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trictFirstAndLastChars="0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9" r:id="rId3"/>
    <p:sldId id="260" r:id="rId4"/>
    <p:sldId id="298" r:id="rId5"/>
    <p:sldId id="286" r:id="rId6"/>
    <p:sldId id="288" r:id="rId7"/>
    <p:sldId id="299" r:id="rId8"/>
    <p:sldId id="300" r:id="rId9"/>
    <p:sldId id="301" r:id="rId10"/>
    <p:sldId id="297" r:id="rId11"/>
    <p:sldId id="292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672">
          <p15:clr>
            <a:srgbClr val="A4A3A4"/>
          </p15:clr>
        </p15:guide>
        <p15:guide id="3" pos="5472">
          <p15:clr>
            <a:srgbClr val="A4A3A4"/>
          </p15:clr>
        </p15:guide>
        <p15:guide id="4" pos="1008">
          <p15:clr>
            <a:srgbClr val="A4A3A4"/>
          </p15:clr>
        </p15:guide>
        <p15:guide id="5" pos="11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CC99"/>
    <a:srgbClr val="996633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8" autoAdjust="0"/>
    <p:restoredTop sz="78296" autoAdjust="0"/>
  </p:normalViewPr>
  <p:slideViewPr>
    <p:cSldViewPr>
      <p:cViewPr varScale="1">
        <p:scale>
          <a:sx n="101" d="100"/>
          <a:sy n="101" d="100"/>
        </p:scale>
        <p:origin x="2520" y="192"/>
      </p:cViewPr>
      <p:guideLst>
        <p:guide orient="horz" pos="2160"/>
        <p:guide pos="672"/>
        <p:guide pos="5472"/>
        <p:guide pos="1008"/>
        <p:guide pos="11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A2C762E-4499-8E44-B41C-7351B3531093}" type="datetime1">
              <a:rPr lang="nb-NO"/>
              <a:pPr>
                <a:defRPr/>
              </a:pPr>
              <a:t>30.04.2019</a:t>
            </a:fld>
            <a:endParaRPr 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0019A4B-3038-6247-A505-6227428B7BF1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7E180FA-D6C9-E848-B034-4FABBCE30B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baseline="0" dirty="0">
                <a:effectLst/>
              </a:rPr>
              <a:t> </a:t>
            </a:r>
          </a:p>
          <a:p>
            <a:endParaRPr lang="nb-NO" baseline="0" dirty="0">
              <a:effectLst/>
            </a:endParaRPr>
          </a:p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E180FA-D6C9-E848-B034-4FABBCE30B09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099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E77D37-CED5-4B5F-B67F-B65A043D5D2B}" type="slidenum">
              <a:rPr lang="nb-NO" smtClean="0"/>
              <a:pPr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77365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ED43C5-1A0F-4330-914B-222A3864631A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999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625249-376F-374E-831F-54078F88CBEC}" type="slidenum">
              <a:rPr lang="en-US"/>
              <a:pPr/>
              <a:t>5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8461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E180FA-D6C9-E848-B034-4FABBCE30B0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619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Til dette bruker vi vår kunnskap om biogeokjemiske</a:t>
            </a:r>
            <a:r>
              <a:rPr lang="nb-NO" baseline="0" dirty="0"/>
              <a:t> prosesser.</a:t>
            </a:r>
          </a:p>
          <a:p>
            <a:r>
              <a:rPr lang="nb-NO" baseline="0" dirty="0"/>
              <a:t>Det er vår….</a:t>
            </a:r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E180FA-D6C9-E848-B034-4FABBCE30B0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4759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Det vi alle driver</a:t>
            </a:r>
            <a:r>
              <a:rPr lang="nb-NO" baseline="0" dirty="0"/>
              <a:t> med er å trekke tråder mellom sammenhenger for til slutt å se det hele bildet</a:t>
            </a:r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E180FA-D6C9-E848-B034-4FABBCE30B09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936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1143000" y="2286000"/>
            <a:ext cx="7543800" cy="1143000"/>
          </a:xfrm>
        </p:spPr>
        <p:txBody>
          <a:bodyPr anchor="b"/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143000" y="3429000"/>
            <a:ext cx="75438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59C51-E34B-A54E-B23B-46C3ABEE04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A6AE-5056-824F-BFDD-A5B978181E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3771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771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C37DC-E9D3-0446-92C7-061863DB1A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9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FD9ED-1715-7C4B-8AAA-56ED078FCA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91429-3A96-504E-9E4B-B61C686AB6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92D85-8348-5E45-85FA-EDBCF8708F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82CD5-AD84-1A4F-8540-033FBD0035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nb-NO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BD4A6-F267-5741-A899-53B99838C9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15837-E27F-554B-A884-9B859E1F95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2750" y="838200"/>
            <a:ext cx="19240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838200"/>
            <a:ext cx="561975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b-NO"/>
              <a:t>11. april 2011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Ny Powerpoint mal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90F5B-07DC-C948-AE12-444BB3761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696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9812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dirty="0" smtClean="0"/>
            </a:lvl1pPr>
          </a:lstStyle>
          <a:p>
            <a:pPr>
              <a:defRPr/>
            </a:pPr>
            <a:r>
              <a:rPr lang="nb-NO"/>
              <a:t>20. mars 2013</a:t>
            </a: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8400"/>
            <a:ext cx="480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/>
            </a:lvl1pPr>
          </a:lstStyle>
          <a:p>
            <a:pPr>
              <a:defRPr/>
            </a:pPr>
            <a:r>
              <a:rPr lang="en-US"/>
              <a:t>Tema Powerpoint</a:t>
            </a: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01000" y="624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900"/>
            </a:lvl1pPr>
          </a:lstStyle>
          <a:p>
            <a:pPr>
              <a:defRPr/>
            </a:pPr>
            <a:fld id="{B7355DFF-86AD-BE49-91CF-4EF336FCE4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7" descr="MN_KJEMI_A.png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367665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99592" y="5281179"/>
            <a:ext cx="7543800" cy="1143000"/>
          </a:xfrm>
        </p:spPr>
        <p:txBody>
          <a:bodyPr/>
          <a:lstStyle/>
          <a:p>
            <a:pPr algn="ctr" eaLnBrk="1" hangingPunct="1"/>
            <a:r>
              <a:rPr lang="nb-NO" dirty="0"/>
              <a:t>Centre </a:t>
            </a:r>
            <a:r>
              <a:rPr lang="nb-NO" dirty="0" err="1"/>
              <a:t>of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 err="1"/>
              <a:t>Biogeochemistry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in </a:t>
            </a:r>
            <a:r>
              <a:rPr lang="nb-NO" dirty="0" err="1"/>
              <a:t>the</a:t>
            </a:r>
            <a:r>
              <a:rPr lang="nb-NO" dirty="0"/>
              <a:t> </a:t>
            </a:r>
            <a:r>
              <a:rPr lang="nb-NO" dirty="0" err="1"/>
              <a:t>Anthropocene</a:t>
            </a:r>
            <a:endParaRPr lang="nb-NO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3188" y="2924944"/>
            <a:ext cx="4930096" cy="1752600"/>
          </a:xfrm>
        </p:spPr>
        <p:txBody>
          <a:bodyPr/>
          <a:lstStyle/>
          <a:p>
            <a:pPr algn="ctr"/>
            <a:r>
              <a:rPr lang="nn-NO" sz="40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</a:t>
            </a:r>
            <a:r>
              <a:rPr lang="nn-NO" sz="4000" b="1" dirty="0" err="1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</a:t>
            </a:r>
            <a:r>
              <a:rPr lang="nn-NO" sz="40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kjemiske</a:t>
            </a:r>
            <a:r>
              <a:rPr lang="nn-NO" sz="4000" b="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nn-NO" sz="4000" b="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n-NO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prosesser</a:t>
            </a:r>
            <a:r>
              <a:rPr lang="nn-NO" sz="4000" b="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nn-NO" sz="4000" b="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n-NO" sz="4000" b="1" dirty="0">
                <a:gradFill>
                  <a:gsLst>
                    <a:gs pos="2000">
                      <a:srgbClr val="00B050"/>
                    </a:gs>
                    <a:gs pos="100000">
                      <a:srgbClr val="00B0F0"/>
                    </a:gs>
                    <a:gs pos="55000">
                      <a:srgbClr val="990000"/>
                    </a:gs>
                    <a:gs pos="0">
                      <a:schemeClr val="accent1">
                        <a:lumMod val="30000"/>
                        <a:lumOff val="70000"/>
                        <a:alpha val="1000"/>
                      </a:schemeClr>
                    </a:gs>
                  </a:gsLst>
                  <a:lin ang="0" scaled="1"/>
                </a:gradFill>
                <a:latin typeface="Arial" panose="020B0604020202020204" pitchFamily="34" charset="0"/>
                <a:cs typeface="Arial" panose="020B0604020202020204" pitchFamily="34" charset="0"/>
              </a:rPr>
              <a:t>i et miljø i endring</a:t>
            </a:r>
            <a:endParaRPr lang="nb-NO" sz="4000" b="1" dirty="0">
              <a:gradFill>
                <a:gsLst>
                  <a:gs pos="2000">
                    <a:srgbClr val="00B050"/>
                  </a:gs>
                  <a:gs pos="100000">
                    <a:srgbClr val="00B0F0"/>
                  </a:gs>
                  <a:gs pos="55000">
                    <a:srgbClr val="990000"/>
                  </a:gs>
                  <a:gs pos="0">
                    <a:schemeClr val="accent1">
                      <a:lumMod val="30000"/>
                      <a:lumOff val="70000"/>
                      <a:alpha val="1000"/>
                    </a:schemeClr>
                  </a:gs>
                </a:gsLst>
                <a:lin ang="0" scaled="1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2484486"/>
            <a:ext cx="3745700" cy="26335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2320" y="5220218"/>
            <a:ext cx="1264923" cy="12649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817"/>
            <a:ext cx="2520950" cy="3725144"/>
          </a:xfrm>
          <a:prstGeom prst="rect">
            <a:avLst/>
          </a:prstGeom>
        </p:spPr>
      </p:pic>
      <p:pic>
        <p:nvPicPr>
          <p:cNvPr id="19" name="Picture 4" descr="res_100_298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2" y="4626565"/>
            <a:ext cx="3428018" cy="22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11" y="2876550"/>
            <a:ext cx="3855028" cy="19024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8450" y="-6817"/>
            <a:ext cx="2571750" cy="3429000"/>
          </a:xfrm>
          <a:prstGeom prst="rect">
            <a:avLst/>
          </a:prstGeom>
        </p:spPr>
      </p:pic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2520950" y="-76200"/>
            <a:ext cx="4337050" cy="5715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nb-NO" sz="3600" dirty="0">
                <a:solidFill>
                  <a:schemeClr val="tx2"/>
                </a:solidFill>
              </a:rPr>
              <a:t>Alt henger sammen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950" y="560858"/>
            <a:ext cx="4127500" cy="2330451"/>
          </a:xfrm>
          <a:prstGeom prst="rect">
            <a:avLst/>
          </a:prstGeom>
        </p:spPr>
      </p:pic>
      <p:pic>
        <p:nvPicPr>
          <p:cNvPr id="14338" name="Picture 2" descr="S:\Text\Grafikk\Catchments\China\Tibet\DSCN4622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9000" y="4807621"/>
            <a:ext cx="3555000" cy="265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Død fisk i vann"/>
          <p:cNvPicPr>
            <a:picLocks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9000" y="4906113"/>
            <a:ext cx="2160000" cy="199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9000" y="2891309"/>
            <a:ext cx="3631200" cy="19240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9000" y="2876550"/>
            <a:ext cx="2160000" cy="20295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851" y="116632"/>
            <a:ext cx="7696200" cy="769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94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3"/>
                                        </p:tgtEl>
                                      </p:cBhvr>
                                      <p:by x="28000" y="28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3265" name="Picture 3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094" y="3443288"/>
            <a:ext cx="2322512" cy="1739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63263" name="Picture 3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613" y="5240338"/>
            <a:ext cx="2070100" cy="1654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63260" name="Picture 28" descr="pollution-china-environmental-science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6950" y="998538"/>
            <a:ext cx="2295525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3234" name="Picture 2" descr="En vanlig dag på ICP-MS-laboratoriet.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1200" y="2492375"/>
            <a:ext cx="2640012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3235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4242" y="330331"/>
            <a:ext cx="1601788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3236" name="Picture 4" descr="info_legislation_startpic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1163" y="5072063"/>
            <a:ext cx="176847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4" name="Rectangle 6"/>
          <p:cNvSpPr>
            <a:spLocks noGrp="1" noChangeArrowheads="1"/>
          </p:cNvSpPr>
          <p:nvPr>
            <p:ph type="title"/>
          </p:nvPr>
        </p:nvSpPr>
        <p:spPr>
          <a:xfrm>
            <a:off x="2322513" y="152400"/>
            <a:ext cx="6070600" cy="1143000"/>
          </a:xfrm>
        </p:spPr>
        <p:txBody>
          <a:bodyPr>
            <a:normAutofit/>
          </a:bodyPr>
          <a:lstStyle/>
          <a:p>
            <a:r>
              <a:rPr lang="nb-NO" dirty="0">
                <a:solidFill>
                  <a:schemeClr val="tx2"/>
                </a:solidFill>
              </a:rPr>
              <a:t>Alt henger sammen</a:t>
            </a:r>
          </a:p>
        </p:txBody>
      </p:sp>
      <p:pic>
        <p:nvPicPr>
          <p:cNvPr id="863240" name="Picture 8" descr="p-006395-00-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4137" y="1844675"/>
            <a:ext cx="1490663" cy="2270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63242" name="Picture 10" descr="ansel3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4288" y="4291013"/>
            <a:ext cx="1509712" cy="25669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63243" name="AutoShape 11"/>
          <p:cNvSpPr>
            <a:spLocks noChangeArrowheads="1"/>
          </p:cNvSpPr>
          <p:nvPr/>
        </p:nvSpPr>
        <p:spPr bwMode="auto">
          <a:xfrm>
            <a:off x="5472113" y="2678113"/>
            <a:ext cx="1431925" cy="795337"/>
          </a:xfrm>
          <a:prstGeom prst="curvedDownArrow">
            <a:avLst>
              <a:gd name="adj1" fmla="val 36008"/>
              <a:gd name="adj2" fmla="val 7201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nb-NO" dirty="0"/>
          </a:p>
        </p:txBody>
      </p:sp>
      <p:sp>
        <p:nvSpPr>
          <p:cNvPr id="863245" name="AutoShape 13"/>
          <p:cNvSpPr>
            <a:spLocks noChangeArrowheads="1"/>
          </p:cNvSpPr>
          <p:nvPr/>
        </p:nvSpPr>
        <p:spPr bwMode="auto">
          <a:xfrm>
            <a:off x="3252787" y="1700447"/>
            <a:ext cx="1431925" cy="795337"/>
          </a:xfrm>
          <a:prstGeom prst="curvedDownArrow">
            <a:avLst>
              <a:gd name="adj1" fmla="val 36008"/>
              <a:gd name="adj2" fmla="val 7201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nb-NO" dirty="0"/>
          </a:p>
        </p:txBody>
      </p:sp>
      <p:sp>
        <p:nvSpPr>
          <p:cNvPr id="863246" name="Text Box 14"/>
          <p:cNvSpPr txBox="1">
            <a:spLocks noChangeArrowheads="1"/>
          </p:cNvSpPr>
          <p:nvPr/>
        </p:nvSpPr>
        <p:spPr bwMode="auto">
          <a:xfrm>
            <a:off x="3671888" y="1042988"/>
            <a:ext cx="1782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0000"/>
                </a:solidFill>
              </a:rPr>
              <a:t>Spredning</a:t>
            </a:r>
          </a:p>
        </p:txBody>
      </p:sp>
      <p:sp>
        <p:nvSpPr>
          <p:cNvPr id="863247" name="Text Box 15"/>
          <p:cNvSpPr txBox="1">
            <a:spLocks noChangeArrowheads="1"/>
          </p:cNvSpPr>
          <p:nvPr/>
        </p:nvSpPr>
        <p:spPr bwMode="auto">
          <a:xfrm>
            <a:off x="4267200" y="1447800"/>
            <a:ext cx="2232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0000"/>
                </a:solidFill>
              </a:rPr>
              <a:t>Omdanning</a:t>
            </a:r>
          </a:p>
        </p:txBody>
      </p:sp>
      <p:sp>
        <p:nvSpPr>
          <p:cNvPr id="863249" name="Text Box 17"/>
          <p:cNvSpPr txBox="1">
            <a:spLocks noChangeArrowheads="1"/>
          </p:cNvSpPr>
          <p:nvPr/>
        </p:nvSpPr>
        <p:spPr bwMode="auto">
          <a:xfrm>
            <a:off x="6642100" y="1358900"/>
            <a:ext cx="17113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nb-NO" sz="2000" b="1" dirty="0">
                <a:solidFill>
                  <a:srgbClr val="FF3300"/>
                </a:solidFill>
              </a:rPr>
              <a:t>Miljøtilstand</a:t>
            </a:r>
            <a:endParaRPr lang="nb-NO" sz="2000" b="1" dirty="0">
              <a:solidFill>
                <a:schemeClr val="accent2"/>
              </a:solidFill>
            </a:endParaRPr>
          </a:p>
        </p:txBody>
      </p:sp>
      <p:sp>
        <p:nvSpPr>
          <p:cNvPr id="863251" name="Text Box 19"/>
          <p:cNvSpPr txBox="1">
            <a:spLocks noChangeArrowheads="1"/>
          </p:cNvSpPr>
          <p:nvPr/>
        </p:nvSpPr>
        <p:spPr bwMode="auto">
          <a:xfrm>
            <a:off x="4052887" y="3098800"/>
            <a:ext cx="18907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0000"/>
                </a:solidFill>
              </a:rPr>
              <a:t>Lang-transporterte</a:t>
            </a:r>
            <a:br>
              <a:rPr lang="nb-NO" sz="2000" b="1" dirty="0">
                <a:solidFill>
                  <a:srgbClr val="FF0000"/>
                </a:solidFill>
              </a:rPr>
            </a:br>
            <a:r>
              <a:rPr lang="nb-NO" sz="2000" b="1" dirty="0">
                <a:solidFill>
                  <a:srgbClr val="FF0000"/>
                </a:solidFill>
              </a:rPr>
              <a:t>forurensinger</a:t>
            </a:r>
          </a:p>
        </p:txBody>
      </p:sp>
      <p:sp>
        <p:nvSpPr>
          <p:cNvPr id="863252" name="AutoShape 20"/>
          <p:cNvSpPr>
            <a:spLocks noChangeArrowheads="1"/>
          </p:cNvSpPr>
          <p:nvPr/>
        </p:nvSpPr>
        <p:spPr bwMode="auto">
          <a:xfrm rot="-8527501">
            <a:off x="-323850" y="3700463"/>
            <a:ext cx="5759450" cy="1079500"/>
          </a:xfrm>
          <a:prstGeom prst="curvedDownArrow">
            <a:avLst>
              <a:gd name="adj1" fmla="val 106706"/>
              <a:gd name="adj2" fmla="val 213412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nb-NO" dirty="0"/>
          </a:p>
        </p:txBody>
      </p:sp>
      <p:sp>
        <p:nvSpPr>
          <p:cNvPr id="863253" name="Text Box 21"/>
          <p:cNvSpPr txBox="1">
            <a:spLocks noChangeArrowheads="1"/>
          </p:cNvSpPr>
          <p:nvPr/>
        </p:nvSpPr>
        <p:spPr bwMode="auto">
          <a:xfrm>
            <a:off x="3402013" y="5229225"/>
            <a:ext cx="2232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3300"/>
                </a:solidFill>
              </a:rPr>
              <a:t>Respons</a:t>
            </a:r>
          </a:p>
        </p:txBody>
      </p:sp>
      <p:sp>
        <p:nvSpPr>
          <p:cNvPr id="863254" name="Text Box 22"/>
          <p:cNvSpPr txBox="1">
            <a:spLocks noChangeArrowheads="1"/>
          </p:cNvSpPr>
          <p:nvPr/>
        </p:nvSpPr>
        <p:spPr bwMode="auto">
          <a:xfrm>
            <a:off x="381000" y="381000"/>
            <a:ext cx="2232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3300"/>
                </a:solidFill>
              </a:rPr>
              <a:t>Drivkrefter</a:t>
            </a:r>
          </a:p>
        </p:txBody>
      </p:sp>
      <p:sp>
        <p:nvSpPr>
          <p:cNvPr id="863256" name="Text Box 24"/>
          <p:cNvSpPr txBox="1">
            <a:spLocks noChangeArrowheads="1"/>
          </p:cNvSpPr>
          <p:nvPr/>
        </p:nvSpPr>
        <p:spPr bwMode="auto">
          <a:xfrm>
            <a:off x="1422400" y="5645150"/>
            <a:ext cx="3284538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0000"/>
                </a:solidFill>
              </a:rPr>
              <a:t>Tiltak</a:t>
            </a:r>
          </a:p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0000"/>
                </a:solidFill>
              </a:rPr>
              <a:t>                       Lovgivning</a:t>
            </a:r>
          </a:p>
        </p:txBody>
      </p:sp>
      <p:pic>
        <p:nvPicPr>
          <p:cNvPr id="17" name="Picture 16" descr="river.bmp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1263" y="4464050"/>
            <a:ext cx="2189162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3250" name="Text Box 18"/>
          <p:cNvSpPr txBox="1">
            <a:spLocks noChangeArrowheads="1"/>
          </p:cNvSpPr>
          <p:nvPr/>
        </p:nvSpPr>
        <p:spPr bwMode="auto">
          <a:xfrm>
            <a:off x="5021263" y="5994400"/>
            <a:ext cx="2160587" cy="708025"/>
          </a:xfrm>
          <a:prstGeom prst="rect">
            <a:avLst/>
          </a:prstGeom>
          <a:solidFill>
            <a:srgbClr val="FFFFFF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3300"/>
                </a:solidFill>
              </a:rPr>
              <a:t>Effekter &amp; tilbakekoblinger</a:t>
            </a:r>
          </a:p>
        </p:txBody>
      </p:sp>
      <p:sp>
        <p:nvSpPr>
          <p:cNvPr id="863259" name="AutoShape 27"/>
          <p:cNvSpPr>
            <a:spLocks noChangeArrowheads="1"/>
          </p:cNvSpPr>
          <p:nvPr/>
        </p:nvSpPr>
        <p:spPr bwMode="auto">
          <a:xfrm rot="6419084">
            <a:off x="6322219" y="4575969"/>
            <a:ext cx="2065338" cy="685800"/>
          </a:xfrm>
          <a:prstGeom prst="curvedDownArrow">
            <a:avLst>
              <a:gd name="adj1" fmla="val 60231"/>
              <a:gd name="adj2" fmla="val 12046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nb-NO" dirty="0"/>
          </a:p>
        </p:txBody>
      </p:sp>
      <p:pic>
        <p:nvPicPr>
          <p:cNvPr id="863264" name="Picture 3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5229225"/>
            <a:ext cx="838201" cy="1628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63244" name="Text Box 12"/>
          <p:cNvSpPr txBox="1">
            <a:spLocks noChangeArrowheads="1"/>
          </p:cNvSpPr>
          <p:nvPr/>
        </p:nvSpPr>
        <p:spPr bwMode="auto">
          <a:xfrm>
            <a:off x="0" y="1981200"/>
            <a:ext cx="2489606" cy="2554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4" tIns="45717" rIns="91434" bIns="45717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sz="2000" b="1" dirty="0"/>
              <a:t>Press på miljøet</a:t>
            </a: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sz="2000" b="1" dirty="0"/>
              <a:t>Ødelegger økosystem-tjenester</a:t>
            </a: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sz="2000" b="1" dirty="0"/>
              <a:t>Tømmer våre ikke-fornybare resurser</a:t>
            </a: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550862" y="4056856"/>
            <a:ext cx="3284538" cy="400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2000" b="1" dirty="0">
                <a:solidFill>
                  <a:srgbClr val="FF0000"/>
                </a:solidFill>
              </a:rPr>
              <a:t>Ny miljøteknologi</a:t>
            </a:r>
          </a:p>
        </p:txBody>
      </p:sp>
      <p:pic>
        <p:nvPicPr>
          <p:cNvPr id="863261" name="Picture 29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1" y="762000"/>
            <a:ext cx="1681956" cy="1115036"/>
          </a:xfrm>
          <a:prstGeom prst="rect">
            <a:avLst/>
          </a:prstGeom>
          <a:noFill/>
          <a:ln w="34925" algn="ctr">
            <a:solidFill>
              <a:srgbClr val="000099"/>
            </a:solidFill>
            <a:miter lim="800000"/>
            <a:headEnd/>
            <a:tailEnd/>
          </a:ln>
        </p:spPr>
      </p:pic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-1" y="1981200"/>
            <a:ext cx="2613025" cy="400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4" tIns="45717" rIns="91434" bIns="45717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nb-NO" sz="2000" b="1" dirty="0">
                <a:solidFill>
                  <a:srgbClr val="FF3300"/>
                </a:solidFill>
              </a:rPr>
              <a:t>Press på miljøet: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0" y="1066938"/>
            <a:ext cx="1862734" cy="93306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 bwMode="auto">
          <a:xfrm rot="995741">
            <a:off x="4649292" y="776416"/>
            <a:ext cx="4013894" cy="6103915"/>
          </a:xfrm>
          <a:prstGeom prst="ellipse">
            <a:avLst/>
          </a:prstGeom>
          <a:noFill/>
          <a:ln w="6985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41084" y="3079679"/>
            <a:ext cx="24080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8000" b="1" dirty="0">
                <a:solidFill>
                  <a:srgbClr val="0000FF"/>
                </a:solidFill>
              </a:rPr>
              <a:t>SMV</a:t>
            </a:r>
          </a:p>
        </p:txBody>
      </p:sp>
    </p:spTree>
    <p:extLst>
      <p:ext uri="{BB962C8B-B14F-4D97-AF65-F5344CB8AC3E}">
        <p14:creationId xmlns:p14="http://schemas.microsoft.com/office/powerpoint/2010/main" val="2785169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6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63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63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63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63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6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63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63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63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863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6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863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6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86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6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86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86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1000"/>
                                        <p:tgtEl>
                                          <p:spTgt spid="86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3243" grpId="0" animBg="1"/>
      <p:bldP spid="863245" grpId="0" animBg="1"/>
      <p:bldP spid="863246" grpId="0"/>
      <p:bldP spid="863247" grpId="0"/>
      <p:bldP spid="863249" grpId="0"/>
      <p:bldP spid="863251" grpId="0"/>
      <p:bldP spid="863252" grpId="0" animBg="1"/>
      <p:bldP spid="863253" grpId="0"/>
      <p:bldP spid="863256" grpId="0"/>
      <p:bldP spid="863250" grpId="0" animBg="1"/>
      <p:bldP spid="863259" grpId="0" animBg="1"/>
      <p:bldP spid="863244" grpId="0"/>
      <p:bldP spid="27" grpId="0"/>
      <p:bldP spid="3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0670" y="1340768"/>
            <a:ext cx="4957834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08912" cy="1143000"/>
          </a:xfrm>
        </p:spPr>
        <p:txBody>
          <a:bodyPr/>
          <a:lstStyle/>
          <a:p>
            <a:r>
              <a:rPr lang="nb-NO" sz="4000" dirty="0">
                <a:solidFill>
                  <a:srgbClr val="0000FF"/>
                </a:solidFill>
              </a:rPr>
              <a:t>SMV: Seksjon for Miljøvitenskap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68760"/>
            <a:ext cx="4032448" cy="4608512"/>
          </a:xfrm>
        </p:spPr>
        <p:txBody>
          <a:bodyPr/>
          <a:lstStyle/>
          <a:p>
            <a:r>
              <a:rPr lang="nb-NO" sz="2000" dirty="0"/>
              <a:t>Forskning og undervisning i</a:t>
            </a:r>
            <a:endParaRPr lang="nb-NO" sz="1600" dirty="0"/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Miljøkjemi og </a:t>
            </a:r>
            <a:r>
              <a:rPr lang="nb-NO" sz="1800" dirty="0" err="1">
                <a:solidFill>
                  <a:srgbClr val="0000FF"/>
                </a:solidFill>
              </a:rPr>
              <a:t>biogeokjemi</a:t>
            </a:r>
            <a:endParaRPr lang="nb-NO" sz="1200" dirty="0">
              <a:solidFill>
                <a:srgbClr val="0000FF"/>
              </a:solidFill>
            </a:endParaRPr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Fysisk kjemi</a:t>
            </a:r>
            <a:endParaRPr lang="nb-NO" sz="1200" dirty="0">
              <a:solidFill>
                <a:srgbClr val="0000FF"/>
              </a:solidFill>
            </a:endParaRPr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Nukleær kjemi</a:t>
            </a:r>
            <a:endParaRPr lang="nb-NO" sz="1200" dirty="0">
              <a:solidFill>
                <a:srgbClr val="0000FF"/>
              </a:solidFill>
            </a:endParaRPr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Analytisk kjemi</a:t>
            </a:r>
            <a:endParaRPr lang="nb-NO" sz="1200" dirty="0">
              <a:solidFill>
                <a:srgbClr val="0000FF"/>
              </a:solidFill>
            </a:endParaRPr>
          </a:p>
          <a:p>
            <a:r>
              <a:rPr lang="nb-NO" sz="2000" dirty="0"/>
              <a:t>Fokuser på</a:t>
            </a:r>
            <a:endParaRPr lang="nb-NO" sz="1600" dirty="0"/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Biogeokjemiske prosesser </a:t>
            </a:r>
            <a:br>
              <a:rPr lang="nb-NO" sz="1800" dirty="0">
                <a:solidFill>
                  <a:srgbClr val="0000FF"/>
                </a:solidFill>
              </a:rPr>
            </a:br>
            <a:r>
              <a:rPr lang="nb-NO" sz="1800" dirty="0">
                <a:solidFill>
                  <a:srgbClr val="0000FF"/>
                </a:solidFill>
              </a:rPr>
              <a:t>i miljøet </a:t>
            </a:r>
            <a:endParaRPr lang="nb-NO" sz="1200" dirty="0">
              <a:solidFill>
                <a:srgbClr val="0000FF"/>
              </a:solidFill>
            </a:endParaRPr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Kjemisk dynamikk og kinetikk</a:t>
            </a:r>
            <a:endParaRPr lang="nb-NO" sz="1200" dirty="0">
              <a:solidFill>
                <a:srgbClr val="0000FF"/>
              </a:solidFill>
            </a:endParaRPr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Utvikling av</a:t>
            </a:r>
            <a:r>
              <a:rPr lang="nb-NO" sz="1200" dirty="0">
                <a:solidFill>
                  <a:srgbClr val="0000FF"/>
                </a:solidFill>
              </a:rPr>
              <a:t> </a:t>
            </a:r>
            <a:r>
              <a:rPr lang="nb-NO" sz="1800" dirty="0">
                <a:solidFill>
                  <a:srgbClr val="0000FF"/>
                </a:solidFill>
              </a:rPr>
              <a:t>Analytiske instrumenter / metoder </a:t>
            </a:r>
          </a:p>
          <a:p>
            <a:pPr lvl="2"/>
            <a:r>
              <a:rPr lang="nb-NO" sz="1400" dirty="0"/>
              <a:t>for in </a:t>
            </a:r>
            <a:r>
              <a:rPr lang="nb-NO" sz="1400" dirty="0" err="1"/>
              <a:t>situ</a:t>
            </a:r>
            <a:r>
              <a:rPr lang="nb-NO" sz="1400" dirty="0"/>
              <a:t> målinger av reaktive gasser og aerosoler</a:t>
            </a:r>
            <a:endParaRPr lang="nb-NO" sz="800" dirty="0"/>
          </a:p>
          <a:p>
            <a:pPr lvl="1"/>
            <a:r>
              <a:rPr lang="nb-NO" sz="1800" dirty="0">
                <a:solidFill>
                  <a:srgbClr val="0000FF"/>
                </a:solidFill>
              </a:rPr>
              <a:t>Miljøteknikk</a:t>
            </a:r>
            <a:r>
              <a:rPr lang="nb-NO" sz="1200" dirty="0">
                <a:solidFill>
                  <a:srgbClr val="0000FF"/>
                </a:solidFill>
              </a:rPr>
              <a:t>: </a:t>
            </a:r>
            <a:r>
              <a:rPr lang="nb-NO" sz="1800" dirty="0">
                <a:solidFill>
                  <a:srgbClr val="0000FF"/>
                </a:solidFill>
              </a:rPr>
              <a:t>Kjemiske metoder for separering av metaller </a:t>
            </a:r>
          </a:p>
          <a:p>
            <a:pPr lvl="2"/>
            <a:r>
              <a:rPr lang="nb-NO" sz="1400" dirty="0"/>
              <a:t>fra mineralressurser og avfall </a:t>
            </a:r>
            <a:br>
              <a:rPr lang="nb-NO" sz="1400" dirty="0"/>
            </a:br>
            <a:r>
              <a:rPr lang="nb-NO" sz="1400" dirty="0"/>
              <a:t>(Urban </a:t>
            </a:r>
            <a:r>
              <a:rPr lang="nb-NO" sz="1400" dirty="0" err="1"/>
              <a:t>mining</a:t>
            </a:r>
            <a:r>
              <a:rPr lang="nb-NO" sz="1400" dirty="0"/>
              <a:t>, </a:t>
            </a:r>
            <a:r>
              <a:rPr lang="nb-NO" sz="1400" dirty="0" err="1"/>
              <a:t>Circular</a:t>
            </a:r>
            <a:r>
              <a:rPr lang="nb-NO" sz="1400" dirty="0"/>
              <a:t> </a:t>
            </a:r>
            <a:r>
              <a:rPr lang="nb-NO" sz="1400" dirty="0" err="1"/>
              <a:t>economy</a:t>
            </a:r>
            <a:r>
              <a:rPr lang="nb-NO" sz="1400" dirty="0"/>
              <a:t>)</a:t>
            </a:r>
            <a:endParaRPr lang="en-US" sz="700" dirty="0">
              <a:solidFill>
                <a:srgbClr val="0000F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80" y="49188"/>
            <a:ext cx="6985000" cy="5715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885254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0566" y="932523"/>
            <a:ext cx="7696200" cy="1143000"/>
          </a:xfrm>
        </p:spPr>
        <p:txBody>
          <a:bodyPr/>
          <a:lstStyle/>
          <a:p>
            <a:r>
              <a:rPr lang="nb-NO" sz="4000" dirty="0" err="1">
                <a:solidFill>
                  <a:srgbClr val="00B050"/>
                </a:solidFill>
              </a:rPr>
              <a:t>Bio</a:t>
            </a:r>
            <a:r>
              <a:rPr lang="nb-NO" sz="4000" dirty="0" err="1">
                <a:solidFill>
                  <a:srgbClr val="990000"/>
                </a:solidFill>
              </a:rPr>
              <a:t>geo</a:t>
            </a:r>
            <a:r>
              <a:rPr lang="nb-NO" sz="4000" dirty="0" err="1">
                <a:solidFill>
                  <a:srgbClr val="0070C0"/>
                </a:solidFill>
              </a:rPr>
              <a:t>kjemi</a:t>
            </a:r>
            <a:endParaRPr lang="nb-NO" sz="4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566" y="1988840"/>
            <a:ext cx="5264542" cy="4114800"/>
          </a:xfrm>
        </p:spPr>
        <p:txBody>
          <a:bodyPr/>
          <a:lstStyle/>
          <a:p>
            <a:r>
              <a:rPr lang="nb-NO" dirty="0"/>
              <a:t>Det vi driver med er å </a:t>
            </a:r>
            <a:br>
              <a:rPr lang="nb-NO" dirty="0"/>
            </a:br>
            <a:r>
              <a:rPr lang="nb-NO" dirty="0"/>
              <a:t>tolke </a:t>
            </a:r>
            <a:r>
              <a:rPr lang="nb-NO" b="1" dirty="0"/>
              <a:t>årsaken</a:t>
            </a:r>
            <a:r>
              <a:rPr lang="nb-NO" dirty="0"/>
              <a:t> til, </a:t>
            </a:r>
            <a:br>
              <a:rPr lang="nb-NO" dirty="0"/>
            </a:br>
            <a:r>
              <a:rPr lang="nb-NO" dirty="0"/>
              <a:t>og </a:t>
            </a:r>
            <a:r>
              <a:rPr lang="nb-NO" b="1" dirty="0"/>
              <a:t>effekten</a:t>
            </a:r>
            <a:r>
              <a:rPr lang="nb-NO" dirty="0"/>
              <a:t> av, miljøendringene</a:t>
            </a:r>
          </a:p>
          <a:p>
            <a:r>
              <a:rPr lang="nb-NO" dirty="0"/>
              <a:t>Svarene må være </a:t>
            </a:r>
            <a:br>
              <a:rPr lang="nb-NO" dirty="0"/>
            </a:br>
            <a:r>
              <a:rPr lang="nb-NO" dirty="0"/>
              <a:t>basert på en helhetlig begrepsbasert </a:t>
            </a:r>
            <a:br>
              <a:rPr lang="nb-NO" dirty="0"/>
            </a:br>
            <a:r>
              <a:rPr lang="nb-NO" dirty="0"/>
              <a:t>biogeokjemisk </a:t>
            </a:r>
            <a:br>
              <a:rPr lang="nb-NO" dirty="0"/>
            </a:br>
            <a:r>
              <a:rPr lang="nb-NO" b="1" dirty="0"/>
              <a:t>kunnskap</a:t>
            </a:r>
            <a:r>
              <a:rPr lang="nb-NO" dirty="0"/>
              <a:t> </a:t>
            </a:r>
          </a:p>
          <a:p>
            <a:pPr lvl="1"/>
            <a:r>
              <a:rPr lang="nb-NO" dirty="0"/>
              <a:t>Forklaringen finner vi </a:t>
            </a:r>
            <a:br>
              <a:rPr lang="nb-NO" dirty="0"/>
            </a:br>
            <a:r>
              <a:rPr lang="nb-NO" dirty="0"/>
              <a:t>i vår felles </a:t>
            </a:r>
            <a:r>
              <a:rPr lang="nb-NO" b="1" dirty="0"/>
              <a:t>prosessforståelse</a:t>
            </a:r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59C51-E34B-A54E-B23B-46C3ABEE044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7273" y="4503776"/>
            <a:ext cx="2978064" cy="20411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5108" y="2378084"/>
            <a:ext cx="2978064" cy="20411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5108" y="224781"/>
            <a:ext cx="2942395" cy="20687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928" y="4725144"/>
            <a:ext cx="1264923" cy="126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11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3087071"/>
            <a:ext cx="2956487" cy="37890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636018"/>
            <a:ext cx="7696200" cy="1143000"/>
          </a:xfrm>
        </p:spPr>
        <p:txBody>
          <a:bodyPr/>
          <a:lstStyle/>
          <a:p>
            <a:r>
              <a:rPr lang="nb-NO" dirty="0"/>
              <a:t>Biogeokjemiske prosesser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82380"/>
            <a:ext cx="5597624" cy="4114800"/>
          </a:xfrm>
        </p:spPr>
        <p:txBody>
          <a:bodyPr/>
          <a:lstStyle/>
          <a:p>
            <a:r>
              <a:rPr lang="nb-NO" dirty="0"/>
              <a:t>Vår Enigma maskin som vi benytter til å </a:t>
            </a:r>
            <a:r>
              <a:rPr lang="nb-NO" b="1" dirty="0"/>
              <a:t>dekode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naturens budskap</a:t>
            </a:r>
          </a:p>
          <a:p>
            <a:r>
              <a:rPr lang="nb-NO" dirty="0"/>
              <a:t>Det gjør oss i stand til å forstå hvorfor og i hvilken grad f. eks.:</a:t>
            </a:r>
          </a:p>
          <a:p>
            <a:pPr lvl="1"/>
            <a:r>
              <a:rPr lang="nb-NO" dirty="0"/>
              <a:t>Klimaendringer </a:t>
            </a:r>
            <a:r>
              <a:rPr lang="nb-NO" b="1" dirty="0"/>
              <a:t>bidrar til…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59C51-E34B-A54E-B23B-46C3ABEE044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2252" y="332656"/>
            <a:ext cx="2221960" cy="270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60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85800"/>
            <a:ext cx="7696200" cy="1143000"/>
          </a:xfrm>
        </p:spPr>
        <p:txBody>
          <a:bodyPr/>
          <a:lstStyle/>
          <a:p>
            <a:r>
              <a:rPr lang="nb-NO" dirty="0"/>
              <a:t>- Endring i transport av </a:t>
            </a:r>
            <a:r>
              <a:rPr lang="nb-NO" dirty="0" err="1"/>
              <a:t>POP’er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og Tungmetaller fra El-avfall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3898" y="1619672"/>
            <a:ext cx="4170149" cy="4114800"/>
          </a:xfrm>
        </p:spPr>
        <p:txBody>
          <a:bodyPr/>
          <a:lstStyle/>
          <a:p>
            <a:r>
              <a:rPr lang="nb-NO" dirty="0"/>
              <a:t>Maja Nipen ser på mobilitet og transport av giftige forbindelser fra El- avfall i Tanzania </a:t>
            </a:r>
          </a:p>
          <a:p>
            <a:r>
              <a:rPr lang="nb-NO" dirty="0"/>
              <a:t>Studiene er en del av UiO: Life Science </a:t>
            </a:r>
            <a:r>
              <a:rPr lang="nb-NO" dirty="0" err="1"/>
              <a:t>Anthrotox</a:t>
            </a:r>
            <a:r>
              <a:rPr lang="nb-NO" dirty="0"/>
              <a:t> prosjektet med antropologer og toksikologer </a:t>
            </a:r>
          </a:p>
          <a:p>
            <a:endParaRPr lang="nb-NO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912" y="1817803"/>
            <a:ext cx="3086100" cy="4114800"/>
          </a:xfr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FC37DC-E9D3-0446-92C7-061863DB1A3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312" y="5117926"/>
            <a:ext cx="1571625" cy="16954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955292" y="5373216"/>
            <a:ext cx="4331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IBV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89932" y="6215987"/>
            <a:ext cx="330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KI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02840" y="6215987"/>
            <a:ext cx="3914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err="1"/>
              <a:t>IfG</a:t>
            </a:r>
            <a:endParaRPr lang="nb-NO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7912545" y="5866627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CBA</a:t>
            </a:r>
          </a:p>
        </p:txBody>
      </p:sp>
    </p:spTree>
    <p:extLst>
      <p:ext uri="{BB962C8B-B14F-4D97-AF65-F5344CB8AC3E}">
        <p14:creationId xmlns:p14="http://schemas.microsoft.com/office/powerpoint/2010/main" val="4024410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- Endringer i utslipp av reaktive VOC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5576" y="1981200"/>
            <a:ext cx="4229472" cy="4114800"/>
          </a:xfrm>
        </p:spPr>
        <p:txBody>
          <a:bodyPr/>
          <a:lstStyle/>
          <a:p>
            <a:r>
              <a:rPr lang="nb-NO" dirty="0"/>
              <a:t>Alexander Håland studerer utslipp av reaktive organiske forbindelser fra planter</a:t>
            </a:r>
          </a:p>
          <a:p>
            <a:r>
              <a:rPr lang="nb-NO" dirty="0"/>
              <a:t>Utveksling mellom bakken og atmosfæren er viktig i C-syklusen </a:t>
            </a:r>
            <a:br>
              <a:rPr lang="nb-NO" dirty="0"/>
            </a:br>
            <a:r>
              <a:rPr lang="nb-NO" dirty="0"/>
              <a:t>og i vår forståelse av aminer i miljøet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2640778"/>
            <a:ext cx="3771900" cy="2828925"/>
          </a:xfr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FC37DC-E9D3-0446-92C7-061863DB1A3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312" y="4921775"/>
            <a:ext cx="1520277" cy="154089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13337" y="5157192"/>
            <a:ext cx="4331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IBV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39412" y="5999963"/>
            <a:ext cx="330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KI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52320" y="5999963"/>
            <a:ext cx="3914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err="1"/>
              <a:t>IfG</a:t>
            </a:r>
            <a:endParaRPr lang="nb-NO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7862025" y="5650603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CBA</a:t>
            </a:r>
          </a:p>
        </p:txBody>
      </p:sp>
    </p:spTree>
    <p:extLst>
      <p:ext uri="{BB962C8B-B14F-4D97-AF65-F5344CB8AC3E}">
        <p14:creationId xmlns:p14="http://schemas.microsoft.com/office/powerpoint/2010/main" val="277809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838200"/>
            <a:ext cx="8460432" cy="1143000"/>
          </a:xfrm>
        </p:spPr>
        <p:txBody>
          <a:bodyPr/>
          <a:lstStyle/>
          <a:p>
            <a:r>
              <a:rPr lang="nb-NO" dirty="0"/>
              <a:t>- Endringer i løst naturlig organisk materiale (DNOM)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3568" y="1981200"/>
            <a:ext cx="4078932" cy="4114800"/>
          </a:xfrm>
        </p:spPr>
        <p:txBody>
          <a:bodyPr/>
          <a:lstStyle/>
          <a:p>
            <a:r>
              <a:rPr lang="nb-NO" dirty="0"/>
              <a:t>Camille Crapart ser på i hvordan endringer i klima forklarer doblingen i DNOM i våre nordiske vassdrag </a:t>
            </a:r>
          </a:p>
          <a:p>
            <a:r>
              <a:rPr lang="nb-NO" dirty="0"/>
              <a:t>Studiene er viktige for å forstå effekter på biota og endringer </a:t>
            </a:r>
            <a:br>
              <a:rPr lang="nb-NO" dirty="0"/>
            </a:br>
            <a:r>
              <a:rPr lang="nb-NO" dirty="0"/>
              <a:t>i C-syklusen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7300" y="1981200"/>
            <a:ext cx="3771900" cy="2828925"/>
          </a:xfr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FC37DC-E9D3-0446-92C7-061863DB1A3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5565" y="4524768"/>
            <a:ext cx="1696035" cy="173711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55292" y="4808185"/>
            <a:ext cx="4331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IBV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89932" y="5711931"/>
            <a:ext cx="3305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KI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02840" y="5711931"/>
            <a:ext cx="3914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err="1"/>
              <a:t>IfG</a:t>
            </a:r>
            <a:endParaRPr lang="nb-NO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7912545" y="5362571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/>
              <a:t>CBA</a:t>
            </a:r>
          </a:p>
        </p:txBody>
      </p:sp>
    </p:spTree>
    <p:extLst>
      <p:ext uri="{BB962C8B-B14F-4D97-AF65-F5344CB8AC3E}">
        <p14:creationId xmlns:p14="http://schemas.microsoft.com/office/powerpoint/2010/main" val="402062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7131368" cy="6012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9" name="Straight Connector 18"/>
          <p:cNvCxnSpPr/>
          <p:nvPr/>
        </p:nvCxnSpPr>
        <p:spPr>
          <a:xfrm>
            <a:off x="1385374" y="2818019"/>
            <a:ext cx="727348" cy="472294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112722" y="3290314"/>
            <a:ext cx="827239" cy="429247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953147" y="3719562"/>
            <a:ext cx="898441" cy="541172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842935" y="4260733"/>
            <a:ext cx="797370" cy="402540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4627909" y="4645041"/>
            <a:ext cx="330701" cy="16741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5005850" y="4633403"/>
            <a:ext cx="254933" cy="94704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5260780" y="4633403"/>
            <a:ext cx="353295" cy="94704"/>
          </a:xfrm>
          <a:prstGeom prst="line">
            <a:avLst/>
          </a:prstGeom>
          <a:ln w="508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5599979" y="4541156"/>
            <a:ext cx="216162" cy="71650"/>
          </a:xfrm>
          <a:prstGeom prst="line">
            <a:avLst/>
          </a:prstGeom>
          <a:ln w="508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5795672" y="3804427"/>
            <a:ext cx="20469" cy="730310"/>
          </a:xfrm>
          <a:prstGeom prst="line">
            <a:avLst/>
          </a:prstGeom>
          <a:ln w="50800">
            <a:solidFill>
              <a:srgbClr val="9966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816140" y="3315820"/>
            <a:ext cx="0" cy="488606"/>
          </a:xfrm>
          <a:prstGeom prst="line">
            <a:avLst/>
          </a:prstGeom>
          <a:ln w="50800">
            <a:solidFill>
              <a:srgbClr val="9966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559295" y="3158889"/>
            <a:ext cx="256846" cy="168325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5026286" y="3179445"/>
            <a:ext cx="499274" cy="147769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550072" y="3137542"/>
            <a:ext cx="476213" cy="17766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209258" y="3065548"/>
            <a:ext cx="360891" cy="71594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025688" y="2698379"/>
            <a:ext cx="115221" cy="36568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847285" y="2457650"/>
            <a:ext cx="181030" cy="25129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3837232" y="2159197"/>
            <a:ext cx="396109" cy="298454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206282" y="1981666"/>
            <a:ext cx="16792" cy="188926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209255" y="1769227"/>
            <a:ext cx="201787" cy="21244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4339475" y="1563909"/>
            <a:ext cx="56006" cy="20531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4349175" y="1238009"/>
            <a:ext cx="278737" cy="32590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4605302" y="933405"/>
            <a:ext cx="168670" cy="33154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 flipV="1">
            <a:off x="4773973" y="931914"/>
            <a:ext cx="751589" cy="14641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5518533" y="832018"/>
            <a:ext cx="331342" cy="101387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5879376" y="829200"/>
            <a:ext cx="527690" cy="149437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6424820" y="999233"/>
            <a:ext cx="477007" cy="166781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 flipV="1">
            <a:off x="6901829" y="1171192"/>
            <a:ext cx="544190" cy="300566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7446019" y="1495056"/>
            <a:ext cx="165925" cy="525290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7611946" y="2032398"/>
            <a:ext cx="117172" cy="54338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7410247" y="2559878"/>
            <a:ext cx="318872" cy="425908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6950000" y="2985786"/>
            <a:ext cx="460245" cy="358355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 flipV="1">
            <a:off x="6377621" y="3276151"/>
            <a:ext cx="572381" cy="78119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6058746" y="3278435"/>
            <a:ext cx="285080" cy="11879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012700" y="3269439"/>
            <a:ext cx="21118" cy="602002"/>
          </a:xfrm>
          <a:prstGeom prst="line">
            <a:avLst/>
          </a:prstGeom>
          <a:ln w="50800">
            <a:solidFill>
              <a:srgbClr val="9966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6033818" y="3861661"/>
            <a:ext cx="3810" cy="705921"/>
          </a:xfrm>
          <a:prstGeom prst="line">
            <a:avLst/>
          </a:prstGeom>
          <a:ln w="50800">
            <a:solidFill>
              <a:srgbClr val="9966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6023259" y="4567580"/>
            <a:ext cx="228237" cy="45226"/>
          </a:xfrm>
          <a:prstGeom prst="line">
            <a:avLst/>
          </a:prstGeom>
          <a:ln w="508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6251495" y="4612808"/>
            <a:ext cx="287030" cy="327936"/>
          </a:xfrm>
          <a:prstGeom prst="line">
            <a:avLst/>
          </a:prstGeom>
          <a:ln w="508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538525" y="4959678"/>
            <a:ext cx="290487" cy="54026"/>
          </a:xfrm>
          <a:prstGeom prst="line">
            <a:avLst/>
          </a:prstGeom>
          <a:ln w="508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805750" y="5013703"/>
            <a:ext cx="231730" cy="107024"/>
          </a:xfrm>
          <a:prstGeom prst="line">
            <a:avLst/>
          </a:prstGeom>
          <a:ln w="50800">
            <a:solidFill>
              <a:srgbClr val="99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7053270" y="5113208"/>
            <a:ext cx="184529" cy="35875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7237799" y="5169241"/>
            <a:ext cx="72973" cy="38479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>
            <a:off x="7310776" y="5090598"/>
            <a:ext cx="418342" cy="137413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 flipV="1">
            <a:off x="7729118" y="5090598"/>
            <a:ext cx="304041" cy="68706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 flipV="1">
            <a:off x="8033159" y="5159303"/>
            <a:ext cx="251386" cy="82830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8284544" y="5262225"/>
            <a:ext cx="0" cy="162689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H="1">
            <a:off x="7881137" y="5424913"/>
            <a:ext cx="403407" cy="177676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7237799" y="5632620"/>
            <a:ext cx="622125" cy="359354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6794653" y="6001744"/>
            <a:ext cx="443146" cy="260075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6137376" y="6271740"/>
            <a:ext cx="624792" cy="128906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5805906" y="6422627"/>
            <a:ext cx="334242" cy="118362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 flipV="1">
            <a:off x="5523685" y="6503565"/>
            <a:ext cx="271986" cy="48922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5149767" y="6528025"/>
            <a:ext cx="363684" cy="52135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H="1" flipV="1">
            <a:off x="4640305" y="6205689"/>
            <a:ext cx="506498" cy="384368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 flipV="1">
            <a:off x="4140907" y="5905889"/>
            <a:ext cx="487003" cy="319352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H="1" flipV="1">
            <a:off x="3897048" y="5587482"/>
            <a:ext cx="257472" cy="334463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 flipV="1">
            <a:off x="3150675" y="5348506"/>
            <a:ext cx="740278" cy="245655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 flipV="1">
            <a:off x="2311195" y="5033599"/>
            <a:ext cx="839480" cy="321737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 flipV="1">
            <a:off x="1383421" y="4693320"/>
            <a:ext cx="911982" cy="340275"/>
          </a:xfrm>
          <a:prstGeom prst="line">
            <a:avLst/>
          </a:prstGeom>
          <a:ln w="5080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66808" y="916875"/>
            <a:ext cx="7696200" cy="1143000"/>
          </a:xfrm>
        </p:spPr>
        <p:txBody>
          <a:bodyPr/>
          <a:lstStyle/>
          <a:p>
            <a:r>
              <a:rPr lang="nb-NO" dirty="0"/>
              <a:t>Forstå sammenhenger</a:t>
            </a:r>
            <a:br>
              <a:rPr lang="nb-NO" dirty="0"/>
            </a:br>
            <a:endParaRPr lang="nb-NO" sz="2400" dirty="0"/>
          </a:p>
        </p:txBody>
      </p:sp>
      <p:sp>
        <p:nvSpPr>
          <p:cNvPr id="2" name="Rectangle 1"/>
          <p:cNvSpPr/>
          <p:nvPr/>
        </p:nvSpPr>
        <p:spPr bwMode="auto">
          <a:xfrm>
            <a:off x="6377621" y="6503565"/>
            <a:ext cx="2154819" cy="23780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57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4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2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6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8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2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00"/>
                            </p:stCondLst>
                            <p:childTnLst>
                              <p:par>
                                <p:cTn id="1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600"/>
                            </p:stCondLst>
                            <p:childTnLst>
                              <p:par>
                                <p:cTn id="1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2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8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200"/>
                            </p:stCondLst>
                            <p:childTnLst>
                              <p:par>
                                <p:cTn id="1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4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600"/>
                            </p:stCondLst>
                            <p:childTnLst>
                              <p:par>
                                <p:cTn id="1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800"/>
                            </p:stCondLst>
                            <p:childTnLst>
                              <p:par>
                                <p:cTn id="1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000"/>
                            </p:stCondLst>
                            <p:childTnLst>
                              <p:par>
                                <p:cTn id="1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40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7600"/>
                            </p:stCondLst>
                            <p:childTnLst>
                              <p:par>
                                <p:cTn id="1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7800"/>
                            </p:stCondLst>
                            <p:childTnLst>
                              <p:par>
                                <p:cTn id="1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2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000"/>
                            </p:stCondLst>
                            <p:childTnLst>
                              <p:par>
                                <p:cTn id="1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8200"/>
                            </p:stCondLst>
                            <p:childTnLst>
                              <p:par>
                                <p:cTn id="1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400"/>
                            </p:stCondLst>
                            <p:childTnLst>
                              <p:par>
                                <p:cTn id="1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8600"/>
                            </p:stCondLst>
                            <p:childTnLst>
                              <p:par>
                                <p:cTn id="1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2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8800"/>
                            </p:stCondLst>
                            <p:childTnLst>
                              <p:par>
                                <p:cTn id="1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3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9000"/>
                            </p:stCondLst>
                            <p:childTnLst>
                              <p:par>
                                <p:cTn id="1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2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9200"/>
                            </p:stCondLst>
                            <p:childTnLst>
                              <p:par>
                                <p:cTn id="1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2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9400"/>
                            </p:stCondLst>
                            <p:childTnLst>
                              <p:par>
                                <p:cTn id="1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5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9600"/>
                            </p:stCondLst>
                            <p:childTnLst>
                              <p:par>
                                <p:cTn id="1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9" dur="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800"/>
                            </p:stCondLst>
                            <p:childTnLst>
                              <p:par>
                                <p:cTn id="2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3" dur="2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2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1" dur="2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2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5" dur="2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2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2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800"/>
                            </p:stCondLst>
                            <p:childTnLst>
                              <p:par>
                                <p:cTn id="2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3" dur="2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00"/>
                            </p:stCondLst>
                            <p:childTnLst>
                              <p:par>
                                <p:cTn id="2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2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1400"/>
                            </p:stCondLst>
                            <p:childTnLst>
                              <p:par>
                                <p:cTn id="2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5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</a:rPr>
              <a:t>Centre for Biogeochemistry </a:t>
            </a:r>
            <a:br>
              <a:rPr lang="en-US" dirty="0">
                <a:solidFill>
                  <a:srgbClr val="00B050"/>
                </a:solidFill>
              </a:rPr>
            </a:br>
            <a:r>
              <a:rPr lang="en-US" dirty="0">
                <a:solidFill>
                  <a:srgbClr val="00B050"/>
                </a:solidFill>
              </a:rPr>
              <a:t>of the Anthropocene</a:t>
            </a:r>
            <a:endParaRPr lang="nb-NO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nb-NO" dirty="0"/>
              <a:t>For å kunne klare å vurdere </a:t>
            </a:r>
            <a:br>
              <a:rPr lang="nb-NO" dirty="0"/>
            </a:br>
            <a:r>
              <a:rPr lang="nb-NO" dirty="0"/>
              <a:t>hele denne helheten i det ytre miljø </a:t>
            </a:r>
            <a:br>
              <a:rPr lang="nb-NO" dirty="0"/>
            </a:br>
            <a:r>
              <a:rPr lang="nb-NO" dirty="0"/>
              <a:t>må </a:t>
            </a:r>
            <a:br>
              <a:rPr lang="nb-NO" dirty="0"/>
            </a:br>
            <a:r>
              <a:rPr lang="nb-NO" dirty="0"/>
              <a:t>biologer, geologer og kjemikere </a:t>
            </a:r>
            <a:br>
              <a:rPr lang="nb-NO" dirty="0"/>
            </a:br>
            <a:r>
              <a:rPr lang="nb-NO" dirty="0"/>
              <a:t>forske side om side i en treenighet</a:t>
            </a:r>
          </a:p>
          <a:p>
            <a:endParaRPr lang="nb-NO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4221088"/>
            <a:ext cx="244827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802543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ヒラギノ角ゴ Pro W3"/>
        <a:cs typeface="ヒラギノ角ゴ Pro W3"/>
      </a:majorFont>
      <a:minorFont>
        <a:latin typeface="Arial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charset="-128"/>
            <a:cs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charset="-128"/>
            <a:cs typeface="ヒラギノ角ゴ Pro W3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mn-kje-1-bok (1)</Template>
  <TotalTime>16708</TotalTime>
  <Words>246</Words>
  <Application>Microsoft Macintosh PowerPoint</Application>
  <PresentationFormat>On-screen Show (4:3)</PresentationFormat>
  <Paragraphs>80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Arial</vt:lpstr>
      <vt:lpstr>Blank Presentation</vt:lpstr>
      <vt:lpstr>Centre of  Biogeochemistry  in the Anthropocene</vt:lpstr>
      <vt:lpstr>PowerPoint Presentation</vt:lpstr>
      <vt:lpstr>Alt henger sammen</vt:lpstr>
      <vt:lpstr>SMV: Seksjon for Miljøvitenskap</vt:lpstr>
      <vt:lpstr>Biogeokjemi</vt:lpstr>
      <vt:lpstr>Biogeokjemiske prosesser</vt:lpstr>
      <vt:lpstr>- Endring i transport av POP’er  og Tungmetaller fra El-avfall</vt:lpstr>
      <vt:lpstr>- Endringer i utslipp av reaktive VOC</vt:lpstr>
      <vt:lpstr>- Endringer i løst naturlig organisk materiale (DNOM) </vt:lpstr>
      <vt:lpstr>Forstå sammenhenger </vt:lpstr>
      <vt:lpstr>Centre for Biogeochemistry  of the Anthropocene</vt:lpstr>
    </vt:vector>
  </TitlesOfParts>
  <Manager/>
  <Company>Universitetet i Oslo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Biogeochemistry in the Anthropocene</dc:title>
  <dc:subject/>
  <dc:creator>Rolf David Vogt</dc:creator>
  <cp:keywords/>
  <dc:description/>
  <cp:lastModifiedBy>Jan David Heuschele</cp:lastModifiedBy>
  <cp:revision>114</cp:revision>
  <cp:lastPrinted>2019-04-30T08:09:49Z</cp:lastPrinted>
  <dcterms:created xsi:type="dcterms:W3CDTF">2018-06-07T07:36:50Z</dcterms:created>
  <dcterms:modified xsi:type="dcterms:W3CDTF">2019-04-30T08:24:36Z</dcterms:modified>
  <cp:category/>
</cp:coreProperties>
</file>