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3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5" autoAdjust="0"/>
    <p:restoredTop sz="94660"/>
  </p:normalViewPr>
  <p:slideViewPr>
    <p:cSldViewPr>
      <p:cViewPr>
        <p:scale>
          <a:sx n="80" d="100"/>
          <a:sy n="80" d="100"/>
        </p:scale>
        <p:origin x="-798" y="-5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446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0506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7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404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609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054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2129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9744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780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6508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452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802E6-4044-4DEF-86F3-F842FE354FE9}" type="datetimeFigureOut">
              <a:rPr lang="nb-NO" smtClean="0"/>
              <a:t>07.04.2014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B85F0-737D-4761-A793-032F2F9568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93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.jpe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49479"/>
            <a:ext cx="1152128" cy="17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036" y="404664"/>
            <a:ext cx="3777188" cy="2880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5314" y="3501007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Start-up Workshop </a:t>
            </a:r>
            <a:r>
              <a:rPr lang="en-GB" sz="3600" dirty="0" err="1"/>
              <a:t>PolliClim</a:t>
            </a:r>
            <a:endParaRPr lang="nb-NO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675294" y="4206177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dirty="0" err="1" smtClean="0"/>
              <a:t>Community</a:t>
            </a:r>
            <a:r>
              <a:rPr lang="nb-NO" sz="2800" dirty="0" smtClean="0"/>
              <a:t> </a:t>
            </a:r>
            <a:r>
              <a:rPr lang="nb-NO" sz="2800" dirty="0" err="1" smtClean="0"/>
              <a:t>ecology</a:t>
            </a:r>
            <a:r>
              <a:rPr lang="nb-NO" sz="2800" dirty="0" smtClean="0"/>
              <a:t> and </a:t>
            </a:r>
            <a:r>
              <a:rPr lang="nb-NO" sz="2800" dirty="0" err="1" smtClean="0"/>
              <a:t>bees</a:t>
            </a:r>
            <a:endParaRPr lang="nb-NO" sz="2800" dirty="0" smtClean="0"/>
          </a:p>
          <a:p>
            <a:pPr algn="ctr"/>
            <a:r>
              <a:rPr lang="nb-NO" sz="2800" dirty="0" smtClean="0"/>
              <a:t>Markus </a:t>
            </a:r>
            <a:r>
              <a:rPr lang="nb-NO" sz="2800" dirty="0" err="1" smtClean="0"/>
              <a:t>Sydenham</a:t>
            </a:r>
            <a:endParaRPr lang="nb-NO" sz="2800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-1086145" y="2951657"/>
            <a:ext cx="3240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Markus </a:t>
            </a:r>
            <a:r>
              <a:rPr lang="nb-NO" sz="1400" dirty="0" err="1" smtClean="0"/>
              <a:t>Sydenham</a:t>
            </a:r>
            <a:endParaRPr lang="nb-NO" sz="1400" dirty="0"/>
          </a:p>
          <a:p>
            <a:r>
              <a:rPr lang="nb-NO" sz="1400" dirty="0" err="1" smtClean="0"/>
              <a:t>PhD</a:t>
            </a:r>
            <a:r>
              <a:rPr lang="nb-NO" sz="1400" dirty="0" smtClean="0"/>
              <a:t>-student</a:t>
            </a:r>
          </a:p>
          <a:p>
            <a:r>
              <a:rPr lang="nb-NO" sz="1400" dirty="0" smtClean="0"/>
              <a:t>The Norwegian </a:t>
            </a:r>
            <a:r>
              <a:rPr lang="nb-NO" sz="1400" dirty="0" err="1" smtClean="0"/>
              <a:t>University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Life Sciences</a:t>
            </a:r>
            <a:endParaRPr lang="nb-NO" sz="1400" dirty="0"/>
          </a:p>
        </p:txBody>
      </p:sp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4" y="260648"/>
            <a:ext cx="1152128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7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/>
          <a:lstStyle/>
          <a:p>
            <a:r>
              <a:rPr lang="nb-NO" dirty="0" err="1" smtClean="0"/>
              <a:t>Introduction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1600200"/>
            <a:ext cx="7139136" cy="4525963"/>
          </a:xfrm>
        </p:spPr>
        <p:txBody>
          <a:bodyPr/>
          <a:lstStyle/>
          <a:p>
            <a:r>
              <a:rPr lang="nb-NO" dirty="0" err="1" smtClean="0"/>
              <a:t>Name</a:t>
            </a:r>
            <a:r>
              <a:rPr lang="nb-NO" dirty="0" smtClean="0"/>
              <a:t>: Markus </a:t>
            </a:r>
            <a:r>
              <a:rPr lang="nb-NO" dirty="0" err="1" smtClean="0"/>
              <a:t>Sydenham</a:t>
            </a:r>
            <a:endParaRPr lang="nb-NO" dirty="0" smtClean="0"/>
          </a:p>
          <a:p>
            <a:r>
              <a:rPr lang="nb-NO" dirty="0" err="1" smtClean="0"/>
              <a:t>Nationality</a:t>
            </a:r>
            <a:r>
              <a:rPr lang="nb-NO" dirty="0" smtClean="0"/>
              <a:t>: Danish/English</a:t>
            </a:r>
          </a:p>
          <a:p>
            <a:r>
              <a:rPr lang="nb-NO" dirty="0" err="1" smtClean="0"/>
              <a:t>Academic</a:t>
            </a:r>
            <a:r>
              <a:rPr lang="nb-NO" dirty="0" smtClean="0"/>
              <a:t> </a:t>
            </a:r>
            <a:r>
              <a:rPr lang="nb-NO" dirty="0" err="1" smtClean="0"/>
              <a:t>background</a:t>
            </a:r>
            <a:r>
              <a:rPr lang="nb-NO" dirty="0" smtClean="0"/>
              <a:t>:</a:t>
            </a:r>
          </a:p>
          <a:p>
            <a:pPr lvl="1"/>
            <a:r>
              <a:rPr lang="nb-NO" dirty="0" smtClean="0"/>
              <a:t>2010 </a:t>
            </a:r>
            <a:r>
              <a:rPr lang="nb-NO" dirty="0" err="1" smtClean="0"/>
              <a:t>Bsc</a:t>
            </a:r>
            <a:r>
              <a:rPr lang="nb-NO" dirty="0" smtClean="0"/>
              <a:t> </a:t>
            </a:r>
            <a:r>
              <a:rPr lang="nb-NO" dirty="0" err="1" smtClean="0"/>
              <a:t>biology</a:t>
            </a:r>
            <a:r>
              <a:rPr lang="nb-NO" dirty="0" smtClean="0"/>
              <a:t> NMBU</a:t>
            </a:r>
          </a:p>
          <a:p>
            <a:pPr lvl="1"/>
            <a:r>
              <a:rPr lang="nb-NO" dirty="0" smtClean="0"/>
              <a:t>2012 </a:t>
            </a:r>
            <a:r>
              <a:rPr lang="nb-NO" dirty="0" err="1" smtClean="0"/>
              <a:t>Msc</a:t>
            </a:r>
            <a:r>
              <a:rPr lang="nb-NO" dirty="0" smtClean="0"/>
              <a:t> </a:t>
            </a:r>
            <a:r>
              <a:rPr lang="nb-NO" dirty="0" err="1" smtClean="0"/>
              <a:t>Ecology</a:t>
            </a:r>
            <a:r>
              <a:rPr lang="nb-NO" dirty="0" smtClean="0"/>
              <a:t> NMBU</a:t>
            </a:r>
          </a:p>
          <a:p>
            <a:pPr lvl="1"/>
            <a:r>
              <a:rPr lang="nb-NO" dirty="0" err="1" smtClean="0"/>
              <a:t>PhD</a:t>
            </a:r>
            <a:r>
              <a:rPr lang="nb-NO" dirty="0" smtClean="0"/>
              <a:t>-student NMBU</a:t>
            </a:r>
          </a:p>
          <a:p>
            <a:r>
              <a:rPr lang="nb-NO" dirty="0" smtClean="0"/>
              <a:t>Bee </a:t>
            </a:r>
            <a:r>
              <a:rPr lang="nb-NO" dirty="0" err="1" smtClean="0"/>
              <a:t>taxonomy</a:t>
            </a:r>
            <a:endParaRPr lang="nb-NO" dirty="0" smtClean="0"/>
          </a:p>
          <a:p>
            <a:r>
              <a:rPr lang="nb-NO" dirty="0" err="1" smtClean="0"/>
              <a:t>Community</a:t>
            </a:r>
            <a:r>
              <a:rPr lang="nb-NO" dirty="0" smtClean="0"/>
              <a:t> </a:t>
            </a:r>
            <a:r>
              <a:rPr lang="nb-NO" dirty="0" err="1" smtClean="0"/>
              <a:t>ecology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bees</a:t>
            </a:r>
            <a:endParaRPr lang="nb-NO" dirty="0"/>
          </a:p>
        </p:txBody>
      </p:sp>
      <p:pic>
        <p:nvPicPr>
          <p:cNvPr id="4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49479"/>
            <a:ext cx="1152128" cy="17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4" y="260648"/>
            <a:ext cx="1152128" cy="1296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5400000">
            <a:off x="-1086145" y="2951657"/>
            <a:ext cx="3240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Markus </a:t>
            </a:r>
            <a:r>
              <a:rPr lang="nb-NO" sz="1400" dirty="0" err="1" smtClean="0"/>
              <a:t>Sydenham</a:t>
            </a:r>
            <a:endParaRPr lang="nb-NO" sz="1400" dirty="0"/>
          </a:p>
          <a:p>
            <a:r>
              <a:rPr lang="nb-NO" sz="1400" dirty="0" err="1" smtClean="0"/>
              <a:t>PhD</a:t>
            </a:r>
            <a:r>
              <a:rPr lang="nb-NO" sz="1400" dirty="0" smtClean="0"/>
              <a:t>-student</a:t>
            </a:r>
          </a:p>
          <a:p>
            <a:r>
              <a:rPr lang="nb-NO" sz="1400" dirty="0" smtClean="0"/>
              <a:t>The Norwegian </a:t>
            </a:r>
            <a:r>
              <a:rPr lang="nb-NO" sz="1400" dirty="0" err="1" smtClean="0"/>
              <a:t>University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Life Sciences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88645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1600200"/>
            <a:ext cx="4104456" cy="4525963"/>
          </a:xfrm>
        </p:spPr>
        <p:txBody>
          <a:bodyPr>
            <a:normAutofit/>
          </a:bodyPr>
          <a:lstStyle/>
          <a:p>
            <a:r>
              <a:rPr lang="en-US" sz="2400" dirty="0"/>
              <a:t>The Norwegian bee fauna</a:t>
            </a:r>
          </a:p>
          <a:p>
            <a:pPr lvl="1"/>
            <a:r>
              <a:rPr lang="en-US" sz="2400" dirty="0"/>
              <a:t>Roughly 205 species</a:t>
            </a:r>
          </a:p>
          <a:p>
            <a:pPr lvl="1"/>
            <a:r>
              <a:rPr lang="en-US" sz="2400" i="1" dirty="0" err="1"/>
              <a:t>Bombus</a:t>
            </a:r>
            <a:r>
              <a:rPr lang="en-US" sz="2400" i="1" dirty="0"/>
              <a:t>: </a:t>
            </a:r>
            <a:r>
              <a:rPr lang="en-US" sz="2400" dirty="0"/>
              <a:t>the most frequently encountered</a:t>
            </a:r>
            <a:endParaRPr lang="en-US" sz="2400" i="1" dirty="0"/>
          </a:p>
          <a:p>
            <a:pPr lvl="1"/>
            <a:r>
              <a:rPr lang="en-US" sz="2400" i="1" dirty="0" err="1"/>
              <a:t>Andrena</a:t>
            </a:r>
            <a:r>
              <a:rPr lang="en-US" sz="2400" dirty="0"/>
              <a:t>: The most species rich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Life history traits</a:t>
            </a:r>
          </a:p>
          <a:p>
            <a:pPr lvl="1"/>
            <a:r>
              <a:rPr lang="en-US" sz="2400" dirty="0" smtClean="0"/>
              <a:t>Phenology</a:t>
            </a:r>
          </a:p>
          <a:p>
            <a:pPr lvl="1"/>
            <a:r>
              <a:rPr lang="en-US" sz="2400" dirty="0" smtClean="0"/>
              <a:t>Pollen collection</a:t>
            </a:r>
          </a:p>
          <a:p>
            <a:pPr lvl="1"/>
            <a:r>
              <a:rPr lang="en-US" sz="2400" dirty="0" smtClean="0"/>
              <a:t>Sociality</a:t>
            </a:r>
          </a:p>
        </p:txBody>
      </p:sp>
      <p:pic>
        <p:nvPicPr>
          <p:cNvPr id="4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49479"/>
            <a:ext cx="1152128" cy="17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4" y="260648"/>
            <a:ext cx="1152128" cy="1296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5400000">
            <a:off x="-1086145" y="2951657"/>
            <a:ext cx="3240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Markus </a:t>
            </a:r>
            <a:r>
              <a:rPr lang="nb-NO" sz="1400" dirty="0" err="1" smtClean="0"/>
              <a:t>Sydenham</a:t>
            </a:r>
            <a:endParaRPr lang="nb-NO" sz="1400" dirty="0"/>
          </a:p>
          <a:p>
            <a:r>
              <a:rPr lang="nb-NO" sz="1400" dirty="0" err="1" smtClean="0"/>
              <a:t>PhD</a:t>
            </a:r>
            <a:r>
              <a:rPr lang="nb-NO" sz="1400" dirty="0" smtClean="0"/>
              <a:t>-student</a:t>
            </a:r>
          </a:p>
          <a:p>
            <a:r>
              <a:rPr lang="nb-NO" sz="1400" dirty="0" smtClean="0"/>
              <a:t>The Norwegian </a:t>
            </a:r>
            <a:r>
              <a:rPr lang="nb-NO" sz="1400" dirty="0" err="1" smtClean="0"/>
              <a:t>University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Life Sciences</a:t>
            </a:r>
            <a:endParaRPr lang="nb-NO" sz="14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nb-NO" u="sng" dirty="0" err="1" smtClean="0"/>
              <a:t>Which</a:t>
            </a:r>
            <a:r>
              <a:rPr lang="nb-NO" dirty="0" smtClean="0"/>
              <a:t>, </a:t>
            </a:r>
            <a:r>
              <a:rPr lang="nb-NO" dirty="0" err="1" smtClean="0"/>
              <a:t>When</a:t>
            </a:r>
            <a:r>
              <a:rPr lang="nb-NO" dirty="0" smtClean="0"/>
              <a:t>, </a:t>
            </a:r>
            <a:r>
              <a:rPr lang="nb-NO" dirty="0" err="1" smtClean="0"/>
              <a:t>Where</a:t>
            </a:r>
            <a:r>
              <a:rPr lang="nb-NO" dirty="0" smtClean="0"/>
              <a:t> and </a:t>
            </a:r>
            <a:r>
              <a:rPr lang="nb-NO" dirty="0" err="1" smtClean="0"/>
              <a:t>Why</a:t>
            </a:r>
            <a:r>
              <a:rPr lang="nb-NO" dirty="0" smtClean="0"/>
              <a:t>?</a:t>
            </a:r>
            <a:endParaRPr lang="nb-NO" dirty="0"/>
          </a:p>
        </p:txBody>
      </p:sp>
      <p:pic>
        <p:nvPicPr>
          <p:cNvPr id="1026" name="Picture 2" descr="D:\Users\marksy\Pictures\Pentax K5\dasypoda hirtipes\IMGP03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56792"/>
            <a:ext cx="3275856" cy="216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Users\marksy\Pictures\Pentax K5\dasypoda hirtipes\IMGP036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807627"/>
            <a:ext cx="3275856" cy="209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84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Which</a:t>
            </a:r>
            <a:r>
              <a:rPr lang="nb-NO" dirty="0" smtClean="0"/>
              <a:t>, </a:t>
            </a:r>
            <a:r>
              <a:rPr lang="nb-NO" u="sng" dirty="0" err="1" smtClean="0"/>
              <a:t>When</a:t>
            </a:r>
            <a:r>
              <a:rPr lang="nb-NO" dirty="0" smtClean="0"/>
              <a:t>, </a:t>
            </a:r>
            <a:r>
              <a:rPr lang="nb-NO" dirty="0" err="1" smtClean="0"/>
              <a:t>Where</a:t>
            </a:r>
            <a:r>
              <a:rPr lang="nb-NO" dirty="0" smtClean="0"/>
              <a:t> and </a:t>
            </a:r>
            <a:r>
              <a:rPr lang="nb-NO" dirty="0" err="1" smtClean="0"/>
              <a:t>Why</a:t>
            </a:r>
            <a:r>
              <a:rPr lang="nb-NO" dirty="0" smtClean="0"/>
              <a:t>?</a:t>
            </a:r>
            <a:endParaRPr lang="nb-NO" dirty="0"/>
          </a:p>
        </p:txBody>
      </p:sp>
      <p:pic>
        <p:nvPicPr>
          <p:cNvPr id="4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49479"/>
            <a:ext cx="1152128" cy="17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4" y="260648"/>
            <a:ext cx="1152128" cy="1296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5400000">
            <a:off x="-1086145" y="2951657"/>
            <a:ext cx="3240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Markus </a:t>
            </a:r>
            <a:r>
              <a:rPr lang="nb-NO" sz="1400" dirty="0" err="1" smtClean="0"/>
              <a:t>Sydenham</a:t>
            </a:r>
            <a:endParaRPr lang="nb-NO" sz="1400" dirty="0"/>
          </a:p>
          <a:p>
            <a:r>
              <a:rPr lang="nb-NO" sz="1400" dirty="0" err="1" smtClean="0"/>
              <a:t>PhD</a:t>
            </a:r>
            <a:r>
              <a:rPr lang="nb-NO" sz="1400" dirty="0" smtClean="0"/>
              <a:t>-student</a:t>
            </a:r>
          </a:p>
          <a:p>
            <a:r>
              <a:rPr lang="nb-NO" sz="1400" dirty="0" smtClean="0"/>
              <a:t>The Norwegian </a:t>
            </a:r>
            <a:r>
              <a:rPr lang="nb-NO" sz="1400" dirty="0" err="1" smtClean="0"/>
              <a:t>University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Life Sciences</a:t>
            </a:r>
            <a:endParaRPr lang="nb-NO" sz="1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47664" y="1603773"/>
            <a:ext cx="6696744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Phenology</a:t>
            </a:r>
          </a:p>
          <a:p>
            <a:r>
              <a:rPr lang="en-US" sz="2400" dirty="0" smtClean="0"/>
              <a:t>Flowering time of raspberry</a:t>
            </a:r>
            <a:r>
              <a:rPr lang="en-US" sz="2400" i="1" dirty="0" smtClean="0"/>
              <a:t> </a:t>
            </a:r>
            <a:r>
              <a:rPr lang="en-US" sz="2400" dirty="0" smtClean="0"/>
              <a:t>20.06 (Oslo)</a:t>
            </a:r>
          </a:p>
          <a:p>
            <a:pPr lvl="1"/>
            <a:r>
              <a:rPr lang="en-US" sz="2000" dirty="0" smtClean="0"/>
              <a:t>Bumble bee colonies not fully developed</a:t>
            </a:r>
          </a:p>
          <a:p>
            <a:pPr lvl="1"/>
            <a:r>
              <a:rPr lang="en-US" sz="2000" dirty="0" smtClean="0"/>
              <a:t>Both Solitary and Bumble bees may be relevant? </a:t>
            </a:r>
            <a:endParaRPr lang="en-US" sz="1600" dirty="0" smtClean="0"/>
          </a:p>
          <a:p>
            <a:pPr lvl="1"/>
            <a:endParaRPr lang="en-US" sz="2000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600" y="3312061"/>
            <a:ext cx="6389768" cy="278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600" y="3312061"/>
            <a:ext cx="6389768" cy="2781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84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Which</a:t>
            </a:r>
            <a:r>
              <a:rPr lang="nb-NO" dirty="0" smtClean="0"/>
              <a:t>, </a:t>
            </a:r>
            <a:r>
              <a:rPr lang="nb-NO" u="sng" dirty="0" err="1" smtClean="0"/>
              <a:t>When</a:t>
            </a:r>
            <a:r>
              <a:rPr lang="nb-NO" dirty="0" smtClean="0"/>
              <a:t>, </a:t>
            </a:r>
            <a:r>
              <a:rPr lang="nb-NO" dirty="0" err="1" smtClean="0"/>
              <a:t>Where</a:t>
            </a:r>
            <a:r>
              <a:rPr lang="nb-NO" dirty="0" smtClean="0"/>
              <a:t> and </a:t>
            </a:r>
            <a:r>
              <a:rPr lang="nb-NO" dirty="0" err="1" smtClean="0"/>
              <a:t>Why</a:t>
            </a:r>
            <a:r>
              <a:rPr lang="nb-NO" dirty="0" smtClean="0"/>
              <a:t>?</a:t>
            </a:r>
            <a:endParaRPr lang="nb-NO" dirty="0"/>
          </a:p>
        </p:txBody>
      </p:sp>
      <p:pic>
        <p:nvPicPr>
          <p:cNvPr id="4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49479"/>
            <a:ext cx="1152128" cy="17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4" y="260648"/>
            <a:ext cx="1152128" cy="1296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5400000">
            <a:off x="-1086145" y="2951657"/>
            <a:ext cx="3240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Markus </a:t>
            </a:r>
            <a:r>
              <a:rPr lang="nb-NO" sz="1400" dirty="0" err="1" smtClean="0"/>
              <a:t>Sydenham</a:t>
            </a:r>
            <a:endParaRPr lang="nb-NO" sz="1400" dirty="0"/>
          </a:p>
          <a:p>
            <a:r>
              <a:rPr lang="nb-NO" sz="1400" dirty="0" err="1" smtClean="0"/>
              <a:t>PhD</a:t>
            </a:r>
            <a:r>
              <a:rPr lang="nb-NO" sz="1400" dirty="0" smtClean="0"/>
              <a:t>-student</a:t>
            </a:r>
          </a:p>
          <a:p>
            <a:r>
              <a:rPr lang="nb-NO" sz="1400" dirty="0" smtClean="0"/>
              <a:t>The Norwegian </a:t>
            </a:r>
            <a:r>
              <a:rPr lang="nb-NO" sz="1400" dirty="0" err="1" smtClean="0"/>
              <a:t>University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Life Sciences</a:t>
            </a:r>
            <a:endParaRPr lang="nb-NO" sz="1400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547664" y="1600200"/>
            <a:ext cx="2592288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Phenology</a:t>
            </a:r>
          </a:p>
          <a:p>
            <a:pPr lvl="1"/>
            <a:r>
              <a:rPr lang="en-US" sz="2000" dirty="0" smtClean="0"/>
              <a:t>Seasonal Diversity in solitary bees</a:t>
            </a:r>
          </a:p>
          <a:p>
            <a:r>
              <a:rPr lang="en-US" sz="2400" dirty="0" smtClean="0"/>
              <a:t>Climate change?</a:t>
            </a:r>
          </a:p>
          <a:p>
            <a:pPr lvl="1"/>
            <a:r>
              <a:rPr lang="en-US" sz="2000" dirty="0" err="1" smtClean="0"/>
              <a:t>Phenological</a:t>
            </a:r>
            <a:r>
              <a:rPr lang="en-US" sz="2000" dirty="0" smtClean="0"/>
              <a:t> mismatch between plants and bees?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851920" y="1266547"/>
            <a:ext cx="5184576" cy="5040560"/>
            <a:chOff x="827584" y="1052736"/>
            <a:chExt cx="4610100" cy="4362450"/>
          </a:xfrm>
        </p:grpSpPr>
        <p:pic>
          <p:nvPicPr>
            <p:cNvPr id="14" name="Picture 1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1556290"/>
              <a:ext cx="948052" cy="1251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1052736"/>
              <a:ext cx="4610100" cy="4362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0218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1600200"/>
            <a:ext cx="7139136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Drivers of species richness in Norway</a:t>
            </a:r>
          </a:p>
          <a:p>
            <a:pPr lvl="1"/>
            <a:r>
              <a:rPr lang="en-US" sz="2000" dirty="0"/>
              <a:t>Nest site availability </a:t>
            </a:r>
            <a:endParaRPr lang="en-US" sz="2000" dirty="0" smtClean="0"/>
          </a:p>
          <a:p>
            <a:pPr lvl="1"/>
            <a:r>
              <a:rPr lang="en-US" sz="2000" dirty="0" smtClean="0"/>
              <a:t>Sun exposure</a:t>
            </a:r>
          </a:p>
          <a:p>
            <a:pPr lvl="1"/>
            <a:r>
              <a:rPr lang="en-US" sz="2000" dirty="0" smtClean="0"/>
              <a:t>Altitude/latitude</a:t>
            </a:r>
          </a:p>
        </p:txBody>
      </p:sp>
      <p:pic>
        <p:nvPicPr>
          <p:cNvPr id="4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49479"/>
            <a:ext cx="1152128" cy="17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4" y="260648"/>
            <a:ext cx="1152128" cy="1296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5400000">
            <a:off x="-1086145" y="2951657"/>
            <a:ext cx="3240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Markus </a:t>
            </a:r>
            <a:r>
              <a:rPr lang="nb-NO" sz="1400" dirty="0" err="1" smtClean="0"/>
              <a:t>Sydenham</a:t>
            </a:r>
            <a:endParaRPr lang="nb-NO" sz="1400" dirty="0"/>
          </a:p>
          <a:p>
            <a:r>
              <a:rPr lang="nb-NO" sz="1400" dirty="0" err="1" smtClean="0"/>
              <a:t>PhD</a:t>
            </a:r>
            <a:r>
              <a:rPr lang="nb-NO" sz="1400" dirty="0" smtClean="0"/>
              <a:t>-student</a:t>
            </a:r>
          </a:p>
          <a:p>
            <a:r>
              <a:rPr lang="nb-NO" sz="1400" dirty="0" smtClean="0"/>
              <a:t>The Norwegian </a:t>
            </a:r>
            <a:r>
              <a:rPr lang="nb-NO" sz="1400" dirty="0" err="1" smtClean="0"/>
              <a:t>University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Life Sciences</a:t>
            </a:r>
            <a:endParaRPr lang="nb-NO" sz="140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Which</a:t>
            </a:r>
            <a:r>
              <a:rPr lang="nb-NO" dirty="0" smtClean="0"/>
              <a:t>, </a:t>
            </a:r>
            <a:r>
              <a:rPr lang="nb-NO" dirty="0" err="1" smtClean="0"/>
              <a:t>When</a:t>
            </a:r>
            <a:r>
              <a:rPr lang="nb-NO" dirty="0" smtClean="0"/>
              <a:t>, </a:t>
            </a:r>
            <a:r>
              <a:rPr lang="nb-NO" u="sng" dirty="0" err="1" smtClean="0"/>
              <a:t>Where</a:t>
            </a:r>
            <a:r>
              <a:rPr lang="nb-NO" dirty="0" smtClean="0"/>
              <a:t> and </a:t>
            </a:r>
            <a:r>
              <a:rPr lang="nb-NO" dirty="0" err="1" smtClean="0"/>
              <a:t>Why</a:t>
            </a:r>
            <a:r>
              <a:rPr lang="nb-NO" dirty="0" smtClean="0"/>
              <a:t>?</a:t>
            </a:r>
            <a:endParaRPr lang="nb-NO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4"/>
          <a:stretch/>
        </p:blipFill>
        <p:spPr bwMode="auto">
          <a:xfrm>
            <a:off x="4716016" y="3457760"/>
            <a:ext cx="4238668" cy="318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6649104" y="1877473"/>
            <a:ext cx="2250364" cy="1413647"/>
            <a:chOff x="2463605" y="1865993"/>
            <a:chExt cx="3942045" cy="2383559"/>
          </a:xfrm>
        </p:grpSpPr>
        <p:pic>
          <p:nvPicPr>
            <p:cNvPr id="13" name="Picture 16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79" t="45689" r="37901" b="35009"/>
            <a:stretch/>
          </p:blipFill>
          <p:spPr bwMode="auto">
            <a:xfrm flipH="1">
              <a:off x="2474486" y="2825768"/>
              <a:ext cx="1965069" cy="14237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46" t="60379" r="53069" b="26908"/>
            <a:stretch/>
          </p:blipFill>
          <p:spPr bwMode="auto">
            <a:xfrm>
              <a:off x="4439555" y="1865993"/>
              <a:ext cx="1966095" cy="14136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10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40" t="47091" r="64542" b="26355"/>
            <a:stretch/>
          </p:blipFill>
          <p:spPr bwMode="auto">
            <a:xfrm>
              <a:off x="5344504" y="2946112"/>
              <a:ext cx="1061146" cy="1303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6"/>
            <p:cNvPicPr>
              <a:picLocks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48" t="63475" r="45907" b="14607"/>
            <a:stretch/>
          </p:blipFill>
          <p:spPr bwMode="auto">
            <a:xfrm>
              <a:off x="2463605" y="1865993"/>
              <a:ext cx="1975949" cy="1009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17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35" t="49646" r="53523" b="36702"/>
            <a:stretch/>
          </p:blipFill>
          <p:spPr bwMode="auto">
            <a:xfrm>
              <a:off x="4155286" y="2946112"/>
              <a:ext cx="1417711" cy="1303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937" y="3457760"/>
            <a:ext cx="7186747" cy="318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1767937" y="3457760"/>
            <a:ext cx="7131531" cy="3173602"/>
            <a:chOff x="0" y="0"/>
            <a:chExt cx="5584279" cy="2853014"/>
          </a:xfrm>
        </p:grpSpPr>
        <p:grpSp>
          <p:nvGrpSpPr>
            <p:cNvPr id="20" name="Group 19"/>
            <p:cNvGrpSpPr/>
            <p:nvPr/>
          </p:nvGrpSpPr>
          <p:grpSpPr>
            <a:xfrm>
              <a:off x="0" y="0"/>
              <a:ext cx="5584279" cy="2853014"/>
              <a:chOff x="0" y="0"/>
              <a:chExt cx="5584279" cy="2853014"/>
            </a:xfrm>
          </p:grpSpPr>
          <p:pic>
            <p:nvPicPr>
              <p:cNvPr id="23" name="Picture 2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0" y="0"/>
                <a:ext cx="2849245" cy="2843530"/>
              </a:xfrm>
              <a:prstGeom prst="rect">
                <a:avLst/>
              </a:prstGeom>
            </p:spPr>
          </p:pic>
          <p:pic>
            <p:nvPicPr>
              <p:cNvPr id="24" name="Picture 23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736304" y="9484"/>
                <a:ext cx="2847975" cy="2843530"/>
              </a:xfrm>
              <a:prstGeom prst="rect">
                <a:avLst/>
              </a:prstGeom>
            </p:spPr>
          </p:pic>
        </p:grpSp>
        <p:sp>
          <p:nvSpPr>
            <p:cNvPr id="21" name="TextBox 8"/>
            <p:cNvSpPr txBox="1"/>
            <p:nvPr/>
          </p:nvSpPr>
          <p:spPr>
            <a:xfrm>
              <a:off x="432048" y="346898"/>
              <a:ext cx="288295" cy="266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nb-NO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a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2" name="TextBox 9"/>
            <p:cNvSpPr txBox="1"/>
            <p:nvPr/>
          </p:nvSpPr>
          <p:spPr>
            <a:xfrm>
              <a:off x="3151979" y="346898"/>
              <a:ext cx="287660" cy="266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nb-NO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</a:rPr>
                <a:t>b</a:t>
              </a:r>
              <a:endParaRPr lang="nb-NO" sz="1200">
                <a:effectLst/>
                <a:latin typeface="Times New Roman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184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49479"/>
            <a:ext cx="1152128" cy="17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4" y="260648"/>
            <a:ext cx="1152128" cy="1296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5400000">
            <a:off x="-1086145" y="2951657"/>
            <a:ext cx="3240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Markus </a:t>
            </a:r>
            <a:r>
              <a:rPr lang="nb-NO" sz="1400" dirty="0" err="1" smtClean="0"/>
              <a:t>Sydenham</a:t>
            </a:r>
            <a:endParaRPr lang="nb-NO" sz="1400" dirty="0"/>
          </a:p>
          <a:p>
            <a:r>
              <a:rPr lang="nb-NO" sz="1400" dirty="0" err="1" smtClean="0"/>
              <a:t>PhD</a:t>
            </a:r>
            <a:r>
              <a:rPr lang="nb-NO" sz="1400" dirty="0" smtClean="0"/>
              <a:t>-student</a:t>
            </a:r>
          </a:p>
          <a:p>
            <a:r>
              <a:rPr lang="nb-NO" sz="1400" dirty="0" smtClean="0"/>
              <a:t>The Norwegian </a:t>
            </a:r>
            <a:r>
              <a:rPr lang="nb-NO" sz="1400" dirty="0" err="1" smtClean="0"/>
              <a:t>University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Life Sciences</a:t>
            </a:r>
            <a:endParaRPr lang="nb-NO" sz="140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nb-NO" dirty="0" err="1" smtClean="0"/>
              <a:t>Which</a:t>
            </a:r>
            <a:r>
              <a:rPr lang="nb-NO" dirty="0" smtClean="0"/>
              <a:t>, </a:t>
            </a:r>
            <a:r>
              <a:rPr lang="nb-NO" dirty="0" err="1" smtClean="0"/>
              <a:t>When</a:t>
            </a:r>
            <a:r>
              <a:rPr lang="nb-NO" dirty="0" smtClean="0"/>
              <a:t>, </a:t>
            </a:r>
            <a:r>
              <a:rPr lang="nb-NO" dirty="0" err="1" smtClean="0"/>
              <a:t>Where</a:t>
            </a:r>
            <a:r>
              <a:rPr lang="nb-NO" dirty="0" smtClean="0"/>
              <a:t> and </a:t>
            </a:r>
            <a:r>
              <a:rPr lang="nb-NO" u="sng" dirty="0" err="1" smtClean="0"/>
              <a:t>Why</a:t>
            </a:r>
            <a:r>
              <a:rPr lang="nb-NO" dirty="0" smtClean="0"/>
              <a:t>?</a:t>
            </a:r>
            <a:endParaRPr lang="nb-NO" dirty="0"/>
          </a:p>
        </p:txBody>
      </p:sp>
      <p:pic>
        <p:nvPicPr>
          <p:cNvPr id="19" name="Picture 18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0" t="16012" r="8911" b="12303"/>
          <a:stretch/>
        </p:blipFill>
        <p:spPr bwMode="auto">
          <a:xfrm>
            <a:off x="5500512" y="2835036"/>
            <a:ext cx="3477761" cy="356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547664" y="1600200"/>
            <a:ext cx="5472608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Phylogeny</a:t>
            </a:r>
          </a:p>
          <a:p>
            <a:pPr lvl="1"/>
            <a:r>
              <a:rPr lang="en-US" sz="2000" dirty="0" smtClean="0"/>
              <a:t>Bumble bees tolerate cold climates</a:t>
            </a:r>
          </a:p>
          <a:p>
            <a:r>
              <a:rPr lang="en-US" sz="2400" dirty="0" smtClean="0"/>
              <a:t>More predictable communities at low latitudes/altitudes</a:t>
            </a:r>
            <a:r>
              <a:rPr lang="en-US" sz="2000" dirty="0" smtClean="0"/>
              <a:t>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525342" y="1700808"/>
            <a:ext cx="7452931" cy="4698923"/>
            <a:chOff x="0" y="0"/>
            <a:chExt cx="12633160" cy="6391275"/>
          </a:xfrm>
        </p:grpSpPr>
        <p:pic>
          <p:nvPicPr>
            <p:cNvPr id="22" name="Picture 2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400801" cy="639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2360" y="0"/>
              <a:ext cx="6400800" cy="6391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184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/>
          <a:lstStyle/>
          <a:p>
            <a:r>
              <a:rPr lang="en-US" dirty="0" smtClean="0"/>
              <a:t>Thank you for listening</a:t>
            </a:r>
            <a:endParaRPr lang="en-US" dirty="0"/>
          </a:p>
        </p:txBody>
      </p:sp>
      <p:pic>
        <p:nvPicPr>
          <p:cNvPr id="4" name="Picture 2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049479"/>
            <a:ext cx="1152128" cy="170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04" y="260648"/>
            <a:ext cx="1152128" cy="1296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5400000">
            <a:off x="-1086145" y="2951657"/>
            <a:ext cx="3240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/>
              <a:t>Markus </a:t>
            </a:r>
            <a:r>
              <a:rPr lang="nb-NO" sz="1400" dirty="0" err="1" smtClean="0"/>
              <a:t>Sydenham</a:t>
            </a:r>
            <a:endParaRPr lang="nb-NO" sz="1400" dirty="0"/>
          </a:p>
          <a:p>
            <a:r>
              <a:rPr lang="nb-NO" sz="1400" dirty="0" err="1" smtClean="0"/>
              <a:t>PhD</a:t>
            </a:r>
            <a:r>
              <a:rPr lang="nb-NO" sz="1400" dirty="0" smtClean="0"/>
              <a:t>-student</a:t>
            </a:r>
          </a:p>
          <a:p>
            <a:r>
              <a:rPr lang="nb-NO" sz="1400" dirty="0" smtClean="0"/>
              <a:t>The Norwegian </a:t>
            </a:r>
            <a:r>
              <a:rPr lang="nb-NO" sz="1400" dirty="0" err="1" smtClean="0"/>
              <a:t>University</a:t>
            </a:r>
            <a:r>
              <a:rPr lang="nb-NO" sz="1400" dirty="0" smtClean="0"/>
              <a:t> </a:t>
            </a:r>
            <a:r>
              <a:rPr lang="nb-NO" sz="1400" dirty="0" err="1" smtClean="0"/>
              <a:t>of</a:t>
            </a:r>
            <a:r>
              <a:rPr lang="nb-NO" sz="1400" dirty="0" smtClean="0"/>
              <a:t> Life Sciences</a:t>
            </a:r>
            <a:endParaRPr lang="nb-NO" sz="1400" dirty="0"/>
          </a:p>
        </p:txBody>
      </p:sp>
      <p:pic>
        <p:nvPicPr>
          <p:cNvPr id="1026" name="Picture 2" descr="D:\Users\marksy\Pictures\Pentax K5\100_1007\IMGP01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23728" y="1598199"/>
            <a:ext cx="6867458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84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245</Words>
  <Application>Microsoft Office PowerPoint</Application>
  <PresentationFormat>On-screen Show (4:3)</PresentationFormat>
  <Paragraphs>67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Introduction</vt:lpstr>
      <vt:lpstr>Which, When, Where and Why?</vt:lpstr>
      <vt:lpstr>Which, When, Where and Why?</vt:lpstr>
      <vt:lpstr>Which, When, Where and Why?</vt:lpstr>
      <vt:lpstr>Which, When, Where and Why?</vt:lpstr>
      <vt:lpstr>Which, When, Where and Why?</vt:lpstr>
      <vt:lpstr>Thank you for listening</vt:lpstr>
    </vt:vector>
  </TitlesOfParts>
  <Company>UMB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Markus A. K. Sydenham</dc:creator>
  <cp:lastModifiedBy>Markus A. K. Sydenham</cp:lastModifiedBy>
  <cp:revision>20</cp:revision>
  <dcterms:created xsi:type="dcterms:W3CDTF">2014-04-03T07:27:09Z</dcterms:created>
  <dcterms:modified xsi:type="dcterms:W3CDTF">2014-04-07T13:31:22Z</dcterms:modified>
</cp:coreProperties>
</file>