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2193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1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11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471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9112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1434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385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260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52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86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29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125EE-F606-4CDD-A0FF-7DEFEE907944}" type="datetimeFigureOut">
              <a:rPr lang="nb-NO" smtClean="0"/>
              <a:t>08.04.2014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CCF9F-46C2-4289-82C5-6076E6096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533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wmf"/><Relationship Id="rId7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mtClean="0"/>
              <a:t>Polliclim meeting </a:t>
            </a:r>
            <a:br>
              <a:rPr lang="nb-NO" smtClean="0"/>
            </a:br>
            <a:r>
              <a:rPr lang="nb-NO" smtClean="0"/>
              <a:t>2014 04 08</a:t>
            </a:r>
            <a:br>
              <a:rPr lang="nb-NO" smtClean="0"/>
            </a:br>
            <a:r>
              <a:rPr lang="nb-NO" smtClean="0"/>
              <a:t/>
            </a:r>
            <a:br>
              <a:rPr lang="nb-NO" smtClean="0"/>
            </a:br>
            <a:r>
              <a:rPr lang="nb-NO" smtClean="0"/>
              <a:t>Some considerations about </a:t>
            </a:r>
            <a:r>
              <a:rPr lang="nb-NO" smtClean="0"/>
              <a:t>spatial scale in the context of pollination ecology</a:t>
            </a:r>
            <a:r>
              <a:rPr lang="nb-NO" smtClean="0"/>
              <a:t/>
            </a:r>
            <a:br>
              <a:rPr lang="nb-NO" smtClean="0"/>
            </a:br>
            <a:r>
              <a:rPr lang="nb-NO" smtClean="0"/>
              <a:t/>
            </a:r>
            <a:br>
              <a:rPr lang="nb-NO" smtClean="0"/>
            </a:br>
            <a:r>
              <a:rPr lang="nb-NO" smtClean="0"/>
              <a:t>Rune Halvorsen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778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The gradient analytic perspective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 b="1"/>
              <a:t>gradient analytic </a:t>
            </a:r>
            <a:r>
              <a:rPr lang="en-US" b="1" smtClean="0"/>
              <a:t>perspective</a:t>
            </a:r>
            <a:r>
              <a:rPr lang="en-US" smtClean="0"/>
              <a:t>: explanations </a:t>
            </a:r>
            <a:r>
              <a:rPr lang="en-US"/>
              <a:t>of natural variation based upon </a:t>
            </a:r>
            <a:r>
              <a:rPr lang="en-US" smtClean="0"/>
              <a:t>knowledge about </a:t>
            </a:r>
            <a:r>
              <a:rPr lang="en-US"/>
              <a:t>environmental gradients and speciesʼ responses to these </a:t>
            </a:r>
            <a:r>
              <a:rPr lang="en-US" smtClean="0"/>
              <a:t>gradients</a:t>
            </a: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06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The gradient analytic perspective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Three fundamental insights:</a:t>
            </a:r>
          </a:p>
          <a:p>
            <a:pPr lvl="1"/>
            <a:r>
              <a:rPr lang="en-US" i="1"/>
              <a:t>External ‘factors’ do not influence the species one by one, but act on the species in </a:t>
            </a:r>
            <a:r>
              <a:rPr lang="en-US" i="1" smtClean="0"/>
              <a:t>concert</a:t>
            </a:r>
          </a:p>
          <a:p>
            <a:pPr lvl="1"/>
            <a:r>
              <a:rPr lang="en-US" i="1"/>
              <a:t>A few major complex-gradients normally account for most of the variation in species </a:t>
            </a:r>
            <a:r>
              <a:rPr lang="en-US" i="1" smtClean="0"/>
              <a:t>composition that </a:t>
            </a:r>
            <a:r>
              <a:rPr lang="en-US" i="1"/>
              <a:t>can be explained </a:t>
            </a:r>
            <a:r>
              <a:rPr lang="en-US" i="1" smtClean="0"/>
              <a:t>environmentally</a:t>
            </a:r>
          </a:p>
          <a:p>
            <a:pPr lvl="1"/>
            <a:r>
              <a:rPr lang="en-US" i="1"/>
              <a:t>Species occur within a restricted interval along each major </a:t>
            </a:r>
            <a:r>
              <a:rPr lang="en-US" i="1" smtClean="0"/>
              <a:t>complex-gradient</a:t>
            </a:r>
            <a:endParaRPr lang="en-US" smtClean="0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81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64458"/>
            <a:ext cx="7108342" cy="570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53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055" y="404665"/>
            <a:ext cx="4819488" cy="6017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323528" y="692696"/>
            <a:ext cx="3970784" cy="47091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Relevance of the GAP for PolliClim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/>
          </a:p>
        </p:txBody>
      </p:sp>
      <p:sp>
        <p:nvSpPr>
          <p:cNvPr id="2" name="Oval 1"/>
          <p:cNvSpPr/>
          <p:nvPr/>
        </p:nvSpPr>
        <p:spPr>
          <a:xfrm>
            <a:off x="6372200" y="1268760"/>
            <a:ext cx="2771800" cy="2304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Oval 4"/>
          <p:cNvSpPr/>
          <p:nvPr/>
        </p:nvSpPr>
        <p:spPr>
          <a:xfrm>
            <a:off x="4716016" y="3047256"/>
            <a:ext cx="3384376" cy="2304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269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00" y="116632"/>
            <a:ext cx="3563888" cy="936104"/>
          </a:xfrm>
        </p:spPr>
        <p:txBody>
          <a:bodyPr>
            <a:normAutofit/>
          </a:bodyPr>
          <a:lstStyle/>
          <a:p>
            <a:r>
              <a:rPr lang="nb-NO" sz="3600" smtClean="0"/>
              <a:t>Spatial scales</a:t>
            </a:r>
            <a:endParaRPr lang="nb-NO" sz="3600"/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38"/>
          <a:stretch/>
        </p:blipFill>
        <p:spPr bwMode="auto">
          <a:xfrm>
            <a:off x="4835673" y="344344"/>
            <a:ext cx="2986304" cy="6502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so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50974"/>
            <a:ext cx="4000500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2191728" y="2924944"/>
            <a:ext cx="204058" cy="720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30793" y="5279174"/>
            <a:ext cx="108000" cy="14401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235796" y="2564904"/>
            <a:ext cx="2768252" cy="2232248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6532344" y="1916832"/>
            <a:ext cx="136815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3" r="59621" b="6185"/>
          <a:stretch/>
        </p:blipFill>
        <p:spPr bwMode="auto">
          <a:xfrm>
            <a:off x="335169" y="1196752"/>
            <a:ext cx="4595545" cy="5043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Connector 25"/>
          <p:cNvCxnSpPr/>
          <p:nvPr/>
        </p:nvCxnSpPr>
        <p:spPr>
          <a:xfrm flipV="1">
            <a:off x="2395786" y="4365104"/>
            <a:ext cx="87982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755576" y="3984415"/>
            <a:ext cx="216024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6532344" y="2731653"/>
            <a:ext cx="136815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1979712" y="3163701"/>
            <a:ext cx="3059777" cy="820715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9" r="68313" b="6345"/>
          <a:stretch/>
        </p:blipFill>
        <p:spPr bwMode="auto">
          <a:xfrm>
            <a:off x="328933" y="1196752"/>
            <a:ext cx="3797236" cy="504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Oval 35"/>
          <p:cNvSpPr/>
          <p:nvPr/>
        </p:nvSpPr>
        <p:spPr>
          <a:xfrm>
            <a:off x="6526467" y="3492405"/>
            <a:ext cx="136815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1727684" y="4941168"/>
            <a:ext cx="108012" cy="288032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439777" y="4653136"/>
            <a:ext cx="404031" cy="0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823520" y="3789040"/>
            <a:ext cx="404031" cy="0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223340" y="2564904"/>
            <a:ext cx="404031" cy="0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619922" y="1772816"/>
            <a:ext cx="404031" cy="0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2363394" y="3873059"/>
            <a:ext cx="2663484" cy="51394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923931" y="1196752"/>
            <a:ext cx="12435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600" smtClean="0"/>
          </a:p>
          <a:p>
            <a:r>
              <a:rPr lang="nb-NO" sz="1600" smtClean="0"/>
              <a:t>(sub-) continent</a:t>
            </a:r>
          </a:p>
          <a:p>
            <a:endParaRPr lang="nb-NO" sz="1600"/>
          </a:p>
          <a:p>
            <a:r>
              <a:rPr lang="nb-NO" sz="1600" smtClean="0"/>
              <a:t>region</a:t>
            </a:r>
          </a:p>
          <a:p>
            <a:endParaRPr lang="nb-NO" sz="1600"/>
          </a:p>
          <a:p>
            <a:endParaRPr lang="nb-NO" sz="1600" smtClean="0"/>
          </a:p>
          <a:p>
            <a:r>
              <a:rPr lang="nb-NO" sz="1600" smtClean="0"/>
              <a:t>municipality</a:t>
            </a:r>
          </a:p>
          <a:p>
            <a:endParaRPr lang="nb-NO" sz="1600"/>
          </a:p>
          <a:p>
            <a:endParaRPr lang="nb-NO" sz="1600" smtClean="0"/>
          </a:p>
          <a:p>
            <a:r>
              <a:rPr lang="nb-NO" sz="1600" smtClean="0"/>
              <a:t>farm</a:t>
            </a:r>
          </a:p>
          <a:p>
            <a:endParaRPr lang="nb-NO" sz="1600"/>
          </a:p>
          <a:p>
            <a:endParaRPr lang="nb-NO" sz="1600" smtClean="0"/>
          </a:p>
          <a:p>
            <a:r>
              <a:rPr lang="nb-NO" sz="1600" smtClean="0"/>
              <a:t>field</a:t>
            </a:r>
          </a:p>
          <a:p>
            <a:endParaRPr lang="nb-NO" sz="1600"/>
          </a:p>
          <a:p>
            <a:endParaRPr lang="nb-NO" sz="1600" smtClean="0"/>
          </a:p>
          <a:p>
            <a:r>
              <a:rPr lang="nb-NO" sz="1600" smtClean="0"/>
              <a:t>patch</a:t>
            </a:r>
          </a:p>
          <a:p>
            <a:endParaRPr lang="nb-NO" sz="1600"/>
          </a:p>
          <a:p>
            <a:endParaRPr lang="nb-NO" sz="1600" smtClean="0"/>
          </a:p>
          <a:p>
            <a:r>
              <a:rPr lang="nb-NO" sz="1600" smtClean="0"/>
              <a:t>individual plants</a:t>
            </a:r>
            <a:endParaRPr lang="nb-NO" sz="160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54" r="54355" b="4952"/>
          <a:stretch/>
        </p:blipFill>
        <p:spPr bwMode="auto">
          <a:xfrm>
            <a:off x="370645" y="2420888"/>
            <a:ext cx="4558276" cy="3825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ectangle 48"/>
          <p:cNvSpPr/>
          <p:nvPr/>
        </p:nvSpPr>
        <p:spPr>
          <a:xfrm rot="20218123">
            <a:off x="3586871" y="4123320"/>
            <a:ext cx="304006" cy="596713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Rectangle 53"/>
          <p:cNvSpPr/>
          <p:nvPr/>
        </p:nvSpPr>
        <p:spPr>
          <a:xfrm rot="19244513">
            <a:off x="4078066" y="2767340"/>
            <a:ext cx="304006" cy="596713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Rectangle 54"/>
          <p:cNvSpPr/>
          <p:nvPr/>
        </p:nvSpPr>
        <p:spPr>
          <a:xfrm>
            <a:off x="1860823" y="3635960"/>
            <a:ext cx="304006" cy="596713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Oval 55"/>
          <p:cNvSpPr/>
          <p:nvPr/>
        </p:nvSpPr>
        <p:spPr>
          <a:xfrm>
            <a:off x="6526467" y="4149080"/>
            <a:ext cx="136815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3509600" y="3635960"/>
            <a:ext cx="1549670" cy="919471"/>
          </a:xfrm>
          <a:prstGeom prst="straightConnector1">
            <a:avLst/>
          </a:prstGeom>
          <a:ln w="1270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91" r="54894" b="4034"/>
          <a:stretch/>
        </p:blipFill>
        <p:spPr bwMode="auto">
          <a:xfrm>
            <a:off x="335169" y="2825632"/>
            <a:ext cx="4230576" cy="3459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Rectangle 59"/>
          <p:cNvSpPr/>
          <p:nvPr/>
        </p:nvSpPr>
        <p:spPr>
          <a:xfrm rot="21276703">
            <a:off x="3213896" y="4922968"/>
            <a:ext cx="388162" cy="398753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Rectangle 60"/>
          <p:cNvSpPr/>
          <p:nvPr/>
        </p:nvSpPr>
        <p:spPr>
          <a:xfrm rot="21004618">
            <a:off x="1579863" y="3582880"/>
            <a:ext cx="388162" cy="398753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Rectangle 61"/>
          <p:cNvSpPr/>
          <p:nvPr/>
        </p:nvSpPr>
        <p:spPr>
          <a:xfrm rot="21257222">
            <a:off x="1390833" y="5508810"/>
            <a:ext cx="388162" cy="398753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Oval 62"/>
          <p:cNvSpPr/>
          <p:nvPr/>
        </p:nvSpPr>
        <p:spPr>
          <a:xfrm>
            <a:off x="6555779" y="4844090"/>
            <a:ext cx="136815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2641792" y="4365104"/>
            <a:ext cx="2417478" cy="911034"/>
          </a:xfrm>
          <a:prstGeom prst="straightConnector1">
            <a:avLst/>
          </a:prstGeom>
          <a:ln w="1270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8" t="20099" r="34025"/>
          <a:stretch/>
        </p:blipFill>
        <p:spPr bwMode="auto">
          <a:xfrm>
            <a:off x="328933" y="1242094"/>
            <a:ext cx="4236812" cy="504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Oval 67"/>
          <p:cNvSpPr/>
          <p:nvPr/>
        </p:nvSpPr>
        <p:spPr>
          <a:xfrm>
            <a:off x="2395786" y="2731653"/>
            <a:ext cx="136815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" name="Oval 68"/>
          <p:cNvSpPr/>
          <p:nvPr/>
        </p:nvSpPr>
        <p:spPr>
          <a:xfrm>
            <a:off x="6555779" y="5708186"/>
            <a:ext cx="136815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Oval 69"/>
          <p:cNvSpPr/>
          <p:nvPr/>
        </p:nvSpPr>
        <p:spPr>
          <a:xfrm>
            <a:off x="413538" y="2528900"/>
            <a:ext cx="136815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1860823" y="3284984"/>
            <a:ext cx="3178666" cy="2736304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02" y="3510149"/>
            <a:ext cx="5339524" cy="2790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6" name="Straight Connector 65"/>
          <p:cNvCxnSpPr/>
          <p:nvPr/>
        </p:nvCxnSpPr>
        <p:spPr>
          <a:xfrm>
            <a:off x="1943589" y="5085184"/>
            <a:ext cx="180000" cy="121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3190537" y="3759849"/>
            <a:ext cx="180000" cy="121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3317977" y="4076777"/>
            <a:ext cx="180000" cy="121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5059270" y="5061850"/>
            <a:ext cx="180000" cy="1211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/>
          <p:cNvSpPr/>
          <p:nvPr/>
        </p:nvSpPr>
        <p:spPr>
          <a:xfrm>
            <a:off x="6555779" y="1394709"/>
            <a:ext cx="136815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2" name="Straight Arrow Connector 81"/>
          <p:cNvCxnSpPr/>
          <p:nvPr/>
        </p:nvCxnSpPr>
        <p:spPr>
          <a:xfrm flipV="1">
            <a:off x="3850531" y="1826757"/>
            <a:ext cx="1208739" cy="2373683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8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31" grpId="0" animBg="1"/>
      <p:bldP spid="31" grpId="1" animBg="1"/>
      <p:bldP spid="36" grpId="0" animBg="1"/>
      <p:bldP spid="36" grpId="1" animBg="1"/>
      <p:bldP spid="49" grpId="0" animBg="1"/>
      <p:bldP spid="49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8" grpId="0" animBg="1"/>
      <p:bldP spid="69" grpId="0" animBg="1"/>
      <p:bldP spid="70" grpId="0" animBg="1"/>
      <p:bldP spid="81" grpId="0" animBg="1"/>
      <p:bldP spid="8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nb-NO" smtClean="0"/>
              <a:t>A variation partitioning perspective</a:t>
            </a:r>
            <a:endParaRPr lang="nb-NO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1" t="18677" r="28765" b="23424"/>
          <a:stretch/>
        </p:blipFill>
        <p:spPr bwMode="auto">
          <a:xfrm>
            <a:off x="177762" y="2132857"/>
            <a:ext cx="8796633" cy="460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53" t="19522" r="11183" b="15327"/>
          <a:stretch/>
        </p:blipFill>
        <p:spPr bwMode="auto">
          <a:xfrm>
            <a:off x="164162" y="188640"/>
            <a:ext cx="4044542" cy="533879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2339752" y="980728"/>
            <a:ext cx="720080" cy="648072"/>
          </a:xfrm>
          <a:prstGeom prst="ellipse">
            <a:avLst/>
          </a:prstGeom>
          <a:solidFill>
            <a:schemeClr val="accent1">
              <a:alpha val="21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Oval 5"/>
          <p:cNvSpPr/>
          <p:nvPr/>
        </p:nvSpPr>
        <p:spPr>
          <a:xfrm>
            <a:off x="2339752" y="1781200"/>
            <a:ext cx="720080" cy="648072"/>
          </a:xfrm>
          <a:prstGeom prst="ellipse">
            <a:avLst/>
          </a:prstGeom>
          <a:solidFill>
            <a:schemeClr val="accent1">
              <a:alpha val="21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2" t="7378" r="6500" b="25334"/>
          <a:stretch/>
        </p:blipFill>
        <p:spPr bwMode="auto">
          <a:xfrm>
            <a:off x="3275857" y="192808"/>
            <a:ext cx="5709946" cy="292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NiN_1_SV_Jan31_200dpi.jpg"/>
          <p:cNvPicPr/>
          <p:nvPr/>
        </p:nvPicPr>
        <p:blipFill rotWithShape="1">
          <a:blip r:embed="rId5" cstate="print"/>
          <a:srcRect t="-2310" r="50000" b="18126"/>
          <a:stretch/>
        </p:blipFill>
        <p:spPr>
          <a:xfrm>
            <a:off x="5076056" y="2132857"/>
            <a:ext cx="3913360" cy="4580024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3" idx="6"/>
          </p:cNvCxnSpPr>
          <p:nvPr/>
        </p:nvCxnSpPr>
        <p:spPr>
          <a:xfrm>
            <a:off x="3059832" y="1304764"/>
            <a:ext cx="2016224" cy="1800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059832" y="2169924"/>
            <a:ext cx="2952328" cy="140309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53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nb-NO" smtClean="0"/>
              <a:t>Statistical considerations</a:t>
            </a:r>
            <a:endParaRPr lang="nb-NO"/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799288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smtClean="0"/>
              <a:t>Mixed models for hierarchical (nested) sampling designs </a:t>
            </a:r>
          </a:p>
          <a:p>
            <a:endParaRPr lang="nb-NO" sz="1600"/>
          </a:p>
          <a:p>
            <a:r>
              <a:rPr lang="nb-NO" sz="1600" smtClean="0"/>
              <a:t>level </a:t>
            </a:r>
            <a:r>
              <a:rPr lang="nb-NO" sz="1600" i="1" smtClean="0"/>
              <a:t>a</a:t>
            </a:r>
            <a:r>
              <a:rPr lang="nb-NO" sz="1600" smtClean="0"/>
              <a:t> (sub-) continent 	mod1 &lt;- glm(y ~ </a:t>
            </a:r>
            <a:r>
              <a:rPr lang="el-GR" sz="1600" smtClean="0"/>
              <a:t>β</a:t>
            </a:r>
            <a:r>
              <a:rPr lang="nb-NO" sz="1600" baseline="-25000" smtClean="0"/>
              <a:t>1</a:t>
            </a:r>
            <a:r>
              <a:rPr lang="nb-NO" sz="1600" smtClean="0"/>
              <a:t>x1 + </a:t>
            </a:r>
            <a:r>
              <a:rPr lang="el-GR" sz="1600" smtClean="0"/>
              <a:t>β</a:t>
            </a:r>
            <a:r>
              <a:rPr lang="nb-NO" sz="1600" baseline="-25000" smtClean="0"/>
              <a:t>2</a:t>
            </a:r>
            <a:r>
              <a:rPr lang="nb-NO" sz="1600" smtClean="0"/>
              <a:t>x2 + ... ) </a:t>
            </a:r>
          </a:p>
          <a:p>
            <a:endParaRPr lang="nb-NO" sz="1600"/>
          </a:p>
          <a:p>
            <a:r>
              <a:rPr lang="nb-NO" sz="1600" smtClean="0"/>
              <a:t>level </a:t>
            </a:r>
            <a:r>
              <a:rPr lang="nb-NO" sz="1600" i="1" smtClean="0"/>
              <a:t>b</a:t>
            </a:r>
            <a:r>
              <a:rPr lang="nb-NO" sz="1600" smtClean="0"/>
              <a:t> region		mod2 &lt;- lmer(y ~ </a:t>
            </a:r>
            <a:r>
              <a:rPr lang="el-GR" sz="1600" smtClean="0"/>
              <a:t>β</a:t>
            </a:r>
            <a:r>
              <a:rPr lang="nb-NO" sz="1600" baseline="-25000" smtClean="0"/>
              <a:t>1</a:t>
            </a:r>
            <a:r>
              <a:rPr lang="nb-NO" sz="1600" smtClean="0"/>
              <a:t>x1 + </a:t>
            </a:r>
            <a:r>
              <a:rPr lang="el-GR" sz="1600" smtClean="0"/>
              <a:t>β</a:t>
            </a:r>
            <a:r>
              <a:rPr lang="nb-NO" sz="1600" baseline="-25000" smtClean="0"/>
              <a:t>2</a:t>
            </a:r>
            <a:r>
              <a:rPr lang="nb-NO" sz="1600" smtClean="0"/>
              <a:t>x2 + ...  + (1|a)) </a:t>
            </a:r>
          </a:p>
          <a:p>
            <a:endParaRPr lang="nb-NO" sz="1600" smtClean="0"/>
          </a:p>
          <a:p>
            <a:r>
              <a:rPr lang="nb-NO" sz="1600" smtClean="0"/>
              <a:t>level </a:t>
            </a:r>
            <a:r>
              <a:rPr lang="nb-NO" sz="1600" i="1"/>
              <a:t>c</a:t>
            </a:r>
            <a:r>
              <a:rPr lang="nb-NO" sz="1600" smtClean="0"/>
              <a:t> municipality		mod3 &lt;- lmer(y ~ </a:t>
            </a:r>
            <a:r>
              <a:rPr lang="el-GR" sz="1600" smtClean="0"/>
              <a:t>β</a:t>
            </a:r>
            <a:r>
              <a:rPr lang="nb-NO" sz="1600" baseline="-25000" smtClean="0"/>
              <a:t>1</a:t>
            </a:r>
            <a:r>
              <a:rPr lang="nb-NO" sz="1600" smtClean="0"/>
              <a:t>x1 + </a:t>
            </a:r>
            <a:r>
              <a:rPr lang="el-GR" sz="1600" smtClean="0"/>
              <a:t>β</a:t>
            </a:r>
            <a:r>
              <a:rPr lang="nb-NO" sz="1600" baseline="-25000" smtClean="0"/>
              <a:t>2</a:t>
            </a:r>
            <a:r>
              <a:rPr lang="nb-NO" sz="1600" smtClean="0"/>
              <a:t>x2 + ...  + (1|a) + (1|a:b)) </a:t>
            </a:r>
          </a:p>
          <a:p>
            <a:endParaRPr lang="nb-NO" sz="1600" smtClean="0"/>
          </a:p>
          <a:p>
            <a:r>
              <a:rPr lang="nb-NO" sz="1600" smtClean="0"/>
              <a:t>level </a:t>
            </a:r>
            <a:r>
              <a:rPr lang="nb-NO" sz="1600" i="1" smtClean="0"/>
              <a:t>d</a:t>
            </a:r>
            <a:r>
              <a:rPr lang="nb-NO" sz="1600" smtClean="0"/>
              <a:t> farm		mod4 &lt;- lmer(y ~ </a:t>
            </a:r>
            <a:r>
              <a:rPr lang="el-GR" sz="1600" smtClean="0"/>
              <a:t>β</a:t>
            </a:r>
            <a:r>
              <a:rPr lang="nb-NO" sz="1600" baseline="-25000" smtClean="0"/>
              <a:t>1</a:t>
            </a:r>
            <a:r>
              <a:rPr lang="nb-NO" sz="1600" smtClean="0"/>
              <a:t>x1 + </a:t>
            </a:r>
            <a:r>
              <a:rPr lang="el-GR" sz="1600" smtClean="0"/>
              <a:t>β</a:t>
            </a:r>
            <a:r>
              <a:rPr lang="nb-NO" sz="1600" baseline="-25000" smtClean="0"/>
              <a:t>2</a:t>
            </a:r>
            <a:r>
              <a:rPr lang="nb-NO" sz="1600" smtClean="0"/>
              <a:t>x2 + ...  + (1|a) + (1|a:b)</a:t>
            </a:r>
          </a:p>
          <a:p>
            <a:r>
              <a:rPr lang="nb-NO" sz="1600"/>
              <a:t>	</a:t>
            </a:r>
            <a:r>
              <a:rPr lang="nb-NO" sz="1600" smtClean="0"/>
              <a:t>		</a:t>
            </a:r>
            <a:r>
              <a:rPr lang="nb-NO" sz="1600"/>
              <a:t>	</a:t>
            </a:r>
            <a:r>
              <a:rPr lang="nb-NO" sz="1600" smtClean="0"/>
              <a:t>+ (1|a:b:c)) </a:t>
            </a:r>
          </a:p>
          <a:p>
            <a:endParaRPr lang="nb-NO" sz="1600" smtClean="0"/>
          </a:p>
          <a:p>
            <a:r>
              <a:rPr lang="nb-NO" sz="1600" smtClean="0"/>
              <a:t>level </a:t>
            </a:r>
            <a:r>
              <a:rPr lang="nb-NO" sz="1600" i="1" smtClean="0"/>
              <a:t>e</a:t>
            </a:r>
            <a:r>
              <a:rPr lang="nb-NO" sz="1600" smtClean="0"/>
              <a:t> field		mod5 &lt;- lmer(y ~ </a:t>
            </a:r>
            <a:r>
              <a:rPr lang="el-GR" sz="1600" smtClean="0"/>
              <a:t>β</a:t>
            </a:r>
            <a:r>
              <a:rPr lang="nb-NO" sz="1600" baseline="-25000" smtClean="0"/>
              <a:t>1</a:t>
            </a:r>
            <a:r>
              <a:rPr lang="nb-NO" sz="1600" smtClean="0"/>
              <a:t>x1 + </a:t>
            </a:r>
            <a:r>
              <a:rPr lang="el-GR" sz="1600" smtClean="0"/>
              <a:t>β</a:t>
            </a:r>
            <a:r>
              <a:rPr lang="nb-NO" sz="1600" baseline="-25000" smtClean="0"/>
              <a:t>2</a:t>
            </a:r>
            <a:r>
              <a:rPr lang="nb-NO" sz="1600" smtClean="0"/>
              <a:t>x2 + ...  + (1|a) + (1|a:b)</a:t>
            </a:r>
          </a:p>
          <a:p>
            <a:r>
              <a:rPr lang="nb-NO" sz="1600"/>
              <a:t>	</a:t>
            </a:r>
            <a:r>
              <a:rPr lang="nb-NO" sz="1600" smtClean="0"/>
              <a:t>			+ (1|a:b:c) + (1|a:b:c:d))</a:t>
            </a:r>
          </a:p>
          <a:p>
            <a:endParaRPr lang="nb-NO" sz="1600" smtClean="0"/>
          </a:p>
          <a:p>
            <a:r>
              <a:rPr lang="nb-NO" sz="1600" smtClean="0"/>
              <a:t>level </a:t>
            </a:r>
            <a:r>
              <a:rPr lang="nb-NO" sz="1600" i="1" smtClean="0"/>
              <a:t>f</a:t>
            </a:r>
            <a:r>
              <a:rPr lang="nb-NO" sz="1600" smtClean="0"/>
              <a:t> patch		mod6 &lt;- lmer(y ~ </a:t>
            </a:r>
            <a:r>
              <a:rPr lang="el-GR" sz="1600" smtClean="0"/>
              <a:t>β</a:t>
            </a:r>
            <a:r>
              <a:rPr lang="nb-NO" sz="1600" baseline="-25000" smtClean="0"/>
              <a:t>1</a:t>
            </a:r>
            <a:r>
              <a:rPr lang="nb-NO" sz="1600" smtClean="0"/>
              <a:t>x1 + </a:t>
            </a:r>
            <a:r>
              <a:rPr lang="el-GR" sz="1600" smtClean="0"/>
              <a:t>β</a:t>
            </a:r>
            <a:r>
              <a:rPr lang="nb-NO" sz="1600" baseline="-25000" smtClean="0"/>
              <a:t>2</a:t>
            </a:r>
            <a:r>
              <a:rPr lang="nb-NO" sz="1600" smtClean="0"/>
              <a:t>x2 + ...  + (1|a) + (1|a:b)</a:t>
            </a:r>
          </a:p>
          <a:p>
            <a:r>
              <a:rPr lang="nb-NO" sz="1600" smtClean="0"/>
              <a:t>				+ (1|a:b:c) + (1|a:b:c:d) + (1|a:b:c:d:e))</a:t>
            </a:r>
          </a:p>
          <a:p>
            <a:endParaRPr lang="nb-NO" sz="1600" smtClean="0"/>
          </a:p>
          <a:p>
            <a:r>
              <a:rPr lang="nb-NO" sz="1600" smtClean="0"/>
              <a:t>level </a:t>
            </a:r>
            <a:r>
              <a:rPr lang="nb-NO" sz="1600" i="1" smtClean="0"/>
              <a:t>g</a:t>
            </a:r>
            <a:r>
              <a:rPr lang="nb-NO" sz="1600" smtClean="0"/>
              <a:t> individual plants	mod7 &lt;- lmer(y ~ </a:t>
            </a:r>
            <a:r>
              <a:rPr lang="el-GR" sz="1600" smtClean="0"/>
              <a:t>β</a:t>
            </a:r>
            <a:r>
              <a:rPr lang="nb-NO" sz="1600" baseline="-25000" smtClean="0"/>
              <a:t>1</a:t>
            </a:r>
            <a:r>
              <a:rPr lang="nb-NO" sz="1600" smtClean="0"/>
              <a:t>x1 + </a:t>
            </a:r>
            <a:r>
              <a:rPr lang="el-GR" sz="1600" smtClean="0"/>
              <a:t>β</a:t>
            </a:r>
            <a:r>
              <a:rPr lang="nb-NO" sz="1600" baseline="-25000" smtClean="0"/>
              <a:t>2</a:t>
            </a:r>
            <a:r>
              <a:rPr lang="nb-NO" sz="1600" smtClean="0"/>
              <a:t>x2 + ...  + (1|a) + (1|a:b)</a:t>
            </a:r>
          </a:p>
          <a:p>
            <a:r>
              <a:rPr lang="nb-NO" sz="1600" smtClean="0"/>
              <a:t>				+ (1|a:b:c) + (1|a:b:c:d) + (1|a:b:c:d:e)</a:t>
            </a:r>
          </a:p>
          <a:p>
            <a:r>
              <a:rPr lang="nb-NO" sz="1600"/>
              <a:t>	</a:t>
            </a:r>
            <a:r>
              <a:rPr lang="nb-NO" sz="1600" smtClean="0"/>
              <a:t>			+ (1|a:b:c:d:e:f))</a:t>
            </a:r>
          </a:p>
        </p:txBody>
      </p:sp>
    </p:spTree>
    <p:extLst>
      <p:ext uri="{BB962C8B-B14F-4D97-AF65-F5344CB8AC3E}">
        <p14:creationId xmlns:p14="http://schemas.microsoft.com/office/powerpoint/2010/main" val="202604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124</Words>
  <Application>Microsoft Office PowerPoint</Application>
  <PresentationFormat>On-screen Show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Polliclim meeting  2014 04 08  Some considerations about spatial scale in the context of pollination ecology  Rune Halvorsen</vt:lpstr>
      <vt:lpstr>The gradient analytic perspective</vt:lpstr>
      <vt:lpstr>The gradient analytic perspective</vt:lpstr>
      <vt:lpstr>PowerPoint Presentation</vt:lpstr>
      <vt:lpstr>PowerPoint Presentation</vt:lpstr>
      <vt:lpstr>Spatial scales</vt:lpstr>
      <vt:lpstr>A variation partitioning perspective</vt:lpstr>
      <vt:lpstr>Statistical considerations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Polliclim meeting  2014 04 08  Some considerations about scale  Rune Halvorsen</dc:title>
  <dc:creator>Rune Halvorsen</dc:creator>
  <cp:lastModifiedBy>Rune Halvorsen</cp:lastModifiedBy>
  <cp:revision>12</cp:revision>
  <dcterms:created xsi:type="dcterms:W3CDTF">2014-04-04T05:23:56Z</dcterms:created>
  <dcterms:modified xsi:type="dcterms:W3CDTF">2014-04-08T05:35:28Z</dcterms:modified>
</cp:coreProperties>
</file>