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2"/>
  </p:notesMasterIdLst>
  <p:sldIdLst>
    <p:sldId id="256" r:id="rId2"/>
    <p:sldId id="259" r:id="rId3"/>
    <p:sldId id="257" r:id="rId4"/>
    <p:sldId id="258" r:id="rId5"/>
    <p:sldId id="261" r:id="rId6"/>
    <p:sldId id="262" r:id="rId7"/>
    <p:sldId id="260" r:id="rId8"/>
    <p:sldId id="263" r:id="rId9"/>
    <p:sldId id="264" r:id="rId10"/>
    <p:sldId id="266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D567E-60F5-4CD5-AB62-1FBF08CE02C2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955D9-BFEA-4682-B1AB-D5513B30E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94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955D9-BFEA-4682-B1AB-D5513B30E0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440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955D9-BFEA-4682-B1AB-D5513B30E0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1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How to </a:t>
            </a:r>
            <a:r>
              <a:rPr lang="nb-NO" dirty="0" err="1" smtClean="0"/>
              <a:t>work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farmers. </a:t>
            </a:r>
            <a:r>
              <a:rPr lang="nb-NO" dirty="0" err="1" smtClean="0"/>
              <a:t>Interaction</a:t>
            </a:r>
            <a:r>
              <a:rPr lang="nb-NO" dirty="0" smtClean="0"/>
              <a:t> </a:t>
            </a:r>
            <a:r>
              <a:rPr lang="nb-NO" dirty="0" err="1" smtClean="0"/>
              <a:t>before</a:t>
            </a:r>
            <a:r>
              <a:rPr lang="nb-NO" dirty="0" smtClean="0"/>
              <a:t> and</a:t>
            </a:r>
            <a:r>
              <a:rPr lang="nb-NO" baseline="0" dirty="0" smtClean="0"/>
              <a:t> during </a:t>
            </a:r>
            <a:r>
              <a:rPr lang="nb-NO" baseline="0" dirty="0" err="1" smtClean="0"/>
              <a:t>fieldwork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955D9-BFEA-4682-B1AB-D5513B30E0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445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955D9-BFEA-4682-B1AB-D5513B30E0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3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955D9-BFEA-4682-B1AB-D5513B30E0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41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955D9-BFEA-4682-B1AB-D5513B30E0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96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955D9-BFEA-4682-B1AB-D5513B30E0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911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955D9-BFEA-4682-B1AB-D5513B30E05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61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955D9-BFEA-4682-B1AB-D5513B30E05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17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955D9-BFEA-4682-B1AB-D5513B30E05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03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b-NO" smtClean="0"/>
              <a:t>Klikk for å redigere undertittelstil i malen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b-NO" smtClean="0"/>
              <a:t>Klikk ikonet for å legge til et bilde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  <a:p>
            <a:pPr lvl="1" eaLnBrk="1" latinLnBrk="0" hangingPunct="1"/>
            <a:r>
              <a:rPr kumimoji="0" lang="nb-NO" smtClean="0"/>
              <a:t>Andre nivå</a:t>
            </a:r>
          </a:p>
          <a:p>
            <a:pPr lvl="2" eaLnBrk="1" latinLnBrk="0" hangingPunct="1"/>
            <a:r>
              <a:rPr kumimoji="0" lang="nb-NO" smtClean="0"/>
              <a:t>Tredje nivå</a:t>
            </a:r>
          </a:p>
          <a:p>
            <a:pPr lvl="3" eaLnBrk="1" latinLnBrk="0" hangingPunct="1"/>
            <a:r>
              <a:rPr kumimoji="0" lang="nb-NO" smtClean="0"/>
              <a:t>Fjerde nivå</a:t>
            </a:r>
          </a:p>
          <a:p>
            <a:pPr lvl="4" eaLnBrk="1" latinLnBrk="0" hangingPunct="1"/>
            <a:r>
              <a:rPr kumimoji="0" lang="nb-NO" smtClean="0"/>
              <a:t>Femte nivå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86B062-0A3A-4FFC-99B2-235CF703E5B3}" type="datetimeFigureOut">
              <a:rPr lang="en-US" smtClean="0"/>
              <a:t>4/5/2014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26D2F7-963F-4F49-AA27-2A5FC4CA947D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ukt.no/kun-sokbare/epler-i-hardange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egjeringen.no/nb/dokumentarkiv/stoltenberg-ii/md/Nyheter-og-pressemeldinger/nyheter/2013/bli-med-pa-a-redde-humlene.html?id=726928" TargetMode="External"/><Relationship Id="rId4" Type="http://schemas.openxmlformats.org/officeDocument/2006/relationships/hyperlink" Target="http://www.milj&#248;direktoratet.no/old/dirnat/attachment/1594/Notat_2010_3_3008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99592" y="4766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nb-NO" b="1" dirty="0" err="1" smtClean="0"/>
              <a:t>Pollination</a:t>
            </a:r>
            <a:r>
              <a:rPr lang="nb-NO" b="1" dirty="0" smtClean="0"/>
              <a:t> </a:t>
            </a:r>
            <a:r>
              <a:rPr lang="nb-NO" b="1" dirty="0" err="1" smtClean="0"/>
              <a:t>on</a:t>
            </a:r>
            <a:r>
              <a:rPr lang="nb-NO" b="1" dirty="0" smtClean="0"/>
              <a:t> </a:t>
            </a:r>
            <a:r>
              <a:rPr lang="nb-NO" b="1" dirty="0" err="1" smtClean="0"/>
              <a:t>applecrops</a:t>
            </a:r>
            <a:r>
              <a:rPr lang="nb-NO" b="1" dirty="0" smtClean="0"/>
              <a:t> in Norway</a:t>
            </a:r>
            <a:endParaRPr lang="en-US" b="1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Ynghild\Desktop\Harry Potter 1-7 Unabridged Audiobooks Narrated By Stephen Fry\100CANON\Gårder\Gårder 4 Juni\IMG_51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08" y="-21266"/>
            <a:ext cx="9176408" cy="688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5070580" y="2511254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Av </a:t>
            </a:r>
            <a:r>
              <a:rPr lang="nb-NO" b="1" dirty="0" err="1" smtClean="0"/>
              <a:t>Ynghild</a:t>
            </a:r>
            <a:r>
              <a:rPr lang="nb-NO" b="1" dirty="0" smtClean="0"/>
              <a:t> Storhaug</a:t>
            </a:r>
            <a:br>
              <a:rPr lang="nb-NO" b="1" dirty="0" smtClean="0"/>
            </a:br>
            <a:r>
              <a:rPr lang="nb-NO" b="1" dirty="0" smtClean="0"/>
              <a:t>Advisors: Sandra Bosch, Vigdis Vandvik og Bjørn Arild Hatteland</a:t>
            </a:r>
            <a:endParaRPr lang="en-US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1" t="13051" r="68600" b="68836"/>
          <a:stretch/>
        </p:blipFill>
        <p:spPr bwMode="auto">
          <a:xfrm>
            <a:off x="445028" y="5665290"/>
            <a:ext cx="1336384" cy="958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upload.wikimedia.org/wikipedia/commons/thumb/f/ff/Oxford-University-Circlet.svg/877px-Oxford-University-Circlet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688" y="5665290"/>
            <a:ext cx="896703" cy="112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94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Master </a:t>
            </a:r>
            <a:r>
              <a:rPr lang="nb-NO" dirty="0" err="1" smtClean="0"/>
              <a:t>thesis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Pollination</a:t>
            </a:r>
            <a:r>
              <a:rPr lang="nb-NO" dirty="0" smtClean="0"/>
              <a:t> as an </a:t>
            </a:r>
            <a:r>
              <a:rPr lang="nb-NO" dirty="0" err="1" smtClean="0"/>
              <a:t>ecosystem</a:t>
            </a:r>
            <a:r>
              <a:rPr lang="nb-NO" dirty="0" smtClean="0"/>
              <a:t> service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applecrops</a:t>
            </a:r>
            <a:r>
              <a:rPr lang="nb-NO" dirty="0" smtClean="0"/>
              <a:t> in Hardanger, Norway</a:t>
            </a:r>
          </a:p>
          <a:p>
            <a:r>
              <a:rPr lang="nb-NO" dirty="0" err="1" smtClean="0"/>
              <a:t>Which</a:t>
            </a:r>
            <a:r>
              <a:rPr lang="nb-NO" dirty="0" smtClean="0"/>
              <a:t> </a:t>
            </a:r>
            <a:r>
              <a:rPr lang="nb-NO" dirty="0" err="1" smtClean="0"/>
              <a:t>factors</a:t>
            </a:r>
            <a:r>
              <a:rPr lang="nb-NO" dirty="0" smtClean="0"/>
              <a:t> </a:t>
            </a:r>
            <a:r>
              <a:rPr lang="nb-NO" dirty="0" err="1" smtClean="0"/>
              <a:t>affect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abundance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pollinators</a:t>
            </a:r>
            <a:r>
              <a:rPr lang="nb-NO" dirty="0" smtClean="0"/>
              <a:t> and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yield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73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pPr algn="ctr"/>
            <a:r>
              <a:rPr lang="nb-NO" dirty="0" smtClean="0"/>
              <a:t>Apples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3693" y="1378456"/>
            <a:ext cx="8229600" cy="4389120"/>
          </a:xfrm>
        </p:spPr>
        <p:txBody>
          <a:bodyPr/>
          <a:lstStyle/>
          <a:p>
            <a:r>
              <a:rPr lang="nb-NO" sz="2000" dirty="0" smtClean="0"/>
              <a:t>Crop </a:t>
            </a:r>
            <a:r>
              <a:rPr lang="nb-NO" sz="2000" dirty="0" err="1" smtClean="0"/>
              <a:t>rows</a:t>
            </a:r>
            <a:endParaRPr lang="nb-NO" sz="2000" dirty="0"/>
          </a:p>
          <a:p>
            <a:r>
              <a:rPr lang="nb-NO" sz="2000" dirty="0" err="1" smtClean="0">
                <a:sym typeface="Wingdings" panose="05000000000000000000" pitchFamily="2" charset="2"/>
              </a:rPr>
              <a:t>Warm</a:t>
            </a:r>
            <a:r>
              <a:rPr lang="nb-NO" sz="2000" dirty="0" smtClean="0">
                <a:sym typeface="Wingdings" panose="05000000000000000000" pitchFamily="2" charset="2"/>
              </a:rPr>
              <a:t> areas, </a:t>
            </a:r>
            <a:r>
              <a:rPr lang="nb-NO" sz="2000" dirty="0" err="1" smtClean="0">
                <a:sym typeface="Wingdings" panose="05000000000000000000" pitchFamily="2" charset="2"/>
              </a:rPr>
              <a:t>good</a:t>
            </a:r>
            <a:r>
              <a:rPr lang="nb-NO" sz="2000" dirty="0" smtClean="0">
                <a:sym typeface="Wingdings" panose="05000000000000000000" pitchFamily="2" charset="2"/>
              </a:rPr>
              <a:t> </a:t>
            </a:r>
            <a:r>
              <a:rPr lang="nb-NO" sz="2000" dirty="0" err="1" smtClean="0">
                <a:sym typeface="Wingdings" panose="05000000000000000000" pitchFamily="2" charset="2"/>
              </a:rPr>
              <a:t>climate</a:t>
            </a:r>
            <a:r>
              <a:rPr lang="nb-NO" sz="2000" dirty="0" smtClean="0">
                <a:sym typeface="Wingdings" panose="05000000000000000000" pitchFamily="2" charset="2"/>
              </a:rPr>
              <a:t>, </a:t>
            </a:r>
            <a:r>
              <a:rPr lang="nb-NO" sz="2000" dirty="0" err="1" smtClean="0">
                <a:sym typeface="Wingdings" panose="05000000000000000000" pitchFamily="2" charset="2"/>
              </a:rPr>
              <a:t>soil</a:t>
            </a:r>
            <a:r>
              <a:rPr lang="nb-NO" sz="2000" dirty="0" smtClean="0">
                <a:sym typeface="Wingdings" panose="05000000000000000000" pitchFamily="2" charset="2"/>
              </a:rPr>
              <a:t> and </a:t>
            </a:r>
            <a:r>
              <a:rPr lang="nb-NO" sz="2000" dirty="0" err="1" smtClean="0">
                <a:sym typeface="Wingdings" panose="05000000000000000000" pitchFamily="2" charset="2"/>
              </a:rPr>
              <a:t>seasonal</a:t>
            </a:r>
            <a:r>
              <a:rPr lang="nb-NO" sz="2000" dirty="0" smtClean="0">
                <a:sym typeface="Wingdings" panose="05000000000000000000" pitchFamily="2" charset="2"/>
              </a:rPr>
              <a:t> </a:t>
            </a:r>
            <a:r>
              <a:rPr lang="nb-NO" sz="2000" dirty="0" err="1" smtClean="0">
                <a:sym typeface="Wingdings" panose="05000000000000000000" pitchFamily="2" charset="2"/>
              </a:rPr>
              <a:t>variability</a:t>
            </a:r>
            <a:endParaRPr lang="nb-NO" sz="2000" dirty="0" smtClean="0">
              <a:sym typeface="Wingdings" panose="05000000000000000000" pitchFamily="2" charset="2"/>
            </a:endParaRPr>
          </a:p>
          <a:p>
            <a:r>
              <a:rPr lang="nb-NO" sz="2000" dirty="0" smtClean="0">
                <a:sym typeface="Wingdings" panose="05000000000000000000" pitchFamily="2" charset="2"/>
              </a:rPr>
              <a:t>Hordaland, Telemark, Buskerud, Sogn og </a:t>
            </a:r>
            <a:r>
              <a:rPr lang="nb-NO" sz="2000" dirty="0" err="1" smtClean="0">
                <a:sym typeface="Wingdings" panose="05000000000000000000" pitchFamily="2" charset="2"/>
              </a:rPr>
              <a:t>Fjordande</a:t>
            </a:r>
            <a:r>
              <a:rPr lang="nb-NO" sz="2000" dirty="0" smtClean="0">
                <a:sym typeface="Wingdings" panose="05000000000000000000" pitchFamily="2" charset="2"/>
              </a:rPr>
              <a:t>, Vestfold and Rogaland</a:t>
            </a:r>
          </a:p>
          <a:p>
            <a:r>
              <a:rPr lang="nb-NO" sz="2000" dirty="0" err="1" smtClean="0"/>
              <a:t>Few</a:t>
            </a:r>
            <a:r>
              <a:rPr lang="nb-NO" sz="2000" dirty="0" smtClean="0"/>
              <a:t> </a:t>
            </a:r>
            <a:r>
              <a:rPr lang="nb-NO" sz="2000" dirty="0" err="1" smtClean="0"/>
              <a:t>wild</a:t>
            </a:r>
            <a:r>
              <a:rPr lang="nb-NO" sz="2000" dirty="0" smtClean="0"/>
              <a:t> </a:t>
            </a:r>
            <a:r>
              <a:rPr lang="nb-NO" sz="2000" dirty="0" err="1" smtClean="0"/>
              <a:t>insects</a:t>
            </a:r>
            <a:r>
              <a:rPr lang="nb-NO" sz="2000" dirty="0" smtClean="0"/>
              <a:t> </a:t>
            </a:r>
            <a:r>
              <a:rPr lang="nb-NO" sz="2000" dirty="0" smtClean="0">
                <a:sym typeface="Wingdings" panose="05000000000000000000" pitchFamily="2" charset="2"/>
              </a:rPr>
              <a:t>hives</a:t>
            </a:r>
          </a:p>
          <a:p>
            <a:endParaRPr lang="en-US" dirty="0"/>
          </a:p>
        </p:txBody>
      </p:sp>
      <p:pic>
        <p:nvPicPr>
          <p:cNvPr id="1026" name="Picture 2" descr="C:\Users\Ynghild\Desktop\Harry Potter 1-7 Unabridged Audiobooks Narrated By Stephen Fry\100CANON\Gårder\Gårder 3 Juni\Olav Opedal juni\IMG_50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40765"/>
            <a:ext cx="4328186" cy="324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Ynghild\Desktop\Harry Potter 1-7 Unabridged Audiobooks Narrated By Stephen Fry\100CANON\Gårder\Gårder 5 Juni\Halldor Eidnes\IMG_51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21" y="3573016"/>
            <a:ext cx="4379979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79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Fieldwork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22 farms, 2 </a:t>
            </a:r>
            <a:r>
              <a:rPr lang="nb-NO" dirty="0" err="1" smtClean="0"/>
              <a:t>weeks</a:t>
            </a:r>
            <a:endParaRPr lang="nb-NO" dirty="0" smtClean="0"/>
          </a:p>
          <a:p>
            <a:r>
              <a:rPr lang="nb-NO" dirty="0" err="1" smtClean="0"/>
              <a:t>Transect</a:t>
            </a:r>
            <a:r>
              <a:rPr lang="nb-NO" dirty="0" smtClean="0"/>
              <a:t> </a:t>
            </a:r>
            <a:r>
              <a:rPr lang="nb-NO" dirty="0" err="1" smtClean="0"/>
              <a:t>walks</a:t>
            </a:r>
            <a:endParaRPr lang="nb-NO" dirty="0" smtClean="0"/>
          </a:p>
          <a:p>
            <a:r>
              <a:rPr lang="nb-NO" dirty="0" err="1" smtClean="0"/>
              <a:t>Observations</a:t>
            </a:r>
            <a:endParaRPr lang="nb-NO" dirty="0" smtClean="0"/>
          </a:p>
          <a:p>
            <a:r>
              <a:rPr lang="nb-NO" dirty="0" smtClean="0"/>
              <a:t>Pan </a:t>
            </a:r>
            <a:r>
              <a:rPr lang="nb-NO" dirty="0" err="1" smtClean="0"/>
              <a:t>traps</a:t>
            </a: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en-US" dirty="0"/>
          </a:p>
        </p:txBody>
      </p:sp>
      <p:pic>
        <p:nvPicPr>
          <p:cNvPr id="3074" name="Picture 2" descr="C:\Users\Ynghild\Desktop\Harry Potter 1-7 Unabridged Audiobooks Narrated By Stephen Fry\100CANON\Gårder\Gårder 7 Juni\Asbjørn Lutro innerst (mot Lofthus)\IMG_04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660" y="4384172"/>
            <a:ext cx="3056250" cy="229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Ynghild\Desktop\Harry Potter 1-7 Unabridged Audiobooks Narrated By Stephen Fry\100CANON\Gårder\Gårder 7 Juni\Arne Lutro\CIMG15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6" y="4431737"/>
            <a:ext cx="3308824" cy="219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Ynghild\Desktop\Harry Potter 1-7 Unabridged Audiobooks Narrated By Stephen Fry\100CANON\Gårder\Gårder 7 Juni\Gårder 6 Juni\Feller O Open\CIMG15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379" y="1641801"/>
            <a:ext cx="4201711" cy="278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06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err="1" smtClean="0"/>
              <a:t>Results</a:t>
            </a:r>
            <a:endParaRPr lang="en-US" dirty="0"/>
          </a:p>
        </p:txBody>
      </p:sp>
      <p:pic>
        <p:nvPicPr>
          <p:cNvPr id="4" name="Plassholder for innhold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21" y="1935163"/>
            <a:ext cx="4396158" cy="438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1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err="1" smtClean="0"/>
              <a:t>Weather</a:t>
            </a:r>
            <a:r>
              <a:rPr lang="nb-NO" dirty="0" smtClean="0"/>
              <a:t> and </a:t>
            </a:r>
            <a:r>
              <a:rPr lang="nb-NO" dirty="0" err="1" smtClean="0"/>
              <a:t>presence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pollinators</a:t>
            </a:r>
            <a:endParaRPr lang="en-US" dirty="0"/>
          </a:p>
        </p:txBody>
      </p:sp>
      <p:pic>
        <p:nvPicPr>
          <p:cNvPr id="4" name="Bild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04864"/>
            <a:ext cx="3744416" cy="3024336"/>
          </a:xfrm>
          <a:prstGeom prst="rect">
            <a:avLst/>
          </a:prstGeom>
        </p:spPr>
      </p:pic>
      <p:pic>
        <p:nvPicPr>
          <p:cNvPr id="5" name="Bild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204864"/>
            <a:ext cx="3572505" cy="271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0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Challenges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 smtClean="0"/>
              <a:t>Getting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from farmers</a:t>
            </a:r>
          </a:p>
          <a:p>
            <a:r>
              <a:rPr lang="nb-NO" dirty="0" err="1" smtClean="0"/>
              <a:t>Few</a:t>
            </a:r>
            <a:r>
              <a:rPr lang="nb-NO" dirty="0" smtClean="0"/>
              <a:t> </a:t>
            </a:r>
            <a:r>
              <a:rPr lang="nb-NO" dirty="0" err="1" smtClean="0"/>
              <a:t>wild</a:t>
            </a:r>
            <a:r>
              <a:rPr lang="nb-NO" dirty="0" smtClean="0"/>
              <a:t> species</a:t>
            </a:r>
          </a:p>
          <a:p>
            <a:r>
              <a:rPr lang="nb-NO" dirty="0" err="1" smtClean="0"/>
              <a:t>markings</a:t>
            </a:r>
            <a:endParaRPr lang="nb-NO" dirty="0" smtClean="0"/>
          </a:p>
          <a:p>
            <a:r>
              <a:rPr lang="nb-NO" dirty="0" smtClean="0"/>
              <a:t>Cold </a:t>
            </a:r>
            <a:r>
              <a:rPr lang="nb-NO" dirty="0" err="1" smtClean="0"/>
              <a:t>march</a:t>
            </a:r>
            <a:r>
              <a:rPr lang="nb-NO" dirty="0" smtClean="0">
                <a:sym typeface="Wingdings" panose="05000000000000000000" pitchFamily="2" charset="2"/>
              </a:rPr>
              <a:t> late </a:t>
            </a:r>
            <a:r>
              <a:rPr lang="nb-NO" dirty="0" err="1" smtClean="0">
                <a:sym typeface="Wingdings" panose="05000000000000000000" pitchFamily="2" charset="2"/>
              </a:rPr>
              <a:t>season</a:t>
            </a:r>
            <a:r>
              <a:rPr lang="nb-NO" dirty="0" smtClean="0">
                <a:sym typeface="Wingdings" panose="05000000000000000000" pitchFamily="2" charset="2"/>
              </a:rPr>
              <a:t> for </a:t>
            </a:r>
            <a:r>
              <a:rPr lang="nb-NO" dirty="0" err="1" smtClean="0">
                <a:sym typeface="Wingdings" panose="05000000000000000000" pitchFamily="2" charset="2"/>
              </a:rPr>
              <a:t>flowers</a:t>
            </a:r>
            <a:r>
              <a:rPr lang="nb-NO" dirty="0" smtClean="0">
                <a:sym typeface="Wingdings" panose="05000000000000000000" pitchFamily="2" charset="2"/>
              </a:rPr>
              <a:t> and </a:t>
            </a:r>
            <a:r>
              <a:rPr lang="nb-NO" dirty="0" err="1" smtClean="0">
                <a:sym typeface="Wingdings" panose="05000000000000000000" pitchFamily="2" charset="2"/>
              </a:rPr>
              <a:t>bees</a:t>
            </a:r>
            <a:endParaRPr lang="nb-NO" dirty="0" smtClean="0">
              <a:sym typeface="Wingdings" panose="05000000000000000000" pitchFamily="2" charset="2"/>
            </a:endParaRPr>
          </a:p>
          <a:p>
            <a:r>
              <a:rPr lang="nb-NO" dirty="0" err="1" smtClean="0">
                <a:sym typeface="Wingdings" panose="05000000000000000000" pitchFamily="2" charset="2"/>
              </a:rPr>
              <a:t>Variyng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yield</a:t>
            </a:r>
            <a:r>
              <a:rPr lang="nb-NO" dirty="0" smtClean="0">
                <a:sym typeface="Wingdings" panose="05000000000000000000" pitchFamily="2" charset="2"/>
              </a:rPr>
              <a:t> – «</a:t>
            </a:r>
            <a:r>
              <a:rPr lang="nb-NO" dirty="0" err="1" smtClean="0">
                <a:sym typeface="Wingdings" panose="05000000000000000000" pitchFamily="2" charset="2"/>
              </a:rPr>
              <a:t>resting</a:t>
            </a:r>
            <a:r>
              <a:rPr lang="nb-NO" dirty="0" smtClean="0">
                <a:sym typeface="Wingdings" panose="05000000000000000000" pitchFamily="2" charset="2"/>
              </a:rPr>
              <a:t> </a:t>
            </a:r>
            <a:r>
              <a:rPr lang="nb-NO" dirty="0" err="1" smtClean="0">
                <a:sym typeface="Wingdings" panose="05000000000000000000" pitchFamily="2" charset="2"/>
              </a:rPr>
              <a:t>years</a:t>
            </a:r>
            <a:r>
              <a:rPr lang="nb-NO" dirty="0" smtClean="0">
                <a:sym typeface="Wingdings" panose="05000000000000000000" pitchFamily="2" charset="2"/>
              </a:rPr>
              <a:t>»</a:t>
            </a:r>
          </a:p>
          <a:p>
            <a:r>
              <a:rPr lang="nb-NO" dirty="0" smtClean="0">
                <a:sym typeface="Wingdings" panose="05000000000000000000" pitchFamily="2" charset="2"/>
              </a:rPr>
              <a:t>Not done </a:t>
            </a:r>
            <a:r>
              <a:rPr lang="nb-NO" dirty="0" err="1" smtClean="0">
                <a:sym typeface="Wingdings" panose="05000000000000000000" pitchFamily="2" charset="2"/>
              </a:rPr>
              <a:t>before</a:t>
            </a:r>
            <a:endParaRPr lang="nb-NO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65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</a:t>
            </a:r>
            <a:r>
              <a:rPr lang="nb-NO" dirty="0" err="1" smtClean="0"/>
              <a:t>experience</a:t>
            </a:r>
            <a:r>
              <a:rPr lang="nb-NO" dirty="0" smtClean="0"/>
              <a:t> </a:t>
            </a:r>
            <a:r>
              <a:rPr lang="nb-NO" dirty="0" err="1" smtClean="0"/>
              <a:t>taught</a:t>
            </a:r>
            <a:r>
              <a:rPr lang="nb-NO" dirty="0" smtClean="0"/>
              <a:t> </a:t>
            </a:r>
            <a:r>
              <a:rPr lang="nb-NO" dirty="0" err="1" smtClean="0"/>
              <a:t>me</a:t>
            </a:r>
            <a:r>
              <a:rPr lang="nb-NO" dirty="0" smtClean="0"/>
              <a:t> 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 smtClean="0"/>
              <a:t>Be </a:t>
            </a:r>
            <a:r>
              <a:rPr lang="nb-NO" dirty="0" err="1" smtClean="0"/>
              <a:t>prepared</a:t>
            </a:r>
            <a:r>
              <a:rPr lang="nb-NO" dirty="0" smtClean="0"/>
              <a:t> in a </a:t>
            </a:r>
            <a:r>
              <a:rPr lang="nb-NO" dirty="0" err="1" smtClean="0"/>
              <a:t>short</a:t>
            </a:r>
            <a:r>
              <a:rPr lang="nb-NO" dirty="0" smtClean="0"/>
              <a:t> </a:t>
            </a:r>
            <a:r>
              <a:rPr lang="nb-NO" dirty="0" err="1" smtClean="0"/>
              <a:t>blooming</a:t>
            </a:r>
            <a:r>
              <a:rPr lang="nb-NO" dirty="0" smtClean="0"/>
              <a:t> </a:t>
            </a:r>
            <a:r>
              <a:rPr lang="nb-NO" dirty="0" err="1" smtClean="0"/>
              <a:t>season</a:t>
            </a:r>
            <a:endParaRPr lang="nb-NO" dirty="0" smtClean="0"/>
          </a:p>
          <a:p>
            <a:r>
              <a:rPr lang="nb-NO" dirty="0" err="1" smtClean="0"/>
              <a:t>Contacting</a:t>
            </a:r>
            <a:r>
              <a:rPr lang="nb-NO" dirty="0" smtClean="0"/>
              <a:t> farmers</a:t>
            </a:r>
          </a:p>
          <a:p>
            <a:r>
              <a:rPr lang="nb-NO" dirty="0" smtClean="0"/>
              <a:t>How to </a:t>
            </a:r>
            <a:r>
              <a:rPr lang="nb-NO" dirty="0" err="1" smtClean="0"/>
              <a:t>improve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fieldwork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	- </a:t>
            </a:r>
            <a:r>
              <a:rPr lang="nb-NO" dirty="0" err="1" smtClean="0"/>
              <a:t>repetitions</a:t>
            </a:r>
            <a:r>
              <a:rPr lang="nb-NO" dirty="0" smtClean="0"/>
              <a:t> in </a:t>
            </a:r>
            <a:r>
              <a:rPr lang="nb-NO" dirty="0" err="1" smtClean="0"/>
              <a:t>stead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so </a:t>
            </a:r>
            <a:r>
              <a:rPr lang="nb-NO" dirty="0" err="1" smtClean="0"/>
              <a:t>many</a:t>
            </a:r>
            <a:r>
              <a:rPr lang="nb-NO" dirty="0" smtClean="0"/>
              <a:t> different farms </a:t>
            </a:r>
          </a:p>
          <a:p>
            <a:pPr marL="0" indent="0">
              <a:buNone/>
            </a:pPr>
            <a:r>
              <a:rPr lang="nb-NO" dirty="0" smtClean="0"/>
              <a:t>	- 5 min </a:t>
            </a:r>
            <a:r>
              <a:rPr lang="nb-NO" dirty="0" err="1" smtClean="0"/>
              <a:t>observation</a:t>
            </a:r>
            <a:r>
              <a:rPr lang="nb-NO" dirty="0" smtClean="0"/>
              <a:t> at </a:t>
            </a:r>
            <a:r>
              <a:rPr lang="nb-NO" dirty="0" err="1" smtClean="0"/>
              <a:t>branches</a:t>
            </a:r>
            <a:r>
              <a:rPr lang="nb-NO" dirty="0" smtClean="0"/>
              <a:t> </a:t>
            </a:r>
            <a:r>
              <a:rPr lang="nb-NO" dirty="0" err="1" smtClean="0"/>
              <a:t>does</a:t>
            </a:r>
            <a:r>
              <a:rPr lang="nb-NO" dirty="0" smtClean="0"/>
              <a:t> not </a:t>
            </a:r>
            <a:r>
              <a:rPr lang="nb-NO" dirty="0" err="1" smtClean="0"/>
              <a:t>work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	- </a:t>
            </a:r>
            <a:r>
              <a:rPr lang="nb-NO" dirty="0" err="1" smtClean="0"/>
              <a:t>improve</a:t>
            </a:r>
            <a:r>
              <a:rPr lang="nb-NO" dirty="0" smtClean="0"/>
              <a:t> </a:t>
            </a:r>
            <a:r>
              <a:rPr lang="nb-NO" dirty="0" err="1" smtClean="0"/>
              <a:t>traps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	-different </a:t>
            </a:r>
            <a:r>
              <a:rPr lang="nb-NO" dirty="0" err="1" smtClean="0"/>
              <a:t>weather</a:t>
            </a:r>
            <a:r>
              <a:rPr lang="nb-NO" dirty="0" smtClean="0"/>
              <a:t> and times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day</a:t>
            </a:r>
            <a:r>
              <a:rPr lang="nb-NO" dirty="0" smtClean="0"/>
              <a:t> to </a:t>
            </a:r>
            <a:r>
              <a:rPr lang="nb-NO" dirty="0" err="1" smtClean="0"/>
              <a:t>check</a:t>
            </a:r>
            <a:r>
              <a:rPr lang="nb-NO" dirty="0" smtClean="0"/>
              <a:t> for	 	optimal time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day</a:t>
            </a:r>
            <a:r>
              <a:rPr lang="nb-NO" dirty="0" smtClean="0"/>
              <a:t> and </a:t>
            </a:r>
            <a:r>
              <a:rPr lang="nb-NO" dirty="0" err="1" smtClean="0"/>
              <a:t>weather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species</a:t>
            </a:r>
            <a:br>
              <a:rPr lang="nb-NO" dirty="0" smtClean="0"/>
            </a:br>
            <a:r>
              <a:rPr lang="nb-NO" dirty="0" smtClean="0"/>
              <a:t>	- </a:t>
            </a:r>
            <a:r>
              <a:rPr lang="nb-NO" dirty="0" err="1" smtClean="0"/>
              <a:t>marking</a:t>
            </a:r>
            <a:r>
              <a:rPr lang="nb-NO" dirty="0" smtClean="0"/>
              <a:t> </a:t>
            </a:r>
            <a:r>
              <a:rPr lang="nb-NO" dirty="0" err="1" smtClean="0"/>
              <a:t>branches</a:t>
            </a:r>
            <a:r>
              <a:rPr lang="nb-NO" dirty="0" smtClean="0"/>
              <a:t> </a:t>
            </a:r>
            <a:r>
              <a:rPr lang="nb-NO" dirty="0" err="1" smtClean="0"/>
              <a:t>clearly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  <a:p>
            <a:r>
              <a:rPr lang="nb-NO" dirty="0" err="1" smtClean="0"/>
              <a:t>Need</a:t>
            </a:r>
            <a:r>
              <a:rPr lang="nb-NO" dirty="0" smtClean="0"/>
              <a:t> hives to </a:t>
            </a:r>
            <a:r>
              <a:rPr lang="nb-NO" dirty="0" err="1" smtClean="0"/>
              <a:t>ensure</a:t>
            </a:r>
            <a:r>
              <a:rPr lang="nb-NO" dirty="0" smtClean="0"/>
              <a:t> </a:t>
            </a:r>
            <a:r>
              <a:rPr lang="nb-NO" dirty="0" err="1" smtClean="0"/>
              <a:t>sufficient</a:t>
            </a:r>
            <a:r>
              <a:rPr lang="nb-NO" dirty="0" smtClean="0"/>
              <a:t> </a:t>
            </a:r>
            <a:r>
              <a:rPr lang="nb-NO" dirty="0" err="1" smtClean="0"/>
              <a:t>pollination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apple</a:t>
            </a:r>
            <a:r>
              <a:rPr lang="nb-NO" dirty="0" smtClean="0"/>
              <a:t> </a:t>
            </a:r>
            <a:r>
              <a:rPr lang="nb-NO" dirty="0" err="1" smtClean="0"/>
              <a:t>crops</a:t>
            </a:r>
            <a:r>
              <a:rPr lang="nb-NO" dirty="0" smtClean="0"/>
              <a:t> in Norway or a </a:t>
            </a:r>
            <a:r>
              <a:rPr lang="nb-NO" dirty="0" err="1" smtClean="0"/>
              <a:t>change</a:t>
            </a:r>
            <a:r>
              <a:rPr lang="nb-NO" dirty="0" smtClean="0"/>
              <a:t> in </a:t>
            </a:r>
            <a:r>
              <a:rPr lang="nb-NO" dirty="0" err="1" smtClean="0"/>
              <a:t>agricultural</a:t>
            </a:r>
            <a:r>
              <a:rPr lang="nb-NO" dirty="0" smtClean="0"/>
              <a:t> land.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34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C:\Users\Ynghild\Desktop\Harry Potter 1-7 Unabridged Audiobooks Narrated By Stephen Fry\100CANON\Gårder\Gårder 3 Juni\Harald Alvavoll juni\IMG_506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87" t="33866" r="32652" b="52808"/>
          <a:stretch/>
        </p:blipFill>
        <p:spPr bwMode="auto">
          <a:xfrm>
            <a:off x="4211960" y="6035862"/>
            <a:ext cx="1472818" cy="6981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Bilde 6" descr="C:\Users\Ynghild\Desktop\Harry Potter 1-7 Unabridged Audiobooks Narrated By Stephen Fry\100CANON\Gårder\Gårder 4 Juni\Knut Opedal\IMG_510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3" t="37263" r="37515" b="46007"/>
          <a:stretch/>
        </p:blipFill>
        <p:spPr bwMode="auto">
          <a:xfrm>
            <a:off x="5624417" y="6028546"/>
            <a:ext cx="737688" cy="6565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Bilde 7" descr="C:\Users\Ynghild\Desktop\Harry Potter 1-7 Unabridged Audiobooks Narrated By Stephen Fry\100CANON\Gårder\Gårder 9 Juni\Anders Utne hage\IMG_0636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9" t="54016" r="43813" b="33013"/>
          <a:stretch/>
        </p:blipFill>
        <p:spPr bwMode="auto">
          <a:xfrm>
            <a:off x="6313948" y="6028546"/>
            <a:ext cx="1330262" cy="8666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Bilde 8" descr="C:\Users\Ynghild\Desktop\Harry Potter 1-7 Unabridged Audiobooks Narrated By Stephen Fry\100CANON\Gårder\Gårder 7 Juni\Gårder 6 Juni\Ivar Eidnes\CIMG1538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2" t="51985" r="40276" b="39351"/>
          <a:stretch/>
        </p:blipFill>
        <p:spPr bwMode="auto">
          <a:xfrm>
            <a:off x="7644393" y="6146859"/>
            <a:ext cx="1499607" cy="653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266" y="3735320"/>
            <a:ext cx="3592627" cy="2096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http://kuffelcreek.files.wordpress.com/2012/02/anna-unpollinated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3" t="35932" r="27708" b="30449"/>
          <a:stretch/>
        </p:blipFill>
        <p:spPr bwMode="auto">
          <a:xfrm>
            <a:off x="12576" y="3721324"/>
            <a:ext cx="3753690" cy="207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 err="1" smtClean="0"/>
              <a:t>Thank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5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Sources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3"/>
              </a:rPr>
              <a:t>http://www.frukt.no/kun-sokbare/epler-i-hardanger/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hlinkClick r:id="rId4"/>
              </a:rPr>
              <a:t>http://www.xn--miljdirektoratet-oxb.no/old/dirnat/attachment/1594/Notat_2010_3_3008.pdf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hlinkClick r:id="rId5"/>
              </a:rPr>
              <a:t>http://www.regjeringen.no/nb/dokumentarkiv/stoltenberg-ii/md/Nyheter-og-pressemeldinger/nyheter/2013/bli-med-pa-a-redde-humlene.html?id=726928</a:t>
            </a:r>
            <a:endParaRPr lang="en-US" dirty="0" smtClean="0"/>
          </a:p>
          <a:p>
            <a:r>
              <a:rPr lang="en-US" dirty="0" smtClean="0"/>
              <a:t>http://www.holtskog-nyhuus.no/gard/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56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yt">
  <a:themeElements>
    <a:clrScheme name="Fly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y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y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3586</TotalTime>
  <Words>155</Words>
  <Application>Microsoft Office PowerPoint</Application>
  <PresentationFormat>Skjermfremvisning (4:3)</PresentationFormat>
  <Paragraphs>48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Flyt</vt:lpstr>
      <vt:lpstr>Pollination on applecrops in Norway</vt:lpstr>
      <vt:lpstr>Master thesis</vt:lpstr>
      <vt:lpstr>Apples</vt:lpstr>
      <vt:lpstr>Fieldwork</vt:lpstr>
      <vt:lpstr>Results</vt:lpstr>
      <vt:lpstr>Weather and presence of pollinators</vt:lpstr>
      <vt:lpstr>Challenges</vt:lpstr>
      <vt:lpstr>What this experience taught me </vt:lpstr>
      <vt:lpstr>Thank you</vt:lpstr>
      <vt:lpstr>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Pollination on applecrops in Norway</dc:title>
  <dc:creator>Ynghild</dc:creator>
  <cp:lastModifiedBy>Ynghild</cp:lastModifiedBy>
  <cp:revision>32</cp:revision>
  <cp:lastPrinted>2014-04-07T11:54:08Z</cp:lastPrinted>
  <dcterms:created xsi:type="dcterms:W3CDTF">2014-04-05T10:25:05Z</dcterms:created>
  <dcterms:modified xsi:type="dcterms:W3CDTF">2014-04-07T22:11:20Z</dcterms:modified>
</cp:coreProperties>
</file>