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6" r:id="rId1"/>
  </p:sldMasterIdLst>
  <p:notesMasterIdLst>
    <p:notesMasterId r:id="rId19"/>
  </p:notesMasterIdLst>
  <p:sldIdLst>
    <p:sldId id="256" r:id="rId2"/>
    <p:sldId id="260" r:id="rId3"/>
    <p:sldId id="262" r:id="rId4"/>
    <p:sldId id="261" r:id="rId5"/>
    <p:sldId id="263" r:id="rId6"/>
    <p:sldId id="273" r:id="rId7"/>
    <p:sldId id="264" r:id="rId8"/>
    <p:sldId id="265" r:id="rId9"/>
    <p:sldId id="266" r:id="rId10"/>
    <p:sldId id="267" r:id="rId11"/>
    <p:sldId id="268" r:id="rId12"/>
    <p:sldId id="269" r:id="rId13"/>
    <p:sldId id="270" r:id="rId14"/>
    <p:sldId id="271" r:id="rId15"/>
    <p:sldId id="274" r:id="rId16"/>
    <p:sldId id="272" r:id="rId17"/>
    <p:sldId id="275"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0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5" autoAdjust="0"/>
    <p:restoredTop sz="94849" autoAdjust="0"/>
  </p:normalViewPr>
  <p:slideViewPr>
    <p:cSldViewPr snapToGrid="0">
      <p:cViewPr>
        <p:scale>
          <a:sx n="96" d="100"/>
          <a:sy n="96" d="100"/>
        </p:scale>
        <p:origin x="-96" y="-72"/>
      </p:cViewPr>
      <p:guideLst>
        <p:guide orient="horz" pos="2160"/>
        <p:guide pos="2880"/>
      </p:guideLst>
    </p:cSldViewPr>
  </p:slideViewPr>
  <p:outlineViewPr>
    <p:cViewPr>
      <p:scale>
        <a:sx n="33" d="100"/>
        <a:sy n="33" d="100"/>
      </p:scale>
      <p:origin x="0" y="2094"/>
    </p:cViewPr>
  </p:outlineViewPr>
  <p:notesTextViewPr>
    <p:cViewPr>
      <p:scale>
        <a:sx n="100" d="100"/>
        <a:sy n="100" d="100"/>
      </p:scale>
      <p:origin x="0" y="0"/>
    </p:cViewPr>
  </p:notesText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44C502-05E0-478C-B5D6-DC72595CE423}" type="datetimeFigureOut">
              <a:rPr lang="en-US" smtClean="0"/>
              <a:pPr/>
              <a:t>4/28/2014</a:t>
            </a:fld>
            <a:endParaRPr lang="en-US" dirty="0"/>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B09EF1-9184-4D25-BDA9-0FA02CB17F6F}" type="slidenum">
              <a:rPr lang="en-US" smtClean="0"/>
              <a:pPr/>
              <a:t>‹#›</a:t>
            </a:fld>
            <a:endParaRPr lang="en-US" dirty="0"/>
          </a:p>
        </p:txBody>
      </p:sp>
    </p:spTree>
    <p:extLst>
      <p:ext uri="{BB962C8B-B14F-4D97-AF65-F5344CB8AC3E}">
        <p14:creationId xmlns:p14="http://schemas.microsoft.com/office/powerpoint/2010/main" val="3200359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4/28/2014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4/28/2014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4/28/2014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4/28/2014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1D8BD707-D9CF-40AE-B4C6-C98DA3205C09}" type="datetimeFigureOut">
              <a:rPr lang="en-US" smtClean="0"/>
              <a:pPr/>
              <a:t>4/28/2014</a:t>
            </a:fld>
            <a:endParaRPr lang="en-US" dirty="0"/>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dirty="0"/>
          </a:p>
        </p:txBody>
      </p:sp>
      <p:sp>
        <p:nvSpPr>
          <p:cNvPr id="7" name="Slide Number Placeholder 6"/>
          <p:cNvSpPr>
            <a:spLocks noGrp="1"/>
          </p:cNvSpPr>
          <p:nvPr>
            <p:ph type="sldNum" sz="quarter" idx="12"/>
          </p:nvPr>
        </p:nvSpPr>
        <p:spPr>
          <a:xfrm>
            <a:off x="8339328" y="1170432"/>
            <a:ext cx="733864" cy="201168"/>
          </a:xfrm>
        </p:spPr>
        <p:txBody>
          <a:bodyPr/>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4/28/2014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4/28/2014</a:t>
            </a:fld>
            <a:endParaRPr lang="en-US" dirty="0"/>
          </a:p>
        </p:txBody>
      </p:sp>
      <p:sp>
        <p:nvSpPr>
          <p:cNvPr id="5" name="Footer Placeholder 4"/>
          <p:cNvSpPr>
            <a:spLocks noGrp="1"/>
          </p:cNvSpPr>
          <p:nvPr>
            <p:ph type="ftr" sz="quarter" idx="11"/>
          </p:nvPr>
        </p:nvSpPr>
        <p:spPr>
          <a:xfrm>
            <a:off x="2640597" y="6377459"/>
            <a:ext cx="3836404" cy="365125"/>
          </a:xfrm>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dirty="0"/>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D8BD707-D9CF-40AE-B4C6-C98DA3205C09}" type="datetimeFigureOut">
              <a:rPr lang="en-US" smtClean="0"/>
              <a:pPr/>
              <a:t>4/28/2014</a:t>
            </a:fld>
            <a:endParaRPr lang="en-US" dirty="0"/>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dirty="0"/>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133600"/>
            <a:ext cx="8077200" cy="1673352"/>
          </a:xfrm>
        </p:spPr>
        <p:txBody>
          <a:bodyPr>
            <a:normAutofit fontScale="90000"/>
          </a:bodyPr>
          <a:lstStyle/>
          <a:p>
            <a:pPr algn="ctr"/>
            <a:r>
              <a:rPr lang="en-GB" dirty="0" smtClean="0"/>
              <a:t>A Bayesian framework for optimal utilization of plant-pollinator interaction data</a:t>
            </a:r>
            <a:endParaRPr lang="en-GB" dirty="0"/>
          </a:p>
        </p:txBody>
      </p:sp>
      <p:sp>
        <p:nvSpPr>
          <p:cNvPr id="3" name="Subtitle 2"/>
          <p:cNvSpPr>
            <a:spLocks noGrp="1"/>
          </p:cNvSpPr>
          <p:nvPr>
            <p:ph type="subTitle" idx="1"/>
          </p:nvPr>
        </p:nvSpPr>
        <p:spPr>
          <a:xfrm>
            <a:off x="609600" y="4038600"/>
            <a:ext cx="8077200" cy="661416"/>
          </a:xfrm>
        </p:spPr>
        <p:txBody>
          <a:bodyPr/>
          <a:lstStyle/>
          <a:p>
            <a:pPr algn="ctr"/>
            <a:r>
              <a:rPr lang="en-GB" dirty="0" smtClean="0"/>
              <a:t>Getting the most out of insect-related data</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0" dirty="0" smtClean="0"/>
              <a:t>Background</a:t>
            </a:r>
            <a:endParaRPr lang="en-GB" b="0" dirty="0"/>
          </a:p>
        </p:txBody>
      </p:sp>
      <p:sp>
        <p:nvSpPr>
          <p:cNvPr id="3" name="Content Placeholder 2"/>
          <p:cNvSpPr>
            <a:spLocks noGrp="1"/>
          </p:cNvSpPr>
          <p:nvPr>
            <p:ph idx="1"/>
          </p:nvPr>
        </p:nvSpPr>
        <p:spPr>
          <a:xfrm>
            <a:off x="185056" y="1621971"/>
            <a:ext cx="8588829" cy="4876800"/>
          </a:xfrm>
        </p:spPr>
        <p:txBody>
          <a:bodyPr>
            <a:normAutofit fontScale="85000" lnSpcReduction="20000"/>
          </a:bodyPr>
          <a:lstStyle/>
          <a:p>
            <a:pPr marL="0" indent="-514350">
              <a:buNone/>
            </a:pPr>
            <a:r>
              <a:rPr lang="en-GB" dirty="0" smtClean="0"/>
              <a:t>A major  issue for pollinator studies is to find out what affects the number of various insects.</a:t>
            </a:r>
          </a:p>
          <a:p>
            <a:pPr marL="0" indent="-514350">
              <a:buNone/>
            </a:pPr>
            <a:endParaRPr lang="en-GB" dirty="0" smtClean="0"/>
          </a:p>
          <a:p>
            <a:pPr marL="0" indent="-514350">
              <a:buNone/>
            </a:pPr>
            <a:r>
              <a:rPr lang="en-GB" dirty="0" smtClean="0"/>
              <a:t>Example from own experience: Finding out how the presence of various other flying insects affect the number of honey bees in various flower patches. </a:t>
            </a:r>
          </a:p>
          <a:p>
            <a:pPr marL="0" indent="-514350">
              <a:buNone/>
            </a:pPr>
            <a:endParaRPr lang="en-GB" dirty="0" smtClean="0"/>
          </a:p>
          <a:p>
            <a:pPr marL="0" indent="-514350">
              <a:buNone/>
            </a:pPr>
            <a:r>
              <a:rPr lang="en-GB" dirty="0" smtClean="0"/>
              <a:t>The data we studied, was that we were presented with </a:t>
            </a:r>
            <a:r>
              <a:rPr lang="en-GB" u="sng" dirty="0" smtClean="0"/>
              <a:t>densities</a:t>
            </a:r>
            <a:r>
              <a:rPr lang="en-GB" dirty="0" smtClean="0"/>
              <a:t> (number of an insect type per plant in the course of a time period). </a:t>
            </a:r>
          </a:p>
          <a:p>
            <a:pPr marL="0" indent="-514350">
              <a:buNone/>
            </a:pPr>
            <a:endParaRPr lang="en-GB" dirty="0" smtClean="0"/>
          </a:p>
          <a:p>
            <a:pPr marL="0" indent="-514350">
              <a:buNone/>
            </a:pPr>
            <a:r>
              <a:rPr lang="en-GB" dirty="0" smtClean="0"/>
              <a:t>Suspicion: </a:t>
            </a:r>
            <a:r>
              <a:rPr lang="en-GB" u="sng" dirty="0" smtClean="0"/>
              <a:t>Number of each insect type </a:t>
            </a:r>
            <a:r>
              <a:rPr lang="en-GB" dirty="0" smtClean="0"/>
              <a:t>plus </a:t>
            </a:r>
            <a:r>
              <a:rPr lang="en-GB" u="sng" dirty="0" smtClean="0"/>
              <a:t>number of plants</a:t>
            </a:r>
            <a:r>
              <a:rPr lang="en-GB" dirty="0" smtClean="0"/>
              <a:t> would yield better analysis. This is needed to get densities, so those gathering the data must have had them.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36600" y="155448"/>
            <a:ext cx="7747000" cy="1252728"/>
          </a:xfrm>
        </p:spPr>
        <p:txBody>
          <a:bodyPr>
            <a:noAutofit/>
          </a:bodyPr>
          <a:lstStyle/>
          <a:p>
            <a:pPr algn="ctr"/>
            <a:r>
              <a:rPr lang="en-US" sz="4400" dirty="0" smtClean="0"/>
              <a:t>Experiences from the study of                         dr. Anders Nielsen</a:t>
            </a:r>
            <a:endParaRPr lang="en-US" sz="4400" dirty="0"/>
          </a:p>
        </p:txBody>
      </p:sp>
      <p:sp>
        <p:nvSpPr>
          <p:cNvPr id="3" name="Plassholder for innhold 2"/>
          <p:cNvSpPr>
            <a:spLocks noGrp="1"/>
          </p:cNvSpPr>
          <p:nvPr>
            <p:ph idx="1"/>
          </p:nvPr>
        </p:nvSpPr>
        <p:spPr>
          <a:xfrm>
            <a:off x="241300" y="1494263"/>
            <a:ext cx="8445500" cy="5262137"/>
          </a:xfrm>
        </p:spPr>
        <p:txBody>
          <a:bodyPr>
            <a:normAutofit fontScale="62500" lnSpcReduction="20000"/>
          </a:bodyPr>
          <a:lstStyle/>
          <a:p>
            <a:pPr marL="0">
              <a:buNone/>
            </a:pPr>
            <a:r>
              <a:rPr lang="en-US" dirty="0" smtClean="0"/>
              <a:t>Studied the effects of static factors like the plant species, plant density, patch area on honey bee density. Also dynamic factors like temperature and density of other insect types.</a:t>
            </a:r>
          </a:p>
          <a:p>
            <a:pPr marL="0">
              <a:buNone/>
            </a:pPr>
            <a:endParaRPr lang="en-US" dirty="0" smtClean="0"/>
          </a:p>
          <a:p>
            <a:pPr marL="0">
              <a:buNone/>
            </a:pPr>
            <a:r>
              <a:rPr lang="en-US" dirty="0" smtClean="0"/>
              <a:t>Wanted a wide variety of models in order to test not only for fixed effects. Other insect types were however also deemed stochastic outcome. Their affect on honey bees were considered a random effect, possibly plant-specific.</a:t>
            </a:r>
          </a:p>
          <a:p>
            <a:pPr marL="0">
              <a:buNone/>
            </a:pPr>
            <a:endParaRPr lang="en-US" dirty="0" smtClean="0"/>
          </a:p>
          <a:p>
            <a:pPr marL="0">
              <a:buNone/>
            </a:pPr>
            <a:r>
              <a:rPr lang="en-US" dirty="0" smtClean="0"/>
              <a:t>Bayesian inferences gave the necessary freedom to express and analyze the set of models we wanted to examine. Also, the application is practical enough that informative prior distributions can be made.</a:t>
            </a:r>
          </a:p>
          <a:p>
            <a:pPr marL="0">
              <a:buNone/>
            </a:pPr>
            <a:endParaRPr lang="en-US" dirty="0" smtClean="0"/>
          </a:p>
          <a:p>
            <a:pPr marL="0">
              <a:buNone/>
            </a:pPr>
            <a:r>
              <a:rPr lang="en-US" dirty="0" smtClean="0"/>
              <a:t>Prior distribution for all parameters needed =&gt; want biologically informative models.</a:t>
            </a:r>
          </a:p>
          <a:p>
            <a:pPr marL="0">
              <a:buNone/>
            </a:pPr>
            <a:endParaRPr lang="en-US" dirty="0" smtClean="0"/>
          </a:p>
          <a:p>
            <a:pPr marL="0">
              <a:buNone/>
            </a:pPr>
            <a:r>
              <a:rPr lang="en-US" dirty="0" smtClean="0"/>
              <a:t>Support for one model versus another is summarized in the Bayes factor, B=P(data|model1)/P(data|model2), where P is the prediction probability for each model.</a:t>
            </a:r>
          </a:p>
          <a:p>
            <a:pPr marL="0">
              <a:buNone/>
            </a:pPr>
            <a:endParaRPr lang="en-US" dirty="0" smtClean="0"/>
          </a:p>
          <a:p>
            <a:pPr marL="0">
              <a:buNone/>
            </a:pPr>
            <a:r>
              <a:rPr lang="en-US" dirty="0" smtClean="0"/>
              <a:t>Bayes factors favor parsimonious models. Over-complicated models give poorer predictions.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en-US" dirty="0" smtClean="0"/>
              <a:t>The problem with densities</a:t>
            </a:r>
            <a:endParaRPr lang="en-US" dirty="0"/>
          </a:p>
        </p:txBody>
      </p:sp>
      <p:sp>
        <p:nvSpPr>
          <p:cNvPr id="3" name="Plassholder for innhold 2"/>
          <p:cNvSpPr>
            <a:spLocks noGrp="1"/>
          </p:cNvSpPr>
          <p:nvPr>
            <p:ph idx="1"/>
          </p:nvPr>
        </p:nvSpPr>
        <p:spPr>
          <a:xfrm>
            <a:off x="190500" y="1536700"/>
            <a:ext cx="8801100" cy="5321299"/>
          </a:xfrm>
        </p:spPr>
        <p:txBody>
          <a:bodyPr>
            <a:normAutofit fontScale="77500" lnSpcReduction="20000"/>
          </a:bodyPr>
          <a:lstStyle/>
          <a:p>
            <a:pPr marL="0">
              <a:buNone/>
            </a:pPr>
            <a:r>
              <a:rPr lang="en-US" sz="3800" dirty="0" smtClean="0"/>
              <a:t>Density data instead of count data turned out to be a major complicating factor:</a:t>
            </a:r>
          </a:p>
          <a:p>
            <a:pPr marL="0">
              <a:buNone/>
            </a:pPr>
            <a:endParaRPr lang="en-US" sz="1800" dirty="0" smtClean="0"/>
          </a:p>
          <a:p>
            <a:pPr marL="194310" indent="-514350">
              <a:buFont typeface="+mj-lt"/>
              <a:buAutoNum type="arabicParenR"/>
            </a:pPr>
            <a:r>
              <a:rPr lang="en-US" sz="3800" dirty="0" smtClean="0"/>
              <a:t>Densities are continuous data, but in this case constructed from natural numbers. There’s little intuition of what distribution to expect. </a:t>
            </a:r>
            <a:r>
              <a:rPr lang="en-US" sz="2600" dirty="0" smtClean="0"/>
              <a:t>(We went for the gamma distribution, since it is a fairly standard distribution for positively definite outcomes.)</a:t>
            </a:r>
            <a:endParaRPr lang="en-US" sz="3800" dirty="0" smtClean="0"/>
          </a:p>
          <a:p>
            <a:pPr marL="194310" indent="-514350">
              <a:buFont typeface="+mj-lt"/>
              <a:buAutoNum type="arabicParenR"/>
            </a:pPr>
            <a:r>
              <a:rPr lang="en-US" sz="3800" dirty="0" smtClean="0"/>
              <a:t>Counts can be however zero, which means the densities can be zero. Yet typical continuous-valued probability distributions give zero probability for any fixed outcome.</a:t>
            </a:r>
          </a:p>
          <a:p>
            <a:pPr marL="194310" indent="-514350">
              <a:buFont typeface="+mj-lt"/>
              <a:buAutoNum type="arabicParenR"/>
            </a:pPr>
            <a:r>
              <a:rPr lang="en-US" sz="3800" dirty="0" smtClean="0"/>
              <a:t>Zero-inflation, i.e. giving a non-zero probability for the outcome “zero” for continuous value distributions, is tricky.</a:t>
            </a:r>
          </a:p>
          <a:p>
            <a:pPr marL="194310" indent="-514350">
              <a:buNone/>
            </a:pPr>
            <a:endParaRPr lang="en-US" sz="1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en-US" dirty="0" smtClean="0"/>
              <a:t>Solution(?)</a:t>
            </a:r>
            <a:endParaRPr lang="en-US" dirty="0"/>
          </a:p>
        </p:txBody>
      </p:sp>
      <p:sp>
        <p:nvSpPr>
          <p:cNvPr id="3" name="Plassholder for innhold 2"/>
          <p:cNvSpPr>
            <a:spLocks noGrp="1"/>
          </p:cNvSpPr>
          <p:nvPr>
            <p:ph idx="1"/>
          </p:nvPr>
        </p:nvSpPr>
        <p:spPr>
          <a:xfrm>
            <a:off x="457200" y="1775191"/>
            <a:ext cx="8229600" cy="5082809"/>
          </a:xfrm>
        </p:spPr>
        <p:txBody>
          <a:bodyPr>
            <a:normAutofit fontScale="77500" lnSpcReduction="20000"/>
          </a:bodyPr>
          <a:lstStyle/>
          <a:p>
            <a:pPr marL="0">
              <a:buFont typeface="Wingdings" pitchFamily="2" charset="2"/>
              <a:buChar char="Ø"/>
            </a:pPr>
            <a:r>
              <a:rPr lang="en-US" dirty="0" smtClean="0"/>
              <a:t>We resolved the statistical issue by using a zero-inflated gamma-distribution. </a:t>
            </a:r>
          </a:p>
          <a:p>
            <a:pPr marL="0">
              <a:buFont typeface="Wingdings" pitchFamily="2" charset="2"/>
              <a:buChar char="Ø"/>
            </a:pPr>
            <a:r>
              <a:rPr lang="en-US" dirty="0" smtClean="0"/>
              <a:t>We allowed the zero-inflation, as well as the expectancy to be affected by fixed effects.</a:t>
            </a:r>
          </a:p>
          <a:p>
            <a:pPr marL="0">
              <a:buFont typeface="Wingdings" pitchFamily="2" charset="2"/>
              <a:buChar char="Ø"/>
            </a:pPr>
            <a:r>
              <a:rPr lang="en-US" dirty="0" smtClean="0"/>
              <a:t>Zero-inflation was set as a function that was decreasing with increasing expectancy.</a:t>
            </a:r>
          </a:p>
          <a:p>
            <a:pPr marL="0">
              <a:buFont typeface="Wingdings" pitchFamily="2" charset="2"/>
              <a:buChar char="Ø"/>
            </a:pPr>
            <a:r>
              <a:rPr lang="en-US" dirty="0" smtClean="0"/>
              <a:t>Zero-inflation was achieved by giving a finite probability for the insect density to be very close to zero.</a:t>
            </a:r>
          </a:p>
          <a:p>
            <a:pPr marL="0">
              <a:buNone/>
            </a:pPr>
            <a:endParaRPr lang="en-US" sz="1400" dirty="0" smtClean="0"/>
          </a:p>
          <a:p>
            <a:pPr marL="0">
              <a:buNone/>
            </a:pPr>
            <a:r>
              <a:rPr lang="en-US" dirty="0" smtClean="0"/>
              <a:t>With these issues solved, we went ahead with the analysis. But I think it would have been better for the analysis if we had count data. We’d need fewer statistical assumptions and would have had fewer numerical problems to resolve.</a:t>
            </a:r>
          </a:p>
          <a:p>
            <a:pPr marL="0">
              <a:buNone/>
            </a:pPr>
            <a:endParaRPr lang="en-US" sz="1400" dirty="0" smtClean="0"/>
          </a:p>
          <a:p>
            <a:pPr marL="0">
              <a:buNone/>
            </a:pPr>
            <a:r>
              <a:rPr lang="en-US" dirty="0" smtClean="0"/>
              <a:t>But more importantly, I think we would be </a:t>
            </a:r>
            <a:r>
              <a:rPr lang="en-US" u="sng" dirty="0" smtClean="0"/>
              <a:t>better able to find effects with count data</a:t>
            </a:r>
            <a:r>
              <a:rPr lang="en-US" dirty="0" smtClean="0"/>
              <a:t>. =&gt; Simulation study.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dirty="0" smtClean="0"/>
              <a:t>Other potential problems</a:t>
            </a:r>
            <a:endParaRPr lang="en-US" dirty="0"/>
          </a:p>
        </p:txBody>
      </p:sp>
      <p:sp>
        <p:nvSpPr>
          <p:cNvPr id="3" name="Plassholder for innhold 2"/>
          <p:cNvSpPr>
            <a:spLocks noGrp="1"/>
          </p:cNvSpPr>
          <p:nvPr>
            <p:ph idx="1"/>
          </p:nvPr>
        </p:nvSpPr>
        <p:spPr>
          <a:xfrm>
            <a:off x="673100" y="1775191"/>
            <a:ext cx="8013700" cy="4625609"/>
          </a:xfrm>
        </p:spPr>
        <p:txBody>
          <a:bodyPr>
            <a:normAutofit fontScale="70000" lnSpcReduction="20000"/>
          </a:bodyPr>
          <a:lstStyle/>
          <a:p>
            <a:pPr marL="0">
              <a:buFont typeface="Arial" pitchFamily="34" charset="0"/>
              <a:buChar char="•"/>
            </a:pPr>
            <a:r>
              <a:rPr lang="en-US" dirty="0" smtClean="0"/>
              <a:t>Time dependency: If more than one measurement is done per site then there could be dependencies in the measurements. Could be due to the behavior of the insects or to time-dependent unmeasured covariates. Could lead to false positives.</a:t>
            </a:r>
          </a:p>
          <a:p>
            <a:pPr marL="0">
              <a:buFont typeface="Arial" pitchFamily="34" charset="0"/>
              <a:buChar char="•"/>
            </a:pPr>
            <a:endParaRPr lang="en-US" sz="1500" dirty="0" smtClean="0"/>
          </a:p>
          <a:p>
            <a:pPr marL="0">
              <a:buFont typeface="Arial" pitchFamily="34" charset="0"/>
              <a:buChar char="•"/>
            </a:pPr>
            <a:r>
              <a:rPr lang="en-US" dirty="0" smtClean="0"/>
              <a:t>All effects of other insect species on the pollinator species might not be identifiable. Honey bees might avoid patches when the conditions are so that they </a:t>
            </a:r>
            <a:r>
              <a:rPr lang="en-US" b="1" u="sng" dirty="0" smtClean="0"/>
              <a:t>expect</a:t>
            </a:r>
            <a:r>
              <a:rPr lang="en-US" dirty="0" smtClean="0"/>
              <a:t> many bumble bees. But how to tell if the conditions are directly to blame for a lack of honey bees or this expectancy explains it? (Experiments could resolve this, though.)</a:t>
            </a:r>
          </a:p>
          <a:p>
            <a:pPr marL="0">
              <a:buFont typeface="Arial" pitchFamily="34" charset="0"/>
              <a:buChar char="•"/>
            </a:pPr>
            <a:endParaRPr lang="en-US" sz="1700" dirty="0" smtClean="0"/>
          </a:p>
          <a:p>
            <a:pPr marL="0">
              <a:buFont typeface="Arial" pitchFamily="34" charset="0"/>
              <a:buChar char="•"/>
            </a:pPr>
            <a:r>
              <a:rPr lang="en-US" dirty="0" smtClean="0"/>
              <a:t>The direction of causality might not be resolvable. Are there few honey bees because there’s many bumble bees or many bumble bees because there’s few honey bees?  Apart from experimentation, time series could perhaps resolve this.</a:t>
            </a:r>
          </a:p>
          <a:p>
            <a:pPr marL="0">
              <a:buFont typeface="Arial" pitchFamily="34" charset="0"/>
              <a:buChar char="•"/>
            </a:pPr>
            <a:endParaRPr lang="en-US" dirty="0" smtClean="0"/>
          </a:p>
          <a:p>
            <a:pPr marL="0">
              <a:buFont typeface="Arial" pitchFamily="34" charset="0"/>
              <a:buChar char="•"/>
            </a:pPr>
            <a:endParaRPr lang="en-US" dirty="0" smtClean="0"/>
          </a:p>
          <a:p>
            <a:pPr marL="0">
              <a:buFont typeface="Arial" pitchFamily="34" charset="0"/>
              <a:buChar char="•"/>
            </a:pP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854200" y="155448"/>
            <a:ext cx="5664200" cy="1252728"/>
          </a:xfrm>
        </p:spPr>
        <p:txBody>
          <a:bodyPr>
            <a:normAutofit fontScale="90000"/>
          </a:bodyPr>
          <a:lstStyle/>
          <a:p>
            <a:pPr algn="ctr"/>
            <a:r>
              <a:rPr lang="en-US" dirty="0" smtClean="0"/>
              <a:t>Why do I expect count data to be better?</a:t>
            </a:r>
            <a:endParaRPr lang="en-US" dirty="0"/>
          </a:p>
        </p:txBody>
      </p:sp>
      <p:sp>
        <p:nvSpPr>
          <p:cNvPr id="3" name="Plassholder for innhold 2"/>
          <p:cNvSpPr>
            <a:spLocks noGrp="1"/>
          </p:cNvSpPr>
          <p:nvPr>
            <p:ph idx="1"/>
          </p:nvPr>
        </p:nvSpPr>
        <p:spPr>
          <a:xfrm>
            <a:off x="215900" y="1546591"/>
            <a:ext cx="8686800" cy="5311409"/>
          </a:xfrm>
        </p:spPr>
        <p:txBody>
          <a:bodyPr>
            <a:normAutofit fontScale="85000" lnSpcReduction="20000"/>
          </a:bodyPr>
          <a:lstStyle/>
          <a:p>
            <a:pPr marL="633222" indent="-514350">
              <a:buFont typeface="+mj-lt"/>
              <a:buAutoNum type="alphaLcParenR"/>
            </a:pPr>
            <a:r>
              <a:rPr lang="en-US" dirty="0" smtClean="0"/>
              <a:t>Densities are processed quantities. They hide the original counts. The more processed the data, the more difficult to assess what was going on, I expect.</a:t>
            </a:r>
          </a:p>
          <a:p>
            <a:pPr marL="633222" indent="-514350">
              <a:buFont typeface="+mj-lt"/>
              <a:buAutoNum type="alphaLcParenR"/>
            </a:pPr>
            <a:r>
              <a:rPr lang="en-US" dirty="0" smtClean="0"/>
              <a:t>Since this is processed data, we don’t have a clear idea why we should expect one distribution family over another.</a:t>
            </a:r>
          </a:p>
          <a:p>
            <a:pPr marL="633222" indent="-514350">
              <a:buFont typeface="+mj-lt"/>
              <a:buAutoNum type="alphaLcParenR"/>
            </a:pPr>
            <a:r>
              <a:rPr lang="en-US" dirty="0" smtClean="0"/>
              <a:t>Statistics have clearly defined count data distribution (Poisson, binomial, negatively binomial), ready for use and with clearly defined assumptions.</a:t>
            </a:r>
          </a:p>
          <a:p>
            <a:pPr marL="633222" indent="-514350">
              <a:buFont typeface="+mj-lt"/>
              <a:buAutoNum type="alphaLcParenR"/>
            </a:pPr>
            <a:r>
              <a:rPr lang="en-US" dirty="0" smtClean="0"/>
              <a:t>General experience is that the closer the statistical modeling describes what we know of reality, the better the analysis.</a:t>
            </a:r>
          </a:p>
          <a:p>
            <a:pPr marL="633222" indent="-514350">
              <a:buFont typeface="+mj-lt"/>
              <a:buAutoNum type="alphaLcParenR"/>
            </a:pPr>
            <a:r>
              <a:rPr lang="en-US" dirty="0" smtClean="0"/>
              <a:t>Complicated non-intuitive distributions will have parameters for which it’s difficult to make an informative prior.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4582886" y="1905000"/>
            <a:ext cx="4561114" cy="4953001"/>
          </a:xfrm>
          <a:prstGeom prst="rect">
            <a:avLst/>
          </a:prstGeom>
          <a:noFill/>
          <a:ln w="9525">
            <a:noFill/>
            <a:miter lim="800000"/>
            <a:headEnd/>
            <a:tailEnd/>
          </a:ln>
        </p:spPr>
      </p:pic>
      <p:sp>
        <p:nvSpPr>
          <p:cNvPr id="2" name="Tittel 1"/>
          <p:cNvSpPr>
            <a:spLocks noGrp="1"/>
          </p:cNvSpPr>
          <p:nvPr>
            <p:ph type="title"/>
          </p:nvPr>
        </p:nvSpPr>
        <p:spPr/>
        <p:txBody>
          <a:bodyPr>
            <a:normAutofit fontScale="90000"/>
          </a:bodyPr>
          <a:lstStyle/>
          <a:p>
            <a:pPr algn="ctr"/>
            <a:r>
              <a:rPr lang="en-US" dirty="0" smtClean="0"/>
              <a:t>Count data distributions – Poisson</a:t>
            </a:r>
            <a:endParaRPr lang="en-US" dirty="0"/>
          </a:p>
        </p:txBody>
      </p:sp>
      <p:sp>
        <p:nvSpPr>
          <p:cNvPr id="3" name="Plassholder for innhold 2"/>
          <p:cNvSpPr>
            <a:spLocks noGrp="1"/>
          </p:cNvSpPr>
          <p:nvPr>
            <p:ph idx="1"/>
          </p:nvPr>
        </p:nvSpPr>
        <p:spPr>
          <a:xfrm>
            <a:off x="228600" y="1775191"/>
            <a:ext cx="5138057" cy="4625609"/>
          </a:xfrm>
        </p:spPr>
        <p:txBody>
          <a:bodyPr>
            <a:noAutofit/>
          </a:bodyPr>
          <a:lstStyle/>
          <a:p>
            <a:pPr marL="0">
              <a:buNone/>
            </a:pPr>
            <a:r>
              <a:rPr lang="en-US" sz="2000" dirty="0" smtClean="0"/>
              <a:t>Poisson – A distribution for the counting of events happening independently. A (the?) standard distribution for count data that do not have a fixed upper limit.</a:t>
            </a:r>
          </a:p>
          <a:p>
            <a:pPr marL="0">
              <a:buNone/>
            </a:pPr>
            <a:endParaRPr lang="en-US" sz="2000" dirty="0" smtClean="0"/>
          </a:p>
          <a:p>
            <a:pPr marL="0">
              <a:buNone/>
            </a:pPr>
            <a:r>
              <a:rPr lang="en-US" sz="2000" dirty="0" smtClean="0"/>
              <a:t>One parameter; expectancy.</a:t>
            </a:r>
          </a:p>
          <a:p>
            <a:pPr marL="0">
              <a:buNone/>
            </a:pPr>
            <a:endParaRPr lang="en-US" sz="2000" dirty="0" smtClean="0"/>
          </a:p>
          <a:p>
            <a:pPr marL="0">
              <a:buNone/>
            </a:pPr>
            <a:r>
              <a:rPr lang="en-US" sz="2000" dirty="0" smtClean="0"/>
              <a:t>If we could account for all relevant effects,                  I would expect the counts to be Poisson-distributed. (Big “if”, though.) </a:t>
            </a:r>
          </a:p>
          <a:p>
            <a:pPr marL="0">
              <a:buNone/>
            </a:pPr>
            <a:endParaRPr lang="en-US" sz="2000" dirty="0" smtClean="0"/>
          </a:p>
          <a:p>
            <a:pPr marL="0">
              <a:buNone/>
            </a:pPr>
            <a:r>
              <a:rPr lang="en-US" sz="2000" dirty="0" smtClean="0"/>
              <a:t>Variance=expectancy. </a:t>
            </a:r>
          </a:p>
          <a:p>
            <a:pPr marL="0">
              <a:buNone/>
            </a:pPr>
            <a:r>
              <a:rPr lang="en-US" sz="2000" dirty="0" smtClean="0"/>
              <a:t>Distributions for which                          variance&gt;expectancy are called                                   over-dispersed.                                    </a:t>
            </a:r>
          </a:p>
          <a:p>
            <a:pPr marL="0">
              <a:buNone/>
            </a:pPr>
            <a:r>
              <a:rPr lang="en-US" sz="2000" dirty="0" smtClean="0"/>
              <a:t>Under-dispersed: variance&lt;expectancy.</a:t>
            </a:r>
          </a:p>
        </p:txBody>
      </p:sp>
      <p:sp>
        <p:nvSpPr>
          <p:cNvPr id="7" name="TekstSylinder 6"/>
          <p:cNvSpPr txBox="1"/>
          <p:nvPr/>
        </p:nvSpPr>
        <p:spPr>
          <a:xfrm>
            <a:off x="5802086" y="2460172"/>
            <a:ext cx="2336986" cy="369332"/>
          </a:xfrm>
          <a:prstGeom prst="rect">
            <a:avLst/>
          </a:prstGeom>
          <a:noFill/>
        </p:spPr>
        <p:txBody>
          <a:bodyPr wrap="none" rtlCol="0">
            <a:spAutoFit/>
          </a:bodyPr>
          <a:lstStyle/>
          <a:p>
            <a:r>
              <a:rPr lang="en-US" dirty="0" smtClean="0"/>
              <a:t>Poisson, expectancy=5</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4572000" y="1554617"/>
            <a:ext cx="4572000" cy="4465183"/>
          </a:xfrm>
          <a:prstGeom prst="rect">
            <a:avLst/>
          </a:prstGeom>
          <a:noFill/>
          <a:ln w="9525">
            <a:noFill/>
            <a:miter lim="800000"/>
            <a:headEnd/>
            <a:tailEnd/>
          </a:ln>
        </p:spPr>
      </p:pic>
      <p:sp>
        <p:nvSpPr>
          <p:cNvPr id="2" name="Tittel 1"/>
          <p:cNvSpPr>
            <a:spLocks noGrp="1"/>
          </p:cNvSpPr>
          <p:nvPr>
            <p:ph type="title"/>
          </p:nvPr>
        </p:nvSpPr>
        <p:spPr/>
        <p:txBody>
          <a:bodyPr>
            <a:normAutofit fontScale="90000"/>
          </a:bodyPr>
          <a:lstStyle/>
          <a:p>
            <a:pPr algn="ctr"/>
            <a:r>
              <a:rPr lang="en-US" dirty="0" smtClean="0"/>
              <a:t>Count data distributions – </a:t>
            </a:r>
            <a:br>
              <a:rPr lang="en-US" dirty="0" smtClean="0"/>
            </a:br>
            <a:r>
              <a:rPr lang="en-US" dirty="0" smtClean="0"/>
              <a:t>Binomial distribution</a:t>
            </a:r>
            <a:endParaRPr lang="en-US" dirty="0"/>
          </a:p>
        </p:txBody>
      </p:sp>
      <p:sp>
        <p:nvSpPr>
          <p:cNvPr id="3" name="Plassholder for innhold 2"/>
          <p:cNvSpPr>
            <a:spLocks noGrp="1"/>
          </p:cNvSpPr>
          <p:nvPr>
            <p:ph idx="1"/>
          </p:nvPr>
        </p:nvSpPr>
        <p:spPr>
          <a:xfrm>
            <a:off x="152400" y="1469571"/>
            <a:ext cx="4561114" cy="5388429"/>
          </a:xfrm>
        </p:spPr>
        <p:txBody>
          <a:bodyPr>
            <a:normAutofit fontScale="47500" lnSpcReduction="20000"/>
          </a:bodyPr>
          <a:lstStyle/>
          <a:p>
            <a:pPr marL="0">
              <a:buNone/>
            </a:pPr>
            <a:r>
              <a:rPr lang="en-US" sz="4400" dirty="0" smtClean="0"/>
              <a:t>Binomial – Number of events  belonging to a given category from a fixed total number of events. </a:t>
            </a:r>
          </a:p>
          <a:p>
            <a:pPr marL="0">
              <a:buNone/>
            </a:pPr>
            <a:endParaRPr lang="en-US" sz="4400" dirty="0" smtClean="0"/>
          </a:p>
          <a:p>
            <a:pPr marL="0">
              <a:buNone/>
            </a:pPr>
            <a:r>
              <a:rPr lang="en-US" sz="4400" dirty="0" smtClean="0"/>
              <a:t>With there being a finite number of pollinators in the vicinity, maybe a binomial distribution is good. Still, as long as most bees in the vicinity is somewhere else, Binomial</a:t>
            </a:r>
            <a:r>
              <a:rPr lang="en-US" sz="4400" dirty="0" smtClean="0">
                <a:sym typeface="Symbol"/>
              </a:rPr>
              <a:t></a:t>
            </a:r>
            <a:r>
              <a:rPr lang="en-US" sz="4400" dirty="0" smtClean="0"/>
              <a:t>Poisson.</a:t>
            </a:r>
          </a:p>
          <a:p>
            <a:pPr marL="0">
              <a:buNone/>
            </a:pPr>
            <a:endParaRPr lang="en-US" sz="4400" dirty="0" smtClean="0"/>
          </a:p>
          <a:p>
            <a:pPr marL="0">
              <a:buNone/>
            </a:pPr>
            <a:r>
              <a:rPr lang="en-US" sz="4400" dirty="0" smtClean="0"/>
              <a:t>Two parameters, number of available pollinators (n) and probability of finding any one in the study field (p).</a:t>
            </a:r>
          </a:p>
          <a:p>
            <a:pPr marL="0">
              <a:buNone/>
            </a:pPr>
            <a:endParaRPr lang="en-US" sz="4400" dirty="0" smtClean="0"/>
          </a:p>
          <a:p>
            <a:pPr marL="0">
              <a:buNone/>
            </a:pPr>
            <a:r>
              <a:rPr lang="en-US" sz="4400" dirty="0" smtClean="0"/>
              <a:t>Under-dispersed.</a:t>
            </a:r>
          </a:p>
          <a:p>
            <a:pPr marL="0">
              <a:buNone/>
            </a:pPr>
            <a:endParaRPr lang="en-US" sz="4400" dirty="0" smtClean="0"/>
          </a:p>
          <a:p>
            <a:pPr marL="0">
              <a:buNone/>
            </a:pPr>
            <a:r>
              <a:rPr lang="en-US" sz="4400" dirty="0" smtClean="0"/>
              <a:t>PS: Number of available pollinators will be different for different sites!</a:t>
            </a:r>
          </a:p>
          <a:p>
            <a:pPr marL="0">
              <a:buNone/>
            </a:pPr>
            <a:endParaRPr lang="en-US" dirty="0" smtClean="0"/>
          </a:p>
        </p:txBody>
      </p:sp>
      <p:sp>
        <p:nvSpPr>
          <p:cNvPr id="5" name="TekstSylinder 4"/>
          <p:cNvSpPr txBox="1"/>
          <p:nvPr/>
        </p:nvSpPr>
        <p:spPr>
          <a:xfrm>
            <a:off x="5246648" y="5912270"/>
            <a:ext cx="2487669" cy="584775"/>
          </a:xfrm>
          <a:prstGeom prst="rect">
            <a:avLst/>
          </a:prstGeom>
          <a:noFill/>
        </p:spPr>
        <p:txBody>
          <a:bodyPr wrap="none" rtlCol="0">
            <a:spAutoFit/>
          </a:bodyPr>
          <a:lstStyle/>
          <a:p>
            <a:r>
              <a:rPr lang="en-US" dirty="0" smtClean="0"/>
              <a:t>Binomial, n=7, p=5/7</a:t>
            </a:r>
          </a:p>
          <a:p>
            <a:r>
              <a:rPr lang="en-US" sz="1400" dirty="0" smtClean="0">
                <a:solidFill>
                  <a:srgbClr val="FF0000"/>
                </a:solidFill>
              </a:rPr>
              <a:t>Red</a:t>
            </a:r>
            <a:r>
              <a:rPr lang="en-US" sz="1400" dirty="0" smtClean="0"/>
              <a:t> is Poisson (for comparison)</a:t>
            </a:r>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5290456" y="1924731"/>
            <a:ext cx="3853543" cy="4010025"/>
          </a:xfrm>
          <a:prstGeom prst="rect">
            <a:avLst/>
          </a:prstGeom>
          <a:noFill/>
          <a:ln w="9525">
            <a:noFill/>
            <a:miter lim="800000"/>
            <a:headEnd/>
            <a:tailEnd/>
          </a:ln>
        </p:spPr>
      </p:pic>
      <p:sp>
        <p:nvSpPr>
          <p:cNvPr id="2" name="Tittel 1"/>
          <p:cNvSpPr>
            <a:spLocks noGrp="1"/>
          </p:cNvSpPr>
          <p:nvPr>
            <p:ph type="title"/>
          </p:nvPr>
        </p:nvSpPr>
        <p:spPr/>
        <p:txBody>
          <a:bodyPr>
            <a:normAutofit fontScale="90000"/>
          </a:bodyPr>
          <a:lstStyle/>
          <a:p>
            <a:pPr algn="ctr"/>
            <a:r>
              <a:rPr lang="en-US" dirty="0" smtClean="0"/>
              <a:t>Count data distributions – </a:t>
            </a:r>
            <a:br>
              <a:rPr lang="en-US" dirty="0" smtClean="0"/>
            </a:br>
            <a:r>
              <a:rPr lang="en-US" dirty="0" smtClean="0"/>
              <a:t>Negative binomial distribution</a:t>
            </a:r>
            <a:endParaRPr lang="en-US" dirty="0"/>
          </a:p>
        </p:txBody>
      </p:sp>
      <p:sp>
        <p:nvSpPr>
          <p:cNvPr id="3" name="Plassholder for innhold 2"/>
          <p:cNvSpPr>
            <a:spLocks noGrp="1"/>
          </p:cNvSpPr>
          <p:nvPr>
            <p:ph idx="1"/>
          </p:nvPr>
        </p:nvSpPr>
        <p:spPr>
          <a:xfrm>
            <a:off x="103412" y="1600200"/>
            <a:ext cx="5655131" cy="5257799"/>
          </a:xfrm>
        </p:spPr>
        <p:txBody>
          <a:bodyPr>
            <a:normAutofit fontScale="70000" lnSpcReduction="20000"/>
          </a:bodyPr>
          <a:lstStyle/>
          <a:p>
            <a:pPr marL="0">
              <a:buNone/>
            </a:pPr>
            <a:r>
              <a:rPr lang="en-US" sz="3600" dirty="0" smtClean="0"/>
              <a:t>The negative binomial distribution counts the number of failures until a given number of successes or vice versa.</a:t>
            </a:r>
          </a:p>
          <a:p>
            <a:pPr marL="0">
              <a:buNone/>
            </a:pPr>
            <a:endParaRPr lang="en-US" sz="1400" dirty="0" smtClean="0"/>
          </a:p>
          <a:p>
            <a:pPr marL="0">
              <a:buNone/>
            </a:pPr>
            <a:r>
              <a:rPr lang="en-US" sz="3600" dirty="0" smtClean="0"/>
              <a:t>More interestingly, when the Poisson-parameter varies according to the gamma distribution, the result is negative binomial.</a:t>
            </a:r>
          </a:p>
          <a:p>
            <a:pPr marL="0">
              <a:buNone/>
            </a:pPr>
            <a:endParaRPr lang="en-US" sz="1400" dirty="0" smtClean="0"/>
          </a:p>
          <a:p>
            <a:pPr marL="0">
              <a:buNone/>
            </a:pPr>
            <a:r>
              <a:rPr lang="en-US" sz="3600" dirty="0" smtClean="0"/>
              <a:t>Over-dispersed.</a:t>
            </a:r>
          </a:p>
          <a:p>
            <a:pPr marL="0">
              <a:buNone/>
            </a:pPr>
            <a:endParaRPr lang="en-US" sz="1400" dirty="0" smtClean="0"/>
          </a:p>
          <a:p>
            <a:pPr marL="0">
              <a:buNone/>
            </a:pPr>
            <a:r>
              <a:rPr lang="en-US" sz="3600" dirty="0" smtClean="0"/>
              <a:t>If there are unresolved effects, that will create a variation in the Poisson-parameter that can result in the negative binomial distribution. (PS: Social insects)</a:t>
            </a:r>
          </a:p>
          <a:p>
            <a:pPr marL="0">
              <a:buNone/>
            </a:pPr>
            <a:endParaRPr lang="en-US" sz="1400" dirty="0" smtClean="0"/>
          </a:p>
          <a:p>
            <a:pPr marL="0">
              <a:buNone/>
            </a:pPr>
            <a:r>
              <a:rPr lang="en-US" sz="3600" dirty="0" smtClean="0"/>
              <a:t>Parameters: Expectancy, but also one hard to interpret parameter, inherited from the gamma distribution. </a:t>
            </a:r>
          </a:p>
          <a:p>
            <a:pPr marL="0">
              <a:buNone/>
            </a:pPr>
            <a:endParaRPr lang="en-US" dirty="0"/>
          </a:p>
        </p:txBody>
      </p:sp>
      <p:sp>
        <p:nvSpPr>
          <p:cNvPr id="6" name="TekstSylinder 5"/>
          <p:cNvSpPr txBox="1"/>
          <p:nvPr/>
        </p:nvSpPr>
        <p:spPr>
          <a:xfrm>
            <a:off x="5486401" y="5921828"/>
            <a:ext cx="3657600" cy="923330"/>
          </a:xfrm>
          <a:prstGeom prst="rect">
            <a:avLst/>
          </a:prstGeom>
          <a:noFill/>
        </p:spPr>
        <p:txBody>
          <a:bodyPr wrap="square" rtlCol="0">
            <a:spAutoFit/>
          </a:bodyPr>
          <a:lstStyle/>
          <a:p>
            <a:r>
              <a:rPr lang="en-US" dirty="0" smtClean="0"/>
              <a:t>Negative binomial, expectancy=5, shape=4.</a:t>
            </a:r>
          </a:p>
          <a:p>
            <a:r>
              <a:rPr lang="en-US" dirty="0" smtClean="0">
                <a:solidFill>
                  <a:srgbClr val="FF0000"/>
                </a:solidFill>
              </a:rPr>
              <a:t>Red</a:t>
            </a:r>
            <a:r>
              <a:rPr lang="en-US" dirty="0" smtClean="0"/>
              <a:t>: Poisson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en-US" dirty="0" smtClean="0"/>
              <a:t>Still zero-inflation?</a:t>
            </a:r>
            <a:endParaRPr lang="en-US" dirty="0"/>
          </a:p>
        </p:txBody>
      </p:sp>
      <p:sp>
        <p:nvSpPr>
          <p:cNvPr id="3" name="Plassholder for innhold 2"/>
          <p:cNvSpPr>
            <a:spLocks noGrp="1"/>
          </p:cNvSpPr>
          <p:nvPr>
            <p:ph idx="1"/>
          </p:nvPr>
        </p:nvSpPr>
        <p:spPr>
          <a:xfrm>
            <a:off x="457200" y="1698991"/>
            <a:ext cx="8229600" cy="4625609"/>
          </a:xfrm>
        </p:spPr>
        <p:txBody>
          <a:bodyPr>
            <a:noAutofit/>
          </a:bodyPr>
          <a:lstStyle/>
          <a:p>
            <a:pPr marL="0">
              <a:buNone/>
            </a:pPr>
            <a:r>
              <a:rPr lang="en-US" dirty="0" smtClean="0"/>
              <a:t>Might there be events that increases the probability for no bees beyond what one can expect from the standard distributions?</a:t>
            </a:r>
          </a:p>
          <a:p>
            <a:pPr marL="0">
              <a:buNone/>
            </a:pPr>
            <a:endParaRPr lang="en-US" sz="2000" dirty="0" smtClean="0"/>
          </a:p>
          <a:p>
            <a:pPr marL="0">
              <a:buNone/>
            </a:pPr>
            <a:r>
              <a:rPr lang="en-US" dirty="0" smtClean="0"/>
              <a:t>Suggestions: Freak weather, attack on a hive, migration and other “all hands on deck” type of events.</a:t>
            </a:r>
          </a:p>
          <a:p>
            <a:pPr marL="0">
              <a:buNone/>
            </a:pPr>
            <a:endParaRPr lang="en-US" sz="2000" dirty="0" smtClean="0"/>
          </a:p>
          <a:p>
            <a:pPr marL="0">
              <a:buNone/>
            </a:pPr>
            <a:r>
              <a:rPr lang="en-US" dirty="0" smtClean="0"/>
              <a:t>Zero-inflation might still be necessary. Easier than in the continuous case, though.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en-US" dirty="0" smtClean="0"/>
              <a:t>Simulation study</a:t>
            </a:r>
            <a:endParaRPr lang="en-US" dirty="0"/>
          </a:p>
        </p:txBody>
      </p:sp>
      <p:sp>
        <p:nvSpPr>
          <p:cNvPr id="3" name="Plassholder for innhold 2"/>
          <p:cNvSpPr>
            <a:spLocks noGrp="1"/>
          </p:cNvSpPr>
          <p:nvPr>
            <p:ph idx="1"/>
          </p:nvPr>
        </p:nvSpPr>
        <p:spPr>
          <a:xfrm>
            <a:off x="195943" y="1590134"/>
            <a:ext cx="8229600" cy="4625609"/>
          </a:xfrm>
        </p:spPr>
        <p:txBody>
          <a:bodyPr>
            <a:normAutofit fontScale="92500" lnSpcReduction="10000"/>
          </a:bodyPr>
          <a:lstStyle/>
          <a:p>
            <a:pPr marL="0">
              <a:buNone/>
            </a:pPr>
            <a:r>
              <a:rPr lang="en-US" dirty="0" smtClean="0"/>
              <a:t>To assess the effect of collecting insect/plant counts rather than densities:</a:t>
            </a:r>
          </a:p>
          <a:p>
            <a:pPr marL="0">
              <a:buNone/>
            </a:pPr>
            <a:endParaRPr lang="en-US" sz="1200" dirty="0" smtClean="0"/>
          </a:p>
          <a:p>
            <a:pPr marL="0">
              <a:buFont typeface="Arial" pitchFamily="34" charset="0"/>
              <a:buChar char="•"/>
            </a:pPr>
            <a:r>
              <a:rPr lang="en-US" dirty="0" smtClean="0"/>
              <a:t>Simulate a small set of count-data (various models) containing a small effect many times.</a:t>
            </a:r>
          </a:p>
          <a:p>
            <a:pPr marL="0">
              <a:buNone/>
            </a:pPr>
            <a:endParaRPr lang="en-US" sz="1200" dirty="0" smtClean="0"/>
          </a:p>
          <a:p>
            <a:pPr marL="0">
              <a:buFont typeface="Arial" pitchFamily="34" charset="0"/>
              <a:buChar char="•"/>
            </a:pPr>
            <a:r>
              <a:rPr lang="en-US" dirty="0" smtClean="0"/>
              <a:t>Analyze each dataset, testing (Bayes-factor) for effect when the data is modeled as:</a:t>
            </a:r>
          </a:p>
          <a:p>
            <a:pPr marL="797814" lvl="2" indent="-514350">
              <a:buFont typeface="+mj-lt"/>
              <a:buAutoNum type="arabicPeriod"/>
            </a:pPr>
            <a:r>
              <a:rPr lang="en-US" dirty="0" smtClean="0"/>
              <a:t>Count data (various models)</a:t>
            </a:r>
          </a:p>
          <a:p>
            <a:pPr marL="797814" lvl="2" indent="-514350">
              <a:buFont typeface="+mj-lt"/>
              <a:buAutoNum type="arabicPeriod"/>
            </a:pPr>
            <a:r>
              <a:rPr lang="en-US" dirty="0" smtClean="0"/>
              <a:t>Densities (zero-inflated gamma)</a:t>
            </a:r>
          </a:p>
          <a:p>
            <a:pPr marL="0">
              <a:buNone/>
            </a:pPr>
            <a:endParaRPr lang="en-US" sz="1200" dirty="0" smtClean="0"/>
          </a:p>
          <a:p>
            <a:pPr marL="0">
              <a:buFont typeface="Arial" pitchFamily="34" charset="0"/>
              <a:buChar char="•"/>
            </a:pPr>
            <a:r>
              <a:rPr lang="en-US" dirty="0" smtClean="0"/>
              <a:t>Check for each model how many datasets gave indication of there being an effect.</a:t>
            </a:r>
          </a:p>
          <a:p>
            <a:pPr marL="0">
              <a:buFont typeface="Arial" pitchFamily="34" charset="0"/>
              <a:buChar char="•"/>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en-US" dirty="0" smtClean="0"/>
              <a:t>Preliminary study</a:t>
            </a:r>
            <a:endParaRPr lang="en-US" dirty="0"/>
          </a:p>
        </p:txBody>
      </p:sp>
      <p:sp>
        <p:nvSpPr>
          <p:cNvPr id="3" name="Plassholder for innhold 2"/>
          <p:cNvSpPr>
            <a:spLocks noGrp="1"/>
          </p:cNvSpPr>
          <p:nvPr>
            <p:ph idx="1"/>
          </p:nvPr>
        </p:nvSpPr>
        <p:spPr>
          <a:xfrm>
            <a:off x="190500" y="1536701"/>
            <a:ext cx="8496300" cy="4864100"/>
          </a:xfrm>
        </p:spPr>
        <p:txBody>
          <a:bodyPr>
            <a:normAutofit fontScale="92500" lnSpcReduction="20000"/>
          </a:bodyPr>
          <a:lstStyle/>
          <a:p>
            <a:pPr marL="0">
              <a:buFont typeface="Arial" pitchFamily="34" charset="0"/>
              <a:buChar char="•"/>
            </a:pPr>
            <a:r>
              <a:rPr lang="en-US" dirty="0" smtClean="0"/>
              <a:t>Have made 100 datasets.</a:t>
            </a:r>
          </a:p>
          <a:p>
            <a:pPr marL="0">
              <a:buFont typeface="Arial" pitchFamily="34" charset="0"/>
              <a:buChar char="•"/>
            </a:pPr>
            <a:r>
              <a:rPr lang="en-US" dirty="0" smtClean="0"/>
              <a:t>Each dataset consists of 30 measurements, each in a different “field”. </a:t>
            </a:r>
          </a:p>
          <a:p>
            <a:pPr marL="0">
              <a:buFont typeface="Arial" pitchFamily="34" charset="0"/>
              <a:buChar char="•"/>
            </a:pPr>
            <a:r>
              <a:rPr lang="en-US" dirty="0" smtClean="0"/>
              <a:t>Plants are negatively binomially distributed so that 95% of the fields will have between 10 and 1000 plants. </a:t>
            </a:r>
          </a:p>
          <a:p>
            <a:pPr marL="0">
              <a:buFont typeface="Arial" pitchFamily="34" charset="0"/>
              <a:buChar char="•"/>
            </a:pPr>
            <a:r>
              <a:rPr lang="en-US" dirty="0" smtClean="0"/>
              <a:t>The insect counts are Poisson distributed, with expectancy proportional to the number of plants. </a:t>
            </a:r>
          </a:p>
          <a:p>
            <a:pPr marL="0">
              <a:buFont typeface="Arial" pitchFamily="34" charset="0"/>
              <a:buChar char="•"/>
            </a:pPr>
            <a:r>
              <a:rPr lang="en-US" dirty="0" smtClean="0"/>
              <a:t>There’s a binary covariate, either with</a:t>
            </a:r>
          </a:p>
          <a:p>
            <a:pPr marL="752094" lvl="2" indent="-514350">
              <a:buFont typeface="+mj-lt"/>
              <a:buAutoNum type="arabicPeriod"/>
            </a:pPr>
            <a:r>
              <a:rPr lang="en-US" dirty="0" smtClean="0"/>
              <a:t>No effect</a:t>
            </a:r>
          </a:p>
          <a:p>
            <a:pPr marL="752094" lvl="2" indent="-514350">
              <a:buFont typeface="+mj-lt"/>
              <a:buAutoNum type="arabicPeriod"/>
            </a:pPr>
            <a:r>
              <a:rPr lang="en-US" dirty="0" smtClean="0"/>
              <a:t>An effect on the edge of being detectable when using count data and the generating distribution (10% false negatives).</a:t>
            </a:r>
          </a:p>
          <a:p>
            <a:pPr marL="194310" indent="-514350">
              <a:buNone/>
            </a:pP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en-US" dirty="0" smtClean="0"/>
              <a:t>Preliminary results</a:t>
            </a:r>
            <a:endParaRPr lang="en-US" dirty="0"/>
          </a:p>
        </p:txBody>
      </p:sp>
      <p:sp>
        <p:nvSpPr>
          <p:cNvPr id="3" name="Plassholder for innhold 2"/>
          <p:cNvSpPr>
            <a:spLocks noGrp="1"/>
          </p:cNvSpPr>
          <p:nvPr>
            <p:ph idx="1"/>
          </p:nvPr>
        </p:nvSpPr>
        <p:spPr>
          <a:xfrm>
            <a:off x="190500" y="1536701"/>
            <a:ext cx="8496300" cy="4864100"/>
          </a:xfrm>
        </p:spPr>
        <p:txBody>
          <a:bodyPr>
            <a:normAutofit fontScale="77500" lnSpcReduction="20000"/>
          </a:bodyPr>
          <a:lstStyle/>
          <a:p>
            <a:pPr marL="0">
              <a:buNone/>
            </a:pPr>
            <a:r>
              <a:rPr lang="en-US" dirty="0" smtClean="0"/>
              <a:t>For no effect: </a:t>
            </a:r>
          </a:p>
          <a:p>
            <a:pPr marL="0">
              <a:buFont typeface="Arial" pitchFamily="34" charset="0"/>
              <a:buChar char="•"/>
            </a:pPr>
            <a:r>
              <a:rPr lang="en-US" dirty="0" smtClean="0"/>
              <a:t>Count data: </a:t>
            </a:r>
          </a:p>
          <a:p>
            <a:pPr marL="557784" lvl="2">
              <a:buFont typeface="Wingdings" pitchFamily="2" charset="2"/>
              <a:buChar char="Ø"/>
            </a:pPr>
            <a:r>
              <a:rPr lang="en-US" dirty="0" smtClean="0"/>
              <a:t>The Poisson model indicates no effect in about 99.7% of the datasets. </a:t>
            </a:r>
          </a:p>
          <a:p>
            <a:pPr marL="0">
              <a:buFont typeface="Arial" pitchFamily="34" charset="0"/>
              <a:buChar char="•"/>
            </a:pPr>
            <a:r>
              <a:rPr lang="en-US" dirty="0" smtClean="0"/>
              <a:t>Density data: </a:t>
            </a:r>
          </a:p>
          <a:p>
            <a:pPr marL="557784" lvl="2">
              <a:buFont typeface="Wingdings" pitchFamily="2" charset="2"/>
              <a:buChar char="Ø"/>
            </a:pPr>
            <a:r>
              <a:rPr lang="en-US" dirty="0" smtClean="0"/>
              <a:t>Zero-inflated gamma indicates no effect about 97.5% (so slightly smaller “confidence”).</a:t>
            </a:r>
          </a:p>
          <a:p>
            <a:pPr marL="0">
              <a:buNone/>
            </a:pPr>
            <a:endParaRPr lang="en-US" sz="1500" dirty="0" smtClean="0"/>
          </a:p>
          <a:p>
            <a:pPr marL="0">
              <a:buNone/>
            </a:pPr>
            <a:r>
              <a:rPr lang="en-US" dirty="0" smtClean="0"/>
              <a:t>For small effect:</a:t>
            </a:r>
          </a:p>
          <a:p>
            <a:pPr marL="0">
              <a:buFont typeface="Arial" pitchFamily="34" charset="0"/>
              <a:buChar char="•"/>
            </a:pPr>
            <a:r>
              <a:rPr lang="en-US" dirty="0" smtClean="0"/>
              <a:t>Count data:</a:t>
            </a:r>
          </a:p>
          <a:p>
            <a:pPr marL="557784" lvl="2">
              <a:buFont typeface="Wingdings" pitchFamily="2" charset="2"/>
              <a:buChar char="Ø"/>
            </a:pPr>
            <a:r>
              <a:rPr lang="en-US" dirty="0" smtClean="0"/>
              <a:t> Poisson model on indicates no effect in about 10% (“test strength”) of the cases (by design). </a:t>
            </a:r>
          </a:p>
          <a:p>
            <a:pPr marL="557784" lvl="2">
              <a:buFont typeface="Wingdings" pitchFamily="2" charset="2"/>
              <a:buChar char="Ø"/>
            </a:pPr>
            <a:r>
              <a:rPr lang="en-US" dirty="0" smtClean="0"/>
              <a:t>Negative binomial model </a:t>
            </a:r>
            <a:r>
              <a:rPr lang="en-US" dirty="0" smtClean="0">
                <a:sym typeface="Symbol"/>
              </a:rPr>
              <a:t></a:t>
            </a:r>
            <a:r>
              <a:rPr lang="en-US" dirty="0" smtClean="0"/>
              <a:t>11-12%.</a:t>
            </a:r>
          </a:p>
          <a:p>
            <a:pPr marL="557784" lvl="2">
              <a:buFont typeface="Wingdings" pitchFamily="2" charset="2"/>
              <a:buChar char="Ø"/>
            </a:pPr>
            <a:r>
              <a:rPr lang="en-US" dirty="0" smtClean="0"/>
              <a:t>Zero-inflated negative binomial distribution </a:t>
            </a:r>
            <a:r>
              <a:rPr lang="en-US" dirty="0" smtClean="0">
                <a:sym typeface="Symbol"/>
              </a:rPr>
              <a:t> </a:t>
            </a:r>
            <a:r>
              <a:rPr lang="en-US" dirty="0" smtClean="0"/>
              <a:t>12%.</a:t>
            </a:r>
          </a:p>
          <a:p>
            <a:pPr marL="0">
              <a:buFont typeface="Arial" pitchFamily="34" charset="0"/>
              <a:buChar char="•"/>
            </a:pPr>
            <a:r>
              <a:rPr lang="en-US" dirty="0" smtClean="0"/>
              <a:t>Density data:</a:t>
            </a:r>
          </a:p>
          <a:p>
            <a:pPr marL="557784" lvl="2">
              <a:buFont typeface="Wingdings" pitchFamily="2" charset="2"/>
              <a:buChar char="Ø"/>
            </a:pPr>
            <a:r>
              <a:rPr lang="en-US" dirty="0" smtClean="0"/>
              <a:t>Zero-inflated gamma distribution (expectancy dependency): about </a:t>
            </a:r>
            <a:r>
              <a:rPr lang="en-US" dirty="0" smtClean="0">
                <a:sym typeface="Symbol"/>
              </a:rPr>
              <a:t> </a:t>
            </a:r>
            <a:r>
              <a:rPr lang="en-US" dirty="0" smtClean="0"/>
              <a:t>38%.</a:t>
            </a:r>
          </a:p>
          <a:p>
            <a:pPr marL="557784" lvl="2">
              <a:buFont typeface="Wingdings" pitchFamily="2" charset="2"/>
              <a:buChar char="Ø"/>
            </a:pPr>
            <a:r>
              <a:rPr lang="en-US" dirty="0" smtClean="0"/>
              <a:t>Zero-inflated gamma distribution (also zero-infl. dependency): about </a:t>
            </a:r>
            <a:r>
              <a:rPr lang="en-US" dirty="0" smtClean="0">
                <a:sym typeface="Symbol"/>
              </a:rPr>
              <a:t> 47</a:t>
            </a:r>
            <a:r>
              <a:rPr lang="en-US" dirty="0" smtClean="0"/>
              <a:t>%.</a:t>
            </a:r>
          </a:p>
          <a:p>
            <a:pPr marL="557784" lvl="2">
              <a:buFont typeface="Wingdings" pitchFamily="2" charset="2"/>
              <a:buChar char="Ø"/>
            </a:pPr>
            <a:endParaRPr lang="en-US" dirty="0" smtClean="0"/>
          </a:p>
          <a:p>
            <a:pPr marL="0">
              <a:buFont typeface="Arial" pitchFamily="34" charset="0"/>
              <a:buChar char="•"/>
            </a:pPr>
            <a:endParaRPr lang="en-US" dirty="0" smtClean="0"/>
          </a:p>
          <a:p>
            <a:pPr marL="0">
              <a:buNone/>
            </a:pPr>
            <a:endParaRPr lang="en-US" dirty="0" smtClean="0"/>
          </a:p>
          <a:p>
            <a:pPr marL="0">
              <a:buNone/>
            </a:pPr>
            <a:endParaRPr lang="en-US" dirty="0" smtClean="0"/>
          </a:p>
          <a:p>
            <a:pPr marL="194310" indent="-514350">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851807" y="1861456"/>
            <a:ext cx="4732564" cy="3630258"/>
          </a:xfrm>
          <a:prstGeom prst="rect">
            <a:avLst/>
          </a:prstGeom>
          <a:noFill/>
          <a:ln w="9525">
            <a:noFill/>
            <a:miter lim="800000"/>
            <a:headEnd/>
            <a:tailEnd/>
          </a:ln>
        </p:spPr>
      </p:pic>
      <p:sp>
        <p:nvSpPr>
          <p:cNvPr id="2" name="Tittel 1"/>
          <p:cNvSpPr>
            <a:spLocks noGrp="1"/>
          </p:cNvSpPr>
          <p:nvPr>
            <p:ph type="title"/>
          </p:nvPr>
        </p:nvSpPr>
        <p:spPr/>
        <p:txBody>
          <a:bodyPr>
            <a:normAutofit fontScale="90000"/>
          </a:bodyPr>
          <a:lstStyle/>
          <a:p>
            <a:r>
              <a:rPr lang="en-US" dirty="0" smtClean="0"/>
              <a:t>Why do more datasets slip through the cracks for density data?</a:t>
            </a:r>
            <a:endParaRPr lang="en-US" dirty="0"/>
          </a:p>
        </p:txBody>
      </p:sp>
      <p:sp>
        <p:nvSpPr>
          <p:cNvPr id="3" name="Plassholder for innhold 2"/>
          <p:cNvSpPr>
            <a:spLocks noGrp="1"/>
          </p:cNvSpPr>
          <p:nvPr>
            <p:ph idx="1"/>
          </p:nvPr>
        </p:nvSpPr>
        <p:spPr>
          <a:xfrm>
            <a:off x="446315" y="1621969"/>
            <a:ext cx="8229600" cy="5159829"/>
          </a:xfrm>
        </p:spPr>
        <p:txBody>
          <a:bodyPr>
            <a:normAutofit fontScale="77500" lnSpcReduction="20000"/>
          </a:bodyPr>
          <a:lstStyle/>
          <a:p>
            <a:pPr marL="0">
              <a:buNone/>
            </a:pPr>
            <a:r>
              <a:rPr lang="en-US" dirty="0" smtClean="0"/>
              <a:t>Short answer: Less evidence (smaller Bayes-factor for effect vs no effect).</a:t>
            </a:r>
          </a:p>
          <a:p>
            <a:pPr marL="0">
              <a:buNone/>
            </a:pPr>
            <a:endParaRPr lang="en-US" dirty="0" smtClean="0"/>
          </a:p>
          <a:p>
            <a:pPr marL="0">
              <a:buNone/>
            </a:pPr>
            <a:endParaRPr lang="en-US" dirty="0" smtClean="0"/>
          </a:p>
          <a:p>
            <a:pPr marL="0">
              <a:buNone/>
            </a:pPr>
            <a:endParaRPr lang="en-US" dirty="0" smtClean="0"/>
          </a:p>
          <a:p>
            <a:pPr marL="0">
              <a:buNone/>
            </a:pPr>
            <a:endParaRPr lang="en-US" dirty="0" smtClean="0"/>
          </a:p>
          <a:p>
            <a:pPr marL="0">
              <a:buNone/>
            </a:pPr>
            <a:endParaRPr lang="en-US" sz="4800" dirty="0" smtClean="0"/>
          </a:p>
          <a:p>
            <a:pPr marL="0">
              <a:buNone/>
            </a:pPr>
            <a:endParaRPr lang="en-US" sz="5200" dirty="0" smtClean="0"/>
          </a:p>
          <a:p>
            <a:pPr marL="0">
              <a:buNone/>
            </a:pPr>
            <a:endParaRPr lang="en-US" sz="5200" dirty="0" smtClean="0"/>
          </a:p>
          <a:p>
            <a:pPr marL="0">
              <a:buNone/>
            </a:pPr>
            <a:endParaRPr lang="en-US" sz="4300" dirty="0" smtClean="0"/>
          </a:p>
          <a:p>
            <a:pPr marL="0">
              <a:buNone/>
            </a:pPr>
            <a:r>
              <a:rPr lang="en-US" dirty="0" smtClean="0"/>
              <a:t>Assuming proportionality between the Bayes-factors, the one from count data is on average (on the log-scale) 200 times larger than the one from the density data. I.e. 200 more evidence for an effect with count data than with densities!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pPr algn="ctr"/>
            <a:r>
              <a:rPr lang="en-US" dirty="0" smtClean="0"/>
              <a:t>Plan for simulation study article</a:t>
            </a:r>
            <a:endParaRPr lang="en-US" dirty="0"/>
          </a:p>
        </p:txBody>
      </p:sp>
      <p:sp>
        <p:nvSpPr>
          <p:cNvPr id="3" name="Plassholder for innhold 2"/>
          <p:cNvSpPr>
            <a:spLocks noGrp="1"/>
          </p:cNvSpPr>
          <p:nvPr>
            <p:ph idx="1"/>
          </p:nvPr>
        </p:nvSpPr>
        <p:spPr>
          <a:xfrm>
            <a:off x="315685" y="1579248"/>
            <a:ext cx="8229600" cy="4625609"/>
          </a:xfrm>
        </p:spPr>
        <p:txBody>
          <a:bodyPr/>
          <a:lstStyle/>
          <a:p>
            <a:pPr marL="0">
              <a:buFont typeface="Arial" pitchFamily="34" charset="0"/>
              <a:buChar char="•"/>
            </a:pPr>
            <a:r>
              <a:rPr lang="en-US" dirty="0" smtClean="0"/>
              <a:t>Get more realistic settings for the study design (number of data, patch size).</a:t>
            </a:r>
          </a:p>
          <a:p>
            <a:pPr marL="0">
              <a:buFont typeface="Arial" pitchFamily="34" charset="0"/>
              <a:buChar char="•"/>
            </a:pPr>
            <a:r>
              <a:rPr lang="en-US" dirty="0" smtClean="0"/>
              <a:t>Repeat study with different count-data models, to see the effect of more complicated generating models.</a:t>
            </a:r>
          </a:p>
          <a:p>
            <a:pPr marL="0">
              <a:buFont typeface="Arial" pitchFamily="34" charset="0"/>
              <a:buChar char="•"/>
            </a:pPr>
            <a:r>
              <a:rPr lang="en-US" dirty="0" smtClean="0"/>
              <a:t>Repeat for non-binary covariates (continuous or count data).</a:t>
            </a:r>
          </a:p>
          <a:p>
            <a:pPr marL="0">
              <a:buFont typeface="Arial" pitchFamily="34" charset="0"/>
              <a:buChar char="•"/>
            </a:pPr>
            <a:r>
              <a:rPr lang="en-US" dirty="0" smtClean="0"/>
              <a:t>Repeat for random effects like the presence of other insect types.</a:t>
            </a:r>
          </a:p>
          <a:p>
            <a:pPr marL="0">
              <a:buFont typeface="Arial" pitchFamily="34" charset="0"/>
              <a:buChar char="•"/>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en-US" dirty="0" smtClean="0"/>
              <a:t>What more should be done in a simulation study?</a:t>
            </a:r>
            <a:endParaRPr lang="en-US" dirty="0"/>
          </a:p>
        </p:txBody>
      </p:sp>
      <p:sp>
        <p:nvSpPr>
          <p:cNvPr id="3" name="Plassholder for innhold 2"/>
          <p:cNvSpPr>
            <a:spLocks noGrp="1"/>
          </p:cNvSpPr>
          <p:nvPr>
            <p:ph idx="1"/>
          </p:nvPr>
        </p:nvSpPr>
        <p:spPr/>
        <p:txBody>
          <a:bodyPr/>
          <a:lstStyle/>
          <a:p>
            <a:pPr>
              <a:buNone/>
            </a:pPr>
            <a:r>
              <a:rPr lang="en-US" dirty="0" smtClean="0"/>
              <a:t>Time series? </a:t>
            </a:r>
          </a:p>
          <a:p>
            <a:pPr>
              <a:buNone/>
            </a:pPr>
            <a:r>
              <a:rPr lang="en-US" dirty="0" smtClean="0"/>
              <a:t>Imaginary experiments?</a:t>
            </a:r>
          </a:p>
          <a:p>
            <a:pPr>
              <a:buNone/>
            </a:pPr>
            <a:endParaRPr lang="en-US" dirty="0" smtClean="0"/>
          </a:p>
          <a:p>
            <a:pPr>
              <a:buNone/>
            </a:pPr>
            <a:r>
              <a:rPr lang="en-US" dirty="0" smtClean="0"/>
              <a:t>Comments are welcome!</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lnDef>
      <a:spPr>
        <a:ln w="381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1292</TotalTime>
  <Words>1577</Words>
  <Application>Microsoft Office PowerPoint</Application>
  <PresentationFormat>On-screen Show (4:3)</PresentationFormat>
  <Paragraphs>148</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Module</vt:lpstr>
      <vt:lpstr>A Bayesian framework for optimal utilization of plant-pollinator interaction data</vt:lpstr>
      <vt:lpstr>Background</vt:lpstr>
      <vt:lpstr>Experiences from the study of                         dr. Anders Nielsen</vt:lpstr>
      <vt:lpstr>The problem with densities</vt:lpstr>
      <vt:lpstr>Solution(?)</vt:lpstr>
      <vt:lpstr>Other potential problems</vt:lpstr>
      <vt:lpstr>Why do I expect count data to be better?</vt:lpstr>
      <vt:lpstr>Count data distributions – Poisson</vt:lpstr>
      <vt:lpstr>Count data distributions –  Binomial distribution</vt:lpstr>
      <vt:lpstr>Count data distributions –  Negative binomial distribution</vt:lpstr>
      <vt:lpstr>Still zero-inflation?</vt:lpstr>
      <vt:lpstr>Simulation study</vt:lpstr>
      <vt:lpstr>Preliminary study</vt:lpstr>
      <vt:lpstr>Preliminary results</vt:lpstr>
      <vt:lpstr>Why do more datasets slip through the cracks for density data?</vt:lpstr>
      <vt:lpstr>Plan for simulation study article</vt:lpstr>
      <vt:lpstr>What more should be done in a simulation study?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Evolution in a virtual world</dc:title>
  <dc:creator>Trond Reitan</dc:creator>
  <cp:lastModifiedBy>Anders Nielsen</cp:lastModifiedBy>
  <cp:revision>164</cp:revision>
  <dcterms:created xsi:type="dcterms:W3CDTF">2006-08-16T00:00:00Z</dcterms:created>
  <dcterms:modified xsi:type="dcterms:W3CDTF">2014-04-28T08:29:34Z</dcterms:modified>
</cp:coreProperties>
</file>