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</p:sldMasterIdLst>
  <p:notesMasterIdLst>
    <p:notesMasterId r:id="rId21"/>
  </p:notesMasterIdLst>
  <p:handoutMasterIdLst>
    <p:handoutMasterId r:id="rId22"/>
  </p:handoutMasterIdLst>
  <p:sldIdLst>
    <p:sldId id="256" r:id="rId5"/>
    <p:sldId id="258" r:id="rId6"/>
    <p:sldId id="293" r:id="rId7"/>
    <p:sldId id="285" r:id="rId8"/>
    <p:sldId id="259" r:id="rId9"/>
    <p:sldId id="294" r:id="rId10"/>
    <p:sldId id="286" r:id="rId11"/>
    <p:sldId id="260" r:id="rId12"/>
    <p:sldId id="292" r:id="rId13"/>
    <p:sldId id="291" r:id="rId14"/>
    <p:sldId id="289" r:id="rId15"/>
    <p:sldId id="269" r:id="rId16"/>
    <p:sldId id="272" r:id="rId17"/>
    <p:sldId id="271" r:id="rId18"/>
    <p:sldId id="288" r:id="rId19"/>
    <p:sldId id="270" r:id="rId20"/>
  </p:sldIdLst>
  <p:sldSz cx="12192000" cy="6858000"/>
  <p:notesSz cx="7104063" cy="10234613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0000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D4A7DE-9169-485B-9459-23C7323ABBF7}" v="1" dt="2025-05-19T06:55:46.8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D5051F8B-E38A-4262-93D6-EEE8CE2CF8CB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5.svg"/><Relationship Id="rId9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half UiO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7" name="Text Placeholder 10" descr="Logo university of oslo">
            <a:extLst>
              <a:ext uri="{FF2B5EF4-FFF2-40B4-BE49-F238E27FC236}">
                <a16:creationId xmlns:a16="http://schemas.microsoft.com/office/drawing/2014/main" id="{D507B65A-1446-438E-8EA0-9FE60E124E9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288C350-F124-4154-A973-DDEFBC6E46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err="1"/>
              <a:t>Name</a:t>
            </a:r>
            <a:r>
              <a:rPr lang="nb-NO" noProof="0"/>
              <a:t> </a:t>
            </a:r>
            <a:r>
              <a:rPr lang="nb-NO" noProof="0" err="1"/>
              <a:t>Surname</a:t>
            </a:r>
            <a:endParaRPr lang="nb-NO" noProof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B149F7A2-35A5-48A0-ADD9-71827D0460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Title</a:t>
            </a:r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F7A7B3C-D68C-4449-B852-7B677FBDD4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University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888B6312-D749-4A49-87B5-7BB5E4DE4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B1A70A77-97DE-4AAA-9196-3611C85DFB7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3621EE98-3D9F-48D9-A72D-25CA5E335EFE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34465928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half Ui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1" name="Text Placeholder 10" descr="Logo university of oslo">
            <a:extLst>
              <a:ext uri="{FF2B5EF4-FFF2-40B4-BE49-F238E27FC236}">
                <a16:creationId xmlns:a16="http://schemas.microsoft.com/office/drawing/2014/main" id="{96999028-C41F-4383-938C-0AEE48CAEA4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05C047C-D021-4993-8BCA-6B52BE3A40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err="1"/>
              <a:t>Name</a:t>
            </a:r>
            <a:r>
              <a:rPr lang="nb-NO" noProof="0"/>
              <a:t> </a:t>
            </a:r>
            <a:r>
              <a:rPr lang="nb-NO" noProof="0" err="1"/>
              <a:t>Surname</a:t>
            </a:r>
            <a:endParaRPr lang="nb-NO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66D1AE6-D2B5-49B9-8C2A-EE3784123E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Title</a:t>
            </a:r>
            <a:endParaRPr lang="en-US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D4C45229-2034-4A47-89E1-3DAB700E96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University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C451D2CD-35CD-4A7B-BC9F-BFE7A1DB7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CD5E4F3D-E45B-4F29-8FB6-9397C493EE0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0" name="addin_colorlist" hidden="1">
            <a:extLst>
              <a:ext uri="{FF2B5EF4-FFF2-40B4-BE49-F238E27FC236}">
                <a16:creationId xmlns:a16="http://schemas.microsoft.com/office/drawing/2014/main" id="{0CB79622-130F-4A1A-8EC5-70CBAAC9E9D8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868963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full width UiO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3" name="Text Placeholder 10" descr="Logo university of oslo">
            <a:extLst>
              <a:ext uri="{FF2B5EF4-FFF2-40B4-BE49-F238E27FC236}">
                <a16:creationId xmlns:a16="http://schemas.microsoft.com/office/drawing/2014/main" id="{855DB83D-7815-446A-9472-E7D6F3376D4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87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0DB6EDC5-0DC0-49D7-8862-D897F60A38E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err="1"/>
              <a:t>Name</a:t>
            </a:r>
            <a:r>
              <a:rPr lang="nb-NO" noProof="0"/>
              <a:t> </a:t>
            </a:r>
            <a:r>
              <a:rPr lang="nb-NO" noProof="0" err="1"/>
              <a:t>Surname</a:t>
            </a:r>
            <a:endParaRPr lang="nb-NO" noProof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6E568436-D422-4A9F-A35E-6ECC932FCF7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err="1"/>
              <a:t>Title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8079B71B-2B27-4E24-9281-48B2C896ACE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err="1"/>
              <a:t>University</a:t>
            </a:r>
            <a:endParaRPr lang="en-US"/>
          </a:p>
        </p:txBody>
      </p:sp>
      <p:sp>
        <p:nvSpPr>
          <p:cNvPr id="23" name="Date Placeholder 3">
            <a:extLst>
              <a:ext uri="{FF2B5EF4-FFF2-40B4-BE49-F238E27FC236}">
                <a16:creationId xmlns:a16="http://schemas.microsoft.com/office/drawing/2014/main" id="{50DED61E-0C4F-472B-A28B-E496A1EE14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EF14B380-76DE-4173-B7D3-31E7A36654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63593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7" name="addin_colorlist" hidden="1">
            <a:extLst>
              <a:ext uri="{FF2B5EF4-FFF2-40B4-BE49-F238E27FC236}">
                <a16:creationId xmlns:a16="http://schemas.microsoft.com/office/drawing/2014/main" id="{1FCA16A7-EA16-45D3-8A2E-0D6324945E7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222053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ull width Ui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solidFill>
            <a:schemeClr val="accent4"/>
          </a:solidFill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2" name="Text Placeholder 10" descr="Logo university of oslo">
            <a:extLst>
              <a:ext uri="{FF2B5EF4-FFF2-40B4-BE49-F238E27FC236}">
                <a16:creationId xmlns:a16="http://schemas.microsoft.com/office/drawing/2014/main" id="{50D46AD3-A771-4DEF-954F-E12BC453A36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err="1"/>
              <a:t>Name</a:t>
            </a:r>
            <a:r>
              <a:rPr lang="nb-NO" noProof="0"/>
              <a:t> </a:t>
            </a:r>
            <a:r>
              <a:rPr lang="nb-NO" noProof="0" err="1"/>
              <a:t>Surname</a:t>
            </a:r>
            <a:endParaRPr lang="nb-NO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63594" y="5468760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err="1"/>
              <a:t>Title</a:t>
            </a:r>
            <a:endParaRPr lang="en-US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735491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err="1"/>
              <a:t>University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6">
            <a:extLst>
              <a:ext uri="{FF2B5EF4-FFF2-40B4-BE49-F238E27FC236}">
                <a16:creationId xmlns:a16="http://schemas.microsoft.com/office/drawing/2014/main" id="{B3248F22-2D24-4D1E-906D-0D067B5C6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50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7C10CE2-F6FF-429E-9CE2-00C1AEA8449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63593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4" name="addin_colorlist" hidden="1">
            <a:extLst>
              <a:ext uri="{FF2B5EF4-FFF2-40B4-BE49-F238E27FC236}">
                <a16:creationId xmlns:a16="http://schemas.microsoft.com/office/drawing/2014/main" id="{A7312E44-C769-41B2-A3A8-5E77200697A0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1925459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ull width UiO Content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8580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2" name="Text Placeholder 10" descr="Logo university of oslo">
            <a:extLst>
              <a:ext uri="{FF2B5EF4-FFF2-40B4-BE49-F238E27FC236}">
                <a16:creationId xmlns:a16="http://schemas.microsoft.com/office/drawing/2014/main" id="{50D46AD3-A771-4DEF-954F-E12BC453A36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err="1"/>
              <a:t>Name</a:t>
            </a:r>
            <a:r>
              <a:rPr lang="nb-NO" noProof="0"/>
              <a:t> </a:t>
            </a:r>
            <a:r>
              <a:rPr lang="nb-NO" noProof="0" err="1"/>
              <a:t>Surname</a:t>
            </a:r>
            <a:endParaRPr lang="nb-NO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63594" y="5468760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err="1"/>
              <a:t>Title</a:t>
            </a:r>
            <a:endParaRPr lang="en-US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735491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err="1"/>
              <a:t>University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6">
            <a:extLst>
              <a:ext uri="{FF2B5EF4-FFF2-40B4-BE49-F238E27FC236}">
                <a16:creationId xmlns:a16="http://schemas.microsoft.com/office/drawing/2014/main" id="{B3248F22-2D24-4D1E-906D-0D067B5C6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50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7C10CE2-F6FF-429E-9CE2-00C1AEA8449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63593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4" name="addin_colorlist" hidden="1">
            <a:extLst>
              <a:ext uri="{FF2B5EF4-FFF2-40B4-BE49-F238E27FC236}">
                <a16:creationId xmlns:a16="http://schemas.microsoft.com/office/drawing/2014/main" id="{A7312E44-C769-41B2-A3A8-5E77200697A0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963373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faculty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Choose faculty from the drop-down menu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E2797541-CC8A-4BF9-AD61-F95B5D424E7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Name</a:t>
            </a:r>
            <a:r>
              <a:rPr lang="nb-NO"/>
              <a:t> </a:t>
            </a:r>
            <a:r>
              <a:rPr lang="nb-NO" err="1"/>
              <a:t>Surname</a:t>
            </a:r>
            <a:endParaRPr lang="en-US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57F9F285-7481-495A-B1F0-6CB04E7E3B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Title</a:t>
            </a:r>
            <a:endParaRPr lang="en-US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95D7F869-7DD8-42A9-BFA1-5DF06F572D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University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2" name="Graphic 21" descr="UiO segl">
            <a:extLst>
              <a:ext uri="{FF2B5EF4-FFF2-40B4-BE49-F238E27FC236}">
                <a16:creationId xmlns:a16="http://schemas.microsoft.com/office/drawing/2014/main" id="{EC01DC75-D0B0-4B26-A9E0-4DA4332550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0" name="addin_colorlist" hidden="1">
            <a:extLst>
              <a:ext uri="{FF2B5EF4-FFF2-40B4-BE49-F238E27FC236}">
                <a16:creationId xmlns:a16="http://schemas.microsoft.com/office/drawing/2014/main" id="{7F0B4600-01AF-4489-BB06-80DDCB1334FF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804195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acult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Choose faculty from the drop-down menu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Name</a:t>
            </a:r>
            <a:r>
              <a:rPr lang="nb-NO"/>
              <a:t> </a:t>
            </a:r>
            <a:r>
              <a:rPr lang="nb-NO" err="1"/>
              <a:t>Surname</a:t>
            </a:r>
            <a:endParaRPr lang="en-US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Title</a:t>
            </a:r>
            <a:endParaRPr lang="en-US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University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1" name="addin_colorlist" hidden="1">
            <a:extLst>
              <a:ext uri="{FF2B5EF4-FFF2-40B4-BE49-F238E27FC236}">
                <a16:creationId xmlns:a16="http://schemas.microsoft.com/office/drawing/2014/main" id="{3B6997BB-B94A-40D6-A78C-AD58CB198E0A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1801993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aculty 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A7D8FAB-5135-4ED0-ACB7-2739C6B82F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/>
              <a:t>Choose faculty from the drop-down menu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0C5E1721-C410-49BE-9F3F-2480510974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Name</a:t>
            </a:r>
            <a:r>
              <a:rPr lang="nb-NO"/>
              <a:t> </a:t>
            </a:r>
            <a:r>
              <a:rPr lang="nb-NO" err="1"/>
              <a:t>Surname</a:t>
            </a:r>
            <a:endParaRPr lang="en-US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DAF0B331-B584-46FA-B290-ADD1C599DDB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Title</a:t>
            </a:r>
            <a:endParaRPr lang="en-US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9D579993-FE03-45A3-B1FB-C50D4B5D628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University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7A13BE6F-3781-43DF-AA89-B8DEEDEF92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2" name="addin_colorlist" hidden="1">
            <a:extLst>
              <a:ext uri="{FF2B5EF4-FFF2-40B4-BE49-F238E27FC236}">
                <a16:creationId xmlns:a16="http://schemas.microsoft.com/office/drawing/2014/main" id="{F16A078A-965E-4FF3-B0E0-E928670830B3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480729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institut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/>
              <a:t>Choose faculty from the drop-down menu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Name</a:t>
            </a:r>
            <a:r>
              <a:rPr lang="nb-NO"/>
              <a:t> </a:t>
            </a:r>
            <a:r>
              <a:rPr lang="nb-NO" err="1"/>
              <a:t>Surname</a:t>
            </a:r>
            <a:endParaRPr lang="en-US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Title</a:t>
            </a:r>
            <a:endParaRPr lang="en-US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University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Name</a:t>
            </a:r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of</a:t>
            </a:r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department</a:t>
            </a:r>
            <a:endParaRPr lang="en-US"/>
          </a:p>
        </p:txBody>
      </p:sp>
      <p:sp>
        <p:nvSpPr>
          <p:cNvPr id="33" name="addin_colorlist" hidden="1">
            <a:extLst>
              <a:ext uri="{FF2B5EF4-FFF2-40B4-BE49-F238E27FC236}">
                <a16:creationId xmlns:a16="http://schemas.microsoft.com/office/drawing/2014/main" id="{42E83DC4-A084-4DCE-BDE0-EDA5F5F7AB66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256219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institut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/>
              <a:t>Choose faculty from the drop-down menu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Name</a:t>
            </a:r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of</a:t>
            </a:r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department</a:t>
            </a:r>
            <a:endParaRPr lang="en-US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Name</a:t>
            </a:r>
            <a:r>
              <a:rPr lang="nb-NO"/>
              <a:t> </a:t>
            </a:r>
            <a:r>
              <a:rPr lang="nb-NO" err="1"/>
              <a:t>Surname</a:t>
            </a:r>
            <a:endParaRPr lang="en-US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Title</a:t>
            </a:r>
            <a:endParaRPr lang="en-US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University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2" name="addin_colorlist" hidden="1">
            <a:extLst>
              <a:ext uri="{FF2B5EF4-FFF2-40B4-BE49-F238E27FC236}">
                <a16:creationId xmlns:a16="http://schemas.microsoft.com/office/drawing/2014/main" id="{342FF409-8859-47BD-AEF8-65723D4F034A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802942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institute 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/>
              <a:t>Choose faculty from the drop-down menu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err="1"/>
              <a:t>Name</a:t>
            </a:r>
            <a:r>
              <a:rPr lang="nb-NO"/>
              <a:t> </a:t>
            </a:r>
            <a:r>
              <a:rPr lang="nb-NO" err="1"/>
              <a:t>of</a:t>
            </a:r>
            <a:r>
              <a:rPr lang="nb-NO"/>
              <a:t> </a:t>
            </a:r>
            <a:r>
              <a:rPr lang="nb-NO" err="1"/>
              <a:t>department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Name</a:t>
            </a:r>
            <a:r>
              <a:rPr lang="nb-NO"/>
              <a:t> </a:t>
            </a:r>
            <a:r>
              <a:rPr lang="nb-NO" err="1"/>
              <a:t>Surname</a:t>
            </a:r>
            <a:endParaRPr lang="en-US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Title</a:t>
            </a:r>
            <a:endParaRPr lang="en-US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err="1"/>
              <a:t>University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4" name="addin_colorlist" hidden="1">
            <a:extLst>
              <a:ext uri="{FF2B5EF4-FFF2-40B4-BE49-F238E27FC236}">
                <a16:creationId xmlns:a16="http://schemas.microsoft.com/office/drawing/2014/main" id="{A71FA25B-B97C-4FCD-B086-2318080EAA0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963172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06400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Point A</a:t>
            </a:r>
          </a:p>
          <a:p>
            <a:pPr lvl="0"/>
            <a:r>
              <a:rPr lang="nb-NO"/>
              <a:t>Point B</a:t>
            </a:r>
          </a:p>
          <a:p>
            <a:pPr lvl="0"/>
            <a:r>
              <a:rPr lang="nb-NO"/>
              <a:t>Point C</a:t>
            </a:r>
          </a:p>
          <a:p>
            <a:pPr lvl="0"/>
            <a:r>
              <a:rPr lang="nb-NO"/>
              <a:t>Point D</a:t>
            </a:r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8A1E855-477D-41E9-B0F8-7881ED26F55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Point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7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Point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6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Point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695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Point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5" y="4173200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Point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3" y="416805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Point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FE7C183-1D0F-4BA0-AFD5-92D8F4D092D5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p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err="1"/>
              <a:t>Click</a:t>
            </a:r>
            <a:r>
              <a:rPr lang="nb-NO"/>
              <a:t> </a:t>
            </a:r>
            <a:r>
              <a:rPr lang="nb-NO" err="1"/>
              <a:t>insert</a:t>
            </a:r>
            <a:r>
              <a:rPr lang="nb-NO"/>
              <a:t> – Picture – </a:t>
            </a:r>
            <a:r>
              <a:rPr lang="nb-NO" err="1"/>
              <a:t>this</a:t>
            </a:r>
            <a:r>
              <a:rPr lang="nb-NO"/>
              <a:t> </a:t>
            </a:r>
            <a:r>
              <a:rPr lang="nb-NO" err="1"/>
              <a:t>device</a:t>
            </a:r>
            <a:r>
              <a:rPr lang="nb-NO"/>
              <a:t>– to </a:t>
            </a:r>
            <a:r>
              <a:rPr lang="nb-NO" err="1"/>
              <a:t>add</a:t>
            </a:r>
            <a:r>
              <a:rPr lang="nb-NO"/>
              <a:t> or </a:t>
            </a:r>
            <a:r>
              <a:rPr lang="nb-NO" err="1"/>
              <a:t>change</a:t>
            </a:r>
            <a:r>
              <a:rPr lang="nb-NO"/>
              <a:t> </a:t>
            </a:r>
            <a:r>
              <a:rPr lang="nb-NO" err="1"/>
              <a:t>the</a:t>
            </a:r>
            <a:r>
              <a:rPr lang="nb-NO"/>
              <a:t> </a:t>
            </a:r>
            <a:r>
              <a:rPr lang="nb-NO" err="1"/>
              <a:t>picture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" name="Text Placeholder 2" descr="Logo university of oslo">
            <a:extLst>
              <a:ext uri="{FF2B5EF4-FFF2-40B4-BE49-F238E27FC236}">
                <a16:creationId xmlns:a16="http://schemas.microsoft.com/office/drawing/2014/main" id="{AB937A8A-0440-4FE6-AE50-0E37CD6CCD2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538D53-9E40-4496-B5C8-0E242B7FF25D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6EC9E07-E46C-4C5E-8165-4D6A7860112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err="1"/>
              <a:t>Click</a:t>
            </a:r>
            <a:r>
              <a:rPr lang="nb-NO"/>
              <a:t> </a:t>
            </a:r>
            <a:r>
              <a:rPr lang="nb-NO" err="1"/>
              <a:t>insert</a:t>
            </a:r>
            <a:r>
              <a:rPr lang="nb-NO"/>
              <a:t> – Picture – </a:t>
            </a:r>
            <a:r>
              <a:rPr lang="nb-NO" err="1"/>
              <a:t>this</a:t>
            </a:r>
            <a:r>
              <a:rPr lang="nb-NO"/>
              <a:t> </a:t>
            </a:r>
            <a:r>
              <a:rPr lang="nb-NO" err="1"/>
              <a:t>device</a:t>
            </a:r>
            <a:r>
              <a:rPr lang="nb-NO"/>
              <a:t>– to </a:t>
            </a:r>
            <a:r>
              <a:rPr lang="nb-NO" err="1"/>
              <a:t>add</a:t>
            </a:r>
            <a:r>
              <a:rPr lang="nb-NO"/>
              <a:t> or </a:t>
            </a:r>
            <a:r>
              <a:rPr lang="nb-NO" err="1"/>
              <a:t>change</a:t>
            </a:r>
            <a:r>
              <a:rPr lang="nb-NO"/>
              <a:t> </a:t>
            </a:r>
            <a:r>
              <a:rPr lang="nb-NO" err="1"/>
              <a:t>the</a:t>
            </a:r>
            <a:r>
              <a:rPr lang="nb-NO"/>
              <a:t> </a:t>
            </a:r>
            <a:r>
              <a:rPr lang="nb-NO" err="1"/>
              <a:t>picture</a:t>
            </a:r>
            <a:endParaRPr lang="en-US"/>
          </a:p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err="1"/>
              <a:t>Quote</a:t>
            </a:r>
            <a:endParaRPr lang="nb-NO" noProof="0"/>
          </a:p>
        </p:txBody>
      </p:sp>
      <p:sp>
        <p:nvSpPr>
          <p:cNvPr id="20" name="Text Placeholder 2" descr="Logo university of oslo">
            <a:extLst>
              <a:ext uri="{FF2B5EF4-FFF2-40B4-BE49-F238E27FC236}">
                <a16:creationId xmlns:a16="http://schemas.microsoft.com/office/drawing/2014/main" id="{8BA44D8A-54F0-40B1-96F3-44DF956CC7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extbox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47832A-C200-4F7E-AF3E-D40604841FC4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8FA56-4D7C-4979-BB98-B74CBD5F52E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CEC6402-B72B-43A7-AB55-858B3D9C7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3D099F6-7C77-4DBE-8B36-12B42A9CBF9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884A91-9223-4B5D-BCF2-07CADE2A90D8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4" y="1757499"/>
            <a:ext cx="11471910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B7FE76BD-1D32-4FE8-AC91-B195070748A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577BCF49-E370-4191-A9D3-5E55520BEC0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64D7346C-42A8-4BF6-BD31-3EF03D696B3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1664CE25-C511-4C72-86B2-CD04C60CDC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3" name="addin_image" hidden="1">
            <a:extLst>
              <a:ext uri="{FF2B5EF4-FFF2-40B4-BE49-F238E27FC236}">
                <a16:creationId xmlns:a16="http://schemas.microsoft.com/office/drawing/2014/main" id="{1FDD2AD4-3CBB-4718-8708-A4ABD22FEE4F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4" name="addin_grouplist" hidden="1">
            <a:extLst>
              <a:ext uri="{FF2B5EF4-FFF2-40B4-BE49-F238E27FC236}">
                <a16:creationId xmlns:a16="http://schemas.microsoft.com/office/drawing/2014/main" id="{89CA383D-0F6C-4656-8C17-CCCA7960CDC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5" name="addin_logo" hidden="1">
            <a:extLst>
              <a:ext uri="{FF2B5EF4-FFF2-40B4-BE49-F238E27FC236}">
                <a16:creationId xmlns:a16="http://schemas.microsoft.com/office/drawing/2014/main" id="{574B200B-554A-44F6-A5CF-7E5E17C8547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E9F05AAF-95F2-4DEB-9E39-9C52A1AA2ECD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7" name="addin_background" hidden="1">
            <a:extLst>
              <a:ext uri="{FF2B5EF4-FFF2-40B4-BE49-F238E27FC236}">
                <a16:creationId xmlns:a16="http://schemas.microsoft.com/office/drawing/2014/main" id="{A0564F8C-C50F-400D-BD2B-ED1C4763FC27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13450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boxes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B79B2-2B36-4C4F-8B4A-5CE97327C93B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1AEDF-947D-4C51-A230-4B0365289C62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3E3C3D9C-6063-4223-8367-D7A6F0AE0ED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82726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4403BB9-C6B8-4F3F-A5A4-C1B950E42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20C920D9-4935-4D73-B57C-ECC0E555683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72C0B99-C76A-4C57-8420-CE2C32240E21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60046" y="1757499"/>
            <a:ext cx="5489213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B663A1-2629-4617-879F-3B81440FAA2E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6342742" y="1757499"/>
            <a:ext cx="5489213" cy="4301395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C2CE6A29-6246-4580-A5FA-2D5885A1539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98F27F19-D47F-495E-828B-1AF61ADC44C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2FF72899-ED59-44CD-BF9F-5023DE954F8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E5BE92ED-31F4-4F13-B1C7-BF448E3ACBCE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2113ADE0-F1CB-4DEC-B131-1685CCD7866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E4454965-3397-41CA-B1F5-35396BC493E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logo" hidden="1">
            <a:extLst>
              <a:ext uri="{FF2B5EF4-FFF2-40B4-BE49-F238E27FC236}">
                <a16:creationId xmlns:a16="http://schemas.microsoft.com/office/drawing/2014/main" id="{2CC695BA-6216-43EE-B964-1DB73F921FF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9" name="addin_fillplaceholders" hidden="1">
            <a:extLst>
              <a:ext uri="{FF2B5EF4-FFF2-40B4-BE49-F238E27FC236}">
                <a16:creationId xmlns:a16="http://schemas.microsoft.com/office/drawing/2014/main" id="{AAA7F7F0-C755-4553-AE18-0D94AC09AC78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B1D62193-3764-4D2E-AFE6-E6BA9714CD8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345018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8FC538-4B47-4FE9-9556-278912EBB00C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44E285-6038-4E35-AA24-93DE34576334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AFA7F80C-D0EF-4064-8ACA-92B713F9085B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CBAD15DC-962D-4644-943D-84A382CEF8F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Photo </a:t>
            </a:r>
            <a:r>
              <a:rPr lang="nb-NO" err="1"/>
              <a:t>credit</a:t>
            </a:r>
            <a:r>
              <a:rPr lang="nb-NO"/>
              <a:t> / </a:t>
            </a:r>
            <a:r>
              <a:rPr lang="nb-NO" err="1"/>
              <a:t>Caption</a:t>
            </a:r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1FDF87C-567D-4D61-B80A-2B0FAB9C5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784C3231-33DF-4ABD-AA6A-B1871500D64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E25A26B-A462-46A4-B17F-67CABD1A5747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0DE9C538-DDC1-48C5-8D5A-8807D5402793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3244FB41-C9AC-4D26-AFCB-CFC71E7BE09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E08E81ED-21CE-44CF-A8EF-06A08B47A5C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EE36E4C-1C72-4D3E-857D-C50FA456E80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879B8875-9C46-447E-AE47-D33CF53627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8" name="addin_grouplist" hidden="1">
            <a:extLst>
              <a:ext uri="{FF2B5EF4-FFF2-40B4-BE49-F238E27FC236}">
                <a16:creationId xmlns:a16="http://schemas.microsoft.com/office/drawing/2014/main" id="{DE421A5B-242F-4987-A4E4-97D981647AE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985F4FD-420C-4F49-AA8A-F408AEF26A1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0" name="addin_fillplaceholders" hidden="1">
            <a:extLst>
              <a:ext uri="{FF2B5EF4-FFF2-40B4-BE49-F238E27FC236}">
                <a16:creationId xmlns:a16="http://schemas.microsoft.com/office/drawing/2014/main" id="{5F7C7520-95E1-4F4E-B418-2FE19FCD5408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1" name="addin_background" hidden="1">
            <a:extLst>
              <a:ext uri="{FF2B5EF4-FFF2-40B4-BE49-F238E27FC236}">
                <a16:creationId xmlns:a16="http://schemas.microsoft.com/office/drawing/2014/main" id="{241653B0-2067-4F33-844C-6C207770FD39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F5C8A5-7299-4154-B01A-CDF5B7332751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E2439D-D17B-475A-8193-F8109FACE968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28D3CC65-E828-4E6B-8A5D-06923E4A058E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5032E34-F0A1-4B98-A1D4-074D7E126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56D50BD7-4B2C-45A9-A4A8-CD09667C2241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ED7AC86C-E0C4-40C1-9970-E4FFA790590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D98AC88F-A26E-4CB1-B344-4D5083606FF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B30E7760-9EB2-4824-8490-521CB6A5DC6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19778B3C-AE55-4C1F-96D4-89E77FFEFB4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7689DE6A-399F-4F9E-BE8F-AB75D8AE61D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2D7A441A-9434-488E-8E7A-06B2DAD3BCB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addin_fillplaceholders" hidden="1">
            <a:extLst>
              <a:ext uri="{FF2B5EF4-FFF2-40B4-BE49-F238E27FC236}">
                <a16:creationId xmlns:a16="http://schemas.microsoft.com/office/drawing/2014/main" id="{48FD3B42-1D9C-4FB6-9DC4-7E69FC9CF387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E254A42F-FF0C-4C4B-97C3-6E091C71ACB8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extboxes with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59CDE-097F-4AD1-8202-1C8557143B77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DB0D35-1F56-48D2-95A5-1514CE438CB5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4" name="Text Placeholder 21">
            <a:extLst>
              <a:ext uri="{FF2B5EF4-FFF2-40B4-BE49-F238E27FC236}">
                <a16:creationId xmlns:a16="http://schemas.microsoft.com/office/drawing/2014/main" id="{3DD13DAB-6AD9-4B6F-A8DC-1ACB28B9995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611BF262-7351-49AE-A83E-641151EDDA2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6" name="Text Placeholder 21">
            <a:extLst>
              <a:ext uri="{FF2B5EF4-FFF2-40B4-BE49-F238E27FC236}">
                <a16:creationId xmlns:a16="http://schemas.microsoft.com/office/drawing/2014/main" id="{5AEA75ED-F545-4088-BCA2-805D7040EE3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858F7701-C11C-4D9A-9E67-24E9EED80D1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4B4FECD9-5E4C-41DF-BF95-E9AEA8165DA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9" name="Text Placeholder 11">
            <a:extLst>
              <a:ext uri="{FF2B5EF4-FFF2-40B4-BE49-F238E27FC236}">
                <a16:creationId xmlns:a16="http://schemas.microsoft.com/office/drawing/2014/main" id="{FC23A3F8-5F5B-4FEE-9D3E-DD23605A760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A459DA60-25AC-4B9F-9907-8F39820B6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1" name="Content Placeholder 1">
            <a:extLst>
              <a:ext uri="{FF2B5EF4-FFF2-40B4-BE49-F238E27FC236}">
                <a16:creationId xmlns:a16="http://schemas.microsoft.com/office/drawing/2014/main" id="{09E50BAE-F00A-4BCB-85AA-3D786FF0CCC3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BBBE916C-1538-4BB4-BBB6-32721527176C}"/>
              </a:ext>
            </a:extLst>
          </p:cNvPr>
          <p:cNvSpPr>
            <a:spLocks noGrp="1"/>
          </p:cNvSpPr>
          <p:nvPr>
            <p:ph sz="quarter" idx="41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48DE5AEB-CFBE-4C32-B1AF-59BE54C49A22}"/>
              </a:ext>
            </a:extLst>
          </p:cNvPr>
          <p:cNvSpPr>
            <a:spLocks noGrp="1"/>
          </p:cNvSpPr>
          <p:nvPr>
            <p:ph sz="quarter" idx="42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5FD3C014-9E5F-4D52-AFEA-9C349607CFC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7027F98E-B41D-4718-9D7F-C82CACC5578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AC47F86E-2E0D-4B6F-B94E-693E0865AE0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EBBD227F-7704-4B8B-992A-E396C5C9BEE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FD65ED66-9D76-463A-9247-452FDF8FE9B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EDA4071-7A3D-45EF-8A0E-0C8B7CBF10E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609DAA4A-7252-4239-8860-0B50473F962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59168833-2E68-428A-8A6E-DA49825F139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D43D6145-200D-4A10-8317-8D44D52A2148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13F8EC-435C-4B71-B75E-816E331B740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CC78E7-5B5A-4EE3-B029-42635C54C96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Picture Placeholder 4">
            <a:extLst>
              <a:ext uri="{FF2B5EF4-FFF2-40B4-BE49-F238E27FC236}">
                <a16:creationId xmlns:a16="http://schemas.microsoft.com/office/drawing/2014/main" id="{2F3BBBE9-00FB-4EB4-BA4B-4AEAFADE296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F0147C48-CE7C-4ADC-B303-FF71AF51F41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8BF1C4B3-671D-4B0B-9DC8-D7DF19163D4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4DC95209-B9BF-4995-AB5C-F9DD50E9C57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0" name="Picture Placeholder 4">
            <a:extLst>
              <a:ext uri="{FF2B5EF4-FFF2-40B4-BE49-F238E27FC236}">
                <a16:creationId xmlns:a16="http://schemas.microsoft.com/office/drawing/2014/main" id="{85CD4D0C-600A-44FB-B5E2-D61C2E19C7F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1" name="Text Placeholder 21">
            <a:extLst>
              <a:ext uri="{FF2B5EF4-FFF2-40B4-BE49-F238E27FC236}">
                <a16:creationId xmlns:a16="http://schemas.microsoft.com/office/drawing/2014/main" id="{F7AD52F7-DF98-4872-9B20-339BCFCA63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DE51AD55-8E29-4CA8-9662-66FF628F5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64CA119-676E-4CC0-B327-FD645BCE7FB5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5" y="3466046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32CA4-30E1-4D48-8F75-1F661A371381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19319" y="3466047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F57475-031F-4C3C-8037-D9E91900C86D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8255660" y="3466047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43064328-310D-4B60-A376-3CC76BEA476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BBE53A34-85F8-4E64-8AED-55FF99769A14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C39B4D58-EABC-4B56-92BC-EE42B94D2B3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DE6A2B87-5071-42B4-A792-74A28AE96A4D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DAB1A706-6027-4218-BA99-DB2D6263AC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24B1BBC-09BF-4EDD-819E-BABBAEB46F4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ACA01BE-C7CC-48BF-ABB4-0C92C5144BC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0A92121-FB1E-456F-B9C5-BACA09F076F7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18C4AD3C-8DAE-4C36-A451-B0DC0DDE638A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ext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42304F-BB43-4D12-B83D-02C5FD8197FE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E62047-812A-4356-A8E0-D0CA23D39A4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80EA39FA-C4EF-4D9F-9F5D-6ED462DC6CB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F7DD4DF5-C61D-4B1A-A800-6A909C0139E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F80DA054-9B3F-47C7-B4F8-B9556EED120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8C22F697-45AB-4216-91D4-AA7398A489B6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E268EC8F-07B4-46BD-919B-7D31E2120CD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95091368-E7A0-4333-8802-809A3D440785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A0263E7-08FD-4560-BD3B-C5D1C739A94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A2AB67B8-76C6-48BA-9D05-277FF29D0BEB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3CCF55CC-547D-4387-8DEA-0224CA955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D80A3C0F-1FF6-4AA9-9D13-8BC50F7AEB0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4E9A2930-F5F3-416C-9EC0-FD52769E1D1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7" name="addin_colorbox" hidden="1">
            <a:extLst>
              <a:ext uri="{FF2B5EF4-FFF2-40B4-BE49-F238E27FC236}">
                <a16:creationId xmlns:a16="http://schemas.microsoft.com/office/drawing/2014/main" id="{A1E8602A-8D5C-48AA-AA18-68AFE330C38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5" name="addin_title" hidden="1">
            <a:extLst>
              <a:ext uri="{FF2B5EF4-FFF2-40B4-BE49-F238E27FC236}">
                <a16:creationId xmlns:a16="http://schemas.microsoft.com/office/drawing/2014/main" id="{E226E046-A302-48B4-B28C-9CD7E32BBC0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7" name="addin_text" hidden="1">
            <a:extLst>
              <a:ext uri="{FF2B5EF4-FFF2-40B4-BE49-F238E27FC236}">
                <a16:creationId xmlns:a16="http://schemas.microsoft.com/office/drawing/2014/main" id="{B54B55EC-2D73-44B1-A1DB-E2EBBC5BAF4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8" name="addin_image" hidden="1">
            <a:extLst>
              <a:ext uri="{FF2B5EF4-FFF2-40B4-BE49-F238E27FC236}">
                <a16:creationId xmlns:a16="http://schemas.microsoft.com/office/drawing/2014/main" id="{6A3A5B56-7A3C-4AFA-AAF9-E1AC8EF3092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9" name="addin_grouplist" hidden="1">
            <a:extLst>
              <a:ext uri="{FF2B5EF4-FFF2-40B4-BE49-F238E27FC236}">
                <a16:creationId xmlns:a16="http://schemas.microsoft.com/office/drawing/2014/main" id="{EE57E959-417E-44F7-AFC1-2F2F190A0E3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0" name="addin_logo" hidden="1">
            <a:extLst>
              <a:ext uri="{FF2B5EF4-FFF2-40B4-BE49-F238E27FC236}">
                <a16:creationId xmlns:a16="http://schemas.microsoft.com/office/drawing/2014/main" id="{C76EE1D2-EA46-47F9-B6F4-D148F8E8C5F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1" name="addin_fillplaceholders" hidden="1">
            <a:extLst>
              <a:ext uri="{FF2B5EF4-FFF2-40B4-BE49-F238E27FC236}">
                <a16:creationId xmlns:a16="http://schemas.microsoft.com/office/drawing/2014/main" id="{806A214F-E939-4F0F-B574-1E61FA6B218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32" name="addin_background" hidden="1">
            <a:extLst>
              <a:ext uri="{FF2B5EF4-FFF2-40B4-BE49-F238E27FC236}">
                <a16:creationId xmlns:a16="http://schemas.microsoft.com/office/drawing/2014/main" id="{7732CAD8-F361-4B4D-8E20-B548127CBB2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080474-3338-40C3-87FC-F73889A04CD0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11102-D50C-4D40-87C3-107C3022CF1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Picture Placeholder 4">
            <a:extLst>
              <a:ext uri="{FF2B5EF4-FFF2-40B4-BE49-F238E27FC236}">
                <a16:creationId xmlns:a16="http://schemas.microsoft.com/office/drawing/2014/main" id="{0FD8CF49-0AA3-4291-B6C2-1870C9FD9BB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CC02D407-5621-40EF-92C8-0B18E559BA3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4C3E651D-DB87-4F87-BD30-F61551131089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69951CE8-6BE0-46B7-A197-CE746DC078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924DDBEE-7F9A-4AB6-B190-AE8C11BC570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D3071F5-7810-4E1A-8C97-32551E36FE1C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033332F7-AA1A-4861-973F-29492AA959A9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7850785E-9E17-43E3-BEAC-4E4A79F7DEA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131B474A-19AA-4CC8-8BE0-C96DFB2CF19D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A7C980ED-5FB3-4496-A760-8F04D14B7B3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92485FC4-776F-4842-9B1B-54EF34BD59F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9" name="Content Placeholder 3">
            <a:extLst>
              <a:ext uri="{FF2B5EF4-FFF2-40B4-BE49-F238E27FC236}">
                <a16:creationId xmlns:a16="http://schemas.microsoft.com/office/drawing/2014/main" id="{BF9C007C-1EF8-4322-ACF8-6B3FFD3566B0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1D3436F9-D3EE-48BA-8DF3-69C2FF9C4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A4C5798D-61DD-49BE-B726-2DBA0927DC28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9E076A75-E078-4AEB-B115-BB2D26D7443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55AD33A6-E3EC-428F-959C-EF0BF557FC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A1A3D91E-F2F2-4F6A-A44B-01BBB12A5BB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8BCF0FF1-759F-4CAE-BF12-A505B67B4C3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045DAFFC-A617-42D3-803F-9873671E7FCB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4F1C7AB2-FEE3-4AF0-A47C-C7FCC3023B9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3DB4D7B-A021-45CF-8785-009D2691C359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background" hidden="1">
            <a:extLst>
              <a:ext uri="{FF2B5EF4-FFF2-40B4-BE49-F238E27FC236}">
                <a16:creationId xmlns:a16="http://schemas.microsoft.com/office/drawing/2014/main" id="{EB8E98F1-16E5-40E7-86DF-2FC4C5A6770A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72DED8-733B-4015-A7CA-A05638F7AA32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B8E388-3742-4614-842F-C221FF66F72A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1">
            <a:extLst>
              <a:ext uri="{FF2B5EF4-FFF2-40B4-BE49-F238E27FC236}">
                <a16:creationId xmlns:a16="http://schemas.microsoft.com/office/drawing/2014/main" id="{E4A8320A-E0D5-4F63-AC6D-204A0CC807F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A9D9C903-9404-41AF-92C3-86557E0BE92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Photo </a:t>
            </a:r>
            <a:r>
              <a:rPr lang="nb-NO" err="1"/>
              <a:t>credit</a:t>
            </a:r>
            <a:r>
              <a:rPr lang="nb-NO"/>
              <a:t> / </a:t>
            </a:r>
            <a:r>
              <a:rPr lang="nb-NO" err="1"/>
              <a:t>Caption</a:t>
            </a:r>
            <a:endParaRPr lang="en-US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2A4B3A1-7BE8-4922-989D-1E1D844535F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154D52BE-21A6-4970-B805-9214FE85191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Photo </a:t>
            </a:r>
            <a:r>
              <a:rPr lang="nb-NO" err="1"/>
              <a:t>credit</a:t>
            </a:r>
            <a:r>
              <a:rPr lang="nb-NO"/>
              <a:t> / </a:t>
            </a:r>
            <a:r>
              <a:rPr lang="nb-NO" err="1"/>
              <a:t>Caption</a:t>
            </a:r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ADB0A71-ABBE-4212-8203-0B0EA6037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74737768-15D0-4A86-BF76-1E9CC0CBDC3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addin_colorlist" hidden="1">
            <a:extLst>
              <a:ext uri="{FF2B5EF4-FFF2-40B4-BE49-F238E27FC236}">
                <a16:creationId xmlns:a16="http://schemas.microsoft.com/office/drawing/2014/main" id="{047E2F4C-17D1-4893-96FE-B54EA6D17734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4" name="addin_background" hidden="1">
            <a:extLst>
              <a:ext uri="{FF2B5EF4-FFF2-40B4-BE49-F238E27FC236}">
                <a16:creationId xmlns:a16="http://schemas.microsoft.com/office/drawing/2014/main" id="{7B8E7794-EE6A-4458-9940-E2D4F2803F41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A5FD81-8099-440B-91E9-2813AE814045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632972-1288-4890-888F-5A648DC46ABE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A611D51E-61D6-4739-81A1-ABD06097336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4CEFF368-F3D3-4208-93C5-E76ED06BFE63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576D9D91-30ED-442E-AA61-3F5065C0A6B1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39FF8439-61D0-476B-B464-B7C77500F34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159A782C-C3AD-46DF-8016-2F6CABBEE62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F85C0E5A-BD14-477B-BD8D-DC002160705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3A44EB5-FE74-45E2-ADDB-62AC6A398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44053FB2-BAC4-4472-A1A8-426A1DAADF3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BC2A0472-EAC0-4C16-BD58-9BDF1BD9D27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 descr="Logo university of oslo">
            <a:extLst>
              <a:ext uri="{FF2B5EF4-FFF2-40B4-BE49-F238E27FC236}">
                <a16:creationId xmlns:a16="http://schemas.microsoft.com/office/drawing/2014/main" id="{0F362B01-572E-40F1-A00C-F460165626C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11890ED-EDFF-4F97-A73E-852CAB10C6F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13CD586-6E66-4AC8-B5DE-964E9FAFF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4C54C5EF-FA46-4C08-B3D9-B43A5483B345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3E1D8884-C1B5-4005-BC18-B67DAD11909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D3EEEF-D5D4-41E6-81E7-1D9E527B7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6F4316-7482-4098-A234-A83B220FD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576E5AEC-489F-4AAC-9D27-09C4600603C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7" name="addin_background" hidden="1">
            <a:extLst>
              <a:ext uri="{FF2B5EF4-FFF2-40B4-BE49-F238E27FC236}">
                <a16:creationId xmlns:a16="http://schemas.microsoft.com/office/drawing/2014/main" id="{52F5D15A-B48F-4597-B76A-3B8EB8C1A5A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5112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  <p:pic>
        <p:nvPicPr>
          <p:cNvPr id="5" name="Graphic 4" descr="Logo university of oslo">
            <a:extLst>
              <a:ext uri="{FF2B5EF4-FFF2-40B4-BE49-F238E27FC236}">
                <a16:creationId xmlns:a16="http://schemas.microsoft.com/office/drawing/2014/main" id="{FC22999A-40AC-4186-8730-BF6B9FCCF0E0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381001" y="6280142"/>
            <a:ext cx="767518" cy="20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6" r:id="rId2"/>
    <p:sldLayoutId id="2147483695" r:id="rId3"/>
    <p:sldLayoutId id="2147483694" r:id="rId4"/>
    <p:sldLayoutId id="2147483722" r:id="rId5"/>
    <p:sldLayoutId id="2147483699" r:id="rId6"/>
    <p:sldLayoutId id="2147483698" r:id="rId7"/>
    <p:sldLayoutId id="2147483700" r:id="rId8"/>
    <p:sldLayoutId id="2147483720" r:id="rId9"/>
    <p:sldLayoutId id="2147483719" r:id="rId10"/>
    <p:sldLayoutId id="2147483721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383800" y="5464161"/>
            <a:ext cx="5716962" cy="226283"/>
          </a:xfrm>
        </p:spPr>
        <p:txBody>
          <a:bodyPr/>
          <a:lstStyle/>
          <a:p>
            <a:r>
              <a:rPr lang="nb-NO" err="1"/>
              <a:t>Faculty</a:t>
            </a:r>
            <a:r>
              <a:rPr lang="nb-NO"/>
              <a:t> </a:t>
            </a:r>
            <a:r>
              <a:rPr lang="nb-NO" err="1"/>
              <a:t>of</a:t>
            </a:r>
            <a:r>
              <a:rPr lang="nb-NO"/>
              <a:t> </a:t>
            </a:r>
            <a:r>
              <a:rPr lang="nb-NO" err="1"/>
              <a:t>Mathematics</a:t>
            </a:r>
            <a:r>
              <a:rPr lang="nb-NO"/>
              <a:t> and Natural Sciences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dirty="0"/>
              <a:t> 20 May 2025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information and MN Faculty meeting for exchange students autumn 2025</a:t>
            </a:r>
          </a:p>
        </p:txBody>
      </p:sp>
    </p:spTree>
    <p:extLst>
      <p:ext uri="{BB962C8B-B14F-4D97-AF65-F5344CB8AC3E}">
        <p14:creationId xmlns:p14="http://schemas.microsoft.com/office/powerpoint/2010/main" val="179707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993981" cy="1325563"/>
          </a:xfrm>
        </p:spPr>
        <p:txBody>
          <a:bodyPr/>
          <a:lstStyle/>
          <a:p>
            <a:r>
              <a:rPr lang="nb-NO" err="1"/>
              <a:t>Welcome</a:t>
            </a:r>
            <a:r>
              <a:rPr lang="nb-NO"/>
              <a:t> to </a:t>
            </a:r>
            <a:r>
              <a:rPr lang="nb-NO" err="1"/>
              <a:t>the</a:t>
            </a:r>
            <a:r>
              <a:rPr lang="nb-NO"/>
              <a:t> MN </a:t>
            </a:r>
            <a:r>
              <a:rPr lang="nb-NO" err="1"/>
              <a:t>Faculty</a:t>
            </a:r>
            <a:r>
              <a:rPr lang="nb-NO"/>
              <a:t>!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US" sz="2000"/>
              <a:t>MN International Office​:</a:t>
            </a:r>
          </a:p>
          <a:p>
            <a:endParaRPr lang="en-US" sz="20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Anne Aaen-Stockdale​</a:t>
            </a:r>
            <a:endParaRPr lang="en-US" sz="2000"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Ellen Kristine Grøholt​</a:t>
            </a:r>
            <a:endParaRPr lang="en-US" sz="2000"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Ida Marie Gillerstedt​</a:t>
            </a:r>
            <a:endParaRPr lang="en-US" sz="2000">
              <a:cs typeface="Arial"/>
            </a:endParaRPr>
          </a:p>
          <a:p>
            <a:endParaRPr lang="en-US" sz="2000"/>
          </a:p>
          <a:p>
            <a:r>
              <a:rPr lang="en-US" sz="2000"/>
              <a:t>​</a:t>
            </a:r>
            <a:endParaRPr lang="en-US" sz="2000">
              <a:cs typeface="Arial"/>
            </a:endParaRPr>
          </a:p>
          <a:p>
            <a:endParaRPr lang="en-US" sz="2000"/>
          </a:p>
          <a:p>
            <a:r>
              <a:rPr lang="en-US" sz="2000"/>
              <a:t>Buddy coordinator​:</a:t>
            </a:r>
            <a:endParaRPr lang="en-US" sz="2000">
              <a:cs typeface="Arial"/>
            </a:endParaRPr>
          </a:p>
          <a:p>
            <a:endParaRPr lang="en-US" sz="20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Anam Amar and Heidi </a:t>
            </a:r>
            <a:r>
              <a:rPr lang="en-US" sz="2000" err="1"/>
              <a:t>Rognhaugen</a:t>
            </a:r>
            <a:endParaRPr lang="en-US" sz="20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274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oter Placeholder 1">
            <a:extLst>
              <a:ext uri="{FF2B5EF4-FFF2-40B4-BE49-F238E27FC236}">
                <a16:creationId xmlns:a16="http://schemas.microsoft.com/office/drawing/2014/main" id="{21341504-3FA8-93DB-961B-4E8F4EE157B2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48613-CF22-4D34-4BE1-2D51BFFD5ED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sp>
        <p:nvSpPr>
          <p:cNvPr id="16" name="Title 3">
            <a:extLst>
              <a:ext uri="{FF2B5EF4-FFF2-40B4-BE49-F238E27FC236}">
                <a16:creationId xmlns:a16="http://schemas.microsoft.com/office/drawing/2014/main" id="{EE2B7DE4-9333-353A-E472-1C700BCFD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/>
          <a:p>
            <a:r>
              <a:rPr lang="en-US"/>
              <a:t>General pre-arrival information meeting is next week</a:t>
            </a:r>
          </a:p>
        </p:txBody>
      </p:sp>
      <p:sp>
        <p:nvSpPr>
          <p:cNvPr id="18" name="Subtitle 4">
            <a:extLst>
              <a:ext uri="{FF2B5EF4-FFF2-40B4-BE49-F238E27FC236}">
                <a16:creationId xmlns:a16="http://schemas.microsoft.com/office/drawing/2014/main" id="{A17ABEA6-97B7-DA02-A3C2-A9FFACDEE71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/>
          <a:lstStyle/>
          <a:p>
            <a:r>
              <a:rPr lang="en-US"/>
              <a:t>This meeting covers registering as a student, applying for residency permit, housing, insurance, bank card, etc.</a:t>
            </a:r>
          </a:p>
          <a:p>
            <a:r>
              <a:rPr lang="en-US"/>
              <a:t>Slides from this meeting will afterwards be found on the events page, which will include links to relevant pages.</a:t>
            </a:r>
            <a:endParaRPr lang="en-US">
              <a:cs typeface="Arial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D661A11-C795-8FF6-C1E4-EDCD5410BB0D}"/>
              </a:ext>
            </a:extLst>
          </p:cNvPr>
          <p:cNvPicPr>
            <a:picLocks noGrp="1" noChangeAspect="1"/>
          </p:cNvPicPr>
          <p:nvPr>
            <p:ph sz="quarter" idx="3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31882" y="2328116"/>
            <a:ext cx="6623436" cy="4300537"/>
          </a:xfrm>
        </p:spPr>
      </p:pic>
    </p:spTree>
    <p:extLst>
      <p:ext uri="{BB962C8B-B14F-4D97-AF65-F5344CB8AC3E}">
        <p14:creationId xmlns:p14="http://schemas.microsoft.com/office/powerpoint/2010/main" val="4038548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The </a:t>
            </a:r>
            <a:r>
              <a:rPr lang="nb-NO" err="1"/>
              <a:t>Faculty</a:t>
            </a:r>
            <a:r>
              <a:rPr lang="nb-NO"/>
              <a:t> </a:t>
            </a:r>
            <a:r>
              <a:rPr lang="nb-NO" err="1"/>
              <a:t>of</a:t>
            </a:r>
            <a:r>
              <a:rPr lang="nb-NO"/>
              <a:t> </a:t>
            </a:r>
            <a:r>
              <a:rPr lang="nb-NO" err="1"/>
              <a:t>Mathematics</a:t>
            </a:r>
            <a:r>
              <a:rPr lang="nb-NO"/>
              <a:t> and Natural Sciences</a:t>
            </a:r>
            <a:endParaRPr lang="en-US"/>
          </a:p>
        </p:txBody>
      </p:sp>
      <p:sp>
        <p:nvSpPr>
          <p:cNvPr id="7" name="Subtitle 6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34"/>
          </p:nvPr>
        </p:nvSpPr>
        <p:spPr/>
        <p:txBody>
          <a:bodyPr/>
          <a:lstStyle/>
          <a:p>
            <a:r>
              <a:rPr lang="en-US" sz="2000"/>
              <a:t>Department of Biosciences ​</a:t>
            </a:r>
          </a:p>
          <a:p>
            <a:r>
              <a:rPr lang="en-US" sz="2000"/>
              <a:t>Department of Pharmacy ​</a:t>
            </a:r>
          </a:p>
          <a:p>
            <a:r>
              <a:rPr lang="en-US" sz="2000"/>
              <a:t>Institute of Theoretical Astrophysics ​</a:t>
            </a:r>
          </a:p>
          <a:p>
            <a:r>
              <a:rPr lang="en-US" sz="2000"/>
              <a:t>Department of Physics ​</a:t>
            </a:r>
          </a:p>
          <a:p>
            <a:r>
              <a:rPr lang="en-US" sz="2000"/>
              <a:t>Department of Informatics ​</a:t>
            </a:r>
          </a:p>
          <a:p>
            <a:r>
              <a:rPr lang="en-US" sz="2000"/>
              <a:t>Department of Geosciences ​</a:t>
            </a:r>
          </a:p>
          <a:p>
            <a:r>
              <a:rPr lang="en-US" sz="2000"/>
              <a:t>Department of Chemistry ​</a:t>
            </a:r>
          </a:p>
          <a:p>
            <a:r>
              <a:rPr lang="en-US" sz="2000"/>
              <a:t>Department of Mathematics​</a:t>
            </a:r>
          </a:p>
          <a:p>
            <a:r>
              <a:rPr lang="en-US" sz="2000"/>
              <a:t>Department of Technology Systems</a:t>
            </a:r>
          </a:p>
        </p:txBody>
      </p:sp>
      <p:sp>
        <p:nvSpPr>
          <p:cNvPr id="9" name="AutoShape 2" descr="data:image/jpg;base64,%20/9j/4AAQSkZJRgABAQEAYABgAAD/2wBDAAUDBAQEAwUEBAQFBQUGBwwIBwcHBw8LCwkMEQ8SEhEPERETFhwXExQaFRERGCEYGh0dHx8fExciJCIeJBweHx7/2wBDAQUFBQcGBw4ICA4eFBEUHh4eHh4eHh4eHh4eHh4eHh4eHh4eHh4eHh4eHh4eHh4eHh4eHh4eHh4eHh4eHh4eHh7/wAARCAIMAV4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2z4aeN4ZdOTTNYzCqnylaUFWgb/nm4PIx2r0eyfY3kswI6oc9RXhni/7ZqGhS+J9Jsftuq2MY/tO1hX5r22H/AC0CjrInX1IyPSo/g78SrjUmSxjilvtOClo3U5kt1HXOf4R6dqzo4hKyez2ZtVoc15R3W6PoKRQ6FTyDVa0dopTbv/wE1maX4o0i/wArBeI+1SWYfdGCQefwNW9Qu7RAjm6iV+q/N1rpjUhJbnJKMl0NKRQ6FT0IqtZOUZrduo6VWfWYEiBVGkfoQuOOKyrvxHYwg3V5NDZogBO9wDg+3eodeEdGy1SlLVI6WZQ6FT0NZ0N0tnFKtw21I+hNecax8YPD9rLnz5CofaSW2gY6nGOnt1rz7Wfib4q8eanJYfDnRbi5IPN6QFigXP3mkYcd+OvHGaw+uc3u01dm31Xl96bsj2mTxRZ22rqiRGTVb4BLe3RTkoP42z0A5ya3dOmkJeC4YNKpyT61554K8Fp4X1DT7q41CXUtXe1ka/u5HJ3ZIIRQfuoDnA/Gu/vgYZYrtOhwGrpwylqp7nNXa0cdi1dRiWFoz0YVT0mVvLa3f70Z4q9uDKGHQisu7P2XUI7gfdfhq6UrqxzvTUu3cQmtnQ9xVDRnzA0DffjOK1Gbv61iyt9k1gN0SXg/WnHawPRplu/hWa2kjPIZTWXocu60a3c/PE2K2XNc+W+x6+wPCTj9aqPYiWjTOZ+Kttu0lrhRkx81y/wH8Px3erz+IL8YKnZAGHbua9Q1vT4tQtXt5gCjcEGsbSI4tOvxpca7ExlccVsneJk171z0BZ7dRjeOKrS6paK/lq2TWK64HDH86wNOunXxBcWkg7ZUmslTTNXUaO7a+gwOf1rmfH92rWdvJF8xWQdPrSzklTXNaRdS3Wo3lldtuET5QU4xS1JnNvQu6pGJ9LmT+9Gf5Vz/AIOlLaP5eeY3K11UygxlfbFcZ4Vfyb3UbU8bZSRWsdjOW6L+vr5mlXKesZ/lXO+Epd2hIv8AcYiulv8A5oJF9VNcf4PfFrdQ90lPFaR2MZP3kaGufNpd0vrGa5Hw1L/xT23OMORXYal81lOPVD/KuD8NP/xLLiM/wymmS3qY/jGTOnzjP8JrgLB/+JYBnua7zxVGZbSZEUs7AgKBkk0vgX4ZX15pKXuuynT7YncsZ/1jD+lc1eSjq2b0jzC+tLvUD9ls7eSeZ+FRFyTXaeCPgbfXSRXHim8TT7Y/MYo2y5Hue1et6fpOm6PCE0exjgGOZnGWb3q/p1lfX9yqhZZgTy7fdFeXUr838M7YXWjKPhrw54B8FgjStDS8uCMGeVdzH8TVx9Supp/3EUVonZY0yav6gNK0ycR6lKrED7ormtT8e6fa74dK08Mc43sOKzhzy+Jjkop3sdDHb3lwyr50xz3c4FJNDNasUe6iQeprz268Ya5cTo0beWm7kKKzPF8uq3Dq/nSksuQATzXRGmuhm5WPRrrWNLtEImvomYf7QrGvPF+kx52XKGvKYNE1m+fcYblhnvmr+h+B9Y1qSRLG0eR4zhixxg1aw0pfZJ9rFdTuB430kZ3yITSHx7o7ME3Lt71z4+Dfi1iM2af9902f4b6pp0cxvrVl8tCx2nNWsHP+UHXiup18HjPwwFWSYqM1cHiDwndYMd2qH614BKtv9oZWlygapp/szAG2mAIHriuZpxdjX3Wj6JgeznCm11IH0+elutNvZGDbzIOxFeA6Xfapauskc7FR0Aat23+JXiDT8x4JXtUe+ulyuWPRn014Dvv7SjEOmWcVtrFrGrQSIMLKN3zCT6g/pXUTfDnR7q9hv209dHvFuPPnbTGCR3LkYJcYBH/1z1qH4eeGdb0WF0uIoIiw8zBUOT/s7h0+ld5aXQmt/MGODtYZ+6R1BrOjC0OWR21Z+9eJz8PgfQYYpfsMLWzS53NGeueteeePdJvPC0PmajqAl0kk+TMY8tbuR7EcHjPWvUfEttfappE0ei6k9jqMJEkMin5WYdFcd1PQ/nXimp/FrcLrwn8R/C0Zkjwl1GWKOf8AbXsfUFSBXPipU6eslbzW3zsXQ55fC7+R51r/AMXPEUfiA+GvDNi+q6rKAIlswZBIp6ONrfLxjJbGB1xzXTaL8FfiZ4oUX/i3xLZ6B52c21tH9omUH+82cZ9gT06mtnw34PtNOW98RfDS+bUVvMPOo2LeRAdEYYAdR+f1PNS2Pxe1zR737LqqQXqp8skLr5M8Z75B/qK3gqXKpS1/IJOq21HT8zf8HfAzwL4fvFfVLe58RXnVbjVJPMA+iDCjp3BPvXp0w03SdNYCO3s7SMfdRAij6AV5ddfFdtRSNbDTYoZG+480uQPwFJ/bralaPf6vfLM8Q+WIrtiQ9+P6mtZYulFWhuYrDVXrPY3DqcbxS3gIH2qRYLUH7zbjjpXczwiS1MTf3cV5Z4EhuvEksPiaSF4dNs3P2NWXHnv0MoH90dBXqkMyzQrIp6jmt8OpcvO+pz1nHm5UUNNlO1oH+8lO1KHzrZl79V+tV9RzbXiXK/dPDVdLBl3A8EcV1eZh0sVtLn860Ct95ODVbXYjJaGRfvR/MKYG+yaoR0jlq5PhgVPQins7i3ViCxuBPaJJ3xg1l+JoyIEul+9EwP4UulSG3vZrNjjnK1dvkE1tJEf4lIqloyN4jbeRbi1jmB+8orn/ABKn2e8tb5eNr7WPtVrw1cMIZbOQ/NExp3iOL7RpsydWC5H1FXHRkvWJbMisiup4YZrldcf7H4is7ror/IxrS0C6+0aXGSfmT5TWZ42QtpwmXrE4anHciTvG5vyvnnsa5BpPsvjQHos6frW7p1yLjToZQfvIK5nxgxg1GxvBxtk2k0IJPS51kklcRC/2fxpcx9BKmRXWmQMisO4zXFeIZPs/i6yn6CQbTTgKb2N+ds5FcR4dfy9a1K3/ANrNdjPJ6VxFswh8aXK9pFzWsdjKW6N+8ObZ/wDdNee+GfMkkvLaJSzmU4Fd5eyfumx6Vn+A9OXS4L2+nh3XF1KRHn+FaxxNeNCnzyKpU3Vmoo0tH0ez0tRJ5a3V+46t0jrZsLNpp/NvJPOYdF7D8KisYZLi5EMI56yMewqnrWvWOnznTtM/e3bHbJITwleCnUxEr1D0rQpK0TS8SX+g6eiNc7BIOiDkk/SuJ1TxlqjTstmy2sPRQBziuf1tmk151kmM0mfvZ4rD8RXU8Nz5cbAeprtVKy0MPaXZr3ck107XF1cM5PVmNc9c6hBHMYwu45p1jfhrVomfcwOa5nXL9Rf4jTAPem6emolN3OrfUlitzMwVV4wK7fwyE1SG3vGVXAGK8au55JrMliQFHSvWvgqJZtAIY5XOR7V1UIpSMK2qPSNNs7fgLEoz7Vq/DbT4bfVtQSNQoMm48VW0tfmWui8Hx7NUmfH+s5rvm/dZjTiuZHXR2q7egrlfF9mn2W+kZQQIG/lXZx9K5rxz8vh/U2HXyG/lXPRk+c6asfdPgfWV8u6nMYyDI3H41lIzLlmyK0Lu4ZrqZduTvbP51SlbchJGK5K6TmzaldRVzt/AcVnP4f1J7qJpJ1H7o56cVzc2peTK0cq8g963dBLWuhSPGceYnI9a4bVZJGuWduSadSNoImFpTZ+o+mXLTjFxGIbkD51DcH3FSRWkMEk0kSYMzbpBngnGM0/cnDADI6VMCDXJax33Mc7ra6yv/wCuvIP2rpNAtNL0rUbrQ/7U1a8LWdgI0O8vkMPmXnjLEL3yR3r2+5g8ztVDUNGtdQihjvbKC5MEvnW7yLnyZAMBl7g8nkepqakFOLQQk4yufJ8nh/x14AltdUdzb3FzAk8MsJZVyVBaM9PmGcEEV7tZeHtG+KfgO2k18Sf2gI1Vp1REuLeQDn5hncp64PGMZGa9FvdNs9Qs/supWlvdxZDeXLGGXI6HBqtoultpt5eeV9jisZdnkW9vbCLysDnJH3snnpXNSwqpTbi9H0N513NK+5816x8Ivil4e1NbPQINO1uwkOEuhMIWiHbercg/7pb+ld14U+HF/B5B8bXVreJncbK2UiHf6uTgv+OB7V7efyqKeGOdNksaOPeuinRpQlzcpnVq1Jq3MZixxRwCGNFWILhVUYAHoKz7R/s901u2Qp5Wtx7FVTEbkAdm5rH1i1lWPzgpynORyK7YSi9DilFrUffRCa3aP1HFUNLuC0bQP9+M4q5bTieBXzzjmsrUM2moJcL9xzhq0j2M5dyXWYy9rvX7yHcKS2u0mt42z8xGD9anndfJLdRjP4VzqsYZd2f3Zfj2pt6BbUsa4Gt7qG8Qcg4bFRHWFjtpLiToGA/OtO7VJogrYIODXAeLNShtNM1Fi4CxMOPxqZz5UCjdm684tNeimXiK5X9a17lgwI7EVyOv30I8I2+qBwTEgdTnrWtomojUdHgux/GoNbJp2MdjL0Sb7Jq93YM2AW3KKv6wBPYTRHnchrA8TTfYNds74cK52NWzLMrJwcgira1uQtmjI8F3m/TXt2PzQuVxUXjYeZpDuOsZDCsjRbj7D4tvLNjhJfmWtvWts2nzx/3kI/Sh7iXw2J9GvBcaTby5zlBmuZ+ILbDZXY/gkAqTwHe79HeFj80TkEVB8Qn36DIw6owahbg9Ymt5vmRIwPUA1yGqt5PjO3fpvWtfQr0XGj20medgrB8VPs1zT5vfFaLYylsdRFGsk4En3B1q1bw7nO1iqr90DvVK3ure3nM1xuKKvAHc9q0Le6WP998u1EMmK8LGz9pi1CW0Vf5np4dclHmW7IvE2qDSNN+x20gF1MuZH/uivOhb3D3iSCT5Scn1JrTFtqHiC5nuNrPI7FyP7q9qYtu8Mux8gg4Irqo077HNVk0UEtQNXklZs7VJrivEUrTXrsG9a9AMDmW5dRnCYrgzZ3FxqEyJESeQOPeulpJamEW2yHw3E0iTTAZVEOfrWffafMbxN0TEkZAAr0vwf4Tkj06XzI2JfkjtXVReHo5trNGiFVx0rhqYujBb3O6lha1R6I8T07RtRui6tbsgxxu4r1f4Pabc6VbyJcSDyz0HpVy/sYLGN2Vctiqvg66nm+0FjgBjgCs8PjnUdoo1r4H2avJno9vfWsLc4yPetHTNetoroFZUQ9K8k8QXd4k6pEz8nmqHgvU7zU/EE1tJA8a2/ckndXtxi5JNs8iVZRlypH0xpuorPhlmVh7VQ8WTRSaVfxyN8pgbP5VyOg3c9uwIzwfStLXLr+0NL1FVRgwt2GMd8U1R5ZbmvtrxPkm507QzczeXdqGLt1+tInhq2uoittcRs56Vzd/pt5FeS+ZC4xI386veGY7q2vkuGd1jDc5PFeTVhWU3734HVGpDlTsdHB4f1K3054DEzbFOGFcVqWnXEcmJIjnPpXtH9qtLaFtPXzHCfMvrVC2sV1iHzbmz8lwe4xms5V6yirq4U/Zp32PtNsrCZA52jkj0FWFf5Qy/Nnoaw7a7kL+WzEZ4IrUtnMajPzL2xURrp9DucGiczXCjIGaSO+zIEkXafWn+YrDOCB9KSS3VsHGa0vF7C1RP5wbO3tQkg7nmotm3GMDtWBc3GqmeWSOB1RXZVBGMgHGfxqboNToXmUH7woWVX+VWG7FYthNNK227tZIRjKsTw1WWuobc7Qv596aasI1U4BJPFNiO+3+XaCwOPSsYapyeigdqLTUltLhI5WY20pwsh5EbHsT6elS2UmYMWqXMOrz2N/p8MMgbG+AnB9CVPr6irupRCe2ePvjj61r+JNFj1WJZIZPIvYhmKYDP4N6isO2+1Qo0F86tcRnDYGKvCOqpOMnddGRiIwaTjoVdJuPNt2t5D86ZFZG4SW91Ex+aFyas3jfYtWSccRyHDVm6mr2t/qci/wCpeDcD74NdlV21OWn+RryXkaaV9oLDaqZzXyz8Q/FlzdatqFosh8iaQjrXoj+OVn8GT2TSYuQWTH44rwvXmLX7EjqetcWJqKVkjajHqzoLfxbrF3pkeiyXBNsoxz1Ir2H4Ra5JcaJ9huDiSHgD2rwfSbZpMScADkmuv0/4heE9E1GKQ3e2RV2yKG7/AErTAtyk+ZmeJVkrI9d8cL9o0aRl+9Gd4pmg6h9s0eCTOSF2n6ivN9U+OXhB4ZIVLsGUjoa5bR/jRomlRSwxQSuhYkAA16TlG25x8sr6I9L8Vz/YfEFlfZ2gnaxro5ZvMiyDkMM5r5/8U/GTT9XgWNbCQFG3A7aiT44zxWywx6fIdowCRSdSHcapz7Hq/hW7Fp4h1CxZsbiWUZrR8VOZtGuo/WM189TfFe8/tU6jFYssh69KS9+MWuXKMn2UBWGDzU+0h3KVGp2PYfA+pFtECE5MbkGofGt8gS0mycrJXhdr8RdatUdLeJVDHJ5qK48c63fsqXG3bnPU0KtGwPDzPpM3H2sW6QspM2Fz710exkhSG4UrI0ZQ/UV4f8Ltcuru1laWQl4mBTJ6YNe0aFrdrryMPMAnUjdF/Evv9K8zGQ5a8a3R6HTSbdN0+qOm+GmmNHBfySQ4VgAGI6D0rhvF7La65KoYY3ivYWnttJ8OXEsh28AgevFfOvjXXvN1mWRV33Dt+7jHatJYhYeNt2TKi6voXo74RzXLZwpQ8VyreJfs94y20Ch+7Go9KupPNvHvZMPt4HvWHOge9C7gu4Z57n0rhnKdb+IyoyVL4D2nwJqU11pzNNKGJ7CuqsV89yM4yK4D4d2sn9nxMpIz1FegIwtNn97FedNLZHuUZuSuzM8Q6Y3lMS3HvWJ4YWFXmEYA5OcVd8WX13JbSeWpPFcx4fu5bWJmuMR5buetduBhJanJmFSOzO0MUIbe6ocdyKy/C9xbDxXepG8QOBwBVyNPtVtkNwwrF8L+HJLXxjc3DXA2uMgV9JRs46s+brq0tEel2rrtLFxgd61dKurM2t1ulU/uzmsP7EWtnVZMfKecVzF3HNp2mXkhuNw8pvmBro5FLS5HtHDocZ4w1HwY7SebNF5u4/dHevO7q/tNUuINN06P5Xfkgc4rjdUk3Xsj7txMh/nV3wzcTWmpRTojZDDPFedOo1Jo6VSXJzHstzap4a0xLmKMGTYMjrnir/hzWLPV7ATKVWQffXpg1m6leR6zpK4YCTbzntWF4cs4bLzTDI53HnmuCS5lq9TSL5UfXU8jRWWp6hbmeV7aLckEoHO0c7e/PbNatvdTbLKGa3YPPD5u5ASo9Rn1Hp7188aR8ftDXSrKG4MlxdXbC31ObaY/IfcxBCnjbgjP6dK7uz+M3hVSk1rfNcSROY0t4iGa4Q7sGMehJGO5x715yrJdT6B0Zdj07TdUgmkmgtzNPJHLscbDgH6mte1vIZVZQ3KHDein0NecQ+MtJW2tvGC3f2fRmObmSRSpjOGBBXsQ3BHrmtmLxBb3elnWNJvra8tXVpFaFwVPGck569CQaqFWS3IlBPY7PfB5yK3LsCV44xU2QAc9BXD6D470HXpmbR9Qtr8ovlsI5ORg8nb161nfFHxhLofgu5v9LMX2qB1BjaTDeWzBAx685INbLEwSuiPZSvY6XWtf02CYwSXEZYds8iuY1DX7Vn2mXcP4WFeCweLLi7cyTRKSTuyJCxz+VakGrzSAY3qO+XH9cVl9bk+hp9VXc9NvddeNWMcpbDevNRjx5ZxW09q8P2uVk2vH2B9z2rh7W6WTPmSMwJ5AcYFbWgaRp91eRLNcRLGW+b5sMxPbkc1nOvUa90aowT946/4ZfEYXN0dG1tvKm3EQO5+8vYV6Lq9il5ELmEgSqvX++PSuNtPhzo0zw3M1ssg2kjEhxz71tJa6xpbsNLmMkCnHlTguqgcYB6888+mK68PKrTiubUxqqE27aGJrUPnWzxkEOvI45Bqk7re+Fb3gecsLKfXpW1favpt5dfZdXgk0jUCuVZuY5PcH0rAuop9I1OaKQB7a7iJR0OUb6GvRVeFaDUXqjidKVKV2tGfKoaYXFzluVkbI/GsjUB58/IxW14jga18T6hbqSB5zYH41UgtzImWHIryzo2LmlQmPTZBjnacV59qHh+6mvJZPsxOWJzxXsPh+G2+2WsVwR5bEbvevVH8O6K1t8lrGdy8EKK9PAU4tNyOPE1JJ2ifIP/COXBHEI/76pD4cuVIHlKCenJ5r6S0jw/YG+urWSIZVsqDUfirw7Z29vFdRxKPKcZ+lej7KByKvO1z51XwnqB/5djj/AHDToPCV9MSsduzFeuEPFfUdrbWE1lHKsEeGUHpWFosdta+I7m2aFMPyuRS9lDsHt59z58n8H30Cb5reRF9SlTReBtSkUMts5UjjgV9D+MbWCXR5SsSAp8wwKp6FNHJpcLbV4GDxR7OHYPbzva54FF4Nu3uzaiJvMHYmrc/gK/t7Z5pI8BRnqa9U1Blt/FsMgAAkFaeruJNOnT1Q0eziL207nmPw+0y40+GeeRsI+QBWpp+rXWneNrBrWQr57rG49RnvRpdxjTnjz91zWVEwbxhpDE8faV/nWVWMfZ2ZdOUue59Q+OtRx4bhQckpgD8OtfOc149lr73jASuHIG6vcfEMnnWskjt8iQ/KPwrxWTTtQvb4tbWrMpcksV4rx6/KnzM6ueTXKtioVlnWe8LY3PnFVr23e4MbpES/AOBXY2Hh55ojDLIYznJxWnY6HaW8w3F29ya5HiIpBGndnQfDu3+y6ZAsnB2jOa6yQo0+9sECuZtZfJhAToOlMn1iRflNccn1PYhXjCNmb2orEyH5Rj6V5l44le2kjaGPo3AxxXWR6jJJnd92oLu2hu2UzRIy+vpXZhZ8upy4urGorIseGLqafTI3fGcdqt2jaguvRtlAjL+NTWNvDFaxrEoA9q6HTkjWWI+UpPrXu0MQlrY8apR5upIIrqS3k+ZuVPQVh3GhTT+H7lJd7bkbgmu+iUeWeB0rPvNv9lT4/umt3iZJaE/V4vc+Xv8AhDXWZ1zBGcn+HJrL1XQ7nTGZlm8zGDXqM43TSAIQdx5xXP8Aie3AiGV4IIJr56ni5yq2kdk6MYw0KXhFzJYMjdSD1p1v/o8jqfWneGSn2PcoAOKid/8ASHrtluc8bnuniH4PeDtYvIYQsMVnGTJLEg2liDn5u+SeprlrL4MWul3t/wCI9D1h7e8Rs2LRFR5RX+LByOvYgjAr6aTTbVTnYGLDqRWbqfhLS72ExvHty2cjt+lcTpVFqkrnvKpHZvQ+Y/Hnw48U3Xi3SoNO1x7+7vI1bUGlQGKTav7x2VQFXgcYA5xWle/CDxRovh+JtN1iCLT7pg11bNM0SRMTgtnv15zzXv154SmdALPUTaskZiVkXBIPqaj0Hwc1jp/2fUdSn1FjKXzIxIHPArPkqNu8PxK54pfF+B5loXwh8LaXplxHoetatba5D+9F9bluQRkqB0wfr3qj488B+HNN+G+s6tDZ6w+qxvFNJqFzdGVpWyAQw3YwMkZxkdc8V74tnbRnbHHtHoOlPW1t1ikDQoyMpBQjII78Hg1XsZPe33Ee1V+p8IQysSPmP51oRX0ipt3E496+u9Q+HPgXUmae78LacrvyzJH5bHPc7SOax5fgz8O5EYQ6XcWzH+KO9lJ/JmI/SsngpPqjdYqPY8E8GaX4h11mOlW8QgjOJZp5dqbvTgEk/QV2lvoOvWEyLLJYlsgqVlYAH67a9b8PfD/w9oNjHY6fNeLEhJw0qksSckn5anm0LS5r77GbHUZgMHzWJCY9Qw4/XNejTw+FhFKWrOGdbETk+W1ippvjFdN0yOLUtPlicYXdAPNjHq3HzADqeK0tH8beFLuf7NYaok5MRmMpyEIBIPzN3yDxVTWtA0tLXzFhUtEjeUWkPHHJzmvA/FUc32mY6cxtbKIEFPJACuTkkdzzz9a5cXXdBL2e3mb4Wkquk/wPY/HOp+ENVlS/+0NcSQq0MhDOix45yQccjJ5rH0W80280hYYtUnVGXzBDOvmAZHBXHIOPb6186+JPEGtX06zapr8r6aiHzxcPulwOMdOV5ro/CfxLaR5NZi08G+WJYNLt04wTkFmA5PH868tYuo6yqRR6EsLFUnFsyfjFpLaP4ne5hnS4guV8yOZAQG9Rg8gj0rl9Lu8x49a774taTeXGj21/cMftGN0yqMKrH7wA7DNecaR8jBWHevTkpx+JWZ5yUJLQ7Hw5CNTvVgUHdGu4Eeor1Lw9fedp3ls37yI7TXmXh3UIdDLXTx5LkLn0rqtOvRa6wOcRXKhh+Nexl0k6bXU8jHJxmn0LmtyGx1yG8XhZOGq5rGLrTpY+oZOKo+Kl8/TWZfvRncKh0i+FzpsbZyQNpr0mcXWxX8LXhexe3c/NE2PwrP1yQ2uuWt2vAbgmq1tN9h8SzQ5wkvIp3iwmSw8wfejYGglbWN/U5BPZSJnhlNcr4YuNsE0Bb7j9K0dOvPtGnRPnPy4Nc7Zs0PiG4t1BO/kAUtEVuyTxY/l3VpcDs2Kv3E2+3b0Zao+KLW5k08N5L5Vs9KZFKxso94IOwZBqU0Dizj7WbZJdx+jms+KVj4l0sjr9qQD86fPIItXuk9c1Sspf+Kk0s+l3H/6FXNVfus6qUdT6vht4YtOVplDu0PQiubCZL7Y1VQDwK6cN/oarInIhyCa5i/1Cxs4sS3UasT0Bya+bxCc5HUrJGerrC5byyTSFnZtyrx71n3WsQW8bXBVpE7e9Uk8TPIMx2gC/7RrFUpvoNzSOnD/u+n5VTuYnmZRjjOTVB9RuWsRNCqhiM+tULfVtSbYX6FuQB1FX7GTHKqjo4bVpEMZUj6Vet7JlhZD83HFYlvqN0sqqsUjZ64B4qY3msGQiK1lIJ64rto0dDnnWR0thC0dsisMEdq3NNVGlTe2MH1rmtLi1RkBmibmt21028knjK5GDzzXoUoJaXMnNvodcvlrAeTjHrWRd39nHpk7bhwrZq9Fpt0YSryDp61lXHh2R9Pnj84DcG6Cuq0OrJbl0R5BP4i0t5pBHJkhjnj3qhqlxbajDsVnAz2WtL/hBI4biQyXzHLHgLTrvQ4bG3DJISc4rwJSpQn7u5v7zWrMLRdJ+yxYjunIPZqlvRFBLtEAkPdqtohVB7GonXzJT34raVWTCEUj7QW6RT99W/Gle9jJwHWvDW+I/iBYfMOk54zkMGx+INZV98UNWKnNm6t2C4Fae3voov7j0vZNbtfefQrXRU/dBFVTqXloWnKx8/Svmy6+KmvMpVECHHcgViXnjTxDqACzXzj2Dk10wo1p7Rt6nPOtShuz6XuvE1tayuZ7qAKRwCcMDWLefEbSbWQhrpXHbbzXz3FcXVy/7+8c5963dOtbBcPM/mHvuNUstqv7aRn/aFH+Vs9K1b4wWcQH2S3nuGyBtVM5/AVUufib4imy1p4cv5AV+UrZuefyqLwzdadbBRBHDH/uKBXZW2pRmMbZQPxqZZZPrNmkcwp9IHE2/jT4lXalrbwjfMvo0QT/0IisrxB8RPG+mwSJeWM1hI3y4BBK5+hOOM13+sX15PGUhuiPYV534p0a6vC0k7IoP1JJ9awqZVWt7jb+ZrHMaN/fVirD8Xpb20Nre3UZO0g54xxXC6140sY2e58w3BUjzIw2UI/pWna+D9GuZQdSmuJGjP+rwFUn16Z/WtLTNN0WyvTbS6dbMp+4ZF3j24ORWayWvP+JIv+1sPB+4rnk9vZ6r4/8AETpY6eILUtnMnCKB3Y46egHNdN4Ojs/BnjeSwugk0pUKtwy4wf8AZ9K73WibO5S9t8KucMAOK88+Kml3Fzcw69ZEkYG7b1roeAWEipw1aMfr8sVJwloj0/xGqano00YIO5crXjMMSRX0lq/EqtwPWtjwv41kgtUtriUSADB3dRVDXI7W81UX9rMiMzDADdaVepSrxUk7SFQhUpPlaujW1VFj8HTTyJ+8VwFNa87M3h+yuh/rIlBP0rA+IlxFY6FpunpOHllcNIBW1YTedpscJHylNtLCYiNKdpEYqg6kdDft75bvT0Y8h0w31rntIvPsuoXFkzYGSVq3pdjc2VowlkHl5yD6VVvNQ0GzvBcTMjSY5Oa9CeYUo7anHDB1JEesxzXF9BcWcbSOp+bAq1qEdzcWskf2aUkrjpUtl4u0lQVtY481f/4SmQ7I4ootzsACaiOZUXumN4Cp3Oc0Gx1aG0MMlq/3uK7Dw14dPnJcz24E7HJJHOK7eytxNZxHYm8qCSBWzp2mqqFmxnFOvWU48sSqNFwleRzur6bZvYsPKXO30rzDXrBPslxKq4aMnAHpXt7WC5LPhlPBFcrrHhdWmnMKAxSqcj0Nci5otNHTpJWZ8q61Jt1tj/eFVNOZm8RaaBkn7VGcf8CruNf8B3Fzr7xw3UaFG5z6VpaJ8NPst7b3kuoI8iSBgBjrmtKmJhrqTCi0tj03U5ry71Q2cBkP7kYRPpWJceC9XuLhGlaGBQernJx9K9GsYEt3SSNV37QGc9TS3+fO+Y7ua8uc7c1jNxu1c4E+DreTEV1qDsF/gXgGp7PwvpNvJsdPMC9ia3bwMrOY0BOaqwQyMXYnk8/SuX2krjaKcFpZxs8awqIx90VbihtFiO2FPyqsvyyujcEVZ8pFgEjP17VTYD43QArHGuR7VaiuukeAD3xWfHJErcN1NWgIGK7ZEBHXmtqbJZt2Mm236g81pxyTII3jxgnk1gwTRLaiKMqec5zWslzAtoiiZGbPQGvSpJ2M2zp7Ys9v88nJ9KrsuLaUbj0OKLG8tfIXdIAQKqT6pZi3uP3nTOcCulp9gujzjUTIlzM7y/LuOBisnUnd4cMo6iq2r+JdLmvZIwZWxIc/L705r6K8gEcKso45NfOVINTd0dCehUuVVLYscVlR3IViMVp6t/x7Dbn/ABrAeOXdu5rqTukTazOssNSluEbTzIiSwoNw3fMV/vYqG+v9Ps4mVmUHH3j1NcL50MuqyXiMEu7VTGQrNnHoSevWqrPPezeZM5Iz0zxXdCo6OltTvWG9vd30RqXuoJNOWiU7c1DJdSRru4H41TuI5AAsKnPtWtpPhHWtYiBjjIU9zSdSrJ7k+xpwWxQOsOq8TYP1q3YaxPIuPtGPxrorP4O6tMBvkI/Ctiy+Cl8oH+kOPwqlTqvqQ5UkcqmuXtrgrefStKz8b6pGMfbFYe9dBcfBXUmTi6b8qybz4Oa7ApMU278KtRrLqZ3pss6d8Q76Kb98Q698GtuTx/bXEYEoI47ivOtQ+H/iexJbyWcD0rIlt9XsztubeVQPUUe3rQ6h7ClPoeo3HiPS5/usm72qnPPDdL8k2COVPcGvODtlTPKt7U5Ly8tV+SQsB2ranmklpURhUyyL1gz0qHUPtds9pc480DB9/cVmWdyI5pNNucMjH5c1x6a/JuR+RIp79/atbUZxdWcV9E3zqM5HcV2xrQqq8TjdKdN2luZPjTwtayTCe0YwbjztOOa5i40ebSb6IXN27L95CW7V3y30d9Y8lSwHPPevLPiRqF7caou5igjXaoHpXmY6hFrmirHo4TESi7SZD4016SfVoSsvyxdMmtfTPiLcwxLAsYkfopArzW53yHdIxJqKOWSJsxsQfUVwKmdbqnuVhqHi/wATQmOGa3toO+6QA4qnrXhu3tIHa91ASzAZ/wBaDXkkGq6rHnyby4TPXaxFElxq0/Mk9xJ/vMTXVTlSgrct2ck/ayfxWR6ZYW2ktaq63nkzDvura8F61DN4ltrC6mMyq4AbPU14mXvY+rSD8a9F/Z3bT7z4iW0eryYAGYgTwWpTcZ291IqHPDrc+xdHtm+zoyqQpAxmtTFwinaMjHai3ZQUjjA8vHBq426NfrTi2N26lC0E7A7hxmob7csT84BB59K0ZyyRjHFZhukuDNbNGwwPvHvSlOw4pHzT8TdQk0nxLNNZ3BmJJ3AHoa5TS/E/iC41W1CylIzKu4E9s1S/aHuzo/juRbG5Dq4JYA5wa4XQPEd4dXs9zZBmXP51g6et2XOcrWifd+lsgtIpJ3VR5anLH2rnvFHjTQ9Nm2GYzSZxtjGa5vVtRuZ2s4pnZEMIITOAeK8x8Zz3H9p7FkIQEkhRg1HsXJu5wueiPTNS8crbp58Nru3dAzYqgnjC8uIWnjWFM9cc155rHnjT4DuYlh3NaOg2N9FoJuLiEojHjPes/ZQVrhd6nSDxLLPIAXAkY84rDu/E1+2sNb/bHEakfKBTIbGZXjkXBHWqQsHbWZJNo5x1rdU4XM+ds3NQ1S4kgws0oIHUGsk6lJAyyPNMxJxy5rQazkZDsxnFZsui3U0sZZgEXJIzxXVSUEYzk7noHhLUJbmxYcnb71ppfMkibdoIesjwdZ/ZNMk2gndWnp2mXV/MI4V3FG3HHavUocqvc5ajk7WPQdIcvGC2DxTJvLW1uTtHetfwvocvkDz22nHSl1/w3NJaypazFd2c1M5K+52RjLl2PmLVpJDqtyAdo844A4zzXo3g+CObTkyig4HPrWpdfCKC6heVLqUTkkk570/SNIn0UfY7gfd6NjrXh46lpeJ00OZP3jjfiABbSIm7Zz2OK5M3xU7Wck+xrovjLMu2ONeWrzCxu5UkZXJ4HSsqMeaCLnK0rGbDr8gvriZfvOckeorufh89tqwKyOCc8CvIIWP2oN7V6F8KrG//ALV+0xI4gJGcV2tc2p2xquDcUz1W18PxC7VQu7mvdPBWhwW+nR/ulztHavONCiU3kQxnkV7doSKtkg6cCtaUlymVZtvUmhtY1GBGv5VdggU4yoqSIJjtVqMLxitOYxSGi0jx90Uj2MLDlF/KrcdSDFTzMvlRh3eh2syndCp/CuW13wJp94jZt059q9FKjFMdFIo5r7hyW2Pmfxh8LVh3zWkZU9cAV5bruh3VizJIpGK+2dQsYpoyrKDmvHPi14XjWyluooxwCTgVhUpX1RrCo1oz5b1JJYm3JnIrJk8S6jZD7IoypzgGt7XbyG3llEmOM8Vwt/NJPe+cifKvSoV4bM6IQ5/iReXXdViDrCSA3vVC9uLi7HmXRzJUUs06qX2gUkZknUFu9Z+0m92PFU6cY3SM6WEu3A61Pa6WzkbhxWra2nIO2tOKAKOBU3Z5c63KULTTYYwPkBNW/s8eOFFWVjNO2HFM4pVW2ZF5Yq6nOKh8MWSxeIIZI7o27o4IdTgitS5RipFYH72PXrTyycmZRgd8mqex2Yad9z6u8NfEC5tJdNsZoZLuKYiPzQOQfU165PJKyQyIDhuo9K858HaBG1tZzGJFYKpxjvXp080cMAjYjeEzitqeiuzonrojkvGPi7T/AA/GW1CYoD93AzmuD8UfEKa88NM/h23/AH83yo0nHXvW3qdrHrerP9sgWWFMgbhmvNPijZR6Doj6hb5Qwv8AuwDxmsqk3fmRcIrZnkvj3wjeQ6nFcatM01zcfO+TnBNUtK8P2kd7buIxlZFP61pnVr/XJFu9QkLvjA9hWhp0f+lxDp8wpxWmp59fES57JnqXiG5A1HT+mREB+lcF4wUS6k7K3RgBius8RuEvLVndSEVe9cxq3+kb5oxvTzxnjjFNysiIq5PqKSTPFDBDJMUi3kIu7A9a1tOur1/DxhuV2rnhW6gVNqCtp6QXtlKYXlj2MVPY9abIp/soncW561zNKUldFc7V0h1swxEOvy1Gyqt6GFPRVVI2XjC96hRt0uTg4rS2pKehfiDOTtPSlu4/KaCPOWk+UD3o09vtCuUGDnFdr4b0O3VY728jEkoPybugrSEbLUVuZ2Rs+D9Cb7BGt0o2tyRiu80jTLa1A8iNU+grL0piwXgBBW/a3dupC+YMivQhGVjWMYxL0BMEmSCVqSW5iKmoWmUj7wINNl2tHwB0p2NkRRSpzjAFUruztLuX9/Hu+lPCcHBwaSEzKx3ciuaaNeVNHg/x08OzWd4l9GrG1Jx1ztryS/8AKWbesagkYwBX2H4q0OHXtJksZ1yGHB9K+cPHPgLVtDvQpt2nhYkIyjn8a53C2xz1YuLv0PCo+JFboCte1fA/V4XtjZyIu8cZrybVVtRaWskGNzKNw/Cu2+BkTS60xGeo6Vo3bY6J/wAQ+i/D8LPfxsOgIzXsmlRs1qg9q8i0WQw6lDH0yRXs2jrm2Q+1XRXulVHdly3hbgZq7HDTIeKtJWjZKQLHxQEOakFO4xUXNLETZ7UwswHNSnjNMZhTRLK8sgPWuR+IUKS6BddD8h/lXXyIrA1x/wAQd0Xh67Ydo2/lVohnwT4jsr241m9XzAEEzcfjWDLb3Ed2LYsOa3tUuLo6vdtuwGmb+dZ1xayNOLjzvmrik027nspOytcq3FjIse1pODVvTbHEAzzUN6kywlvM5FauiAnT0ZjknvWSTOLMpJUtByW6rUuypQtLtp2PnHJsiC+1G2pttDJVIT2IHi3Cst4IYdWtZpB92VTx65rc28Vi6t8s8b/3XU/rTRvQk+ZH1Vf+MtK8HeFrXV9WmCReUNo7sccV4p4S+O1xrHxWvbzUrg2+kSxGO3jJ4XHf8a6DxFpNj4p8OQ3XiCZhYWtoGSIHG5scV4ZoHgi01PUWD3hsrZpD5bEZOO1HtU1qe1ClY+u/DuoW99F9rgcPFISVYHrXm3x0uY9Qtl02BwSrbpBmrnw61KLw/wCFDbySmWG0yquwwWrynW9Suta8TXF95jCJmOFz2qFLnskZVv3cXJkVnaiFAqjpWjYpi7iP+2KZCvrV2zQ/aI/94V0taHhXu7s3PELNNn5cYUfyqppEPmaQ7MeTMKszv5175LsAO/5U7Q4lksCsLB8XHOB71zVX7qOuG7R0Ou2aRWlquNx2jAqLU4dmmDf1I5rob63hkmtY7k4BUCqHjGGOKFYo/u4wKyi7ySBrRs5qTd5SfLxijT4TNdEA8YqU5ZUjGK3/AAho8tzcs5Xavqe9dIoJi+ENO3SOGHRq7iSGZoFhhO0nHNMttPg01Cq43dT71FNPcTENA23Yea0ja+p0wps6G2S4trNUaTLAc1nw6gsd28eWJzyas6Oz3a/vGNaCaLbhjJtyTXo08QktCZ4Z31Zds53eNME7frWx5wSHOc8VkQRGFAB0HarDtuGOlc1SrbU64UlsWIZlkY8VOi5Oe1ZVs0kcnTIrTRyVrNVE1qaOFnoWrYjzdtVNe0+K6CBo1fBzzQs4hkDvwKuNKsgDZ4rFu8gcVazPzdnysuw54Fepfs/sE1N2bu1eW3hzdMeleqfAGFpLtmHQNVPcxn/EPfbGZX123C/3hXuGjf8AHpH9K+fo5Ta6pDKOdrV6dYeNbaC0QO3OK1pPQJvU9Ji7VOleYSfEa1j6bjTo/iVb4+45q7XJ50j1EUo6dK83j+I9rtyY5MfSpD8TtLij3zM6KOpK1LjbcpVE2eidqYyAivPbD4veELqYQjVbdZM42s2DXV2XiLTryMNDcRuD0w1JNdGXLTdF90OeK5H4lceG7z/rm38q61biKRcqwP41xnxSz/wi16VP/LNv5VaIZ8F6vbZ1O5xLx5rd/esplcXoh835cc81t6haQtezsZufMOefeo4NLtHcSNJhvrXJ1PX6Kxlz26sCjSZH1rZ0yNY7JFXoKq61Y2sFuGjl+fPrV7T0C2ceDngVLWlzzczknTtYmC0uKUdKdx+NI8G43b7Cnbc9aXI6U6hARPwprA1IGS4jj/vOo/Wt+VflPSsC/Oy6ib+7Ip/Wq6GuH+NHt2neENW1SCMXExFgtsAEXucVzHjLwxq3hG0sL+OxW4iSbeEUZJHoa918MXEEPgmO7k25aNFA9Sa1fEUVjdQwafMEaXyN201hGHuuR7rqtSUT5v8AiB4qtX0Kxj+ytay3o3NEoxjiuR02LCbsda6T4sraz+MltoI1CWibRj1NZNvHgAYrelFI8nG1+d8qJIlwKt2v+vjx/eFRxpVq0T98mR/EK1ex5yepJKf+J2Bjkn+lb3hGLytPnUqATOcfnWPcqI9YiYjBJq3pl/5O6M/8/A/nXLUbcD0IrU7fxUyWTaXNMx2sRnFY/iyf7RJCkPzF+gFXfi9DJPp+kRwNtY4Ofwqv4VtUt4g9xmaYd2qIJK0janQlVbS2JdJ8OyyRpLN8uOcGuphnW0txHGApWoFvMLt4Gaq3DkuW3VXM2zuhhlBF2TU3uAd/BUVlw310t4PLYGE/eqC6cpbSEHkiqNpMsMKI8mHb1puTsb06auejeHrlNg5710y3a7eDxXl+j3zRyDByua7a0nWWNGz1rWlN2FVp+8dBFLvWnMCTjpVWFlCDLY9KdJP5fU1rJ6GcUWSrIA3Wlkv1WPBwKqyXWIc9axtSeSaBnU4xUMuKudCJFmjO48GrMNwixhFIIFcXa6pJ5Xkrlm6V0WiQTyQl5OM9KyjLUqcEkfn9d5+1OD1r1f4EyNAjMvdq8muGLXLsepr1b4NsIdPaQjjk1tJnFP4z1m3uGuLnLevFaMrHaBmvPofF8EWoeSAN26urt9UFyEx/FShJ21JqSS3ZdlNTwttjBNb+l+E3v7ETbjkjPBrm/EAbRJNlwQVzj3rrimlcxb5nZGnAQ0fFU9Uj8yzkXvisYeLLOEAMhUe9WbbxJYXSsqMCSOlTUknEqmmpo841Hw3cTalJNCrA5yMV6X8P5b6ztlieWRSB6mn6IkNzcttA59q6YaasS7o159q8eL9+6PbxH8Kx0mk6/fwKP3pdfQ1o6trltqWi3UF1gDym3A/SuUiW7ji3eQSvriuH+JOqXMelTLayMjuNpC9cV2wrOMlc8rkbPFdUtrH7fc7H481sc+9c/MyrfOqyHYOnNbFwtmCd8hDHrk85qGNdF3bfOUv35qubU9K2i0M5zA/+sbI9zX1F8IvhJ4X1jwNp+p38Mss08YckOQOa+YPECWcaBoWH4V9yfA0Kvwt0MLwPsq/yrpw0U276nDj7NJWMwfBnwNHgtYH8XP8AjU6fCTwGig/2WmPUsf8AGvQnRX4ZciobiFiqrGo/GuxRj2R5nso9jiE+F/gNDj+ybc/Wpl+G3gVSANHtc+611gtJCcny/wAqngtgvLhS3qBVWihKlHscfJ8OPBmw7dDtT/wAV5x8WvAPhez8PXVza6VDFKi5UqveveZkAU4rgPijaLceHblG6HGfzqlZpkzhGOqR5bb6hcNeaRpoBXT7G3S5uvf0FRax4re6+J1zdw7ls4dOBAPrzXU+NdPsNE0GEIUFxqjQ26+uMj+ma5D4l6RH4d0q+vmYCa8VIYh/s4rxJQcIWO32l5t9jyG6mfUNXur6QktLKW/CrUS8VFZwhUFXESqijyaktWC5q5p4LXkKnoXH86rqvNXNOGL2D/rov860sZX1LGvRsmtKiAYVhzWe8bfbUhz1mDcfWtrXQTrPzL1YAflXNXz3Messq8KjYBrmaumj0qScpKJ6L4qvlvnsoeohjHT1xTtN3BMVzumM8lwGdiwx3rqbRVWIle9c8nZ2PoqVJQhoSysQByciqNxNP5w5+Wr0uGTrzWPctMJNvQdqdxWLM85ERGc/Wsi7sru7mjlhwNp5qe4DYVixye1Vrk6kbmGK0+5/EapyshwjqdTo1q6Rjc3PcV00U0kcahTyK5zRfNUKknzHvWnrF4LO2Vtp54qqUroVSPvHQQ6gzhdzYIrQlulaAfMDXC2d/wCa+xn61vQXceUi3Zb0rXmM3E2rd3k/dtwPWpbi1xAUVuvpRDZSTRhixUY7VNbXVrG5t8EyD1q1JGTuM0nSs/MV2it+IGMbVzgCoreaNk+9ip1mQClsS22fnnr0Udvrl5DEMJHIyr9K9G+G8yw6E3b5c/pXnvik58S6gexnfH512vgZWbRTtP8AD/SlV0MYW9pqQ20gl8Sjn+KvU4cxwwFD3FeRafDMviZflON1ewabH5qRK2cYFb0KbqNRRw5hLkaZ7t4HZjo6EnJ2eleb/EzTV1TWFgdj97jFXdA159HhKtI5jK9Cc4rlNT8TR6p4ohkhLZQ/MPWvVxeDqYek5PY58JiYVZpLc5Hxvps2j7RuLRkd6zPCheS6JUnGOa674k6hHc2yRMQWPrWJ4QhjBd1rym/3TbO2MuatE7Twq7x3oXd2r1PQIhcFEbnjNeTeHm3apx0FeseFpljmi3d+K8qnbnPerr92dpeWMMWkSMY16Zr55ae3uNT1G5vGQJbXJ2huhGa+h9auEOiyFG4wRXyZ4tvY7HTdblmVtslw6qR2Oa9Ga0R41/esZnj7wh4ffS7rXIdWSKRssIQ4rw60lb7exQlueDXQ6VoHjTxVNusbG7azblJZcpER9Twa7vw78IrgRCTVNVtIMnlYV8w/nwK7cNleLrq8IO3fb8zSpj8PQ0qVF+ZwUE0TDEzDPpX3z8FoZYfhxo4kZSv2ZduB2xXzZZfCfwwDvuLm+uiAM/MEAP0A/rXt/hjxhNoulW+lw2sD20CiOPk52gcZNetSyHF0020vvPOxOcYaq0ovbyPVt/8Asmhm3D7pFcZZfEbT3YLdWc0XOCyEMBXY2lxa3sK3FtMk0Z6MhzWFfC1qH8SNhU69Or8Erh+DfnTgWA4Un8ak8sUqoFrC5rYgkZtv3a4j4pzC38IahORzHEW/Lmu8fG2uC+L9u0ngTVtoP/Hu38qqLM6vws+XPF/jw+Itb0adpJIreyKkpnoR3q/8SPGJ8WahbRwMTa26AKD3NearZSbh1re0u1MaDcDmvEtqROt7rSe5fhXaoFTxelIoGOlSIoxzWyOFu47FWNPH+nQHr84/nUSrVvTVH22DIP3x/OqJRs67Ar3ELjIPmcmuL1CbzdblixgK4H1rt9Xm8u9+ZflDcce1cLNmXX5nxj5/61wptXufRYCmpSudlpMHzqAewrpIotsQArD0nO9eO1dHF/qvvZzXI5Xke21pYrspUGs6f5pcsvIrXfr7VXESMCTjNXzEcplIgkmUEc1Tt7i4XUnj2fIO9arRhLsYyQelVbhJBcuEXBonPQcFqbmjOxcYbnvXQ3Wn2t5EkdxIByMVynh5ZBP+8zW5fu0kiqpxt75q6UnGNzOorysM1fwysZSe3kII9DV3w7ar9tVZ2DMPWs6+1eY23krnI71iTa1dWKNcQ5L55rSVRNjpwdj260i/dDGMVjalbBNVSRRjPWpvBepf2hokFwx+Zl5p+oNu1GMVfMuU5+VqbJYsKpK0peQip0jG00xhjgU7kH5/apM1xqVxM/LM5J+pr0fwBHnSW9Nv9K851O3eG5YtyGJwa9Y+H9uo8Ou+P4a0rHGnaRmWCZ18fWvV9Ei+RPpXlujru8QOO26vXdIi2wI3tXr5RT5q6PLzWT5STVMCPFcckq2mpSzAsvuBXSaxKwyBWBLAJVkdiAcV9jjaKnh5RPm6FZwxCaOa8Zas13LEvmM2Oea3vAUDNZeY/wDFzXC+IUYX4RTnntXqHhGD7NoSFuuyvz7Ge5DlPssvjz1UzS0SNY7wv7nGK9A0KZtyc9xXn+iuDdDnnNd9pS7VBFeLF++j6WtH3GdzqZb+wpT7E184lYJ9Qu4bqCOeMTs4WQZUN64719H3bLJ4ekz1MZ/lXzhcOYdUu2C5+dq+ryWMamMpxkrnyWYpqhOSdrGlHdNJCcKNqrgJuBQe2B6Ves42IEoRg5+9jt7cH8K562vXALeWjggZ3L0/IfX9Kv2987LzIwOcFmOMY4yc4/ketfqcqbS0R+f060ZO7dzbhTdgMAVPXuf6H8farUYX+HIYcbSR/Wsm1nkLR/Jt9VBx/IevuOK012tGczKBz6Dj6DnP/wBauWaaO2ElLVEvnbQSWAIwCcdvwrX8P67c6Rc+baP8ufnGflb6isIMzE/MzbsE7pTkfTI9qaBsYbmbGMbm5z7Ej/PFZTowqRcZLQ1hVlBqUWe0WXjbRJrFZ7i7jtW6MsjYwfr3qQ+MvDn/AEGLX/v4K8Vmit7+yezvFDwvkMM5I9x7j9K838Y+Hb3w1qv2O6BaJ1ElvMOFlQ9CPfsRXxeb4P6jJSirxf4Hu4bHzqrbU+sv+Ew8ON/zFrXH/XQVzXxH8XeG5fCl/aR6lbyySwsqhWBySK+WAT7/AJ08V4n1vyN515tWZELeL+4KkVcdBTqcOtcpz3BaegHGaFWpEXmqQrj1K8Yq5p7L9rhJ6Bxn86qDpUluQJl/3hVJko2fG93Fa+Wx6yOAtchF/wAhg7hyWrV+KBOdMbPAcGstMNqisD1xXJiLRcvU+ty2Noo7zSkXcvHYVvRRDYdtYmnbdyfSttJNq4615fNqeq0NkU4qs0ZGau7s801k3AbRWlyDIv1dVV0JrKmv2jvUjIO9u+K6G+iaGNt6kg859Koxm1ceY0IL9mIp3VtR2fQ0tFYyH5sZpdYuGilwj4pNHjYuWXp6VJq9ruYHHJrVXdMyduczLm5BQdScc4punQw3Nwqy8AnkUs9rJGm7Ixiq9hMsd4N7YAqFexpGx7F4Yt4bWxSOEYXFOulP9qJ6VS8FatZX0HlQyhmTrzWlfDbqUR9a6PsnNK/Oy9EPkNQuPmqwOhqCQZrQxR+fD6k95bpAygBDwa9w8F2+zwgzD+5XgNhhpiB3Yfzr6K8MxiDwZyf4K1rO7OCekjlPDuW1+Qdt9eu2jqluo3fw15P4Uw+vSYGfnr064uYYIwrsAcDtX0GRJe0bZ5WapuKsVNUkDZOTxWDc3SrC/Par+pTK6Haw/OuavmbynxX2dRKVJnyDk1Vuc7OWudcijAzl69htYzHpEaYxkCvJvDFubnxRHnnHNezzxbbWJPRa/Ls1k1UcT9KyaCcVIxrKQw36/wC9XpOhzLJGg615jtJ1JV3d69B8PZSSLPqK8eLtNHv1Y3gd7eSFdDdf+mZH6V88ak2zU7vdyNx44/Lmvo3UY0bRpMLj5a+cvFq/Z9TueCQSeB719hw7rj4HxectxwsyuHUYcLGq4zldqk578n2/SriSL5QImhJPPVB0HXgen8qyLOQlfvk4BYj5j+Hf/Oau/aVRB5k0jHA6k/N7HAx3/nX61KJ+bUpaM07aZW27pY3+bjLOc8Yxn/8AX1NX4dQiQgSXSxEEEKIx0PTIPPGP/rVgrdyBR+8kg45eSXOMegI55/nVS41nR7N/MutUSRlwflwcY+vr/SuapGK1k7HXSqybtFXZ2K6gjI3kXSTkDayue/8An9BQlxHsdo5Cy55AP45H1NcI3jTw2JmZbwI+MHBwG9D/AJ6fjVi38WeFZCVfUjD5h6lsg+g9u/5VhGdHpJfejrar9YP7mdrDNhgykc54HTHXn8/0FbGr2w8XeDLvTLmYveaehurCQ84C/wCsjz6Y/lXJWBS5T/iXalBcREYK7wCPfpz071ueG9UuNK1eG6mjXbG+CmOGU/Kw9+Ca5MywccVQlDd9DXCYh05q+zPJQtRXN1bWq5uJkj7cnmp/iRI+j6rqMNrCWPmFlx/AjcqR9RXmU8s9xvJTzGJG/LZYGvyurTdKbg+h9hhcC68VOT0O2g1y2uLwW1srP6sTjH4VGviS0jbFxHJGCcKRznmtXwr4cs1toda1xJDAxWOO2jUhnJHH4H1rurfwBo91p0kaaXIJXbKx+YP3XH8THv7CsrnprLaLVrHC22qafI4jF1GHIBAY4JB9K0VwRwQau+IPhsY7S0hhsWluYw370Lj6D3rlY9J8SaHdKs8LvGRwvUcetUpHLWyiyvB/eb4X1pYxiRfqKlnjKxRP8pDIG4PIqJPvj61oeLKDhLlluVPipcqZ9Ni6Hg1m2T7ryNu+RS/FFf8AiZaZJnnaOKdp6bXibvx1rkxy95n2GW/w0dxaSlWUjuBW5bSb/lPWsC1f5h8vbg1rWchLcj5vWvJ+0ek9jWh6VIzNGm5VzioLcnIzV6MZB78VqZGbdXX2iIxN34Fc9d2+pC9SOOPEA6mullihmB3DZIp7VnT6gIJCjHHPGaHKyGlc0tCPlDDA596vauybFbBPtWVplwzyDjKnuKn16YIiDdjpW8Ze4YSj75n303yFcDHeuaup1MxAPJ6Vq3V0u089R61zZG6+65GazvobQWp3Hwosr+z1Ga5eT905yOa9Kv7oebC27nNc14PSP+y49h5wK2L+CRoCR1HStIt8plUa5jpIpC0eexFITxWDpGurHF9nukIZeAavDVUcfu42I9a1jUTRzSpyTPz/ANLjj8uORWJcyDI/GvoPRlP/AAh3OfuCvnbRG3SLjoXH86+gdJuWTwmFP90V01d0ebU+Ih+GFos2vzZXOD/Wvpjw/wCF9Jl05Rd2cLkrnLKM14B8FUV9WnlYcBhXtWs639nURxXSwnb3NV7Rx2PSoUk4pnnnxg0WDS7wTWaKkROCFHFeZ3Uo+zPn0r1Txkkl9p8jSXHnZBOc5ryDUMRxtHu5zX3eTYn22DfM9UfCcQYX2OMTitJGh8NLNptXkuCvGeDXqd5wDzwFrmfh1pv2eyExXqM1v6gzeW5z2r85zCrzV5H3+WUeSjE51HZtZRc8Zr0fR1wsOfavNNNDPrQOe9em2HyRx+1ee376PTmvdPSXgjfRW5PKZr51+INvtv7gDryc5r6Lt8SaKdp58v1r57+Jh8m7usNtyvUEjHvX2XDv+/QPis4S+rTucNBIfMG3cuOSQwyPWoJNWWa/Gn6TaPqV+xCxpGm5s56dPpzTPD2h65461c6PobGK0jOLy8A+VR6A9zxX0B4I8OeHvh7aiHTbEXuokASXLYZ3P17V9fnHE8aEnRw+sur6I8TJeFniIqtibqPRdX6nDeG/gZ468RGO88QavFpMLYIhjG+VRjpngDivSvDn7Ofw6slH26zm1GYdZJ5icn6DirOseJPEUkbzWsljakcIJpAAD9fWvM/EXxL+LGiXB3jSpoC3yyJlx+Yr4TFY+riHzVpOX9dj7vDYCGHjy0IqPp/nuexXXwN+Fs0Xlv4YtFwPvKSDXG+I/wBmLwHfQyNpTXVhKfulZNwB+hqn4A+LWtXNokfiCOOSQvtLxjGB64r2HTdaS4gR43BGM+nWuRVIt6HTOnVitXc+SvFHwB+InhGR9Q8N3g1OGMlzGjFXOPbvWJ4Z+I88OonQ/FNq9tcKdjMwKvG3cnNfZOqeKNP0+1aS9uI40HdjXzl+0np/gnx5pTat4dvrVfE1ghkRVO1rlF+8h9T6V7WX51iMLJR5rx7P9DxsxyejiotuNpd1+p598cZLqPVtJ1S0kaS2vbUQy4HysyNxz9CMVjaHoEUlnbTzYglnnO8Z9RkD8v51B4ckuvFfhqwhWQyTaZc5Kv1Kt6j2I/WvVvh98Mr7UsXepSSKm7cqHpXPnHL9Zc47S1+8vKISlh1GW8dGdH4Q8OHWI7eZYXupY2UxDaQqbRgk17PonhSGCBGuokZuuOuDU3gjR7fQ9JjtYBnGAzeprqk252mvNirnqStHRGJPpFjJAY2g2qBjK8VxXiDwXAkckqs0yEZAPVfxr1CWMA8KKoTxgbkxlWHQ0WsS/eR8w+K/D0cd8WtbYo20lnXo5HYjsa5aOP8A0hVPUMAa9m+JOnyaHLNexh2s5juBxnym/wADXkVu0OqqNWtZE8xZNs6j1z3HrVKWh5GNwPO+dbnN/Fqyntdd04SD5GjBWrUEcXlQMpGcDIq38eLhG1XRljYEiIZHpVS1TbBBIozkDrXBiZNo9jBxUYpHWWca7VZmG0rWjbyRqCqrkCsuAY8pumR0rStGVpCFBGOteffU7Gals27HGK0rZdzBVIyay7d+dtW97ISy53AVomZNFDVDeW9426FRF2I71mzRWeqoFlVlkjOeOK27nzZo8tGSR681QNrC9wJoZdjr95RSbGhdNBjmWNG+72NN8VNu8tN201q29vCribjeawvGO/7SmEO31ra9qZlvMwbsFQfmyBWKsv8ApBCnntWpcl9jfLkGshFKzl9vPOKmDTRrsegfCa61Ce/khuMmJeletxxeYu1ua84+FskLac0gULIDzXo1jKWHzZraMjlrLXQVdLtzligJ+lKbRYxhQB+FX4mGKo6hqFrbMBJIufrWySZy8zR+eXh4ZeP/AHx/OvdIGZfC6dR8o/lXh/hpf3sP++K9ukmVfDca9PlH8q3nujiqfEdr8B7Vns7mfb1fg16Pq3hdNUuyZpHjXZxtPeuU+AR8rStjANuO7GK9wtLS3u490kQ6VMj26WkUeVap4ZksdMIiYyKB82TXh+p2sjeIDa4yPM9K+q/Fdnb22nyLGCBivDrXSY5/E8lxtyM4HFezleL9lSqRb6Hj5vhFWlTlbqdBpNt9m0mNFHJUVR1JmEbCunVUWEJ6CuX8QSrEp6V8tW96bke/h1yxSMbQhu1b15r0uBQIl5rzfwvmbUNwH8VekRKVCZrmkveRvLY7rQRJJpHLfwc14n8QPC2oeKfEraLaSNBE67ricfwrk8D3Ne6eH1UaWR3Edc5Ywquv3LcZI5r3KNWdL3ouzPChShVq2ktDJ8JabpfgfSotJ0+zkFsiYLwruZz3Ld81heOLrxNfK8Pg/TmV3OGuJ4mjWPPc7gAfrmvWrC382D91sRh3xyRWxaQTTQCGaXK4wcYJ/WpSlJ7nq88YrY+T9X/Z88da7bHUbzxlZXt6TuFs8rhG46Fxnb9dtcXqXwr8aeFNG/tK4nlFx9pKywWjPLGkfY+4z6819V+KfAXiE3TXWg675CufmSdf5FcVFongLxXLOra14kWSBeqRRYP0zVNvl5OQUIQ5vaOp8tTxX4aaFrN4kMr2jRq+DuHK4/vKe4r6Ft/DNxb+HH+zzNJKsRI55Jx04rch02zs7UQxqmEQhcKBjPXgVo6Syi28nPO3is6dCMWXUxE5K/Y+BfiF8TL2+1CXTrdZpUiZowkWWJxn8+lcd4f1CHUNRSNbye0lL7lDHgtX0x8TPhb8NNO1q+XVrrUdHN9ctcwT2sgj8tm+8obacDrgehrzjxl8M/DNvYW2o+E9dt55LYhDb+YGaRd33yccEZ+lackIr4tTKcqs5XcfdOa+EUbW3xM1izVVWMxb5F4IzuU/zNfWPhW5VrVFICFcDjpXyl8MwE1TWdayVknujGgJydiHB/M/yr6C8Da1BKifvOe6k1viZuTjF9ERhKaUJNdWetWN0kZ2swG7+da6XIU8/nXKQTW9zadcke/StXR5luYfLZiZIuPqKhDlHqzoEnEuMD8aZcAEe4ostiJ8zAAVzuteNtFtr37DbXEU1znBVTnB9OO9U0ZddCTW7GHULSWzuIlljkUqykV89aF8P5vDvxy0+wWQ/wBkXTtOI2GQQoJx+dfQFvqEk0y+e0YZ/uoo5H1o1LTbeaeG8kiDTWzFonxypxzismrGid3qj5A+P8hX4gGLywio5wAMcHmn6eTLYQttwBjmrH7Q6zN43hmuFXfI5JK9Pb9Kpaaw/s9VyflxXHXtYqn8TOvsfNzE3ysuPStmGNm+YjaPasay1GGEQQrHkkda6OBt0XFea9JHT0GW6FZOvFX+ARVPpJnmriLuANWmZsiuZ0ifeJCfVTWcLq2NyzQx4lPUetWdWt9ylx2HSsqzjXzt5YfjwaGBqRx3QmWRY2ZCeR6UzxLAzhexx3qxpd9eLOY5bfEeeCDnNTeI5V8tdw69q1jbkZi7qSOHuYtrEngdCKzhADNjBIrfdY3B7/0rPuEaFtwxiskntE2uup6H8PLWC0sQcDnk1b8TeNrDRZNsjqOcYrzyHxVHpVg+6Qqccc14z4+8WzaxqTvHIQoJ6HrXdhKE1/ERxYmcZP3Ge3+IPjTbWu5bc7vTFeZ+I/ipfajcb1kMag8YavKri6kk++xNVWlHrXoLkjsjl9m3uaPhZd00A/2hXsOofJoUY/2R/KvJPB65urce9et6ysi6TFxxt/pWUviRyT1kewfBFFWwgP8AsA17XZ3IigFeLfCGNo/DkNzvIbZ0xXbaXqd9doyPtCg4zUM96nG8S/40vfNspFXriuB0exKSNIw5rpNRaSafyySR3qFYlQbcVk5tJkVEuZIoXClImYeledeLrpt5TJFepX8I+yMenFeQ+Lg5v2UZ61ySTR00maXgFsTrkEnNemFvlSuE8E2YVI2PpXbqCSorN7ly2O58LhvsD56bKw0lRPFEofoVFa/huZhayrjoorlr+d4/EkzrjCgc16i+FHj0f4zO5srrbLt/hPQj0rctZIEwxY5x0zxXCQXjMinOMDkYrN1DxJNFItvE26QnaFUZzVqairnpKm57HrIv4JMLkH1pJru3jXmRVz6nrXE6C19JAJbhvLzg/WtYW26NmMu9yDtZhkA9uK0U7kqlFPVmg8sbzFY1LjuccUsE6w3CryOenrXhHjD4s+LvB9xNYv4Qkur1WOwgkRS/7QYZ4rO0P9o2a/hVNa8Ptpl5GfmGdyY9m/pWTqJbnVLCyutT3jxToOlayJLPVrOK6trhMqHGcEenpXDXXw58N+FdNv8AUNHtWjnaB8bnLDp0APSsPQ/jXpmv6rBawrLvXMkjlflQdBz2rttb1i3u9FuNpDhoWIA78VUZRkzmq050476HxFoGrCz8pIyAYeHwcgsTkn8STXqng/UVuHjubWQA5AdPSvnfTLmW21GS1nRopASrRsMFSOxr0rwLrEOmsZ7qXZGv6+1VO8pNsxw9TlSPsLwOYngR5GUsV71v6pdWdkVuUlVJF/Ij0r421T42a/aTPDo0aRW8Z4duSfxrJu/jd4jvrZLe6ug37wHcvrVqSSKclKV2z6b+LHi+4bRDHpkzIk6lZSpwQO4r50XxN4os5XPg/TJbt4pBG8/3mBPXH+NfUvgHSdB8XfD6zuGi8xp4AZGxgnI5rLPwYsdPZzoV+1jFKdzqIy7Z/Pmp5ndXNUotct7B8JPDT29jY6t4iv559alhDSxedlI2PUcHmvUJkLQkexrF8IeF7Hw/Fu864u7hh80055/AdAK37q4j8s+wND11tYzl63Pkf9oPyk1yBJVBbc201z+mwNPpsnlDdgDOK0v2g7qO58UhYzkxs2frmm+DIceFbq54HrmvOxDsrnM6/JUcSvdzTWtorR8SADFdf4XupLiwjeU/MRzXMa/D5+njyiASvUVueCo2h0xI3bc2OtYTS5TqjJs6EH951/Cr9sxI6VnrjfnvVy2k9DWK3KbJroZjzwD3zWNCIWuHJxwfu1sXDeZCVOcEVyT2rx3jFbghgeBmnMInRadq1g9+LHYwlFX/ABEIkRCygjHWsKy8tJlaVo1kPfHNL4t1dY7RVVg2OK6aFN1fdRhWmqfvMwtcvLW2JdRiuJ1jxI20iMbvTFJ4o1LcCzP36Vyks8so2xxnnpXtU8LSw0by3PNdepXemw3V9Xmu42RiRnjGa1fB3gSbV7feyFQfbmmaHoEkji4njbAOTmvX/BF3Ba2YWCEjHBJFebisem+WJ30cK0rnh3jrwJeaSSLeN3I7AVztl4H126i83yWQHtivqbUI7a+kJmjBJ7EU5Le1gjCRwKPXisFjHY09ifK/g5c3tsO5Nez69ZtDosbv6V474IB/tK0/3hXuniGGW6sba0iQu0hAwK9JJuaSPFk7S1O/+GokHhiMhh9zOM1Y0jXJIdTe3b7u41X0bT59L0VIyrR5UCtbSdBsZNl1s3ynuaitFx0Z7mHaqR5k9DoYFWaHzjgE81UUKZ8Vaum+y2e0YAHArLsX3zbq5Ju2hEfek2Ta1lbVseleRa7Ir6i2epOOa9S8R3apauue1eS3g86/Ldeaib0Oimmdr4ax5Sbewrp7dvnUVy3hrKxqK6O1Y/aFBFcq1kjaex2/h/d5E/HGBXJag23XrwEHAAbNdh4eObSX6CuH8Q30Vtq935kiqAy9+c+w717FrRR4lB/vWa3huNnTyWfcP4ifWtm10azS481kwQCea4Twrrywao0ckg8v+EMMZ5rsLjWre6ZIEm2JIrRls/dyKzZ6ivco3vjWyhuVSSU+WG4CkD5fWlPxJ0u3h2qwAwxIHLD04615XL4R13xBq88emsRbpKymeXnIBxwvp7Va/wCFU6vDO0dx4wigeQFcNZbWIPYHdjpVU5Sex0+y5jS8X+PrfUbO4wu5GiLIvTjJHf8ADpXzn4tLXeqPHb3COrtndGTnn1H6V7ZrHwd8XTWX+ia9p960f+rjlDQyAfXlT/8AXrjJvh74+t4Ljf4UeSYvgz74yMD0IfOPw9KuSf2i3hqrXuM2Pgx4ctbzw9qOjxXLJcykOJBg/MBkZ/GvQPAN9dal4gs9EVzILYmW6c84VD0/FsD868b8Ka7q3hrW3t7ixmtLvzFEofuD3B6H6g19D/CDSIre01DXDFsm1CbC5HSNfT6kk1dCnzVEeXjsRKlRcZb7Hyz+0dLY3/j/AFFrHQY9N1G1uGSdo2IM47MV6Anrkda5vTw91pyMFJkHRT3Ne7ftVeCJotUXxxp8HmRSRCG+AH3WH3XPt2rwTw9eSKGLMPNSTOCO3atKyam7mGG5HSi4liz8PSahOTrMk1ta9hGpr1zwv8P/AA+/hVmtNHkaKJS5ubgHc7Y7Z/8A1VF8MdYsZb9f7QtYpMd5PmA+gNet+K/ENjB4buGg8sARHCjjHFZqTtY9OnQjbmtcvfsx6/C2ktoruA1qdijPavbZd2AE4Jr4Q8C+PbPwhrEeoCRwWci6XPXngivbV+PEfiqEaF4Ztro38uEWdVyEU9W+opxeljKpC7ujv/Gln42eSSfwxq8UpQnNtcLlW9gw5FczbeKvFmnWpl8YeHzbWwISSa3nV9gJxkr1x9K6fT9es9F0220W3ebUdS8sDyIm3tnHV26D3zXnHhzS/F3irx/4lu9cvozpViBBBaxNuQOVyRk9SARn605QS2H7S/utHlPxYg3eI7l0beiSEZ9RXSfD+2SbwzPDIMo3UVzvjNJEu79ZskxybCT7DFdP8Osto8iocDFeVifg+Z49Z/vJGfr8BtbaSOIHAHyZpPCF4/2dQ/Wu4sPDNr4htpI7l2QpnaVOOa5a+8F3nhq7803vnRu/yjHaps2mbYfFRsoyepuQyZNXLZuPxrJiZwVxjp3rTibEeawtqehe5e2bvlBxWBqVqsN2ZHbiteKRjwD1qnq1i0sWRuYnuO1Ju40Zl1q2n2q+XKuXP3TiuP8AEV80wZ1YlRyKu6oMMUYAnpzWelhJdzrHGjMoPNe9l9ONKk6jPJxk3UqciMax0a71WYSSYIzwp9K6Sx0KythsniyfUdq6/QfDk0FqGKYyPxFRahpl9BKVEO9T0NeRi8TKtJu+h6OHpRpxsYqW0SKFibAzwMVr6RBqHzLsjWDqGFMtbe62kT2uOeuK0NMs7qNmkErvEeiVwdTqb0IpYLtTujlVhUiyXIAWRMkdxV828ci7k3Rv6Uzy54x2P1qpImLPl3wJgapbHsGBr6n+HNnZarcK0kJcoRgmvmv4VaPqGsa9Da6baSXEgG5tq8Iv95j0A96+qfhLZi3nlhZlZ0fDbemfavqKCftEz5qrZpm74+iEFksUOFyMD2qHwhFItuNzFgoqb4lyFVUAHrxVrw/CbfSFZhg7cms8X8Z6WHko0rFbxDNyEFVNPjCpncaZflprjueavWtqVhz0rzpK7Oyn7sTnPFkipbOc84rz60QvdZwSM9q7XxsdsRXNc1pe0NwfwrKT6HVDRHXeHIf3QO2tmGP9+Kq6UVjtAfarGnSeZOT71EI+8kKpJ8rOx0NwlnLz2FeJfFHWvsfiS4bzNpBABGOD+Ney6bIBZS180/tBpcHUZ7qBeVkXOK9ZrQ8Ki/3hesr+4MzXH2mQgj5d2PvfWpZ9bv2G1d0SKATk8k9j/n8a8m0LxbeW4ENxuVjkMTjkfj/Oull1+Dyo33CMkBQUYY/P/wDVWMos9eNRWPfvhT4oEcEcL4Mpbc7OuOMdM/0r0vVo7bVNK88LHLkE7OP0r5Z8O65mCaRbjcQn/LJuN39eK7rwJ401KxX/AE2XzG2lmyeV44Az1J/z1qoo1U7tNbm1r+ual4fDhJZliQjIIyFHpVOL4nysRDJCtyrkhnjTovTcB37V2t5rmm6tYst1bxOrhXU4HOfX3rnZNF8M/bI2jt/JjcfOvGBj39KFJrqdXPJrexh+K7Kx1fR7e8aVkuJJgIdwChgTwo9O1ev6JZpp2k2tkowIogpHv3r5++N/i6DTdB8/SmSGawlVoBn+McLxjBHevGj8fPiV/wBBZP8Av1XbhpxjeUj53MozqTSR91alZ2uoWE1jeQpNbzoUkjYcMD1r5P8Ai38Mb7wffy3FjGbrSZmLW8ix5eM/3Gx19jXE2/xw+KNwQINRL5OBth71pQ/Er4uXXE2pxQJ1JmjwBXTJKstmcNKdXDvp94aroviTwjb6bealatbLfQiaL2/2T6H2p0XiO81O0e1luRGh4Zieg71l+MvHOv6xbWWm65qTXjxSl2cJhDkYwB/WsiCcW90syxq4B+aNujCuStS5HoerhMVNr3irrVzpsd48bzb+flOPvV6F8GFT+044rnxBBoOnyHEskbKJmBHGCayE0rR9bh82C3jzjmNuo9q6PwHa+HdJ1CNm0e1muUYbRMCefp3rNa9bHZTg5P4rH1H4Xk0T+xWsfDcclvDgLNehB5lwR0YFvX+8fwrp9HtbGysnhtI4Y0IJIjGAW715vpP9vahDHJJClpaYBVVXbx9KveIdZlsLBoreZkOMFu5rSU4wi9TRYVN8sNWeKfFfalzqrqAR9pIyKtfDi6gtPD091dSiOJByTWT40uIW0+6WdtzPLnJPJzTNAtHvPAV/bx5yc4ry66vFebPDrpqrM7/w38QPC+lxyfbNQClj8uFzmrGoeKtD8T3CJpc3nFRk8V4RqXhe/vfIit43LDjhSa9J+Gvg3UfD8TzXiEb1yMilWSp03yszw0YyqRudHPa+Ycx8Faki+SL5q0YICwLEc0PagxHjJriTPcKEcwAz0xUv2wtE0aMACOeap3m2NWU8EVQNxB5DMjZJGMiptsUkc3r8i/bgqtk57etdV4VtbW3to5ruRYy3IJrmGsmn1AFRnBrt54LWPToFuY1ZFwcV6+JqOFBRPPpQUqzkdRFaSSQiaOcbMcEUhidTiTbJxxiq+g6naXFuVjLIg42mtS2uNPkmCFfn7H1rx1ZndK6Klm9q0pSZAvsR1rYS1tfL228YVsenFV9V0mOeBZoUIcelRaTdXFrmC8QhOzAc07tMnSSIbqzUs2UVGHoKwb+1aOT7xANdZcxCYF7eRXPoTWBqAuY5NskWR2xRJlQO30T4ceFPA/haXS/Dti8SuMzTPJumnPOC7dTjPA6CuZ8KWKafczSLkbnOOfevU9cZjbtHnqOO1ecXbtZuWfHGe1fYNpSSPnHFuLZR1NpNU1yKHJZI2zXT3wFvp6xLnOOazPD1t5j/AGhkwSc1c1WUk4PSvPxb96x24bVIwUXdPk+tbKYW2z7VmxLvl6d6vX37q0P0rguemlseeeN7yLzmUnnNZGgPHNNgY61V8asZLxzuPWo/CkUizq3OK5W+p2paWPQkYJCF7VZ007WOBVDJ8sGtjQ40blgOlaUfelcxr+7Bm/ppA0+Qt1NeIfFu1E8lwTkjzOR617xBbD7EfmAryf4iad5jSbW5Lcetem30PGw0ffPmPWdH8uV5BuYgkgE1kJeT2vysWAA4wK9h1XQjy0kWMnGAM1wnibSUiVjt69yORSO1rsZFp4glth8kr7i2c5x9fpXTab42W4lxcSEZYODu6N/XNcBLpzZ5YgfSo49NuGl2RSAk9cmiyYlKUdT2yw8etGojju8IW43cdv0q/ffEZkgfavUDL7skHsMV88i/nG4JI2AeOa7b4MzQXvjKAajZJqWwhltZRuWb1AB4LjqM9cVVPDc0kr7iqY5wi5dj6J+AfhGLxHb3PinxBbxXVpKphsoJVzwD80hB91wPxrtvE/gzw/Kh0/Q/Dekve8NIZIwBGn5dTXUeFpLe4tLSW0VEhliG0KMAe2O30qxqmgJI7T2srwXf3hKp+8fevaoUY0vdPnsRVlWbmeXeJ/COlzaHNA1vb6bFHzMEiAMWB1BHavC9RvtPEF1A93LOIoSyTNGc59M17N8TPE9w93/wjlzb/Z9XDqqTyZWKcHoCO/16V49qMt0LXW4JoYEdIPnGwYGODivWjhpOm7nlSxMVVSPKNM+0ajr0NvDIZGlbGXNP1m4vH1+UCQKyHYSg4wOPxr0j4B/DbW/GPiZtStbXyLG3jIad0+RmIxgep719W/DX4F+CPCsfnSWEeoXzHdJPcjec+w6Cvm61o6X1PqqMHJ36Hyx8Ffh5488YXqy29jLYWYI3Xk6FVYew719Y+F/hzo/h2OKa6ihvL1FGZnjGc+o9K9KhjtbWAR28aRIowFUYFc74n1CG3t3ZnAwD3rhnJLU9GgpN8qM7VtQhihZeAAK8c8fa0rS7RJkE4Az1qh8QPibb2bS2yvulyRgGvPNI1afVNet7u8bcm7KIegrhn7TEe7HRdz2oVKeDW95G94wsrefSS1xG28gEY7Gr/wAKUWPQL+CRyw6jJqTXmS4jww3Bs8VH8P7RotOvyrHqRinXVqUT5TEu9afmdP4e1KB5lsooo42RuXC816DdRrdaflTkqoryfQLORdUd8lTjrXqHh0P9naKRiSVGK5ajvJxMKHuziyvHaFU2lad9l2gZWttIOFz646VI1urSBdv6Vhc9lSOL13Rhc2xkhU7u615/fCW1YxGIqM8g8Yr3GaxOx9orjvFXh5LyItt2uRjcKfPytGkZXVjhtDuIpL4K2DnvXXa5awzQQo0mzpyK4y10G507VY4W37S2c11utJKoiUoWUDk1018R7WJlTpKEhbJIVQoQ6qnRx3qe21WGCULIoIHAYVnWt6ixiGOMyknkE9KfNcQ2c3722BB+8CK4UdLud9o1+t1Co89cnpg1pyWIeNtuCx7npXnWmahBb3KzR5ETHgA8CvR9GnS7t1ZGPI6ZrSEujMJxa1RzGpw3FhKX2EL6r0qqmpxTDnOR1zXUa9GwjKMCM9CelcoLSIzOCuw9xWdW8XozWm7rU9b1lvMVNrADn5c1w3iG1klI44Lf1rtdQfJQEDOc5z1rF1oKIx0619fiKnJNHhUYKdNkemCO3swuADjFUNTxhjUhlIQc1k6tdFIm9a86rPmdzrow5dCKwnH2krnoelXNZkX7K2PSuQt75xdk5xzVvVtSP2Y/N2rkutj0eR6M4Txd/rz35p3hVmMidazvEF1503HNdF4Ft1k2naOBWE9EdMTprjctuvFavhxXbbu4yao6kyrsTjitLRJ1MsUa+taYZXZz4mVonS6xm200MrGuE1mMTW5dxzniu38QzJ9ijjzycVxnit0j01dpGM16bjZnk4V3kcHr3ktkN94DjFeb+JY0kdhhQM8V2+sszKy5IPY1xOsRfMWYEHtz1pne9zitSsypLBeOtZl8DaaNdXB+8w8tfYt1/TNdJqLvNLs2gY7isnxTB52lXFtGv/HrCtw+OxL7R/WhLUxqPSxwiHBrufgha3d741js7aCZzKhxJHEX8mQEFHOOgB6+xNP+DPwu8RfEvxFHZaXbuljG4+1XjD5I19B6t7V+h3wt+GvhrwDocOnaVp0KOFHmzFQXkbuSetaxqcsk10MHRU4tS6nH+DI7+3ii+3WT2jMcyx4wolHUj2brn8a7c/NHmQAE8gGuouLO3mTDRKR9Kz30zYw2k7MdK7vrcZayVjieBcF7ructrnhvSfEFsI9TsoZnX7kmAJIz6q2Mg1514d+AlhHql5NrGqS6laTkYRl2syg5w579ule5x2a7eR0pkn7vjGBUyzCoouMHZMunl1NyU5q7RnaVpOnaPYJY6bZw20EYAVI1AAFF1crChIzkVJNdLkgcAdTXE+O/FljpNlKfNDSbT0OcV5lSaSu2ezRg5SskXPEPiqz060eSadVOOma+aPi98boTPJp9hKZJDkEqeFrotY8PeJ/FUV1dSO8dtuMTc/NGSMq2PT3r5Q8TWU2na/e2U4IkimZWz9ac8vquCqVdF2/zJlmVGE3Soatdf8jdutWkvJ2uZnLu5yTmt/wx4is4SkMzMsu4bD7153YXAjkCyMQmfyrpLRtFW4t5ReK0m9fkCnrmqUbaI5+fmu2z2yW5eSOJeckA11fw+tXazvQT1PpXI2Q8zULZcZVohj8q9A8EZiiuvTca4K79zl8zmrxbfMuwCB479eD+AxXf6Ag+0QIT95a5eZVyJO5Natzqi6SlpespZEYBselcij+8foYc/uxOtMRjm8s84PFTiPEgYio4L2G+SO5hwVfBBqzNwR6YqVHQ7XImgjRg+QOlUrvT45Ix8o61dgYbT9KSRx5NS4XBVWjivEWi+YjmMYbHynHSuKsdWlhvn0zVkwVPyMe4r1uRQzMrc5HFeZfEzTE/c30eFYNtYioUXF+RtCtzaMzdVtZtPm+1wYMTnqO1adtc6NeW8dvNIxmI5OKr6Wo1Hw3JE7Fyg4NU/Df2aNzAybmJxkjkUTjb3jphLmVmP1LToo5R5F0QAeFFdD4c1O5s1LSElEHJNU7mzj+1BY8EZ4zXWaPp0MlttuEQqV6VLjcq9lqXrPWLTVohFnLEdCKztSsykuQKlk0/+z7iOa3TEYPOPStjZHdRK/Wk056MxlPkehuX25Z0XHBzjisvxEvl2ys1dDfOszL8q8e1cx4/lMWmrivpsc/eODBr3WZQk3qD7VnaoFMZz0xT9JmVrQFmzVXV7lFjbpXFLY6YL3jnfL/0g7OTWX4juHhgYZOCKtSaisdyf51i+J72OdNqtzXLy9T0YvZHMlnnmJxXofgKIpCCy/jXEaTbF5gcECvTPD0aQ2YA7Co+It6EmobZZyq9e2K0NBVYLoSTHCoM1RiVPtBYnPNUPFd1NDbiO2zukIAxWlH3Xc56/vR5TsbuQX0kbK2UBzXhvxj8aT+F9YRXDS2M0u2VB1X/AGh/hXuPh+1kh0GFpeZGAyTXzB+1SrLcQZHWY16aV2mzxqbtJ26F+TxNY3dqt1azLLE4yCDWDqGpQ3BJRxgevavH7G/urMnyJWVT1XPBrovDTaz4h1KLTNK0+e9u5ThY4xn8T6CraOtVL6HRtcReY0hfKjqf6V6d8DvhPqHjqXV7vVIJrTTLhYoEkYYMirlm2j6kc16F8F/2e4bFLfWPGW27vMBo7Mcxxn39TX0xoWl2tnbJDDCkSKPlVRgCpSuN2Rj/AA68H6N4L0GDR9FsktraIY4HLH1J7musYKVpJAEXjFQrJuOKtIm7eoBtrbTTiA3alkQMvvVbzvLk2vSDfYJEZScdKy9UbZGXPAAyTW4CHHBzWVruli/tXgLsgbrt70WHF66nnmpale6xcNY6LgKOJLg/dX6eprxX9o24Gg6Mmi2LNcXc7K17dE5K5PCe1e5eNL5vCegiPT7QvdzOsFrGo6ytwufbNeW/FvwTcJ8Np2vrgz6kl8k9zccDeSPmH0HGPpXdhsFBu+7Z5+MzCorxStFfiJ8APF1p440BtOW9SDxNpkXkXlsTg3UK8LIB34xnHQ183ftOeH5NC+JtySuI7tfNQ46881y7apq3hDx4mtaLeTWt7aXAlilRsH6H1B6EdxXr/wC1Lqtp468EeFvHtjAsbvvtr1VHCS4BIHseo+tddSc5050ZrVfocVOEYVIVYPSX6nztU1j/AMfsH/XRf51DUtocXUR/21/nXkI9Y+lNMI+3aa2f+WYz+Vd74ZkVXuUyOSeK8z0mbLWL8/Kg/lXS2XiVLG7bFtyTyc152Iptt2JjLSx10t02dpBwGrX1nbNo0e7kccV5drXiyRc/Z4ypNbPw/wBT1PWEZbuZnUHhT0rCVOUVzsyjT5pKJ6d4JuiLRInJwp4zXW3MoKrgiuPsNtugAG01qi/VgozWEWdlSk0dBBJgU+IeZBJnqKyBfxZUbh+dOk1CO1u08yXbHJx14rWxyNliRt0QkXqhwa5X4ipbp4fnefBhbkH0Nbl7qVrp9zulkUwSdT6V5b8VPFFvcRzaVb3CvASDkdqunRcnsZzqKPUd4EvoY9OlhLAqSevpTNatmtblLqzY7JDziuT8HXLu8kKknb3FdpbpLcQBNwAHrXPWjyPlPWw0uePMEseob45S5xjiuu8N3qiJUuJSZDxjNc+izLGIpH+50J71at49rh1cBxXK3ZnXujvRNFcQbc529qZbNHGCEOB6Vg6LcMrkvkmptTuNriSE8N1FXfqYTpp6HfiRl+UL0HJrlfHxae2CZ/CuhknxbsV61yniKV5AS3QCvocc/fscOE0p3Od08SRW4XPSsXXppFJG7ik1LWRbvtVqyLq9a8BOciuKWqOum7O5iard7GLZIP1rJluvMb524qfWT85HesO7+ReGrkbs7Hows0dRpl3EpG3Ga7fS7n/Rc5xxXlGiyMZVBbvXoNjP5dsvPGOaV9SpLQ14ZmE4JYgZrf021gvbqMyYbbXMxsPs/mFua2PAdw816xBJUHGa6qMfeR52In7rO/vEWG0jjQYAxXyP+1Tue8t1UE/vTxX1pqMoMaD3rn4PhTo2v65FrGuRC6SJ98UTD5c+4716U3aSPLw0bpnyV8HfgX4o8f3Mdy8b6bpO7L3Eq8uP9kf1r7W+GHww8LfD/S0t9IsY/Px+9uXXMjn1JrtNPsoLG1WC2hSGJBhVQYAFNvHwhIqW+52Rj2LthKnPGTmtKOTiuZsbjClq1ba6Dj7wpRkaOmasjlkx3rDvb/7DeKkrYDng1r27B1znNZ3ijSF1LT3jX5ZQMow7Gqle2gU+VStLY1LSdZowQc56UzUbX7RCdvDjoa4vwXrM0Vw2lahlLqE4Of4h6iu8V1ZAwohJTQVqTozOYtNUktrhrW5JWReme4rZhvY5B94Vm+K9LW+ty8fyTryrCuGsdfubO++x3mUlQ4IPf3qJScHqbwoqsrx3PRdU0+3uwrPGrlTuUkZwa86+L8NxB4I1Iw2TXjBSwjHUn1/Cu70zU0uI1+YHIqj4ocPZSQ7chwRz7114fEOlJSWxw4jBqtFwkfm98RVhk125a5ge2nOC0ZU/LxXofgW3bxj+zd4o0Z5B5uh4v7bJ5bbww/KnfHaCOHx3qEFxZRSMqR4fGCfkFP8A2cLW0vNavtFluTaxXdtMhizxNkHC/mBX0WIoP2ntFtJfmfNUaiVNU5bxf5Hz3UkPE8eP7w/nUuqWz2ep3VnIpR4ZnjZSOQQSKZaANcxKe7j+dfNNWbiz6C91c+hNCy32JtgICpmvU4Z/B11AV1Pw4itGvzSxHBPvxXmnh6MeXbf7q11ymNobpR97bXn4jRozirpmH45sdJS8jXR0dIHBwH5IrrvhnpMlrYiRoySeeBXP6npN3fSWS28Ekm5sEqpOK9d0S3+w6fBFImwquDkVy153SidmDpbyZQmkwx+XFMEwD53HpUl4hluHZemaqahG0Uatk9K5VudjV0zJvdXMOoeVuIz0Oaw/Euq3+V33DeWpyKj11tt0shYZBrM8VXSjS/MPXFdUI3PPm1F3LK+IpNQhNrcyM4HT5iK5LxM1tDkjdnPRmzVLQLlpLvdhmJ9PSneJ0kuJMmNgo9RXoUVyrlPNrtSnc6L4Pg3WpSsVG0jGK9Nt9BlmlZ422YPrXlvwfnWz1Z42O0ZzzX0Bo7xXkZETDJHavMxkXznqYOdoWRlW2gNsHnNuq3/Y9tGgZFya20gby8Y5FTR2/AJXHvXJynVzs5VFMc7RKpBHSoWklUkMOfQ11V5poZhIqgOOfrWdf2Ql2yRLg9GFRJMuM11OkmmURkDhc81zXiclraQr6Ve1e8+z2wx3NZVzN59u27kGvexsv3tjlwsP3CZ474h+0NcvwcgnFVdHvzFIY5u3rXpmsaDbNatMVy2Cc15lqNn5dw7AEYrF1Eka04Nsg1h1mkLJXL6jIwbGa2ZZ1G4DkjisW4XzGJauOW9z0IaKxY0SY+eM9BXdR3PmWwVW7V5/bny2+TrXR6RLKsRLZxU9SpM62wklnBh5PFd94L09bW38wcE81wnhtldgzda9I0WdVtABgV14aac0jzcbBqm2XbyVmeNfeu88OhfsiZ9K85eXM6nP8Vd3oNxttV57V2ud5nHQhaFzovlxjiqlxGpjak8/5M5qpNeAIRnmqbR0Qg2yhLcRW9u5c45IrLs9dQTFFkyAfWoNduRslRj8r/pXiniTxfN4c1J0YiSMtkc15devKElynu4XCRlBuR9N+HtWjnLJvyQa6VHV0618x/C34j22p6m8KybW9Ca970XVluEUhhg124TEKpGz3ODG4N03zR2K/i/Q1mddUs/3d5DyCP4h6GpPDutfaIgsnyuvDA9jW5IySJ2xXG61bjT9WS4gYKkpwy+9byXK+ZGdF+0j7OXyOzLLKnWvPPif4amvrc6hprCK9hGQf7w9DXVWl8EjBZhzWf4l1yytbN2lkXoeM05yg4+8KjCpCp7hwXw71q7mlFtecTLwfTNeiajEZ7Q+uK8i8A3kV7qt1PGeBO2D+NexW8ge0Hfiuag910OvHq0k7anzL8ePhz4h1vxHHqmkwRzpLEsTJnDBlHUnpivNvDWkat4K8XaHealbfZ3WdvMwwO0Z9q+yJHQXbxNgqe1cP8T/AARpuu/Y5o5hZ3EdwhEpBKgE9x6V9Ph83i4Rp1Ftpc+TxeTT1qUnvrY+HvjNEkPxU8SJGMIb+R1+jHd/WuWs/wDj7h/66L/OvXP2sNB/sr4iQ3yqqrf2i+Zt6ebEfLf9VFeSWX/H5B/10X+deXiP4sn5nTh/4UfQ+lvC8DSRQtjjYtdh4V02TVNals+drAbvpWbolr5NpYoq8vCpP5V6D4Ks10j7RqtyMF1+UHsK8XE1NTtoYduR1eNO8N2EcQjTaB8xPWs+81HTb6DzbWYZ9K898c+Mlu5TDGcjJqPwo0jjcH4IzXNPRHfJ9DsXlTyyE5aqd7LI0IRxxS2Ub4Ynrmpb6Fjb529qyjZimmkeaeJpGGoBN4xkVT16FZdKwDkYq34lsZH1Xvisi1uJLh57FsnANdsNkzy6mrMvwBFLPq5iwoUHFegeItChNsCTlsZ4ri/Axj07xJIsqlsn1r1fU2Se13iEBdvWulSdzz6qXMeR6WRpmujLEAtivSvCfin+y/EMdpcMfs833WPQGvN/ESj+2ECcfOK0NYJE1t8wLY4wadWlGrozSlVdP3kfUVm0NxGs0ZDBhnirLIq9BlD+leO/C/xqbeWLS9RkwekbMetexwzRyRhlIKEV5coOEuWW56EZqS5kV24Plt/wE1Quoir5XAPf3rRnHBXqp6GqErFTtk5x0NZSRtF9jlfF9w2xUB4Wq9hIZbLGaq+JZvMjfnPpUXhy4BhKMa9DGSvWZvhYf7Oi5qkzC1KZOMetef67F+6cgc13Gpq7qcHj0rjNXk2q6tXNUjLculOOx5+qMLl1b1pl3bH+HOcdulT3Um2+P1qb5mHtTszXmMqCJlcZBro7VwtqFPWqaQ7TnbVm2VnkCnpScBe0Ov8ACsJCBiTXcWkvlwDmuU8NqpEcK9a3dWuEsowGYDiqw8XFuRz4yalHlRfgnZ5R3Ga7fSLnbCATxXnvh1mni84g4znmt+O/aIbQelae35ZNlYXDOS5Udi+oeXwWrLvNTxuOcVzk+pSMxycCsXWtYEEDM8gAA9ayniz2aOA5dyTxr4kSzs5HaQdDXzh4q1abVL+SaRiVz8oro/G+vyancNEjnyge3euOmhONx4rOknJ8zNq0lFckSHQNWudF1aO+t2IZW+Yeor6o+EXxAh1qBNofcBhs+tfLNpps17KVhjJ55Ir3r4Mae2maR5brtkJyTitJy9m1Jbk0YOcHGS0PfJvEKQRFi3FcTq/iGXUtbjgDEIvzCpiUlTa/SsbTrZZdclmX7i/LmtZV5ztroTRw9Om27anTXupvFZ53EECvE/it4ymtpEs1lYySdeegr1rWJI5AlrD80jcAVwmv/BN9ev31C+10xM3KosWQo/OlyTqy02Rm8TSwyvLdlH9nrV4b6K7hZx5yS5xmvoLTbhWtiueQK8I+GfhG38M6peQwTfaCsu3zsY3V6ouqR2MZMjY45relL2fxGeIpuuk49Sn4p1L+z7tZmbClsZrlfFXitbizNjbSb7mYbY1Xk5p+u6hpuvFkvnnjgifcPLOM1yl/H4aXXrO9tBcxQwB/Mixwz7SFYHOQcnmuzD0qdV81Sqox/E83F4qeHg6dOk5T/BHkHxukvdc+F2la1qSub601WWGZz38xd380/WvFLD/j+t/+uq/zr6P8YaBPq3hbWNEtL6N0u5Yp4PPGNro3qPUE15lZ/CTxGt5CxudOIWRScTHpn6Vviq9Hm92SZ4+Fw9ZQtKNj6S8MQJctojMoIES7vyrR+KGqPbotlakLkY4rQ8IeGLmGxs5E/etHGoIB74o8SeDrjVL37Q3nxt2XZkV8zKvHmaZ7lPlUfM8auYZJLoRqWLHnNdvoJ8h7e16Njk+tXJfBF5Zs7tIAx+6WGKr6VoOrR6iJrh42C9CD2pyrRl1MIqXM7nUQSxwu2+TjPSpNR1K3+z7V25rzr4ha1No743456g1g6V4zhlYCWbcfc0lCajzJHdTjCW7O41JIricS45rGtNHjh1KSYdHFS2uv2EifMy/nV2DUdOkI/eAfjUe3mingqbKmn+HLaHVDeknJ966i7ljktvJGemKoxTWbYxMPzqci1YcTfrWscSzJ5fRe6Oeu/DFpdT+Yxwc5zmnSeDLCdkaSRiw6HdW+sUJ6SA/jU8cMef8AWUSxU/5i45fRt8Ji2ngnTY3SRXbepDK27kGvR9C1NrC2WGWbzABjmudjjUDhql8rI+9S9pz6ykP6pTjoonWt4ihAKtyKrS6/bMfmwa5lrdj/ABGq81q+R81Jq/2hfVofymdd3TS2+4cgiqGgamI7sxucZOK29D8O6qmlqmooqy7edtY914T1BbkSwqQQ2eBXU6kJNuRzwjKK5VsdeCjwbuCCK808ZXCw3pVT36V3McF5b2u2YEHHeuF8Q6e99qPXJzzW6qRascbpSU7nMNbCSYSVsadYrKQNvNWZtKa3j6GrmgxnzduKzdmb3ZXuLJI+3Sq8kPl4dF5ra1W1fcCtXtG0tZVDSLmobSHFNmV4WubiLU8sCBW/cadqGtaujSKy26n86nTTVbUI1hjGAeSK9A021SKBF2jOPSs/bN+6inSXxMyks0sbARoOgrCub+OJjmQZz612OtQ/6DKyjkKcV8mfEjxf4lsfENxbWtrIUUnBCn1rOdGdTSJ24LEU6Lbme0ax4hhgjP71cj3ry/xj4yE7NAs4x6A15jd614t1HPmrMgPYKaof2TrkzF/InYnuQaungVF3nJHRVzS/u04s7OHUIZAWZqq3eoJyAw9q59NF8SbPlt3A+lMm0XXFjPmQyb/XBrsjGC6nHLESa2Z7B8Ko7S6snlZkLBucmvWNL1DT7OMHzo1Pf5q+R9Pm17SN6w3EsO7rxWtY+IbzaBd3E8jjrya56tByd4s9HDY+HKozjY+qrnxJbMhWGZXkPACmrGnXotbUsWzI3NeN/D+21bUVW4VTFB1LHkkV67oOlSIoMm6Qg9TV0MBWk97IjFZthqasldnReFEVp21C8Ybv4FPatTxNrSWuiXMsbKW2ELg1nx6ZcyKPlIHtWf4g024NhJG0bnI7CvZhQhSp8sWfMSxM8RiFOotLkfhiPydL+0SdX+Yk+prD8UawVRxv46dat2+oKtkLeTcrIMbMck1j+KtDW60hd5ljnc7lAHXNeM17TrtufVVqyoK63exgXuoSeSFhdQrDNZAkuJHOGHvWxZeC7zywftLkY6EVt6d4UeFf3vzVnUqLoeYoNu7ONf7X2NLaLfS3KKMfeHWu7udDghgaWSP5VGTXLNB/aWoedpbmEJ0U9zVUUpp3Ma03T0SPoHwJbwQ6VC3nb2KjIz3rpQ8Kbvuk9xXz9ofiLVNDQQyOzgHnvXW6X44ilcPIxVu+a5ZUpJvQ4pwb1udV49t21LSCkKhHVgQBwSO9ee6Lod1JqsdpJ9qiD8hmzj+VdvF4ls7pBmVCe2a07XXLR1VX8tsdD6Vj9Xd73BVeVWsfMHxnsXt7+5id3dUOPmryRR5c3DEfSvpH9pFrObTFaBVEm/JI6mvm28UqTiu6jzcnKz06DTgpWNiO4mWD5J2GPeoRreoQN8sxrGW9dBtpVlEgJrJUpRep2ucWtDeTxlqUXBkJx71bt/Ht9gAs351xVwfmpYMV1RowtexzSqyva56ZYeO7g8MxrZt/HEnBL/rXk8TbcYNW4pu1ctXDxfQ7KNV9T2G08c5+84/Ot3TPF8UmMsDXhEcrD+I1pWN5NEwKyGvOr0LL3TtpuL3R9B22uwygHcBVv+0oWGdwrxTTdXnXGWP51sLrM2OJK8qdapB2OxYeEj6aeEHrihLaM9hVhVWTvU0VmSOHNfXyw0nsfFRxcYuzMLWdME0DADqPSvNtV0qWzumkZTx+te4R6ZuHzO2KzdY8IW99EwYv+dCw0yZYumeKTNHJEcge9Q6TGv2kYrp/EXhG4sZWFvukTPGa59LW8huNq27ZFS4OJaqRlsaV7aBwCxycVY02JlVY160aZpmq3tyqmMoh65r0XRfCdtDAskmWfHc1UaTmRKvGHUytI0tIo1kcDd1rVXap6itGbT4412rjAHrVb7IitksKtYdmbxUSORY5I9mM561ly+DNHu3M01hC7HkkqK1mkihPLCtaxmhkQAYqatHQ3w1e7ZyP/CB6Dj/kHQf98Ck/4QfRR0soh/wEV3flrjpTGjUGsPZo7Pas4g+CNHI/49Ix/wABFVZvh/o0nW1Tn/ZrvtooKLR7NB7WR5jc/Cvw7Of3lmh/Cq6/B3wpu3HT0z9K9YihUjNPNsucil7MpVpHFaH4N0zSYxHa24CD+E101tbWUQCm2C/QVopCB2qQwAj7tdFOc47M56ihPdDYobVk+UD8qiuoYBGcopPoRTjCVPHFBX1rf2zaMFRSZjnQ7FnaVraPeTnO2qN/pUJPMYOOmR0rrljDJUE1srDpzXM4WOpzuccNNUHhAPwoOnjH3a6c2ijtSraL6CpUBc5w+t6DJe2TwwsUcjrXmWq6Dq2j3DOlu6kfxKMg19EfYx6UyaxhlUrLErj3FROlLeLFzp7ny7Nqd5HMTcR59cip01iDaNybc+lfQGp+DdDvgRLaICfauV1T4SaVPlrd2jPsaz5qq31IcIM8yh1SHPyyFfxq3FrcyfdnP51vX3wgvIjutrwn2IrGu/hz4itwfLCyCpU31RLpI5Lx1dz6jbnzG3CvKtTh2k16/wCItC1HTrVhewlfevLdZiw7VvTlc7KceWBydyNrGmwyY4qe9Tk1THBFdVk0ZuTTJpcsaIQQaF5qxAuSKE7Irlu7ihjjpTkkx3q2kAZaZPa7VzWMqkXodMaclqEU3vV62k6Vh+YYpME1oWk4J9KxrUvdub0Kup0djIwIweK2oWLIK57TZAzL/Suht2GzrXzuJVme1Qd0fUVvdzKdwbir1vq7o2GasSNnCEdKrPHMz8Zr7uB+aSO1h1ot/wAtKsDWDjHmVxNusynvVxEmcD7wreyZk7nQz3FtcKTIATVODR7OaXeF/KsxLa6LfKzV0ejWsyxjcxJq40ovdCcrdR8WnQW4BVTmptzbcbmA+tW5IW28tVcwcdav2UV0J5ilMGJ+8TUMyMEz1/GrM6rH3zWfd3q42hefasnFIEzB1e4kjf2zSafq8kLIA2RkCrN5Etx1Wq9lp6tdrhSefSuWq0kdFByb0O/0yQz2yuepFWWj9qj0uEx2yqB2q2yn0rz2e2tiqY19KaY196mdWFRktU6BqLGo6Cp0jqsGNWYGOKcWg1JBGKcuMUhamq3zGtEQ0wkUY6VXbr0qy7VAxGaTYJEsB46U5xntUULfNVhTmmtQZVKc9KQrtqxxupsxVVosFxqEd6k8tSM1AuDUyNxirRLTKrGPJB6g0hVCMhhVS8kCu2PWs6a8ZQcMaxbQcrNd2UfxVWluIV+9tP4Vz1zqkiZ5/WsPVdeMSE5NTzxBRZl/GSW3k0yQKF3Y7V8za6v7x69X8f8AiMXcbxbv1ryTVpN7E1Edzupr3DmbxcE1nt1rUvB1rMcfNXTBmVTcVTirELc5qsvWnhttNq44uxr28gA61JJKpQqcVjLcbaX7Q351jKhd3OmGI0sMvceYdvrU2ntlgKqSsWPNS2LbZB9a1nH3LGNOf7w67ShgrkfiK6KCPdGMGsHRPmCjrXRRoyqMDivk8Y/fsfT4Ze6fV39kzKOVz+FN/s6RT/q67owRn+GmtZxnsK+wU5I+EdKLOH+xSf3DTljeP+A12v2GL0H5Ux9NhbsPyrWNaSMpYeLOVSVlX/V81PFqFwgwsddB/ZUOfuipF0qH+6K0WKmZfVI9znJNSu2GBGaiN1fODtjbNdX/AGbCP4R+VPWxhX+Gk8RUY1hoHFSR6jMcEYp0Wi3EnLk5rthbQr/DUixxjoorKVSct2axowXQ5GDQWzyCa07LR44WDFRmt0quKEj5rJxct2bRajshkUQWPgUpXg1Y2jFNZeKfJoUplORBVdkGelX5FFQFMmsnE0UisIwTVmGPAp8cfNWIo6qMAciAx8UwRjNXjGMVEyfNVuBKmQMgxVeWKtER5qOSPApOA1MqQRjFWVQbaZGvNWQMLRBClIpS/u2qB8sw9KszrvfimiIgZpNBcYI125HWlVc5qVY+OOKZghz70wuY13AWZvrWdLa5zW/NHkmoWgzmueSLTOUutP3A1zWtaLJIjYB6V6Q9r7VVuLFWHK5qHBMfOfK3xA0i7tJ5HEbFfpXnF0/JDZzX2R4j8J2+oxMrRgkj0rxnxn8J5S7y2qkHPYUJ23OmEtDwm6IrNmxmu117wPrdiW/cs4HtXH31leWzETW8i/Va3ptPqTUKe6kOc0hbBweKfFtJrYyWoiqSamEfFSKgNSKtROZvTgVpIjtJpIVO4cGtFIfMWiW3MZBwKmM7qxcqfK7mr4duNkoU9K7u0aOSFTkdK81sZNs42+tdhp1w3kjmvCzLCxb5r2PbwVaVrH3z34pc1GDnmn5r6C58nYWlBqEvSCTmjmE4lkVYTBFUhJUqS4HWrjJEyiWGAphxUTTcUxpDTckiVBkhxRUKsSaeDUc1ymrCsaliIxUMnSmxyFT7UXHYt01jxTRJupGaqbCwjCmhadmlA59qgoIlzzVlBgUyMYFOZgorSKsQ2Ejdqaq5NIo3HNS9KYhOlV5mycVM7VDtyaUmVFDYxzUjnilUYqOY8VOyGRoMtUh6UxOBmlLUkAhO2mde1SdaTbQOxUk+8aQAc0+T7xpo61kx20G7V9KRo1I6U/FFIRTkgUnpVaexikGGQH8K0X60xqlmiOX1LwvYXSkNChz7Vxuu/C3S7wN/o6c+1erkU1kqHFFKbPmjX/gfaybjFHg/SuI1P4LXsDEw7x+FfZLwow5UGq8un20n3ox+VF5LZlqS6o+I7z4a63bA7ULAf7NYdz4W1q3YhrVjj2r7ruPD9lKD+7X8qybvwXYTZ/cIc+1S51DeE4o+JoNPv4j+8tZBj2qDUY5wDmJx+FfY938OdPkz/o6/lWLf/CuwlB/0dfyqVOSd7GzqRkrXPkWwDLLuYEc9xXU2VyqxfMwr3a5+EVlzthHtxWXd/CVA3yx8fSufExVbc6sPXVM+pFX5aQ5pQcLSZr1T58jNIBUhpoqbDTClANKKdTE2MxS4p1JSauCYijmpVpq1IvWnFCkxr9KjANTuKbim0NMau4dqkoxSdKYXHAe1SBaRGqZapIlsQdKjbJNTEUgWqsTcReBQxpx6U080wQzrSdKeRTHFSykMZ+eKianstJwai5QwvhaZuOetSslM8vtSAVDT91MC4pzCgCtN9400GnyrzTAtZssWg0baNtTqAxjUZNSOtRMKG2UrCFqQmjbQVqbsdhppM0EHNNINK4C5oJFNANBzQMOKa2KQ000DQFUP8IqN4Yj/AACn01jSKRs7+KA9QhjilBrouc9iXdSbqjpwouFkPDU8NUfpTlpksfSikpwosIcKegpAKkQc4q0iZMa4plSSdKbSsCYoNBNNNGaChy1KrVCDTiTVITRZBparqzYp4Y1dybEhNRu2KQsajkPFJjsSBgaWoFPNPBNK4Ctio2XFPprVLGhU9O9KVqPvT1pXAMUx+tPNRt1oYxknWoyKkkqOoY0FLQaBSGIfSomUVMaiPWgpDNooKinGkpICMqKaVqU/1pDRYLkRWmsoqU00ilYdyEqKaVFSsKjPU0uVDuM201lqQUjUmi4s/9k="/>
          <p:cNvSpPr>
            <a:spLocks noGrp="1" noChangeAspect="1" noChangeArrowheads="1"/>
          </p:cNvSpPr>
          <p:nvPr>
            <p:ph type="pic" sz="quarter" idx="27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/>
              <a:t>  </a:t>
            </a:r>
          </a:p>
        </p:txBody>
      </p:sp>
      <p:pic>
        <p:nvPicPr>
          <p:cNvPr id="10" name="Picture 9" descr="A group of people in lab coats&#10;&#10;Description automatically generated">
            <a:extLst>
              <a:ext uri="{FF2B5EF4-FFF2-40B4-BE49-F238E27FC236}">
                <a16:creationId xmlns:a16="http://schemas.microsoft.com/office/drawing/2014/main" id="{12E3F651-1FFB-D0F1-3366-79762FD1DD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129" y="1041090"/>
            <a:ext cx="5331707" cy="533170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F6EA977-4F7F-0A11-A674-F6D02486AEA3}"/>
              </a:ext>
            </a:extLst>
          </p:cNvPr>
          <p:cNvSpPr txBox="1"/>
          <p:nvPr/>
        </p:nvSpPr>
        <p:spPr>
          <a:xfrm>
            <a:off x="6648449" y="759984"/>
            <a:ext cx="5076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rgbClr val="7030A0"/>
                </a:solidFill>
              </a:rPr>
              <a:t>Illustration is AI-generated with Microsoft Copilot</a:t>
            </a:r>
            <a:endParaRPr lang="nb-NO" sz="120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016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Course </a:t>
            </a:r>
            <a:r>
              <a:rPr lang="nb-NO" err="1"/>
              <a:t>registration</a:t>
            </a:r>
            <a:r>
              <a:rPr lang="nb-NO"/>
              <a:t> for </a:t>
            </a:r>
            <a:r>
              <a:rPr lang="nb-NO" err="1"/>
              <a:t>exchange</a:t>
            </a:r>
            <a:r>
              <a:rPr lang="nb-NO"/>
              <a:t> students at </a:t>
            </a:r>
            <a:r>
              <a:rPr lang="nb-NO" err="1"/>
              <a:t>the</a:t>
            </a:r>
            <a:r>
              <a:rPr lang="nb-NO"/>
              <a:t> MN </a:t>
            </a:r>
            <a:r>
              <a:rPr lang="nb-NO" err="1"/>
              <a:t>Faculty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34"/>
          </p:nvPr>
        </p:nvSpPr>
        <p:spPr>
          <a:xfrm>
            <a:off x="360044" y="1949116"/>
            <a:ext cx="7580798" cy="4109486"/>
          </a:xfrm>
        </p:spPr>
        <p:txBody>
          <a:bodyPr vert="horz" lIns="0" tIns="0" rIns="0" bIns="0" rtlCol="0" anchor="t">
            <a:noAutofit/>
          </a:bodyPr>
          <a:lstStyle/>
          <a:p>
            <a:pPr marL="287655" indent="-287655"/>
            <a:r>
              <a:rPr lang="en-US" sz="2000" dirty="0"/>
              <a:t>The courses you listed in your application will be assessed (also for non-MN faculty courses)</a:t>
            </a:r>
            <a:endParaRPr lang="en-US" dirty="0"/>
          </a:p>
          <a:p>
            <a:pPr marL="287655" indent="-287655"/>
            <a:r>
              <a:rPr lang="en-US" sz="2000" dirty="0"/>
              <a:t>Check against the formal prerequisite requirements</a:t>
            </a:r>
            <a:endParaRPr lang="en-US" sz="2000" dirty="0">
              <a:cs typeface="Arial"/>
            </a:endParaRPr>
          </a:p>
          <a:p>
            <a:pPr marL="287655" indent="-287655"/>
            <a:r>
              <a:rPr lang="en-US" sz="2000" dirty="0"/>
              <a:t>Notify you where you fulfill the requirements, however you are </a:t>
            </a:r>
            <a:r>
              <a:rPr lang="en-US" sz="2000" b="1" dirty="0"/>
              <a:t>not guaranteed</a:t>
            </a:r>
            <a:r>
              <a:rPr lang="en-US" sz="2000" dirty="0"/>
              <a:t> a place</a:t>
            </a:r>
            <a:endParaRPr lang="en-US" sz="2000" dirty="0">
              <a:cs typeface="Arial"/>
            </a:endParaRPr>
          </a:p>
          <a:p>
            <a:pPr marL="287655" indent="-287655"/>
            <a:r>
              <a:rPr lang="en-US" sz="2000" dirty="0"/>
              <a:t>Courses are </a:t>
            </a:r>
            <a:r>
              <a:rPr lang="en-US" sz="2000" b="1" dirty="0"/>
              <a:t>NOT</a:t>
            </a:r>
            <a:r>
              <a:rPr lang="en-US" sz="2000" dirty="0"/>
              <a:t> on a first-come-first-serve basis</a:t>
            </a:r>
          </a:p>
          <a:p>
            <a:pPr marL="287655" indent="-287655"/>
            <a:r>
              <a:rPr lang="en-US" sz="2000" dirty="0"/>
              <a:t>Course admission happens in August for all MN courses</a:t>
            </a:r>
            <a:endParaRPr lang="en-US" sz="2000" dirty="0">
              <a:cs typeface="Arial"/>
            </a:endParaRPr>
          </a:p>
          <a:p>
            <a:pPr marL="287655" indent="-287655"/>
            <a:r>
              <a:rPr lang="en-US" sz="2000" dirty="0"/>
              <a:t>Email if the course might be full or you do not qualify</a:t>
            </a:r>
            <a:endParaRPr lang="en-US" sz="2000" dirty="0">
              <a:cs typeface="Arial"/>
            </a:endParaRPr>
          </a:p>
        </p:txBody>
      </p:sp>
      <p:sp>
        <p:nvSpPr>
          <p:cNvPr id="9" name="AutoShape 2" descr="data:image/jpg;base64,%20/9j/4AAQSkZJRgABAQEAYABgAAD/2wBDAAUDBAQEAwUEBAQFBQUGBwwIBwcHBw8LCwkMEQ8SEhEPERETFhwXExQaFRERGCEYGh0dHx8fExciJCIeJBweHx7/2wBDAQUFBQcGBw4ICA4eFBEUHh4eHh4eHh4eHh4eHh4eHh4eHh4eHh4eHh4eHh4eHh4eHh4eHh4eHh4eHh4eHh4eHh7/wAARCAIMAV4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2z4aeN4ZdOTTNYzCqnylaUFWgb/nm4PIx2r0eyfY3kswI6oc9RXhni/7ZqGhS+J9Jsftuq2MY/tO1hX5r22H/AC0CjrInX1IyPSo/g78SrjUmSxjilvtOClo3U5kt1HXOf4R6dqzo4hKyez2ZtVoc15R3W6PoKRQ6FTyDVa0dopTbv/wE1maX4o0i/wArBeI+1SWYfdGCQefwNW9Qu7RAjm6iV+q/N1rpjUhJbnJKMl0NKRQ6FT0IqtZOUZrduo6VWfWYEiBVGkfoQuOOKyrvxHYwg3V5NDZogBO9wDg+3eodeEdGy1SlLVI6WZQ6FT0NZ0N0tnFKtw21I+hNecax8YPD9rLnz5CofaSW2gY6nGOnt1rz7Wfib4q8eanJYfDnRbi5IPN6QFigXP3mkYcd+OvHGaw+uc3u01dm31Xl96bsj2mTxRZ22rqiRGTVb4BLe3RTkoP42z0A5ya3dOmkJeC4YNKpyT61554K8Fp4X1DT7q41CXUtXe1ka/u5HJ3ZIIRQfuoDnA/Gu/vgYZYrtOhwGrpwylqp7nNXa0cdi1dRiWFoz0YVT0mVvLa3f70Z4q9uDKGHQisu7P2XUI7gfdfhq6UrqxzvTUu3cQmtnQ9xVDRnzA0DffjOK1Gbv61iyt9k1gN0SXg/WnHawPRplu/hWa2kjPIZTWXocu60a3c/PE2K2XNc+W+x6+wPCTj9aqPYiWjTOZ+Kttu0lrhRkx81y/wH8Px3erz+IL8YKnZAGHbua9Q1vT4tQtXt5gCjcEGsbSI4tOvxpca7ExlccVsneJk171z0BZ7dRjeOKrS6paK/lq2TWK64HDH86wNOunXxBcWkg7ZUmslTTNXUaO7a+gwOf1rmfH92rWdvJF8xWQdPrSzklTXNaRdS3Wo3lldtuET5QU4xS1JnNvQu6pGJ9LmT+9Gf5Vz/AIOlLaP5eeY3K11UygxlfbFcZ4Vfyb3UbU8bZSRWsdjOW6L+vr5mlXKesZ/lXO+Epd2hIv8AcYiulv8A5oJF9VNcf4PfFrdQ90lPFaR2MZP3kaGufNpd0vrGa5Hw1L/xT23OMORXYal81lOPVD/KuD8NP/xLLiM/wymmS3qY/jGTOnzjP8JrgLB/+JYBnua7zxVGZbSZEUs7AgKBkk0vgX4ZX15pKXuuynT7YncsZ/1jD+lc1eSjq2b0jzC+tLvUD9ls7eSeZ+FRFyTXaeCPgbfXSRXHim8TT7Y/MYo2y5Hue1et6fpOm6PCE0exjgGOZnGWb3q/p1lfX9yqhZZgTy7fdFeXUr838M7YXWjKPhrw54B8FgjStDS8uCMGeVdzH8TVx9Supp/3EUVonZY0yav6gNK0ycR6lKrED7ormtT8e6fa74dK08Mc43sOKzhzy+Jjkop3sdDHb3lwyr50xz3c4FJNDNasUe6iQeprz268Ya5cTo0beWm7kKKzPF8uq3Dq/nSksuQATzXRGmuhm5WPRrrWNLtEImvomYf7QrGvPF+kx52XKGvKYNE1m+fcYblhnvmr+h+B9Y1qSRLG0eR4zhixxg1aw0pfZJ9rFdTuB430kZ3yITSHx7o7ME3Lt71z4+Dfi1iM2af9902f4b6pp0cxvrVl8tCx2nNWsHP+UHXiup18HjPwwFWSYqM1cHiDwndYMd2qH614BKtv9oZWlygapp/szAG2mAIHriuZpxdjX3Wj6JgeznCm11IH0+elutNvZGDbzIOxFeA6Xfapauskc7FR0Aat23+JXiDT8x4JXtUe+ulyuWPRn014Dvv7SjEOmWcVtrFrGrQSIMLKN3zCT6g/pXUTfDnR7q9hv209dHvFuPPnbTGCR3LkYJcYBH/1z1qH4eeGdb0WF0uIoIiw8zBUOT/s7h0+ld5aXQmt/MGODtYZ+6R1BrOjC0OWR21Z+9eJz8PgfQYYpfsMLWzS53NGeueteeePdJvPC0PmajqAl0kk+TMY8tbuR7EcHjPWvUfEttfappE0ei6k9jqMJEkMin5WYdFcd1PQ/nXimp/FrcLrwn8R/C0Zkjwl1GWKOf8AbXsfUFSBXPipU6eslbzW3zsXQ55fC7+R51r/AMXPEUfiA+GvDNi+q6rKAIlswZBIp6ONrfLxjJbGB1xzXTaL8FfiZ4oUX/i3xLZ6B52c21tH9omUH+82cZ9gT06mtnw34PtNOW98RfDS+bUVvMPOo2LeRAdEYYAdR+f1PNS2Pxe1zR737LqqQXqp8skLr5M8Z75B/qK3gqXKpS1/IJOq21HT8zf8HfAzwL4fvFfVLe58RXnVbjVJPMA+iDCjp3BPvXp0w03SdNYCO3s7SMfdRAij6AV5ddfFdtRSNbDTYoZG+480uQPwFJ/bralaPf6vfLM8Q+WIrtiQ9+P6mtZYulFWhuYrDVXrPY3DqcbxS3gIH2qRYLUH7zbjjpXczwiS1MTf3cV5Z4EhuvEksPiaSF4dNs3P2NWXHnv0MoH90dBXqkMyzQrIp6jmt8OpcvO+pz1nHm5UUNNlO1oH+8lO1KHzrZl79V+tV9RzbXiXK/dPDVdLBl3A8EcV1eZh0sVtLn860Ct95ODVbXYjJaGRfvR/MKYG+yaoR0jlq5PhgVPQins7i3ViCxuBPaJJ3xg1l+JoyIEul+9EwP4UulSG3vZrNjjnK1dvkE1tJEf4lIqloyN4jbeRbi1jmB+8orn/ABKn2e8tb5eNr7WPtVrw1cMIZbOQ/NExp3iOL7RpsydWC5H1FXHRkvWJbMisiup4YZrldcf7H4is7ror/IxrS0C6+0aXGSfmT5TWZ42QtpwmXrE4anHciTvG5vyvnnsa5BpPsvjQHos6frW7p1yLjToZQfvIK5nxgxg1GxvBxtk2k0IJPS51kklcRC/2fxpcx9BKmRXWmQMisO4zXFeIZPs/i6yn6CQbTTgKb2N+ds5FcR4dfy9a1K3/ANrNdjPJ6VxFswh8aXK9pFzWsdjKW6N+8ObZ/wDdNee+GfMkkvLaJSzmU4Fd5eyfumx6Vn+A9OXS4L2+nh3XF1KRHn+FaxxNeNCnzyKpU3Vmoo0tH0ez0tRJ5a3V+46t0jrZsLNpp/NvJPOYdF7D8KisYZLi5EMI56yMewqnrWvWOnznTtM/e3bHbJITwleCnUxEr1D0rQpK0TS8SX+g6eiNc7BIOiDkk/SuJ1TxlqjTstmy2sPRQBziuf1tmk151kmM0mfvZ4rD8RXU8Nz5cbAeprtVKy0MPaXZr3ck107XF1cM5PVmNc9c6hBHMYwu45p1jfhrVomfcwOa5nXL9Rf4jTAPem6emolN3OrfUlitzMwVV4wK7fwyE1SG3vGVXAGK8au55JrMliQFHSvWvgqJZtAIY5XOR7V1UIpSMK2qPSNNs7fgLEoz7Vq/DbT4bfVtQSNQoMm48VW0tfmWui8Hx7NUmfH+s5rvm/dZjTiuZHXR2q7egrlfF9mn2W+kZQQIG/lXZx9K5rxz8vh/U2HXyG/lXPRk+c6asfdPgfWV8u6nMYyDI3H41lIzLlmyK0Lu4ZrqZduTvbP51SlbchJGK5K6TmzaldRVzt/AcVnP4f1J7qJpJ1H7o56cVzc2peTK0cq8g963dBLWuhSPGceYnI9a4bVZJGuWduSadSNoImFpTZ+o+mXLTjFxGIbkD51DcH3FSRWkMEk0kSYMzbpBngnGM0/cnDADI6VMCDXJax33Mc7ra6yv/wCuvIP2rpNAtNL0rUbrQ/7U1a8LWdgI0O8vkMPmXnjLEL3yR3r2+5g8ztVDUNGtdQihjvbKC5MEvnW7yLnyZAMBl7g8nkepqakFOLQQk4yufJ8nh/x14AltdUdzb3FzAk8MsJZVyVBaM9PmGcEEV7tZeHtG+KfgO2k18Sf2gI1Vp1REuLeQDn5hncp64PGMZGa9FvdNs9Qs/supWlvdxZDeXLGGXI6HBqtoultpt5eeV9jisZdnkW9vbCLysDnJH3snnpXNSwqpTbi9H0N513NK+5816x8Ivil4e1NbPQINO1uwkOEuhMIWiHbercg/7pb+ld14U+HF/B5B8bXVreJncbK2UiHf6uTgv+OB7V7efyqKeGOdNksaOPeuinRpQlzcpnVq1Jq3MZixxRwCGNFWILhVUYAHoKz7R/s901u2Qp5Wtx7FVTEbkAdm5rH1i1lWPzgpynORyK7YSi9DilFrUffRCa3aP1HFUNLuC0bQP9+M4q5bTieBXzzjmsrUM2moJcL9xzhq0j2M5dyXWYy9rvX7yHcKS2u0mt42z8xGD9anndfJLdRjP4VzqsYZd2f3Zfj2pt6BbUsa4Gt7qG8Qcg4bFRHWFjtpLiToGA/OtO7VJogrYIODXAeLNShtNM1Fi4CxMOPxqZz5UCjdm684tNeimXiK5X9a17lgwI7EVyOv30I8I2+qBwTEgdTnrWtomojUdHgux/GoNbJp2MdjL0Sb7Jq93YM2AW3KKv6wBPYTRHnchrA8TTfYNds74cK52NWzLMrJwcgira1uQtmjI8F3m/TXt2PzQuVxUXjYeZpDuOsZDCsjRbj7D4tvLNjhJfmWtvWts2nzx/3kI/Sh7iXw2J9GvBcaTby5zlBmuZ+ILbDZXY/gkAqTwHe79HeFj80TkEVB8Qn36DIw6owahbg9Ymt5vmRIwPUA1yGqt5PjO3fpvWtfQr0XGj20medgrB8VPs1zT5vfFaLYylsdRFGsk4En3B1q1bw7nO1iqr90DvVK3ure3nM1xuKKvAHc9q0Le6WP998u1EMmK8LGz9pi1CW0Vf5np4dclHmW7IvE2qDSNN+x20gF1MuZH/uivOhb3D3iSCT5Scn1JrTFtqHiC5nuNrPI7FyP7q9qYtu8Mux8gg4Irqo077HNVk0UEtQNXklZs7VJrivEUrTXrsG9a9AMDmW5dRnCYrgzZ3FxqEyJESeQOPeulpJamEW2yHw3E0iTTAZVEOfrWffafMbxN0TEkZAAr0vwf4Tkj06XzI2JfkjtXVReHo5trNGiFVx0rhqYujBb3O6lha1R6I8T07RtRui6tbsgxxu4r1f4Pabc6VbyJcSDyz0HpVy/sYLGN2Vctiqvg66nm+0FjgBjgCs8PjnUdoo1r4H2avJno9vfWsLc4yPetHTNetoroFZUQ9K8k8QXd4k6pEz8nmqHgvU7zU/EE1tJA8a2/ckndXtxi5JNs8iVZRlypH0xpuorPhlmVh7VQ8WTRSaVfxyN8pgbP5VyOg3c9uwIzwfStLXLr+0NL1FVRgwt2GMd8U1R5ZbmvtrxPkm507QzczeXdqGLt1+tInhq2uoittcRs56Vzd/pt5FeS+ZC4xI386veGY7q2vkuGd1jDc5PFeTVhWU3734HVGpDlTsdHB4f1K3054DEzbFOGFcVqWnXEcmJIjnPpXtH9qtLaFtPXzHCfMvrVC2sV1iHzbmz8lwe4xms5V6yirq4U/Zp32PtNsrCZA52jkj0FWFf5Qy/Nnoaw7a7kL+WzEZ4IrUtnMajPzL2xURrp9DucGiczXCjIGaSO+zIEkXafWn+YrDOCB9KSS3VsHGa0vF7C1RP5wbO3tQkg7nmotm3GMDtWBc3GqmeWSOB1RXZVBGMgHGfxqboNToXmUH7woWVX+VWG7FYthNNK227tZIRjKsTw1WWuobc7Qv596aasI1U4BJPFNiO+3+XaCwOPSsYapyeigdqLTUltLhI5WY20pwsh5EbHsT6elS2UmYMWqXMOrz2N/p8MMgbG+AnB9CVPr6irupRCe2ePvjj61r+JNFj1WJZIZPIvYhmKYDP4N6isO2+1Qo0F86tcRnDYGKvCOqpOMnddGRiIwaTjoVdJuPNt2t5D86ZFZG4SW91Ex+aFyas3jfYtWSccRyHDVm6mr2t/qci/wCpeDcD74NdlV21OWn+RryXkaaV9oLDaqZzXyz8Q/FlzdatqFosh8iaQjrXoj+OVn8GT2TSYuQWTH44rwvXmLX7EjqetcWJqKVkjajHqzoLfxbrF3pkeiyXBNsoxz1Ir2H4Ra5JcaJ9huDiSHgD2rwfSbZpMScADkmuv0/4heE9E1GKQ3e2RV2yKG7/AErTAtyk+ZmeJVkrI9d8cL9o0aRl+9Gd4pmg6h9s0eCTOSF2n6ivN9U+OXhB4ZIVLsGUjoa5bR/jRomlRSwxQSuhYkAA16TlG25x8sr6I9L8Vz/YfEFlfZ2gnaxro5ZvMiyDkMM5r5/8U/GTT9XgWNbCQFG3A7aiT44zxWywx6fIdowCRSdSHcapz7Hq/hW7Fp4h1CxZsbiWUZrR8VOZtGuo/WM189TfFe8/tU6jFYssh69KS9+MWuXKMn2UBWGDzU+0h3KVGp2PYfA+pFtECE5MbkGofGt8gS0mycrJXhdr8RdatUdLeJVDHJ5qK48c63fsqXG3bnPU0KtGwPDzPpM3H2sW6QspM2Fz710exkhSG4UrI0ZQ/UV4f8Ltcuru1laWQl4mBTJ6YNe0aFrdrryMPMAnUjdF/Evv9K8zGQ5a8a3R6HTSbdN0+qOm+GmmNHBfySQ4VgAGI6D0rhvF7La65KoYY3ivYWnttJ8OXEsh28AgevFfOvjXXvN1mWRV33Dt+7jHatJYhYeNt2TKi6voXo74RzXLZwpQ8VyreJfs94y20Ch+7Go9KupPNvHvZMPt4HvWHOge9C7gu4Z57n0rhnKdb+IyoyVL4D2nwJqU11pzNNKGJ7CuqsV89yM4yK4D4d2sn9nxMpIz1FegIwtNn97FedNLZHuUZuSuzM8Q6Y3lMS3HvWJ4YWFXmEYA5OcVd8WX13JbSeWpPFcx4fu5bWJmuMR5buetduBhJanJmFSOzO0MUIbe6ocdyKy/C9xbDxXepG8QOBwBVyNPtVtkNwwrF8L+HJLXxjc3DXA2uMgV9JRs46s+brq0tEel2rrtLFxgd61dKurM2t1ulU/uzmsP7EWtnVZMfKecVzF3HNp2mXkhuNw8pvmBro5FLS5HtHDocZ4w1HwY7SebNF5u4/dHevO7q/tNUuINN06P5Xfkgc4rjdUk3Xsj7txMh/nV3wzcTWmpRTojZDDPFedOo1Jo6VSXJzHstzap4a0xLmKMGTYMjrnir/hzWLPV7ATKVWQffXpg1m6leR6zpK4YCTbzntWF4cs4bLzTDI53HnmuCS5lq9TSL5UfXU8jRWWp6hbmeV7aLckEoHO0c7e/PbNatvdTbLKGa3YPPD5u5ASo9Rn1Hp7188aR8ftDXSrKG4MlxdXbC31ObaY/IfcxBCnjbgjP6dK7uz+M3hVSk1rfNcSROY0t4iGa4Q7sGMehJGO5x715yrJdT6B0Zdj07TdUgmkmgtzNPJHLscbDgH6mte1vIZVZQ3KHDein0NecQ+MtJW2tvGC3f2fRmObmSRSpjOGBBXsQ3BHrmtmLxBb3elnWNJvra8tXVpFaFwVPGck569CQaqFWS3IlBPY7PfB5yK3LsCV44xU2QAc9BXD6D470HXpmbR9Qtr8ovlsI5ORg8nb161nfFHxhLofgu5v9LMX2qB1BjaTDeWzBAx685INbLEwSuiPZSvY6XWtf02CYwSXEZYds8iuY1DX7Vn2mXcP4WFeCweLLi7cyTRKSTuyJCxz+VakGrzSAY3qO+XH9cVl9bk+hp9VXc9NvddeNWMcpbDevNRjx5ZxW09q8P2uVk2vH2B9z2rh7W6WTPmSMwJ5AcYFbWgaRp91eRLNcRLGW+b5sMxPbkc1nOvUa90aowT946/4ZfEYXN0dG1tvKm3EQO5+8vYV6Lq9il5ELmEgSqvX++PSuNtPhzo0zw3M1ssg2kjEhxz71tJa6xpbsNLmMkCnHlTguqgcYB6888+mK68PKrTiubUxqqE27aGJrUPnWzxkEOvI45Bqk7re+Fb3gecsLKfXpW1favpt5dfZdXgk0jUCuVZuY5PcH0rAuop9I1OaKQB7a7iJR0OUb6GvRVeFaDUXqjidKVKV2tGfKoaYXFzluVkbI/GsjUB58/IxW14jga18T6hbqSB5zYH41UgtzImWHIryzo2LmlQmPTZBjnacV59qHh+6mvJZPsxOWJzxXsPh+G2+2WsVwR5bEbvevVH8O6K1t8lrGdy8EKK9PAU4tNyOPE1JJ2ifIP/COXBHEI/76pD4cuVIHlKCenJ5r6S0jw/YG+urWSIZVsqDUfirw7Z29vFdRxKPKcZ+lej7KByKvO1z51XwnqB/5djj/AHDToPCV9MSsduzFeuEPFfUdrbWE1lHKsEeGUHpWFosdta+I7m2aFMPyuRS9lDsHt59z58n8H30Cb5reRF9SlTReBtSkUMts5UjjgV9D+MbWCXR5SsSAp8wwKp6FNHJpcLbV4GDxR7OHYPbzva54FF4Nu3uzaiJvMHYmrc/gK/t7Z5pI8BRnqa9U1Blt/FsMgAAkFaeruJNOnT1Q0eziL207nmPw+0y40+GeeRsI+QBWpp+rXWneNrBrWQr57rG49RnvRpdxjTnjz91zWVEwbxhpDE8faV/nWVWMfZ2ZdOUue59Q+OtRx4bhQckpgD8OtfOc149lr73jASuHIG6vcfEMnnWskjt8iQ/KPwrxWTTtQvb4tbWrMpcksV4rx6/KnzM6ueTXKtioVlnWe8LY3PnFVr23e4MbpES/AOBXY2Hh55ojDLIYznJxWnY6HaW8w3F29ya5HiIpBGndnQfDu3+y6ZAsnB2jOa6yQo0+9sECuZtZfJhAToOlMn1iRflNccn1PYhXjCNmb2orEyH5Rj6V5l44le2kjaGPo3AxxXWR6jJJnd92oLu2hu2UzRIy+vpXZhZ8upy4urGorIseGLqafTI3fGcdqt2jaguvRtlAjL+NTWNvDFaxrEoA9q6HTkjWWI+UpPrXu0MQlrY8apR5upIIrqS3k+ZuVPQVh3GhTT+H7lJd7bkbgmu+iUeWeB0rPvNv9lT4/umt3iZJaE/V4vc+Xv8AhDXWZ1zBGcn+HJrL1XQ7nTGZlm8zGDXqM43TSAIQdx5xXP8Aie3AiGV4IIJr56ni5yq2kdk6MYw0KXhFzJYMjdSD1p1v/o8jqfWneGSn2PcoAOKid/8ASHrtluc8bnuniH4PeDtYvIYQsMVnGTJLEg2liDn5u+SeprlrL4MWul3t/wCI9D1h7e8Rs2LRFR5RX+LByOvYgjAr6aTTbVTnYGLDqRWbqfhLS72ExvHty2cjt+lcTpVFqkrnvKpHZvQ+Y/Hnw48U3Xi3SoNO1x7+7vI1bUGlQGKTav7x2VQFXgcYA5xWle/CDxRovh+JtN1iCLT7pg11bNM0SRMTgtnv15zzXv154SmdALPUTaskZiVkXBIPqaj0Hwc1jp/2fUdSn1FjKXzIxIHPArPkqNu8PxK54pfF+B5loXwh8LaXplxHoetatba5D+9F9bluQRkqB0wfr3qj488B+HNN+G+s6tDZ6w+qxvFNJqFzdGVpWyAQw3YwMkZxkdc8V74tnbRnbHHtHoOlPW1t1ikDQoyMpBQjII78Hg1XsZPe33Ee1V+p8IQysSPmP51oRX0ipt3E496+u9Q+HPgXUmae78LacrvyzJH5bHPc7SOax5fgz8O5EYQ6XcWzH+KO9lJ/JmI/SsngpPqjdYqPY8E8GaX4h11mOlW8QgjOJZp5dqbvTgEk/QV2lvoOvWEyLLJYlsgqVlYAH67a9b8PfD/w9oNjHY6fNeLEhJw0qksSckn5anm0LS5r77GbHUZgMHzWJCY9Qw4/XNejTw+FhFKWrOGdbETk+W1ippvjFdN0yOLUtPlicYXdAPNjHq3HzADqeK0tH8beFLuf7NYaok5MRmMpyEIBIPzN3yDxVTWtA0tLXzFhUtEjeUWkPHHJzmvA/FUc32mY6cxtbKIEFPJACuTkkdzzz9a5cXXdBL2e3mb4Wkquk/wPY/HOp+ENVlS/+0NcSQq0MhDOix45yQccjJ5rH0W80280hYYtUnVGXzBDOvmAZHBXHIOPb6186+JPEGtX06zapr8r6aiHzxcPulwOMdOV5ro/CfxLaR5NZi08G+WJYNLt04wTkFmA5PH868tYuo6yqRR6EsLFUnFsyfjFpLaP4ne5hnS4guV8yOZAQG9Rg8gj0rl9Lu8x49a774taTeXGj21/cMftGN0yqMKrH7wA7DNecaR8jBWHevTkpx+JWZ5yUJLQ7Hw5CNTvVgUHdGu4Eeor1Lw9fedp3ls37yI7TXmXh3UIdDLXTx5LkLn0rqtOvRa6wOcRXKhh+Nexl0k6bXU8jHJxmn0LmtyGx1yG8XhZOGq5rGLrTpY+oZOKo+Kl8/TWZfvRncKh0i+FzpsbZyQNpr0mcXWxX8LXhexe3c/NE2PwrP1yQ2uuWt2vAbgmq1tN9h8SzQ5wkvIp3iwmSw8wfejYGglbWN/U5BPZSJnhlNcr4YuNsE0Bb7j9K0dOvPtGnRPnPy4Nc7Zs0PiG4t1BO/kAUtEVuyTxY/l3VpcDs2Kv3E2+3b0Zao+KLW5k08N5L5Vs9KZFKxso94IOwZBqU0Dizj7WbZJdx+jms+KVj4l0sjr9qQD86fPIItXuk9c1Sspf+Kk0s+l3H/6FXNVfus6qUdT6vht4YtOVplDu0PQiubCZL7Y1VQDwK6cN/oarInIhyCa5i/1Cxs4sS3UasT0Bya+bxCc5HUrJGerrC5byyTSFnZtyrx71n3WsQW8bXBVpE7e9Uk8TPIMx2gC/7RrFUpvoNzSOnD/u+n5VTuYnmZRjjOTVB9RuWsRNCqhiM+tULfVtSbYX6FuQB1FX7GTHKqjo4bVpEMZUj6Vet7JlhZD83HFYlvqN0sqqsUjZ64B4qY3msGQiK1lIJ64rto0dDnnWR0thC0dsisMEdq3NNVGlTe2MH1rmtLi1RkBmibmt21028knjK5GDzzXoUoJaXMnNvodcvlrAeTjHrWRd39nHpk7bhwrZq9Fpt0YSryDp61lXHh2R9Pnj84DcG6Cuq0OrJbl0R5BP4i0t5pBHJkhjnj3qhqlxbajDsVnAz2WtL/hBI4biQyXzHLHgLTrvQ4bG3DJISc4rwJSpQn7u5v7zWrMLRdJ+yxYjunIPZqlvRFBLtEAkPdqtohVB7GonXzJT34raVWTCEUj7QW6RT99W/Gle9jJwHWvDW+I/iBYfMOk54zkMGx+INZV98UNWKnNm6t2C4Fae3voov7j0vZNbtfefQrXRU/dBFVTqXloWnKx8/Svmy6+KmvMpVECHHcgViXnjTxDqACzXzj2Dk10wo1p7Rt6nPOtShuz6XuvE1tayuZ7qAKRwCcMDWLefEbSbWQhrpXHbbzXz3FcXVy/7+8c5963dOtbBcPM/mHvuNUstqv7aRn/aFH+Vs9K1b4wWcQH2S3nuGyBtVM5/AVUufib4imy1p4cv5AV+UrZuefyqLwzdadbBRBHDH/uKBXZW2pRmMbZQPxqZZZPrNmkcwp9IHE2/jT4lXalrbwjfMvo0QT/0IisrxB8RPG+mwSJeWM1hI3y4BBK5+hOOM13+sX15PGUhuiPYV534p0a6vC0k7IoP1JJ9awqZVWt7jb+ZrHMaN/fVirD8Xpb20Nre3UZO0g54xxXC6140sY2e58w3BUjzIw2UI/pWna+D9GuZQdSmuJGjP+rwFUn16Z/WtLTNN0WyvTbS6dbMp+4ZF3j24ORWayWvP+JIv+1sPB+4rnk9vZ6r4/8AETpY6eILUtnMnCKB3Y46egHNdN4Ojs/BnjeSwugk0pUKtwy4wf8AZ9K73WibO5S9t8KucMAOK88+Kml3Fzcw69ZEkYG7b1roeAWEipw1aMfr8sVJwloj0/xGqano00YIO5crXjMMSRX0lq/EqtwPWtjwv41kgtUtriUSADB3dRVDXI7W81UX9rMiMzDADdaVepSrxUk7SFQhUpPlaujW1VFj8HTTyJ+8VwFNa87M3h+yuh/rIlBP0rA+IlxFY6FpunpOHllcNIBW1YTedpscJHylNtLCYiNKdpEYqg6kdDft75bvT0Y8h0w31rntIvPsuoXFkzYGSVq3pdjc2VowlkHl5yD6VVvNQ0GzvBcTMjSY5Oa9CeYUo7anHDB1JEesxzXF9BcWcbSOp+bAq1qEdzcWskf2aUkrjpUtl4u0lQVtY481f/4SmQ7I4ootzsACaiOZUXumN4Cp3Oc0Gx1aG0MMlq/3uK7Dw14dPnJcz24E7HJJHOK7eytxNZxHYm8qCSBWzp2mqqFmxnFOvWU48sSqNFwleRzur6bZvYsPKXO30rzDXrBPslxKq4aMnAHpXt7WC5LPhlPBFcrrHhdWmnMKAxSqcj0Nci5otNHTpJWZ8q61Jt1tj/eFVNOZm8RaaBkn7VGcf8CruNf8B3Fzr7xw3UaFG5z6VpaJ8NPst7b3kuoI8iSBgBjrmtKmJhrqTCi0tj03U5ry71Q2cBkP7kYRPpWJceC9XuLhGlaGBQernJx9K9GsYEt3SSNV37QGc9TS3+fO+Y7ua8uc7c1jNxu1c4E+DreTEV1qDsF/gXgGp7PwvpNvJsdPMC9ia3bwMrOY0BOaqwQyMXYnk8/SuX2krjaKcFpZxs8awqIx90VbihtFiO2FPyqsvyyujcEVZ8pFgEjP17VTYD43QArHGuR7VaiuukeAD3xWfHJErcN1NWgIGK7ZEBHXmtqbJZt2Mm236g81pxyTII3jxgnk1gwTRLaiKMqec5zWslzAtoiiZGbPQGvSpJ2M2zp7Ys9v88nJ9KrsuLaUbj0OKLG8tfIXdIAQKqT6pZi3uP3nTOcCulp9gujzjUTIlzM7y/LuOBisnUnd4cMo6iq2r+JdLmvZIwZWxIc/L705r6K8gEcKso45NfOVINTd0dCehUuVVLYscVlR3IViMVp6t/x7Dbn/ABrAeOXdu5rqTukTazOssNSluEbTzIiSwoNw3fMV/vYqG+v9Ps4mVmUHH3j1NcL50MuqyXiMEu7VTGQrNnHoSevWqrPPezeZM5Iz0zxXdCo6OltTvWG9vd30RqXuoJNOWiU7c1DJdSRru4H41TuI5AAsKnPtWtpPhHWtYiBjjIU9zSdSrJ7k+xpwWxQOsOq8TYP1q3YaxPIuPtGPxrorP4O6tMBvkI/Ctiy+Cl8oH+kOPwqlTqvqQ5UkcqmuXtrgrefStKz8b6pGMfbFYe9dBcfBXUmTi6b8qybz4Oa7ApMU278KtRrLqZ3pss6d8Q76Kb98Q698GtuTx/bXEYEoI47ivOtQ+H/iexJbyWcD0rIlt9XsztubeVQPUUe3rQ6h7ClPoeo3HiPS5/usm72qnPPDdL8k2COVPcGvODtlTPKt7U5Ly8tV+SQsB2ranmklpURhUyyL1gz0qHUPtds9pc480DB9/cVmWdyI5pNNucMjH5c1x6a/JuR+RIp79/atbUZxdWcV9E3zqM5HcV2xrQqq8TjdKdN2luZPjTwtayTCe0YwbjztOOa5i40ebSb6IXN27L95CW7V3y30d9Y8lSwHPPevLPiRqF7caou5igjXaoHpXmY6hFrmirHo4TESi7SZD4016SfVoSsvyxdMmtfTPiLcwxLAsYkfopArzW53yHdIxJqKOWSJsxsQfUVwKmdbqnuVhqHi/wATQmOGa3toO+6QA4qnrXhu3tIHa91ASzAZ/wBaDXkkGq6rHnyby4TPXaxFElxq0/Mk9xJ/vMTXVTlSgrct2ck/ayfxWR6ZYW2ktaq63nkzDvura8F61DN4ltrC6mMyq4AbPU14mXvY+rSD8a9F/Z3bT7z4iW0eryYAGYgTwWpTcZ291IqHPDrc+xdHtm+zoyqQpAxmtTFwinaMjHai3ZQUjjA8vHBq426NfrTi2N26lC0E7A7hxmob7csT84BB59K0ZyyRjHFZhukuDNbNGwwPvHvSlOw4pHzT8TdQk0nxLNNZ3BmJJ3AHoa5TS/E/iC41W1CylIzKu4E9s1S/aHuzo/juRbG5Dq4JYA5wa4XQPEd4dXs9zZBmXP51g6et2XOcrWifd+lsgtIpJ3VR5anLH2rnvFHjTQ9Nm2GYzSZxtjGa5vVtRuZ2s4pnZEMIITOAeK8x8Zz3H9p7FkIQEkhRg1HsXJu5wueiPTNS8crbp58Nru3dAzYqgnjC8uIWnjWFM9cc155rHnjT4DuYlh3NaOg2N9FoJuLiEojHjPes/ZQVrhd6nSDxLLPIAXAkY84rDu/E1+2sNb/bHEakfKBTIbGZXjkXBHWqQsHbWZJNo5x1rdU4XM+ds3NQ1S4kgws0oIHUGsk6lJAyyPNMxJxy5rQazkZDsxnFZsui3U0sZZgEXJIzxXVSUEYzk7noHhLUJbmxYcnb71ppfMkibdoIesjwdZ/ZNMk2gndWnp2mXV/MI4V3FG3HHavUocqvc5ajk7WPQdIcvGC2DxTJvLW1uTtHetfwvocvkDz22nHSl1/w3NJaypazFd2c1M5K+52RjLl2PmLVpJDqtyAdo844A4zzXo3g+CObTkyig4HPrWpdfCKC6heVLqUTkkk570/SNIn0UfY7gfd6NjrXh46lpeJ00OZP3jjfiABbSIm7Zz2OK5M3xU7Wck+xrovjLMu2ONeWrzCxu5UkZXJ4HSsqMeaCLnK0rGbDr8gvriZfvOckeorufh89tqwKyOCc8CvIIWP2oN7V6F8KrG//ALV+0xI4gJGcV2tc2p2xquDcUz1W18PxC7VQu7mvdPBWhwW+nR/ulztHavONCiU3kQxnkV7doSKtkg6cCtaUlymVZtvUmhtY1GBGv5VdggU4yoqSIJjtVqMLxitOYxSGi0jx90Uj2MLDlF/KrcdSDFTzMvlRh3eh2syndCp/CuW13wJp94jZt059q9FKjFMdFIo5r7hyW2Pmfxh8LVh3zWkZU9cAV5bruh3VizJIpGK+2dQsYpoyrKDmvHPi14XjWyluooxwCTgVhUpX1RrCo1oz5b1JJYm3JnIrJk8S6jZD7IoypzgGt7XbyG3llEmOM8Vwt/NJPe+cifKvSoV4bM6IQ5/iReXXdViDrCSA3vVC9uLi7HmXRzJUUs06qX2gUkZknUFu9Z+0m92PFU6cY3SM6WEu3A61Pa6WzkbhxWra2nIO2tOKAKOBU3Z5c63KULTTYYwPkBNW/s8eOFFWVjNO2HFM4pVW2ZF5Yq6nOKh8MWSxeIIZI7o27o4IdTgitS5RipFYH72PXrTyycmZRgd8mqex2Yad9z6u8NfEC5tJdNsZoZLuKYiPzQOQfU165PJKyQyIDhuo9K858HaBG1tZzGJFYKpxjvXp080cMAjYjeEzitqeiuzonrojkvGPi7T/AA/GW1CYoD93AzmuD8UfEKa88NM/h23/AH83yo0nHXvW3qdrHrerP9sgWWFMgbhmvNPijZR6Doj6hb5Qwv8AuwDxmsqk3fmRcIrZnkvj3wjeQ6nFcatM01zcfO+TnBNUtK8P2kd7buIxlZFP61pnVr/XJFu9QkLvjA9hWhp0f+lxDp8wpxWmp59fES57JnqXiG5A1HT+mREB+lcF4wUS6k7K3RgBius8RuEvLVndSEVe9cxq3+kb5oxvTzxnjjFNysiIq5PqKSTPFDBDJMUi3kIu7A9a1tOur1/DxhuV2rnhW6gVNqCtp6QXtlKYXlj2MVPY9abIp/soncW561zNKUldFc7V0h1swxEOvy1Gyqt6GFPRVVI2XjC96hRt0uTg4rS2pKehfiDOTtPSlu4/KaCPOWk+UD3o09vtCuUGDnFdr4b0O3VY728jEkoPybugrSEbLUVuZ2Rs+D9Cb7BGt0o2tyRiu80jTLa1A8iNU+grL0piwXgBBW/a3dupC+YMivQhGVjWMYxL0BMEmSCVqSW5iKmoWmUj7wINNl2tHwB0p2NkRRSpzjAFUruztLuX9/Hu+lPCcHBwaSEzKx3ciuaaNeVNHg/x08OzWd4l9GrG1Jx1ztryS/8AKWbesagkYwBX2H4q0OHXtJksZ1yGHB9K+cPHPgLVtDvQpt2nhYkIyjn8a53C2xz1YuLv0PCo+JFboCte1fA/V4XtjZyIu8cZrybVVtRaWskGNzKNw/Cu2+BkTS60xGeo6Vo3bY6J/wAQ+i/D8LPfxsOgIzXsmlRs1qg9q8i0WQw6lDH0yRXs2jrm2Q+1XRXulVHdly3hbgZq7HDTIeKtJWjZKQLHxQEOakFO4xUXNLETZ7UwswHNSnjNMZhTRLK8sgPWuR+IUKS6BddD8h/lXXyIrA1x/wAQd0Xh67Ydo2/lVohnwT4jsr241m9XzAEEzcfjWDLb3Ed2LYsOa3tUuLo6vdtuwGmb+dZ1xayNOLjzvmrik027nspOytcq3FjIse1pODVvTbHEAzzUN6kywlvM5FauiAnT0ZjknvWSTOLMpJUtByW6rUuypQtLtp2PnHJsiC+1G2pttDJVIT2IHi3Cst4IYdWtZpB92VTx65rc28Vi6t8s8b/3XU/rTRvQk+ZH1Vf+MtK8HeFrXV9WmCReUNo7sccV4p4S+O1xrHxWvbzUrg2+kSxGO3jJ4XHf8a6DxFpNj4p8OQ3XiCZhYWtoGSIHG5scV4ZoHgi01PUWD3hsrZpD5bEZOO1HtU1qe1ClY+u/DuoW99F9rgcPFISVYHrXm3x0uY9Qtl02BwSrbpBmrnw61KLw/wCFDbySmWG0yquwwWrynW9Suta8TXF95jCJmOFz2qFLnskZVv3cXJkVnaiFAqjpWjYpi7iP+2KZCvrV2zQ/aI/94V0taHhXu7s3PELNNn5cYUfyqppEPmaQ7MeTMKszv5175LsAO/5U7Q4lksCsLB8XHOB71zVX7qOuG7R0Ou2aRWlquNx2jAqLU4dmmDf1I5rob63hkmtY7k4BUCqHjGGOKFYo/u4wKyi7ySBrRs5qTd5SfLxijT4TNdEA8YqU5ZUjGK3/AAho8tzcs5Xavqe9dIoJi+ENO3SOGHRq7iSGZoFhhO0nHNMttPg01Cq43dT71FNPcTENA23Yea0ja+p0wps6G2S4trNUaTLAc1nw6gsd28eWJzyas6Oz3a/vGNaCaLbhjJtyTXo08QktCZ4Z31Zds53eNME7frWx5wSHOc8VkQRGFAB0HarDtuGOlc1SrbU64UlsWIZlkY8VOi5Oe1ZVs0kcnTIrTRyVrNVE1qaOFnoWrYjzdtVNe0+K6CBo1fBzzQs4hkDvwKuNKsgDZ4rFu8gcVazPzdnysuw54Fepfs/sE1N2bu1eW3hzdMeleqfAGFpLtmHQNVPcxn/EPfbGZX123C/3hXuGjf8AHpH9K+fo5Ta6pDKOdrV6dYeNbaC0QO3OK1pPQJvU9Ji7VOleYSfEa1j6bjTo/iVb4+45q7XJ50j1EUo6dK83j+I9rtyY5MfSpD8TtLij3zM6KOpK1LjbcpVE2eidqYyAivPbD4veELqYQjVbdZM42s2DXV2XiLTryMNDcRuD0w1JNdGXLTdF90OeK5H4lceG7z/rm38q61biKRcqwP41xnxSz/wi16VP/LNv5VaIZ8F6vbZ1O5xLx5rd/esplcXoh835cc81t6haQtezsZufMOefeo4NLtHcSNJhvrXJ1PX6Kxlz26sCjSZH1rZ0yNY7JFXoKq61Y2sFuGjl+fPrV7T0C2ceDngVLWlzzczknTtYmC0uKUdKdx+NI8G43b7Cnbc9aXI6U6hARPwprA1IGS4jj/vOo/Wt+VflPSsC/Oy6ib+7Ip/Wq6GuH+NHt2neENW1SCMXExFgtsAEXucVzHjLwxq3hG0sL+OxW4iSbeEUZJHoa918MXEEPgmO7k25aNFA9Sa1fEUVjdQwafMEaXyN201hGHuuR7rqtSUT5v8AiB4qtX0Kxj+ytay3o3NEoxjiuR02LCbsda6T4sraz+MltoI1CWibRj1NZNvHgAYrelFI8nG1+d8qJIlwKt2v+vjx/eFRxpVq0T98mR/EK1ex5yepJKf+J2Bjkn+lb3hGLytPnUqATOcfnWPcqI9YiYjBJq3pl/5O6M/8/A/nXLUbcD0IrU7fxUyWTaXNMx2sRnFY/iyf7RJCkPzF+gFXfi9DJPp+kRwNtY4Ofwqv4VtUt4g9xmaYd2qIJK0janQlVbS2JdJ8OyyRpLN8uOcGuphnW0txHGApWoFvMLt4Gaq3DkuW3VXM2zuhhlBF2TU3uAd/BUVlw310t4PLYGE/eqC6cpbSEHkiqNpMsMKI8mHb1puTsb06auejeHrlNg5710y3a7eDxXl+j3zRyDByua7a0nWWNGz1rWlN2FVp+8dBFLvWnMCTjpVWFlCDLY9KdJP5fU1rJ6GcUWSrIA3Wlkv1WPBwKqyXWIc9axtSeSaBnU4xUMuKudCJFmjO48GrMNwixhFIIFcXa6pJ5Xkrlm6V0WiQTyQl5OM9KyjLUqcEkfn9d5+1OD1r1f4EyNAjMvdq8muGLXLsepr1b4NsIdPaQjjk1tJnFP4z1m3uGuLnLevFaMrHaBmvPofF8EWoeSAN26urt9UFyEx/FShJ21JqSS3ZdlNTwttjBNb+l+E3v7ETbjkjPBrm/EAbRJNlwQVzj3rrimlcxb5nZGnAQ0fFU9Uj8yzkXvisYeLLOEAMhUe9WbbxJYXSsqMCSOlTUknEqmmpo841Hw3cTalJNCrA5yMV6X8P5b6ztlieWRSB6mn6IkNzcttA59q6YaasS7o159q8eL9+6PbxH8Kx0mk6/fwKP3pdfQ1o6trltqWi3UF1gDym3A/SuUiW7ji3eQSvriuH+JOqXMelTLayMjuNpC9cV2wrOMlc8rkbPFdUtrH7fc7H481sc+9c/MyrfOqyHYOnNbFwtmCd8hDHrk85qGNdF3bfOUv35qubU9K2i0M5zA/+sbI9zX1F8IvhJ4X1jwNp+p38Mss08YckOQOa+YPECWcaBoWH4V9yfA0Kvwt0MLwPsq/yrpw0U276nDj7NJWMwfBnwNHgtYH8XP8AjU6fCTwGig/2WmPUsf8AGvQnRX4ZciobiFiqrGo/GuxRj2R5nso9jiE+F/gNDj+ybc/Wpl+G3gVSANHtc+611gtJCcny/wAqngtgvLhS3qBVWihKlHscfJ8OPBmw7dDtT/wAV5x8WvAPhez8PXVza6VDFKi5UqveveZkAU4rgPijaLceHblG6HGfzqlZpkzhGOqR5bb6hcNeaRpoBXT7G3S5uvf0FRax4re6+J1zdw7ls4dOBAPrzXU+NdPsNE0GEIUFxqjQ26+uMj+ma5D4l6RH4d0q+vmYCa8VIYh/s4rxJQcIWO32l5t9jyG6mfUNXur6QktLKW/CrUS8VFZwhUFXESqijyaktWC5q5p4LXkKnoXH86rqvNXNOGL2D/rov860sZX1LGvRsmtKiAYVhzWe8bfbUhz1mDcfWtrXQTrPzL1YAflXNXz3Messq8KjYBrmaumj0qScpKJ6L4qvlvnsoeohjHT1xTtN3BMVzumM8lwGdiwx3rqbRVWIle9c8nZ2PoqVJQhoSysQByciqNxNP5w5+Wr0uGTrzWPctMJNvQdqdxWLM85ERGc/Wsi7sru7mjlhwNp5qe4DYVixye1Vrk6kbmGK0+5/EapyshwjqdTo1q6Rjc3PcV00U0kcahTyK5zRfNUKknzHvWnrF4LO2Vtp54qqUroVSPvHQQ6gzhdzYIrQlulaAfMDXC2d/wCa+xn61vQXceUi3Zb0rXmM3E2rd3k/dtwPWpbi1xAUVuvpRDZSTRhixUY7VNbXVrG5t8EyD1q1JGTuM0nSs/MV2it+IGMbVzgCoreaNk+9ip1mQClsS22fnnr0Udvrl5DEMJHIyr9K9G+G8yw6E3b5c/pXnvik58S6gexnfH512vgZWbRTtP8AD/SlV0MYW9pqQ20gl8Sjn+KvU4cxwwFD3FeRafDMviZflON1ewabH5qRK2cYFb0KbqNRRw5hLkaZ7t4HZjo6EnJ2eleb/EzTV1TWFgdj97jFXdA159HhKtI5jK9Cc4rlNT8TR6p4ohkhLZQ/MPWvVxeDqYek5PY58JiYVZpLc5Hxvps2j7RuLRkd6zPCheS6JUnGOa674k6hHc2yRMQWPrWJ4QhjBd1rym/3TbO2MuatE7Twq7x3oXd2r1PQIhcFEbnjNeTeHm3apx0FeseFpljmi3d+K8qnbnPerr92dpeWMMWkSMY16Zr55ae3uNT1G5vGQJbXJ2huhGa+h9auEOiyFG4wRXyZ4tvY7HTdblmVtslw6qR2Oa9Ga0R41/esZnj7wh4ffS7rXIdWSKRssIQ4rw60lb7exQlueDXQ6VoHjTxVNusbG7azblJZcpER9Twa7vw78IrgRCTVNVtIMnlYV8w/nwK7cNleLrq8IO3fb8zSpj8PQ0qVF+ZwUE0TDEzDPpX3z8FoZYfhxo4kZSv2ZduB2xXzZZfCfwwDvuLm+uiAM/MEAP0A/rXt/hjxhNoulW+lw2sD20CiOPk52gcZNetSyHF0020vvPOxOcYaq0ovbyPVt/8Asmhm3D7pFcZZfEbT3YLdWc0XOCyEMBXY2lxa3sK3FtMk0Z6MhzWFfC1qH8SNhU69Or8Erh+DfnTgWA4Un8ak8sUqoFrC5rYgkZtv3a4j4pzC38IahORzHEW/Lmu8fG2uC+L9u0ngTVtoP/Hu38qqLM6vws+XPF/jw+Itb0adpJIreyKkpnoR3q/8SPGJ8WahbRwMTa26AKD3NearZSbh1re0u1MaDcDmvEtqROt7rSe5fhXaoFTxelIoGOlSIoxzWyOFu47FWNPH+nQHr84/nUSrVvTVH22DIP3x/OqJRs67Ar3ELjIPmcmuL1CbzdblixgK4H1rt9Xm8u9+ZflDcce1cLNmXX5nxj5/61wptXufRYCmpSudlpMHzqAewrpIotsQArD0nO9eO1dHF/qvvZzXI5Xke21pYrspUGs6f5pcsvIrXfr7VXESMCTjNXzEcplIgkmUEc1Tt7i4XUnj2fIO9arRhLsYyQelVbhJBcuEXBonPQcFqbmjOxcYbnvXQ3Wn2t5EkdxIByMVynh5ZBP+8zW5fu0kiqpxt75q6UnGNzOorysM1fwysZSe3kII9DV3w7ar9tVZ2DMPWs6+1eY23krnI71iTa1dWKNcQ5L55rSVRNjpwdj260i/dDGMVjalbBNVSRRjPWpvBepf2hokFwx+Zl5p+oNu1GMVfMuU5+VqbJYsKpK0peQip0jG00xhjgU7kH5/apM1xqVxM/LM5J+pr0fwBHnSW9Nv9K851O3eG5YtyGJwa9Y+H9uo8Ou+P4a0rHGnaRmWCZ18fWvV9Ei+RPpXlujru8QOO26vXdIi2wI3tXr5RT5q6PLzWT5STVMCPFcckq2mpSzAsvuBXSaxKwyBWBLAJVkdiAcV9jjaKnh5RPm6FZwxCaOa8Zas13LEvmM2Oea3vAUDNZeY/wDFzXC+IUYX4RTnntXqHhGD7NoSFuuyvz7Ge5DlPssvjz1UzS0SNY7wv7nGK9A0KZtyc9xXn+iuDdDnnNd9pS7VBFeLF++j6WtH3GdzqZb+wpT7E184lYJ9Qu4bqCOeMTs4WQZUN64719H3bLJ4ekz1MZ/lXzhcOYdUu2C5+dq+ryWMamMpxkrnyWYpqhOSdrGlHdNJCcKNqrgJuBQe2B6Ves42IEoRg5+9jt7cH8K562vXALeWjggZ3L0/IfX9Kv2987LzIwOcFmOMY4yc4/ketfqcqbS0R+f060ZO7dzbhTdgMAVPXuf6H8farUYX+HIYcbSR/Wsm1nkLR/Jt9VBx/IevuOK012tGczKBz6Dj6DnP/wBauWaaO2ElLVEvnbQSWAIwCcdvwrX8P67c6Rc+baP8ufnGflb6isIMzE/MzbsE7pTkfTI9qaBsYbmbGMbm5z7Ej/PFZTowqRcZLQ1hVlBqUWe0WXjbRJrFZ7i7jtW6MsjYwfr3qQ+MvDn/AEGLX/v4K8Vmit7+yezvFDwvkMM5I9x7j9K838Y+Hb3w1qv2O6BaJ1ElvMOFlQ9CPfsRXxeb4P6jJSirxf4Hu4bHzqrbU+sv+Ew8ON/zFrXH/XQVzXxH8XeG5fCl/aR6lbyySwsqhWBySK+WAT7/AJ08V4n1vyN515tWZELeL+4KkVcdBTqcOtcpz3BaegHGaFWpEXmqQrj1K8Yq5p7L9rhJ6Bxn86qDpUluQJl/3hVJko2fG93Fa+Wx6yOAtchF/wAhg7hyWrV+KBOdMbPAcGstMNqisD1xXJiLRcvU+ty2Noo7zSkXcvHYVvRRDYdtYmnbdyfSttJNq4615fNqeq0NkU4qs0ZGau7s801k3AbRWlyDIv1dVV0JrKmv2jvUjIO9u+K6G+iaGNt6kg859Koxm1ceY0IL9mIp3VtR2fQ0tFYyH5sZpdYuGilwj4pNHjYuWXp6VJq9ruYHHJrVXdMyduczLm5BQdScc4punQw3Nwqy8AnkUs9rJGm7Ixiq9hMsd4N7YAqFexpGx7F4Yt4bWxSOEYXFOulP9qJ6VS8FatZX0HlQyhmTrzWlfDbqUR9a6PsnNK/Oy9EPkNQuPmqwOhqCQZrQxR+fD6k95bpAygBDwa9w8F2+zwgzD+5XgNhhpiB3Yfzr6K8MxiDwZyf4K1rO7OCekjlPDuW1+Qdt9eu2jqluo3fw15P4Uw+vSYGfnr064uYYIwrsAcDtX0GRJe0bZ5WapuKsVNUkDZOTxWDc3SrC/Par+pTK6Haw/OuavmbynxX2dRKVJnyDk1Vuc7OWudcijAzl69htYzHpEaYxkCvJvDFubnxRHnnHNezzxbbWJPRa/Ls1k1UcT9KyaCcVIxrKQw36/wC9XpOhzLJGg615jtJ1JV3d69B8PZSSLPqK8eLtNHv1Y3gd7eSFdDdf+mZH6V88ak2zU7vdyNx44/Lmvo3UY0bRpMLj5a+cvFq/Z9TueCQSeB719hw7rj4HxectxwsyuHUYcLGq4zldqk578n2/SriSL5QImhJPPVB0HXgen8qyLOQlfvk4BYj5j+Hf/Oau/aVRB5k0jHA6k/N7HAx3/nX61KJ+bUpaM07aZW27pY3+bjLOc8Yxn/8AX1NX4dQiQgSXSxEEEKIx0PTIPPGP/rVgrdyBR+8kg45eSXOMegI55/nVS41nR7N/MutUSRlwflwcY+vr/SuapGK1k7HXSqybtFXZ2K6gjI3kXSTkDayue/8An9BQlxHsdo5Cy55AP45H1NcI3jTw2JmZbwI+MHBwG9D/AJ6fjVi38WeFZCVfUjD5h6lsg+g9u/5VhGdHpJfejrar9YP7mdrDNhgykc54HTHXn8/0FbGr2w8XeDLvTLmYveaehurCQ84C/wCsjz6Y/lXJWBS5T/iXalBcREYK7wCPfpz071ueG9UuNK1eG6mjXbG+CmOGU/Kw9+Ca5MywccVQlDd9DXCYh05q+zPJQtRXN1bWq5uJkj7cnmp/iRI+j6rqMNrCWPmFlx/AjcqR9RXmU8s9xvJTzGJG/LZYGvyurTdKbg+h9hhcC68VOT0O2g1y2uLwW1srP6sTjH4VGviS0jbFxHJGCcKRznmtXwr4cs1toda1xJDAxWOO2jUhnJHH4H1rurfwBo91p0kaaXIJXbKx+YP3XH8THv7CsrnprLaLVrHC22qafI4jF1GHIBAY4JB9K0VwRwQau+IPhsY7S0hhsWluYw370Lj6D3rlY9J8SaHdKs8LvGRwvUcetUpHLWyiyvB/eb4X1pYxiRfqKlnjKxRP8pDIG4PIqJPvj61oeLKDhLlluVPipcqZ9Ni6Hg1m2T7ryNu+RS/FFf8AiZaZJnnaOKdp6bXibvx1rkxy95n2GW/w0dxaSlWUjuBW5bSb/lPWsC1f5h8vbg1rWchLcj5vWvJ+0ek9jWh6VIzNGm5VzioLcnIzV6MZB78VqZGbdXX2iIxN34Fc9d2+pC9SOOPEA6mullihmB3DZIp7VnT6gIJCjHHPGaHKyGlc0tCPlDDA596vauybFbBPtWVplwzyDjKnuKn16YIiDdjpW8Ze4YSj75n303yFcDHeuaup1MxAPJ6Vq3V0u089R61zZG6+65GazvobQWp3Hwosr+z1Ga5eT905yOa9Kv7oebC27nNc14PSP+y49h5wK2L+CRoCR1HStIt8plUa5jpIpC0eexFITxWDpGurHF9nukIZeAavDVUcfu42I9a1jUTRzSpyTPz/ANLjj8uORWJcyDI/GvoPRlP/AAh3OfuCvnbRG3SLjoXH86+gdJuWTwmFP90V01d0ebU+Ih+GFos2vzZXOD/Wvpjw/wCF9Jl05Rd2cLkrnLKM14B8FUV9WnlYcBhXtWs639nURxXSwnb3NV7Rx2PSoUk4pnnnxg0WDS7wTWaKkROCFHFeZ3Uo+zPn0r1Txkkl9p8jSXHnZBOc5ryDUMRxtHu5zX3eTYn22DfM9UfCcQYX2OMTitJGh8NLNptXkuCvGeDXqd5wDzwFrmfh1pv2eyExXqM1v6gzeW5z2r85zCrzV5H3+WUeSjE51HZtZRc8Zr0fR1wsOfavNNNDPrQOe9em2HyRx+1ee376PTmvdPSXgjfRW5PKZr51+INvtv7gDryc5r6Lt8SaKdp58v1r57+Jh8m7usNtyvUEjHvX2XDv+/QPis4S+rTucNBIfMG3cuOSQwyPWoJNWWa/Gn6TaPqV+xCxpGm5s56dPpzTPD2h65461c6PobGK0jOLy8A+VR6A9zxX0B4I8OeHvh7aiHTbEXuokASXLYZ3P17V9fnHE8aEnRw+sur6I8TJeFniIqtibqPRdX6nDeG/gZ468RGO88QavFpMLYIhjG+VRjpngDivSvDn7Ofw6slH26zm1GYdZJ5icn6DirOseJPEUkbzWsljakcIJpAAD9fWvM/EXxL+LGiXB3jSpoC3yyJlx+Yr4TFY+riHzVpOX9dj7vDYCGHjy0IqPp/nuexXXwN+Fs0Xlv4YtFwPvKSDXG+I/wBmLwHfQyNpTXVhKfulZNwB+hqn4A+LWtXNokfiCOOSQvtLxjGB64r2HTdaS4gR43BGM+nWuRVIt6HTOnVitXc+SvFHwB+InhGR9Q8N3g1OGMlzGjFXOPbvWJ4Z+I88OonQ/FNq9tcKdjMwKvG3cnNfZOqeKNP0+1aS9uI40HdjXzl+0np/gnx5pTat4dvrVfE1ghkRVO1rlF+8h9T6V7WX51iMLJR5rx7P9DxsxyejiotuNpd1+p598cZLqPVtJ1S0kaS2vbUQy4HysyNxz9CMVjaHoEUlnbTzYglnnO8Z9RkD8v51B4ckuvFfhqwhWQyTaZc5Kv1Kt6j2I/WvVvh98Mr7UsXepSSKm7cqHpXPnHL9Zc47S1+8vKISlh1GW8dGdH4Q8OHWI7eZYXupY2UxDaQqbRgk17PonhSGCBGuokZuuOuDU3gjR7fQ9JjtYBnGAzeprqk252mvNirnqStHRGJPpFjJAY2g2qBjK8VxXiDwXAkckqs0yEZAPVfxr1CWMA8KKoTxgbkxlWHQ0WsS/eR8w+K/D0cd8WtbYo20lnXo5HYjsa5aOP8A0hVPUMAa9m+JOnyaHLNexh2s5juBxnym/wADXkVu0OqqNWtZE8xZNs6j1z3HrVKWh5GNwPO+dbnN/Fqyntdd04SD5GjBWrUEcXlQMpGcDIq38eLhG1XRljYEiIZHpVS1TbBBIozkDrXBiZNo9jBxUYpHWWca7VZmG0rWjbyRqCqrkCsuAY8pumR0rStGVpCFBGOteffU7Gals27HGK0rZdzBVIyay7d+dtW97ISy53AVomZNFDVDeW9426FRF2I71mzRWeqoFlVlkjOeOK27nzZo8tGSR681QNrC9wJoZdjr95RSbGhdNBjmWNG+72NN8VNu8tN201q29vCribjeawvGO/7SmEO31ra9qZlvMwbsFQfmyBWKsv8ApBCnntWpcl9jfLkGshFKzl9vPOKmDTRrsegfCa61Ce/khuMmJeletxxeYu1ua84+FskLac0gULIDzXo1jKWHzZraMjlrLXQVdLtzligJ+lKbRYxhQB+FX4mGKo6hqFrbMBJIufrWySZy8zR+eXh4ZeP/AHx/OvdIGZfC6dR8o/lXh/hpf3sP++K9ukmVfDca9PlH8q3nujiqfEdr8B7Vns7mfb1fg16Pq3hdNUuyZpHjXZxtPeuU+AR8rStjANuO7GK9wtLS3u490kQ6VMj26WkUeVap4ZksdMIiYyKB82TXh+p2sjeIDa4yPM9K+q/Fdnb22nyLGCBivDrXSY5/E8lxtyM4HFezleL9lSqRb6Hj5vhFWlTlbqdBpNt9m0mNFHJUVR1JmEbCunVUWEJ6CuX8QSrEp6V8tW96bke/h1yxSMbQhu1b15r0uBQIl5rzfwvmbUNwH8VekRKVCZrmkveRvLY7rQRJJpHLfwc14n8QPC2oeKfEraLaSNBE67ricfwrk8D3Ne6eH1UaWR3Edc5Ywquv3LcZI5r3KNWdL3ouzPChShVq2ktDJ8JabpfgfSotJ0+zkFsiYLwruZz3Ld81heOLrxNfK8Pg/TmV3OGuJ4mjWPPc7gAfrmvWrC382D91sRh3xyRWxaQTTQCGaXK4wcYJ/WpSlJ7nq88YrY+T9X/Z88da7bHUbzxlZXt6TuFs8rhG46Fxnb9dtcXqXwr8aeFNG/tK4nlFx9pKywWjPLGkfY+4z6819V+KfAXiE3TXWg675CufmSdf5FcVFongLxXLOra14kWSBeqRRYP0zVNvl5OQUIQ5vaOp8tTxX4aaFrN4kMr2jRq+DuHK4/vKe4r6Ft/DNxb+HH+zzNJKsRI55Jx04rch02zs7UQxqmEQhcKBjPXgVo6Syi28nPO3is6dCMWXUxE5K/Y+BfiF8TL2+1CXTrdZpUiZowkWWJxn8+lcd4f1CHUNRSNbye0lL7lDHgtX0x8TPhb8NNO1q+XVrrUdHN9ctcwT2sgj8tm+8obacDrgehrzjxl8M/DNvYW2o+E9dt55LYhDb+YGaRd33yccEZ+lackIr4tTKcqs5XcfdOa+EUbW3xM1izVVWMxb5F4IzuU/zNfWPhW5VrVFICFcDjpXyl8MwE1TWdayVknujGgJydiHB/M/yr6C8Da1BKifvOe6k1viZuTjF9ERhKaUJNdWetWN0kZ2swG7+da6XIU8/nXKQTW9zadcke/StXR5luYfLZiZIuPqKhDlHqzoEnEuMD8aZcAEe4ostiJ8zAAVzuteNtFtr37DbXEU1znBVTnB9OO9U0ZddCTW7GHULSWzuIlljkUqykV89aF8P5vDvxy0+wWQ/wBkXTtOI2GQQoJx+dfQFvqEk0y+e0YZ/uoo5H1o1LTbeaeG8kiDTWzFonxypxzismrGid3qj5A+P8hX4gGLywio5wAMcHmn6eTLYQttwBjmrH7Q6zN43hmuFXfI5JK9Pb9Kpaaw/s9VyflxXHXtYqn8TOvsfNzE3ysuPStmGNm+YjaPasay1GGEQQrHkkda6OBt0XFea9JHT0GW6FZOvFX+ARVPpJnmriLuANWmZsiuZ0ifeJCfVTWcLq2NyzQx4lPUetWdWt9ylx2HSsqzjXzt5YfjwaGBqRx3QmWRY2ZCeR6UzxLAzhexx3qxpd9eLOY5bfEeeCDnNTeI5V8tdw69q1jbkZi7qSOHuYtrEngdCKzhADNjBIrfdY3B7/0rPuEaFtwxiskntE2uup6H8PLWC0sQcDnk1b8TeNrDRZNsjqOcYrzyHxVHpVg+6Qqccc14z4+8WzaxqTvHIQoJ6HrXdhKE1/ERxYmcZP3Ge3+IPjTbWu5bc7vTFeZ+I/ipfajcb1kMag8YavKri6kk++xNVWlHrXoLkjsjl9m3uaPhZd00A/2hXsOofJoUY/2R/KvJPB65urce9et6ysi6TFxxt/pWUviRyT1kewfBFFWwgP8AsA17XZ3IigFeLfCGNo/DkNzvIbZ0xXbaXqd9doyPtCg4zUM96nG8S/40vfNspFXriuB0exKSNIw5rpNRaSafyySR3qFYlQbcVk5tJkVEuZIoXClImYeledeLrpt5TJFepX8I+yMenFeQ+Lg5v2UZ61ySTR00maXgFsTrkEnNemFvlSuE8E2YVI2PpXbqCSorN7ly2O58LhvsD56bKw0lRPFEofoVFa/huZhayrjoorlr+d4/EkzrjCgc16i+FHj0f4zO5srrbLt/hPQj0rctZIEwxY5x0zxXCQXjMinOMDkYrN1DxJNFItvE26QnaFUZzVqairnpKm57HrIv4JMLkH1pJru3jXmRVz6nrXE6C19JAJbhvLzg/WtYW26NmMu9yDtZhkA9uK0U7kqlFPVmg8sbzFY1LjuccUsE6w3CryOenrXhHjD4s+LvB9xNYv4Qkur1WOwgkRS/7QYZ4rO0P9o2a/hVNa8Ptpl5GfmGdyY9m/pWTqJbnVLCyutT3jxToOlayJLPVrOK6trhMqHGcEenpXDXXw58N+FdNv8AUNHtWjnaB8bnLDp0APSsPQ/jXpmv6rBawrLvXMkjlflQdBz2rttb1i3u9FuNpDhoWIA78VUZRkzmq050476HxFoGrCz8pIyAYeHwcgsTkn8STXqng/UVuHjubWQA5AdPSvnfTLmW21GS1nRopASrRsMFSOxr0rwLrEOmsZ7qXZGv6+1VO8pNsxw9TlSPsLwOYngR5GUsV71v6pdWdkVuUlVJF/Ij0r421T42a/aTPDo0aRW8Z4duSfxrJu/jd4jvrZLe6ug37wHcvrVqSSKclKV2z6b+LHi+4bRDHpkzIk6lZSpwQO4r50XxN4os5XPg/TJbt4pBG8/3mBPXH+NfUvgHSdB8XfD6zuGi8xp4AZGxgnI5rLPwYsdPZzoV+1jFKdzqIy7Z/Pmp5ndXNUotct7B8JPDT29jY6t4iv559alhDSxedlI2PUcHmvUJkLQkexrF8IeF7Hw/Fu864u7hh80055/AdAK37q4j8s+wND11tYzl63Pkf9oPyk1yBJVBbc201z+mwNPpsnlDdgDOK0v2g7qO58UhYzkxs2frmm+DIceFbq54HrmvOxDsrnM6/JUcSvdzTWtorR8SADFdf4XupLiwjeU/MRzXMa/D5+njyiASvUVueCo2h0xI3bc2OtYTS5TqjJs6EH951/Cr9sxI6VnrjfnvVy2k9DWK3KbJroZjzwD3zWNCIWuHJxwfu1sXDeZCVOcEVyT2rx3jFbghgeBmnMInRadq1g9+LHYwlFX/ABEIkRCygjHWsKy8tJlaVo1kPfHNL4t1dY7RVVg2OK6aFN1fdRhWmqfvMwtcvLW2JdRiuJ1jxI20iMbvTFJ4o1LcCzP36Vyks8so2xxnnpXtU8LSw0by3PNdepXemw3V9Xmu42RiRnjGa1fB3gSbV7feyFQfbmmaHoEkji4njbAOTmvX/BF3Ba2YWCEjHBJFebisem+WJ30cK0rnh3jrwJeaSSLeN3I7AVztl4H126i83yWQHtivqbUI7a+kJmjBJ7EU5Le1gjCRwKPXisFjHY09ifK/g5c3tsO5Nez69ZtDosbv6V474IB/tK0/3hXuniGGW6sba0iQu0hAwK9JJuaSPFk7S1O/+GokHhiMhh9zOM1Y0jXJIdTe3b7u41X0bT59L0VIyrR5UCtbSdBsZNl1s3ynuaitFx0Z7mHaqR5k9DoYFWaHzjgE81UUKZ8Vaum+y2e0YAHArLsX3zbq5Ju2hEfek2Ta1lbVseleRa7Ir6i2epOOa9S8R3apauue1eS3g86/Ldeaib0Oimmdr4ax5Sbewrp7dvnUVy3hrKxqK6O1Y/aFBFcq1kjaex2/h/d5E/HGBXJag23XrwEHAAbNdh4eObSX6CuH8Q30Vtq935kiqAy9+c+w717FrRR4lB/vWa3huNnTyWfcP4ifWtm10azS481kwQCea4Twrrywao0ckg8v+EMMZ5rsLjWre6ZIEm2JIrRls/dyKzZ6ivco3vjWyhuVSSU+WG4CkD5fWlPxJ0u3h2qwAwxIHLD04615XL4R13xBq88emsRbpKymeXnIBxwvp7Va/wCFU6vDO0dx4wigeQFcNZbWIPYHdjpVU5Sex0+y5jS8X+PrfUbO4wu5GiLIvTjJHf8ADpXzn4tLXeqPHb3COrtndGTnn1H6V7ZrHwd8XTWX+ia9p960f+rjlDQyAfXlT/8AXrjJvh74+t4Ljf4UeSYvgz74yMD0IfOPw9KuSf2i3hqrXuM2Pgx4ctbzw9qOjxXLJcykOJBg/MBkZ/GvQPAN9dal4gs9EVzILYmW6c84VD0/FsD868b8Ka7q3hrW3t7ixmtLvzFEofuD3B6H6g19D/CDSIre01DXDFsm1CbC5HSNfT6kk1dCnzVEeXjsRKlRcZb7Hyz+0dLY3/j/AFFrHQY9N1G1uGSdo2IM47MV6Anrkda5vTw91pyMFJkHRT3Ne7ftVeCJotUXxxp8HmRSRCG+AH3WH3XPt2rwTw9eSKGLMPNSTOCO3atKyam7mGG5HSi4liz8PSahOTrMk1ta9hGpr1zwv8P/AA+/hVmtNHkaKJS5ubgHc7Y7Z/8A1VF8MdYsZb9f7QtYpMd5PmA+gNet+K/ENjB4buGg8sARHCjjHFZqTtY9OnQjbmtcvfsx6/C2ktoruA1qdijPavbZd2AE4Jr4Q8C+PbPwhrEeoCRwWci6XPXngivbV+PEfiqEaF4Ztro38uEWdVyEU9W+opxeljKpC7ujv/Gln42eSSfwxq8UpQnNtcLlW9gw5FczbeKvFmnWpl8YeHzbWwISSa3nV9gJxkr1x9K6fT9es9F0220W3ebUdS8sDyIm3tnHV26D3zXnHhzS/F3irx/4lu9cvozpViBBBaxNuQOVyRk9SARn605QS2H7S/utHlPxYg3eI7l0beiSEZ9RXSfD+2SbwzPDIMo3UVzvjNJEu79ZskxybCT7DFdP8Osto8iocDFeVifg+Z49Z/vJGfr8BtbaSOIHAHyZpPCF4/2dQ/Wu4sPDNr4htpI7l2QpnaVOOa5a+8F3nhq7803vnRu/yjHaps2mbYfFRsoyepuQyZNXLZuPxrJiZwVxjp3rTibEeawtqehe5e2bvlBxWBqVqsN2ZHbiteKRjwD1qnq1i0sWRuYnuO1Ju40Zl1q2n2q+XKuXP3TiuP8AEV80wZ1YlRyKu6oMMUYAnpzWelhJdzrHGjMoPNe9l9ONKk6jPJxk3UqciMax0a71WYSSYIzwp9K6Sx0KythsniyfUdq6/QfDk0FqGKYyPxFRahpl9BKVEO9T0NeRi8TKtJu+h6OHpRpxsYqW0SKFibAzwMVr6RBqHzLsjWDqGFMtbe62kT2uOeuK0NMs7qNmkErvEeiVwdTqb0IpYLtTujlVhUiyXIAWRMkdxV828ci7k3Rv6Uzy54x2P1qpImLPl3wJgapbHsGBr6n+HNnZarcK0kJcoRgmvmv4VaPqGsa9Da6baSXEgG5tq8Iv95j0A96+qfhLZi3nlhZlZ0fDbemfavqKCftEz5qrZpm74+iEFksUOFyMD2qHwhFItuNzFgoqb4lyFVUAHrxVrw/CbfSFZhg7cms8X8Z6WHko0rFbxDNyEFVNPjCpncaZflprjueavWtqVhz0rzpK7Oyn7sTnPFkipbOc84rz60QvdZwSM9q7XxsdsRXNc1pe0NwfwrKT6HVDRHXeHIf3QO2tmGP9+Kq6UVjtAfarGnSeZOT71EI+8kKpJ8rOx0NwlnLz2FeJfFHWvsfiS4bzNpBABGOD+Ney6bIBZS180/tBpcHUZ7qBeVkXOK9ZrQ8Ki/3hesr+4MzXH2mQgj5d2PvfWpZ9bv2G1d0SKATk8k9j/n8a8m0LxbeW4ENxuVjkMTjkfj/Oull1+Dyo33CMkBQUYY/P/wDVWMos9eNRWPfvhT4oEcEcL4Mpbc7OuOMdM/0r0vVo7bVNK88LHLkE7OP0r5Z8O65mCaRbjcQn/LJuN39eK7rwJ401KxX/AE2XzG2lmyeV44Az1J/z1qoo1U7tNbm1r+ual4fDhJZliQjIIyFHpVOL4nysRDJCtyrkhnjTovTcB37V2t5rmm6tYst1bxOrhXU4HOfX3rnZNF8M/bI2jt/JjcfOvGBj39KFJrqdXPJrexh+K7Kx1fR7e8aVkuJJgIdwChgTwo9O1ev6JZpp2k2tkowIogpHv3r5++N/i6DTdB8/SmSGawlVoBn+McLxjBHevGj8fPiV/wBBZP8Av1XbhpxjeUj53MozqTSR91alZ2uoWE1jeQpNbzoUkjYcMD1r5P8Ai38Mb7wffy3FjGbrSZmLW8ix5eM/3Gx19jXE2/xw+KNwQINRL5OBth71pQ/Er4uXXE2pxQJ1JmjwBXTJKstmcNKdXDvp94aroviTwjb6bealatbLfQiaL2/2T6H2p0XiO81O0e1luRGh4Zieg71l+MvHOv6xbWWm65qTXjxSl2cJhDkYwB/WsiCcW90syxq4B+aNujCuStS5HoerhMVNr3irrVzpsd48bzb+flOPvV6F8GFT+044rnxBBoOnyHEskbKJmBHGCayE0rR9bh82C3jzjmNuo9q6PwHa+HdJ1CNm0e1muUYbRMCefp3rNa9bHZTg5P4rH1H4Xk0T+xWsfDcclvDgLNehB5lwR0YFvX+8fwrp9HtbGysnhtI4Y0IJIjGAW715vpP9vahDHJJClpaYBVVXbx9KveIdZlsLBoreZkOMFu5rSU4wi9TRYVN8sNWeKfFfalzqrqAR9pIyKtfDi6gtPD091dSiOJByTWT40uIW0+6WdtzPLnJPJzTNAtHvPAV/bx5yc4ry66vFebPDrpqrM7/w38QPC+lxyfbNQClj8uFzmrGoeKtD8T3CJpc3nFRk8V4RqXhe/vfIit43LDjhSa9J+Gvg3UfD8TzXiEb1yMilWSp03yszw0YyqRudHPa+Ycx8Faki+SL5q0YICwLEc0PagxHjJriTPcKEcwAz0xUv2wtE0aMACOeap3m2NWU8EVQNxB5DMjZJGMiptsUkc3r8i/bgqtk57etdV4VtbW3to5ruRYy3IJrmGsmn1AFRnBrt54LWPToFuY1ZFwcV6+JqOFBRPPpQUqzkdRFaSSQiaOcbMcEUhidTiTbJxxiq+g6naXFuVjLIg42mtS2uNPkmCFfn7H1rx1ZndK6Klm9q0pSZAvsR1rYS1tfL228YVsenFV9V0mOeBZoUIcelRaTdXFrmC8QhOzAc07tMnSSIbqzUs2UVGHoKwb+1aOT7xANdZcxCYF7eRXPoTWBqAuY5NskWR2xRJlQO30T4ceFPA/haXS/Dti8SuMzTPJumnPOC7dTjPA6CuZ8KWKafczSLkbnOOfevU9cZjbtHnqOO1ecXbtZuWfHGe1fYNpSSPnHFuLZR1NpNU1yKHJZI2zXT3wFvp6xLnOOazPD1t5j/AGhkwSc1c1WUk4PSvPxb96x24bVIwUXdPk+tbKYW2z7VmxLvl6d6vX37q0P0rguemlseeeN7yLzmUnnNZGgPHNNgY61V8asZLxzuPWo/CkUizq3OK5W+p2paWPQkYJCF7VZ007WOBVDJ8sGtjQ40blgOlaUfelcxr+7Bm/ppA0+Qt1NeIfFu1E8lwTkjzOR617xBbD7EfmAryf4iad5jSbW5Lcetem30PGw0ffPmPWdH8uV5BuYgkgE1kJeT2vysWAA4wK9h1XQjy0kWMnGAM1wnibSUiVjt69yORSO1rsZFp4glth8kr7i2c5x9fpXTab42W4lxcSEZYODu6N/XNcBLpzZ5YgfSo49NuGl2RSAk9cmiyYlKUdT2yw8etGojju8IW43cdv0q/ffEZkgfavUDL7skHsMV88i/nG4JI2AeOa7b4MzQXvjKAajZJqWwhltZRuWb1AB4LjqM9cVVPDc0kr7iqY5wi5dj6J+AfhGLxHb3PinxBbxXVpKphsoJVzwD80hB91wPxrtvE/gzw/Kh0/Q/Dekve8NIZIwBGn5dTXUeFpLe4tLSW0VEhliG0KMAe2O30qxqmgJI7T2srwXf3hKp+8fevaoUY0vdPnsRVlWbmeXeJ/COlzaHNA1vb6bFHzMEiAMWB1BHavC9RvtPEF1A93LOIoSyTNGc59M17N8TPE9w93/wjlzb/Z9XDqqTyZWKcHoCO/16V49qMt0LXW4JoYEdIPnGwYGODivWjhpOm7nlSxMVVSPKNM+0ajr0NvDIZGlbGXNP1m4vH1+UCQKyHYSg4wOPxr0j4B/DbW/GPiZtStbXyLG3jIad0+RmIxgep719W/DX4F+CPCsfnSWEeoXzHdJPcjec+w6Cvm61o6X1PqqMHJ36Hyx8Ffh5488YXqy29jLYWYI3Xk6FVYew719Y+F/hzo/h2OKa6ihvL1FGZnjGc+o9K9KhjtbWAR28aRIowFUYFc74n1CG3t3ZnAwD3rhnJLU9GgpN8qM7VtQhihZeAAK8c8fa0rS7RJkE4Az1qh8QPibb2bS2yvulyRgGvPNI1afVNet7u8bcm7KIegrhn7TEe7HRdz2oVKeDW95G94wsrefSS1xG28gEY7Gr/wAKUWPQL+CRyw6jJqTXmS4jww3Bs8VH8P7RotOvyrHqRinXVqUT5TEu9afmdP4e1KB5lsooo42RuXC816DdRrdaflTkqoryfQLORdUd8lTjrXqHh0P9naKRiSVGK5ajvJxMKHuziyvHaFU2lad9l2gZWttIOFz646VI1urSBdv6Vhc9lSOL13Rhc2xkhU7u615/fCW1YxGIqM8g8Yr3GaxOx9orjvFXh5LyItt2uRjcKfPytGkZXVjhtDuIpL4K2DnvXXa5awzQQo0mzpyK4y10G507VY4W37S2c11utJKoiUoWUDk1018R7WJlTpKEhbJIVQoQ6qnRx3qe21WGCULIoIHAYVnWt6ixiGOMyknkE9KfNcQ2c3722BB+8CK4UdLud9o1+t1Co89cnpg1pyWIeNtuCx7npXnWmahBb3KzR5ETHgA8CvR9GnS7t1ZGPI6ZrSEujMJxa1RzGpw3FhKX2EL6r0qqmpxTDnOR1zXUa9GwjKMCM9CelcoLSIzOCuw9xWdW8XozWm7rU9b1lvMVNrADn5c1w3iG1klI44Lf1rtdQfJQEDOc5z1rF1oKIx0619fiKnJNHhUYKdNkemCO3swuADjFUNTxhjUhlIQc1k6tdFIm9a86rPmdzrow5dCKwnH2krnoelXNZkX7K2PSuQt75xdk5xzVvVtSP2Y/N2rkutj0eR6M4Txd/rz35p3hVmMidazvEF1503HNdF4Ft1k2naOBWE9EdMTprjctuvFavhxXbbu4yao6kyrsTjitLRJ1MsUa+taYZXZz4mVonS6xm200MrGuE1mMTW5dxzniu38QzJ9ijjzycVxnit0j01dpGM16bjZnk4V3kcHr3ktkN94DjFeb+JY0kdhhQM8V2+sszKy5IPY1xOsRfMWYEHtz1pne9zitSsypLBeOtZl8DaaNdXB+8w8tfYt1/TNdJqLvNLs2gY7isnxTB52lXFtGv/HrCtw+OxL7R/WhLUxqPSxwiHBrufgha3d741js7aCZzKhxJHEX8mQEFHOOgB6+xNP+DPwu8RfEvxFHZaXbuljG4+1XjD5I19B6t7V+h3wt+GvhrwDocOnaVp0KOFHmzFQXkbuSetaxqcsk10MHRU4tS6nH+DI7+3ii+3WT2jMcyx4wolHUj2brn8a7c/NHmQAE8gGuouLO3mTDRKR9Kz30zYw2k7MdK7vrcZayVjieBcF7ructrnhvSfEFsI9TsoZnX7kmAJIz6q2Mg1514d+AlhHql5NrGqS6laTkYRl2syg5w579ule5x2a7eR0pkn7vjGBUyzCoouMHZMunl1NyU5q7RnaVpOnaPYJY6bZw20EYAVI1AAFF1crChIzkVJNdLkgcAdTXE+O/FljpNlKfNDSbT0OcV5lSaSu2ezRg5SskXPEPiqz060eSadVOOma+aPi98boTPJp9hKZJDkEqeFrotY8PeJ/FUV1dSO8dtuMTc/NGSMq2PT3r5Q8TWU2na/e2U4IkimZWz9ac8vquCqVdF2/zJlmVGE3Soatdf8jdutWkvJ2uZnLu5yTmt/wx4is4SkMzMsu4bD7153YXAjkCyMQmfyrpLRtFW4t5ReK0m9fkCnrmqUbaI5+fmu2z2yW5eSOJeckA11fw+tXazvQT1PpXI2Q8zULZcZVohj8q9A8EZiiuvTca4K79zl8zmrxbfMuwCB479eD+AxXf6Ag+0QIT95a5eZVyJO5Natzqi6SlpespZEYBselcij+8foYc/uxOtMRjm8s84PFTiPEgYio4L2G+SO5hwVfBBqzNwR6YqVHQ7XImgjRg+QOlUrvT45Ix8o61dgYbT9KSRx5NS4XBVWjivEWi+YjmMYbHynHSuKsdWlhvn0zVkwVPyMe4r1uRQzMrc5HFeZfEzTE/c30eFYNtYioUXF+RtCtzaMzdVtZtPm+1wYMTnqO1adtc6NeW8dvNIxmI5OKr6Wo1Hw3JE7Fyg4NU/Df2aNzAybmJxkjkUTjb3jphLmVmP1LToo5R5F0QAeFFdD4c1O5s1LSElEHJNU7mzj+1BY8EZ4zXWaPp0MlttuEQqV6VLjcq9lqXrPWLTVohFnLEdCKztSsykuQKlk0/+z7iOa3TEYPOPStjZHdRK/Wk056MxlPkehuX25Z0XHBzjisvxEvl2ys1dDfOszL8q8e1cx4/lMWmrivpsc/eODBr3WZQk3qD7VnaoFMZz0xT9JmVrQFmzVXV7lFjbpXFLY6YL3jnfL/0g7OTWX4juHhgYZOCKtSaisdyf51i+J72OdNqtzXLy9T0YvZHMlnnmJxXofgKIpCCy/jXEaTbF5gcECvTPD0aQ2YA7Co+It6EmobZZyq9e2K0NBVYLoSTHCoM1RiVPtBYnPNUPFd1NDbiO2zukIAxWlH3Xc56/vR5TsbuQX0kbK2UBzXhvxj8aT+F9YRXDS2M0u2VB1X/AGh/hXuPh+1kh0GFpeZGAyTXzB+1SrLcQZHWY16aV2mzxqbtJ26F+TxNY3dqt1azLLE4yCDWDqGpQ3BJRxgevavH7G/urMnyJWVT1XPBrovDTaz4h1KLTNK0+e9u5ThY4xn8T6CraOtVL6HRtcReY0hfKjqf6V6d8DvhPqHjqXV7vVIJrTTLhYoEkYYMirlm2j6kc16F8F/2e4bFLfWPGW27vMBo7Mcxxn39TX0xoWl2tnbJDDCkSKPlVRgCpSuN2Rj/AA68H6N4L0GDR9FsktraIY4HLH1J7musYKVpJAEXjFQrJuOKtIm7eoBtrbTTiA3alkQMvvVbzvLk2vSDfYJEZScdKy9UbZGXPAAyTW4CHHBzWVruli/tXgLsgbrt70WHF66nnmpale6xcNY6LgKOJLg/dX6eprxX9o24Gg6Mmi2LNcXc7K17dE5K5PCe1e5eNL5vCegiPT7QvdzOsFrGo6ytwufbNeW/FvwTcJ8Np2vrgz6kl8k9zccDeSPmH0HGPpXdhsFBu+7Z5+MzCorxStFfiJ8APF1p440BtOW9SDxNpkXkXlsTg3UK8LIB34xnHQ183ftOeH5NC+JtySuI7tfNQ46881y7apq3hDx4mtaLeTWt7aXAlilRsH6H1B6EdxXr/wC1Lqtp468EeFvHtjAsbvvtr1VHCS4BIHseo+tddSc5050ZrVfocVOEYVIVYPSX6nztU1j/AMfsH/XRf51DUtocXUR/21/nXkI9Y+lNMI+3aa2f+WYz+Vd74ZkVXuUyOSeK8z0mbLWL8/Kg/lXS2XiVLG7bFtyTyc152Iptt2JjLSx10t02dpBwGrX1nbNo0e7kccV5drXiyRc/Z4ypNbPw/wBT1PWEZbuZnUHhT0rCVOUVzsyjT5pKJ6d4JuiLRInJwp4zXW3MoKrgiuPsNtugAG01qi/VgozWEWdlSk0dBBJgU+IeZBJnqKyBfxZUbh+dOk1CO1u08yXbHJx14rWxyNliRt0QkXqhwa5X4ipbp4fnefBhbkH0Nbl7qVrp9zulkUwSdT6V5b8VPFFvcRzaVb3CvASDkdqunRcnsZzqKPUd4EvoY9OlhLAqSevpTNatmtblLqzY7JDziuT8HXLu8kKknb3FdpbpLcQBNwAHrXPWjyPlPWw0uePMEseob45S5xjiuu8N3qiJUuJSZDxjNc+izLGIpH+50J71at49rh1cBxXK3ZnXujvRNFcQbc529qZbNHGCEOB6Vg6LcMrkvkmptTuNriSE8N1FXfqYTpp6HfiRl+UL0HJrlfHxae2CZ/CuhknxbsV61yniKV5AS3QCvocc/fscOE0p3Od08SRW4XPSsXXppFJG7ik1LWRbvtVqyLq9a8BOciuKWqOum7O5iard7GLZIP1rJluvMb524qfWT85HesO7+ReGrkbs7Hows0dRpl3EpG3Ga7fS7n/Rc5xxXlGiyMZVBbvXoNjP5dsvPGOaV9SpLQ14ZmE4JYgZrf021gvbqMyYbbXMxsPs/mFua2PAdw816xBJUHGa6qMfeR52In7rO/vEWG0jjQYAxXyP+1Tue8t1UE/vTxX1pqMoMaD3rn4PhTo2v65FrGuRC6SJ98UTD5c+4716U3aSPLw0bpnyV8HfgX4o8f3Mdy8b6bpO7L3Eq8uP9kf1r7W+GHww8LfD/S0t9IsY/Px+9uXXMjn1JrtNPsoLG1WC2hSGJBhVQYAFNvHwhIqW+52Rj2LthKnPGTmtKOTiuZsbjClq1ba6Dj7wpRkaOmasjlkx3rDvb/7DeKkrYDng1r27B1znNZ3ijSF1LT3jX5ZQMow7Gqle2gU+VStLY1LSdZowQc56UzUbX7RCdvDjoa4vwXrM0Vw2lahlLqE4Of4h6iu8V1ZAwohJTQVqTozOYtNUktrhrW5JWReme4rZhvY5B94Vm+K9LW+ty8fyTryrCuGsdfubO++x3mUlQ4IPf3qJScHqbwoqsrx3PRdU0+3uwrPGrlTuUkZwa86+L8NxB4I1Iw2TXjBSwjHUn1/Cu70zU0uI1+YHIqj4ocPZSQ7chwRz7114fEOlJSWxw4jBqtFwkfm98RVhk125a5ge2nOC0ZU/LxXofgW3bxj+zd4o0Z5B5uh4v7bJ5bbww/KnfHaCOHx3qEFxZRSMqR4fGCfkFP8A2cLW0vNavtFluTaxXdtMhizxNkHC/mBX0WIoP2ntFtJfmfNUaiVNU5bxf5Hz3UkPE8eP7w/nUuqWz2ep3VnIpR4ZnjZSOQQSKZaANcxKe7j+dfNNWbiz6C91c+hNCy32JtgICpmvU4Z/B11AV1Pw4itGvzSxHBPvxXmnh6MeXbf7q11ymNobpR97bXn4jRozirpmH45sdJS8jXR0dIHBwH5IrrvhnpMlrYiRoySeeBXP6npN3fSWS28Ekm5sEqpOK9d0S3+w6fBFImwquDkVy153SidmDpbyZQmkwx+XFMEwD53HpUl4hluHZemaqahG0Uatk9K5VudjV0zJvdXMOoeVuIz0Oaw/Euq3+V33DeWpyKj11tt0shYZBrM8VXSjS/MPXFdUI3PPm1F3LK+IpNQhNrcyM4HT5iK5LxM1tDkjdnPRmzVLQLlpLvdhmJ9PSneJ0kuJMmNgo9RXoUVyrlPNrtSnc6L4Pg3WpSsVG0jGK9Nt9BlmlZ422YPrXlvwfnWz1Z42O0ZzzX0Bo7xXkZETDJHavMxkXznqYOdoWRlW2gNsHnNuq3/Y9tGgZFya20gby8Y5FTR2/AJXHvXJynVzs5VFMc7RKpBHSoWklUkMOfQ11V5poZhIqgOOfrWdf2Ql2yRLg9GFRJMuM11OkmmURkDhc81zXiclraQr6Ve1e8+z2wx3NZVzN59u27kGvexsv3tjlwsP3CZ474h+0NcvwcgnFVdHvzFIY5u3rXpmsaDbNatMVy2Cc15lqNn5dw7AEYrF1Eka04Nsg1h1mkLJXL6jIwbGa2ZZ1G4DkjisW4XzGJauOW9z0IaKxY0SY+eM9BXdR3PmWwVW7V5/bny2+TrXR6RLKsRLZxU9SpM62wklnBh5PFd94L09bW38wcE81wnhtldgzda9I0WdVtABgV14aac0jzcbBqm2XbyVmeNfeu88OhfsiZ9K85eXM6nP8Vd3oNxttV57V2ud5nHQhaFzovlxjiqlxGpjak8/5M5qpNeAIRnmqbR0Qg2yhLcRW9u5c45IrLs9dQTFFkyAfWoNduRslRj8r/pXiniTxfN4c1J0YiSMtkc15devKElynu4XCRlBuR9N+HtWjnLJvyQa6VHV0618x/C34j22p6m8KybW9Ca970XVluEUhhg124TEKpGz3ODG4N03zR2K/i/Q1mddUs/3d5DyCP4h6GpPDutfaIgsnyuvDA9jW5IySJ2xXG61bjT9WS4gYKkpwy+9byXK+ZGdF+0j7OXyOzLLKnWvPPif4amvrc6hprCK9hGQf7w9DXVWl8EjBZhzWf4l1yytbN2lkXoeM05yg4+8KjCpCp7hwXw71q7mlFtecTLwfTNeiajEZ7Q+uK8i8A3kV7qt1PGeBO2D+NexW8ge0Hfiuag910OvHq0k7anzL8ePhz4h1vxHHqmkwRzpLEsTJnDBlHUnpivNvDWkat4K8XaHealbfZ3WdvMwwO0Z9q+yJHQXbxNgqe1cP8T/AARpuu/Y5o5hZ3EdwhEpBKgE9x6V9Ph83i4Rp1Ftpc+TxeTT1qUnvrY+HvjNEkPxU8SJGMIb+R1+jHd/WuWs/wDj7h/66L/OvXP2sNB/sr4iQ3yqqrf2i+Zt6ebEfLf9VFeSWX/H5B/10X+deXiP4sn5nTh/4UfQ+lvC8DSRQtjjYtdh4V02TVNals+drAbvpWbolr5NpYoq8vCpP5V6D4Ks10j7RqtyMF1+UHsK8XE1NTtoYduR1eNO8N2EcQjTaB8xPWs+81HTb6DzbWYZ9K898c+Mlu5TDGcjJqPwo0jjcH4IzXNPRHfJ9DsXlTyyE5aqd7LI0IRxxS2Ub4Ynrmpb6Fjb529qyjZimmkeaeJpGGoBN4xkVT16FZdKwDkYq34lsZH1Xvisi1uJLh57FsnANdsNkzy6mrMvwBFLPq5iwoUHFegeItChNsCTlsZ4ri/Axj07xJIsqlsn1r1fU2Se13iEBdvWulSdzz6qXMeR6WRpmujLEAtivSvCfin+y/EMdpcMfs833WPQGvN/ESj+2ECcfOK0NYJE1t8wLY4wadWlGrozSlVdP3kfUVm0NxGs0ZDBhnirLIq9BlD+leO/C/xqbeWLS9RkwekbMetexwzRyRhlIKEV5coOEuWW56EZqS5kV24Plt/wE1Quoir5XAPf3rRnHBXqp6GqErFTtk5x0NZSRtF9jlfF9w2xUB4Wq9hIZbLGaq+JZvMjfnPpUXhy4BhKMa9DGSvWZvhYf7Oi5qkzC1KZOMetef67F+6cgc13Gpq7qcHj0rjNXk2q6tXNUjLculOOx5+qMLl1b1pl3bH+HOcdulT3Um2+P1qb5mHtTszXmMqCJlcZBro7VwtqFPWqaQ7TnbVm2VnkCnpScBe0Ov8ACsJCBiTXcWkvlwDmuU8NqpEcK9a3dWuEsowGYDiqw8XFuRz4yalHlRfgnZ5R3Ga7fSLnbCATxXnvh1mni84g4znmt+O/aIbQelae35ZNlYXDOS5Udi+oeXwWrLvNTxuOcVzk+pSMxycCsXWtYEEDM8gAA9ayniz2aOA5dyTxr4kSzs5HaQdDXzh4q1abVL+SaRiVz8oro/G+vyancNEjnyge3euOmhONx4rOknJ8zNq0lFckSHQNWudF1aO+t2IZW+Yeor6o+EXxAh1qBNofcBhs+tfLNpps17KVhjJ55Ir3r4Mae2maR5brtkJyTitJy9m1Jbk0YOcHGS0PfJvEKQRFi3FcTq/iGXUtbjgDEIvzCpiUlTa/SsbTrZZdclmX7i/LmtZV5ztroTRw9Om27anTXupvFZ53EECvE/it4ymtpEs1lYySdeegr1rWJI5AlrD80jcAVwmv/BN9ev31C+10xM3KosWQo/OlyTqy02Rm8TSwyvLdlH9nrV4b6K7hZx5yS5xmvoLTbhWtiueQK8I+GfhG38M6peQwTfaCsu3zsY3V6ouqR2MZMjY45relL2fxGeIpuuk49Sn4p1L+z7tZmbClsZrlfFXitbizNjbSb7mYbY1Xk5p+u6hpuvFkvnnjgifcPLOM1yl/H4aXXrO9tBcxQwB/Mixwz7SFYHOQcnmuzD0qdV81Sqox/E83F4qeHg6dOk5T/BHkHxukvdc+F2la1qSub601WWGZz38xd380/WvFLD/j+t/+uq/zr6P8YaBPq3hbWNEtL6N0u5Yp4PPGNro3qPUE15lZ/CTxGt5CxudOIWRScTHpn6Vviq9Hm92SZ4+Fw9ZQtKNj6S8MQJctojMoIES7vyrR+KGqPbotlakLkY4rQ8IeGLmGxs5E/etHGoIB74o8SeDrjVL37Q3nxt2XZkV8zKvHmaZ7lPlUfM8auYZJLoRqWLHnNdvoJ8h7e16Njk+tXJfBF5Zs7tIAx+6WGKr6VoOrR6iJrh42C9CD2pyrRl1MIqXM7nUQSxwu2+TjPSpNR1K3+z7V25rzr4ha1No743456g1g6V4zhlYCWbcfc0lCajzJHdTjCW7O41JIricS45rGtNHjh1KSYdHFS2uv2EifMy/nV2DUdOkI/eAfjUe3mingqbKmn+HLaHVDeknJ966i7ljktvJGemKoxTWbYxMPzqci1YcTfrWscSzJ5fRe6Oeu/DFpdT+Yxwc5zmnSeDLCdkaSRiw6HdW+sUJ6SA/jU8cMef8AWUSxU/5i45fRt8Ji2ngnTY3SRXbepDK27kGvR9C1NrC2WGWbzABjmudjjUDhql8rI+9S9pz6ykP6pTjoonWt4ihAKtyKrS6/bMfmwa5lrdj/ABGq81q+R81Jq/2hfVofymdd3TS2+4cgiqGgamI7sxucZOK29D8O6qmlqmooqy7edtY914T1BbkSwqQQ2eBXU6kJNuRzwjKK5VsdeCjwbuCCK808ZXCw3pVT36V3McF5b2u2YEHHeuF8Q6e99qPXJzzW6qRascbpSU7nMNbCSYSVsadYrKQNvNWZtKa3j6GrmgxnzduKzdmb3ZXuLJI+3Sq8kPl4dF5ra1W1fcCtXtG0tZVDSLmobSHFNmV4WubiLU8sCBW/cadqGtaujSKy26n86nTTVbUI1hjGAeSK9A021SKBF2jOPSs/bN+6inSXxMyks0sbARoOgrCub+OJjmQZz612OtQ/6DKyjkKcV8mfEjxf4lsfENxbWtrIUUnBCn1rOdGdTSJ24LEU6Lbme0ax4hhgjP71cj3ry/xj4yE7NAs4x6A15jd614t1HPmrMgPYKaof2TrkzF/InYnuQaungVF3nJHRVzS/u04s7OHUIZAWZqq3eoJyAw9q59NF8SbPlt3A+lMm0XXFjPmQyb/XBrsjGC6nHLESa2Z7B8Ko7S6snlZkLBucmvWNL1DT7OMHzo1Pf5q+R9Pm17SN6w3EsO7rxWtY+IbzaBd3E8jjrya56tByd4s9HDY+HKozjY+qrnxJbMhWGZXkPACmrGnXotbUsWzI3NeN/D+21bUVW4VTFB1LHkkV67oOlSIoMm6Qg9TV0MBWk97IjFZthqasldnReFEVp21C8Ybv4FPatTxNrSWuiXMsbKW2ELg1nx6ZcyKPlIHtWf4g024NhJG0bnI7CvZhQhSp8sWfMSxM8RiFOotLkfhiPydL+0SdX+Yk+prD8UawVRxv46dat2+oKtkLeTcrIMbMck1j+KtDW60hd5ljnc7lAHXNeM17TrtufVVqyoK63exgXuoSeSFhdQrDNZAkuJHOGHvWxZeC7zywftLkY6EVt6d4UeFf3vzVnUqLoeYoNu7ONf7X2NLaLfS3KKMfeHWu7udDghgaWSP5VGTXLNB/aWoedpbmEJ0U9zVUUpp3Ma03T0SPoHwJbwQ6VC3nb2KjIz3rpQ8Kbvuk9xXz9ofiLVNDQQyOzgHnvXW6X44ilcPIxVu+a5ZUpJvQ4pwb1udV49t21LSCkKhHVgQBwSO9ee6Lod1JqsdpJ9qiD8hmzj+VdvF4ls7pBmVCe2a07XXLR1VX8tsdD6Vj9Xd73BVeVWsfMHxnsXt7+5id3dUOPmryRR5c3DEfSvpH9pFrObTFaBVEm/JI6mvm28UqTiu6jzcnKz06DTgpWNiO4mWD5J2GPeoRreoQN8sxrGW9dBtpVlEgJrJUpRep2ucWtDeTxlqUXBkJx71bt/Ht9gAs351xVwfmpYMV1RowtexzSqyva56ZYeO7g8MxrZt/HEnBL/rXk8TbcYNW4pu1ctXDxfQ7KNV9T2G08c5+84/Ot3TPF8UmMsDXhEcrD+I1pWN5NEwKyGvOr0LL3TtpuL3R9B22uwygHcBVv+0oWGdwrxTTdXnXGWP51sLrM2OJK8qdapB2OxYeEj6aeEHrihLaM9hVhVWTvU0VmSOHNfXyw0nsfFRxcYuzMLWdME0DADqPSvNtV0qWzumkZTx+te4R6ZuHzO2KzdY8IW99EwYv+dCw0yZYumeKTNHJEcge9Q6TGv2kYrp/EXhG4sZWFvukTPGa59LW8huNq27ZFS4OJaqRlsaV7aBwCxycVY02JlVY160aZpmq3tyqmMoh65r0XRfCdtDAskmWfHc1UaTmRKvGHUytI0tIo1kcDd1rVXap6itGbT4412rjAHrVb7IitksKtYdmbxUSORY5I9mM561ly+DNHu3M01hC7HkkqK1mkihPLCtaxmhkQAYqatHQ3w1e7ZyP/CB6Dj/kHQf98Ck/4QfRR0soh/wEV3flrjpTGjUGsPZo7Pas4g+CNHI/49Ix/wABFVZvh/o0nW1Tn/ZrvtooKLR7NB7WR5jc/Cvw7Of3lmh/Cq6/B3wpu3HT0z9K9YihUjNPNsucil7MpVpHFaH4N0zSYxHa24CD+E101tbWUQCm2C/QVopCB2qQwAj7tdFOc47M56ihPdDYobVk+UD8qiuoYBGcopPoRTjCVPHFBX1rf2zaMFRSZjnQ7FnaVraPeTnO2qN/pUJPMYOOmR0rrljDJUE1srDpzXM4WOpzuccNNUHhAPwoOnjH3a6c2ijtSraL6CpUBc5w+t6DJe2TwwsUcjrXmWq6Dq2j3DOlu6kfxKMg19EfYx6UyaxhlUrLErj3FROlLeLFzp7ny7Nqd5HMTcR59cip01iDaNybc+lfQGp+DdDvgRLaICfauV1T4SaVPlrd2jPsaz5qq31IcIM8yh1SHPyyFfxq3FrcyfdnP51vX3wgvIjutrwn2IrGu/hz4itwfLCyCpU31RLpI5Lx1dz6jbnzG3CvKtTh2k16/wCItC1HTrVhewlfevLdZiw7VvTlc7KceWBydyNrGmwyY4qe9Tk1THBFdVk0ZuTTJpcsaIQQaF5qxAuSKE7Irlu7ihjjpTkkx3q2kAZaZPa7VzWMqkXodMaclqEU3vV62k6Vh+YYpME1oWk4J9KxrUvdub0Kup0djIwIweK2oWLIK57TZAzL/Suht2GzrXzuJVme1Qd0fUVvdzKdwbir1vq7o2GasSNnCEdKrPHMz8Zr7uB+aSO1h1ot/wAtKsDWDjHmVxNusynvVxEmcD7wreyZk7nQz3FtcKTIATVODR7OaXeF/KsxLa6LfKzV0ejWsyxjcxJq40ovdCcrdR8WnQW4BVTmptzbcbmA+tW5IW28tVcwcdav2UV0J5ilMGJ+8TUMyMEz1/GrM6rH3zWfd3q42hefasnFIEzB1e4kjf2zSafq8kLIA2RkCrN5Etx1Wq9lp6tdrhSefSuWq0kdFByb0O/0yQz2yuepFWWj9qj0uEx2yqB2q2yn0rz2e2tiqY19KaY196mdWFRktU6BqLGo6Cp0jqsGNWYGOKcWg1JBGKcuMUhamq3zGtEQ0wkUY6VXbr0qy7VAxGaTYJEsB46U5xntUULfNVhTmmtQZVKc9KQrtqxxupsxVVosFxqEd6k8tSM1AuDUyNxirRLTKrGPJB6g0hVCMhhVS8kCu2PWs6a8ZQcMaxbQcrNd2UfxVWluIV+9tP4Vz1zqkiZ5/WsPVdeMSE5NTzxBRZl/GSW3k0yQKF3Y7V8za6v7x69X8f8AiMXcbxbv1ryTVpN7E1Edzupr3DmbxcE1nt1rUvB1rMcfNXTBmVTcVTirELc5qsvWnhttNq44uxr28gA61JJKpQqcVjLcbaX7Q351jKhd3OmGI0sMvceYdvrU2ntlgKqSsWPNS2LbZB9a1nH3LGNOf7w67ShgrkfiK6KCPdGMGsHRPmCjrXRRoyqMDivk8Y/fsfT4Ze6fV39kzKOVz+FN/s6RT/q67owRn+GmtZxnsK+wU5I+EdKLOH+xSf3DTljeP+A12v2GL0H5Ux9NhbsPyrWNaSMpYeLOVSVlX/V81PFqFwgwsddB/ZUOfuipF0qH+6K0WKmZfVI9znJNSu2GBGaiN1fODtjbNdX/AGbCP4R+VPWxhX+Gk8RUY1hoHFSR6jMcEYp0Wi3EnLk5rthbQr/DUixxjoorKVSct2axowXQ5GDQWzyCa07LR44WDFRmt0quKEj5rJxct2bRajshkUQWPgUpXg1Y2jFNZeKfJoUplORBVdkGelX5FFQFMmsnE0UisIwTVmGPAp8cfNWIo6qMAciAx8UwRjNXjGMVEyfNVuBKmQMgxVeWKtER5qOSPApOA1MqQRjFWVQbaZGvNWQMLRBClIpS/u2qB8sw9KszrvfimiIgZpNBcYI125HWlVc5qVY+OOKZghz70wuY13AWZvrWdLa5zW/NHkmoWgzmueSLTOUutP3A1zWtaLJIjYB6V6Q9r7VVuLFWHK5qHBMfOfK3xA0i7tJ5HEbFfpXnF0/JDZzX2R4j8J2+oxMrRgkj0rxnxn8J5S7y2qkHPYUJ23OmEtDwm6IrNmxmu117wPrdiW/cs4HtXH31leWzETW8i/Va3ptPqTUKe6kOc0hbBweKfFtJrYyWoiqSamEfFSKgNSKtROZvTgVpIjtJpIVO4cGtFIfMWiW3MZBwKmM7qxcqfK7mr4duNkoU9K7u0aOSFTkdK81sZNs42+tdhp1w3kjmvCzLCxb5r2PbwVaVrH3z34pc1GDnmn5r6C58nYWlBqEvSCTmjmE4lkVYTBFUhJUqS4HWrjJEyiWGAphxUTTcUxpDTckiVBkhxRUKsSaeDUc1ymrCsaliIxUMnSmxyFT7UXHYt01jxTRJupGaqbCwjCmhadmlA59qgoIlzzVlBgUyMYFOZgorSKsQ2Ejdqaq5NIo3HNS9KYhOlV5mycVM7VDtyaUmVFDYxzUjnilUYqOY8VOyGRoMtUh6UxOBmlLUkAhO2mde1SdaTbQOxUk+8aQAc0+T7xpo61kx20G7V9KRo1I6U/FFIRTkgUnpVaexikGGQH8K0X60xqlmiOX1LwvYXSkNChz7Vxuu/C3S7wN/o6c+1erkU1kqHFFKbPmjX/gfaybjFHg/SuI1P4LXsDEw7x+FfZLwow5UGq8un20n3ox+VF5LZlqS6o+I7z4a63bA7ULAf7NYdz4W1q3YhrVjj2r7ruPD9lKD+7X8qybvwXYTZ/cIc+1S51DeE4o+JoNPv4j+8tZBj2qDUY5wDmJx+FfY938OdPkz/o6/lWLf/CuwlB/0dfyqVOSd7GzqRkrXPkWwDLLuYEc9xXU2VyqxfMwr3a5+EVlzthHtxWXd/CVA3yx8fSufExVbc6sPXVM+pFX5aQ5pQcLSZr1T58jNIBUhpoqbDTClANKKdTE2MxS4p1JSauCYijmpVpq1IvWnFCkxr9KjANTuKbim0NMau4dqkoxSdKYXHAe1SBaRGqZapIlsQdKjbJNTEUgWqsTcReBQxpx6U080wQzrSdKeRTHFSykMZ+eKianstJwai5QwvhaZuOetSslM8vtSAVDT91MC4pzCgCtN9400GnyrzTAtZssWg0baNtTqAxjUZNSOtRMKG2UrCFqQmjbQVqbsdhppM0EHNNINK4C5oJFNANBzQMOKa2KQ000DQFUP8IqN4Yj/AACn01jSKRs7+KA9QhjilBrouc9iXdSbqjpwouFkPDU8NUfpTlpksfSikpwosIcKegpAKkQc4q0iZMa4plSSdKbSsCYoNBNNNGaChy1KrVCDTiTVITRZBparqzYp4Y1dybEhNRu2KQsajkPFJjsSBgaWoFPNPBNK4Ctio2XFPprVLGhU9O9KVqPvT1pXAMUx+tPNRt1oYxknWoyKkkqOoY0FLQaBSGIfSomUVMaiPWgpDNooKinGkpICMqKaVqU/1pDRYLkRWmsoqU00ilYdyEqKaVFSsKjPU0uVDuM201lqQUjUmi4s/9k="/>
          <p:cNvSpPr>
            <a:spLocks noGrp="1" noChangeAspect="1" noChangeArrowheads="1"/>
          </p:cNvSpPr>
          <p:nvPr>
            <p:ph type="pic" sz="quarter" idx="27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/>
              <a:t>  </a:t>
            </a:r>
          </a:p>
        </p:txBody>
      </p:sp>
      <p:pic>
        <p:nvPicPr>
          <p:cNvPr id="11" name="Picture 10" descr="A group of people sitting on luggage around a globe&#10;&#10;Description automatically generated">
            <a:extLst>
              <a:ext uri="{FF2B5EF4-FFF2-40B4-BE49-F238E27FC236}">
                <a16:creationId xmlns:a16="http://schemas.microsoft.com/office/drawing/2014/main" id="{043EB2CA-E3E9-6642-1192-8D8D589FE3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0842" y="971273"/>
            <a:ext cx="3893690" cy="389369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6312383-6A50-92C3-F089-E4EE8E63C359}"/>
              </a:ext>
            </a:extLst>
          </p:cNvPr>
          <p:cNvSpPr txBox="1"/>
          <p:nvPr/>
        </p:nvSpPr>
        <p:spPr>
          <a:xfrm>
            <a:off x="8028432" y="759984"/>
            <a:ext cx="36968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rgbClr val="7030A0"/>
                </a:solidFill>
              </a:rPr>
              <a:t>Illustration is AI-generated with Microsoft Copilot</a:t>
            </a:r>
            <a:endParaRPr lang="nb-NO" sz="120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21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60045" y="2503593"/>
            <a:ext cx="4701240" cy="1875902"/>
          </a:xfrm>
        </p:spPr>
        <p:txBody>
          <a:bodyPr anchor="t">
            <a:normAutofit/>
          </a:bodyPr>
          <a:lstStyle/>
          <a:p>
            <a:r>
              <a:rPr lang="nb-NO" sz="4500" err="1"/>
              <a:t>StudentWeb</a:t>
            </a:r>
            <a:endParaRPr lang="en-US" sz="4500" err="1"/>
          </a:p>
        </p:txBody>
      </p:sp>
      <p:sp>
        <p:nvSpPr>
          <p:cNvPr id="4" name="Content Placeholder 3"/>
          <p:cNvSpPr>
            <a:spLocks noGrp="1"/>
          </p:cNvSpPr>
          <p:nvPr>
            <p:ph type="body" sz="quarter" idx="13"/>
          </p:nvPr>
        </p:nvSpPr>
        <p:spPr>
          <a:xfrm>
            <a:off x="6002667" y="1335819"/>
            <a:ext cx="5566481" cy="4783527"/>
          </a:xfrm>
        </p:spPr>
        <p:txBody>
          <a:bodyPr vert="horz" lIns="0" tIns="0" rIns="0" bIns="0" rtlCol="0" anchor="t">
            <a:normAutofit/>
          </a:bodyPr>
          <a:lstStyle/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cs typeface="Arial"/>
              </a:rPr>
              <a:t>All course registration happens in </a:t>
            </a:r>
            <a:r>
              <a:rPr lang="en-US" sz="2100" dirty="0" err="1">
                <a:cs typeface="Arial"/>
              </a:rPr>
              <a:t>StudentWeb</a:t>
            </a:r>
            <a:endParaRPr lang="en-US" sz="2100" dirty="0"/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cs typeface="Arial"/>
              </a:rPr>
              <a:t>Login with FEIDE and set up a two-factor </a:t>
            </a:r>
            <a:r>
              <a:rPr lang="en-US" sz="2100" dirty="0" err="1">
                <a:cs typeface="Arial"/>
              </a:rPr>
              <a:t>authentification</a:t>
            </a:r>
            <a:r>
              <a:rPr lang="en-US" sz="2100" dirty="0">
                <a:cs typeface="Arial"/>
              </a:rPr>
              <a:t> (2FA)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cs typeface="Arial"/>
              </a:rPr>
              <a:t>User name and password are sent to mobile/cell phone</a:t>
            </a:r>
          </a:p>
          <a:p>
            <a:pPr marL="285750" lvl="1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cs typeface="Arial"/>
              </a:rPr>
              <a:t>General pre-arrival meeting next week will cover what to do if you have issues with this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100" dirty="0">
              <a:cs typeface="Arial"/>
            </a:endParaRP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dirty="0" err="1">
                <a:cs typeface="Arial"/>
              </a:rPr>
              <a:t>StudentWeb</a:t>
            </a:r>
            <a:r>
              <a:rPr lang="en-US" sz="2100" dirty="0">
                <a:cs typeface="Arial"/>
              </a:rPr>
              <a:t> opens on 3 June 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cs typeface="Arial"/>
              </a:rPr>
              <a:t>Other Faculties have signup from 3 June </a:t>
            </a:r>
            <a:r>
              <a:rPr lang="en-US" sz="2100" dirty="0">
                <a:solidFill>
                  <a:schemeClr val="accent5">
                    <a:lumMod val="75000"/>
                  </a:schemeClr>
                </a:solidFill>
                <a:cs typeface="Arial"/>
              </a:rPr>
              <a:t>(IF YOU ARE TAKING COURSES FROM OTHER FACULTIES CHECK WITH THEM)</a:t>
            </a:r>
          </a:p>
          <a:p>
            <a:pPr marL="285750" lvl="1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100" dirty="0">
              <a:cs typeface="Arial"/>
            </a:endParaRPr>
          </a:p>
          <a:p>
            <a:pPr marL="285750" lvl="2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100" dirty="0">
              <a:cs typeface="Arial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412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60045" y="2503593"/>
            <a:ext cx="4701240" cy="1875902"/>
          </a:xfrm>
        </p:spPr>
        <p:txBody>
          <a:bodyPr anchor="t">
            <a:normAutofit/>
          </a:bodyPr>
          <a:lstStyle/>
          <a:p>
            <a:r>
              <a:rPr lang="nb-NO" sz="4500" err="1"/>
              <a:t>StudentWeb</a:t>
            </a:r>
            <a:endParaRPr lang="en-US" sz="4500" err="1"/>
          </a:p>
        </p:txBody>
      </p:sp>
      <p:sp>
        <p:nvSpPr>
          <p:cNvPr id="4" name="Content Placeholder 3"/>
          <p:cNvSpPr>
            <a:spLocks noGrp="1"/>
          </p:cNvSpPr>
          <p:nvPr>
            <p:ph type="body" sz="quarter" idx="13"/>
          </p:nvPr>
        </p:nvSpPr>
        <p:spPr>
          <a:xfrm>
            <a:off x="5915202" y="1424342"/>
            <a:ext cx="5806400" cy="4839186"/>
          </a:xfrm>
        </p:spPr>
        <p:txBody>
          <a:bodyPr vert="horz" lIns="0" tIns="0" rIns="0" bIns="0" rtlCol="0" anchor="t">
            <a:normAutofit/>
          </a:bodyPr>
          <a:lstStyle/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dirty="0"/>
              <a:t>Courses with prerequisites will normally not appear in </a:t>
            </a:r>
            <a:r>
              <a:rPr lang="en-US" sz="2100" dirty="0" err="1"/>
              <a:t>StudentWeb</a:t>
            </a:r>
            <a:r>
              <a:rPr lang="en-US" sz="2100" dirty="0"/>
              <a:t> to be searched for, this includes most MN Faculty courses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100" dirty="0">
              <a:cs typeface="Arial"/>
            </a:endParaRP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cs typeface="Arial"/>
              </a:rPr>
              <a:t>First round of course admission at MN Faculty: 15-17 August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cs typeface="Arial"/>
              </a:rPr>
              <a:t>Courses will available spaces will be open for registration from 18-19 August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100" dirty="0">
              <a:cs typeface="Arial"/>
            </a:endParaRP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b="1" dirty="0">
                <a:cs typeface="Arial"/>
              </a:rPr>
              <a:t>You can complete the registration without any or all courses and add/delete later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659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60045" y="2503593"/>
            <a:ext cx="4701240" cy="1875902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nb-NO" sz="4500"/>
              <a:t>Courses </a:t>
            </a:r>
            <a:endParaRPr lang="nb-NO" sz="4500">
              <a:cs typeface="Arial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type="body" sz="quarter" idx="13"/>
          </p:nvPr>
        </p:nvSpPr>
        <p:spPr>
          <a:xfrm>
            <a:off x="6002667" y="1237005"/>
            <a:ext cx="5806400" cy="4882341"/>
          </a:xfrm>
        </p:spPr>
        <p:txBody>
          <a:bodyPr vert="horz" lIns="0" tIns="0" rIns="0" bIns="0" rtlCol="0" anchor="t">
            <a:normAutofit/>
          </a:bodyPr>
          <a:lstStyle/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dirty="0"/>
              <a:t>Each course will have BOTH course catalogue page and semester page</a:t>
            </a:r>
            <a:endParaRPr lang="en-US" sz="2100" dirty="0">
              <a:cs typeface="Arial"/>
            </a:endParaRP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cs typeface="Arial"/>
              </a:rPr>
              <a:t>Course catalogue page will give information on course content, learning outcomes, formal prerequisites, teaching/course type (lecture, seminars, lab) and examinations (including </a:t>
            </a:r>
            <a:r>
              <a:rPr lang="en-US" sz="2100" dirty="0" err="1">
                <a:cs typeface="Arial"/>
              </a:rPr>
              <a:t>resits</a:t>
            </a:r>
            <a:r>
              <a:rPr lang="en-US" sz="2100" dirty="0">
                <a:cs typeface="Arial"/>
              </a:rPr>
              <a:t>) and grading scale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cs typeface="Arial"/>
              </a:rPr>
              <a:t>Courses which say Teaching language: English on demand / on request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dirty="0"/>
              <a:t>Semester page will give specific date/times for each semester, </a:t>
            </a:r>
            <a:r>
              <a:rPr lang="en-US" sz="2100" dirty="0" err="1"/>
              <a:t>e.i.</a:t>
            </a:r>
            <a:r>
              <a:rPr lang="en-US" sz="2100" dirty="0"/>
              <a:t> autumn 2025</a:t>
            </a:r>
            <a:endParaRPr lang="en-US" sz="2100" dirty="0">
              <a:solidFill>
                <a:srgbClr val="FFC000"/>
              </a:solidFill>
              <a:cs typeface="Arial"/>
            </a:endParaRP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100" dirty="0">
              <a:solidFill>
                <a:srgbClr val="010000"/>
              </a:solidFill>
              <a:cs typeface="Arial"/>
            </a:endParaRP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010000"/>
                </a:solidFill>
                <a:cs typeface="Arial"/>
              </a:rPr>
              <a:t>Late arrival? Must be agreed with Department AND professor in advanced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100" dirty="0">
              <a:cs typeface="Arial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328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60045" y="2503593"/>
            <a:ext cx="4701240" cy="1875902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nb-NO" sz="4500"/>
              <a:t>Courses </a:t>
            </a:r>
            <a:endParaRPr lang="nb-NO" sz="4500">
              <a:cs typeface="Arial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type="body" sz="quarter" idx="13"/>
          </p:nvPr>
        </p:nvSpPr>
        <p:spPr>
          <a:xfrm>
            <a:off x="6002667" y="1237005"/>
            <a:ext cx="5806400" cy="4882341"/>
          </a:xfrm>
        </p:spPr>
        <p:txBody>
          <a:bodyPr vert="horz" lIns="0" tIns="0" rIns="0" bIns="0" rtlCol="0" anchor="t">
            <a:normAutofit/>
          </a:bodyPr>
          <a:lstStyle/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dirty="0"/>
              <a:t>30 ECTS is a fulltime load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dirty="0"/>
              <a:t>Compulsory assignment might be a condition for taking the exam​</a:t>
            </a:r>
            <a:endParaRPr lang="en-US" sz="2100" dirty="0">
              <a:cs typeface="Arial"/>
            </a:endParaRP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dirty="0"/>
              <a:t>All courses will have an examination procedure, make sure you know the details and deadlines for all your courses!​</a:t>
            </a:r>
            <a:endParaRPr lang="en-US" sz="2100" dirty="0">
              <a:cs typeface="Arial"/>
            </a:endParaRP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dirty="0"/>
              <a:t>Can make changes up to 1 September, however some courses might have compulsory attendance before this!​</a:t>
            </a:r>
            <a:endParaRPr lang="en-US" sz="2100" dirty="0">
              <a:cs typeface="Arial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828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60045" y="2503593"/>
            <a:ext cx="4701240" cy="1875902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nb-NO" sz="4500" err="1"/>
              <a:t>Internship</a:t>
            </a:r>
            <a:r>
              <a:rPr lang="nb-NO" sz="4500"/>
              <a:t> </a:t>
            </a:r>
            <a:endParaRPr lang="nb-NO" sz="4500">
              <a:cs typeface="Arial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type="body" sz="quarter" idx="13"/>
          </p:nvPr>
        </p:nvSpPr>
        <p:spPr>
          <a:xfrm>
            <a:off x="6002667" y="1237005"/>
            <a:ext cx="5806400" cy="4882341"/>
          </a:xfrm>
        </p:spPr>
        <p:txBody>
          <a:bodyPr vert="horz" lIns="0" tIns="0" rIns="0" bIns="0" rtlCol="0" anchor="t">
            <a:normAutofit/>
          </a:bodyPr>
          <a:lstStyle/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dirty="0"/>
              <a:t>Not taking any courses because you are doing an internship?</a:t>
            </a:r>
            <a:endParaRPr lang="en-US" sz="2100" dirty="0">
              <a:cs typeface="Arial"/>
            </a:endParaRP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dirty="0"/>
              <a:t>Complete online registration all the way through as soon as possible (latest 1 Sept)</a:t>
            </a:r>
            <a:endParaRPr lang="en-US" sz="2100" dirty="0">
              <a:cs typeface="Arial"/>
            </a:endParaRP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100" dirty="0">
              <a:cs typeface="Arial"/>
            </a:endParaRP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cs typeface="Arial"/>
              </a:rPr>
              <a:t>If you did not confirm in your application who you were doing your internship with we will email you and ask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2578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60045" y="2503593"/>
            <a:ext cx="4701240" cy="1875902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nb-NO" sz="4500">
                <a:cs typeface="Arial"/>
              </a:rPr>
              <a:t>Learning Agreements and </a:t>
            </a:r>
            <a:r>
              <a:rPr lang="nb-NO" sz="4500" err="1">
                <a:cs typeface="Arial"/>
              </a:rPr>
              <a:t>signatures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body" sz="quarter" idx="13"/>
          </p:nvPr>
        </p:nvSpPr>
        <p:spPr>
          <a:xfrm>
            <a:off x="6002667" y="1237005"/>
            <a:ext cx="5806400" cy="4882341"/>
          </a:xfrm>
        </p:spPr>
        <p:txBody>
          <a:bodyPr vert="horz" lIns="0" tIns="0" rIns="0" bIns="0" rtlCol="0" anchor="t">
            <a:normAutofit/>
          </a:bodyPr>
          <a:lstStyle/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dirty="0"/>
              <a:t>Learning Agreements</a:t>
            </a:r>
            <a:endParaRPr lang="en-US" sz="2100" dirty="0">
              <a:cs typeface="Arial"/>
            </a:endParaRP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cs typeface="Arial"/>
              </a:rPr>
              <a:t>Online Learning Agreements (OLA)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cs typeface="Arial"/>
              </a:rPr>
              <a:t>Confirmation of Stay / Certificates of Stay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cs typeface="Arial"/>
              </a:rPr>
              <a:t>Arrival Certificates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100" dirty="0">
              <a:cs typeface="Arial"/>
            </a:endParaRP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latin typeface="Arial"/>
                <a:ea typeface="Calibri"/>
                <a:cs typeface="Arial"/>
              </a:rPr>
              <a:t>Please note that all documents must have dates that are within our official </a:t>
            </a:r>
            <a:r>
              <a:rPr lang="en-US" sz="2100" dirty="0" err="1">
                <a:latin typeface="Arial"/>
                <a:ea typeface="Calibri"/>
                <a:cs typeface="Arial"/>
              </a:rPr>
              <a:t>semesterdates</a:t>
            </a:r>
            <a:r>
              <a:rPr lang="en-US" sz="2100" dirty="0">
                <a:latin typeface="Arial"/>
                <a:ea typeface="Calibri"/>
                <a:cs typeface="Arial"/>
              </a:rPr>
              <a:t>, which for autumn 2025 are August 11</a:t>
            </a:r>
            <a:r>
              <a:rPr lang="en-US" sz="2100" baseline="30000" dirty="0">
                <a:latin typeface="Arial"/>
                <a:ea typeface="Calibri"/>
                <a:cs typeface="Arial"/>
              </a:rPr>
              <a:t>th</a:t>
            </a:r>
            <a:r>
              <a:rPr lang="en-US" sz="2100" dirty="0">
                <a:latin typeface="Arial"/>
                <a:ea typeface="Calibri"/>
                <a:cs typeface="Arial"/>
              </a:rPr>
              <a:t> to December 19</a:t>
            </a:r>
            <a:r>
              <a:rPr lang="en-US" sz="2100" baseline="30000" dirty="0">
                <a:latin typeface="Arial"/>
                <a:ea typeface="Calibri"/>
                <a:cs typeface="Arial"/>
              </a:rPr>
              <a:t>th</a:t>
            </a:r>
            <a:r>
              <a:rPr lang="en-US" sz="2100" dirty="0">
                <a:latin typeface="Arial"/>
                <a:ea typeface="Calibri"/>
                <a:cs typeface="Arial"/>
              </a:rPr>
              <a:t> 2025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100" dirty="0">
              <a:latin typeface="Arial"/>
              <a:ea typeface="Calibri"/>
              <a:cs typeface="Arial"/>
            </a:endParaRP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latin typeface="Arial"/>
                <a:ea typeface="Calibri"/>
                <a:cs typeface="Arial"/>
              </a:rPr>
              <a:t>All documents to be sent to MN Student Information (studieinfo@mn.uio.no) or come in to hand them to MN-</a:t>
            </a:r>
            <a:r>
              <a:rPr lang="en-US" sz="2100" dirty="0" err="1">
                <a:latin typeface="Arial"/>
                <a:ea typeface="Calibri"/>
                <a:cs typeface="Arial"/>
              </a:rPr>
              <a:t>studieinfo</a:t>
            </a:r>
            <a:r>
              <a:rPr lang="en-US" sz="2100" dirty="0">
                <a:latin typeface="Arial"/>
                <a:ea typeface="Calibri"/>
                <a:cs typeface="Arial"/>
              </a:rPr>
              <a:t> offices</a:t>
            </a:r>
            <a:endParaRPr lang="en-US" sz="2100" dirty="0">
              <a:latin typeface="Arial"/>
              <a:cs typeface="Arial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200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 anchor="t">
            <a:normAutofit/>
          </a:bodyPr>
          <a:lstStyle/>
          <a:p>
            <a:r>
              <a:rPr lang="nb-NO" sz="4500"/>
              <a:t>Important deadlines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body" sz="quarter" idx="13"/>
          </p:nvPr>
        </p:nvSpPr>
        <p:spPr>
          <a:xfrm>
            <a:off x="6002667" y="702150"/>
            <a:ext cx="5977850" cy="5749524"/>
          </a:xfrm>
        </p:spPr>
        <p:txBody>
          <a:bodyPr vert="horz" lIns="0" tIns="0" rIns="0" bIns="0" rtlCol="0" anchor="t">
            <a:normAutofit/>
          </a:bodyPr>
          <a:lstStyle/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3 June – </a:t>
            </a:r>
            <a:r>
              <a:rPr lang="en-US" sz="1800" dirty="0" err="1"/>
              <a:t>StudentWeb</a:t>
            </a:r>
            <a:r>
              <a:rPr lang="en-US" sz="1800" dirty="0"/>
              <a:t> opens for sign up for courses for spring 2025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11 August – Start of semester, Orientation/Buddy week</a:t>
            </a:r>
            <a:endParaRPr lang="en-US" sz="1800" dirty="0">
              <a:cs typeface="Arial"/>
            </a:endParaRP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14 August – Closing date for course registration for first admission at the MN Faculty, other Faculties may differ</a:t>
            </a:r>
            <a:endParaRPr lang="en-US" sz="1800" dirty="0">
              <a:cs typeface="Arial"/>
            </a:endParaRP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18 August – student may sign up for courses that still have spaces available, either sign up on </a:t>
            </a:r>
            <a:r>
              <a:rPr lang="en-US" sz="1800" dirty="0" err="1"/>
              <a:t>StudentWeb</a:t>
            </a:r>
            <a:r>
              <a:rPr lang="en-US" sz="1800" dirty="0"/>
              <a:t> or contact the relevant Department </a:t>
            </a:r>
            <a:endParaRPr lang="en-US" sz="1800" dirty="0">
              <a:cs typeface="Arial"/>
            </a:endParaRP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1 September 2025 is the deadline for:</a:t>
            </a:r>
            <a:endParaRPr lang="en-US" sz="1800" dirty="0">
              <a:cs typeface="Arial"/>
            </a:endParaRPr>
          </a:p>
          <a:p>
            <a:pPr marL="845820" lvl="1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Semester registration. This is done in </a:t>
            </a:r>
            <a:r>
              <a:rPr lang="en-US" sz="1800" dirty="0" err="1"/>
              <a:t>StudentWeb</a:t>
            </a:r>
            <a:r>
              <a:rPr lang="en-US" sz="1800" dirty="0"/>
              <a:t> </a:t>
            </a:r>
            <a:endParaRPr lang="en-US" sz="1800" dirty="0">
              <a:cs typeface="Arial"/>
            </a:endParaRPr>
          </a:p>
          <a:p>
            <a:pPr marL="845820" lvl="1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Application for special examination arrangements at your studies/exams </a:t>
            </a:r>
            <a:endParaRPr lang="en-US" sz="1800" dirty="0">
              <a:cs typeface="Arial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800" dirty="0">
              <a:cs typeface="Arial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0AA92A-CCF7-8A10-A20E-43EBB063F045}"/>
              </a:ext>
            </a:extLst>
          </p:cNvPr>
          <p:cNvSpPr txBox="1"/>
          <p:nvPr/>
        </p:nvSpPr>
        <p:spPr>
          <a:xfrm>
            <a:off x="1653791" y="4448489"/>
            <a:ext cx="2792604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solidFill>
                  <a:schemeClr val="accent5">
                    <a:lumMod val="75000"/>
                  </a:schemeClr>
                </a:solidFill>
                <a:cs typeface="Arial"/>
              </a:rPr>
              <a:t>11 August is the first day in week 33, in Norway we often refer to the weeks with numbers</a:t>
            </a:r>
            <a:endParaRPr lang="en-US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0463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Student Life </a:t>
            </a:r>
            <a:endParaRPr lang="en-US"/>
          </a:p>
        </p:txBody>
      </p:sp>
      <p:sp>
        <p:nvSpPr>
          <p:cNvPr id="7" name="Subtitle 6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34"/>
          </p:nvPr>
        </p:nvSpPr>
        <p:spPr>
          <a:xfrm>
            <a:off x="402587" y="1751783"/>
            <a:ext cx="7209391" cy="4301103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Orientation/Buddy Week</a:t>
            </a:r>
          </a:p>
          <a:p>
            <a:pPr lvl="1"/>
            <a:r>
              <a:rPr lang="en-US"/>
              <a:t>Various </a:t>
            </a:r>
            <a:r>
              <a:rPr lang="en-US" err="1"/>
              <a:t>activites</a:t>
            </a:r>
            <a:r>
              <a:rPr lang="en-US"/>
              <a:t> for new students, some practical and some social</a:t>
            </a:r>
          </a:p>
          <a:p>
            <a:pPr lvl="1"/>
            <a:r>
              <a:rPr lang="en-US"/>
              <a:t>Buddy week – facilitated by Buddy Coordinator for you to meet other exchange students</a:t>
            </a:r>
          </a:p>
          <a:p>
            <a:pPr marL="685800" lvl="1" indent="-228600"/>
            <a:r>
              <a:rPr lang="en-US"/>
              <a:t>Updated program will be ready later</a:t>
            </a:r>
            <a:endParaRPr lang="en-US">
              <a:cs typeface="Arial"/>
            </a:endParaRPr>
          </a:p>
          <a:p>
            <a:r>
              <a:rPr lang="en-US" err="1"/>
              <a:t>Realistforeningen</a:t>
            </a:r>
            <a:r>
              <a:rPr lang="en-US"/>
              <a:t> (RF – Science Student Ass.)</a:t>
            </a:r>
          </a:p>
          <a:p>
            <a:r>
              <a:rPr lang="en-US"/>
              <a:t>Student Committee: MNSU / academic committees</a:t>
            </a:r>
          </a:p>
          <a:p>
            <a:r>
              <a:rPr lang="en-US"/>
              <a:t>Norwegian language courses</a:t>
            </a:r>
          </a:p>
          <a:p>
            <a:r>
              <a:rPr lang="en-US" err="1"/>
              <a:t>SiO</a:t>
            </a:r>
            <a:r>
              <a:rPr lang="en-US"/>
              <a:t> Sports</a:t>
            </a:r>
          </a:p>
          <a:p>
            <a:endParaRPr lang="en-US"/>
          </a:p>
        </p:txBody>
      </p:sp>
      <p:pic>
        <p:nvPicPr>
          <p:cNvPr id="10" name="Picture 9" descr="A group of people standing in front of a city&#10;&#10;Description automatically generated">
            <a:extLst>
              <a:ext uri="{FF2B5EF4-FFF2-40B4-BE49-F238E27FC236}">
                <a16:creationId xmlns:a16="http://schemas.microsoft.com/office/drawing/2014/main" id="{D30EE43C-8F0B-74D3-8F99-C2B6976158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218" y="1330100"/>
            <a:ext cx="4229876" cy="4229876"/>
          </a:xfrm>
          <a:prstGeom prst="rect">
            <a:avLst/>
          </a:prstGeom>
        </p:spPr>
      </p:pic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12FBA74-7A33-7A00-7F71-741ECCE7BEB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519421" y="333638"/>
            <a:ext cx="4152735" cy="5325998"/>
          </a:xfrm>
        </p:spPr>
        <p:txBody>
          <a:bodyPr/>
          <a:lstStyle/>
          <a:p>
            <a:endParaRPr lang="nb-NO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CE9F49-1EEC-33E3-8963-913F078C2930}"/>
              </a:ext>
            </a:extLst>
          </p:cNvPr>
          <p:cNvSpPr txBox="1"/>
          <p:nvPr/>
        </p:nvSpPr>
        <p:spPr>
          <a:xfrm>
            <a:off x="7826863" y="1082726"/>
            <a:ext cx="39345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rgbClr val="7030A0"/>
                </a:solidFill>
              </a:rPr>
              <a:t>Illustration is AI-generated with Microsoft Copilot</a:t>
            </a:r>
            <a:endParaRPr lang="nb-NO" sz="120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4603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1">
            <a:extLst>
              <a:ext uri="{FF2B5EF4-FFF2-40B4-BE49-F238E27FC236}">
                <a16:creationId xmlns:a16="http://schemas.microsoft.com/office/drawing/2014/main" id="{8AC6D383-7E3A-8093-9174-5404DFDA2E2F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35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14</a:t>
            </a:fld>
            <a:endParaRPr lang="en-US"/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CC765441-130A-1197-C6BA-52F986DB2214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82726"/>
            <a:ext cx="5489213" cy="494749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t">
            <a:normAutofit/>
          </a:bodyPr>
          <a:lstStyle/>
          <a:p>
            <a:r>
              <a:rPr lang="nb-NO"/>
              <a:t>Life in Oslo</a:t>
            </a:r>
            <a:endParaRPr lang="en-US"/>
          </a:p>
        </p:txBody>
      </p:sp>
      <p:sp>
        <p:nvSpPr>
          <p:cNvPr id="21" name="Subtitle 5">
            <a:extLst>
              <a:ext uri="{FF2B5EF4-FFF2-40B4-BE49-F238E27FC236}">
                <a16:creationId xmlns:a16="http://schemas.microsoft.com/office/drawing/2014/main" id="{639FA007-66E0-6B2B-B58A-28FA5FD2415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/>
          <a:lstStyle/>
          <a:p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36"/>
          </p:nvPr>
        </p:nvSpPr>
        <p:spPr>
          <a:xfrm>
            <a:off x="360046" y="1757499"/>
            <a:ext cx="5489213" cy="4301103"/>
          </a:xfrm>
        </p:spPr>
        <p:txBody>
          <a:bodyPr vert="horz" lIns="0" tIns="0" rIns="0" bIns="0" rtlCol="0">
            <a:normAutofit/>
          </a:bodyPr>
          <a:lstStyle/>
          <a:p>
            <a:pPr marL="287655" indent="-287655">
              <a:lnSpc>
                <a:spcPct val="90000"/>
              </a:lnSpc>
            </a:pPr>
            <a:r>
              <a:rPr lang="en-US"/>
              <a:t>Close to nature – forest and fjord</a:t>
            </a:r>
          </a:p>
          <a:p>
            <a:pPr marL="685800" lvl="1" indent="-228600">
              <a:lnSpc>
                <a:spcPct val="90000"/>
              </a:lnSpc>
            </a:pPr>
            <a:r>
              <a:rPr lang="en-US" sz="2400"/>
              <a:t>Beaches, lakes</a:t>
            </a:r>
          </a:p>
          <a:p>
            <a:pPr marL="685800" lvl="1" indent="-228600">
              <a:lnSpc>
                <a:spcPct val="90000"/>
              </a:lnSpc>
            </a:pPr>
            <a:r>
              <a:rPr lang="en-US" sz="2400"/>
              <a:t>Hiking</a:t>
            </a:r>
          </a:p>
          <a:p>
            <a:pPr marL="685800" lvl="1" indent="-228600">
              <a:lnSpc>
                <a:spcPct val="90000"/>
              </a:lnSpc>
            </a:pPr>
            <a:r>
              <a:rPr lang="en-US" sz="2400"/>
              <a:t>Skiing, skating</a:t>
            </a:r>
          </a:p>
          <a:p>
            <a:pPr marL="685800" lvl="1" indent="-228600">
              <a:lnSpc>
                <a:spcPct val="90000"/>
              </a:lnSpc>
            </a:pPr>
            <a:r>
              <a:rPr lang="nb-NO" sz="2400"/>
              <a:t>Island hopping</a:t>
            </a:r>
            <a:endParaRPr lang="en-US" sz="2400"/>
          </a:p>
          <a:p>
            <a:pPr marL="287655" indent="-287655">
              <a:lnSpc>
                <a:spcPct val="90000"/>
              </a:lnSpc>
            </a:pPr>
            <a:r>
              <a:rPr lang="en-US"/>
              <a:t>50% of the city area of Oslo is covered by forest and parks</a:t>
            </a:r>
          </a:p>
          <a:p>
            <a:pPr marL="287655" indent="-287655">
              <a:lnSpc>
                <a:spcPct val="90000"/>
              </a:lnSpc>
            </a:pPr>
            <a:r>
              <a:rPr lang="en-US"/>
              <a:t>Opera, theatre, live music, shopping</a:t>
            </a:r>
          </a:p>
          <a:p>
            <a:pPr marL="287655" indent="-287655">
              <a:lnSpc>
                <a:spcPct val="90000"/>
              </a:lnSpc>
            </a:pPr>
            <a:r>
              <a:rPr lang="nb-NO" err="1"/>
              <a:t>Multicultural</a:t>
            </a:r>
            <a:r>
              <a:rPr lang="nb-NO"/>
              <a:t> city (</a:t>
            </a:r>
            <a:r>
              <a:rPr lang="nb-NO" err="1"/>
              <a:t>check</a:t>
            </a:r>
            <a:r>
              <a:rPr lang="nb-NO"/>
              <a:t> </a:t>
            </a:r>
            <a:r>
              <a:rPr lang="nb-NO" err="1"/>
              <a:t>out</a:t>
            </a:r>
            <a:r>
              <a:rPr lang="nb-NO"/>
              <a:t> Grønland </a:t>
            </a:r>
            <a:r>
              <a:rPr lang="nb-NO" err="1"/>
              <a:t>markets</a:t>
            </a:r>
            <a:r>
              <a:rPr lang="nb-NO"/>
              <a:t>)</a:t>
            </a:r>
          </a:p>
          <a:p>
            <a:pPr marL="287655" indent="-287655">
              <a:lnSpc>
                <a:spcPct val="90000"/>
              </a:lnSpc>
            </a:pPr>
            <a:endParaRPr lang="en-US"/>
          </a:p>
        </p:txBody>
      </p:sp>
      <p:pic>
        <p:nvPicPr>
          <p:cNvPr id="12" name="Picture Placeholder 11" descr="A group of people in front of a house&#10;&#10;Description automatically generated">
            <a:extLst>
              <a:ext uri="{FF2B5EF4-FFF2-40B4-BE49-F238E27FC236}">
                <a16:creationId xmlns:a16="http://schemas.microsoft.com/office/drawing/2014/main" id="{3507674B-69ED-7066-D87A-1ABEE5C0DABD}"/>
              </a:ext>
            </a:extLst>
          </p:cNvPr>
          <p:cNvPicPr>
            <a:picLocks noGrp="1" noChangeAspect="1"/>
          </p:cNvPicPr>
          <p:nvPr>
            <p:ph sz="quarter" idx="3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26" b="11813"/>
          <a:stretch/>
        </p:blipFill>
        <p:spPr>
          <a:xfrm>
            <a:off x="6342742" y="1757499"/>
            <a:ext cx="5489213" cy="4301395"/>
          </a:xfrm>
          <a:noFill/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5CB4ECC-A9DD-4927-DAF2-CAFF5E785743}"/>
              </a:ext>
            </a:extLst>
          </p:cNvPr>
          <p:cNvSpPr txBox="1"/>
          <p:nvPr/>
        </p:nvSpPr>
        <p:spPr>
          <a:xfrm>
            <a:off x="6548934" y="1390488"/>
            <a:ext cx="5076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rgbClr val="7030A0"/>
                </a:solidFill>
              </a:rPr>
              <a:t>Illustration is AI-generated with Microsoft Copilot</a:t>
            </a:r>
            <a:endParaRPr lang="nb-NO" sz="120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6360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Who to </a:t>
            </a:r>
            <a:r>
              <a:rPr lang="nb-NO" err="1"/>
              <a:t>contact</a:t>
            </a:r>
            <a:r>
              <a:rPr lang="nb-NO"/>
              <a:t>?</a:t>
            </a:r>
            <a:endParaRPr lang="nb-NO">
              <a:cs typeface="Arial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34"/>
          </p:nvPr>
        </p:nvSpPr>
        <p:spPr>
          <a:xfrm>
            <a:off x="360044" y="1137851"/>
            <a:ext cx="6837367" cy="4912378"/>
          </a:xfrm>
        </p:spPr>
        <p:txBody>
          <a:bodyPr vert="horz" lIns="0" tIns="0" rIns="0" bIns="0" rtlCol="0" anchor="t">
            <a:noAutofit/>
          </a:bodyPr>
          <a:lstStyle/>
          <a:p>
            <a:pPr marL="287655" indent="-287655"/>
            <a:r>
              <a:rPr lang="en-US" sz="2000"/>
              <a:t>Questions about visa and immigration?</a:t>
            </a:r>
            <a:endParaRPr lang="en-US">
              <a:cs typeface="Arial"/>
            </a:endParaRPr>
          </a:p>
          <a:p>
            <a:pPr marL="0" indent="0">
              <a:buNone/>
            </a:pPr>
            <a:r>
              <a:rPr lang="en-US" sz="2000">
                <a:cs typeface="Arial"/>
              </a:rPr>
              <a:t>International Student Reception</a:t>
            </a:r>
          </a:p>
          <a:p>
            <a:pPr marL="0" indent="0">
              <a:buNone/>
            </a:pPr>
            <a:endParaRPr lang="en-US" sz="2000">
              <a:cs typeface="Arial"/>
            </a:endParaRPr>
          </a:p>
          <a:p>
            <a:pPr marL="287655" indent="-287655"/>
            <a:r>
              <a:rPr lang="en-US" sz="2000">
                <a:cs typeface="Arial"/>
              </a:rPr>
              <a:t>Questions about courses and course registration?</a:t>
            </a:r>
          </a:p>
          <a:p>
            <a:pPr marL="0" indent="0">
              <a:buNone/>
            </a:pPr>
            <a:r>
              <a:rPr lang="en-US" sz="2000">
                <a:cs typeface="Arial"/>
              </a:rPr>
              <a:t>MN International Office (that's us!)</a:t>
            </a:r>
          </a:p>
          <a:p>
            <a:pPr marL="287655" indent="-287655"/>
            <a:endParaRPr lang="en-US" sz="2000">
              <a:cs typeface="Arial"/>
            </a:endParaRPr>
          </a:p>
          <a:p>
            <a:pPr marL="287655" indent="-287655"/>
            <a:r>
              <a:rPr lang="en-US" sz="2000">
                <a:cs typeface="Arial"/>
              </a:rPr>
              <a:t>Question about IT access and username/password</a:t>
            </a:r>
            <a:endParaRPr lang="en-US"/>
          </a:p>
          <a:p>
            <a:pPr marL="0" indent="0">
              <a:buNone/>
            </a:pPr>
            <a:r>
              <a:rPr lang="en-US" sz="2000">
                <a:cs typeface="Arial"/>
              </a:rPr>
              <a:t>IT Services</a:t>
            </a:r>
          </a:p>
          <a:p>
            <a:pPr marL="0" indent="0">
              <a:buNone/>
            </a:pPr>
            <a:endParaRPr lang="en-US" sz="2000">
              <a:cs typeface="Arial"/>
            </a:endParaRPr>
          </a:p>
          <a:p>
            <a:pPr marL="287655" indent="-287655"/>
            <a:r>
              <a:rPr lang="en-US" sz="2000">
                <a:cs typeface="Arial"/>
              </a:rPr>
              <a:t>Question about housing?</a:t>
            </a:r>
          </a:p>
          <a:p>
            <a:pPr marL="0" indent="0">
              <a:buNone/>
            </a:pPr>
            <a:r>
              <a:rPr lang="en-US" sz="2000">
                <a:cs typeface="Arial"/>
              </a:rPr>
              <a:t>International Student Reception or </a:t>
            </a:r>
            <a:r>
              <a:rPr lang="en-US" sz="2000" err="1">
                <a:cs typeface="Arial"/>
              </a:rPr>
              <a:t>SiO</a:t>
            </a:r>
            <a:r>
              <a:rPr lang="en-US" sz="2000">
                <a:cs typeface="Arial"/>
              </a:rPr>
              <a:t> Housing</a:t>
            </a:r>
          </a:p>
        </p:txBody>
      </p:sp>
      <p:sp>
        <p:nvSpPr>
          <p:cNvPr id="9" name="AutoShape 2" descr="data:image/jpg;base64,%20/9j/4AAQSkZJRgABAQEAYABgAAD/2wBDAAUDBAQEAwUEBAQFBQUGBwwIBwcHBw8LCwkMEQ8SEhEPERETFhwXExQaFRERGCEYGh0dHx8fExciJCIeJBweHx7/2wBDAQUFBQcGBw4ICA4eFBEUHh4eHh4eHh4eHh4eHh4eHh4eHh4eHh4eHh4eHh4eHh4eHh4eHh4eHh4eHh4eHh4eHh7/wAARCAIMAV4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2z4aeN4ZdOTTNYzCqnylaUFWgb/nm4PIx2r0eyfY3kswI6oc9RXhni/7ZqGhS+J9Jsftuq2MY/tO1hX5r22H/AC0CjrInX1IyPSo/g78SrjUmSxjilvtOClo3U5kt1HXOf4R6dqzo4hKyez2ZtVoc15R3W6PoKRQ6FTyDVa0dopTbv/wE1maX4o0i/wArBeI+1SWYfdGCQefwNW9Qu7RAjm6iV+q/N1rpjUhJbnJKMl0NKRQ6FT0IqtZOUZrduo6VWfWYEiBVGkfoQuOOKyrvxHYwg3V5NDZogBO9wDg+3eodeEdGy1SlLVI6WZQ6FT0NZ0N0tnFKtw21I+hNecax8YPD9rLnz5CofaSW2gY6nGOnt1rz7Wfib4q8eanJYfDnRbi5IPN6QFigXP3mkYcd+OvHGaw+uc3u01dm31Xl96bsj2mTxRZ22rqiRGTVb4BLe3RTkoP42z0A5ya3dOmkJeC4YNKpyT61554K8Fp4X1DT7q41CXUtXe1ka/u5HJ3ZIIRQfuoDnA/Gu/vgYZYrtOhwGrpwylqp7nNXa0cdi1dRiWFoz0YVT0mVvLa3f70Z4q9uDKGHQisu7P2XUI7gfdfhq6UrqxzvTUu3cQmtnQ9xVDRnzA0DffjOK1Gbv61iyt9k1gN0SXg/WnHawPRplu/hWa2kjPIZTWXocu60a3c/PE2K2XNc+W+x6+wPCTj9aqPYiWjTOZ+Kttu0lrhRkx81y/wH8Px3erz+IL8YKnZAGHbua9Q1vT4tQtXt5gCjcEGsbSI4tOvxpca7ExlccVsneJk171z0BZ7dRjeOKrS6paK/lq2TWK64HDH86wNOunXxBcWkg7ZUmslTTNXUaO7a+gwOf1rmfH92rWdvJF8xWQdPrSzklTXNaRdS3Wo3lldtuET5QU4xS1JnNvQu6pGJ9LmT+9Gf5Vz/AIOlLaP5eeY3K11UygxlfbFcZ4Vfyb3UbU8bZSRWsdjOW6L+vr5mlXKesZ/lXO+Epd2hIv8AcYiulv8A5oJF9VNcf4PfFrdQ90lPFaR2MZP3kaGufNpd0vrGa5Hw1L/xT23OMORXYal81lOPVD/KuD8NP/xLLiM/wymmS3qY/jGTOnzjP8JrgLB/+JYBnua7zxVGZbSZEUs7AgKBkk0vgX4ZX15pKXuuynT7YncsZ/1jD+lc1eSjq2b0jzC+tLvUD9ls7eSeZ+FRFyTXaeCPgbfXSRXHim8TT7Y/MYo2y5Hue1et6fpOm6PCE0exjgGOZnGWb3q/p1lfX9yqhZZgTy7fdFeXUr838M7YXWjKPhrw54B8FgjStDS8uCMGeVdzH8TVx9Supp/3EUVonZY0yav6gNK0ycR6lKrED7ormtT8e6fa74dK08Mc43sOKzhzy+Jjkop3sdDHb3lwyr50xz3c4FJNDNasUe6iQeprz268Ya5cTo0beWm7kKKzPF8uq3Dq/nSksuQATzXRGmuhm5WPRrrWNLtEImvomYf7QrGvPF+kx52XKGvKYNE1m+fcYblhnvmr+h+B9Y1qSRLG0eR4zhixxg1aw0pfZJ9rFdTuB430kZ3yITSHx7o7ME3Lt71z4+Dfi1iM2af9902f4b6pp0cxvrVl8tCx2nNWsHP+UHXiup18HjPwwFWSYqM1cHiDwndYMd2qH614BKtv9oZWlygapp/szAG2mAIHriuZpxdjX3Wj6JgeznCm11IH0+elutNvZGDbzIOxFeA6Xfapauskc7FR0Aat23+JXiDT8x4JXtUe+ulyuWPRn014Dvv7SjEOmWcVtrFrGrQSIMLKN3zCT6g/pXUTfDnR7q9hv209dHvFuPPnbTGCR3LkYJcYBH/1z1qH4eeGdb0WF0uIoIiw8zBUOT/s7h0+ld5aXQmt/MGODtYZ+6R1BrOjC0OWR21Z+9eJz8PgfQYYpfsMLWzS53NGeueteeePdJvPC0PmajqAl0kk+TMY8tbuR7EcHjPWvUfEttfappE0ei6k9jqMJEkMin5WYdFcd1PQ/nXimp/FrcLrwn8R/C0Zkjwl1GWKOf8AbXsfUFSBXPipU6eslbzW3zsXQ55fC7+R51r/AMXPEUfiA+GvDNi+q6rKAIlswZBIp6ONrfLxjJbGB1xzXTaL8FfiZ4oUX/i3xLZ6B52c21tH9omUH+82cZ9gT06mtnw34PtNOW98RfDS+bUVvMPOo2LeRAdEYYAdR+f1PNS2Pxe1zR737LqqQXqp8skLr5M8Z75B/qK3gqXKpS1/IJOq21HT8zf8HfAzwL4fvFfVLe58RXnVbjVJPMA+iDCjp3BPvXp0w03SdNYCO3s7SMfdRAij6AV5ddfFdtRSNbDTYoZG+480uQPwFJ/bralaPf6vfLM8Q+WIrtiQ9+P6mtZYulFWhuYrDVXrPY3DqcbxS3gIH2qRYLUH7zbjjpXczwiS1MTf3cV5Z4EhuvEksPiaSF4dNs3P2NWXHnv0MoH90dBXqkMyzQrIp6jmt8OpcvO+pz1nHm5UUNNlO1oH+8lO1KHzrZl79V+tV9RzbXiXK/dPDVdLBl3A8EcV1eZh0sVtLn860Ct95ODVbXYjJaGRfvR/MKYG+yaoR0jlq5PhgVPQins7i3ViCxuBPaJJ3xg1l+JoyIEul+9EwP4UulSG3vZrNjjnK1dvkE1tJEf4lIqloyN4jbeRbi1jmB+8orn/ABKn2e8tb5eNr7WPtVrw1cMIZbOQ/NExp3iOL7RpsydWC5H1FXHRkvWJbMisiup4YZrldcf7H4is7ror/IxrS0C6+0aXGSfmT5TWZ42QtpwmXrE4anHciTvG5vyvnnsa5BpPsvjQHos6frW7p1yLjToZQfvIK5nxgxg1GxvBxtk2k0IJPS51kklcRC/2fxpcx9BKmRXWmQMisO4zXFeIZPs/i6yn6CQbTTgKb2N+ds5FcR4dfy9a1K3/ANrNdjPJ6VxFswh8aXK9pFzWsdjKW6N+8ObZ/wDdNee+GfMkkvLaJSzmU4Fd5eyfumx6Vn+A9OXS4L2+nh3XF1KRHn+FaxxNeNCnzyKpU3Vmoo0tH0ez0tRJ5a3V+46t0jrZsLNpp/NvJPOYdF7D8KisYZLi5EMI56yMewqnrWvWOnznTtM/e3bHbJITwleCnUxEr1D0rQpK0TS8SX+g6eiNc7BIOiDkk/SuJ1TxlqjTstmy2sPRQBziuf1tmk151kmM0mfvZ4rD8RXU8Nz5cbAeprtVKy0MPaXZr3ck107XF1cM5PVmNc9c6hBHMYwu45p1jfhrVomfcwOa5nXL9Rf4jTAPem6emolN3OrfUlitzMwVV4wK7fwyE1SG3vGVXAGK8au55JrMliQFHSvWvgqJZtAIY5XOR7V1UIpSMK2qPSNNs7fgLEoz7Vq/DbT4bfVtQSNQoMm48VW0tfmWui8Hx7NUmfH+s5rvm/dZjTiuZHXR2q7egrlfF9mn2W+kZQQIG/lXZx9K5rxz8vh/U2HXyG/lXPRk+c6asfdPgfWV8u6nMYyDI3H41lIzLlmyK0Lu4ZrqZduTvbP51SlbchJGK5K6TmzaldRVzt/AcVnP4f1J7qJpJ1H7o56cVzc2peTK0cq8g963dBLWuhSPGceYnI9a4bVZJGuWduSadSNoImFpTZ+o+mXLTjFxGIbkD51DcH3FSRWkMEk0kSYMzbpBngnGM0/cnDADI6VMCDXJax33Mc7ra6yv/wCuvIP2rpNAtNL0rUbrQ/7U1a8LWdgI0O8vkMPmXnjLEL3yR3r2+5g8ztVDUNGtdQihjvbKC5MEvnW7yLnyZAMBl7g8nkepqakFOLQQk4yufJ8nh/x14AltdUdzb3FzAk8MsJZVyVBaM9PmGcEEV7tZeHtG+KfgO2k18Sf2gI1Vp1REuLeQDn5hncp64PGMZGa9FvdNs9Qs/supWlvdxZDeXLGGXI6HBqtoultpt5eeV9jisZdnkW9vbCLysDnJH3snnpXNSwqpTbi9H0N513NK+5816x8Ivil4e1NbPQINO1uwkOEuhMIWiHbercg/7pb+ld14U+HF/B5B8bXVreJncbK2UiHf6uTgv+OB7V7efyqKeGOdNksaOPeuinRpQlzcpnVq1Jq3MZixxRwCGNFWILhVUYAHoKz7R/s901u2Qp5Wtx7FVTEbkAdm5rH1i1lWPzgpynORyK7YSi9DilFrUffRCa3aP1HFUNLuC0bQP9+M4q5bTieBXzzjmsrUM2moJcL9xzhq0j2M5dyXWYy9rvX7yHcKS2u0mt42z8xGD9anndfJLdRjP4VzqsYZd2f3Zfj2pt6BbUsa4Gt7qG8Qcg4bFRHWFjtpLiToGA/OtO7VJogrYIODXAeLNShtNM1Fi4CxMOPxqZz5UCjdm684tNeimXiK5X9a17lgwI7EVyOv30I8I2+qBwTEgdTnrWtomojUdHgux/GoNbJp2MdjL0Sb7Jq93YM2AW3KKv6wBPYTRHnchrA8TTfYNds74cK52NWzLMrJwcgira1uQtmjI8F3m/TXt2PzQuVxUXjYeZpDuOsZDCsjRbj7D4tvLNjhJfmWtvWts2nzx/3kI/Sh7iXw2J9GvBcaTby5zlBmuZ+ILbDZXY/gkAqTwHe79HeFj80TkEVB8Qn36DIw6owahbg9Ymt5vmRIwPUA1yGqt5PjO3fpvWtfQr0XGj20medgrB8VPs1zT5vfFaLYylsdRFGsk4En3B1q1bw7nO1iqr90DvVK3ure3nM1xuKKvAHc9q0Le6WP998u1EMmK8LGz9pi1CW0Vf5np4dclHmW7IvE2qDSNN+x20gF1MuZH/uivOhb3D3iSCT5Scn1JrTFtqHiC5nuNrPI7FyP7q9qYtu8Mux8gg4Irqo077HNVk0UEtQNXklZs7VJrivEUrTXrsG9a9AMDmW5dRnCYrgzZ3FxqEyJESeQOPeulpJamEW2yHw3E0iTTAZVEOfrWffafMbxN0TEkZAAr0vwf4Tkj06XzI2JfkjtXVReHo5trNGiFVx0rhqYujBb3O6lha1R6I8T07RtRui6tbsgxxu4r1f4Pabc6VbyJcSDyz0HpVy/sYLGN2Vctiqvg66nm+0FjgBjgCs8PjnUdoo1r4H2avJno9vfWsLc4yPetHTNetoroFZUQ9K8k8QXd4k6pEz8nmqHgvU7zU/EE1tJA8a2/ckndXtxi5JNs8iVZRlypH0xpuorPhlmVh7VQ8WTRSaVfxyN8pgbP5VyOg3c9uwIzwfStLXLr+0NL1FVRgwt2GMd8U1R5ZbmvtrxPkm507QzczeXdqGLt1+tInhq2uoittcRs56Vzd/pt5FeS+ZC4xI386veGY7q2vkuGd1jDc5PFeTVhWU3734HVGpDlTsdHB4f1K3054DEzbFOGFcVqWnXEcmJIjnPpXtH9qtLaFtPXzHCfMvrVC2sV1iHzbmz8lwe4xms5V6yirq4U/Zp32PtNsrCZA52jkj0FWFf5Qy/Nnoaw7a7kL+WzEZ4IrUtnMajPzL2xURrp9DucGiczXCjIGaSO+zIEkXafWn+YrDOCB9KSS3VsHGa0vF7C1RP5wbO3tQkg7nmotm3GMDtWBc3GqmeWSOB1RXZVBGMgHGfxqboNToXmUH7woWVX+VWG7FYthNNK227tZIRjKsTw1WWuobc7Qv596aasI1U4BJPFNiO+3+XaCwOPSsYapyeigdqLTUltLhI5WY20pwsh5EbHsT6elS2UmYMWqXMOrz2N/p8MMgbG+AnB9CVPr6irupRCe2ePvjj61r+JNFj1WJZIZPIvYhmKYDP4N6isO2+1Qo0F86tcRnDYGKvCOqpOMnddGRiIwaTjoVdJuPNt2t5D86ZFZG4SW91Ex+aFyas3jfYtWSccRyHDVm6mr2t/qci/wCpeDcD74NdlV21OWn+RryXkaaV9oLDaqZzXyz8Q/FlzdatqFosh8iaQjrXoj+OVn8GT2TSYuQWTH44rwvXmLX7EjqetcWJqKVkjajHqzoLfxbrF3pkeiyXBNsoxz1Ir2H4Ra5JcaJ9huDiSHgD2rwfSbZpMScADkmuv0/4heE9E1GKQ3e2RV2yKG7/AErTAtyk+ZmeJVkrI9d8cL9o0aRl+9Gd4pmg6h9s0eCTOSF2n6ivN9U+OXhB4ZIVLsGUjoa5bR/jRomlRSwxQSuhYkAA16TlG25x8sr6I9L8Vz/YfEFlfZ2gnaxro5ZvMiyDkMM5r5/8U/GTT9XgWNbCQFG3A7aiT44zxWywx6fIdowCRSdSHcapz7Hq/hW7Fp4h1CxZsbiWUZrR8VOZtGuo/WM189TfFe8/tU6jFYssh69KS9+MWuXKMn2UBWGDzU+0h3KVGp2PYfA+pFtECE5MbkGofGt8gS0mycrJXhdr8RdatUdLeJVDHJ5qK48c63fsqXG3bnPU0KtGwPDzPpM3H2sW6QspM2Fz710exkhSG4UrI0ZQ/UV4f8Ltcuru1laWQl4mBTJ6YNe0aFrdrryMPMAnUjdF/Evv9K8zGQ5a8a3R6HTSbdN0+qOm+GmmNHBfySQ4VgAGI6D0rhvF7La65KoYY3ivYWnttJ8OXEsh28AgevFfOvjXXvN1mWRV33Dt+7jHatJYhYeNt2TKi6voXo74RzXLZwpQ8VyreJfs94y20Ch+7Go9KupPNvHvZMPt4HvWHOge9C7gu4Z57n0rhnKdb+IyoyVL4D2nwJqU11pzNNKGJ7CuqsV89yM4yK4D4d2sn9nxMpIz1FegIwtNn97FedNLZHuUZuSuzM8Q6Y3lMS3HvWJ4YWFXmEYA5OcVd8WX13JbSeWpPFcx4fu5bWJmuMR5buetduBhJanJmFSOzO0MUIbe6ocdyKy/C9xbDxXepG8QOBwBVyNPtVtkNwwrF8L+HJLXxjc3DXA2uMgV9JRs46s+brq0tEel2rrtLFxgd61dKurM2t1ulU/uzmsP7EWtnVZMfKecVzF3HNp2mXkhuNw8pvmBro5FLS5HtHDocZ4w1HwY7SebNF5u4/dHevO7q/tNUuINN06P5Xfkgc4rjdUk3Xsj7txMh/nV3wzcTWmpRTojZDDPFedOo1Jo6VSXJzHstzap4a0xLmKMGTYMjrnir/hzWLPV7ATKVWQffXpg1m6leR6zpK4YCTbzntWF4cs4bLzTDI53HnmuCS5lq9TSL5UfXU8jRWWp6hbmeV7aLckEoHO0c7e/PbNatvdTbLKGa3YPPD5u5ASo9Rn1Hp7188aR8ftDXSrKG4MlxdXbC31ObaY/IfcxBCnjbgjP6dK7uz+M3hVSk1rfNcSROY0t4iGa4Q7sGMehJGO5x715yrJdT6B0Zdj07TdUgmkmgtzNPJHLscbDgH6mte1vIZVZQ3KHDein0NecQ+MtJW2tvGC3f2fRmObmSRSpjOGBBXsQ3BHrmtmLxBb3elnWNJvra8tXVpFaFwVPGck569CQaqFWS3IlBPY7PfB5yK3LsCV44xU2QAc9BXD6D470HXpmbR9Qtr8ovlsI5ORg8nb161nfFHxhLofgu5v9LMX2qB1BjaTDeWzBAx685INbLEwSuiPZSvY6XWtf02CYwSXEZYds8iuY1DX7Vn2mXcP4WFeCweLLi7cyTRKSTuyJCxz+VakGrzSAY3qO+XH9cVl9bk+hp9VXc9NvddeNWMcpbDevNRjx5ZxW09q8P2uVk2vH2B9z2rh7W6WTPmSMwJ5AcYFbWgaRp91eRLNcRLGW+b5sMxPbkc1nOvUa90aowT946/4ZfEYXN0dG1tvKm3EQO5+8vYV6Lq9il5ELmEgSqvX++PSuNtPhzo0zw3M1ssg2kjEhxz71tJa6xpbsNLmMkCnHlTguqgcYB6888+mK68PKrTiubUxqqE27aGJrUPnWzxkEOvI45Bqk7re+Fb3gecsLKfXpW1favpt5dfZdXgk0jUCuVZuY5PcH0rAuop9I1OaKQB7a7iJR0OUb6GvRVeFaDUXqjidKVKV2tGfKoaYXFzluVkbI/GsjUB58/IxW14jga18T6hbqSB5zYH41UgtzImWHIryzo2LmlQmPTZBjnacV59qHh+6mvJZPsxOWJzxXsPh+G2+2WsVwR5bEbvevVH8O6K1t8lrGdy8EKK9PAU4tNyOPE1JJ2ifIP/COXBHEI/76pD4cuVIHlKCenJ5r6S0jw/YG+urWSIZVsqDUfirw7Z29vFdRxKPKcZ+lej7KByKvO1z51XwnqB/5djj/AHDToPCV9MSsduzFeuEPFfUdrbWE1lHKsEeGUHpWFosdta+I7m2aFMPyuRS9lDsHt59z58n8H30Cb5reRF9SlTReBtSkUMts5UjjgV9D+MbWCXR5SsSAp8wwKp6FNHJpcLbV4GDxR7OHYPbzva54FF4Nu3uzaiJvMHYmrc/gK/t7Z5pI8BRnqa9U1Blt/FsMgAAkFaeruJNOnT1Q0eziL207nmPw+0y40+GeeRsI+QBWpp+rXWneNrBrWQr57rG49RnvRpdxjTnjz91zWVEwbxhpDE8faV/nWVWMfZ2ZdOUue59Q+OtRx4bhQckpgD8OtfOc149lr73jASuHIG6vcfEMnnWskjt8iQ/KPwrxWTTtQvb4tbWrMpcksV4rx6/KnzM6ueTXKtioVlnWe8LY3PnFVr23e4MbpES/AOBXY2Hh55ojDLIYznJxWnY6HaW8w3F29ya5HiIpBGndnQfDu3+y6ZAsnB2jOa6yQo0+9sECuZtZfJhAToOlMn1iRflNccn1PYhXjCNmb2orEyH5Rj6V5l44le2kjaGPo3AxxXWR6jJJnd92oLu2hu2UzRIy+vpXZhZ8upy4urGorIseGLqafTI3fGcdqt2jaguvRtlAjL+NTWNvDFaxrEoA9q6HTkjWWI+UpPrXu0MQlrY8apR5upIIrqS3k+ZuVPQVh3GhTT+H7lJd7bkbgmu+iUeWeB0rPvNv9lT4/umt3iZJaE/V4vc+Xv8AhDXWZ1zBGcn+HJrL1XQ7nTGZlm8zGDXqM43TSAIQdx5xXP8Aie3AiGV4IIJr56ni5yq2kdk6MYw0KXhFzJYMjdSD1p1v/o8jqfWneGSn2PcoAOKid/8ASHrtluc8bnuniH4PeDtYvIYQsMVnGTJLEg2liDn5u+SeprlrL4MWul3t/wCI9D1h7e8Rs2LRFR5RX+LByOvYgjAr6aTTbVTnYGLDqRWbqfhLS72ExvHty2cjt+lcTpVFqkrnvKpHZvQ+Y/Hnw48U3Xi3SoNO1x7+7vI1bUGlQGKTav7x2VQFXgcYA5xWle/CDxRovh+JtN1iCLT7pg11bNM0SRMTgtnv15zzXv154SmdALPUTaskZiVkXBIPqaj0Hwc1jp/2fUdSn1FjKXzIxIHPArPkqNu8PxK54pfF+B5loXwh8LaXplxHoetatba5D+9F9bluQRkqB0wfr3qj488B+HNN+G+s6tDZ6w+qxvFNJqFzdGVpWyAQw3YwMkZxkdc8V74tnbRnbHHtHoOlPW1t1ikDQoyMpBQjII78Hg1XsZPe33Ee1V+p8IQysSPmP51oRX0ipt3E496+u9Q+HPgXUmae78LacrvyzJH5bHPc7SOax5fgz8O5EYQ6XcWzH+KO9lJ/JmI/SsngpPqjdYqPY8E8GaX4h11mOlW8QgjOJZp5dqbvTgEk/QV2lvoOvWEyLLJYlsgqVlYAH67a9b8PfD/w9oNjHY6fNeLEhJw0qksSckn5anm0LS5r77GbHUZgMHzWJCY9Qw4/XNejTw+FhFKWrOGdbETk+W1ippvjFdN0yOLUtPlicYXdAPNjHq3HzADqeK0tH8beFLuf7NYaok5MRmMpyEIBIPzN3yDxVTWtA0tLXzFhUtEjeUWkPHHJzmvA/FUc32mY6cxtbKIEFPJACuTkkdzzz9a5cXXdBL2e3mb4Wkquk/wPY/HOp+ENVlS/+0NcSQq0MhDOix45yQccjJ5rH0W80280hYYtUnVGXzBDOvmAZHBXHIOPb6186+JPEGtX06zapr8r6aiHzxcPulwOMdOV5ro/CfxLaR5NZi08G+WJYNLt04wTkFmA5PH868tYuo6yqRR6EsLFUnFsyfjFpLaP4ne5hnS4guV8yOZAQG9Rg8gj0rl9Lu8x49a774taTeXGj21/cMftGN0yqMKrH7wA7DNecaR8jBWHevTkpx+JWZ5yUJLQ7Hw5CNTvVgUHdGu4Eeor1Lw9fedp3ls37yI7TXmXh3UIdDLXTx5LkLn0rqtOvRa6wOcRXKhh+Nexl0k6bXU8jHJxmn0LmtyGx1yG8XhZOGq5rGLrTpY+oZOKo+Kl8/TWZfvRncKh0i+FzpsbZyQNpr0mcXWxX8LXhexe3c/NE2PwrP1yQ2uuWt2vAbgmq1tN9h8SzQ5wkvIp3iwmSw8wfejYGglbWN/U5BPZSJnhlNcr4YuNsE0Bb7j9K0dOvPtGnRPnPy4Nc7Zs0PiG4t1BO/kAUtEVuyTxY/l3VpcDs2Kv3E2+3b0Zao+KLW5k08N5L5Vs9KZFKxso94IOwZBqU0Dizj7WbZJdx+jms+KVj4l0sjr9qQD86fPIItXuk9c1Sspf+Kk0s+l3H/6FXNVfus6qUdT6vht4YtOVplDu0PQiubCZL7Y1VQDwK6cN/oarInIhyCa5i/1Cxs4sS3UasT0Bya+bxCc5HUrJGerrC5byyTSFnZtyrx71n3WsQW8bXBVpE7e9Uk8TPIMx2gC/7RrFUpvoNzSOnD/u+n5VTuYnmZRjjOTVB9RuWsRNCqhiM+tULfVtSbYX6FuQB1FX7GTHKqjo4bVpEMZUj6Vet7JlhZD83HFYlvqN0sqqsUjZ64B4qY3msGQiK1lIJ64rto0dDnnWR0thC0dsisMEdq3NNVGlTe2MH1rmtLi1RkBmibmt21028knjK5GDzzXoUoJaXMnNvodcvlrAeTjHrWRd39nHpk7bhwrZq9Fpt0YSryDp61lXHh2R9Pnj84DcG6Cuq0OrJbl0R5BP4i0t5pBHJkhjnj3qhqlxbajDsVnAz2WtL/hBI4biQyXzHLHgLTrvQ4bG3DJISc4rwJSpQn7u5v7zWrMLRdJ+yxYjunIPZqlvRFBLtEAkPdqtohVB7GonXzJT34raVWTCEUj7QW6RT99W/Gle9jJwHWvDW+I/iBYfMOk54zkMGx+INZV98UNWKnNm6t2C4Fae3voov7j0vZNbtfefQrXRU/dBFVTqXloWnKx8/Svmy6+KmvMpVECHHcgViXnjTxDqACzXzj2Dk10wo1p7Rt6nPOtShuz6XuvE1tayuZ7qAKRwCcMDWLefEbSbWQhrpXHbbzXz3FcXVy/7+8c5963dOtbBcPM/mHvuNUstqv7aRn/aFH+Vs9K1b4wWcQH2S3nuGyBtVM5/AVUufib4imy1p4cv5AV+UrZuefyqLwzdadbBRBHDH/uKBXZW2pRmMbZQPxqZZZPrNmkcwp9IHE2/jT4lXalrbwjfMvo0QT/0IisrxB8RPG+mwSJeWM1hI3y4BBK5+hOOM13+sX15PGUhuiPYV534p0a6vC0k7IoP1JJ9awqZVWt7jb+ZrHMaN/fVirD8Xpb20Nre3UZO0g54xxXC6140sY2e58w3BUjzIw2UI/pWna+D9GuZQdSmuJGjP+rwFUn16Z/WtLTNN0WyvTbS6dbMp+4ZF3j24ORWayWvP+JIv+1sPB+4rnk9vZ6r4/8AETpY6eILUtnMnCKB3Y46egHNdN4Ojs/BnjeSwugk0pUKtwy4wf8AZ9K73WibO5S9t8KucMAOK88+Kml3Fzcw69ZEkYG7b1roeAWEipw1aMfr8sVJwloj0/xGqano00YIO5crXjMMSRX0lq/EqtwPWtjwv41kgtUtriUSADB3dRVDXI7W81UX9rMiMzDADdaVepSrxUk7SFQhUpPlaujW1VFj8HTTyJ+8VwFNa87M3h+yuh/rIlBP0rA+IlxFY6FpunpOHllcNIBW1YTedpscJHylNtLCYiNKdpEYqg6kdDft75bvT0Y8h0w31rntIvPsuoXFkzYGSVq3pdjc2VowlkHl5yD6VVvNQ0GzvBcTMjSY5Oa9CeYUo7anHDB1JEesxzXF9BcWcbSOp+bAq1qEdzcWskf2aUkrjpUtl4u0lQVtY481f/4SmQ7I4ootzsACaiOZUXumN4Cp3Oc0Gx1aG0MMlq/3uK7Dw14dPnJcz24E7HJJHOK7eytxNZxHYm8qCSBWzp2mqqFmxnFOvWU48sSqNFwleRzur6bZvYsPKXO30rzDXrBPslxKq4aMnAHpXt7WC5LPhlPBFcrrHhdWmnMKAxSqcj0Nci5otNHTpJWZ8q61Jt1tj/eFVNOZm8RaaBkn7VGcf8CruNf8B3Fzr7xw3UaFG5z6VpaJ8NPst7b3kuoI8iSBgBjrmtKmJhrqTCi0tj03U5ry71Q2cBkP7kYRPpWJceC9XuLhGlaGBQernJx9K9GsYEt3SSNV37QGc9TS3+fO+Y7ua8uc7c1jNxu1c4E+DreTEV1qDsF/gXgGp7PwvpNvJsdPMC9ia3bwMrOY0BOaqwQyMXYnk8/SuX2krjaKcFpZxs8awqIx90VbihtFiO2FPyqsvyyujcEVZ8pFgEjP17VTYD43QArHGuR7VaiuukeAD3xWfHJErcN1NWgIGK7ZEBHXmtqbJZt2Mm236g81pxyTII3jxgnk1gwTRLaiKMqec5zWslzAtoiiZGbPQGvSpJ2M2zp7Ys9v88nJ9KrsuLaUbj0OKLG8tfIXdIAQKqT6pZi3uP3nTOcCulp9gujzjUTIlzM7y/LuOBisnUnd4cMo6iq2r+JdLmvZIwZWxIc/L705r6K8gEcKso45NfOVINTd0dCehUuVVLYscVlR3IViMVp6t/x7Dbn/ABrAeOXdu5rqTukTazOssNSluEbTzIiSwoNw3fMV/vYqG+v9Ps4mVmUHH3j1NcL50MuqyXiMEu7VTGQrNnHoSevWqrPPezeZM5Iz0zxXdCo6OltTvWG9vd30RqXuoJNOWiU7c1DJdSRru4H41TuI5AAsKnPtWtpPhHWtYiBjjIU9zSdSrJ7k+xpwWxQOsOq8TYP1q3YaxPIuPtGPxrorP4O6tMBvkI/Ctiy+Cl8oH+kOPwqlTqvqQ5UkcqmuXtrgrefStKz8b6pGMfbFYe9dBcfBXUmTi6b8qybz4Oa7ApMU278KtRrLqZ3pss6d8Q76Kb98Q698GtuTx/bXEYEoI47ivOtQ+H/iexJbyWcD0rIlt9XsztubeVQPUUe3rQ6h7ClPoeo3HiPS5/usm72qnPPDdL8k2COVPcGvODtlTPKt7U5Ly8tV+SQsB2ranmklpURhUyyL1gz0qHUPtds9pc480DB9/cVmWdyI5pNNucMjH5c1x6a/JuR+RIp79/atbUZxdWcV9E3zqM5HcV2xrQqq8TjdKdN2luZPjTwtayTCe0YwbjztOOa5i40ebSb6IXN27L95CW7V3y30d9Y8lSwHPPevLPiRqF7caou5igjXaoHpXmY6hFrmirHo4TESi7SZD4016SfVoSsvyxdMmtfTPiLcwxLAsYkfopArzW53yHdIxJqKOWSJsxsQfUVwKmdbqnuVhqHi/wATQmOGa3toO+6QA4qnrXhu3tIHa91ASzAZ/wBaDXkkGq6rHnyby4TPXaxFElxq0/Mk9xJ/vMTXVTlSgrct2ck/ayfxWR6ZYW2ktaq63nkzDvura8F61DN4ltrC6mMyq4AbPU14mXvY+rSD8a9F/Z3bT7z4iW0eryYAGYgTwWpTcZ291IqHPDrc+xdHtm+zoyqQpAxmtTFwinaMjHai3ZQUjjA8vHBq426NfrTi2N26lC0E7A7hxmob7csT84BB59K0ZyyRjHFZhukuDNbNGwwPvHvSlOw4pHzT8TdQk0nxLNNZ3BmJJ3AHoa5TS/E/iC41W1CylIzKu4E9s1S/aHuzo/juRbG5Dq4JYA5wa4XQPEd4dXs9zZBmXP51g6et2XOcrWifd+lsgtIpJ3VR5anLH2rnvFHjTQ9Nm2GYzSZxtjGa5vVtRuZ2s4pnZEMIITOAeK8x8Zz3H9p7FkIQEkhRg1HsXJu5wueiPTNS8crbp58Nru3dAzYqgnjC8uIWnjWFM9cc155rHnjT4DuYlh3NaOg2N9FoJuLiEojHjPes/ZQVrhd6nSDxLLPIAXAkY84rDu/E1+2sNb/bHEakfKBTIbGZXjkXBHWqQsHbWZJNo5x1rdU4XM+ds3NQ1S4kgws0oIHUGsk6lJAyyPNMxJxy5rQazkZDsxnFZsui3U0sZZgEXJIzxXVSUEYzk7noHhLUJbmxYcnb71ppfMkibdoIesjwdZ/ZNMk2gndWnp2mXV/MI4V3FG3HHavUocqvc5ajk7WPQdIcvGC2DxTJvLW1uTtHetfwvocvkDz22nHSl1/w3NJaypazFd2c1M5K+52RjLl2PmLVpJDqtyAdo844A4zzXo3g+CObTkyig4HPrWpdfCKC6heVLqUTkkk570/SNIn0UfY7gfd6NjrXh46lpeJ00OZP3jjfiABbSIm7Zz2OK5M3xU7Wck+xrovjLMu2ONeWrzCxu5UkZXJ4HSsqMeaCLnK0rGbDr8gvriZfvOckeorufh89tqwKyOCc8CvIIWP2oN7V6F8KrG//ALV+0xI4gJGcV2tc2p2xquDcUz1W18PxC7VQu7mvdPBWhwW+nR/ulztHavONCiU3kQxnkV7doSKtkg6cCtaUlymVZtvUmhtY1GBGv5VdggU4yoqSIJjtVqMLxitOYxSGi0jx90Uj2MLDlF/KrcdSDFTzMvlRh3eh2syndCp/CuW13wJp94jZt059q9FKjFMdFIo5r7hyW2Pmfxh8LVh3zWkZU9cAV5bruh3VizJIpGK+2dQsYpoyrKDmvHPi14XjWyluooxwCTgVhUpX1RrCo1oz5b1JJYm3JnIrJk8S6jZD7IoypzgGt7XbyG3llEmOM8Vwt/NJPe+cifKvSoV4bM6IQ5/iReXXdViDrCSA3vVC9uLi7HmXRzJUUs06qX2gUkZknUFu9Z+0m92PFU6cY3SM6WEu3A61Pa6WzkbhxWra2nIO2tOKAKOBU3Z5c63KULTTYYwPkBNW/s8eOFFWVjNO2HFM4pVW2ZF5Yq6nOKh8MWSxeIIZI7o27o4IdTgitS5RipFYH72PXrTyycmZRgd8mqex2Yad9z6u8NfEC5tJdNsZoZLuKYiPzQOQfU165PJKyQyIDhuo9K858HaBG1tZzGJFYKpxjvXp080cMAjYjeEzitqeiuzonrojkvGPi7T/AA/GW1CYoD93AzmuD8UfEKa88NM/h23/AH83yo0nHXvW3qdrHrerP9sgWWFMgbhmvNPijZR6Doj6hb5Qwv8AuwDxmsqk3fmRcIrZnkvj3wjeQ6nFcatM01zcfO+TnBNUtK8P2kd7buIxlZFP61pnVr/XJFu9QkLvjA9hWhp0f+lxDp8wpxWmp59fES57JnqXiG5A1HT+mREB+lcF4wUS6k7K3RgBius8RuEvLVndSEVe9cxq3+kb5oxvTzxnjjFNysiIq5PqKSTPFDBDJMUi3kIu7A9a1tOur1/DxhuV2rnhW6gVNqCtp6QXtlKYXlj2MVPY9abIp/soncW561zNKUldFc7V0h1swxEOvy1Gyqt6GFPRVVI2XjC96hRt0uTg4rS2pKehfiDOTtPSlu4/KaCPOWk+UD3o09vtCuUGDnFdr4b0O3VY728jEkoPybugrSEbLUVuZ2Rs+D9Cb7BGt0o2tyRiu80jTLa1A8iNU+grL0piwXgBBW/a3dupC+YMivQhGVjWMYxL0BMEmSCVqSW5iKmoWmUj7wINNl2tHwB0p2NkRRSpzjAFUruztLuX9/Hu+lPCcHBwaSEzKx3ciuaaNeVNHg/x08OzWd4l9GrG1Jx1ztryS/8AKWbesagkYwBX2H4q0OHXtJksZ1yGHB9K+cPHPgLVtDvQpt2nhYkIyjn8a53C2xz1YuLv0PCo+JFboCte1fA/V4XtjZyIu8cZrybVVtRaWskGNzKNw/Cu2+BkTS60xGeo6Vo3bY6J/wAQ+i/D8LPfxsOgIzXsmlRs1qg9q8i0WQw6lDH0yRXs2jrm2Q+1XRXulVHdly3hbgZq7HDTIeKtJWjZKQLHxQEOakFO4xUXNLETZ7UwswHNSnjNMZhTRLK8sgPWuR+IUKS6BddD8h/lXXyIrA1x/wAQd0Xh67Ydo2/lVohnwT4jsr241m9XzAEEzcfjWDLb3Ed2LYsOa3tUuLo6vdtuwGmb+dZ1xayNOLjzvmrik027nspOytcq3FjIse1pODVvTbHEAzzUN6kywlvM5FauiAnT0ZjknvWSTOLMpJUtByW6rUuypQtLtp2PnHJsiC+1G2pttDJVIT2IHi3Cst4IYdWtZpB92VTx65rc28Vi6t8s8b/3XU/rTRvQk+ZH1Vf+MtK8HeFrXV9WmCReUNo7sccV4p4S+O1xrHxWvbzUrg2+kSxGO3jJ4XHf8a6DxFpNj4p8OQ3XiCZhYWtoGSIHG5scV4ZoHgi01PUWD3hsrZpD5bEZOO1HtU1qe1ClY+u/DuoW99F9rgcPFISVYHrXm3x0uY9Qtl02BwSrbpBmrnw61KLw/wCFDbySmWG0yquwwWrynW9Suta8TXF95jCJmOFz2qFLnskZVv3cXJkVnaiFAqjpWjYpi7iP+2KZCvrV2zQ/aI/94V0taHhXu7s3PELNNn5cYUfyqppEPmaQ7MeTMKszv5175LsAO/5U7Q4lksCsLB8XHOB71zVX7qOuG7R0Ou2aRWlquNx2jAqLU4dmmDf1I5rob63hkmtY7k4BUCqHjGGOKFYo/u4wKyi7ySBrRs5qTd5SfLxijT4TNdEA8YqU5ZUjGK3/AAho8tzcs5Xavqe9dIoJi+ENO3SOGHRq7iSGZoFhhO0nHNMttPg01Cq43dT71FNPcTENA23Yea0ja+p0wps6G2S4trNUaTLAc1nw6gsd28eWJzyas6Oz3a/vGNaCaLbhjJtyTXo08QktCZ4Z31Zds53eNME7frWx5wSHOc8VkQRGFAB0HarDtuGOlc1SrbU64UlsWIZlkY8VOi5Oe1ZVs0kcnTIrTRyVrNVE1qaOFnoWrYjzdtVNe0+K6CBo1fBzzQs4hkDvwKuNKsgDZ4rFu8gcVazPzdnysuw54Fepfs/sE1N2bu1eW3hzdMeleqfAGFpLtmHQNVPcxn/EPfbGZX123C/3hXuGjf8AHpH9K+fo5Ta6pDKOdrV6dYeNbaC0QO3OK1pPQJvU9Ji7VOleYSfEa1j6bjTo/iVb4+45q7XJ50j1EUo6dK83j+I9rtyY5MfSpD8TtLij3zM6KOpK1LjbcpVE2eidqYyAivPbD4veELqYQjVbdZM42s2DXV2XiLTryMNDcRuD0w1JNdGXLTdF90OeK5H4lceG7z/rm38q61biKRcqwP41xnxSz/wi16VP/LNv5VaIZ8F6vbZ1O5xLx5rd/esplcXoh835cc81t6haQtezsZufMOefeo4NLtHcSNJhvrXJ1PX6Kxlz26sCjSZH1rZ0yNY7JFXoKq61Y2sFuGjl+fPrV7T0C2ceDngVLWlzzczknTtYmC0uKUdKdx+NI8G43b7Cnbc9aXI6U6hARPwprA1IGS4jj/vOo/Wt+VflPSsC/Oy6ib+7Ip/Wq6GuH+NHt2neENW1SCMXExFgtsAEXucVzHjLwxq3hG0sL+OxW4iSbeEUZJHoa918MXEEPgmO7k25aNFA9Sa1fEUVjdQwafMEaXyN201hGHuuR7rqtSUT5v8AiB4qtX0Kxj+ytay3o3NEoxjiuR02LCbsda6T4sraz+MltoI1CWibRj1NZNvHgAYrelFI8nG1+d8qJIlwKt2v+vjx/eFRxpVq0T98mR/EK1ex5yepJKf+J2Bjkn+lb3hGLytPnUqATOcfnWPcqI9YiYjBJq3pl/5O6M/8/A/nXLUbcD0IrU7fxUyWTaXNMx2sRnFY/iyf7RJCkPzF+gFXfi9DJPp+kRwNtY4Ofwqv4VtUt4g9xmaYd2qIJK0janQlVbS2JdJ8OyyRpLN8uOcGuphnW0txHGApWoFvMLt4Gaq3DkuW3VXM2zuhhlBF2TU3uAd/BUVlw310t4PLYGE/eqC6cpbSEHkiqNpMsMKI8mHb1puTsb06auejeHrlNg5710y3a7eDxXl+j3zRyDByua7a0nWWNGz1rWlN2FVp+8dBFLvWnMCTjpVWFlCDLY9KdJP5fU1rJ6GcUWSrIA3Wlkv1WPBwKqyXWIc9axtSeSaBnU4xUMuKudCJFmjO48GrMNwixhFIIFcXa6pJ5Xkrlm6V0WiQTyQl5OM9KyjLUqcEkfn9d5+1OD1r1f4EyNAjMvdq8muGLXLsepr1b4NsIdPaQjjk1tJnFP4z1m3uGuLnLevFaMrHaBmvPofF8EWoeSAN26urt9UFyEx/FShJ21JqSS3ZdlNTwttjBNb+l+E3v7ETbjkjPBrm/EAbRJNlwQVzj3rrimlcxb5nZGnAQ0fFU9Uj8yzkXvisYeLLOEAMhUe9WbbxJYXSsqMCSOlTUknEqmmpo841Hw3cTalJNCrA5yMV6X8P5b6ztlieWRSB6mn6IkNzcttA59q6YaasS7o159q8eL9+6PbxH8Kx0mk6/fwKP3pdfQ1o6trltqWi3UF1gDym3A/SuUiW7ji3eQSvriuH+JOqXMelTLayMjuNpC9cV2wrOMlc8rkbPFdUtrH7fc7H481sc+9c/MyrfOqyHYOnNbFwtmCd8hDHrk85qGNdF3bfOUv35qubU9K2i0M5zA/+sbI9zX1F8IvhJ4X1jwNp+p38Mss08YckOQOa+YPECWcaBoWH4V9yfA0Kvwt0MLwPsq/yrpw0U276nDj7NJWMwfBnwNHgtYH8XP8AjU6fCTwGig/2WmPUsf8AGvQnRX4ZciobiFiqrGo/GuxRj2R5nso9jiE+F/gNDj+ybc/Wpl+G3gVSANHtc+611gtJCcny/wAqngtgvLhS3qBVWihKlHscfJ8OPBmw7dDtT/wAV5x8WvAPhez8PXVza6VDFKi5UqveveZkAU4rgPijaLceHblG6HGfzqlZpkzhGOqR5bb6hcNeaRpoBXT7G3S5uvf0FRax4re6+J1zdw7ls4dOBAPrzXU+NdPsNE0GEIUFxqjQ26+uMj+ma5D4l6RH4d0q+vmYCa8VIYh/s4rxJQcIWO32l5t9jyG6mfUNXur6QktLKW/CrUS8VFZwhUFXESqijyaktWC5q5p4LXkKnoXH86rqvNXNOGL2D/rov860sZX1LGvRsmtKiAYVhzWe8bfbUhz1mDcfWtrXQTrPzL1YAflXNXz3Messq8KjYBrmaumj0qScpKJ6L4qvlvnsoeohjHT1xTtN3BMVzumM8lwGdiwx3rqbRVWIle9c8nZ2PoqVJQhoSysQByciqNxNP5w5+Wr0uGTrzWPctMJNvQdqdxWLM85ERGc/Wsi7sru7mjlhwNp5qe4DYVixye1Vrk6kbmGK0+5/EapyshwjqdTo1q6Rjc3PcV00U0kcahTyK5zRfNUKknzHvWnrF4LO2Vtp54qqUroVSPvHQQ6gzhdzYIrQlulaAfMDXC2d/wCa+xn61vQXceUi3Zb0rXmM3E2rd3k/dtwPWpbi1xAUVuvpRDZSTRhixUY7VNbXVrG5t8EyD1q1JGTuM0nSs/MV2it+IGMbVzgCoreaNk+9ip1mQClsS22fnnr0Udvrl5DEMJHIyr9K9G+G8yw6E3b5c/pXnvik58S6gexnfH512vgZWbRTtP8AD/SlV0MYW9pqQ20gl8Sjn+KvU4cxwwFD3FeRafDMviZflON1ewabH5qRK2cYFb0KbqNRRw5hLkaZ7t4HZjo6EnJ2eleb/EzTV1TWFgdj97jFXdA159HhKtI5jK9Cc4rlNT8TR6p4ohkhLZQ/MPWvVxeDqYek5PY58JiYVZpLc5Hxvps2j7RuLRkd6zPCheS6JUnGOa674k6hHc2yRMQWPrWJ4QhjBd1rym/3TbO2MuatE7Twq7x3oXd2r1PQIhcFEbnjNeTeHm3apx0FeseFpljmi3d+K8qnbnPerr92dpeWMMWkSMY16Zr55ae3uNT1G5vGQJbXJ2huhGa+h9auEOiyFG4wRXyZ4tvY7HTdblmVtslw6qR2Oa9Ga0R41/esZnj7wh4ffS7rXIdWSKRssIQ4rw60lb7exQlueDXQ6VoHjTxVNusbG7azblJZcpER9Twa7vw78IrgRCTVNVtIMnlYV8w/nwK7cNleLrq8IO3fb8zSpj8PQ0qVF+ZwUE0TDEzDPpX3z8FoZYfhxo4kZSv2ZduB2xXzZZfCfwwDvuLm+uiAM/MEAP0A/rXt/hjxhNoulW+lw2sD20CiOPk52gcZNetSyHF0020vvPOxOcYaq0ovbyPVt/8Asmhm3D7pFcZZfEbT3YLdWc0XOCyEMBXY2lxa3sK3FtMk0Z6MhzWFfC1qH8SNhU69Or8Erh+DfnTgWA4Un8ak8sUqoFrC5rYgkZtv3a4j4pzC38IahORzHEW/Lmu8fG2uC+L9u0ngTVtoP/Hu38qqLM6vws+XPF/jw+Itb0adpJIreyKkpnoR3q/8SPGJ8WahbRwMTa26AKD3NearZSbh1re0u1MaDcDmvEtqROt7rSe5fhXaoFTxelIoGOlSIoxzWyOFu47FWNPH+nQHr84/nUSrVvTVH22DIP3x/OqJRs67Ar3ELjIPmcmuL1CbzdblixgK4H1rt9Xm8u9+ZflDcce1cLNmXX5nxj5/61wptXufRYCmpSudlpMHzqAewrpIotsQArD0nO9eO1dHF/qvvZzXI5Xke21pYrspUGs6f5pcsvIrXfr7VXESMCTjNXzEcplIgkmUEc1Tt7i4XUnj2fIO9arRhLsYyQelVbhJBcuEXBonPQcFqbmjOxcYbnvXQ3Wn2t5EkdxIByMVynh5ZBP+8zW5fu0kiqpxt75q6UnGNzOorysM1fwysZSe3kII9DV3w7ar9tVZ2DMPWs6+1eY23krnI71iTa1dWKNcQ5L55rSVRNjpwdj260i/dDGMVjalbBNVSRRjPWpvBepf2hokFwx+Zl5p+oNu1GMVfMuU5+VqbJYsKpK0peQip0jG00xhjgU7kH5/apM1xqVxM/LM5J+pr0fwBHnSW9Nv9K851O3eG5YtyGJwa9Y+H9uo8Ou+P4a0rHGnaRmWCZ18fWvV9Ei+RPpXlujru8QOO26vXdIi2wI3tXr5RT5q6PLzWT5STVMCPFcckq2mpSzAsvuBXSaxKwyBWBLAJVkdiAcV9jjaKnh5RPm6FZwxCaOa8Zas13LEvmM2Oea3vAUDNZeY/wDFzXC+IUYX4RTnntXqHhGD7NoSFuuyvz7Ge5DlPssvjz1UzS0SNY7wv7nGK9A0KZtyc9xXn+iuDdDnnNd9pS7VBFeLF++j6WtH3GdzqZb+wpT7E184lYJ9Qu4bqCOeMTs4WQZUN64719H3bLJ4ekz1MZ/lXzhcOYdUu2C5+dq+ryWMamMpxkrnyWYpqhOSdrGlHdNJCcKNqrgJuBQe2B6Ves42IEoRg5+9jt7cH8K562vXALeWjggZ3L0/IfX9Kv2987LzIwOcFmOMY4yc4/ketfqcqbS0R+f060ZO7dzbhTdgMAVPXuf6H8farUYX+HIYcbSR/Wsm1nkLR/Jt9VBx/IevuOK012tGczKBz6Dj6DnP/wBauWaaO2ElLVEvnbQSWAIwCcdvwrX8P67c6Rc+baP8ufnGflb6isIMzE/MzbsE7pTkfTI9qaBsYbmbGMbm5z7Ej/PFZTowqRcZLQ1hVlBqUWe0WXjbRJrFZ7i7jtW6MsjYwfr3qQ+MvDn/AEGLX/v4K8Vmit7+yezvFDwvkMM5I9x7j9K838Y+Hb3w1qv2O6BaJ1ElvMOFlQ9CPfsRXxeb4P6jJSirxf4Hu4bHzqrbU+sv+Ew8ON/zFrXH/XQVzXxH8XeG5fCl/aR6lbyySwsqhWBySK+WAT7/AJ08V4n1vyN515tWZELeL+4KkVcdBTqcOtcpz3BaegHGaFWpEXmqQrj1K8Yq5p7L9rhJ6Bxn86qDpUluQJl/3hVJko2fG93Fa+Wx6yOAtchF/wAhg7hyWrV+KBOdMbPAcGstMNqisD1xXJiLRcvU+ty2Noo7zSkXcvHYVvRRDYdtYmnbdyfSttJNq4615fNqeq0NkU4qs0ZGau7s801k3AbRWlyDIv1dVV0JrKmv2jvUjIO9u+K6G+iaGNt6kg859Koxm1ceY0IL9mIp3VtR2fQ0tFYyH5sZpdYuGilwj4pNHjYuWXp6VJq9ruYHHJrVXdMyduczLm5BQdScc4punQw3Nwqy8AnkUs9rJGm7Ixiq9hMsd4N7YAqFexpGx7F4Yt4bWxSOEYXFOulP9qJ6VS8FatZX0HlQyhmTrzWlfDbqUR9a6PsnNK/Oy9EPkNQuPmqwOhqCQZrQxR+fD6k95bpAygBDwa9w8F2+zwgzD+5XgNhhpiB3Yfzr6K8MxiDwZyf4K1rO7OCekjlPDuW1+Qdt9eu2jqluo3fw15P4Uw+vSYGfnr064uYYIwrsAcDtX0GRJe0bZ5WapuKsVNUkDZOTxWDc3SrC/Par+pTK6Haw/OuavmbynxX2dRKVJnyDk1Vuc7OWudcijAzl69htYzHpEaYxkCvJvDFubnxRHnnHNezzxbbWJPRa/Ls1k1UcT9KyaCcVIxrKQw36/wC9XpOhzLJGg615jtJ1JV3d69B8PZSSLPqK8eLtNHv1Y3gd7eSFdDdf+mZH6V88ak2zU7vdyNx44/Lmvo3UY0bRpMLj5a+cvFq/Z9TueCQSeB719hw7rj4HxectxwsyuHUYcLGq4zldqk578n2/SriSL5QImhJPPVB0HXgen8qyLOQlfvk4BYj5j+Hf/Oau/aVRB5k0jHA6k/N7HAx3/nX61KJ+bUpaM07aZW27pY3+bjLOc8Yxn/8AX1NX4dQiQgSXSxEEEKIx0PTIPPGP/rVgrdyBR+8kg45eSXOMegI55/nVS41nR7N/MutUSRlwflwcY+vr/SuapGK1k7HXSqybtFXZ2K6gjI3kXSTkDayue/8An9BQlxHsdo5Cy55AP45H1NcI3jTw2JmZbwI+MHBwG9D/AJ6fjVi38WeFZCVfUjD5h6lsg+g9u/5VhGdHpJfejrar9YP7mdrDNhgykc54HTHXn8/0FbGr2w8XeDLvTLmYveaehurCQ84C/wCsjz6Y/lXJWBS5T/iXalBcREYK7wCPfpz071ueG9UuNK1eG6mjXbG+CmOGU/Kw9+Ca5MywccVQlDd9DXCYh05q+zPJQtRXN1bWq5uJkj7cnmp/iRI+j6rqMNrCWPmFlx/AjcqR9RXmU8s9xvJTzGJG/LZYGvyurTdKbg+h9hhcC68VOT0O2g1y2uLwW1srP6sTjH4VGviS0jbFxHJGCcKRznmtXwr4cs1toda1xJDAxWOO2jUhnJHH4H1rurfwBo91p0kaaXIJXbKx+YP3XH8THv7CsrnprLaLVrHC22qafI4jF1GHIBAY4JB9K0VwRwQau+IPhsY7S0hhsWluYw370Lj6D3rlY9J8SaHdKs8LvGRwvUcetUpHLWyiyvB/eb4X1pYxiRfqKlnjKxRP8pDIG4PIqJPvj61oeLKDhLlluVPipcqZ9Ni6Hg1m2T7ryNu+RS/FFf8AiZaZJnnaOKdp6bXibvx1rkxy95n2GW/w0dxaSlWUjuBW5bSb/lPWsC1f5h8vbg1rWchLcj5vWvJ+0ek9jWh6VIzNGm5VzioLcnIzV6MZB78VqZGbdXX2iIxN34Fc9d2+pC9SOOPEA6mullihmB3DZIp7VnT6gIJCjHHPGaHKyGlc0tCPlDDA596vauybFbBPtWVplwzyDjKnuKn16YIiDdjpW8Ze4YSj75n303yFcDHeuaup1MxAPJ6Vq3V0u089R61zZG6+65GazvobQWp3Hwosr+z1Ga5eT905yOa9Kv7oebC27nNc14PSP+y49h5wK2L+CRoCR1HStIt8plUa5jpIpC0eexFITxWDpGurHF9nukIZeAavDVUcfu42I9a1jUTRzSpyTPz/ANLjj8uORWJcyDI/GvoPRlP/AAh3OfuCvnbRG3SLjoXH86+gdJuWTwmFP90V01d0ebU+Ih+GFos2vzZXOD/Wvpjw/wCF9Jl05Rd2cLkrnLKM14B8FUV9WnlYcBhXtWs639nURxXSwnb3NV7Rx2PSoUk4pnnnxg0WDS7wTWaKkROCFHFeZ3Uo+zPn0r1Txkkl9p8jSXHnZBOc5ryDUMRxtHu5zX3eTYn22DfM9UfCcQYX2OMTitJGh8NLNptXkuCvGeDXqd5wDzwFrmfh1pv2eyExXqM1v6gzeW5z2r85zCrzV5H3+WUeSjE51HZtZRc8Zr0fR1wsOfavNNNDPrQOe9em2HyRx+1ee376PTmvdPSXgjfRW5PKZr51+INvtv7gDryc5r6Lt8SaKdp58v1r57+Jh8m7usNtyvUEjHvX2XDv+/QPis4S+rTucNBIfMG3cuOSQwyPWoJNWWa/Gn6TaPqV+xCxpGm5s56dPpzTPD2h65461c6PobGK0jOLy8A+VR6A9zxX0B4I8OeHvh7aiHTbEXuokASXLYZ3P17V9fnHE8aEnRw+sur6I8TJeFniIqtibqPRdX6nDeG/gZ468RGO88QavFpMLYIhjG+VRjpngDivSvDn7Ofw6slH26zm1GYdZJ5icn6DirOseJPEUkbzWsljakcIJpAAD9fWvM/EXxL+LGiXB3jSpoC3yyJlx+Yr4TFY+riHzVpOX9dj7vDYCGHjy0IqPp/nuexXXwN+Fs0Xlv4YtFwPvKSDXG+I/wBmLwHfQyNpTXVhKfulZNwB+hqn4A+LWtXNokfiCOOSQvtLxjGB64r2HTdaS4gR43BGM+nWuRVIt6HTOnVitXc+SvFHwB+InhGR9Q8N3g1OGMlzGjFXOPbvWJ4Z+I88OonQ/FNq9tcKdjMwKvG3cnNfZOqeKNP0+1aS9uI40HdjXzl+0np/gnx5pTat4dvrVfE1ghkRVO1rlF+8h9T6V7WX51iMLJR5rx7P9DxsxyejiotuNpd1+p598cZLqPVtJ1S0kaS2vbUQy4HysyNxz9CMVjaHoEUlnbTzYglnnO8Z9RkD8v51B4ckuvFfhqwhWQyTaZc5Kv1Kt6j2I/WvVvh98Mr7UsXepSSKm7cqHpXPnHL9Zc47S1+8vKISlh1GW8dGdH4Q8OHWI7eZYXupY2UxDaQqbRgk17PonhSGCBGuokZuuOuDU3gjR7fQ9JjtYBnGAzeprqk252mvNirnqStHRGJPpFjJAY2g2qBjK8VxXiDwXAkckqs0yEZAPVfxr1CWMA8KKoTxgbkxlWHQ0WsS/eR8w+K/D0cd8WtbYo20lnXo5HYjsa5aOP8A0hVPUMAa9m+JOnyaHLNexh2s5juBxnym/wADXkVu0OqqNWtZE8xZNs6j1z3HrVKWh5GNwPO+dbnN/Fqyntdd04SD5GjBWrUEcXlQMpGcDIq38eLhG1XRljYEiIZHpVS1TbBBIozkDrXBiZNo9jBxUYpHWWca7VZmG0rWjbyRqCqrkCsuAY8pumR0rStGVpCFBGOteffU7Gals27HGK0rZdzBVIyay7d+dtW97ISy53AVomZNFDVDeW9426FRF2I71mzRWeqoFlVlkjOeOK27nzZo8tGSR681QNrC9wJoZdjr95RSbGhdNBjmWNG+72NN8VNu8tN201q29vCribjeawvGO/7SmEO31ra9qZlvMwbsFQfmyBWKsv8ApBCnntWpcl9jfLkGshFKzl9vPOKmDTRrsegfCa61Ce/khuMmJeletxxeYu1ua84+FskLac0gULIDzXo1jKWHzZraMjlrLXQVdLtzligJ+lKbRYxhQB+FX4mGKo6hqFrbMBJIufrWySZy8zR+eXh4ZeP/AHx/OvdIGZfC6dR8o/lXh/hpf3sP++K9ukmVfDca9PlH8q3nujiqfEdr8B7Vns7mfb1fg16Pq3hdNUuyZpHjXZxtPeuU+AR8rStjANuO7GK9wtLS3u490kQ6VMj26WkUeVap4ZksdMIiYyKB82TXh+p2sjeIDa4yPM9K+q/Fdnb22nyLGCBivDrXSY5/E8lxtyM4HFezleL9lSqRb6Hj5vhFWlTlbqdBpNt9m0mNFHJUVR1JmEbCunVUWEJ6CuX8QSrEp6V8tW96bke/h1yxSMbQhu1b15r0uBQIl5rzfwvmbUNwH8VekRKVCZrmkveRvLY7rQRJJpHLfwc14n8QPC2oeKfEraLaSNBE67ricfwrk8D3Ne6eH1UaWR3Edc5Ywquv3LcZI5r3KNWdL3ouzPChShVq2ktDJ8JabpfgfSotJ0+zkFsiYLwruZz3Ld81heOLrxNfK8Pg/TmV3OGuJ4mjWPPc7gAfrmvWrC382D91sRh3xyRWxaQTTQCGaXK4wcYJ/WpSlJ7nq88YrY+T9X/Z88da7bHUbzxlZXt6TuFs8rhG46Fxnb9dtcXqXwr8aeFNG/tK4nlFx9pKywWjPLGkfY+4z6819V+KfAXiE3TXWg675CufmSdf5FcVFongLxXLOra14kWSBeqRRYP0zVNvl5OQUIQ5vaOp8tTxX4aaFrN4kMr2jRq+DuHK4/vKe4r6Ft/DNxb+HH+zzNJKsRI55Jx04rch02zs7UQxqmEQhcKBjPXgVo6Syi28nPO3is6dCMWXUxE5K/Y+BfiF8TL2+1CXTrdZpUiZowkWWJxn8+lcd4f1CHUNRSNbye0lL7lDHgtX0x8TPhb8NNO1q+XVrrUdHN9ctcwT2sgj8tm+8obacDrgehrzjxl8M/DNvYW2o+E9dt55LYhDb+YGaRd33yccEZ+lackIr4tTKcqs5XcfdOa+EUbW3xM1izVVWMxb5F4IzuU/zNfWPhW5VrVFICFcDjpXyl8MwE1TWdayVknujGgJydiHB/M/yr6C8Da1BKifvOe6k1viZuTjF9ERhKaUJNdWetWN0kZ2swG7+da6XIU8/nXKQTW9zadcke/StXR5luYfLZiZIuPqKhDlHqzoEnEuMD8aZcAEe4ostiJ8zAAVzuteNtFtr37DbXEU1znBVTnB9OO9U0ZddCTW7GHULSWzuIlljkUqykV89aF8P5vDvxy0+wWQ/wBkXTtOI2GQQoJx+dfQFvqEk0y+e0YZ/uoo5H1o1LTbeaeG8kiDTWzFonxypxzismrGid3qj5A+P8hX4gGLywio5wAMcHmn6eTLYQttwBjmrH7Q6zN43hmuFXfI5JK9Pb9Kpaaw/s9VyflxXHXtYqn8TOvsfNzE3ysuPStmGNm+YjaPasay1GGEQQrHkkda6OBt0XFea9JHT0GW6FZOvFX+ARVPpJnmriLuANWmZsiuZ0ifeJCfVTWcLq2NyzQx4lPUetWdWt9ylx2HSsqzjXzt5YfjwaGBqRx3QmWRY2ZCeR6UzxLAzhexx3qxpd9eLOY5bfEeeCDnNTeI5V8tdw69q1jbkZi7qSOHuYtrEngdCKzhADNjBIrfdY3B7/0rPuEaFtwxiskntE2uup6H8PLWC0sQcDnk1b8TeNrDRZNsjqOcYrzyHxVHpVg+6Qqccc14z4+8WzaxqTvHIQoJ6HrXdhKE1/ERxYmcZP3Ge3+IPjTbWu5bc7vTFeZ+I/ipfajcb1kMag8YavKri6kk++xNVWlHrXoLkjsjl9m3uaPhZd00A/2hXsOofJoUY/2R/KvJPB65urce9et6ysi6TFxxt/pWUviRyT1kewfBFFWwgP8AsA17XZ3IigFeLfCGNo/DkNzvIbZ0xXbaXqd9doyPtCg4zUM96nG8S/40vfNspFXriuB0exKSNIw5rpNRaSafyySR3qFYlQbcVk5tJkVEuZIoXClImYeledeLrpt5TJFepX8I+yMenFeQ+Lg5v2UZ61ySTR00maXgFsTrkEnNemFvlSuE8E2YVI2PpXbqCSorN7ly2O58LhvsD56bKw0lRPFEofoVFa/huZhayrjoorlr+d4/EkzrjCgc16i+FHj0f4zO5srrbLt/hPQj0rctZIEwxY5x0zxXCQXjMinOMDkYrN1DxJNFItvE26QnaFUZzVqairnpKm57HrIv4JMLkH1pJru3jXmRVz6nrXE6C19JAJbhvLzg/WtYW26NmMu9yDtZhkA9uK0U7kqlFPVmg8sbzFY1LjuccUsE6w3CryOenrXhHjD4s+LvB9xNYv4Qkur1WOwgkRS/7QYZ4rO0P9o2a/hVNa8Ptpl5GfmGdyY9m/pWTqJbnVLCyutT3jxToOlayJLPVrOK6trhMqHGcEenpXDXXw58N+FdNv8AUNHtWjnaB8bnLDp0APSsPQ/jXpmv6rBawrLvXMkjlflQdBz2rttb1i3u9FuNpDhoWIA78VUZRkzmq050476HxFoGrCz8pIyAYeHwcgsTkn8STXqng/UVuHjubWQA5AdPSvnfTLmW21GS1nRopASrRsMFSOxr0rwLrEOmsZ7qXZGv6+1VO8pNsxw9TlSPsLwOYngR5GUsV71v6pdWdkVuUlVJF/Ij0r421T42a/aTPDo0aRW8Z4duSfxrJu/jd4jvrZLe6ug37wHcvrVqSSKclKV2z6b+LHi+4bRDHpkzIk6lZSpwQO4r50XxN4os5XPg/TJbt4pBG8/3mBPXH+NfUvgHSdB8XfD6zuGi8xp4AZGxgnI5rLPwYsdPZzoV+1jFKdzqIy7Z/Pmp5ndXNUotct7B8JPDT29jY6t4iv559alhDSxedlI2PUcHmvUJkLQkexrF8IeF7Hw/Fu864u7hh80055/AdAK37q4j8s+wND11tYzl63Pkf9oPyk1yBJVBbc201z+mwNPpsnlDdgDOK0v2g7qO58UhYzkxs2frmm+DIceFbq54HrmvOxDsrnM6/JUcSvdzTWtorR8SADFdf4XupLiwjeU/MRzXMa/D5+njyiASvUVueCo2h0xI3bc2OtYTS5TqjJs6EH951/Cr9sxI6VnrjfnvVy2k9DWK3KbJroZjzwD3zWNCIWuHJxwfu1sXDeZCVOcEVyT2rx3jFbghgeBmnMInRadq1g9+LHYwlFX/ABEIkRCygjHWsKy8tJlaVo1kPfHNL4t1dY7RVVg2OK6aFN1fdRhWmqfvMwtcvLW2JdRiuJ1jxI20iMbvTFJ4o1LcCzP36Vyks8so2xxnnpXtU8LSw0by3PNdepXemw3V9Xmu42RiRnjGa1fB3gSbV7feyFQfbmmaHoEkji4njbAOTmvX/BF3Ba2YWCEjHBJFebisem+WJ30cK0rnh3jrwJeaSSLeN3I7AVztl4H126i83yWQHtivqbUI7a+kJmjBJ7EU5Le1gjCRwKPXisFjHY09ifK/g5c3tsO5Nez69ZtDosbv6V474IB/tK0/3hXuniGGW6sba0iQu0hAwK9JJuaSPFk7S1O/+GokHhiMhh9zOM1Y0jXJIdTe3b7u41X0bT59L0VIyrR5UCtbSdBsZNl1s3ynuaitFx0Z7mHaqR5k9DoYFWaHzjgE81UUKZ8Vaum+y2e0YAHArLsX3zbq5Ju2hEfek2Ta1lbVseleRa7Ir6i2epOOa9S8R3apauue1eS3g86/Ldeaib0Oimmdr4ax5Sbewrp7dvnUVy3hrKxqK6O1Y/aFBFcq1kjaex2/h/d5E/HGBXJag23XrwEHAAbNdh4eObSX6CuH8Q30Vtq935kiqAy9+c+w717FrRR4lB/vWa3huNnTyWfcP4ifWtm10azS481kwQCea4Twrrywao0ckg8v+EMMZ5rsLjWre6ZIEm2JIrRls/dyKzZ6ivco3vjWyhuVSSU+WG4CkD5fWlPxJ0u3h2qwAwxIHLD04615XL4R13xBq88emsRbpKymeXnIBxwvp7Va/wCFU6vDO0dx4wigeQFcNZbWIPYHdjpVU5Sex0+y5jS8X+PrfUbO4wu5GiLIvTjJHf8ADpXzn4tLXeqPHb3COrtndGTnn1H6V7ZrHwd8XTWX+ia9p960f+rjlDQyAfXlT/8AXrjJvh74+t4Ljf4UeSYvgz74yMD0IfOPw9KuSf2i3hqrXuM2Pgx4ctbzw9qOjxXLJcykOJBg/MBkZ/GvQPAN9dal4gs9EVzILYmW6c84VD0/FsD868b8Ka7q3hrW3t7ixmtLvzFEofuD3B6H6g19D/CDSIre01DXDFsm1CbC5HSNfT6kk1dCnzVEeXjsRKlRcZb7Hyz+0dLY3/j/AFFrHQY9N1G1uGSdo2IM47MV6Anrkda5vTw91pyMFJkHRT3Ne7ftVeCJotUXxxp8HmRSRCG+AH3WH3XPt2rwTw9eSKGLMPNSTOCO3atKyam7mGG5HSi4liz8PSahOTrMk1ta9hGpr1zwv8P/AA+/hVmtNHkaKJS5ubgHc7Y7Z/8A1VF8MdYsZb9f7QtYpMd5PmA+gNet+K/ENjB4buGg8sARHCjjHFZqTtY9OnQjbmtcvfsx6/C2ktoruA1qdijPavbZd2AE4Jr4Q8C+PbPwhrEeoCRwWci6XPXngivbV+PEfiqEaF4Ztro38uEWdVyEU9W+opxeljKpC7ujv/Gln42eSSfwxq8UpQnNtcLlW9gw5FczbeKvFmnWpl8YeHzbWwISSa3nV9gJxkr1x9K6fT9es9F0220W3ebUdS8sDyIm3tnHV26D3zXnHhzS/F3irx/4lu9cvozpViBBBaxNuQOVyRk9SARn605QS2H7S/utHlPxYg3eI7l0beiSEZ9RXSfD+2SbwzPDIMo3UVzvjNJEu79ZskxybCT7DFdP8Osto8iocDFeVifg+Z49Z/vJGfr8BtbaSOIHAHyZpPCF4/2dQ/Wu4sPDNr4htpI7l2QpnaVOOa5a+8F3nhq7803vnRu/yjHaps2mbYfFRsoyepuQyZNXLZuPxrJiZwVxjp3rTibEeawtqehe5e2bvlBxWBqVqsN2ZHbiteKRjwD1qnq1i0sWRuYnuO1Ju40Zl1q2n2q+XKuXP3TiuP8AEV80wZ1YlRyKu6oMMUYAnpzWelhJdzrHGjMoPNe9l9ONKk6jPJxk3UqciMax0a71WYSSYIzwp9K6Sx0KythsniyfUdq6/QfDk0FqGKYyPxFRahpl9BKVEO9T0NeRi8TKtJu+h6OHpRpxsYqW0SKFibAzwMVr6RBqHzLsjWDqGFMtbe62kT2uOeuK0NMs7qNmkErvEeiVwdTqb0IpYLtTujlVhUiyXIAWRMkdxV828ci7k3Rv6Uzy54x2P1qpImLPl3wJgapbHsGBr6n+HNnZarcK0kJcoRgmvmv4VaPqGsa9Da6baSXEgG5tq8Iv95j0A96+qfhLZi3nlhZlZ0fDbemfavqKCftEz5qrZpm74+iEFksUOFyMD2qHwhFItuNzFgoqb4lyFVUAHrxVrw/CbfSFZhg7cms8X8Z6WHko0rFbxDNyEFVNPjCpncaZflprjueavWtqVhz0rzpK7Oyn7sTnPFkipbOc84rz60QvdZwSM9q7XxsdsRXNc1pe0NwfwrKT6HVDRHXeHIf3QO2tmGP9+Kq6UVjtAfarGnSeZOT71EI+8kKpJ8rOx0NwlnLz2FeJfFHWvsfiS4bzNpBABGOD+Ney6bIBZS180/tBpcHUZ7qBeVkXOK9ZrQ8Ki/3hesr+4MzXH2mQgj5d2PvfWpZ9bv2G1d0SKATk8k9j/n8a8m0LxbeW4ENxuVjkMTjkfj/Oull1+Dyo33CMkBQUYY/P/wDVWMos9eNRWPfvhT4oEcEcL4Mpbc7OuOMdM/0r0vVo7bVNK88LHLkE7OP0r5Z8O65mCaRbjcQn/LJuN39eK7rwJ401KxX/AE2XzG2lmyeV44Az1J/z1qoo1U7tNbm1r+ual4fDhJZliQjIIyFHpVOL4nysRDJCtyrkhnjTovTcB37V2t5rmm6tYst1bxOrhXU4HOfX3rnZNF8M/bI2jt/JjcfOvGBj39KFJrqdXPJrexh+K7Kx1fR7e8aVkuJJgIdwChgTwo9O1ev6JZpp2k2tkowIogpHv3r5++N/i6DTdB8/SmSGawlVoBn+McLxjBHevGj8fPiV/wBBZP8Av1XbhpxjeUj53MozqTSR91alZ2uoWE1jeQpNbzoUkjYcMD1r5P8Ai38Mb7wffy3FjGbrSZmLW8ix5eM/3Gx19jXE2/xw+KNwQINRL5OBth71pQ/Er4uXXE2pxQJ1JmjwBXTJKstmcNKdXDvp94aroviTwjb6bealatbLfQiaL2/2T6H2p0XiO81O0e1luRGh4Zieg71l+MvHOv6xbWWm65qTXjxSl2cJhDkYwB/WsiCcW90syxq4B+aNujCuStS5HoerhMVNr3irrVzpsd48bzb+flOPvV6F8GFT+044rnxBBoOnyHEskbKJmBHGCayE0rR9bh82C3jzjmNuo9q6PwHa+HdJ1CNm0e1muUYbRMCefp3rNa9bHZTg5P4rH1H4Xk0T+xWsfDcclvDgLNehB5lwR0YFvX+8fwrp9HtbGysnhtI4Y0IJIjGAW715vpP9vahDHJJClpaYBVVXbx9KveIdZlsLBoreZkOMFu5rSU4wi9TRYVN8sNWeKfFfalzqrqAR9pIyKtfDi6gtPD091dSiOJByTWT40uIW0+6WdtzPLnJPJzTNAtHvPAV/bx5yc4ry66vFebPDrpqrM7/w38QPC+lxyfbNQClj8uFzmrGoeKtD8T3CJpc3nFRk8V4RqXhe/vfIit43LDjhSa9J+Gvg3UfD8TzXiEb1yMilWSp03yszw0YyqRudHPa+Ycx8Faki+SL5q0YICwLEc0PagxHjJriTPcKEcwAz0xUv2wtE0aMACOeap3m2NWU8EVQNxB5DMjZJGMiptsUkc3r8i/bgqtk57etdV4VtbW3to5ruRYy3IJrmGsmn1AFRnBrt54LWPToFuY1ZFwcV6+JqOFBRPPpQUqzkdRFaSSQiaOcbMcEUhidTiTbJxxiq+g6naXFuVjLIg42mtS2uNPkmCFfn7H1rx1ZndK6Klm9q0pSZAvsR1rYS1tfL228YVsenFV9V0mOeBZoUIcelRaTdXFrmC8QhOzAc07tMnSSIbqzUs2UVGHoKwb+1aOT7xANdZcxCYF7eRXPoTWBqAuY5NskWR2xRJlQO30T4ceFPA/haXS/Dti8SuMzTPJumnPOC7dTjPA6CuZ8KWKafczSLkbnOOfevU9cZjbtHnqOO1ecXbtZuWfHGe1fYNpSSPnHFuLZR1NpNU1yKHJZI2zXT3wFvp6xLnOOazPD1t5j/AGhkwSc1c1WUk4PSvPxb96x24bVIwUXdPk+tbKYW2z7VmxLvl6d6vX37q0P0rguemlseeeN7yLzmUnnNZGgPHNNgY61V8asZLxzuPWo/CkUizq3OK5W+p2paWPQkYJCF7VZ007WOBVDJ8sGtjQ40blgOlaUfelcxr+7Bm/ppA0+Qt1NeIfFu1E8lwTkjzOR617xBbD7EfmAryf4iad5jSbW5Lcetem30PGw0ffPmPWdH8uV5BuYgkgE1kJeT2vysWAA4wK9h1XQjy0kWMnGAM1wnibSUiVjt69yORSO1rsZFp4glth8kr7i2c5x9fpXTab42W4lxcSEZYODu6N/XNcBLpzZ5YgfSo49NuGl2RSAk9cmiyYlKUdT2yw8etGojju8IW43cdv0q/ffEZkgfavUDL7skHsMV88i/nG4JI2AeOa7b4MzQXvjKAajZJqWwhltZRuWb1AB4LjqM9cVVPDc0kr7iqY5wi5dj6J+AfhGLxHb3PinxBbxXVpKphsoJVzwD80hB91wPxrtvE/gzw/Kh0/Q/Dekve8NIZIwBGn5dTXUeFpLe4tLSW0VEhliG0KMAe2O30qxqmgJI7T2srwXf3hKp+8fevaoUY0vdPnsRVlWbmeXeJ/COlzaHNA1vb6bFHzMEiAMWB1BHavC9RvtPEF1A93LOIoSyTNGc59M17N8TPE9w93/wjlzb/Z9XDqqTyZWKcHoCO/16V49qMt0LXW4JoYEdIPnGwYGODivWjhpOm7nlSxMVVSPKNM+0ajr0NvDIZGlbGXNP1m4vH1+UCQKyHYSg4wOPxr0j4B/DbW/GPiZtStbXyLG3jIad0+RmIxgep719W/DX4F+CPCsfnSWEeoXzHdJPcjec+w6Cvm61o6X1PqqMHJ36Hyx8Ffh5488YXqy29jLYWYI3Xk6FVYew719Y+F/hzo/h2OKa6ihvL1FGZnjGc+o9K9KhjtbWAR28aRIowFUYFc74n1CG3t3ZnAwD3rhnJLU9GgpN8qM7VtQhihZeAAK8c8fa0rS7RJkE4Az1qh8QPibb2bS2yvulyRgGvPNI1afVNet7u8bcm7KIegrhn7TEe7HRdz2oVKeDW95G94wsrefSS1xG28gEY7Gr/wAKUWPQL+CRyw6jJqTXmS4jww3Bs8VH8P7RotOvyrHqRinXVqUT5TEu9afmdP4e1KB5lsooo42RuXC816DdRrdaflTkqoryfQLORdUd8lTjrXqHh0P9naKRiSVGK5ajvJxMKHuziyvHaFU2lad9l2gZWttIOFz646VI1urSBdv6Vhc9lSOL13Rhc2xkhU7u615/fCW1YxGIqM8g8Yr3GaxOx9orjvFXh5LyItt2uRjcKfPytGkZXVjhtDuIpL4K2DnvXXa5awzQQo0mzpyK4y10G507VY4W37S2c11utJKoiUoWUDk1018R7WJlTpKEhbJIVQoQ6qnRx3qe21WGCULIoIHAYVnWt6ixiGOMyknkE9KfNcQ2c3722BB+8CK4UdLud9o1+t1Co89cnpg1pyWIeNtuCx7npXnWmahBb3KzR5ETHgA8CvR9GnS7t1ZGPI6ZrSEujMJxa1RzGpw3FhKX2EL6r0qqmpxTDnOR1zXUa9GwjKMCM9CelcoLSIzOCuw9xWdW8XozWm7rU9b1lvMVNrADn5c1w3iG1klI44Lf1rtdQfJQEDOc5z1rF1oKIx0619fiKnJNHhUYKdNkemCO3swuADjFUNTxhjUhlIQc1k6tdFIm9a86rPmdzrow5dCKwnH2krnoelXNZkX7K2PSuQt75xdk5xzVvVtSP2Y/N2rkutj0eR6M4Txd/rz35p3hVmMidazvEF1503HNdF4Ft1k2naOBWE9EdMTprjctuvFavhxXbbu4yao6kyrsTjitLRJ1MsUa+taYZXZz4mVonS6xm200MrGuE1mMTW5dxzniu38QzJ9ijjzycVxnit0j01dpGM16bjZnk4V3kcHr3ktkN94DjFeb+JY0kdhhQM8V2+sszKy5IPY1xOsRfMWYEHtz1pne9zitSsypLBeOtZl8DaaNdXB+8w8tfYt1/TNdJqLvNLs2gY7isnxTB52lXFtGv/HrCtw+OxL7R/WhLUxqPSxwiHBrufgha3d741js7aCZzKhxJHEX8mQEFHOOgB6+xNP+DPwu8RfEvxFHZaXbuljG4+1XjD5I19B6t7V+h3wt+GvhrwDocOnaVp0KOFHmzFQXkbuSetaxqcsk10MHRU4tS6nH+DI7+3ii+3WT2jMcyx4wolHUj2brn8a7c/NHmQAE8gGuouLO3mTDRKR9Kz30zYw2k7MdK7vrcZayVjieBcF7ructrnhvSfEFsI9TsoZnX7kmAJIz6q2Mg1514d+AlhHql5NrGqS6laTkYRl2syg5w579ule5x2a7eR0pkn7vjGBUyzCoouMHZMunl1NyU5q7RnaVpOnaPYJY6bZw20EYAVI1AAFF1crChIzkVJNdLkgcAdTXE+O/FljpNlKfNDSbT0OcV5lSaSu2ezRg5SskXPEPiqz060eSadVOOma+aPi98boTPJp9hKZJDkEqeFrotY8PeJ/FUV1dSO8dtuMTc/NGSMq2PT3r5Q8TWU2na/e2U4IkimZWz9ac8vquCqVdF2/zJlmVGE3Soatdf8jdutWkvJ2uZnLu5yTmt/wx4is4SkMzMsu4bD7153YXAjkCyMQmfyrpLRtFW4t5ReK0m9fkCnrmqUbaI5+fmu2z2yW5eSOJeckA11fw+tXazvQT1PpXI2Q8zULZcZVohj8q9A8EZiiuvTca4K79zl8zmrxbfMuwCB479eD+AxXf6Ag+0QIT95a5eZVyJO5Natzqi6SlpespZEYBselcij+8foYc/uxOtMRjm8s84PFTiPEgYio4L2G+SO5hwVfBBqzNwR6YqVHQ7XImgjRg+QOlUrvT45Ix8o61dgYbT9KSRx5NS4XBVWjivEWi+YjmMYbHynHSuKsdWlhvn0zVkwVPyMe4r1uRQzMrc5HFeZfEzTE/c30eFYNtYioUXF+RtCtzaMzdVtZtPm+1wYMTnqO1adtc6NeW8dvNIxmI5OKr6Wo1Hw3JE7Fyg4NU/Df2aNzAybmJxkjkUTjb3jphLmVmP1LToo5R5F0QAeFFdD4c1O5s1LSElEHJNU7mzj+1BY8EZ4zXWaPp0MlttuEQqV6VLjcq9lqXrPWLTVohFnLEdCKztSsykuQKlk0/+z7iOa3TEYPOPStjZHdRK/Wk056MxlPkehuX25Z0XHBzjisvxEvl2ys1dDfOszL8q8e1cx4/lMWmrivpsc/eODBr3WZQk3qD7VnaoFMZz0xT9JmVrQFmzVXV7lFjbpXFLY6YL3jnfL/0g7OTWX4juHhgYZOCKtSaisdyf51i+J72OdNqtzXLy9T0YvZHMlnnmJxXofgKIpCCy/jXEaTbF5gcECvTPD0aQ2YA7Co+It6EmobZZyq9e2K0NBVYLoSTHCoM1RiVPtBYnPNUPFd1NDbiO2zukIAxWlH3Xc56/vR5TsbuQX0kbK2UBzXhvxj8aT+F9YRXDS2M0u2VB1X/AGh/hXuPh+1kh0GFpeZGAyTXzB+1SrLcQZHWY16aV2mzxqbtJ26F+TxNY3dqt1azLLE4yCDWDqGpQ3BJRxgevavH7G/urMnyJWVT1XPBrovDTaz4h1KLTNK0+e9u5ThY4xn8T6CraOtVL6HRtcReY0hfKjqf6V6d8DvhPqHjqXV7vVIJrTTLhYoEkYYMirlm2j6kc16F8F/2e4bFLfWPGW27vMBo7Mcxxn39TX0xoWl2tnbJDDCkSKPlVRgCpSuN2Rj/AA68H6N4L0GDR9FsktraIY4HLH1J7musYKVpJAEXjFQrJuOKtIm7eoBtrbTTiA3alkQMvvVbzvLk2vSDfYJEZScdKy9UbZGXPAAyTW4CHHBzWVruli/tXgLsgbrt70WHF66nnmpale6xcNY6LgKOJLg/dX6eprxX9o24Gg6Mmi2LNcXc7K17dE5K5PCe1e5eNL5vCegiPT7QvdzOsFrGo6ytwufbNeW/FvwTcJ8Np2vrgz6kl8k9zccDeSPmH0HGPpXdhsFBu+7Z5+MzCorxStFfiJ8APF1p440BtOW9SDxNpkXkXlsTg3UK8LIB34xnHQ183ftOeH5NC+JtySuI7tfNQ46881y7apq3hDx4mtaLeTWt7aXAlilRsH6H1B6EdxXr/wC1Lqtp468EeFvHtjAsbvvtr1VHCS4BIHseo+tddSc5050ZrVfocVOEYVIVYPSX6nztU1j/AMfsH/XRf51DUtocXUR/21/nXkI9Y+lNMI+3aa2f+WYz+Vd74ZkVXuUyOSeK8z0mbLWL8/Kg/lXS2XiVLG7bFtyTyc152Iptt2JjLSx10t02dpBwGrX1nbNo0e7kccV5drXiyRc/Z4ypNbPw/wBT1PWEZbuZnUHhT0rCVOUVzsyjT5pKJ6d4JuiLRInJwp4zXW3MoKrgiuPsNtugAG01qi/VgozWEWdlSk0dBBJgU+IeZBJnqKyBfxZUbh+dOk1CO1u08yXbHJx14rWxyNliRt0QkXqhwa5X4ipbp4fnefBhbkH0Nbl7qVrp9zulkUwSdT6V5b8VPFFvcRzaVb3CvASDkdqunRcnsZzqKPUd4EvoY9OlhLAqSevpTNatmtblLqzY7JDziuT8HXLu8kKknb3FdpbpLcQBNwAHrXPWjyPlPWw0uePMEseob45S5xjiuu8N3qiJUuJSZDxjNc+izLGIpH+50J71at49rh1cBxXK3ZnXujvRNFcQbc529qZbNHGCEOB6Vg6LcMrkvkmptTuNriSE8N1FXfqYTpp6HfiRl+UL0HJrlfHxae2CZ/CuhknxbsV61yniKV5AS3QCvocc/fscOE0p3Od08SRW4XPSsXXppFJG7ik1LWRbvtVqyLq9a8BOciuKWqOum7O5iard7GLZIP1rJluvMb524qfWT85HesO7+ReGrkbs7Hows0dRpl3EpG3Ga7fS7n/Rc5xxXlGiyMZVBbvXoNjP5dsvPGOaV9SpLQ14ZmE4JYgZrf021gvbqMyYbbXMxsPs/mFua2PAdw816xBJUHGa6qMfeR52In7rO/vEWG0jjQYAxXyP+1Tue8t1UE/vTxX1pqMoMaD3rn4PhTo2v65FrGuRC6SJ98UTD5c+4716U3aSPLw0bpnyV8HfgX4o8f3Mdy8b6bpO7L3Eq8uP9kf1r7W+GHww8LfD/S0t9IsY/Px+9uXXMjn1JrtNPsoLG1WC2hSGJBhVQYAFNvHwhIqW+52Rj2LthKnPGTmtKOTiuZsbjClq1ba6Dj7wpRkaOmasjlkx3rDvb/7DeKkrYDng1r27B1znNZ3ijSF1LT3jX5ZQMow7Gqle2gU+VStLY1LSdZowQc56UzUbX7RCdvDjoa4vwXrM0Vw2lahlLqE4Of4h6iu8V1ZAwohJTQVqTozOYtNUktrhrW5JWReme4rZhvY5B94Vm+K9LW+ty8fyTryrCuGsdfubO++x3mUlQ4IPf3qJScHqbwoqsrx3PRdU0+3uwrPGrlTuUkZwa86+L8NxB4I1Iw2TXjBSwjHUn1/Cu70zU0uI1+YHIqj4ocPZSQ7chwRz7114fEOlJSWxw4jBqtFwkfm98RVhk125a5ge2nOC0ZU/LxXofgW3bxj+zd4o0Z5B5uh4v7bJ5bbww/KnfHaCOHx3qEFxZRSMqR4fGCfkFP8A2cLW0vNavtFluTaxXdtMhizxNkHC/mBX0WIoP2ntFtJfmfNUaiVNU5bxf5Hz3UkPE8eP7w/nUuqWz2ep3VnIpR4ZnjZSOQQSKZaANcxKe7j+dfNNWbiz6C91c+hNCy32JtgICpmvU4Z/B11AV1Pw4itGvzSxHBPvxXmnh6MeXbf7q11ymNobpR97bXn4jRozirpmH45sdJS8jXR0dIHBwH5IrrvhnpMlrYiRoySeeBXP6npN3fSWS28Ekm5sEqpOK9d0S3+w6fBFImwquDkVy153SidmDpbyZQmkwx+XFMEwD53HpUl4hluHZemaqahG0Uatk9K5VudjV0zJvdXMOoeVuIz0Oaw/Euq3+V33DeWpyKj11tt0shYZBrM8VXSjS/MPXFdUI3PPm1F3LK+IpNQhNrcyM4HT5iK5LxM1tDkjdnPRmzVLQLlpLvdhmJ9PSneJ0kuJMmNgo9RXoUVyrlPNrtSnc6L4Pg3WpSsVG0jGK9Nt9BlmlZ422YPrXlvwfnWz1Z42O0ZzzX0Bo7xXkZETDJHavMxkXznqYOdoWRlW2gNsHnNuq3/Y9tGgZFya20gby8Y5FTR2/AJXHvXJynVzs5VFMc7RKpBHSoWklUkMOfQ11V5poZhIqgOOfrWdf2Ql2yRLg9GFRJMuM11OkmmURkDhc81zXiclraQr6Ve1e8+z2wx3NZVzN59u27kGvexsv3tjlwsP3CZ474h+0NcvwcgnFVdHvzFIY5u3rXpmsaDbNatMVy2Cc15lqNn5dw7AEYrF1Eka04Nsg1h1mkLJXL6jIwbGa2ZZ1G4DkjisW4XzGJauOW9z0IaKxY0SY+eM9BXdR3PmWwVW7V5/bny2+TrXR6RLKsRLZxU9SpM62wklnBh5PFd94L09bW38wcE81wnhtldgzda9I0WdVtABgV14aac0jzcbBqm2XbyVmeNfeu88OhfsiZ9K85eXM6nP8Vd3oNxttV57V2ud5nHQhaFzovlxjiqlxGpjak8/5M5qpNeAIRnmqbR0Qg2yhLcRW9u5c45IrLs9dQTFFkyAfWoNduRslRj8r/pXiniTxfN4c1J0YiSMtkc15devKElynu4XCRlBuR9N+HtWjnLJvyQa6VHV0618x/C34j22p6m8KybW9Ca970XVluEUhhg124TEKpGz3ODG4N03zR2K/i/Q1mddUs/3d5DyCP4h6GpPDutfaIgsnyuvDA9jW5IySJ2xXG61bjT9WS4gYKkpwy+9byXK+ZGdF+0j7OXyOzLLKnWvPPif4amvrc6hprCK9hGQf7w9DXVWl8EjBZhzWf4l1yytbN2lkXoeM05yg4+8KjCpCp7hwXw71q7mlFtecTLwfTNeiajEZ7Q+uK8i8A3kV7qt1PGeBO2D+NexW8ge0Hfiuag910OvHq0k7anzL8ePhz4h1vxHHqmkwRzpLEsTJnDBlHUnpivNvDWkat4K8XaHealbfZ3WdvMwwO0Z9q+yJHQXbxNgqe1cP8T/AARpuu/Y5o5hZ3EdwhEpBKgE9x6V9Ph83i4Rp1Ftpc+TxeTT1qUnvrY+HvjNEkPxU8SJGMIb+R1+jHd/WuWs/wDj7h/66L/OvXP2sNB/sr4iQ3yqqrf2i+Zt6ebEfLf9VFeSWX/H5B/10X+deXiP4sn5nTh/4UfQ+lvC8DSRQtjjYtdh4V02TVNals+drAbvpWbolr5NpYoq8vCpP5V6D4Ks10j7RqtyMF1+UHsK8XE1NTtoYduR1eNO8N2EcQjTaB8xPWs+81HTb6DzbWYZ9K898c+Mlu5TDGcjJqPwo0jjcH4IzXNPRHfJ9DsXlTyyE5aqd7LI0IRxxS2Ub4Ynrmpb6Fjb529qyjZimmkeaeJpGGoBN4xkVT16FZdKwDkYq34lsZH1Xvisi1uJLh57FsnANdsNkzy6mrMvwBFLPq5iwoUHFegeItChNsCTlsZ4ri/Axj07xJIsqlsn1r1fU2Se13iEBdvWulSdzz6qXMeR6WRpmujLEAtivSvCfin+y/EMdpcMfs833WPQGvN/ESj+2ECcfOK0NYJE1t8wLY4wadWlGrozSlVdP3kfUVm0NxGs0ZDBhnirLIq9BlD+leO/C/xqbeWLS9RkwekbMetexwzRyRhlIKEV5coOEuWW56EZqS5kV24Plt/wE1Quoir5XAPf3rRnHBXqp6GqErFTtk5x0NZSRtF9jlfF9w2xUB4Wq9hIZbLGaq+JZvMjfnPpUXhy4BhKMa9DGSvWZvhYf7Oi5qkzC1KZOMetef67F+6cgc13Gpq7qcHj0rjNXk2q6tXNUjLculOOx5+qMLl1b1pl3bH+HOcdulT3Um2+P1qb5mHtTszXmMqCJlcZBro7VwtqFPWqaQ7TnbVm2VnkCnpScBe0Ov8ACsJCBiTXcWkvlwDmuU8NqpEcK9a3dWuEsowGYDiqw8XFuRz4yalHlRfgnZ5R3Ga7fSLnbCATxXnvh1mni84g4znmt+O/aIbQelae35ZNlYXDOS5Udi+oeXwWrLvNTxuOcVzk+pSMxycCsXWtYEEDM8gAA9ayniz2aOA5dyTxr4kSzs5HaQdDXzh4q1abVL+SaRiVz8oro/G+vyancNEjnyge3euOmhONx4rOknJ8zNq0lFckSHQNWudF1aO+t2IZW+Yeor6o+EXxAh1qBNofcBhs+tfLNpps17KVhjJ55Ir3r4Mae2maR5brtkJyTitJy9m1Jbk0YOcHGS0PfJvEKQRFi3FcTq/iGXUtbjgDEIvzCpiUlTa/SsbTrZZdclmX7i/LmtZV5ztroTRw9Om27anTXupvFZ53EECvE/it4ymtpEs1lYySdeegr1rWJI5AlrD80jcAVwmv/BN9ev31C+10xM3KosWQo/OlyTqy02Rm8TSwyvLdlH9nrV4b6K7hZx5yS5xmvoLTbhWtiueQK8I+GfhG38M6peQwTfaCsu3zsY3V6ouqR2MZMjY45relL2fxGeIpuuk49Sn4p1L+z7tZmbClsZrlfFXitbizNjbSb7mYbY1Xk5p+u6hpuvFkvnnjgifcPLOM1yl/H4aXXrO9tBcxQwB/Mixwz7SFYHOQcnmuzD0qdV81Sqox/E83F4qeHg6dOk5T/BHkHxukvdc+F2la1qSub601WWGZz38xd380/WvFLD/j+t/+uq/zr6P8YaBPq3hbWNEtL6N0u5Yp4PPGNro3qPUE15lZ/CTxGt5CxudOIWRScTHpn6Vviq9Hm92SZ4+Fw9ZQtKNj6S8MQJctojMoIES7vyrR+KGqPbotlakLkY4rQ8IeGLmGxs5E/etHGoIB74o8SeDrjVL37Q3nxt2XZkV8zKvHmaZ7lPlUfM8auYZJLoRqWLHnNdvoJ8h7e16Njk+tXJfBF5Zs7tIAx+6WGKr6VoOrR6iJrh42C9CD2pyrRl1MIqXM7nUQSxwu2+TjPSpNR1K3+z7V25rzr4ha1No743456g1g6V4zhlYCWbcfc0lCajzJHdTjCW7O41JIricS45rGtNHjh1KSYdHFS2uv2EifMy/nV2DUdOkI/eAfjUe3mingqbKmn+HLaHVDeknJ966i7ljktvJGemKoxTWbYxMPzqci1YcTfrWscSzJ5fRe6Oeu/DFpdT+Yxwc5zmnSeDLCdkaSRiw6HdW+sUJ6SA/jU8cMef8AWUSxU/5i45fRt8Ji2ngnTY3SRXbepDK27kGvR9C1NrC2WGWbzABjmudjjUDhql8rI+9S9pz6ykP6pTjoonWt4ihAKtyKrS6/bMfmwa5lrdj/ABGq81q+R81Jq/2hfVofymdd3TS2+4cgiqGgamI7sxucZOK29D8O6qmlqmooqy7edtY914T1BbkSwqQQ2eBXU6kJNuRzwjKK5VsdeCjwbuCCK808ZXCw3pVT36V3McF5b2u2YEHHeuF8Q6e99qPXJzzW6qRascbpSU7nMNbCSYSVsadYrKQNvNWZtKa3j6GrmgxnzduKzdmb3ZXuLJI+3Sq8kPl4dF5ra1W1fcCtXtG0tZVDSLmobSHFNmV4WubiLU8sCBW/cadqGtaujSKy26n86nTTVbUI1hjGAeSK9A021SKBF2jOPSs/bN+6inSXxMyks0sbARoOgrCub+OJjmQZz612OtQ/6DKyjkKcV8mfEjxf4lsfENxbWtrIUUnBCn1rOdGdTSJ24LEU6Lbme0ax4hhgjP71cj3ry/xj4yE7NAs4x6A15jd614t1HPmrMgPYKaof2TrkzF/InYnuQaungVF3nJHRVzS/u04s7OHUIZAWZqq3eoJyAw9q59NF8SbPlt3A+lMm0XXFjPmQyb/XBrsjGC6nHLESa2Z7B8Ko7S6snlZkLBucmvWNL1DT7OMHzo1Pf5q+R9Pm17SN6w3EsO7rxWtY+IbzaBd3E8jjrya56tByd4s9HDY+HKozjY+qrnxJbMhWGZXkPACmrGnXotbUsWzI3NeN/D+21bUVW4VTFB1LHkkV67oOlSIoMm6Qg9TV0MBWk97IjFZthqasldnReFEVp21C8Ybv4FPatTxNrSWuiXMsbKW2ELg1nx6ZcyKPlIHtWf4g024NhJG0bnI7CvZhQhSp8sWfMSxM8RiFOotLkfhiPydL+0SdX+Yk+prD8UawVRxv46dat2+oKtkLeTcrIMbMck1j+KtDW60hd5ljnc7lAHXNeM17TrtufVVqyoK63exgXuoSeSFhdQrDNZAkuJHOGHvWxZeC7zywftLkY6EVt6d4UeFf3vzVnUqLoeYoNu7ONf7X2NLaLfS3KKMfeHWu7udDghgaWSP5VGTXLNB/aWoedpbmEJ0U9zVUUpp3Ma03T0SPoHwJbwQ6VC3nb2KjIz3rpQ8Kbvuk9xXz9ofiLVNDQQyOzgHnvXW6X44ilcPIxVu+a5ZUpJvQ4pwb1udV49t21LSCkKhHVgQBwSO9ee6Lod1JqsdpJ9qiD8hmzj+VdvF4ls7pBmVCe2a07XXLR1VX8tsdD6Vj9Xd73BVeVWsfMHxnsXt7+5id3dUOPmryRR5c3DEfSvpH9pFrObTFaBVEm/JI6mvm28UqTiu6jzcnKz06DTgpWNiO4mWD5J2GPeoRreoQN8sxrGW9dBtpVlEgJrJUpRep2ucWtDeTxlqUXBkJx71bt/Ht9gAs351xVwfmpYMV1RowtexzSqyva56ZYeO7g8MxrZt/HEnBL/rXk8TbcYNW4pu1ctXDxfQ7KNV9T2G08c5+84/Ot3TPF8UmMsDXhEcrD+I1pWN5NEwKyGvOr0LL3TtpuL3R9B22uwygHcBVv+0oWGdwrxTTdXnXGWP51sLrM2OJK8qdapB2OxYeEj6aeEHrihLaM9hVhVWTvU0VmSOHNfXyw0nsfFRxcYuzMLWdME0DADqPSvNtV0qWzumkZTx+te4R6ZuHzO2KzdY8IW99EwYv+dCw0yZYumeKTNHJEcge9Q6TGv2kYrp/EXhG4sZWFvukTPGa59LW8huNq27ZFS4OJaqRlsaV7aBwCxycVY02JlVY160aZpmq3tyqmMoh65r0XRfCdtDAskmWfHc1UaTmRKvGHUytI0tIo1kcDd1rVXap6itGbT4412rjAHrVb7IitksKtYdmbxUSORY5I9mM561ly+DNHu3M01hC7HkkqK1mkihPLCtaxmhkQAYqatHQ3w1e7ZyP/CB6Dj/kHQf98Ck/4QfRR0soh/wEV3flrjpTGjUGsPZo7Pas4g+CNHI/49Ix/wABFVZvh/o0nW1Tn/ZrvtooKLR7NB7WR5jc/Cvw7Of3lmh/Cq6/B3wpu3HT0z9K9YihUjNPNsucil7MpVpHFaH4N0zSYxHa24CD+E101tbWUQCm2C/QVopCB2qQwAj7tdFOc47M56ihPdDYobVk+UD8qiuoYBGcopPoRTjCVPHFBX1rf2zaMFRSZjnQ7FnaVraPeTnO2qN/pUJPMYOOmR0rrljDJUE1srDpzXM4WOpzuccNNUHhAPwoOnjH3a6c2ijtSraL6CpUBc5w+t6DJe2TwwsUcjrXmWq6Dq2j3DOlu6kfxKMg19EfYx6UyaxhlUrLErj3FROlLeLFzp7ny7Nqd5HMTcR59cip01iDaNybc+lfQGp+DdDvgRLaICfauV1T4SaVPlrd2jPsaz5qq31IcIM8yh1SHPyyFfxq3FrcyfdnP51vX3wgvIjutrwn2IrGu/hz4itwfLCyCpU31RLpI5Lx1dz6jbnzG3CvKtTh2k16/wCItC1HTrVhewlfevLdZiw7VvTlc7KceWBydyNrGmwyY4qe9Tk1THBFdVk0ZuTTJpcsaIQQaF5qxAuSKE7Irlu7ihjjpTkkx3q2kAZaZPa7VzWMqkXodMaclqEU3vV62k6Vh+YYpME1oWk4J9KxrUvdub0Kup0djIwIweK2oWLIK57TZAzL/Suht2GzrXzuJVme1Qd0fUVvdzKdwbir1vq7o2GasSNnCEdKrPHMz8Zr7uB+aSO1h1ot/wAtKsDWDjHmVxNusynvVxEmcD7wreyZk7nQz3FtcKTIATVODR7OaXeF/KsxLa6LfKzV0ejWsyxjcxJq40ovdCcrdR8WnQW4BVTmptzbcbmA+tW5IW28tVcwcdav2UV0J5ilMGJ+8TUMyMEz1/GrM6rH3zWfd3q42hefasnFIEzB1e4kjf2zSafq8kLIA2RkCrN5Etx1Wq9lp6tdrhSefSuWq0kdFByb0O/0yQz2yuepFWWj9qj0uEx2yqB2q2yn0rz2e2tiqY19KaY196mdWFRktU6BqLGo6Cp0jqsGNWYGOKcWg1JBGKcuMUhamq3zGtEQ0wkUY6VXbr0qy7VAxGaTYJEsB46U5xntUULfNVhTmmtQZVKc9KQrtqxxupsxVVosFxqEd6k8tSM1AuDUyNxirRLTKrGPJB6g0hVCMhhVS8kCu2PWs6a8ZQcMaxbQcrNd2UfxVWluIV+9tP4Vz1zqkiZ5/WsPVdeMSE5NTzxBRZl/GSW3k0yQKF3Y7V8za6v7x69X8f8AiMXcbxbv1ryTVpN7E1Edzupr3DmbxcE1nt1rUvB1rMcfNXTBmVTcVTirELc5qsvWnhttNq44uxr28gA61JJKpQqcVjLcbaX7Q351jKhd3OmGI0sMvceYdvrU2ntlgKqSsWPNS2LbZB9a1nH3LGNOf7w67ShgrkfiK6KCPdGMGsHRPmCjrXRRoyqMDivk8Y/fsfT4Ze6fV39kzKOVz+FN/s6RT/q67owRn+GmtZxnsK+wU5I+EdKLOH+xSf3DTljeP+A12v2GL0H5Ux9NhbsPyrWNaSMpYeLOVSVlX/V81PFqFwgwsddB/ZUOfuipF0qH+6K0WKmZfVI9znJNSu2GBGaiN1fODtjbNdX/AGbCP4R+VPWxhX+Gk8RUY1hoHFSR6jMcEYp0Wi3EnLk5rthbQr/DUixxjoorKVSct2axowXQ5GDQWzyCa07LR44WDFRmt0quKEj5rJxct2bRajshkUQWPgUpXg1Y2jFNZeKfJoUplORBVdkGelX5FFQFMmsnE0UisIwTVmGPAp8cfNWIo6qMAciAx8UwRjNXjGMVEyfNVuBKmQMgxVeWKtER5qOSPApOA1MqQRjFWVQbaZGvNWQMLRBClIpS/u2qB8sw9KszrvfimiIgZpNBcYI125HWlVc5qVY+OOKZghz70wuY13AWZvrWdLa5zW/NHkmoWgzmueSLTOUutP3A1zWtaLJIjYB6V6Q9r7VVuLFWHK5qHBMfOfK3xA0i7tJ5HEbFfpXnF0/JDZzX2R4j8J2+oxMrRgkj0rxnxn8J5S7y2qkHPYUJ23OmEtDwm6IrNmxmu117wPrdiW/cs4HtXH31leWzETW8i/Va3ptPqTUKe6kOc0hbBweKfFtJrYyWoiqSamEfFSKgNSKtROZvTgVpIjtJpIVO4cGtFIfMWiW3MZBwKmM7qxcqfK7mr4duNkoU9K7u0aOSFTkdK81sZNs42+tdhp1w3kjmvCzLCxb5r2PbwVaVrH3z34pc1GDnmn5r6C58nYWlBqEvSCTmjmE4lkVYTBFUhJUqS4HWrjJEyiWGAphxUTTcUxpDTckiVBkhxRUKsSaeDUc1ymrCsaliIxUMnSmxyFT7UXHYt01jxTRJupGaqbCwjCmhadmlA59qgoIlzzVlBgUyMYFOZgorSKsQ2Ejdqaq5NIo3HNS9KYhOlV5mycVM7VDtyaUmVFDYxzUjnilUYqOY8VOyGRoMtUh6UxOBmlLUkAhO2mde1SdaTbQOxUk+8aQAc0+T7xpo61kx20G7V9KRo1I6U/FFIRTkgUnpVaexikGGQH8K0X60xqlmiOX1LwvYXSkNChz7Vxuu/C3S7wN/o6c+1erkU1kqHFFKbPmjX/gfaybjFHg/SuI1P4LXsDEw7x+FfZLwow5UGq8un20n3ox+VF5LZlqS6o+I7z4a63bA7ULAf7NYdz4W1q3YhrVjj2r7ruPD9lKD+7X8qybvwXYTZ/cIc+1S51DeE4o+JoNPv4j+8tZBj2qDUY5wDmJx+FfY938OdPkz/o6/lWLf/CuwlB/0dfyqVOSd7GzqRkrXPkWwDLLuYEc9xXU2VyqxfMwr3a5+EVlzthHtxWXd/CVA3yx8fSufExVbc6sPXVM+pFX5aQ5pQcLSZr1T58jNIBUhpoqbDTClANKKdTE2MxS4p1JSauCYijmpVpq1IvWnFCkxr9KjANTuKbim0NMau4dqkoxSdKYXHAe1SBaRGqZapIlsQdKjbJNTEUgWqsTcReBQxpx6U080wQzrSdKeRTHFSykMZ+eKianstJwai5QwvhaZuOetSslM8vtSAVDT91MC4pzCgCtN9400GnyrzTAtZssWg0baNtTqAxjUZNSOtRMKG2UrCFqQmjbQVqbsdhppM0EHNNINK4C5oJFNANBzQMOKa2KQ000DQFUP8IqN4Yj/AACn01jSKRs7+KA9QhjilBrouc9iXdSbqjpwouFkPDU8NUfpTlpksfSikpwosIcKegpAKkQc4q0iZMa4plSSdKbSsCYoNBNNNGaChy1KrVCDTiTVITRZBparqzYp4Y1dybEhNRu2KQsajkPFJjsSBgaWoFPNPBNK4Ctio2XFPprVLGhU9O9KVqPvT1pXAMUx+tPNRt1oYxknWoyKkkqOoY0FLQaBSGIfSomUVMaiPWgpDNooKinGkpICMqKaVqU/1pDRYLkRWmsoqU00ilYdyEqKaVFSsKjPU0uVDuM201lqQUjUmi4s/9k="/>
          <p:cNvSpPr>
            <a:spLocks noGrp="1" noChangeAspect="1" noChangeArrowheads="1"/>
          </p:cNvSpPr>
          <p:nvPr>
            <p:ph type="pic" sz="quarter" idx="27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/>
              <a:t>  </a:t>
            </a:r>
          </a:p>
        </p:txBody>
      </p:sp>
      <p:pic>
        <p:nvPicPr>
          <p:cNvPr id="14" name="Picture 13" descr="A group of people in lab coats&#10;&#10;Description automatically generated">
            <a:extLst>
              <a:ext uri="{FF2B5EF4-FFF2-40B4-BE49-F238E27FC236}">
                <a16:creationId xmlns:a16="http://schemas.microsoft.com/office/drawing/2014/main" id="{0F194959-C5C6-984C-7416-72939B54C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850" y="805114"/>
            <a:ext cx="5260759" cy="526075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464EC6D-F2F0-E647-EED4-39BE89DAC6A0}"/>
              </a:ext>
            </a:extLst>
          </p:cNvPr>
          <p:cNvSpPr txBox="1"/>
          <p:nvPr/>
        </p:nvSpPr>
        <p:spPr>
          <a:xfrm>
            <a:off x="6741850" y="537668"/>
            <a:ext cx="52607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rgbClr val="7030A0"/>
                </a:solidFill>
              </a:rPr>
              <a:t>Illustration is AI-generated with Microsoft Copilot</a:t>
            </a:r>
            <a:endParaRPr lang="nb-NO" sz="120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0289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sz="4500"/>
              <a:t>Questions?</a:t>
            </a:r>
            <a:br>
              <a:rPr lang="nb-NO" sz="4500"/>
            </a:br>
            <a:br>
              <a:rPr lang="nb-NO" sz="4500"/>
            </a:br>
            <a:r>
              <a:rPr lang="nb-NO" sz="4500">
                <a:cs typeface="Arial"/>
              </a:rPr>
              <a:t>studieinfo@mn.uio.no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15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ENG.potx" id="{8FE6F81F-0E99-49BD-AE9B-9BCE1F3A9757}" vid="{15DA6102-9F41-45AA-8890-C797169E03C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C67E6E5B336A649A46C794A5B1656E2" ma:contentTypeVersion="12" ma:contentTypeDescription="Opprett et nytt dokument." ma:contentTypeScope="" ma:versionID="f9c76218b2bfbf03ba00fdcc7c313469">
  <xsd:schema xmlns:xsd="http://www.w3.org/2001/XMLSchema" xmlns:xs="http://www.w3.org/2001/XMLSchema" xmlns:p="http://schemas.microsoft.com/office/2006/metadata/properties" xmlns:ns2="7b56e83e-8d15-4a2f-bb65-29e2119eddbf" xmlns:ns3="0780ee21-7733-4938-ac71-659a1ae56f41" targetNamespace="http://schemas.microsoft.com/office/2006/metadata/properties" ma:root="true" ma:fieldsID="f6bf622e1835a5365a4187fe2605aabe" ns2:_="" ns3:_="">
    <xsd:import namespace="7b56e83e-8d15-4a2f-bb65-29e2119eddbf"/>
    <xsd:import namespace="0780ee21-7733-4938-ac71-659a1ae56f4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56e83e-8d15-4a2f-bb65-29e2119edd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80ee21-7733-4938-ac71-659a1ae56f41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D7A2921-090D-4D27-B731-70FD3250F5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b56e83e-8d15-4a2f-bb65-29e2119eddbf"/>
    <ds:schemaRef ds:uri="0780ee21-7733-4938-ac71-659a1ae56f4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9B9CF10-6C6A-444C-B05E-E78C1785A52C}">
  <ds:schemaRefs>
    <ds:schemaRef ds:uri="0780ee21-7733-4938-ac71-659a1ae56f41"/>
    <ds:schemaRef ds:uri="http://schemas.microsoft.com/office/2006/documentManagement/types"/>
    <ds:schemaRef ds:uri="http://purl.org/dc/dcmitype/"/>
    <ds:schemaRef ds:uri="http://purl.org/dc/terms/"/>
    <ds:schemaRef ds:uri="http://purl.org/dc/elements/1.1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7b56e83e-8d15-4a2f-bb65-29e2119eddbf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 English</Template>
  <TotalTime>0</TotalTime>
  <Words>966</Words>
  <Application>Microsoft Office PowerPoint</Application>
  <PresentationFormat>Widescreen</PresentationFormat>
  <Paragraphs>144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Wingdings</vt:lpstr>
      <vt:lpstr>Office Theme</vt:lpstr>
      <vt:lpstr>Course information and MN Faculty meeting for exchange students autumn 2025</vt:lpstr>
      <vt:lpstr>Welcome to the MN Faculty!</vt:lpstr>
      <vt:lpstr>General pre-arrival information meeting is next week</vt:lpstr>
      <vt:lpstr>The Faculty of Mathematics and Natural Sciences</vt:lpstr>
      <vt:lpstr>Course registration for exchange students at the MN Faculty</vt:lpstr>
      <vt:lpstr>StudentWeb</vt:lpstr>
      <vt:lpstr>StudentWeb</vt:lpstr>
      <vt:lpstr>Courses </vt:lpstr>
      <vt:lpstr>Courses </vt:lpstr>
      <vt:lpstr>Internship </vt:lpstr>
      <vt:lpstr>Learning Agreements and signatures</vt:lpstr>
      <vt:lpstr>Important deadlines</vt:lpstr>
      <vt:lpstr>Student Life </vt:lpstr>
      <vt:lpstr>Life in Oslo</vt:lpstr>
      <vt:lpstr>Who to contact?</vt:lpstr>
      <vt:lpstr>Questions?  studieinfo@mn.uio.no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meeting for MN exchange students</dc:title>
  <dc:creator>Ellen Kristine Grøholt</dc:creator>
  <cp:lastModifiedBy>Ida Marie Gillerstedt</cp:lastModifiedBy>
  <cp:revision>2</cp:revision>
  <cp:lastPrinted>2023-11-20T14:02:17Z</cp:lastPrinted>
  <dcterms:created xsi:type="dcterms:W3CDTF">2022-08-12T10:53:22Z</dcterms:created>
  <dcterms:modified xsi:type="dcterms:W3CDTF">2025-05-22T07:33:50Z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0x0101005C67E6E5B336A649A46C794A5B1656E2</vt:lpwstr>
  </property>
  <property fmtid="{D5CDD505-2E9C-101B-9397-08002B2CF9AE}" pid="3" name="MediaServiceImageTags">
    <vt:lpwstr/>
  </property>
  <property fmtid="{D5CDD505-2E9C-101B-9397-08002B2CF9AE}" pid="4" name="_dlc_DocIdItemGuid">
    <vt:lpwstr>27bb76fe-fa39-4ddb-b8e4-3a1233c00101</vt:lpwstr>
  </property>
</Properties>
</file>