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5"/>
  </p:notesMasterIdLst>
  <p:handoutMasterIdLst>
    <p:handoutMasterId r:id="rId26"/>
  </p:handoutMasterIdLst>
  <p:sldIdLst>
    <p:sldId id="284" r:id="rId6"/>
    <p:sldId id="262" r:id="rId7"/>
    <p:sldId id="266" r:id="rId8"/>
    <p:sldId id="277" r:id="rId9"/>
    <p:sldId id="273" r:id="rId10"/>
    <p:sldId id="276" r:id="rId11"/>
    <p:sldId id="285" r:id="rId12"/>
    <p:sldId id="263" r:id="rId13"/>
    <p:sldId id="271" r:id="rId14"/>
    <p:sldId id="278" r:id="rId15"/>
    <p:sldId id="279" r:id="rId16"/>
    <p:sldId id="280" r:id="rId17"/>
    <p:sldId id="286" r:id="rId18"/>
    <p:sldId id="264" r:id="rId19"/>
    <p:sldId id="272" r:id="rId20"/>
    <p:sldId id="281" r:id="rId21"/>
    <p:sldId id="282" r:id="rId22"/>
    <p:sldId id="283" r:id="rId23"/>
    <p:sldId id="261" r:id="rId24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94660"/>
  </p:normalViewPr>
  <p:slideViewPr>
    <p:cSldViewPr snapToGrid="0">
      <p:cViewPr>
        <p:scale>
          <a:sx n="60" d="100"/>
          <a:sy n="60" d="100"/>
        </p:scale>
        <p:origin x="1794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er ikke bortkastet å stemme på en kandidat som antageligvis vil få langt flere stemmer enn hva som trengs, ettersom overskuddet vil gå til neste kandidat. </a:t>
            </a:r>
          </a:p>
          <a:p>
            <a:r>
              <a:rPr lang="nb-NO" dirty="0"/>
              <a:t>Det er heller ikke bortkastet å stemme på en kandidat som viser seg å være sjanseløs, da stemmen vil gå til nestemann når det er klart at kandidaten ikke kan velges.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74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er ikke bortkastet å stemme på en kandidat som antageligvis vil få langt flere stemmer enn hva som trengs, ettersom overskuddet vil gå til neste kandidat. </a:t>
            </a:r>
          </a:p>
          <a:p>
            <a:r>
              <a:rPr lang="nb-NO" dirty="0"/>
              <a:t>Det er heller ikke bortkastet å stemme på en kandidat som viser seg å være sjanseløs, da stemmen vil gå til nestemann når det er klart at kandidaten ikke kan velges.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03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er ikke bortkastet å stemme på en kandidat som antageligvis vil få langt flere stemmer enn hva som trengs, ettersom overskuddet vil gå til neste kandidat. </a:t>
            </a:r>
          </a:p>
          <a:p>
            <a:r>
              <a:rPr lang="nb-NO" dirty="0"/>
              <a:t>Det er heller ikke bortkastet å stemme på en kandidat som viser seg å være sjanseløs, da stemmen vil gå til nestemann når det er klart at kandidaten ikke kan velges.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37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n-NO"/>
              <a:t>Klikk ikonet for å leggje til bilete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n-NO"/>
              <a:t>Klikk for å redigere stil på tittel i malen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n-NO"/>
              <a:t>Klikk for å redigere stil på tittel i malen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n-NO"/>
              <a:t>Klikk for å redigere stil på tittel i malen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n-NO"/>
              <a:t>Klikk for å redigere stil på tittel i malen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n-NO"/>
              <a:t>Klikk for å redigere stil på tittel i malen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n-NO"/>
              <a:t>Klikk ikonet for å leggje til bilete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n-NO"/>
              <a:t>Klikk ikonet for å leggje til bilete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n-NO"/>
              <a:t>Klikk ikonet for å leggje til bilete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n-NO" noProof="0"/>
              <a:t>Klikk for å redigere stil på undertittel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n-NO"/>
              <a:t>Klikk for å redigere stil på undertittel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n-NO"/>
              <a:t>Klikk for å redigere stil på undertittel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n-NO"/>
              <a:t>Klikk for å redigere stil på undertittel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n-NO"/>
              <a:t>Rediger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n-NO"/>
              <a:t>Rediger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n-NO"/>
              <a:t>Rediger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n-NO"/>
              <a:t>Rediger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n-NO"/>
              <a:t>Rediger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n-NO"/>
              <a:t>Rediger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n-NO"/>
              <a:t>Rediger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n-NO"/>
              <a:t>Klikk for å redigere stil på undertittel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n-NO"/>
              <a:t>Klikk for å redigere stil på undertittel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n-NO" noProof="0"/>
              <a:t>Rediger tekststilar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n-NO"/>
              <a:t>Klikk for å redigere stil på undertittel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n-NO"/>
              <a:t>Rediger tekststilar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n-NO"/>
              <a:t>Klikk ikonet for å leggje til bilete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n-NO"/>
              <a:t>Klikk ikonet for å leggje til bilete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n-NO" noProof="0"/>
              <a:t>Klikk for å redigere stil på tittel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n-NO"/>
              <a:t>Klikk for å redigere stil på tittel i malen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n-NO"/>
              <a:t>Rediger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farmasi/om/organisasjon/valg/styrevalg/2024/de-nominerte.html" TargetMode="External"/><Relationship Id="rId2" Type="http://schemas.openxmlformats.org/officeDocument/2006/relationships/hyperlink" Target="https://www.uio.no/tjenester/it/adm-app/e-valg/index.html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alg.uio.no/preferansevalg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jpg"/><Relationship Id="rId4" Type="http://schemas.openxmlformats.org/officeDocument/2006/relationships/hyperlink" Target="https://www.uio.no/om/regelverk/orgadm/valgreglement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.uio.no/farmasi/om/organisasjon/valg/styrevalg/2024/index.html#toc12" TargetMode="Externa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farmasi/om/organisasjon/valg/styrevalg/2024/de-nominerte.html" TargetMode="External"/><Relationship Id="rId2" Type="http://schemas.openxmlformats.org/officeDocument/2006/relationships/hyperlink" Target="https://www.uio.no/tjenester/it/adm-app/e-valg/index.html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alg.uio.no/preferansevalg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jpg"/><Relationship Id="rId4" Type="http://schemas.openxmlformats.org/officeDocument/2006/relationships/hyperlink" Target="https://www.uio.no/om/regelverk/orgadm/valgreglement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.uio.no/farmasi/om/organisasjon/valg/styrevalg/2024/index.html#toc12" TargetMode="Externa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farmasi/om/organisasjon/valg/styrevalg/2024/de-nominerte.html" TargetMode="External"/><Relationship Id="rId2" Type="http://schemas.openxmlformats.org/officeDocument/2006/relationships/hyperlink" Target="https://www.uio.no/tjenester/it/adm-app/e-valg/index.html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alg.uio.no/preferansevalg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jpg"/><Relationship Id="rId4" Type="http://schemas.openxmlformats.org/officeDocument/2006/relationships/hyperlink" Target="https://www.uio.no/om/regelverk/orgadm/valgreglement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.uio.no/farmasi/om/organisasjon/valg/styrevalg/2024/index.html#toc12" TargetMode="Externa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9F92F07-029A-D449-D0DA-BFBA70B1B3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775374-917E-F503-0D5C-62276B788E7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98AE1D-52DE-0887-4FCD-9A842C0E62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38E031D-DB65-08BB-A077-24101B919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A5E12007-E79E-6FB8-E026-70E40284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997200"/>
            <a:ext cx="7556706" cy="1259708"/>
          </a:xfrm>
        </p:spPr>
        <p:txBody>
          <a:bodyPr/>
          <a:lstStyle/>
          <a:p>
            <a:r>
              <a:rPr lang="nb-NO" sz="6000" dirty="0"/>
              <a:t>Instituttstyrevalg 2024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D01D737-E388-7B78-B0B2-76CC997BC0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463594" y="4084815"/>
            <a:ext cx="7264812" cy="757238"/>
          </a:xfrm>
        </p:spPr>
        <p:txBody>
          <a:bodyPr/>
          <a:lstStyle/>
          <a:p>
            <a:r>
              <a:rPr lang="nb-NO" dirty="0"/>
              <a:t>Valg av representanter til Instituttstyret </a:t>
            </a:r>
          </a:p>
          <a:p>
            <a:r>
              <a:rPr lang="nb-NO" dirty="0"/>
              <a:t>for perioden 2025-2028</a:t>
            </a:r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05E72684-B321-3103-DF01-CC91C3279A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690C0F71-AC02-387E-2EE1-CDF8E9B6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80893647-2E32-C03C-6A5E-0506E6C58E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619CD441-F3B5-4CDF-5F53-5A5A0AEC1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49129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05254EA-99A1-01C2-BA35-382E09AC4B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D21C2B-E36E-9871-8914-262E2ECA95C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BE931A-0BAF-C1F8-A62C-34656F6E63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85E5577-FAB1-86AF-2456-25B88FCEA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4E69CAF-5810-FE42-A89E-4AA5D38B1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6" y="4042853"/>
            <a:ext cx="12188597" cy="1116919"/>
          </a:xfrm>
        </p:spPr>
        <p:txBody>
          <a:bodyPr/>
          <a:lstStyle/>
          <a:p>
            <a:pPr algn="ctr"/>
            <a:r>
              <a:rPr lang="nb-NO" dirty="0"/>
              <a:t>Valgmøtet for fast vitenskapelige ansatte 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7039D8-EBAF-EAC2-0061-4BAA7C2949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74440" y="5457092"/>
            <a:ext cx="5716962" cy="757238"/>
          </a:xfrm>
        </p:spPr>
        <p:txBody>
          <a:bodyPr/>
          <a:lstStyle/>
          <a:p>
            <a:r>
              <a:rPr lang="nb-NO" dirty="0"/>
              <a:t>28. oktober 2024</a:t>
            </a:r>
          </a:p>
          <a:p>
            <a:r>
              <a:rPr lang="nb-NO" dirty="0"/>
              <a:t>15:00 – 16:00</a:t>
            </a:r>
          </a:p>
        </p:txBody>
      </p:sp>
      <p:sp>
        <p:nvSpPr>
          <p:cNvPr id="12" name="Tittel 5">
            <a:extLst>
              <a:ext uri="{FF2B5EF4-FFF2-40B4-BE49-F238E27FC236}">
                <a16:creationId xmlns:a16="http://schemas.microsoft.com/office/drawing/2014/main" id="{EB26BE74-BAD6-6807-D557-3DC82D6CC808}"/>
              </a:ext>
            </a:extLst>
          </p:cNvPr>
          <p:cNvSpPr txBox="1">
            <a:spLocks/>
          </p:cNvSpPr>
          <p:nvPr/>
        </p:nvSpPr>
        <p:spPr>
          <a:xfrm>
            <a:off x="6806" y="2255727"/>
            <a:ext cx="12188597" cy="11169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highlight>
                  <a:srgbClr val="FFFFFF"/>
                </a:highligh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b="1" dirty="0"/>
              <a:t>Instituttstyrevalg ved Farmasøytisk institutt</a:t>
            </a:r>
          </a:p>
          <a:p>
            <a:pPr algn="ctr"/>
            <a:r>
              <a:rPr lang="nb-NO" sz="3600" b="1" dirty="0"/>
              <a:t>Valg av representanter for 2025-2028 perioden</a:t>
            </a:r>
          </a:p>
        </p:txBody>
      </p:sp>
    </p:spTree>
    <p:extLst>
      <p:ext uri="{BB962C8B-B14F-4D97-AF65-F5344CB8AC3E}">
        <p14:creationId xmlns:p14="http://schemas.microsoft.com/office/powerpoint/2010/main" val="1383096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B24BD05-B18A-D5BF-8983-35CF3F2FE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0222" y="7034864"/>
            <a:ext cx="1501215" cy="259232"/>
          </a:xfrm>
        </p:spPr>
        <p:txBody>
          <a:bodyPr/>
          <a:lstStyle/>
          <a:p>
            <a:endParaRPr lang="nb-NO" sz="4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9035DF3-8083-A146-3A64-C9E12E83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928857" y="7055211"/>
            <a:ext cx="599469" cy="365125"/>
          </a:xfrm>
        </p:spPr>
        <p:txBody>
          <a:bodyPr/>
          <a:lstStyle/>
          <a:p>
            <a:r>
              <a:rPr lang="en-US" sz="400"/>
              <a:t>Side </a:t>
            </a:r>
            <a:fld id="{5251F420-7306-4E7C-A79E-F31A38F7D392}" type="slidenum">
              <a:rPr lang="en-US" sz="400" smtClean="0"/>
              <a:pPr/>
              <a:t>3</a:t>
            </a:fld>
            <a:endParaRPr lang="en-US" sz="400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BB8EBF4-FD82-8FB1-F279-5A2917DA6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2614" y="1490798"/>
            <a:ext cx="3956430" cy="338554"/>
          </a:xfrm>
        </p:spPr>
        <p:txBody>
          <a:bodyPr/>
          <a:lstStyle/>
          <a:p>
            <a:pPr algn="l" fontAlgn="base"/>
            <a:r>
              <a:rPr lang="nb-NO" sz="20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Professor Helle Wangensteen  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F60FAA3-47EF-DE71-96C8-B08B5BFB43C8}"/>
              </a:ext>
            </a:extLst>
          </p:cNvPr>
          <p:cNvSpPr txBox="1"/>
          <p:nvPr/>
        </p:nvSpPr>
        <p:spPr>
          <a:xfrm>
            <a:off x="4379571" y="1797688"/>
            <a:ext cx="37425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Seksjon for farmasøytisk kjemi</a:t>
            </a:r>
          </a:p>
        </p:txBody>
      </p:sp>
      <p:pic>
        <p:nvPicPr>
          <p:cNvPr id="7" name="Bilde 6" descr="Et bilde som inneholder person, smil, Menneskeansikt, klær&#10;&#10;Automatisk generert beskrivelse">
            <a:extLst>
              <a:ext uri="{FF2B5EF4-FFF2-40B4-BE49-F238E27FC236}">
                <a16:creationId xmlns:a16="http://schemas.microsoft.com/office/drawing/2014/main" id="{B62757F3-B087-DB89-F684-2EFD0185E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292" y="2382537"/>
            <a:ext cx="2275372" cy="3033829"/>
          </a:xfrm>
          <a:prstGeom prst="rect">
            <a:avLst/>
          </a:prstGeom>
        </p:spPr>
      </p:pic>
      <p:sp>
        <p:nvSpPr>
          <p:cNvPr id="16" name="Plassholder for lysbildenummer 2">
            <a:extLst>
              <a:ext uri="{FF2B5EF4-FFF2-40B4-BE49-F238E27FC236}">
                <a16:creationId xmlns:a16="http://schemas.microsoft.com/office/drawing/2014/main" id="{4ACB4B54-9077-47E0-6C10-E1AB76809939}"/>
              </a:ext>
            </a:extLst>
          </p:cNvPr>
          <p:cNvSpPr txBox="1">
            <a:spLocks/>
          </p:cNvSpPr>
          <p:nvPr/>
        </p:nvSpPr>
        <p:spPr>
          <a:xfrm>
            <a:off x="18942057" y="8307894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"/>
              <a:t>Side </a:t>
            </a:r>
            <a:fld id="{5251F420-7306-4E7C-A79E-F31A38F7D392}" type="slidenum">
              <a:rPr lang="en-US" sz="400" smtClean="0"/>
              <a:pPr/>
              <a:t>3</a:t>
            </a:fld>
            <a:endParaRPr lang="en-US" sz="400" dirty="0"/>
          </a:p>
        </p:txBody>
      </p:sp>
      <p:sp>
        <p:nvSpPr>
          <p:cNvPr id="17" name="Tittel 3">
            <a:extLst>
              <a:ext uri="{FF2B5EF4-FFF2-40B4-BE49-F238E27FC236}">
                <a16:creationId xmlns:a16="http://schemas.microsoft.com/office/drawing/2014/main" id="{80DAB408-35EE-E4C1-3085-92278CC37BF7}"/>
              </a:ext>
            </a:extLst>
          </p:cNvPr>
          <p:cNvSpPr txBox="1">
            <a:spLocks/>
          </p:cNvSpPr>
          <p:nvPr/>
        </p:nvSpPr>
        <p:spPr>
          <a:xfrm>
            <a:off x="7515318" y="4828576"/>
            <a:ext cx="4476563" cy="33855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nb-NO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Professor Hanne C. Winther-Larsen 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80B5519-3252-F06B-B0DC-D3030DFF85C1}"/>
              </a:ext>
            </a:extLst>
          </p:cNvPr>
          <p:cNvSpPr txBox="1"/>
          <p:nvPr/>
        </p:nvSpPr>
        <p:spPr>
          <a:xfrm>
            <a:off x="8306659" y="5123979"/>
            <a:ext cx="35610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Seksjon for farmakologi og farmasøytisk biovitenskap</a:t>
            </a:r>
          </a:p>
        </p:txBody>
      </p:sp>
      <p:pic>
        <p:nvPicPr>
          <p:cNvPr id="19" name="Bilde 18" descr="Et bilde som inneholder Menneskeansikt, smil, person, klær&#10;&#10;Automatisk generert beskrivelse">
            <a:extLst>
              <a:ext uri="{FF2B5EF4-FFF2-40B4-BE49-F238E27FC236}">
                <a16:creationId xmlns:a16="http://schemas.microsoft.com/office/drawing/2014/main" id="{03CE3CBC-04FB-BEC5-DA98-7247492AE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756" y="1372868"/>
            <a:ext cx="2303686" cy="3071581"/>
          </a:xfrm>
          <a:prstGeom prst="rect">
            <a:avLst/>
          </a:prstGeom>
        </p:spPr>
      </p:pic>
      <p:sp>
        <p:nvSpPr>
          <p:cNvPr id="20" name="Plassholder for lysbildenummer 2">
            <a:extLst>
              <a:ext uri="{FF2B5EF4-FFF2-40B4-BE49-F238E27FC236}">
                <a16:creationId xmlns:a16="http://schemas.microsoft.com/office/drawing/2014/main" id="{1901C9B3-34B2-8FB2-9DFF-26B96D910999}"/>
              </a:ext>
            </a:extLst>
          </p:cNvPr>
          <p:cNvSpPr txBox="1">
            <a:spLocks/>
          </p:cNvSpPr>
          <p:nvPr/>
        </p:nvSpPr>
        <p:spPr>
          <a:xfrm>
            <a:off x="22528629" y="7458994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"/>
              <a:t>Side </a:t>
            </a:r>
            <a:fld id="{5251F420-7306-4E7C-A79E-F31A38F7D392}" type="slidenum">
              <a:rPr lang="en-US" sz="400" smtClean="0"/>
              <a:pPr/>
              <a:t>3</a:t>
            </a:fld>
            <a:endParaRPr lang="en-US" sz="400" dirty="0"/>
          </a:p>
        </p:txBody>
      </p:sp>
      <p:sp>
        <p:nvSpPr>
          <p:cNvPr id="21" name="Tittel 3">
            <a:extLst>
              <a:ext uri="{FF2B5EF4-FFF2-40B4-BE49-F238E27FC236}">
                <a16:creationId xmlns:a16="http://schemas.microsoft.com/office/drawing/2014/main" id="{56C9138B-56A3-0D3E-6886-C32CA586F087}"/>
              </a:ext>
            </a:extLst>
          </p:cNvPr>
          <p:cNvSpPr txBox="1">
            <a:spLocks/>
          </p:cNvSpPr>
          <p:nvPr/>
        </p:nvSpPr>
        <p:spPr>
          <a:xfrm>
            <a:off x="360045" y="4806031"/>
            <a:ext cx="11471910" cy="7226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nb-NO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Professor Eili Tranheim Kase  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33B96E6-2E96-9BB7-34A6-0550B4100F50}"/>
              </a:ext>
            </a:extLst>
          </p:cNvPr>
          <p:cNvSpPr txBox="1"/>
          <p:nvPr/>
        </p:nvSpPr>
        <p:spPr>
          <a:xfrm>
            <a:off x="564167" y="5123979"/>
            <a:ext cx="2827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Seksjon for farmakologi og farmasøytisk biovitenskap </a:t>
            </a:r>
            <a:endParaRPr lang="nb-NO" sz="1600" dirty="0"/>
          </a:p>
        </p:txBody>
      </p:sp>
      <p:pic>
        <p:nvPicPr>
          <p:cNvPr id="23" name="Bilde 22" descr="Et bilde som inneholder Menneskeansikt, person, smil, klær&#10;&#10;Automatisk generert beskrivelse">
            <a:extLst>
              <a:ext uri="{FF2B5EF4-FFF2-40B4-BE49-F238E27FC236}">
                <a16:creationId xmlns:a16="http://schemas.microsoft.com/office/drawing/2014/main" id="{53C6B797-9314-61AB-2F77-B5005D083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28" y="1468492"/>
            <a:ext cx="2338673" cy="3118231"/>
          </a:xfrm>
          <a:prstGeom prst="rect">
            <a:avLst/>
          </a:prstGeom>
        </p:spPr>
      </p:pic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843E154-1206-F6E4-EBDB-4B92BDE52167}"/>
              </a:ext>
            </a:extLst>
          </p:cNvPr>
          <p:cNvSpPr txBox="1"/>
          <p:nvPr/>
        </p:nvSpPr>
        <p:spPr>
          <a:xfrm>
            <a:off x="-152022" y="357591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 nominerte - </a:t>
            </a:r>
            <a:r>
              <a:rPr lang="nb-NO" sz="2800" b="1" dirty="0">
                <a:solidFill>
                  <a:srgbClr val="000000"/>
                </a:solidFill>
                <a:latin typeface="Helvetica" panose="020B0604020202020204" pitchFamily="34" charset="0"/>
              </a:rPr>
              <a:t>f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ast vitenskapelige ansatte – i alfabetisk rekkefølge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887914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34C5AA9-1093-3D78-2A1F-6BC02F661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C1489CD-B569-E073-8EE0-F0D4BC89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EB4EEFC-D357-055A-F4AB-B8624A72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55587"/>
            <a:ext cx="11471910" cy="542658"/>
          </a:xfrm>
        </p:spPr>
        <p:txBody>
          <a:bodyPr/>
          <a:lstStyle/>
          <a:p>
            <a:r>
              <a:rPr lang="nb-NO" b="1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Gjennomføring av valget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7B7ECA8-1715-D9BD-11B5-F3D3A14355F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5900" y="1082726"/>
            <a:ext cx="11206054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eValg</a:t>
            </a:r>
            <a:r>
              <a:rPr lang="nb-NO" dirty="0"/>
              <a:t>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err="1">
                <a:hlinkClick r:id="rId2"/>
              </a:rPr>
              <a:t>eValg</a:t>
            </a:r>
            <a:r>
              <a:rPr lang="nb-NO" dirty="0">
                <a:hlinkClick r:id="rId2"/>
              </a:rPr>
              <a:t> – elektronisk stemmegivning - Universitetet i Oslo (uio.no)</a:t>
            </a:r>
            <a:endParaRPr lang="nb-NO" dirty="0"/>
          </a:p>
          <a:p>
            <a:pPr marL="0" indent="0"/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Valgperiode: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1. november </a:t>
            </a:r>
            <a:r>
              <a:rPr lang="nb-NO" dirty="0" err="1"/>
              <a:t>kl</a:t>
            </a:r>
            <a:r>
              <a:rPr lang="nb-NO" dirty="0"/>
              <a:t> 9:00 – 8. november kl. 13:00</a:t>
            </a:r>
          </a:p>
          <a:p>
            <a:pPr marL="560396" lvl="1" indent="0">
              <a:buNone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Kunngjøring av valgresultatet: 15 november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3"/>
              </a:rPr>
              <a:t>De nominerte - Farmasøytisk institutt (uio.no)</a:t>
            </a:r>
            <a:endParaRPr lang="nb-NO" dirty="0"/>
          </a:p>
        </p:txBody>
      </p:sp>
      <p:pic>
        <p:nvPicPr>
          <p:cNvPr id="8" name="Bilde 7" descr="Et bilde som inneholder grafisk design, Grafikk, logo, design&#10;&#10;Automatisk generert beskrivelse">
            <a:extLst>
              <a:ext uri="{FF2B5EF4-FFF2-40B4-BE49-F238E27FC236}">
                <a16:creationId xmlns:a16="http://schemas.microsoft.com/office/drawing/2014/main" id="{6BE214B8-1420-87D6-8251-A532D539F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0254" y="4102374"/>
            <a:ext cx="3195847" cy="179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11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C1489CD-B569-E073-8EE0-F0D4BC89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EB4EEFC-D357-055A-F4AB-B8624A72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55587"/>
            <a:ext cx="11471910" cy="542658"/>
          </a:xfrm>
        </p:spPr>
        <p:txBody>
          <a:bodyPr/>
          <a:lstStyle/>
          <a:p>
            <a:r>
              <a:rPr lang="nb-NO" b="1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Preferansevalg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7B7ECA8-1715-D9BD-11B5-F3D3A14355F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83885" y="911692"/>
            <a:ext cx="11206054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Gjennomføres som preferansevalg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Når man skal avgi stemme i et preferansevalg, gjøres dette ved å rangere kandidater fra én og oppover (Rang 1 = best, 2 = nest best, osv.)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Rangering av en kandidat foregår ved å angi en rang i boksen «Nr.» på den raden der den aktuelle kandidaten er oppført.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Man behøver ikke rangere flere enn én kandidat, men man kan rangere alle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Opptellingsreglement for preferansevalg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Preferansevalgsystemet er et system for overføring av stemmer – Denne overføringen gjør at stemmene ikke kastes bort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For mange stemmer? Overskudd til neste kandidat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For få stemmer? Stemmen går til neste kandidat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Mer om preferansevalg: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b="1" dirty="0"/>
              <a:t>Enkel</a:t>
            </a:r>
            <a:r>
              <a:rPr lang="nb-NO" sz="1800" dirty="0"/>
              <a:t>: </a:t>
            </a:r>
            <a:r>
              <a:rPr lang="nb-NO" sz="1800" dirty="0">
                <a:hlinkClick r:id="rId3"/>
              </a:rPr>
              <a:t>https://valg.uio.no/preferansevalg.html</a:t>
            </a:r>
            <a:r>
              <a:rPr lang="nb-NO" sz="1800" dirty="0"/>
              <a:t>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b="1" dirty="0"/>
              <a:t>Fullstendig</a:t>
            </a:r>
            <a:r>
              <a:rPr lang="nb-NO" sz="1800" dirty="0"/>
              <a:t>: </a:t>
            </a:r>
            <a:r>
              <a:rPr lang="nb-NO" sz="1800" dirty="0">
                <a:hlinkClick r:id="rId4"/>
              </a:rPr>
              <a:t>https://www.uio.no/om/regelverk/orgadm/valgreglement.html#</a:t>
            </a:r>
            <a:r>
              <a:rPr lang="nb-NO" sz="1800" dirty="0"/>
              <a:t> </a:t>
            </a:r>
          </a:p>
          <a:p>
            <a:pPr marL="560396" lvl="1" indent="0">
              <a:buNone/>
            </a:pPr>
            <a:endParaRPr lang="nb-NO" dirty="0"/>
          </a:p>
        </p:txBody>
      </p:sp>
      <p:pic>
        <p:nvPicPr>
          <p:cNvPr id="8" name="Bilde 7" descr="Et bilde som inneholder grafisk design, Grafikk, logo, design&#10;&#10;Automatisk generert beskrivelse">
            <a:extLst>
              <a:ext uri="{FF2B5EF4-FFF2-40B4-BE49-F238E27FC236}">
                <a16:creationId xmlns:a16="http://schemas.microsoft.com/office/drawing/2014/main" id="{6BE214B8-1420-87D6-8251-A532D539F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1253" y="4516718"/>
            <a:ext cx="2541493" cy="14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53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BFF2729-B4A7-15E9-669E-D88671460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4D99C18-BB91-EA28-95DF-0124C91CF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53F73E3-B20F-A54F-671D-B55892BCE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Valgstyret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06888BF-8106-00EE-3CA2-FA8FF5EB2ED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Valgstyret oppnevnt av Instituttstyret består av: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Stig Pedersen-Bjergaard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Milica Zugic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Solfrid Odnes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Jonatan Keus Østhus (student)  </a:t>
            </a:r>
          </a:p>
          <a:p>
            <a:endParaRPr lang="nb-NO" dirty="0"/>
          </a:p>
          <a:p>
            <a:r>
              <a:rPr lang="nb-NO" dirty="0"/>
              <a:t>Valgsider - </a:t>
            </a:r>
            <a:r>
              <a:rPr lang="nb-NO" dirty="0">
                <a:hlinkClick r:id="rId2"/>
              </a:rPr>
              <a:t>Styrevalg 2025-2028 - Farmasøytisk institutt (uio.no)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2064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71D37EE-D825-CEA8-BF15-A2A776EB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A9AEED1-FB88-6305-6080-069C20FF8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104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05254EA-99A1-01C2-BA35-382E09AC4B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BE931A-0BAF-C1F8-A62C-34656F6E63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85E5577-FAB1-86AF-2456-25B88FCEA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4E69CAF-5810-FE42-A89E-4AA5D38B1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3" y="3716494"/>
            <a:ext cx="12188597" cy="1655888"/>
          </a:xfrm>
        </p:spPr>
        <p:txBody>
          <a:bodyPr/>
          <a:lstStyle/>
          <a:p>
            <a:pPr algn="ctr"/>
            <a:r>
              <a:rPr lang="nb-NO" dirty="0"/>
              <a:t>Valgmøtet for </a:t>
            </a:r>
            <a:br>
              <a:rPr lang="nb-NO" dirty="0"/>
            </a:br>
            <a:r>
              <a:rPr lang="nb-NO" dirty="0"/>
              <a:t>midlertidige vitenskapelige ansatte 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7039D8-EBAF-EAC2-0061-4BAA7C2949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1549" y="5625739"/>
            <a:ext cx="5716962" cy="757238"/>
          </a:xfrm>
        </p:spPr>
        <p:txBody>
          <a:bodyPr/>
          <a:lstStyle/>
          <a:p>
            <a:r>
              <a:rPr lang="nb-NO" dirty="0"/>
              <a:t>30. oktober 2024</a:t>
            </a:r>
          </a:p>
          <a:p>
            <a:r>
              <a:rPr lang="nb-NO" dirty="0"/>
              <a:t>14:30 – 15:30</a:t>
            </a:r>
          </a:p>
        </p:txBody>
      </p:sp>
      <p:sp>
        <p:nvSpPr>
          <p:cNvPr id="13" name="Tittel 5">
            <a:extLst>
              <a:ext uri="{FF2B5EF4-FFF2-40B4-BE49-F238E27FC236}">
                <a16:creationId xmlns:a16="http://schemas.microsoft.com/office/drawing/2014/main" id="{13296C4A-F456-1541-BF9F-AEA913FB2FE5}"/>
              </a:ext>
            </a:extLst>
          </p:cNvPr>
          <p:cNvSpPr txBox="1">
            <a:spLocks/>
          </p:cNvSpPr>
          <p:nvPr/>
        </p:nvSpPr>
        <p:spPr>
          <a:xfrm>
            <a:off x="6806" y="2255727"/>
            <a:ext cx="12188597" cy="11169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highlight>
                  <a:srgbClr val="FFFFFF"/>
                </a:highligh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b="1" dirty="0"/>
              <a:t>Instituttstyrevalg ved Farmasøytisk institutt</a:t>
            </a:r>
          </a:p>
          <a:p>
            <a:pPr algn="ctr"/>
            <a:r>
              <a:rPr lang="nb-NO" sz="3600" b="1" dirty="0"/>
              <a:t>Valg av representanter for 2025-2028 perioden</a:t>
            </a:r>
          </a:p>
        </p:txBody>
      </p:sp>
    </p:spTree>
    <p:extLst>
      <p:ext uri="{BB962C8B-B14F-4D97-AF65-F5344CB8AC3E}">
        <p14:creationId xmlns:p14="http://schemas.microsoft.com/office/powerpoint/2010/main" val="211737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B24BD05-B18A-D5BF-8983-35CF3F2FE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11853" y="7500258"/>
            <a:ext cx="1501215" cy="259232"/>
          </a:xfrm>
        </p:spPr>
        <p:txBody>
          <a:bodyPr/>
          <a:lstStyle/>
          <a:p>
            <a:endParaRPr lang="nb-NO" sz="4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9035DF3-8083-A146-3A64-C9E12E83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0488" y="7520605"/>
            <a:ext cx="599469" cy="365125"/>
          </a:xfrm>
        </p:spPr>
        <p:txBody>
          <a:bodyPr/>
          <a:lstStyle/>
          <a:p>
            <a:r>
              <a:rPr lang="en-US" sz="400"/>
              <a:t>Side </a:t>
            </a:r>
            <a:fld id="{5251F420-7306-4E7C-A79E-F31A38F7D392}" type="slidenum">
              <a:rPr lang="en-US" sz="400" smtClean="0"/>
              <a:pPr/>
              <a:t>9</a:t>
            </a:fld>
            <a:endParaRPr lang="en-US" sz="400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BB8EBF4-FD82-8FB1-F279-5A2917DA6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61" y="2084978"/>
            <a:ext cx="3956430" cy="338554"/>
          </a:xfrm>
        </p:spPr>
        <p:txBody>
          <a:bodyPr/>
          <a:lstStyle/>
          <a:p>
            <a:pPr algn="ctr" fontAlgn="base"/>
            <a:r>
              <a:rPr lang="nb-NO" sz="20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Stipendiat Mina Bathen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F60FAA3-47EF-DE71-96C8-B08B5BFB43C8}"/>
              </a:ext>
            </a:extLst>
          </p:cNvPr>
          <p:cNvSpPr txBox="1"/>
          <p:nvPr/>
        </p:nvSpPr>
        <p:spPr>
          <a:xfrm>
            <a:off x="510309" y="2326716"/>
            <a:ext cx="37425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Seksjon for farmasøytisk kjemi</a:t>
            </a:r>
          </a:p>
        </p:txBody>
      </p:sp>
      <p:sp>
        <p:nvSpPr>
          <p:cNvPr id="16" name="Plassholder for lysbildenummer 2">
            <a:extLst>
              <a:ext uri="{FF2B5EF4-FFF2-40B4-BE49-F238E27FC236}">
                <a16:creationId xmlns:a16="http://schemas.microsoft.com/office/drawing/2014/main" id="{4ACB4B54-9077-47E0-6C10-E1AB76809939}"/>
              </a:ext>
            </a:extLst>
          </p:cNvPr>
          <p:cNvSpPr txBox="1">
            <a:spLocks/>
          </p:cNvSpPr>
          <p:nvPr/>
        </p:nvSpPr>
        <p:spPr>
          <a:xfrm>
            <a:off x="15253688" y="877328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"/>
              <a:t>Side </a:t>
            </a:r>
            <a:fld id="{5251F420-7306-4E7C-A79E-F31A38F7D392}" type="slidenum">
              <a:rPr lang="en-US" sz="400" smtClean="0"/>
              <a:pPr/>
              <a:t>9</a:t>
            </a:fld>
            <a:endParaRPr lang="en-US" sz="400" dirty="0"/>
          </a:p>
        </p:txBody>
      </p:sp>
      <p:sp>
        <p:nvSpPr>
          <p:cNvPr id="17" name="Tittel 3">
            <a:extLst>
              <a:ext uri="{FF2B5EF4-FFF2-40B4-BE49-F238E27FC236}">
                <a16:creationId xmlns:a16="http://schemas.microsoft.com/office/drawing/2014/main" id="{80DAB408-35EE-E4C1-3085-92278CC37BF7}"/>
              </a:ext>
            </a:extLst>
          </p:cNvPr>
          <p:cNvSpPr txBox="1">
            <a:spLocks/>
          </p:cNvSpPr>
          <p:nvPr/>
        </p:nvSpPr>
        <p:spPr>
          <a:xfrm>
            <a:off x="3826949" y="5293970"/>
            <a:ext cx="4476563" cy="33855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nb-NO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Postdoktor Frederik André Hansen 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80B5519-3252-F06B-B0DC-D3030DFF85C1}"/>
              </a:ext>
            </a:extLst>
          </p:cNvPr>
          <p:cNvSpPr txBox="1"/>
          <p:nvPr/>
        </p:nvSpPr>
        <p:spPr>
          <a:xfrm>
            <a:off x="4618290" y="5589373"/>
            <a:ext cx="35610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Seksjon for farmasøytisk kjemi</a:t>
            </a:r>
          </a:p>
        </p:txBody>
      </p:sp>
      <p:sp>
        <p:nvSpPr>
          <p:cNvPr id="20" name="Plassholder for lysbildenummer 2">
            <a:extLst>
              <a:ext uri="{FF2B5EF4-FFF2-40B4-BE49-F238E27FC236}">
                <a16:creationId xmlns:a16="http://schemas.microsoft.com/office/drawing/2014/main" id="{1901C9B3-34B2-8FB2-9DFF-26B96D910999}"/>
              </a:ext>
            </a:extLst>
          </p:cNvPr>
          <p:cNvSpPr txBox="1">
            <a:spLocks/>
          </p:cNvSpPr>
          <p:nvPr/>
        </p:nvSpPr>
        <p:spPr>
          <a:xfrm>
            <a:off x="18840260" y="792438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"/>
              <a:t>Side </a:t>
            </a:r>
            <a:fld id="{5251F420-7306-4E7C-A79E-F31A38F7D392}" type="slidenum">
              <a:rPr lang="en-US" sz="400" smtClean="0"/>
              <a:pPr/>
              <a:t>9</a:t>
            </a:fld>
            <a:endParaRPr lang="en-US" sz="400" dirty="0"/>
          </a:p>
        </p:txBody>
      </p:sp>
      <p:sp>
        <p:nvSpPr>
          <p:cNvPr id="21" name="Tittel 3">
            <a:extLst>
              <a:ext uri="{FF2B5EF4-FFF2-40B4-BE49-F238E27FC236}">
                <a16:creationId xmlns:a16="http://schemas.microsoft.com/office/drawing/2014/main" id="{56C9138B-56A3-0D3E-6886-C32CA586F087}"/>
              </a:ext>
            </a:extLst>
          </p:cNvPr>
          <p:cNvSpPr txBox="1">
            <a:spLocks/>
          </p:cNvSpPr>
          <p:nvPr/>
        </p:nvSpPr>
        <p:spPr>
          <a:xfrm>
            <a:off x="7863637" y="2084978"/>
            <a:ext cx="11471910" cy="7226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nb-NO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Stipendiat Ulrik Nygård Mjåseth 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33B96E6-2E96-9BB7-34A6-0550B4100F50}"/>
              </a:ext>
            </a:extLst>
          </p:cNvPr>
          <p:cNvSpPr txBox="1"/>
          <p:nvPr/>
        </p:nvSpPr>
        <p:spPr>
          <a:xfrm>
            <a:off x="8303512" y="2326716"/>
            <a:ext cx="2827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Seksjon for farmakologi og farmasøytisk biovitenskap </a:t>
            </a:r>
            <a:endParaRPr lang="nb-NO" sz="1600" dirty="0"/>
          </a:p>
        </p:txBody>
      </p:sp>
      <p:pic>
        <p:nvPicPr>
          <p:cNvPr id="5" name="Bilde 4" descr="Et bilde som inneholder Menneskeansikt, smil, person, klær&#10;&#10;Automatisk generert beskrivelse">
            <a:extLst>
              <a:ext uri="{FF2B5EF4-FFF2-40B4-BE49-F238E27FC236}">
                <a16:creationId xmlns:a16="http://schemas.microsoft.com/office/drawing/2014/main" id="{8119CB2B-7FFE-0A93-0AEF-1ACACB643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95" y="2907008"/>
            <a:ext cx="1835646" cy="2447528"/>
          </a:xfrm>
          <a:prstGeom prst="rect">
            <a:avLst/>
          </a:prstGeom>
        </p:spPr>
      </p:pic>
      <p:pic>
        <p:nvPicPr>
          <p:cNvPr id="5122" name="Picture 2" descr="Bilde av Frederik Andre Hansen">
            <a:extLst>
              <a:ext uri="{FF2B5EF4-FFF2-40B4-BE49-F238E27FC236}">
                <a16:creationId xmlns:a16="http://schemas.microsoft.com/office/drawing/2014/main" id="{1442B394-42BF-59CF-2D5E-5A484E93A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265" y="2304209"/>
            <a:ext cx="2061017" cy="274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Ulrik MJAASETH | Student | Bachelor of Science | University ...">
            <a:extLst>
              <a:ext uri="{FF2B5EF4-FFF2-40B4-BE49-F238E27FC236}">
                <a16:creationId xmlns:a16="http://schemas.microsoft.com/office/drawing/2014/main" id="{35ACFFB8-23B0-A4AE-2A90-C32F9AAED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98" y="3199077"/>
            <a:ext cx="2333064" cy="233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08A399B-171C-2DAC-9BA1-CF0627A4B4E8}"/>
              </a:ext>
            </a:extLst>
          </p:cNvPr>
          <p:cNvSpPr txBox="1"/>
          <p:nvPr/>
        </p:nvSpPr>
        <p:spPr>
          <a:xfrm>
            <a:off x="0" y="699240"/>
            <a:ext cx="12192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nb-NO" sz="2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 nominerte - </a:t>
            </a:r>
            <a:r>
              <a:rPr lang="nb-NO" sz="2600" b="1" dirty="0">
                <a:solidFill>
                  <a:srgbClr val="000000"/>
                </a:solidFill>
                <a:latin typeface="Helvetica" panose="020B0604020202020204" pitchFamily="34" charset="0"/>
              </a:rPr>
              <a:t>midlertidige</a:t>
            </a:r>
            <a:r>
              <a:rPr lang="nb-NO" sz="2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vitenskapelige ansatte – i alfabetisk rekkefølge</a:t>
            </a: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1147172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34C5AA9-1093-3D78-2A1F-6BC02F661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C1489CD-B569-E073-8EE0-F0D4BC89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EB4EEFC-D357-055A-F4AB-B8624A72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55587"/>
            <a:ext cx="11471910" cy="542658"/>
          </a:xfrm>
        </p:spPr>
        <p:txBody>
          <a:bodyPr/>
          <a:lstStyle/>
          <a:p>
            <a:r>
              <a:rPr lang="nb-NO" b="1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Gjennomføring av valget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7B7ECA8-1715-D9BD-11B5-F3D3A14355F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5900" y="1082726"/>
            <a:ext cx="11206054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eValg</a:t>
            </a:r>
            <a:r>
              <a:rPr lang="nb-NO" dirty="0"/>
              <a:t>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err="1">
                <a:hlinkClick r:id="rId2"/>
              </a:rPr>
              <a:t>eValg</a:t>
            </a:r>
            <a:r>
              <a:rPr lang="nb-NO" dirty="0">
                <a:hlinkClick r:id="rId2"/>
              </a:rPr>
              <a:t> – elektronisk stemmegivning - Universitetet i Oslo (uio.no)</a:t>
            </a:r>
            <a:endParaRPr lang="nb-NO" dirty="0"/>
          </a:p>
          <a:p>
            <a:pPr marL="0" indent="0"/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Valgperiode: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1. november </a:t>
            </a:r>
            <a:r>
              <a:rPr lang="nb-NO" dirty="0" err="1"/>
              <a:t>kl</a:t>
            </a:r>
            <a:r>
              <a:rPr lang="nb-NO" dirty="0"/>
              <a:t> 9:00 – 8. november kl. 13:00</a:t>
            </a:r>
          </a:p>
          <a:p>
            <a:pPr marL="560396" lvl="1" indent="0">
              <a:buNone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Kunngjøring av valgresultatet: 15 november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3"/>
              </a:rPr>
              <a:t>De nominerte - Farmasøytisk institutt (uio.no)</a:t>
            </a:r>
            <a:endParaRPr lang="nb-NO" dirty="0"/>
          </a:p>
        </p:txBody>
      </p:sp>
      <p:pic>
        <p:nvPicPr>
          <p:cNvPr id="8" name="Bilde 7" descr="Et bilde som inneholder grafisk design, Grafikk, logo, design&#10;&#10;Automatisk generert beskrivelse">
            <a:extLst>
              <a:ext uri="{FF2B5EF4-FFF2-40B4-BE49-F238E27FC236}">
                <a16:creationId xmlns:a16="http://schemas.microsoft.com/office/drawing/2014/main" id="{6BE214B8-1420-87D6-8251-A532D539F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0254" y="4102374"/>
            <a:ext cx="3195847" cy="179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08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C1489CD-B569-E073-8EE0-F0D4BC89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EB4EEFC-D357-055A-F4AB-B8624A72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55587"/>
            <a:ext cx="11471910" cy="542658"/>
          </a:xfrm>
        </p:spPr>
        <p:txBody>
          <a:bodyPr/>
          <a:lstStyle/>
          <a:p>
            <a:r>
              <a:rPr lang="nb-NO" b="1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Preferansevalg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7B7ECA8-1715-D9BD-11B5-F3D3A14355F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83885" y="911692"/>
            <a:ext cx="11206054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Gjennomføres som preferansevalg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Når man skal avgi stemme i et preferansevalg, gjøres dette ved å rangere kandidater fra én og oppover (Rang 1 = best, 2 = nest best, osv.)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Rangering av en kandidat foregår ved å angi en rang i boksen «Nr.» på den raden der den aktuelle kandidaten er oppført.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Man behøver ikke rangere flere enn én kandidat, men man kan rangere alle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Opptellingsreglement for preferansevalg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Preferansevalgsystemet er et system for overføring av stemmer – Denne overføringen gjør at stemmene ikke kastes bort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For mange stemmer? Overskudd til neste kandidat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For få stemmer? Stemmen går til neste kandidat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Mer om preferansevalg: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b="1" dirty="0"/>
              <a:t>Enkel</a:t>
            </a:r>
            <a:r>
              <a:rPr lang="nb-NO" sz="1800" dirty="0"/>
              <a:t>: </a:t>
            </a:r>
            <a:r>
              <a:rPr lang="nb-NO" sz="1800" dirty="0">
                <a:hlinkClick r:id="rId3"/>
              </a:rPr>
              <a:t>https://valg.uio.no/preferansevalg.html</a:t>
            </a:r>
            <a:r>
              <a:rPr lang="nb-NO" sz="1800" dirty="0"/>
              <a:t>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b="1" dirty="0"/>
              <a:t>Fullstendig</a:t>
            </a:r>
            <a:r>
              <a:rPr lang="nb-NO" sz="1800" dirty="0"/>
              <a:t>: </a:t>
            </a:r>
            <a:r>
              <a:rPr lang="nb-NO" sz="1800" dirty="0">
                <a:hlinkClick r:id="rId4"/>
              </a:rPr>
              <a:t>https://www.uio.no/om/regelverk/orgadm/valgreglement.html#</a:t>
            </a:r>
            <a:r>
              <a:rPr lang="nb-NO" sz="1800" dirty="0"/>
              <a:t> </a:t>
            </a:r>
          </a:p>
          <a:p>
            <a:pPr marL="560396" lvl="1" indent="0">
              <a:buNone/>
            </a:pPr>
            <a:endParaRPr lang="nb-NO" dirty="0"/>
          </a:p>
        </p:txBody>
      </p:sp>
      <p:pic>
        <p:nvPicPr>
          <p:cNvPr id="8" name="Bilde 7" descr="Et bilde som inneholder grafisk design, Grafikk, logo, design&#10;&#10;Automatisk generert beskrivelse">
            <a:extLst>
              <a:ext uri="{FF2B5EF4-FFF2-40B4-BE49-F238E27FC236}">
                <a16:creationId xmlns:a16="http://schemas.microsoft.com/office/drawing/2014/main" id="{6BE214B8-1420-87D6-8251-A532D539F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1253" y="4516718"/>
            <a:ext cx="2541493" cy="14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529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BFF2729-B4A7-15E9-669E-D88671460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4D99C18-BB91-EA28-95DF-0124C91CF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53F73E3-B20F-A54F-671D-B55892BCE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Valgstyret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06888BF-8106-00EE-3CA2-FA8FF5EB2ED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Valgstyret oppnevnt av Instituttstyret består av: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Stig Pedersen-Bjergaard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Milica Zugic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Solfrid Odnes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Jonatan Keus Østhus (student)  </a:t>
            </a:r>
          </a:p>
          <a:p>
            <a:endParaRPr lang="nb-NO" dirty="0"/>
          </a:p>
          <a:p>
            <a:r>
              <a:rPr lang="nb-NO" dirty="0"/>
              <a:t>Valgsider - </a:t>
            </a:r>
            <a:r>
              <a:rPr lang="nb-NO" dirty="0">
                <a:hlinkClick r:id="rId2"/>
              </a:rPr>
              <a:t>Styrevalg 2025-2028 - Farmasøytisk institutt (uio.no)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5258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71D37EE-D825-CEA8-BF15-A2A776EB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A9AEED1-FB88-6305-6080-069C20FF8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376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05254EA-99A1-01C2-BA35-382E09AC4B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D21C2B-E36E-9871-8914-262E2ECA95C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BE931A-0BAF-C1F8-A62C-34656F6E63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85E5577-FAB1-86AF-2456-25B88FCEA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4E69CAF-5810-FE42-A89E-4AA5D38B1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403" y="3754500"/>
            <a:ext cx="12188597" cy="1116919"/>
          </a:xfrm>
        </p:spPr>
        <p:txBody>
          <a:bodyPr/>
          <a:lstStyle/>
          <a:p>
            <a:pPr algn="ctr"/>
            <a:r>
              <a:rPr lang="nb-NO" dirty="0"/>
              <a:t>Valgmøtet for teknisk og administrativt ansatte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7039D8-EBAF-EAC2-0061-4BAA7C2949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803194" y="5212564"/>
            <a:ext cx="5716962" cy="757238"/>
          </a:xfrm>
        </p:spPr>
        <p:txBody>
          <a:bodyPr/>
          <a:lstStyle/>
          <a:p>
            <a:r>
              <a:rPr lang="nb-NO" dirty="0"/>
              <a:t>31. oktober 2024</a:t>
            </a:r>
          </a:p>
          <a:p>
            <a:r>
              <a:rPr lang="nb-NO" dirty="0"/>
              <a:t>13:00 – 14:00</a:t>
            </a:r>
          </a:p>
        </p:txBody>
      </p:sp>
      <p:sp>
        <p:nvSpPr>
          <p:cNvPr id="9" name="Tittel 5">
            <a:extLst>
              <a:ext uri="{FF2B5EF4-FFF2-40B4-BE49-F238E27FC236}">
                <a16:creationId xmlns:a16="http://schemas.microsoft.com/office/drawing/2014/main" id="{C2D8DE77-62FF-EE4D-0227-2ADE53AD0A7B}"/>
              </a:ext>
            </a:extLst>
          </p:cNvPr>
          <p:cNvSpPr txBox="1">
            <a:spLocks/>
          </p:cNvSpPr>
          <p:nvPr/>
        </p:nvSpPr>
        <p:spPr>
          <a:xfrm>
            <a:off x="6806" y="2255727"/>
            <a:ext cx="12188597" cy="11169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highlight>
                  <a:srgbClr val="FFFFFF"/>
                </a:highligh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b="1" dirty="0"/>
              <a:t>Instituttstyrevalg ved Farmasøytisk institutt</a:t>
            </a:r>
          </a:p>
          <a:p>
            <a:pPr algn="ctr"/>
            <a:r>
              <a:rPr lang="nb-NO" sz="3600" b="1" dirty="0"/>
              <a:t>Valg av representanter for 2025-2028 perioden</a:t>
            </a:r>
          </a:p>
        </p:txBody>
      </p:sp>
    </p:spTree>
    <p:extLst>
      <p:ext uri="{BB962C8B-B14F-4D97-AF65-F5344CB8AC3E}">
        <p14:creationId xmlns:p14="http://schemas.microsoft.com/office/powerpoint/2010/main" val="1841395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B24BD05-B18A-D5BF-8983-35CF3F2FE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75867" y="7536846"/>
            <a:ext cx="1501215" cy="259232"/>
          </a:xfrm>
        </p:spPr>
        <p:txBody>
          <a:bodyPr/>
          <a:lstStyle/>
          <a:p>
            <a:endParaRPr lang="nb-NO" sz="4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9035DF3-8083-A146-3A64-C9E12E83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4502" y="7557193"/>
            <a:ext cx="599469" cy="365125"/>
          </a:xfrm>
        </p:spPr>
        <p:txBody>
          <a:bodyPr/>
          <a:lstStyle/>
          <a:p>
            <a:r>
              <a:rPr lang="en-US" sz="400"/>
              <a:t>Side </a:t>
            </a:r>
            <a:fld id="{5251F420-7306-4E7C-A79E-F31A38F7D392}" type="slidenum">
              <a:rPr lang="en-US" sz="400" smtClean="0"/>
              <a:pPr/>
              <a:t>15</a:t>
            </a:fld>
            <a:endParaRPr lang="en-US" sz="400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BB8EBF4-FD82-8FB1-F279-5A2917DA6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84734"/>
            <a:ext cx="3956430" cy="338554"/>
          </a:xfrm>
        </p:spPr>
        <p:txBody>
          <a:bodyPr/>
          <a:lstStyle/>
          <a:p>
            <a:pPr algn="ctr" fontAlgn="base"/>
            <a:r>
              <a:rPr lang="nb-NO" sz="20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Studierådgiver </a:t>
            </a:r>
            <a:br>
              <a:rPr lang="nb-NO" sz="20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r>
              <a:rPr lang="nb-NO" sz="20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Kristin Johanne Grasmo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F60FAA3-47EF-DE71-96C8-B08B5BFB43C8}"/>
              </a:ext>
            </a:extLst>
          </p:cNvPr>
          <p:cNvSpPr txBox="1"/>
          <p:nvPr/>
        </p:nvSpPr>
        <p:spPr>
          <a:xfrm>
            <a:off x="106957" y="2715351"/>
            <a:ext cx="37425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Administrasjonen</a:t>
            </a:r>
          </a:p>
        </p:txBody>
      </p:sp>
      <p:sp>
        <p:nvSpPr>
          <p:cNvPr id="16" name="Plassholder for lysbildenummer 2">
            <a:extLst>
              <a:ext uri="{FF2B5EF4-FFF2-40B4-BE49-F238E27FC236}">
                <a16:creationId xmlns:a16="http://schemas.microsoft.com/office/drawing/2014/main" id="{4ACB4B54-9077-47E0-6C10-E1AB76809939}"/>
              </a:ext>
            </a:extLst>
          </p:cNvPr>
          <p:cNvSpPr txBox="1">
            <a:spLocks/>
          </p:cNvSpPr>
          <p:nvPr/>
        </p:nvSpPr>
        <p:spPr>
          <a:xfrm>
            <a:off x="15017702" y="8809876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"/>
              <a:t>Side </a:t>
            </a:r>
            <a:fld id="{5251F420-7306-4E7C-A79E-F31A38F7D392}" type="slidenum">
              <a:rPr lang="en-US" sz="400" smtClean="0"/>
              <a:pPr/>
              <a:t>15</a:t>
            </a:fld>
            <a:endParaRPr lang="en-US" sz="400" dirty="0"/>
          </a:p>
        </p:txBody>
      </p:sp>
      <p:sp>
        <p:nvSpPr>
          <p:cNvPr id="17" name="Tittel 3">
            <a:extLst>
              <a:ext uri="{FF2B5EF4-FFF2-40B4-BE49-F238E27FC236}">
                <a16:creationId xmlns:a16="http://schemas.microsoft.com/office/drawing/2014/main" id="{80DAB408-35EE-E4C1-3085-92278CC37BF7}"/>
              </a:ext>
            </a:extLst>
          </p:cNvPr>
          <p:cNvSpPr txBox="1">
            <a:spLocks/>
          </p:cNvSpPr>
          <p:nvPr/>
        </p:nvSpPr>
        <p:spPr>
          <a:xfrm>
            <a:off x="3595852" y="5001286"/>
            <a:ext cx="4476563" cy="33855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/>
            <a:r>
              <a:rPr lang="nb-NO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Overingeniør Tove Larsen 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80B5519-3252-F06B-B0DC-D3030DFF85C1}"/>
              </a:ext>
            </a:extLst>
          </p:cNvPr>
          <p:cNvSpPr txBox="1"/>
          <p:nvPr/>
        </p:nvSpPr>
        <p:spPr>
          <a:xfrm>
            <a:off x="4192522" y="5326073"/>
            <a:ext cx="35610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Seksjon for galenisk farmasi og samfunnsfarmasi </a:t>
            </a:r>
          </a:p>
        </p:txBody>
      </p:sp>
      <p:sp>
        <p:nvSpPr>
          <p:cNvPr id="20" name="Plassholder for lysbildenummer 2">
            <a:extLst>
              <a:ext uri="{FF2B5EF4-FFF2-40B4-BE49-F238E27FC236}">
                <a16:creationId xmlns:a16="http://schemas.microsoft.com/office/drawing/2014/main" id="{1901C9B3-34B2-8FB2-9DFF-26B96D910999}"/>
              </a:ext>
            </a:extLst>
          </p:cNvPr>
          <p:cNvSpPr txBox="1">
            <a:spLocks/>
          </p:cNvSpPr>
          <p:nvPr/>
        </p:nvSpPr>
        <p:spPr>
          <a:xfrm>
            <a:off x="18604274" y="7960976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"/>
              <a:t>Side </a:t>
            </a:r>
            <a:fld id="{5251F420-7306-4E7C-A79E-F31A38F7D392}" type="slidenum">
              <a:rPr lang="en-US" sz="400" smtClean="0"/>
              <a:pPr/>
              <a:t>15</a:t>
            </a:fld>
            <a:endParaRPr lang="en-US" sz="400" dirty="0"/>
          </a:p>
        </p:txBody>
      </p:sp>
      <p:sp>
        <p:nvSpPr>
          <p:cNvPr id="21" name="Tittel 3">
            <a:extLst>
              <a:ext uri="{FF2B5EF4-FFF2-40B4-BE49-F238E27FC236}">
                <a16:creationId xmlns:a16="http://schemas.microsoft.com/office/drawing/2014/main" id="{56C9138B-56A3-0D3E-6886-C32CA586F087}"/>
              </a:ext>
            </a:extLst>
          </p:cNvPr>
          <p:cNvSpPr txBox="1">
            <a:spLocks/>
          </p:cNvSpPr>
          <p:nvPr/>
        </p:nvSpPr>
        <p:spPr>
          <a:xfrm>
            <a:off x="8208163" y="2161947"/>
            <a:ext cx="11471910" cy="7226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nb-NO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Studiekonsulent </a:t>
            </a:r>
          </a:p>
          <a:p>
            <a:pPr fontAlgn="base"/>
            <a:r>
              <a:rPr lang="nb-NO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Anders Wold-Dobbe 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33B96E6-2E96-9BB7-34A6-0550B4100F50}"/>
              </a:ext>
            </a:extLst>
          </p:cNvPr>
          <p:cNvSpPr txBox="1"/>
          <p:nvPr/>
        </p:nvSpPr>
        <p:spPr>
          <a:xfrm>
            <a:off x="8362537" y="2689737"/>
            <a:ext cx="28272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Administrasjonen</a:t>
            </a:r>
            <a:endParaRPr lang="nb-NO" sz="1600" dirty="0"/>
          </a:p>
        </p:txBody>
      </p:sp>
      <p:pic>
        <p:nvPicPr>
          <p:cNvPr id="9218" name="Picture 2" descr="Bilde av Anders Wold-Dobbe">
            <a:extLst>
              <a:ext uri="{FF2B5EF4-FFF2-40B4-BE49-F238E27FC236}">
                <a16:creationId xmlns:a16="http://schemas.microsoft.com/office/drawing/2014/main" id="{19FF74E5-7C6A-B38E-A233-65B383D03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975" y="3194346"/>
            <a:ext cx="1886715" cy="251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Bilde av Tove Larsen">
            <a:extLst>
              <a:ext uri="{FF2B5EF4-FFF2-40B4-BE49-F238E27FC236}">
                <a16:creationId xmlns:a16="http://schemas.microsoft.com/office/drawing/2014/main" id="{BD9DBA07-EC52-BF14-709A-CB58FF9BC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889" y="2354011"/>
            <a:ext cx="1776491" cy="236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e 7" descr="Et bilde som inneholder sort, mørke&#10;&#10;Automatisk generert beskrivelse">
            <a:extLst>
              <a:ext uri="{FF2B5EF4-FFF2-40B4-BE49-F238E27FC236}">
                <a16:creationId xmlns:a16="http://schemas.microsoft.com/office/drawing/2014/main" id="{DAE52A6B-EA9A-D519-D5F3-72067C4E74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424" y="3645085"/>
            <a:ext cx="1077580" cy="107758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962C7C55-B16E-A6A7-D683-4E7BDF668A3F}"/>
              </a:ext>
            </a:extLst>
          </p:cNvPr>
          <p:cNvSpPr txBox="1"/>
          <p:nvPr/>
        </p:nvSpPr>
        <p:spPr>
          <a:xfrm>
            <a:off x="0" y="956831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 nominerte – teknisk/administrativt ansatte – i alfabetisk rekkefølge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910565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34C5AA9-1093-3D78-2A1F-6BC02F661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C1489CD-B569-E073-8EE0-F0D4BC89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EB4EEFC-D357-055A-F4AB-B8624A72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55587"/>
            <a:ext cx="11471910" cy="542658"/>
          </a:xfrm>
        </p:spPr>
        <p:txBody>
          <a:bodyPr/>
          <a:lstStyle/>
          <a:p>
            <a:r>
              <a:rPr lang="nb-NO" b="1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Gjennomføring av valget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7B7ECA8-1715-D9BD-11B5-F3D3A14355F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5900" y="1082726"/>
            <a:ext cx="11206054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eValg</a:t>
            </a:r>
            <a:r>
              <a:rPr lang="nb-NO" dirty="0"/>
              <a:t>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err="1">
                <a:hlinkClick r:id="rId2"/>
              </a:rPr>
              <a:t>eValg</a:t>
            </a:r>
            <a:r>
              <a:rPr lang="nb-NO" dirty="0">
                <a:hlinkClick r:id="rId2"/>
              </a:rPr>
              <a:t> – elektronisk stemmegivning - Universitetet i Oslo (uio.no)</a:t>
            </a:r>
            <a:endParaRPr lang="nb-NO" dirty="0"/>
          </a:p>
          <a:p>
            <a:pPr marL="0" indent="0"/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Valgperiode: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1. november </a:t>
            </a:r>
            <a:r>
              <a:rPr lang="nb-NO" dirty="0" err="1"/>
              <a:t>kl</a:t>
            </a:r>
            <a:r>
              <a:rPr lang="nb-NO" dirty="0"/>
              <a:t> 9:00 – 8. november kl. 13:00</a:t>
            </a:r>
          </a:p>
          <a:p>
            <a:pPr marL="560396" lvl="1" indent="0">
              <a:buNone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Kunngjøring av valgresultatet: 15 november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3"/>
              </a:rPr>
              <a:t>De nominerte - Farmasøytisk institutt (uio.no)</a:t>
            </a:r>
            <a:endParaRPr lang="nb-NO" dirty="0"/>
          </a:p>
        </p:txBody>
      </p:sp>
      <p:pic>
        <p:nvPicPr>
          <p:cNvPr id="8" name="Bilde 7" descr="Et bilde som inneholder grafisk design, Grafikk, logo, design&#10;&#10;Automatisk generert beskrivelse">
            <a:extLst>
              <a:ext uri="{FF2B5EF4-FFF2-40B4-BE49-F238E27FC236}">
                <a16:creationId xmlns:a16="http://schemas.microsoft.com/office/drawing/2014/main" id="{6BE214B8-1420-87D6-8251-A532D539F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0254" y="4102374"/>
            <a:ext cx="3195847" cy="179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04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C1489CD-B569-E073-8EE0-F0D4BC89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EB4EEFC-D357-055A-F4AB-B8624A72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55587"/>
            <a:ext cx="11471910" cy="542658"/>
          </a:xfrm>
        </p:spPr>
        <p:txBody>
          <a:bodyPr/>
          <a:lstStyle/>
          <a:p>
            <a:r>
              <a:rPr lang="nb-NO" b="1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Preferansevalg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7B7ECA8-1715-D9BD-11B5-F3D3A14355F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83885" y="911692"/>
            <a:ext cx="11206054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Gjennomføres som preferansevalg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Når man skal avgi stemme i et preferansevalg, gjøres dette ved å rangere kandidater fra én og oppover (Rang 1 = best, 2 = nest best, osv.)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Rangering av en kandidat foregår ved å angi en rang i boksen «Nr.» på den raden der den aktuelle kandidaten er oppført.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Man behøver ikke rangere flere enn én kandidat, men man kan rangere alle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Opptellingsreglement for preferansevalg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Preferansevalgsystemet er et system for overføring av stemmer – Denne overføringen gjør at stemmene ikke kastes bort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For mange stemmer? Overskudd til neste kandidat</a:t>
            </a:r>
          </a:p>
          <a:p>
            <a:pPr marL="1817742" lvl="3" indent="-342900">
              <a:buFont typeface="Arial" panose="020B0604020202020204" pitchFamily="34" charset="0"/>
              <a:buChar char="•"/>
            </a:pPr>
            <a:r>
              <a:rPr lang="nb-NO" dirty="0"/>
              <a:t>For få stemmer? Stemmen går til neste kandidat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Mer om preferansevalg: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b="1" dirty="0"/>
              <a:t>Enkel</a:t>
            </a:r>
            <a:r>
              <a:rPr lang="nb-NO" sz="1800" dirty="0"/>
              <a:t>: </a:t>
            </a:r>
            <a:r>
              <a:rPr lang="nb-NO" sz="1800" dirty="0">
                <a:hlinkClick r:id="rId3"/>
              </a:rPr>
              <a:t>https://valg.uio.no/preferansevalg.html</a:t>
            </a:r>
            <a:r>
              <a:rPr lang="nb-NO" sz="1800" dirty="0"/>
              <a:t>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800" b="1" dirty="0"/>
              <a:t>Fullstendig</a:t>
            </a:r>
            <a:r>
              <a:rPr lang="nb-NO" sz="1800" dirty="0"/>
              <a:t>: </a:t>
            </a:r>
            <a:r>
              <a:rPr lang="nb-NO" sz="1800" dirty="0">
                <a:hlinkClick r:id="rId4"/>
              </a:rPr>
              <a:t>https://www.uio.no/om/regelverk/orgadm/valgreglement.html#</a:t>
            </a:r>
            <a:r>
              <a:rPr lang="nb-NO" sz="1800" dirty="0"/>
              <a:t> </a:t>
            </a:r>
          </a:p>
          <a:p>
            <a:pPr marL="560396" lvl="1" indent="0">
              <a:buNone/>
            </a:pPr>
            <a:endParaRPr lang="nb-NO" dirty="0"/>
          </a:p>
        </p:txBody>
      </p:sp>
      <p:pic>
        <p:nvPicPr>
          <p:cNvPr id="8" name="Bilde 7" descr="Et bilde som inneholder grafisk design, Grafikk, logo, design&#10;&#10;Automatisk generert beskrivelse">
            <a:extLst>
              <a:ext uri="{FF2B5EF4-FFF2-40B4-BE49-F238E27FC236}">
                <a16:creationId xmlns:a16="http://schemas.microsoft.com/office/drawing/2014/main" id="{6BE214B8-1420-87D6-8251-A532D539F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1253" y="4516718"/>
            <a:ext cx="2541493" cy="14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58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BFF2729-B4A7-15E9-669E-D88671460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4D99C18-BB91-EA28-95DF-0124C91CF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53F73E3-B20F-A54F-671D-B55892BCE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Valgstyret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06888BF-8106-00EE-3CA2-FA8FF5EB2ED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Valgstyret oppnevnt av Instituttstyret består av: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Stig Pedersen-Bjergaard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Milica Zugic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Solfrid Odnes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Jonatan Keus Østhus (student)  </a:t>
            </a:r>
          </a:p>
          <a:p>
            <a:endParaRPr lang="nb-NO" dirty="0"/>
          </a:p>
          <a:p>
            <a:r>
              <a:rPr lang="nb-NO" dirty="0"/>
              <a:t>Valgsider - </a:t>
            </a:r>
            <a:r>
              <a:rPr lang="nb-NO" dirty="0">
                <a:hlinkClick r:id="rId2"/>
              </a:rPr>
              <a:t>Styrevalg 2025-2028 - Farmasøytisk institutt (uio.no)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9052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bot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aldar for lysbilet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939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5e35b8c-bb2a-40e7-acd7-beed1d1f14b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5684</TotalTime>
  <Words>1096</Words>
  <Application>Microsoft Office PowerPoint</Application>
  <PresentationFormat>Widescreen</PresentationFormat>
  <Paragraphs>166</Paragraphs>
  <Slides>19</Slides>
  <Notes>3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6" baseType="lpstr">
      <vt:lpstr>Arial</vt:lpstr>
      <vt:lpstr>Arial, sans-serif</vt:lpstr>
      <vt:lpstr>Calibri</vt:lpstr>
      <vt:lpstr>Helvetica</vt:lpstr>
      <vt:lpstr>Wingdings</vt:lpstr>
      <vt:lpstr>Office-tema</vt:lpstr>
      <vt:lpstr>think-cell Slide</vt:lpstr>
      <vt:lpstr>Instituttstyrevalg 2024</vt:lpstr>
      <vt:lpstr>Valgmøtet for fast vitenskapelige ansatte </vt:lpstr>
      <vt:lpstr>Professor Helle Wangensteen  </vt:lpstr>
      <vt:lpstr>Gjennomføring av valget</vt:lpstr>
      <vt:lpstr>Preferansevalg</vt:lpstr>
      <vt:lpstr>Valgstyret </vt:lpstr>
      <vt:lpstr>PowerPoint-presentasjon</vt:lpstr>
      <vt:lpstr>Valgmøtet for  midlertidige vitenskapelige ansatte </vt:lpstr>
      <vt:lpstr>Stipendiat Mina Bathen </vt:lpstr>
      <vt:lpstr>Gjennomføring av valget</vt:lpstr>
      <vt:lpstr>Preferansevalg</vt:lpstr>
      <vt:lpstr>Valgstyret </vt:lpstr>
      <vt:lpstr>PowerPoint-presentasjon</vt:lpstr>
      <vt:lpstr>Valgmøtet for teknisk og administrativt ansatte</vt:lpstr>
      <vt:lpstr>Studierådgiver  Kristin Johanne Grasmo </vt:lpstr>
      <vt:lpstr>Gjennomføring av valget</vt:lpstr>
      <vt:lpstr>Preferansevalg</vt:lpstr>
      <vt:lpstr>Valgstyret 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Torstein Helleve</dc:creator>
  <cp:lastModifiedBy>Ayla Xiao Bend Rubenstein</cp:lastModifiedBy>
  <cp:revision>9</cp:revision>
  <dcterms:created xsi:type="dcterms:W3CDTF">2023-06-01T10:35:36Z</dcterms:created>
  <dcterms:modified xsi:type="dcterms:W3CDTF">2024-10-28T14:35:31Z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