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73" r:id="rId3"/>
    <p:sldId id="275" r:id="rId4"/>
    <p:sldId id="265" r:id="rId5"/>
    <p:sldId id="282" r:id="rId6"/>
    <p:sldId id="276" r:id="rId7"/>
    <p:sldId id="279" r:id="rId8"/>
    <p:sldId id="285" r:id="rId9"/>
    <p:sldId id="283" r:id="rId10"/>
    <p:sldId id="284" r:id="rId11"/>
    <p:sldId id="286" r:id="rId12"/>
    <p:sldId id="287" r:id="rId13"/>
    <p:sldId id="28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8E54"/>
    <a:srgbClr val="D2581E"/>
    <a:srgbClr val="545351"/>
    <a:srgbClr val="5D5655"/>
    <a:srgbClr val="D65E23"/>
    <a:srgbClr val="4C514E"/>
    <a:srgbClr val="4B48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14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0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90EF3-65D2-40AA-98E4-BA167E685A80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BBF15-7664-4993-BFD8-2F92D8970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22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E039D2A-F797-420B-81E3-52A31550CCE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0601414-9BC2-4975-B37E-D49685310663}" type="slidenum">
              <a:t>4</a:t>
            </a:fld>
            <a:endParaRPr lang="nb-NO"/>
          </a:p>
        </p:txBody>
      </p:sp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271B22F-CD81-45B0-939B-9DC416B1ED0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3AE19038-3D44-4E79-82BA-FBA4DA97B91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3371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8707-1296-4067-AF65-88F6E0FA133F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AEE1-C18B-469C-9AF0-1693D60B9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84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8707-1296-4067-AF65-88F6E0FA133F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AEE1-C18B-469C-9AF0-1693D60B9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88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8707-1296-4067-AF65-88F6E0FA133F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AEE1-C18B-469C-9AF0-1693D60B9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09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8707-1296-4067-AF65-88F6E0FA133F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AEE1-C18B-469C-9AF0-1693D60B9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00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8707-1296-4067-AF65-88F6E0FA133F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AEE1-C18B-469C-9AF0-1693D60B9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116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8707-1296-4067-AF65-88F6E0FA133F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AEE1-C18B-469C-9AF0-1693D60B9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74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8707-1296-4067-AF65-88F6E0FA133F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AEE1-C18B-469C-9AF0-1693D60B9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76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8707-1296-4067-AF65-88F6E0FA133F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AEE1-C18B-469C-9AF0-1693D60B9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29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8707-1296-4067-AF65-88F6E0FA133F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AEE1-C18B-469C-9AF0-1693D60B9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243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8707-1296-4067-AF65-88F6E0FA133F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AEE1-C18B-469C-9AF0-1693D60B9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83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68707-1296-4067-AF65-88F6E0FA133F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7AEE1-C18B-469C-9AF0-1693D60B9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68707-1296-4067-AF65-88F6E0FA133F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7AEE1-C18B-469C-9AF0-1693D60B9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40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hyperlink" Target="https://www.youtube.com/watch?v=DpL5OqoAMUo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320655-EDA1-4D4B-BB0F-E91D4DA79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Geometrisk</a:t>
            </a:r>
            <a:r>
              <a:rPr lang="en-US" dirty="0"/>
              <a:t> </a:t>
            </a:r>
            <a:r>
              <a:rPr lang="en-US" dirty="0" err="1"/>
              <a:t>korreksjon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EPI for </a:t>
            </a:r>
            <a:r>
              <a:rPr lang="en-US" dirty="0" err="1"/>
              <a:t>perfusjonsbilder</a:t>
            </a:r>
            <a:endParaRPr lang="en-US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FE49990-F7FB-41C2-A059-8BDE93BCE9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Ivar </a:t>
            </a:r>
            <a:r>
              <a:rPr lang="en-US" dirty="0" err="1"/>
              <a:t>Thokle</a:t>
            </a:r>
            <a:r>
              <a:rPr lang="en-US" dirty="0"/>
              <a:t> </a:t>
            </a:r>
            <a:r>
              <a:rPr lang="en-US" dirty="0" err="1"/>
              <a:t>Hovden</a:t>
            </a:r>
            <a:endParaRPr lang="en-US" dirty="0"/>
          </a:p>
          <a:p>
            <a:r>
              <a:rPr lang="en-US" dirty="0"/>
              <a:t>16.10.2018</a:t>
            </a:r>
          </a:p>
        </p:txBody>
      </p:sp>
    </p:spTree>
    <p:extLst>
      <p:ext uri="{BB962C8B-B14F-4D97-AF65-F5344CB8AC3E}">
        <p14:creationId xmlns:p14="http://schemas.microsoft.com/office/powerpoint/2010/main" val="2644887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C9CC1C-4270-4277-89EE-2EC839923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Echo Planar Imaging (EPI): </a:t>
            </a:r>
            <a:r>
              <a:rPr lang="en-US" dirty="0" err="1"/>
              <a:t>Raske</a:t>
            </a:r>
            <a:r>
              <a:rPr lang="en-US" dirty="0"/>
              <a:t> MR-</a:t>
            </a:r>
            <a:r>
              <a:rPr lang="en-US" dirty="0" err="1"/>
              <a:t>bilder</a:t>
            </a:r>
            <a:endParaRPr lang="en-US" dirty="0"/>
          </a:p>
        </p:txBody>
      </p:sp>
      <p:pic>
        <p:nvPicPr>
          <p:cNvPr id="7" name="Illustration of EPI scans in an fMRI experiment (with EPI noise)">
            <a:hlinkClick r:id="" action="ppaction://media"/>
            <a:extLst>
              <a:ext uri="{FF2B5EF4-FFF2-40B4-BE49-F238E27FC236}">
                <a16:creationId xmlns:a16="http://schemas.microsoft.com/office/drawing/2014/main" id="{FB76B609-1F68-49D5-94D7-FAA8A84179E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8125" y="1466850"/>
            <a:ext cx="5802313" cy="4351338"/>
          </a:xfr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6DEFC660-8AB8-4C58-81BE-AE834B39AE59}"/>
              </a:ext>
            </a:extLst>
          </p:cNvPr>
          <p:cNvSpPr txBox="1"/>
          <p:nvPr/>
        </p:nvSpPr>
        <p:spPr>
          <a:xfrm>
            <a:off x="95416" y="6445648"/>
            <a:ext cx="38086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hlinkClick r:id="rId5"/>
              </a:rPr>
              <a:t>https://www.youtube.com/watch?v=DpL5OqoAMUo</a:t>
            </a:r>
            <a:endParaRPr lang="en-US" sz="1100" dirty="0"/>
          </a:p>
          <a:p>
            <a:endParaRPr lang="en-US" sz="1100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E725824-07D7-4F15-9A49-6676B711CB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343" y="2545768"/>
            <a:ext cx="2433132" cy="2552029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54BB239E-AF87-4042-AF17-4A62E39F13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5076762" y="3774541"/>
            <a:ext cx="2569648" cy="6829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0F84AB1D-DE95-4530-A821-D227CAB7C4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6152" y="2523977"/>
            <a:ext cx="2433133" cy="2573932"/>
          </a:xfrm>
          <a:prstGeom prst="rect">
            <a:avLst/>
          </a:prstGeom>
        </p:spPr>
      </p:pic>
      <p:sp>
        <p:nvSpPr>
          <p:cNvPr id="17" name="Pil: høyre 16">
            <a:extLst>
              <a:ext uri="{FF2B5EF4-FFF2-40B4-BE49-F238E27FC236}">
                <a16:creationId xmlns:a16="http://schemas.microsoft.com/office/drawing/2014/main" id="{6E448064-4B20-421D-8821-45E5B3498BDC}"/>
              </a:ext>
            </a:extLst>
          </p:cNvPr>
          <p:cNvSpPr/>
          <p:nvPr/>
        </p:nvSpPr>
        <p:spPr>
          <a:xfrm>
            <a:off x="8470788" y="3642573"/>
            <a:ext cx="1346892" cy="10507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FFT</a:t>
            </a:r>
            <a:r>
              <a:rPr lang="en-US" baseline="30000" dirty="0"/>
              <a:t>-1</a:t>
            </a:r>
            <a:endParaRPr lang="en-US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C2AE14E1-E5CA-4A06-A950-E427E5C52064}"/>
              </a:ext>
            </a:extLst>
          </p:cNvPr>
          <p:cNvSpPr txBox="1"/>
          <p:nvPr/>
        </p:nvSpPr>
        <p:spPr>
          <a:xfrm>
            <a:off x="7207652" y="2142216"/>
            <a:ext cx="123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k-</a:t>
            </a:r>
            <a:r>
              <a:rPr lang="en-US" dirty="0" err="1"/>
              <a:t>domenet</a:t>
            </a:r>
            <a:endParaRPr lang="en-US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B80C45D6-E374-4E5A-B6BB-6FE51A7EC0B7}"/>
              </a:ext>
            </a:extLst>
          </p:cNvPr>
          <p:cNvSpPr txBox="1"/>
          <p:nvPr/>
        </p:nvSpPr>
        <p:spPr>
          <a:xfrm>
            <a:off x="10041943" y="2142216"/>
            <a:ext cx="156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Bildedomenet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53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2CB8DD-497A-484D-A98C-DAAB3CB15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dirty="0" err="1"/>
              <a:t>Tidssekvens</a:t>
            </a:r>
            <a:r>
              <a:rPr lang="en-US" sz="3200" dirty="0"/>
              <a:t> </a:t>
            </a:r>
            <a:r>
              <a:rPr lang="en-US" sz="3200" dirty="0" err="1"/>
              <a:t>av</a:t>
            </a:r>
            <a:r>
              <a:rPr lang="en-US" sz="3200" dirty="0"/>
              <a:t> scan </a:t>
            </a:r>
            <a:r>
              <a:rPr lang="en-US" sz="3200" dirty="0" err="1"/>
              <a:t>viser</a:t>
            </a:r>
            <a:r>
              <a:rPr lang="en-US" sz="3200" dirty="0"/>
              <a:t> </a:t>
            </a:r>
            <a:r>
              <a:rPr lang="en-US" sz="3200" dirty="0" err="1"/>
              <a:t>kontrastinnladning</a:t>
            </a:r>
            <a:r>
              <a:rPr lang="en-US" sz="3200" dirty="0"/>
              <a:t> </a:t>
            </a:r>
            <a:r>
              <a:rPr lang="en-US" sz="3200" dirty="0" err="1"/>
              <a:t>og</a:t>
            </a:r>
            <a:r>
              <a:rPr lang="en-US" sz="3200" dirty="0"/>
              <a:t> -</a:t>
            </a:r>
            <a:r>
              <a:rPr lang="en-US" sz="3200" dirty="0" err="1"/>
              <a:t>utladning</a:t>
            </a:r>
            <a:r>
              <a:rPr lang="en-US" sz="3200" dirty="0"/>
              <a:t> (~#1-~#50 </a:t>
            </a:r>
            <a:r>
              <a:rPr lang="en-US" sz="3200" dirty="0" err="1"/>
              <a:t>vist</a:t>
            </a:r>
            <a:r>
              <a:rPr lang="en-US" sz="3200" dirty="0"/>
              <a:t>). </a:t>
            </a:r>
            <a:r>
              <a:rPr lang="en-US" sz="3200" dirty="0" err="1"/>
              <a:t>Brukt</a:t>
            </a:r>
            <a:r>
              <a:rPr lang="en-US" sz="3200" dirty="0"/>
              <a:t> </a:t>
            </a:r>
            <a:r>
              <a:rPr lang="en-US" sz="3200" dirty="0" err="1"/>
              <a:t>til</a:t>
            </a:r>
            <a:r>
              <a:rPr lang="en-US" sz="3200" dirty="0"/>
              <a:t> å </a:t>
            </a:r>
            <a:r>
              <a:rPr lang="en-US" sz="3200" dirty="0" err="1"/>
              <a:t>beregne</a:t>
            </a:r>
            <a:r>
              <a:rPr lang="en-US" sz="3200" dirty="0"/>
              <a:t> </a:t>
            </a:r>
            <a:r>
              <a:rPr lang="en-US" sz="3200" dirty="0" err="1"/>
              <a:t>perfusjonsbilder</a:t>
            </a:r>
            <a:r>
              <a:rPr lang="en-US" sz="3200" dirty="0"/>
              <a:t>.</a:t>
            </a:r>
          </a:p>
        </p:txBody>
      </p:sp>
      <p:pic>
        <p:nvPicPr>
          <p:cNvPr id="4" name="372114315 DICOM scan dynamic">
            <a:hlinkClick r:id="" action="ppaction://media"/>
            <a:extLst>
              <a:ext uri="{FF2B5EF4-FFF2-40B4-BE49-F238E27FC236}">
                <a16:creationId xmlns:a16="http://schemas.microsoft.com/office/drawing/2014/main" id="{2A015C7F-FEE4-4624-838B-24BD2A7790F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54475" y="1855650"/>
            <a:ext cx="4083050" cy="4351337"/>
          </a:xfr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0443FE14-F5BB-4A32-9866-8FB534645236}"/>
              </a:ext>
            </a:extLst>
          </p:cNvPr>
          <p:cNvSpPr txBox="1"/>
          <p:nvPr/>
        </p:nvSpPr>
        <p:spPr>
          <a:xfrm>
            <a:off x="680353" y="2916820"/>
            <a:ext cx="2092897" cy="640824"/>
          </a:xfrm>
          <a:prstGeom prst="rect">
            <a:avLst/>
          </a:prstGeom>
          <a:noFill/>
          <a:ln>
            <a:noFill/>
          </a:ln>
        </p:spPr>
        <p:txBody>
          <a:bodyPr wrap="none" lIns="108847" tIns="54423" rIns="108847" bIns="54423" anchorCtr="0" compatLnSpc="0">
            <a:spAutoFit/>
          </a:bodyPr>
          <a:lstStyle/>
          <a:p>
            <a:pPr hangingPunct="0"/>
            <a:r>
              <a:rPr lang="nb-NO" dirty="0">
                <a:solidFill>
                  <a:srgbClr val="CE181E"/>
                </a:solidFill>
                <a:highlight>
                  <a:srgbClr val="FFFF00"/>
                </a:highlight>
                <a:latin typeface="Liberation Sans" pitchFamily="18"/>
                <a:ea typeface="Noto Sans CJK SC Regular" pitchFamily="2"/>
                <a:cs typeface="Lohit Devanagari" pitchFamily="2"/>
              </a:rPr>
              <a:t>372114315 EPI </a:t>
            </a:r>
          </a:p>
          <a:p>
            <a:pPr hangingPunct="0"/>
            <a:r>
              <a:rPr lang="nb-NO" dirty="0">
                <a:solidFill>
                  <a:srgbClr val="CE181E"/>
                </a:solidFill>
                <a:highlight>
                  <a:srgbClr val="FFFF00"/>
                </a:highlight>
                <a:latin typeface="Liberation Sans" pitchFamily="18"/>
                <a:ea typeface="Noto Sans CJK SC Regular" pitchFamily="2"/>
                <a:cs typeface="Lohit Devanagari" pitchFamily="2"/>
              </a:rPr>
              <a:t>gradientekko (GE)</a:t>
            </a:r>
            <a:endParaRPr lang="nb-NO" sz="1693" dirty="0">
              <a:solidFill>
                <a:srgbClr val="CE181E"/>
              </a:solidFill>
              <a:highlight>
                <a:srgbClr val="FFFF00"/>
              </a:highlight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3172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64540EA-CF3C-4D11-9F6F-8894156494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/>
            <a:alphaModFix/>
          </a:blip>
          <a:srcRect r="49739" b="13725"/>
          <a:stretch/>
        </p:blipFill>
        <p:spPr>
          <a:xfrm>
            <a:off x="3267936" y="471115"/>
            <a:ext cx="5656128" cy="59157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8170A170-278F-43FD-B98D-B2CAB83B089E}"/>
              </a:ext>
            </a:extLst>
          </p:cNvPr>
          <p:cNvSpPr txBox="1"/>
          <p:nvPr/>
        </p:nvSpPr>
        <p:spPr>
          <a:xfrm>
            <a:off x="518428" y="754645"/>
            <a:ext cx="2331808" cy="359593"/>
          </a:xfrm>
          <a:prstGeom prst="rect">
            <a:avLst/>
          </a:prstGeom>
          <a:noFill/>
          <a:ln>
            <a:noFill/>
          </a:ln>
        </p:spPr>
        <p:txBody>
          <a:bodyPr wrap="none" lIns="108847" tIns="54423" rIns="108847" bIns="54423" anchorCtr="0" compatLnSpc="0">
            <a:spAutoFit/>
          </a:bodyPr>
          <a:lstStyle/>
          <a:p>
            <a:pPr hangingPunct="0"/>
            <a:r>
              <a:rPr lang="nb-NO" sz="1693" dirty="0">
                <a:solidFill>
                  <a:srgbClr val="CE181E"/>
                </a:solidFill>
                <a:highlight>
                  <a:srgbClr val="FFFF00"/>
                </a:highlight>
                <a:latin typeface="Liberation Sans" pitchFamily="18"/>
                <a:ea typeface="Noto Sans CJK SC Regular" pitchFamily="2"/>
                <a:cs typeface="Lohit Devanagari" pitchFamily="2"/>
              </a:rPr>
              <a:t>Noen </a:t>
            </a:r>
            <a:r>
              <a:rPr lang="nb-NO" sz="1693" dirty="0" err="1">
                <a:solidFill>
                  <a:srgbClr val="CE181E"/>
                </a:solidFill>
                <a:highlight>
                  <a:srgbClr val="FFFF00"/>
                </a:highlight>
                <a:latin typeface="Liberation Sans" pitchFamily="18"/>
                <a:ea typeface="Noto Sans CJK SC Regular" pitchFamily="2"/>
                <a:cs typeface="Lohit Devanagari" pitchFamily="2"/>
              </a:rPr>
              <a:t>perfusjonsbilder</a:t>
            </a:r>
            <a:endParaRPr lang="nb-NO" sz="1693" dirty="0">
              <a:solidFill>
                <a:srgbClr val="CE181E"/>
              </a:solidFill>
              <a:highlight>
                <a:srgbClr val="FFFF00"/>
              </a:highlight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72192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4669EC-0520-4ED8-87A7-13375F9B4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err="1"/>
              <a:t>Koregistrering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perfusjonsbilder</a:t>
            </a:r>
            <a:r>
              <a:rPr lang="en-US" dirty="0"/>
              <a:t> med VOI, ROI etc.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tradisjonelle</a:t>
            </a:r>
            <a:r>
              <a:rPr lang="en-US" dirty="0"/>
              <a:t> MR-</a:t>
            </a:r>
            <a:r>
              <a:rPr lang="en-US" dirty="0" err="1"/>
              <a:t>opptak</a:t>
            </a:r>
            <a:r>
              <a:rPr lang="en-US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D0C129-8D09-407D-9709-7F1F02BCA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EPI-</a:t>
            </a:r>
            <a:r>
              <a:rPr lang="en-US" dirty="0" err="1"/>
              <a:t>bilder</a:t>
            </a:r>
            <a:r>
              <a:rPr lang="en-US" dirty="0"/>
              <a:t> </a:t>
            </a:r>
            <a:r>
              <a:rPr lang="en-US" dirty="0" err="1"/>
              <a:t>introduserer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(</a:t>
            </a:r>
            <a:r>
              <a:rPr lang="en-US" dirty="0" err="1"/>
              <a:t>geometriske</a:t>
            </a:r>
            <a:r>
              <a:rPr lang="en-US" dirty="0"/>
              <a:t> etc.)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tregere</a:t>
            </a:r>
            <a:r>
              <a:rPr lang="en-US" dirty="0"/>
              <a:t> </a:t>
            </a:r>
            <a:r>
              <a:rPr lang="en-US" dirty="0" err="1"/>
              <a:t>opptak</a:t>
            </a:r>
            <a:endParaRPr lang="en-US" dirty="0"/>
          </a:p>
          <a:p>
            <a:pPr lvl="1"/>
            <a:r>
              <a:rPr lang="en-US" dirty="0" err="1"/>
              <a:t>Romlig</a:t>
            </a:r>
            <a:r>
              <a:rPr lang="en-US" dirty="0"/>
              <a:t> </a:t>
            </a:r>
            <a:r>
              <a:rPr lang="en-US" dirty="0" err="1"/>
              <a:t>upresis</a:t>
            </a:r>
            <a:r>
              <a:rPr lang="en-US" dirty="0"/>
              <a:t> </a:t>
            </a:r>
            <a:r>
              <a:rPr lang="en-US" dirty="0" err="1"/>
              <a:t>koregistrering</a:t>
            </a:r>
            <a:br>
              <a:rPr lang="en-US" dirty="0"/>
            </a:br>
            <a:endParaRPr lang="en-US" dirty="0"/>
          </a:p>
          <a:p>
            <a:r>
              <a:rPr lang="en-US" dirty="0"/>
              <a:t>Feil </a:t>
            </a:r>
            <a:r>
              <a:rPr lang="en-US" dirty="0" err="1"/>
              <a:t>avhenger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retning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faseinnkoding</a:t>
            </a:r>
            <a:r>
              <a:rPr lang="en-US" dirty="0"/>
              <a:t> (</a:t>
            </a:r>
            <a:r>
              <a:rPr lang="en-US" dirty="0" err="1"/>
              <a:t>i</a:t>
            </a:r>
            <a:r>
              <a:rPr lang="en-US" dirty="0"/>
              <a:t> k-</a:t>
            </a:r>
            <a:r>
              <a:rPr lang="en-US" dirty="0" err="1"/>
              <a:t>domenet</a:t>
            </a:r>
            <a:r>
              <a:rPr lang="en-US" dirty="0"/>
              <a:t>) (</a:t>
            </a:r>
            <a:r>
              <a:rPr lang="en-US" dirty="0" err="1"/>
              <a:t>prescan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scan)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85581AA-D891-4B2B-A933-8C6EAC0E9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13826" y="4404456"/>
            <a:ext cx="1932854" cy="202730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4267493-07A3-4EB9-B8F7-8DD61510B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313" y="4404457"/>
            <a:ext cx="1932854" cy="202730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C0553D3-369E-413E-8940-761801FE0F3D}"/>
              </a:ext>
            </a:extLst>
          </p:cNvPr>
          <p:cNvSpPr txBox="1"/>
          <p:nvPr/>
        </p:nvSpPr>
        <p:spPr>
          <a:xfrm>
            <a:off x="7674221" y="4038935"/>
            <a:ext cx="625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545351"/>
                </a:solidFill>
              </a:rPr>
              <a:t>scan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6183747-6850-48A9-8395-354DAB51E381}"/>
              </a:ext>
            </a:extLst>
          </p:cNvPr>
          <p:cNvSpPr txBox="1"/>
          <p:nvPr/>
        </p:nvSpPr>
        <p:spPr>
          <a:xfrm>
            <a:off x="3484384" y="4062277"/>
            <a:ext cx="99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D2581E"/>
                </a:solidFill>
              </a:rPr>
              <a:t>prescan</a:t>
            </a:r>
            <a:endParaRPr lang="en-US" b="1" dirty="0">
              <a:solidFill>
                <a:srgbClr val="D2581E"/>
              </a:solidFill>
            </a:endParaRPr>
          </a:p>
        </p:txBody>
      </p:sp>
      <p:sp>
        <p:nvSpPr>
          <p:cNvPr id="9" name="Pil: ned 8">
            <a:extLst>
              <a:ext uri="{FF2B5EF4-FFF2-40B4-BE49-F238E27FC236}">
                <a16:creationId xmlns:a16="http://schemas.microsoft.com/office/drawing/2014/main" id="{FF0048E8-C2B7-41A6-B7B9-E3CD1214B76A}"/>
              </a:ext>
            </a:extLst>
          </p:cNvPr>
          <p:cNvSpPr/>
          <p:nvPr/>
        </p:nvSpPr>
        <p:spPr>
          <a:xfrm>
            <a:off x="2631698" y="4567962"/>
            <a:ext cx="284240" cy="17957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l: ned 9">
            <a:extLst>
              <a:ext uri="{FF2B5EF4-FFF2-40B4-BE49-F238E27FC236}">
                <a16:creationId xmlns:a16="http://schemas.microsoft.com/office/drawing/2014/main" id="{932E5C2D-6238-4281-B56D-8A4D2CC4E0FF}"/>
              </a:ext>
            </a:extLst>
          </p:cNvPr>
          <p:cNvSpPr/>
          <p:nvPr/>
        </p:nvSpPr>
        <p:spPr>
          <a:xfrm rot="10800000">
            <a:off x="6638184" y="4567960"/>
            <a:ext cx="284240" cy="17957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10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74299819 NIFTI prescan and scan dynamic #1">
            <a:hlinkClick r:id="" action="ppaction://media"/>
            <a:extLst>
              <a:ext uri="{FF2B5EF4-FFF2-40B4-BE49-F238E27FC236}">
                <a16:creationId xmlns:a16="http://schemas.microsoft.com/office/drawing/2014/main" id="{EDBA31E5-5706-414C-B1B3-12FFD57649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6448" b="25035"/>
          <a:stretch/>
        </p:blipFill>
        <p:spPr>
          <a:xfrm>
            <a:off x="1748094" y="3858758"/>
            <a:ext cx="7677028" cy="270299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A4669EC-0520-4ED8-87A7-13375F9B4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err="1"/>
              <a:t>Koregistrering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perfusjonsbilder</a:t>
            </a:r>
            <a:r>
              <a:rPr lang="en-US" dirty="0"/>
              <a:t> med VOI, ROI etc.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tradisjonelle</a:t>
            </a:r>
            <a:r>
              <a:rPr lang="en-US" dirty="0"/>
              <a:t> MR-</a:t>
            </a:r>
            <a:r>
              <a:rPr lang="en-US" dirty="0" err="1"/>
              <a:t>opptak</a:t>
            </a:r>
            <a:r>
              <a:rPr lang="en-US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D0C129-8D09-407D-9709-7F1F02BCA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EPI-</a:t>
            </a:r>
            <a:r>
              <a:rPr lang="en-US" dirty="0" err="1"/>
              <a:t>bilder</a:t>
            </a:r>
            <a:r>
              <a:rPr lang="en-US" dirty="0"/>
              <a:t> </a:t>
            </a:r>
            <a:r>
              <a:rPr lang="en-US" dirty="0" err="1"/>
              <a:t>introduserer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(</a:t>
            </a:r>
            <a:r>
              <a:rPr lang="en-US" dirty="0" err="1"/>
              <a:t>geometriske</a:t>
            </a:r>
            <a:r>
              <a:rPr lang="en-US" dirty="0"/>
              <a:t> etc.)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tregere</a:t>
            </a:r>
            <a:r>
              <a:rPr lang="en-US" dirty="0"/>
              <a:t> </a:t>
            </a:r>
            <a:r>
              <a:rPr lang="en-US" dirty="0" err="1"/>
              <a:t>opptak</a:t>
            </a:r>
            <a:endParaRPr lang="en-US" dirty="0"/>
          </a:p>
          <a:p>
            <a:pPr lvl="1"/>
            <a:r>
              <a:rPr lang="en-US" dirty="0"/>
              <a:t>“translation off-resonance field distortion”</a:t>
            </a:r>
          </a:p>
          <a:p>
            <a:pPr lvl="1"/>
            <a:r>
              <a:rPr lang="en-US" dirty="0" err="1"/>
              <a:t>Romlig</a:t>
            </a:r>
            <a:r>
              <a:rPr lang="en-US" dirty="0"/>
              <a:t> </a:t>
            </a:r>
            <a:r>
              <a:rPr lang="en-US" dirty="0" err="1"/>
              <a:t>upresis</a:t>
            </a:r>
            <a:r>
              <a:rPr lang="en-US" dirty="0"/>
              <a:t> </a:t>
            </a:r>
            <a:r>
              <a:rPr lang="en-US" dirty="0" err="1"/>
              <a:t>koregistrering</a:t>
            </a:r>
            <a:endParaRPr lang="en-US" dirty="0"/>
          </a:p>
          <a:p>
            <a:r>
              <a:rPr lang="en-US" dirty="0"/>
              <a:t>Feil </a:t>
            </a:r>
            <a:r>
              <a:rPr lang="en-US" dirty="0" err="1"/>
              <a:t>avhenger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retning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faseinnkoding</a:t>
            </a:r>
            <a:r>
              <a:rPr lang="en-US" dirty="0"/>
              <a:t> (</a:t>
            </a:r>
            <a:r>
              <a:rPr lang="en-US" dirty="0" err="1"/>
              <a:t>i</a:t>
            </a:r>
            <a:r>
              <a:rPr lang="en-US" dirty="0"/>
              <a:t> k-</a:t>
            </a:r>
            <a:r>
              <a:rPr lang="en-US" dirty="0" err="1"/>
              <a:t>domenet</a:t>
            </a:r>
            <a:r>
              <a:rPr lang="en-US" dirty="0"/>
              <a:t>) (</a:t>
            </a:r>
            <a:r>
              <a:rPr lang="en-US" dirty="0" err="1"/>
              <a:t>prescan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scan)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C6405C-34C5-4A06-B62E-56D90CA918A0}"/>
              </a:ext>
            </a:extLst>
          </p:cNvPr>
          <p:cNvSpPr txBox="1"/>
          <p:nvPr/>
        </p:nvSpPr>
        <p:spPr>
          <a:xfrm>
            <a:off x="9808354" y="4794873"/>
            <a:ext cx="1874915" cy="359593"/>
          </a:xfrm>
          <a:prstGeom prst="rect">
            <a:avLst/>
          </a:prstGeom>
          <a:noFill/>
          <a:ln>
            <a:noFill/>
          </a:ln>
        </p:spPr>
        <p:txBody>
          <a:bodyPr wrap="square" lIns="108847" tIns="54423" rIns="108847" bIns="54423" anchorCtr="0" compatLnSpc="0">
            <a:spAutoFit/>
          </a:bodyPr>
          <a:lstStyle/>
          <a:p>
            <a:pPr hangingPunct="0"/>
            <a:r>
              <a:rPr lang="nb-NO" sz="1693" dirty="0" err="1">
                <a:solidFill>
                  <a:srgbClr val="CE181E"/>
                </a:solidFill>
                <a:highlight>
                  <a:srgbClr val="FFFF00"/>
                </a:highlight>
                <a:latin typeface="Liberation Sans" pitchFamily="18"/>
                <a:ea typeface="Noto Sans CJK SC Regular" pitchFamily="2"/>
                <a:cs typeface="Lohit Devanagari" pitchFamily="2"/>
              </a:rPr>
              <a:t>prescan</a:t>
            </a:r>
            <a:r>
              <a:rPr lang="nb-NO" sz="1693" dirty="0">
                <a:solidFill>
                  <a:srgbClr val="CE181E"/>
                </a:solidFill>
                <a:highlight>
                  <a:srgbClr val="FFFF00"/>
                </a:highlight>
                <a:latin typeface="Liberation Sans" pitchFamily="18"/>
                <a:ea typeface="Noto Sans CJK SC Regular" pitchFamily="2"/>
                <a:cs typeface="Lohit Devanagari" pitchFamily="2"/>
              </a:rPr>
              <a:t>: strukket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6ABCF0A-77D1-450E-8275-3C0B006D0836}"/>
              </a:ext>
            </a:extLst>
          </p:cNvPr>
          <p:cNvSpPr txBox="1"/>
          <p:nvPr/>
        </p:nvSpPr>
        <p:spPr>
          <a:xfrm>
            <a:off x="9425122" y="4300792"/>
            <a:ext cx="2641380" cy="359144"/>
          </a:xfrm>
          <a:prstGeom prst="rect">
            <a:avLst/>
          </a:prstGeom>
          <a:noFill/>
          <a:ln>
            <a:noFill/>
          </a:ln>
        </p:spPr>
        <p:txBody>
          <a:bodyPr wrap="none" lIns="108847" tIns="54423" rIns="108847" bIns="54423" anchorCtr="0" compatLnSpc="0">
            <a:spAutoFit/>
          </a:bodyPr>
          <a:lstStyle/>
          <a:p>
            <a:pPr hangingPunct="0"/>
            <a:r>
              <a:rPr lang="nb-NO" sz="1690" dirty="0">
                <a:solidFill>
                  <a:srgbClr val="CE181E"/>
                </a:solidFill>
                <a:highlight>
                  <a:srgbClr val="FFFF00"/>
                </a:highlight>
                <a:latin typeface="Liberation Sans" pitchFamily="18"/>
              </a:rPr>
              <a:t>274299819 (IVS) EPI GE</a:t>
            </a:r>
          </a:p>
        </p:txBody>
      </p:sp>
    </p:spTree>
    <p:extLst>
      <p:ext uri="{BB962C8B-B14F-4D97-AF65-F5344CB8AC3E}">
        <p14:creationId xmlns:p14="http://schemas.microsoft.com/office/powerpoint/2010/main" val="425589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4669EC-0520-4ED8-87A7-13375F9B4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/>
              <a:t>Korrigering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hjelp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forskjellig</a:t>
            </a:r>
            <a:r>
              <a:rPr lang="en-US" dirty="0"/>
              <a:t> </a:t>
            </a:r>
            <a:r>
              <a:rPr lang="en-US" dirty="0" err="1"/>
              <a:t>faseinnkoding</a:t>
            </a:r>
            <a:r>
              <a:rPr lang="en-US" dirty="0"/>
              <a:t> (FSL </a:t>
            </a:r>
            <a:r>
              <a:rPr lang="en-US" dirty="0" err="1"/>
              <a:t>topup</a:t>
            </a:r>
            <a:r>
              <a:rPr lang="en-US" dirty="0"/>
              <a:t>) 1: “translation off-resonance field”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3B67AFA-65EA-4CF2-A8BC-482F911FD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DA56480-68E8-4502-AE71-6FBC071C1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0" y="2112623"/>
            <a:ext cx="7543800" cy="377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545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4669EC-0520-4ED8-87A7-13375F9B4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/>
              <a:t>Korrigering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hjelp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forskjellig</a:t>
            </a:r>
            <a:r>
              <a:rPr lang="en-US" dirty="0"/>
              <a:t> </a:t>
            </a:r>
            <a:r>
              <a:rPr lang="en-US" dirty="0" err="1"/>
              <a:t>faseinnkoding</a:t>
            </a:r>
            <a:r>
              <a:rPr lang="en-US" dirty="0"/>
              <a:t> (FSL </a:t>
            </a:r>
            <a:r>
              <a:rPr lang="en-US" dirty="0" err="1"/>
              <a:t>topup</a:t>
            </a:r>
            <a:r>
              <a:rPr lang="en-US" dirty="0"/>
              <a:t>) 2: “translation off-resonance field distortion correction” GE</a:t>
            </a:r>
          </a:p>
        </p:txBody>
      </p:sp>
      <p:pic>
        <p:nvPicPr>
          <p:cNvPr id="13" name="274299819 NIFTI prescan and scan dynamic #1 before and after topup correction">
            <a:hlinkClick r:id="" action="ppaction://media"/>
            <a:extLst>
              <a:ext uri="{FF2B5EF4-FFF2-40B4-BE49-F238E27FC236}">
                <a16:creationId xmlns:a16="http://schemas.microsoft.com/office/drawing/2014/main" id="{9D45D531-B612-4856-AED8-258D7D59E07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1013" y="1825625"/>
            <a:ext cx="8688387" cy="4351338"/>
          </a:xfrm>
        </p:spPr>
      </p:pic>
    </p:spTree>
    <p:extLst>
      <p:ext uri="{BB962C8B-B14F-4D97-AF65-F5344CB8AC3E}">
        <p14:creationId xmlns:p14="http://schemas.microsoft.com/office/powerpoint/2010/main" val="226015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8706AA17-2680-4337-AF30-E82D92D56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" y="0"/>
            <a:ext cx="121464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42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5B3AAB9A-4DDE-468B-B238-477ED0F14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" y="0"/>
            <a:ext cx="121464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23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4669EC-0520-4ED8-87A7-13375F9B4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/>
              <a:t>Korrigering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hjelp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forskjellig</a:t>
            </a:r>
            <a:r>
              <a:rPr lang="en-US" dirty="0"/>
              <a:t> </a:t>
            </a:r>
            <a:r>
              <a:rPr lang="en-US" dirty="0" err="1"/>
              <a:t>faseinnkoding</a:t>
            </a:r>
            <a:r>
              <a:rPr lang="en-US" dirty="0"/>
              <a:t> (FSL </a:t>
            </a:r>
            <a:r>
              <a:rPr lang="en-US" dirty="0" err="1"/>
              <a:t>topup</a:t>
            </a:r>
            <a:r>
              <a:rPr lang="en-US" dirty="0"/>
              <a:t>) 2: “translation off-resonance field distortion correction” SE</a:t>
            </a:r>
          </a:p>
        </p:txBody>
      </p:sp>
      <p:pic>
        <p:nvPicPr>
          <p:cNvPr id="5" name="274299819 NIFTI prescan and scan dynamic #1 before and after topup correction SE">
            <a:hlinkClick r:id="" action="ppaction://media"/>
            <a:extLst>
              <a:ext uri="{FF2B5EF4-FFF2-40B4-BE49-F238E27FC236}">
                <a16:creationId xmlns:a16="http://schemas.microsoft.com/office/drawing/2014/main" id="{1935D28F-0275-4850-B38A-43CC6F7D511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1013" y="1825625"/>
            <a:ext cx="8688387" cy="4351338"/>
          </a:xfrm>
        </p:spPr>
      </p:pic>
    </p:spTree>
    <p:extLst>
      <p:ext uri="{BB962C8B-B14F-4D97-AF65-F5344CB8AC3E}">
        <p14:creationId xmlns:p14="http://schemas.microsoft.com/office/powerpoint/2010/main" val="335681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1773CE2-F871-42F0-B0F1-CFF15FC06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" y="0"/>
            <a:ext cx="121464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84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ABD8A2F-F4DC-4E23-A184-D84B8D950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" y="0"/>
            <a:ext cx="121464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939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599</TotalTime>
  <Words>217</Words>
  <Application>Microsoft Office PowerPoint</Application>
  <PresentationFormat>Widescreen</PresentationFormat>
  <Paragraphs>29</Paragraphs>
  <Slides>13</Slides>
  <Notes>1</Notes>
  <HiddenSlides>0</HiddenSlides>
  <MMClips>5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Liberation Sans</vt:lpstr>
      <vt:lpstr>Lohit Devanagari</vt:lpstr>
      <vt:lpstr>Noto Sans CJK SC Regular</vt:lpstr>
      <vt:lpstr>Office Theme</vt:lpstr>
      <vt:lpstr>Geometrisk korreksjon av EPI for perfusjonsbilder</vt:lpstr>
      <vt:lpstr>Echo Planar Imaging (EPI): Raske MR-bilder</vt:lpstr>
      <vt:lpstr>Tidssekvens av scan viser kontrastinnladning og -utladning (~#1-~#50 vist). Brukt til å beregne perfusjonsbilder.</vt:lpstr>
      <vt:lpstr>PowerPoint-presentasjon</vt:lpstr>
      <vt:lpstr>Koregistrering av perfusjonsbilder med VOI, ROI etc. fra tradisjonelle MR-opptak?</vt:lpstr>
      <vt:lpstr>Koregistrering av perfusjonsbilder med VOI, ROI etc. fra tradisjonelle MR-opptak?</vt:lpstr>
      <vt:lpstr>Korrigering av feil ved ved hjelp av forskjellig faseinnkoding (FSL topup) 1: “translation off-resonance field”</vt:lpstr>
      <vt:lpstr>Korrigering av feil ved ved hjelp av forskjellig faseinnkoding (FSL topup) 2: “translation off-resonance field distortion correction” GE</vt:lpstr>
      <vt:lpstr>PowerPoint-presentasjon</vt:lpstr>
      <vt:lpstr>PowerPoint-presentasjon</vt:lpstr>
      <vt:lpstr>Korrigering av feil ved ved hjelp av forskjellig faseinnkoding (FSL topup) 2: “translation off-resonance field distortion correction” SE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ivar</dc:creator>
  <cp:lastModifiedBy>ivar</cp:lastModifiedBy>
  <cp:revision>98</cp:revision>
  <dcterms:created xsi:type="dcterms:W3CDTF">2018-10-12T08:07:29Z</dcterms:created>
  <dcterms:modified xsi:type="dcterms:W3CDTF">2018-10-16T07:31:26Z</dcterms:modified>
</cp:coreProperties>
</file>