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3" r:id="rId4"/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Thokle Hovden" userId="0848d9ae2240a222" providerId="LiveId" clId="{3E506E34-0D04-429A-83E2-EB23BB7C1E70}"/>
    <pc:docChg chg="modSld">
      <pc:chgData name="Ivar Thokle Hovden" userId="0848d9ae2240a222" providerId="LiveId" clId="{3E506E34-0D04-429A-83E2-EB23BB7C1E70}" dt="2021-09-23T13:22:12.279" v="5" actId="20577"/>
      <pc:docMkLst>
        <pc:docMk/>
      </pc:docMkLst>
      <pc:sldChg chg="modSp mod">
        <pc:chgData name="Ivar Thokle Hovden" userId="0848d9ae2240a222" providerId="LiveId" clId="{3E506E34-0D04-429A-83E2-EB23BB7C1E70}" dt="2021-09-23T13:22:12.279" v="5" actId="20577"/>
        <pc:sldMkLst>
          <pc:docMk/>
          <pc:sldMk cId="1983268328" sldId="266"/>
        </pc:sldMkLst>
        <pc:spChg chg="mod">
          <ac:chgData name="Ivar Thokle Hovden" userId="0848d9ae2240a222" providerId="LiveId" clId="{3E506E34-0D04-429A-83E2-EB23BB7C1E70}" dt="2021-09-23T13:22:12.279" v="5" actId="20577"/>
          <ac:spMkLst>
            <pc:docMk/>
            <pc:sldMk cId="1983268328" sldId="266"/>
            <ac:spMk id="2" creationId="{9AFA625C-5C65-4960-929F-633AE215AFC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C7B-20B3-4CA6-AADB-ED97A9C83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B0D4A-3FE9-4D88-827F-BABDACA2D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F6F72-95EF-4369-87E6-EEA80642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7A161-6365-4C92-A827-1B328401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1BFF8-0757-47D5-8092-2FE63288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3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5299-6589-4840-B94A-E66D839E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4C401-4ABB-46EA-BAB2-D1C0DCFC0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2F8D9-B6FC-4F1D-B074-49EF25031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18FAC-7CBD-4479-9C7B-6DA31F20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ED1AA-63FD-45D6-B757-E8D60DBD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1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9270C-24E8-4001-8261-C69A423FE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DE572-3347-407E-9D8E-E2CE22631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C0B02-F70E-4798-B8C4-264C97A7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682BC-006E-4D02-9618-AF2A51E6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9CB7C-83AE-4DD3-8596-23C84A2B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5BA00-E9B6-47D4-960D-FFA64FD6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B35CF-65FC-4637-AA1C-FC18F3561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EBA5C-284A-4F30-A2C1-245D98153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08C67-D947-42BE-9B53-D01D12AE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0FADB-4BBE-4950-B02D-E6D597814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DDA3B-A849-4306-A372-D731BE3A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9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7CF33-B442-442B-860B-5711D11C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2EB5A-22C4-4F58-8665-FC729162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4DC53-684C-4384-BF59-E40E0E58C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6F2405-B652-4D64-9CC6-D7AFBA0D4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57A94-C286-4900-8FEF-9DF75BB15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5F9482-7C1F-4E9A-9CD1-52DB39EB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FFF657-4287-4C41-8F7B-7E548D2A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4909FC-7993-4227-BF2D-BAB73C6F0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6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4335F-A559-41BB-B3E5-24D94FED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34795-7A92-4D91-BAE9-C0277108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9BEB6-5E3B-4B55-BF1A-F07863AB3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4FF96-D525-4C61-B216-FEA8D3EF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7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8E0E7E-A7A9-4B30-B48C-BBBC1176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B2F8F4-770B-473B-A746-B7A656BC1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304C5-8542-4B1F-877B-3AD43997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3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E854-238B-41DD-84A4-EC32D2E9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CE710-CF01-4A4C-84E0-4EEEA9703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E9E7A-6159-4684-A49B-723DF322F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F1D8E-63CD-4123-8396-2FCBFD68D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C00EA-E5EC-4DD1-8321-91349C54F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0012A-AB52-4DDD-9D70-FD8F658CC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3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99146-0CE7-44B5-9DFE-A83C1B02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AD4D46-F89C-46BD-B70B-4F40EDE55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B737A-8FD2-485B-8A73-4C7D91695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FF74B-45A4-46A6-BE3D-7C377573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6998F-D2E7-4BDF-9AFB-9BD04045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25857-4A73-4878-9329-4E648844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39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178F5-9B47-4112-8F55-122A8113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35AF09-3800-4153-8AF4-7808ACDCF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54632-45BD-47FB-90C0-C804326F4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395B6-F1F6-4C89-8EEC-FA752519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5BF7C-F8C9-4933-A757-9CDA9F72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44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DF278E-C2F8-4FA2-99B9-96E0EA978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61FBB-C375-4D4A-8403-F6006C51C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DF709-22CF-490B-8B2F-622375B2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65FC5-D9D8-4FAB-92E5-98A3280D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E92A-62A1-4604-A877-74880E1B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4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74460-76DA-4176-880D-2DE71E19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F1184-388C-48D4-894A-28E42A32E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480CD-FA87-4CC0-A239-694D94A5FC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57837-C2AE-4B72-9F3F-9E3B1E56F54A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32334-3B81-40D2-8A0E-BEF566386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8198C-1244-449E-9E75-1BBB7636D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4DDDE-D793-4EC7-AC6E-D6B3A017F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3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gif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FA625C-5C65-4960-929F-633AE215A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1" y="274643"/>
            <a:ext cx="11310258" cy="1683424"/>
          </a:xfrm>
        </p:spPr>
        <p:txBody>
          <a:bodyPr>
            <a:noAutofit/>
          </a:bodyPr>
          <a:lstStyle/>
          <a:p>
            <a:r>
              <a:rPr lang="en-US" sz="2400" b="1" dirty="0"/>
              <a:t>The Impact of </a:t>
            </a:r>
            <a:r>
              <a:rPr lang="en-US" sz="2400" b="1" u="sng" dirty="0"/>
              <a:t>EPI-based Distortion Correction</a:t>
            </a:r>
            <a:r>
              <a:rPr lang="en-US" sz="2400" b="1" dirty="0"/>
              <a:t> of Dynamic Susceptibility Contrast MRI</a:t>
            </a:r>
            <a:br>
              <a:rPr lang="en-US" sz="2400" b="1" dirty="0"/>
            </a:br>
            <a:r>
              <a:rPr lang="en-US" sz="2400" b="1" dirty="0"/>
              <a:t>on </a:t>
            </a:r>
            <a:r>
              <a:rPr lang="en-US" sz="2400" b="1" u="sng" dirty="0"/>
              <a:t>Cerebral Blood Volume Estimation</a:t>
            </a:r>
            <a:r>
              <a:rPr lang="en-US" sz="2400" b="1" dirty="0"/>
              <a:t> in Patients with Glioblastoma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European Journal of Radiology</a:t>
            </a:r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893D7044-C01F-45BA-A891-3D1D65378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3" y="2571518"/>
            <a:ext cx="7751540" cy="2656427"/>
          </a:xfrm>
          <a:prstGeom prst="rect">
            <a:avLst/>
          </a:prstGeom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E2A95509-1C24-41CE-AAB8-E398ECC50E71}"/>
              </a:ext>
            </a:extLst>
          </p:cNvPr>
          <p:cNvSpPr txBox="1"/>
          <p:nvPr/>
        </p:nvSpPr>
        <p:spPr>
          <a:xfrm>
            <a:off x="881906" y="3643625"/>
            <a:ext cx="14009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Calibri" pitchFamily="34" charset="0"/>
              </a:rPr>
              <a:t>Voxel displacement</a:t>
            </a:r>
            <a:endParaRPr lang="nb-NO" sz="15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E0D88E62-1810-45A8-A221-15F57DE6BB4F}"/>
              </a:ext>
            </a:extLst>
          </p:cNvPr>
          <p:cNvSpPr txBox="1"/>
          <p:nvPr/>
        </p:nvSpPr>
        <p:spPr>
          <a:xfrm>
            <a:off x="5250384" y="2245878"/>
            <a:ext cx="122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Spin-echo</a:t>
            </a:r>
            <a:endParaRPr lang="nb-NO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404D1A76-2F19-45A8-A9E6-AE0A411F199D}"/>
              </a:ext>
            </a:extLst>
          </p:cNvPr>
          <p:cNvSpPr txBox="1"/>
          <p:nvPr/>
        </p:nvSpPr>
        <p:spPr>
          <a:xfrm>
            <a:off x="8258822" y="2245877"/>
            <a:ext cx="127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k-space</a:t>
            </a:r>
            <a:endParaRPr lang="nb-NO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B1496432-67F9-4CEA-B976-18AD365D1E67}"/>
              </a:ext>
            </a:extLst>
          </p:cNvPr>
          <p:cNvSpPr txBox="1"/>
          <p:nvPr/>
        </p:nvSpPr>
        <p:spPr>
          <a:xfrm>
            <a:off x="2826995" y="2245878"/>
            <a:ext cx="1736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Gradient-echo</a:t>
            </a:r>
            <a:endParaRPr lang="nb-NO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4" name="Venstre klammeparentes 33">
            <a:extLst>
              <a:ext uri="{FF2B5EF4-FFF2-40B4-BE49-F238E27FC236}">
                <a16:creationId xmlns:a16="http://schemas.microsoft.com/office/drawing/2014/main" id="{EE69CCF6-A6B5-46DF-BAC3-FD9EC6B6F192}"/>
              </a:ext>
            </a:extLst>
          </p:cNvPr>
          <p:cNvSpPr/>
          <p:nvPr/>
        </p:nvSpPr>
        <p:spPr>
          <a:xfrm>
            <a:off x="2069217" y="2736988"/>
            <a:ext cx="330431" cy="2344189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endParaRPr lang="nb-NO" sz="15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il: ned 34">
            <a:extLst>
              <a:ext uri="{FF2B5EF4-FFF2-40B4-BE49-F238E27FC236}">
                <a16:creationId xmlns:a16="http://schemas.microsoft.com/office/drawing/2014/main" id="{18768DE1-95F6-4E41-A5E6-CC68FB1AB9C4}"/>
              </a:ext>
            </a:extLst>
          </p:cNvPr>
          <p:cNvSpPr/>
          <p:nvPr/>
        </p:nvSpPr>
        <p:spPr>
          <a:xfrm rot="9150582">
            <a:off x="3510359" y="4930877"/>
            <a:ext cx="637098" cy="673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endParaRPr lang="nb-NO" sz="15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Pil: ned 35">
            <a:extLst>
              <a:ext uri="{FF2B5EF4-FFF2-40B4-BE49-F238E27FC236}">
                <a16:creationId xmlns:a16="http://schemas.microsoft.com/office/drawing/2014/main" id="{C62BDDCA-F200-44C6-B102-1D3879FF38CD}"/>
              </a:ext>
            </a:extLst>
          </p:cNvPr>
          <p:cNvSpPr/>
          <p:nvPr/>
        </p:nvSpPr>
        <p:spPr>
          <a:xfrm rot="9150582">
            <a:off x="5719485" y="4930879"/>
            <a:ext cx="637098" cy="673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endParaRPr lang="nb-NO" sz="15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EEFF6D94-FDF4-4370-97F4-2F8E2E689124}"/>
              </a:ext>
            </a:extLst>
          </p:cNvPr>
          <p:cNvSpPr txBox="1"/>
          <p:nvPr/>
        </p:nvSpPr>
        <p:spPr>
          <a:xfrm>
            <a:off x="2282892" y="5602228"/>
            <a:ext cx="3013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Voxel compression/decompression + signal loss</a:t>
            </a:r>
            <a:endParaRPr lang="nb-NO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9A792B5-BC31-4064-B68F-5F5472CF6D94}"/>
              </a:ext>
            </a:extLst>
          </p:cNvPr>
          <p:cNvSpPr txBox="1"/>
          <p:nvPr/>
        </p:nvSpPr>
        <p:spPr>
          <a:xfrm>
            <a:off x="5600047" y="5602228"/>
            <a:ext cx="3013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Voxel compression/decompression</a:t>
            </a:r>
            <a:endParaRPr lang="nb-NO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298BDA-D194-42D7-BC4F-63F496332FA0}"/>
              </a:ext>
            </a:extLst>
          </p:cNvPr>
          <p:cNvSpPr txBox="1"/>
          <p:nvPr/>
        </p:nvSpPr>
        <p:spPr>
          <a:xfrm>
            <a:off x="6601327" y="1445389"/>
            <a:ext cx="3569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EPI: Echo-Planar Imaging (</a:t>
            </a:r>
            <a:r>
              <a:rPr lang="en-US" dirty="0">
                <a:solidFill>
                  <a:srgbClr val="997455"/>
                </a:solidFill>
              </a:rPr>
              <a:t>brown</a:t>
            </a:r>
            <a:r>
              <a:rPr lang="en-US" dirty="0"/>
              <a:t>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6318400-B61D-4D6F-942D-613BDE6F0AE3}"/>
              </a:ext>
            </a:extLst>
          </p:cNvPr>
          <p:cNvSpPr txBox="1"/>
          <p:nvPr/>
        </p:nvSpPr>
        <p:spPr>
          <a:xfrm>
            <a:off x="10352768" y="885157"/>
            <a:ext cx="1579388" cy="388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Ivar T. Hovden MS</a:t>
            </a:r>
            <a:r>
              <a:rPr lang="en-US" sz="1000" baseline="30000" dirty="0"/>
              <a:t>1*</a:t>
            </a:r>
            <a:r>
              <a:rPr lang="en-US" sz="1000" dirty="0"/>
              <a:t>, Oliver M. Geier PhD</a:t>
            </a:r>
            <a:r>
              <a:rPr lang="en-US" sz="1000" baseline="30000" dirty="0"/>
              <a:t>1</a:t>
            </a:r>
            <a:r>
              <a:rPr lang="en-US" sz="1000" dirty="0"/>
              <a:t>, Ingrid </a:t>
            </a:r>
            <a:r>
              <a:rPr lang="en-US" sz="1000" dirty="0" err="1"/>
              <a:t>Digernes</a:t>
            </a:r>
            <a:r>
              <a:rPr lang="en-US" sz="1000" dirty="0"/>
              <a:t> PhD</a:t>
            </a:r>
            <a:r>
              <a:rPr lang="en-US" sz="1000" baseline="30000" dirty="0"/>
              <a:t>1</a:t>
            </a:r>
            <a:r>
              <a:rPr lang="en-US" sz="1000" dirty="0"/>
              <a:t>, </a:t>
            </a:r>
            <a:r>
              <a:rPr lang="en-US" sz="1000" dirty="0" err="1"/>
              <a:t>Elies</a:t>
            </a:r>
            <a:r>
              <a:rPr lang="en-US" sz="1000" dirty="0"/>
              <a:t> </a:t>
            </a:r>
            <a:r>
              <a:rPr lang="en-US" sz="1000" dirty="0" err="1"/>
              <a:t>Fuster</a:t>
            </a:r>
            <a:r>
              <a:rPr lang="en-US" sz="1000" dirty="0"/>
              <a:t>-Garcia PhD</a:t>
            </a:r>
            <a:r>
              <a:rPr lang="en-US" sz="1000" baseline="30000" dirty="0"/>
              <a:t>1</a:t>
            </a:r>
            <a:r>
              <a:rPr lang="en-US" sz="1000" dirty="0"/>
              <a:t>, </a:t>
            </a:r>
            <a:r>
              <a:rPr lang="en-US" sz="1000" dirty="0" err="1"/>
              <a:t>Grethe</a:t>
            </a:r>
            <a:r>
              <a:rPr lang="en-US" sz="1000" dirty="0"/>
              <a:t> </a:t>
            </a:r>
            <a:r>
              <a:rPr lang="en-US" sz="1000" dirty="0" err="1"/>
              <a:t>Løvland</a:t>
            </a:r>
            <a:r>
              <a:rPr lang="en-US" sz="1000" dirty="0"/>
              <a:t> BS</a:t>
            </a:r>
            <a:r>
              <a:rPr lang="en-US" sz="1000" baseline="30000" dirty="0"/>
              <a:t>2</a:t>
            </a:r>
            <a:r>
              <a:rPr lang="en-US" sz="1000" dirty="0"/>
              <a:t>,</a:t>
            </a:r>
            <a:r>
              <a:rPr lang="en-US" sz="1000" baseline="30000" dirty="0"/>
              <a:t> </a:t>
            </a:r>
            <a:r>
              <a:rPr lang="en-US" sz="1000" dirty="0"/>
              <a:t>Einar Vik-Mo MD PhD</a:t>
            </a:r>
            <a:r>
              <a:rPr lang="en-US" sz="1000" baseline="30000" dirty="0"/>
              <a:t>3</a:t>
            </a:r>
            <a:r>
              <a:rPr lang="en-US" sz="1000" dirty="0"/>
              <a:t>; Torstein R. </a:t>
            </a:r>
            <a:r>
              <a:rPr lang="en-US" sz="1000" dirty="0" err="1"/>
              <a:t>Meling</a:t>
            </a:r>
            <a:r>
              <a:rPr lang="en-US" sz="1000" dirty="0"/>
              <a:t> MD PhD</a:t>
            </a:r>
            <a:r>
              <a:rPr lang="en-US" sz="1000" baseline="30000" dirty="0"/>
              <a:t>3,4 </a:t>
            </a:r>
            <a:r>
              <a:rPr lang="en-US" sz="1000" dirty="0"/>
              <a:t>and </a:t>
            </a:r>
            <a:r>
              <a:rPr lang="en-US" sz="1000" dirty="0" err="1"/>
              <a:t>Kyrre</a:t>
            </a:r>
            <a:r>
              <a:rPr lang="en-US" sz="1000" dirty="0"/>
              <a:t> E. Emblem PhD</a:t>
            </a:r>
            <a:r>
              <a:rPr lang="en-US" sz="1000" baseline="30000" dirty="0"/>
              <a:t>1</a:t>
            </a:r>
          </a:p>
          <a:p>
            <a:endParaRPr lang="en-US" sz="1000" baseline="30000" dirty="0"/>
          </a:p>
          <a:p>
            <a:r>
              <a:rPr lang="en-US" sz="1000" baseline="30000" dirty="0"/>
              <a:t>1)</a:t>
            </a:r>
            <a:r>
              <a:rPr lang="en-US" sz="1000" i="1" dirty="0"/>
              <a:t>Department of Diagnostic Physics, Division of Radiology and Nuclear Medicine, Oslo University Hospital, Oslo, Norway</a:t>
            </a:r>
            <a:endParaRPr lang="nb-NO" sz="1000" dirty="0"/>
          </a:p>
          <a:p>
            <a:r>
              <a:rPr lang="en-US" sz="1000" baseline="30000" dirty="0"/>
              <a:t>2)</a:t>
            </a:r>
            <a:r>
              <a:rPr lang="en-US" sz="1000" i="1" dirty="0"/>
              <a:t>The Intervention Centre, Oslo University Hospital, Oslo, Norway</a:t>
            </a:r>
            <a:endParaRPr lang="nb-NO" sz="1000" dirty="0"/>
          </a:p>
          <a:p>
            <a:r>
              <a:rPr lang="en-US" sz="1000" baseline="30000" dirty="0"/>
              <a:t>3)</a:t>
            </a:r>
            <a:r>
              <a:rPr lang="en-US" sz="1000" dirty="0"/>
              <a:t>Department of Neurosurgery, </a:t>
            </a:r>
            <a:r>
              <a:rPr lang="en-US" sz="1000" i="1" dirty="0"/>
              <a:t>Oslo University Hospital, Oslo, Norway</a:t>
            </a:r>
            <a:endParaRPr lang="nb-NO" sz="1000" dirty="0"/>
          </a:p>
          <a:p>
            <a:r>
              <a:rPr lang="en-US" sz="1000" baseline="30000" dirty="0"/>
              <a:t>4)</a:t>
            </a:r>
            <a:r>
              <a:rPr lang="en-US" sz="1000" i="1" dirty="0"/>
              <a:t>Department of Neurosurgery, Geneva University Hospitals, Geneva, Switzerland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98326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88"/>
    </mc:Choice>
    <mc:Fallback xmlns="">
      <p:transition spd="slow" advTm="2518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e 33">
            <a:extLst>
              <a:ext uri="{FF2B5EF4-FFF2-40B4-BE49-F238E27FC236}">
                <a16:creationId xmlns:a16="http://schemas.microsoft.com/office/drawing/2014/main" id="{B2793AB0-A688-488F-B8D9-3FB1D980C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20" y="1400515"/>
            <a:ext cx="1485832" cy="1713201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369EF87E-7B9B-4448-B55A-40C2AF4A0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252" y="1400515"/>
            <a:ext cx="1485832" cy="1713201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F3126BAF-0954-4455-8B7C-702605264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84" y="1400515"/>
            <a:ext cx="1485832" cy="1713201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9E9D957E-F152-4A3F-B529-BA6D875AD1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252" y="3677857"/>
            <a:ext cx="1485832" cy="1713201"/>
          </a:xfrm>
          <a:prstGeom prst="rect">
            <a:avLst/>
          </a:prstGeom>
        </p:spPr>
      </p:pic>
      <p:pic>
        <p:nvPicPr>
          <p:cNvPr id="38" name="Bilde 37">
            <a:extLst>
              <a:ext uri="{FF2B5EF4-FFF2-40B4-BE49-F238E27FC236}">
                <a16:creationId xmlns:a16="http://schemas.microsoft.com/office/drawing/2014/main" id="{F50126ED-C8E5-4546-AF36-EE2EBF3FA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84" y="3677857"/>
            <a:ext cx="1485832" cy="1713201"/>
          </a:xfrm>
          <a:prstGeom prst="rect">
            <a:avLst/>
          </a:prstGeom>
        </p:spPr>
      </p:pic>
      <p:sp>
        <p:nvSpPr>
          <p:cNvPr id="39" name="TekstSylinder 38">
            <a:extLst>
              <a:ext uri="{FF2B5EF4-FFF2-40B4-BE49-F238E27FC236}">
                <a16:creationId xmlns:a16="http://schemas.microsoft.com/office/drawing/2014/main" id="{9CA5F7A1-8FE5-4F95-8626-4C5E89D2D09E}"/>
              </a:ext>
            </a:extLst>
          </p:cNvPr>
          <p:cNvSpPr txBox="1"/>
          <p:nvPr/>
        </p:nvSpPr>
        <p:spPr>
          <a:xfrm>
            <a:off x="2635963" y="3132202"/>
            <a:ext cx="976746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T2 FLAIR</a:t>
            </a:r>
            <a:endParaRPr lang="nb-NO" sz="1750" dirty="0"/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8D0C8F4E-6B82-4927-BD25-AA602BF38357}"/>
              </a:ext>
            </a:extLst>
          </p:cNvPr>
          <p:cNvSpPr txBox="1"/>
          <p:nvPr/>
        </p:nvSpPr>
        <p:spPr>
          <a:xfrm>
            <a:off x="2261358" y="4402926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 err="1"/>
              <a:t>rCBV</a:t>
            </a:r>
            <a:endParaRPr lang="nb-NO" sz="1750" dirty="0"/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E8108F20-052F-4F75-A611-65A5FED0465C}"/>
              </a:ext>
            </a:extLst>
          </p:cNvPr>
          <p:cNvSpPr txBox="1"/>
          <p:nvPr/>
        </p:nvSpPr>
        <p:spPr>
          <a:xfrm>
            <a:off x="5417195" y="3134366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SE DSC (T2)</a:t>
            </a:r>
            <a:endParaRPr lang="nb-NO" sz="1750" dirty="0"/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2A0754D9-968F-45A7-ACF5-52824F88CF14}"/>
              </a:ext>
            </a:extLst>
          </p:cNvPr>
          <p:cNvSpPr txBox="1"/>
          <p:nvPr/>
        </p:nvSpPr>
        <p:spPr>
          <a:xfrm>
            <a:off x="7227887" y="1756451"/>
            <a:ext cx="23118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50" dirty="0"/>
              <a:t>Uncorrected Dynamic Susceptibility Contrast (DSC)</a:t>
            </a:r>
            <a:endParaRPr lang="nb-NO" sz="2750" dirty="0"/>
          </a:p>
        </p:txBody>
      </p:sp>
      <p:sp>
        <p:nvSpPr>
          <p:cNvPr id="43" name="Pil: ned 42">
            <a:extLst>
              <a:ext uri="{FF2B5EF4-FFF2-40B4-BE49-F238E27FC236}">
                <a16:creationId xmlns:a16="http://schemas.microsoft.com/office/drawing/2014/main" id="{6264810D-3D5E-4F7D-A922-5484CDF97279}"/>
              </a:ext>
            </a:extLst>
          </p:cNvPr>
          <p:cNvSpPr/>
          <p:nvPr/>
        </p:nvSpPr>
        <p:spPr>
          <a:xfrm>
            <a:off x="4376372" y="3396772"/>
            <a:ext cx="467591" cy="438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50"/>
          </a:p>
        </p:txBody>
      </p:sp>
      <p:sp>
        <p:nvSpPr>
          <p:cNvPr id="44" name="Pil: ned 43">
            <a:extLst>
              <a:ext uri="{FF2B5EF4-FFF2-40B4-BE49-F238E27FC236}">
                <a16:creationId xmlns:a16="http://schemas.microsoft.com/office/drawing/2014/main" id="{D7D311F7-80BF-4F68-B54B-DF32DDCFBB6A}"/>
              </a:ext>
            </a:extLst>
          </p:cNvPr>
          <p:cNvSpPr/>
          <p:nvPr/>
        </p:nvSpPr>
        <p:spPr>
          <a:xfrm>
            <a:off x="5862204" y="3399177"/>
            <a:ext cx="467591" cy="438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kstSylinder 44">
                <a:extLst>
                  <a:ext uri="{FF2B5EF4-FFF2-40B4-BE49-F238E27FC236}">
                    <a16:creationId xmlns:a16="http://schemas.microsoft.com/office/drawing/2014/main" id="{C3599143-5688-432B-AC56-7607AF825C5B}"/>
                  </a:ext>
                </a:extLst>
              </p:cNvPr>
              <p:cNvSpPr txBox="1"/>
              <p:nvPr/>
            </p:nvSpPr>
            <p:spPr>
              <a:xfrm>
                <a:off x="7154055" y="4583745"/>
                <a:ext cx="2119106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𝑟𝐶𝐵𝑉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sSup>
                            <m:sSup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TekstSylinder 44">
                <a:extLst>
                  <a:ext uri="{FF2B5EF4-FFF2-40B4-BE49-F238E27FC236}">
                    <a16:creationId xmlns:a16="http://schemas.microsoft.com/office/drawing/2014/main" id="{C3599143-5688-432B-AC56-7607AF825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055" y="4583745"/>
                <a:ext cx="2119106" cy="8073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kstSylinder 45">
                <a:extLst>
                  <a:ext uri="{FF2B5EF4-FFF2-40B4-BE49-F238E27FC236}">
                    <a16:creationId xmlns:a16="http://schemas.microsoft.com/office/drawing/2014/main" id="{8E40C72E-10A3-4343-9BCB-4C1BE0F9F9FF}"/>
                  </a:ext>
                </a:extLst>
              </p:cNvPr>
              <p:cNvSpPr txBox="1"/>
              <p:nvPr/>
            </p:nvSpPr>
            <p:spPr>
              <a:xfrm>
                <a:off x="7046414" y="3835692"/>
                <a:ext cx="2442720" cy="6384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𝑇𝐸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6" name="TekstSylinder 45">
                <a:extLst>
                  <a:ext uri="{FF2B5EF4-FFF2-40B4-BE49-F238E27FC236}">
                    <a16:creationId xmlns:a16="http://schemas.microsoft.com/office/drawing/2014/main" id="{8E40C72E-10A3-4343-9BCB-4C1BE0F9F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414" y="3835692"/>
                <a:ext cx="2442720" cy="6384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Rett linje 46">
            <a:extLst>
              <a:ext uri="{FF2B5EF4-FFF2-40B4-BE49-F238E27FC236}">
                <a16:creationId xmlns:a16="http://schemas.microsoft.com/office/drawing/2014/main" id="{30F8D7C7-BEB3-4963-8F00-526165B44D2A}"/>
              </a:ext>
            </a:extLst>
          </p:cNvPr>
          <p:cNvCxnSpPr/>
          <p:nvPr/>
        </p:nvCxnSpPr>
        <p:spPr>
          <a:xfrm>
            <a:off x="2215166" y="1529006"/>
            <a:ext cx="52941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E2C7BD1C-F530-4404-B8AE-A6CB7CB92187}"/>
              </a:ext>
            </a:extLst>
          </p:cNvPr>
          <p:cNvSpPr txBox="1"/>
          <p:nvPr/>
        </p:nvSpPr>
        <p:spPr>
          <a:xfrm>
            <a:off x="3931363" y="3132202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GE DSC (T2*)</a:t>
            </a:r>
            <a:endParaRPr lang="nb-NO" sz="1750" dirty="0"/>
          </a:p>
        </p:txBody>
      </p:sp>
    </p:spTree>
    <p:extLst>
      <p:ext uri="{BB962C8B-B14F-4D97-AF65-F5344CB8AC3E}">
        <p14:creationId xmlns:p14="http://schemas.microsoft.com/office/powerpoint/2010/main" val="25528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71"/>
    </mc:Choice>
    <mc:Fallback xmlns="">
      <p:transition spd="slow" advTm="3517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e 19">
            <a:extLst>
              <a:ext uri="{FF2B5EF4-FFF2-40B4-BE49-F238E27FC236}">
                <a16:creationId xmlns:a16="http://schemas.microsoft.com/office/drawing/2014/main" id="{C8E4017D-EF88-4A0D-B7CA-ECB31C7FB1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038" y="1400514"/>
            <a:ext cx="1485832" cy="1713201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17FE122F-FFB4-445E-8BC5-41A0BA965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70" y="1400514"/>
            <a:ext cx="1485831" cy="1713201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3F2D94E2-388B-4CBB-96D6-D61DDC77B8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702" y="1400514"/>
            <a:ext cx="1485831" cy="171320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80EDFAA1-51B0-4051-B8FC-7A2830A8DC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70" y="3677856"/>
            <a:ext cx="1485831" cy="171320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0AF0955-54D7-436C-A269-1E3CCC80B2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702" y="3677856"/>
            <a:ext cx="1485831" cy="1713201"/>
          </a:xfrm>
          <a:prstGeom prst="rect">
            <a:avLst/>
          </a:prstGeom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ADCE6D5-0A15-4B43-9715-9232380835EB}"/>
              </a:ext>
            </a:extLst>
          </p:cNvPr>
          <p:cNvSpPr txBox="1"/>
          <p:nvPr/>
        </p:nvSpPr>
        <p:spPr>
          <a:xfrm>
            <a:off x="2640581" y="3132201"/>
            <a:ext cx="976746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T2 FLAIR</a:t>
            </a:r>
            <a:endParaRPr lang="nb-NO" sz="175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9CBBD966-D4EA-4E23-98F4-2AB85DC04435}"/>
              </a:ext>
            </a:extLst>
          </p:cNvPr>
          <p:cNvSpPr txBox="1"/>
          <p:nvPr/>
        </p:nvSpPr>
        <p:spPr>
          <a:xfrm>
            <a:off x="3935981" y="3132201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GE DSC (T2*)</a:t>
            </a:r>
            <a:endParaRPr lang="nb-NO" sz="1750" dirty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12B9F57-1D1F-46CA-B512-756DEA96E134}"/>
              </a:ext>
            </a:extLst>
          </p:cNvPr>
          <p:cNvSpPr txBox="1"/>
          <p:nvPr/>
        </p:nvSpPr>
        <p:spPr>
          <a:xfrm>
            <a:off x="5421813" y="3134365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SE DSC (T2)</a:t>
            </a:r>
            <a:endParaRPr lang="nb-NO" sz="1750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D9E6B88-C0B1-427A-9232-D716A2C572D2}"/>
              </a:ext>
            </a:extLst>
          </p:cNvPr>
          <p:cNvSpPr txBox="1"/>
          <p:nvPr/>
        </p:nvSpPr>
        <p:spPr>
          <a:xfrm>
            <a:off x="7232505" y="1756451"/>
            <a:ext cx="1974273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50" dirty="0"/>
              <a:t>Corrected DSC          (FSL TOPUP)</a:t>
            </a:r>
            <a:endParaRPr lang="nb-NO" sz="2750" dirty="0"/>
          </a:p>
        </p:txBody>
      </p:sp>
      <p:sp>
        <p:nvSpPr>
          <p:cNvPr id="29" name="Pil: ned 28">
            <a:extLst>
              <a:ext uri="{FF2B5EF4-FFF2-40B4-BE49-F238E27FC236}">
                <a16:creationId xmlns:a16="http://schemas.microsoft.com/office/drawing/2014/main" id="{CDC0DF39-EC2A-415D-BCBB-1FB90E5BFBE2}"/>
              </a:ext>
            </a:extLst>
          </p:cNvPr>
          <p:cNvSpPr/>
          <p:nvPr/>
        </p:nvSpPr>
        <p:spPr>
          <a:xfrm>
            <a:off x="4380990" y="3396771"/>
            <a:ext cx="467591" cy="438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50"/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1F62683E-2D39-49B9-A76E-1E1C645734CA}"/>
              </a:ext>
            </a:extLst>
          </p:cNvPr>
          <p:cNvSpPr/>
          <p:nvPr/>
        </p:nvSpPr>
        <p:spPr>
          <a:xfrm>
            <a:off x="5866822" y="3399176"/>
            <a:ext cx="467591" cy="438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6497460C-F967-472E-A900-8BB832B1ED81}"/>
                  </a:ext>
                </a:extLst>
              </p:cNvPr>
              <p:cNvSpPr txBox="1"/>
              <p:nvPr/>
            </p:nvSpPr>
            <p:spPr>
              <a:xfrm>
                <a:off x="7158673" y="4583744"/>
                <a:ext cx="2119106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𝑟𝐶𝐵𝑉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sSup>
                            <m:sSup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6497460C-F967-472E-A900-8BB832B1E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673" y="4583744"/>
                <a:ext cx="2119106" cy="8073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1E4D17CF-33C9-427A-8B10-54EFA28A5323}"/>
                  </a:ext>
                </a:extLst>
              </p:cNvPr>
              <p:cNvSpPr txBox="1"/>
              <p:nvPr/>
            </p:nvSpPr>
            <p:spPr>
              <a:xfrm>
                <a:off x="7051032" y="3835691"/>
                <a:ext cx="2442720" cy="6384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𝑇𝐸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1E4D17CF-33C9-427A-8B10-54EFA28A5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032" y="3835691"/>
                <a:ext cx="2442720" cy="6384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A34FBB2-BD06-4FA5-BE7C-AF829622ECAF}"/>
              </a:ext>
            </a:extLst>
          </p:cNvPr>
          <p:cNvSpPr txBox="1"/>
          <p:nvPr/>
        </p:nvSpPr>
        <p:spPr>
          <a:xfrm>
            <a:off x="7510462" y="3132201"/>
            <a:ext cx="14183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dirty="0"/>
              <a:t>Andersson et al., 2003</a:t>
            </a:r>
            <a:endParaRPr lang="nb-NO" sz="1250" dirty="0"/>
          </a:p>
        </p:txBody>
      </p: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8D4C55CD-B3EB-4BA7-955B-FF86EE26C6CF}"/>
              </a:ext>
            </a:extLst>
          </p:cNvPr>
          <p:cNvCxnSpPr/>
          <p:nvPr/>
        </p:nvCxnSpPr>
        <p:spPr>
          <a:xfrm>
            <a:off x="2219784" y="1529005"/>
            <a:ext cx="529416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B4FFCB5-B47F-4C4E-BD5F-13EA55A3E8CB}"/>
              </a:ext>
            </a:extLst>
          </p:cNvPr>
          <p:cNvSpPr txBox="1"/>
          <p:nvPr/>
        </p:nvSpPr>
        <p:spPr>
          <a:xfrm>
            <a:off x="2265976" y="4402925"/>
            <a:ext cx="135761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 err="1"/>
              <a:t>rCBV</a:t>
            </a:r>
            <a:endParaRPr lang="nb-NO" sz="1750" dirty="0"/>
          </a:p>
        </p:txBody>
      </p:sp>
    </p:spTree>
    <p:extLst>
      <p:ext uri="{BB962C8B-B14F-4D97-AF65-F5344CB8AC3E}">
        <p14:creationId xmlns:p14="http://schemas.microsoft.com/office/powerpoint/2010/main" val="93403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21"/>
    </mc:Choice>
    <mc:Fallback xmlns="">
      <p:transition spd="slow" advTm="1242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8A32FA-2C1D-4F6A-ACF8-F9DF822C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1" y="1110344"/>
            <a:ext cx="11310258" cy="5543548"/>
          </a:xfrm>
        </p:spPr>
        <p:txBody>
          <a:bodyPr/>
          <a:lstStyle/>
          <a:p>
            <a:r>
              <a:rPr lang="en-US" dirty="0"/>
              <a:t>EPI distortion correction is warranted</a:t>
            </a:r>
            <a:br>
              <a:rPr lang="en-US" dirty="0"/>
            </a:br>
            <a:r>
              <a:rPr lang="en-US" dirty="0"/>
              <a:t>for correct assessment of CBV values </a:t>
            </a:r>
            <a:br>
              <a:rPr lang="en-US" dirty="0"/>
            </a:br>
            <a:r>
              <a:rPr lang="en-US" dirty="0"/>
              <a:t>along with structural images in </a:t>
            </a:r>
            <a:br>
              <a:rPr lang="en-US" dirty="0"/>
            </a:br>
            <a:r>
              <a:rPr lang="en-US" dirty="0"/>
              <a:t>glioblastoma treatment assessment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Our data indicate that DSC MRI of </a:t>
            </a:r>
            <a:br>
              <a:rPr lang="en-US" dirty="0"/>
            </a:br>
            <a:r>
              <a:rPr lang="en-US" dirty="0"/>
              <a:t>uncorrected EPIs result in </a:t>
            </a:r>
            <a:br>
              <a:rPr lang="en-US" dirty="0"/>
            </a:br>
            <a:r>
              <a:rPr lang="en-US" u="sng" dirty="0"/>
              <a:t>underestimated CBV values</a:t>
            </a:r>
            <a:r>
              <a:rPr lang="en-US" dirty="0"/>
              <a:t> in multiple</a:t>
            </a:r>
            <a:br>
              <a:rPr lang="en-US" dirty="0"/>
            </a:br>
            <a:r>
              <a:rPr lang="en-US" dirty="0"/>
              <a:t>cortical regions as shown in the figure</a:t>
            </a:r>
          </a:p>
          <a:p>
            <a:endParaRPr lang="en-US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CD8D339-AF85-449C-BBD9-EFC0B88F4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2055" y="903946"/>
            <a:ext cx="5187688" cy="5187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190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55"/>
    </mc:Choice>
    <mc:Fallback xmlns="">
      <p:transition spd="slow" advTm="48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271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The Impact of EPI-based Distortion Correction of Dynamic Susceptibility Contrast MRI on Cerebral Blood Volume Estimation in Patients with Glioblastoma  European Journal of Radiology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EPI-based Distortion Correction of Dynamic Susceptibility Contrast MRI on Cerebral Blood Volume Estimation in Patients with Glioblastoma  European Journal of Radiology (in revision)</dc:title>
  <dc:creator>Ivar Thokle Hovden</dc:creator>
  <cp:lastModifiedBy>Ivar Thokle Hovden</cp:lastModifiedBy>
  <cp:revision>1</cp:revision>
  <dcterms:created xsi:type="dcterms:W3CDTF">2021-09-23T13:18:14Z</dcterms:created>
  <dcterms:modified xsi:type="dcterms:W3CDTF">2021-09-23T13:22:18Z</dcterms:modified>
</cp:coreProperties>
</file>