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9" r:id="rId3"/>
    <p:sldId id="257" r:id="rId4"/>
    <p:sldId id="258" r:id="rId5"/>
    <p:sldId id="265" r:id="rId6"/>
    <p:sldId id="260" r:id="rId7"/>
    <p:sldId id="261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9" r:id="rId19"/>
    <p:sldId id="280" r:id="rId20"/>
    <p:sldId id="281" r:id="rId21"/>
    <p:sldId id="282" r:id="rId22"/>
    <p:sldId id="277" r:id="rId23"/>
    <p:sldId id="278" r:id="rId24"/>
    <p:sldId id="276" r:id="rId25"/>
    <p:sldId id="283" r:id="rId2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D4AF8B8-969D-47D6-AF39-F36E72B76E34}" v="8" dt="2019-09-25T13:35:08.9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9" autoAdjust="0"/>
    <p:restoredTop sz="73034" autoAdjust="0"/>
  </p:normalViewPr>
  <p:slideViewPr>
    <p:cSldViewPr snapToGrid="0">
      <p:cViewPr varScale="1">
        <p:scale>
          <a:sx n="87" d="100"/>
          <a:sy n="87" d="100"/>
        </p:scale>
        <p:origin x="124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CD5C2B-8A94-47AE-8EDA-90BDFA0051ED}" type="datetimeFigureOut">
              <a:rPr lang="nb-NO" smtClean="0"/>
              <a:t>25.09.2019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80B5E-A24D-4444-85BE-A6C94720E89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03561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CCC4BD1-491E-4856-A11A-C72E53D3B9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6997848-F2E9-4BB2-B8AC-CF968D36FF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2CE786A-6CB3-4E60-BDAF-F2AC8C653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D9DDB-AE37-4728-8273-AF9654F834B9}" type="datetime1">
              <a:rPr lang="en-US" smtClean="0"/>
              <a:t>9/25/2019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CD633D5-92D5-464C-83AB-CEDC44FAF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FCFA571-FDBD-4FB0-B10D-962211C04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675206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6C85CF1-7A0B-4CFE-B82C-3CBE0BE4B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71AE114-3A9C-446B-9948-69F6997A1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C8B49DA-885F-46E6-9B78-6D7860A0C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16F3F-96B7-4038-850F-66614811595D}" type="datetime1">
              <a:rPr lang="en-US" smtClean="0"/>
              <a:t>9/25/2019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6E7BB5B4-C757-4594-83C3-F9DD405FFC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D6479CF-B59F-4F08-81F2-243525258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1681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D4F0AB7-81ED-406D-8C0D-B28F8AA87D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DE02BD2-4349-4725-BC99-BDD64FC23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501BAB9-CFA9-4B5B-BDF3-10F1AFBA4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21E3E3-BAD2-4C63-BB09-91BB73B026AF}" type="datetime1">
              <a:rPr lang="en-US" smtClean="0"/>
              <a:t>9/25/2019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D4DDC6F3-C3D2-4678-8170-5B526E986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9EB4473-53E4-4BC8-862F-75566CBE23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87055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A9ED82F-FDAC-46B4-8DA6-A5F8A646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81F4829-CD9F-4E42-85A3-DB10979CA5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7ED1D3-FDAC-412E-B2AA-BA0D17FECE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D51D9070-A174-4A2E-B342-E6C1D63403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16B44-AB5E-453A-96C1-870ABDA1AA5A}" type="datetime1">
              <a:rPr lang="en-US" smtClean="0"/>
              <a:t>9/25/2019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A726DA6-4BBB-46FA-A584-C3941D990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CC869E4-2B79-4B51-957E-BD4995AF95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863113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0CDAFF-327D-433A-8C49-9A434FCCD5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2F10B1A8-1564-4882-A5BD-9C789257DD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7ACD34A-5FAB-4D52-85CE-F0E0AEC13D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23DA82F0-452E-4FEC-B7DE-F7E977AC24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6BE899E-1ED6-4F9F-8DDE-8809DE2374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075457F-A4FA-4EE6-863B-093DABB2E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9F622-8CF8-4A3B-8687-9FA0B39165B7}" type="datetime1">
              <a:rPr lang="en-US" smtClean="0"/>
              <a:t>9/25/2019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858FD8F-C8B3-47FC-A2A2-B215E4DD3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C4FD1409-0E2A-449A-AF47-D8C6D5C309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71773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B00E29-EF1E-4AAE-8D65-B8B5C1F6F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5DEF18D1-8CEA-4EDC-BD3A-94EC3743BE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0562FB-E57B-4771-95E7-D9260634A3DA}" type="datetime1">
              <a:rPr lang="en-US" smtClean="0"/>
              <a:t>9/25/2019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86947AB4-28E0-4173-A949-CA63697615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6CC36CE-2BD8-4A1D-948D-849C3EED54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741136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CFD4274-80B8-41A5-83BE-250065D91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F37CC-007E-4671-A6C0-F4987E4BD7A4}" type="datetime1">
              <a:rPr lang="en-US" smtClean="0"/>
              <a:t>9/25/2019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38878B9-BF70-4142-99B3-CF0939691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81B153C2-2308-4F6D-8A27-60338B46B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3106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ECBE7F3-4FE7-40B9-AA3D-E768892AE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B7953A3-E121-4BDF-B147-48531DB7D9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037540-F7D2-4DAF-B0F4-54023F3C26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469C79B-A403-4A1B-B625-AC44DC9C44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FFA98-CDBD-4094-97C8-E68377390C7A}" type="datetime1">
              <a:rPr lang="en-US" smtClean="0"/>
              <a:t>9/25/2019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0A06712-7605-4640-BFE3-460DF2F90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9E4FE44A-BD17-460D-8E32-B392F45069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05707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65A944-C644-4B03-B8E6-0CE3EB305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044521B6-D589-4F85-8E47-F972F94271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8AB9461-4E1C-4AB9-AB1B-47E8B0A5F9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E9B762-742F-4CF5-A743-AAE2893534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DB2EB-D877-4257-9C47-1E52858507CE}" type="datetime1">
              <a:rPr lang="en-US" smtClean="0"/>
              <a:t>9/25/2019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142B8B0-D36A-4C82-8986-CF5AACF9C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923E4E7-8224-4D7F-8105-2AE1A52305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54164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25C430-7BFC-4347-93F9-1DF3CA887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E0B984E-ABDD-4962-8171-36AD758F6F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13B91F0-EC6C-49A9-9E07-B6F04CDD4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1E5DBC-2A83-46FC-92C5-373F00B79BFA}" type="datetime1">
              <a:rPr lang="en-US" smtClean="0"/>
              <a:t>9/25/2019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123D23-F891-49CD-AE6A-CCE7CCA8D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BCEFE62-B7E6-42B7-841F-2A925C7C0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05116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5809B5E-8884-4EBB-A83B-515A8C25F3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3E330653-29F0-4E47-B5C5-A23AEBDB2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E33DCF7-6598-433C-815A-8BD2E69B0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C0E1F3-1704-4294-853C-5C15964EAD3B}" type="datetime1">
              <a:rPr lang="en-US" smtClean="0"/>
              <a:t>9/25/2019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2D0FE14-98BA-440C-B574-59B203BE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EC4DCF-E60D-4DFC-B892-628742640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45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E49ADF97-5F89-4526-997D-A0188C236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528EE4E-AC74-4C6B-862D-503949950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9CAB5B37-1583-4C07-A78D-E7F85A34F9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1BB57B-06AE-406E-A2E7-F88DE2DA9219}" type="datetime1">
              <a:rPr lang="en-US" smtClean="0"/>
              <a:t>9/25/2019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2B1F495-EC09-41B1-8ED6-BCF4F230D4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F203D71-66FD-4389-9807-C36BE078A5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596D9-A7C3-416A-AF5B-A8975C8E9FEE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32609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gif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gif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gif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openxmlformats.org/officeDocument/2006/relationships/image" Target="../media/image38.png"/><Relationship Id="rId3" Type="http://schemas.openxmlformats.org/officeDocument/2006/relationships/image" Target="../media/image24.png"/><Relationship Id="rId7" Type="http://schemas.openxmlformats.org/officeDocument/2006/relationships/image" Target="../media/image32.png"/><Relationship Id="rId12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36.png"/><Relationship Id="rId5" Type="http://schemas.openxmlformats.org/officeDocument/2006/relationships/image" Target="../media/image28.png"/><Relationship Id="rId15" Type="http://schemas.openxmlformats.org/officeDocument/2006/relationships/image" Target="../media/image29.png"/><Relationship Id="rId10" Type="http://schemas.openxmlformats.org/officeDocument/2006/relationships/image" Target="../media/image35.png"/><Relationship Id="rId4" Type="http://schemas.openxmlformats.org/officeDocument/2006/relationships/image" Target="../media/image25.png"/><Relationship Id="rId9" Type="http://schemas.openxmlformats.org/officeDocument/2006/relationships/image" Target="../media/image34.png"/><Relationship Id="rId1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2447DC3-B568-4A7B-8194-54C25FE346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680297"/>
          </a:xfrm>
        </p:spPr>
        <p:txBody>
          <a:bodyPr>
            <a:normAutofit fontScale="90000"/>
          </a:bodyPr>
          <a:lstStyle/>
          <a:p>
            <a:r>
              <a:rPr lang="en-US" dirty="0"/>
              <a:t>The Impact of EPI-based Distortion Correction of Dynamic Susceptibility Contrast MRI in Patients with Glioblastoma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1834BE81-E0BD-4C5F-8F9A-1292AE7EC2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28334"/>
            <a:ext cx="9144000" cy="1655762"/>
          </a:xfrm>
        </p:spPr>
        <p:txBody>
          <a:bodyPr/>
          <a:lstStyle/>
          <a:p>
            <a:r>
              <a:rPr lang="en-US" dirty="0"/>
              <a:t>Ivar Thokle Hovden</a:t>
            </a:r>
          </a:p>
          <a:p>
            <a:r>
              <a:rPr lang="en-US" dirty="0"/>
              <a:t>Oslo University Hospital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CAD31B-E28A-4715-A50A-5F4BF7F59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A036FB-2D8D-4CC3-BDDC-BFA821141E23}" type="datetime1">
              <a:rPr lang="en-US" smtClean="0"/>
              <a:t>9/25/2019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666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178ADC8-D350-440A-A4E7-0E4224090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Outline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270162F-4FB0-412D-A337-82CDCE1E5C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Motivation: Susceptibility induced distortions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Relevant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Study Goal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Method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Results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Take home message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917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1. Motivation: Susceptibility induced distortions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83D445C-0079-47BA-B93B-6DE3FC76C8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Varying tissue susceptibility causes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field inhomogeneity: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br>
                  <a:rPr lang="en-US" b="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endParaRPr lang="en-US" b="0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𝑆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)∝</m:t>
                    </m:r>
                    <m:nary>
                      <m:naryPr>
                        <m:chr m:val="∬"/>
                        <m:limLoc m:val="undOvr"/>
                        <m:ctrlPr>
                          <a:rPr lang="nb-NO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𝜌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d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𝛾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Δ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)]</m:t>
                            </m:r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𝑑𝑥𝑑𝑦</m:t>
                    </m:r>
                  </m:oMath>
                </a14:m>
                <a:r>
                  <a:rPr lang="nb-NO" dirty="0"/>
                  <a:t> </a:t>
                </a:r>
                <a:br>
                  <a:rPr lang="nb-NO" dirty="0"/>
                </a:br>
                <a:endParaRPr lang="nb-NO" dirty="0"/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c</a:t>
                </a:r>
                <a:r>
                  <a:rPr lang="en-US" dirty="0"/>
                  <a:t>auses geometric distortions</a:t>
                </a:r>
                <a:br>
                  <a:rPr lang="en-US" dirty="0"/>
                </a:br>
                <a:endParaRPr lang="nb-NO" dirty="0"/>
              </a:p>
              <a:p>
                <a:r>
                  <a:rPr lang="en-US" dirty="0"/>
                  <a:t>Echo Planar Imaging: Most pronounced along phase encoding direction</a:t>
                </a:r>
              </a:p>
              <a:p>
                <a:r>
                  <a:rPr lang="en-US" dirty="0"/>
                  <a:t>Echo Planar Imaging: Geometric distortions in a pair of opposite phase encoded EPIs have </a:t>
                </a:r>
                <a:r>
                  <a:rPr lang="en-US" u="sng" dirty="0"/>
                  <a:t>opposite directions</a:t>
                </a:r>
                <a:r>
                  <a:rPr lang="en-US" dirty="0"/>
                  <a:t> (simplification)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83D445C-0079-47BA-B93B-6DE3FC76C8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3361" b="-84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kstSylinder 3">
            <a:extLst>
              <a:ext uri="{FF2B5EF4-FFF2-40B4-BE49-F238E27FC236}">
                <a16:creationId xmlns:a16="http://schemas.microsoft.com/office/drawing/2014/main" id="{B12C00CF-0227-460E-A595-48DA35D77878}"/>
              </a:ext>
            </a:extLst>
          </p:cNvPr>
          <p:cNvSpPr txBox="1"/>
          <p:nvPr/>
        </p:nvSpPr>
        <p:spPr>
          <a:xfrm>
            <a:off x="9805553" y="2772930"/>
            <a:ext cx="226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Andersson et al. 2003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95117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6498B415-18D8-4D0A-A6FC-DE3B83B259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329" y="1658049"/>
            <a:ext cx="10335387" cy="3541902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F785344-C9CB-4EC3-993D-99C09DB8453B}"/>
              </a:ext>
            </a:extLst>
          </p:cNvPr>
          <p:cNvSpPr txBox="1"/>
          <p:nvPr/>
        </p:nvSpPr>
        <p:spPr>
          <a:xfrm>
            <a:off x="-194854" y="3087526"/>
            <a:ext cx="1867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Voxel displacement</a:t>
            </a:r>
            <a:endParaRPr lang="nb-NO" sz="2000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C91C6F8B-00D3-44F9-8FF3-A2B34DA854EF}"/>
              </a:ext>
            </a:extLst>
          </p:cNvPr>
          <p:cNvSpPr txBox="1"/>
          <p:nvPr/>
        </p:nvSpPr>
        <p:spPr>
          <a:xfrm>
            <a:off x="5629781" y="1223861"/>
            <a:ext cx="16341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Spin-echo</a:t>
            </a:r>
            <a:endParaRPr lang="nb-NO" sz="2400" dirty="0"/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0365CA54-E55B-41C1-97C8-50C9D5C2C7B4}"/>
              </a:ext>
            </a:extLst>
          </p:cNvPr>
          <p:cNvSpPr txBox="1"/>
          <p:nvPr/>
        </p:nvSpPr>
        <p:spPr>
          <a:xfrm>
            <a:off x="9641034" y="1223861"/>
            <a:ext cx="16989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k-space</a:t>
            </a:r>
            <a:endParaRPr lang="nb-NO" sz="2400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16EDAC0-17F2-494F-9370-343666E15ECD}"/>
              </a:ext>
            </a:extLst>
          </p:cNvPr>
          <p:cNvSpPr txBox="1"/>
          <p:nvPr/>
        </p:nvSpPr>
        <p:spPr>
          <a:xfrm>
            <a:off x="2530519" y="1223861"/>
            <a:ext cx="20510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Gradient-echo</a:t>
            </a:r>
            <a:endParaRPr lang="nb-NO" sz="2400" dirty="0"/>
          </a:p>
        </p:txBody>
      </p:sp>
      <p:sp>
        <p:nvSpPr>
          <p:cNvPr id="9" name="Venstre klammeparentes 8">
            <a:extLst>
              <a:ext uri="{FF2B5EF4-FFF2-40B4-BE49-F238E27FC236}">
                <a16:creationId xmlns:a16="http://schemas.microsoft.com/office/drawing/2014/main" id="{EA0DEA2D-15B0-414C-B36A-9DA75DF08CF4}"/>
              </a:ext>
            </a:extLst>
          </p:cNvPr>
          <p:cNvSpPr/>
          <p:nvPr/>
        </p:nvSpPr>
        <p:spPr>
          <a:xfrm>
            <a:off x="1388225" y="1878676"/>
            <a:ext cx="440574" cy="3125586"/>
          </a:xfrm>
          <a:prstGeom prst="lef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Pil: ned 10">
            <a:extLst>
              <a:ext uri="{FF2B5EF4-FFF2-40B4-BE49-F238E27FC236}">
                <a16:creationId xmlns:a16="http://schemas.microsoft.com/office/drawing/2014/main" id="{0796EFE7-F13D-47B6-BBFB-86AC3F1AED96}"/>
              </a:ext>
            </a:extLst>
          </p:cNvPr>
          <p:cNvSpPr/>
          <p:nvPr/>
        </p:nvSpPr>
        <p:spPr>
          <a:xfrm rot="9150582">
            <a:off x="3309749" y="4803863"/>
            <a:ext cx="849464" cy="897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il: ned 11">
            <a:extLst>
              <a:ext uri="{FF2B5EF4-FFF2-40B4-BE49-F238E27FC236}">
                <a16:creationId xmlns:a16="http://schemas.microsoft.com/office/drawing/2014/main" id="{698A25D2-3FCD-4A48-B194-8E884CB8D5A6}"/>
              </a:ext>
            </a:extLst>
          </p:cNvPr>
          <p:cNvSpPr/>
          <p:nvPr/>
        </p:nvSpPr>
        <p:spPr>
          <a:xfrm rot="9150582">
            <a:off x="6255249" y="4803864"/>
            <a:ext cx="849464" cy="89777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3B50A0AF-A85D-42A3-8937-F3FE03CE6243}"/>
              </a:ext>
            </a:extLst>
          </p:cNvPr>
          <p:cNvSpPr txBox="1"/>
          <p:nvPr/>
        </p:nvSpPr>
        <p:spPr>
          <a:xfrm>
            <a:off x="1673126" y="5698996"/>
            <a:ext cx="4017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Voxel compression/decompression + signal loss</a:t>
            </a:r>
            <a:endParaRPr lang="nb-NO" sz="2400" dirty="0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31DCD3B1-680E-4768-AED5-5E3C0DF90ED1}"/>
              </a:ext>
            </a:extLst>
          </p:cNvPr>
          <p:cNvSpPr txBox="1"/>
          <p:nvPr/>
        </p:nvSpPr>
        <p:spPr>
          <a:xfrm>
            <a:off x="6096000" y="5698996"/>
            <a:ext cx="4017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Voxel compression/decompression</a:t>
            </a:r>
            <a:endParaRPr lang="nb-NO" sz="2400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0066C40-1BB5-4BD5-82DB-D2A7A05BD8EA}"/>
              </a:ext>
            </a:extLst>
          </p:cNvPr>
          <p:cNvSpPr txBox="1"/>
          <p:nvPr/>
        </p:nvSpPr>
        <p:spPr>
          <a:xfrm>
            <a:off x="1485900" y="256156"/>
            <a:ext cx="922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1. EPI susceptibility distortions example (native space)</a:t>
            </a:r>
            <a:endParaRPr lang="nb-NO" sz="3200" dirty="0"/>
          </a:p>
        </p:txBody>
      </p:sp>
    </p:spTree>
    <p:extLst>
      <p:ext uri="{BB962C8B-B14F-4D97-AF65-F5344CB8AC3E}">
        <p14:creationId xmlns:p14="http://schemas.microsoft.com/office/powerpoint/2010/main" val="3779424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2. Relevant data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45 newly diagnosed Glioblastoma patients; age 40-84</a:t>
            </a:r>
          </a:p>
          <a:p>
            <a:r>
              <a:rPr lang="en-US" b="0" dirty="0">
                <a:latin typeface="Cambria Math" panose="02040503050406030204" pitchFamily="18" charset="0"/>
                <a:ea typeface="Cambria Math" panose="02040503050406030204" pitchFamily="18" charset="0"/>
              </a:rPr>
              <a:t>Pre-scan EPI: Negative phase encoded</a:t>
            </a:r>
          </a:p>
          <a:p>
            <a:r>
              <a:rPr lang="en-US" b="0" dirty="0">
                <a:latin typeface="Cambria Math" panose="02040503050406030204" pitchFamily="18" charset="0"/>
                <a:ea typeface="Cambria Math" panose="02040503050406030204" pitchFamily="18" charset="0"/>
              </a:rPr>
              <a:t>Dynamic Susceptibility Contrast (DSC) during contrast injection: Positive phase encoded EPIs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relative Cerebral Blood Volume from DSC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T2 fluid attenuated inversion recovery (FLAIR)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Regions of necrotic, enhancing and edema tumor from Juan-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Albarracín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et al. 2019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3 Tesla</a:t>
            </a:r>
          </a:p>
        </p:txBody>
      </p:sp>
    </p:spTree>
    <p:extLst>
      <p:ext uri="{BB962C8B-B14F-4D97-AF65-F5344CB8AC3E}">
        <p14:creationId xmlns:p14="http://schemas.microsoft.com/office/powerpoint/2010/main" val="31227002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908B6F64-EE3A-4FC1-B2DF-A3F35CCBB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1" y="234989"/>
            <a:ext cx="2377331" cy="2741122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E6E63BE2-8206-48B0-A397-49184FAC6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92" y="234989"/>
            <a:ext cx="2377331" cy="2741121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8ACE1222-2168-4D5D-A258-27E85D622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23" y="234989"/>
            <a:ext cx="2377331" cy="274112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FD89A4C9-465D-42D8-98E2-D09781182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92" y="3878735"/>
            <a:ext cx="2377331" cy="2741121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4F38A924-7412-4E6E-8AA4-D8F7B977C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23" y="3878735"/>
            <a:ext cx="2377331" cy="2741121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FE88A00-2899-4A0B-97A4-88E22FF5FD71}"/>
              </a:ext>
            </a:extLst>
          </p:cNvPr>
          <p:cNvSpPr txBox="1"/>
          <p:nvPr/>
        </p:nvSpPr>
        <p:spPr>
          <a:xfrm>
            <a:off x="1024529" y="3005687"/>
            <a:ext cx="1562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T2 FLAIR</a:t>
            </a:r>
            <a:endParaRPr lang="nb-NO" sz="28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3FD65BC-93EC-4B1E-8F71-EE2B26FC3E75}"/>
              </a:ext>
            </a:extLst>
          </p:cNvPr>
          <p:cNvSpPr txBox="1"/>
          <p:nvPr/>
        </p:nvSpPr>
        <p:spPr>
          <a:xfrm>
            <a:off x="371199" y="4182010"/>
            <a:ext cx="21721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GE: Gradient echo</a:t>
            </a:r>
            <a:endParaRPr lang="nb-NO" sz="28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8BCF0AD8-F14F-4661-870A-B5A0B02E0667}"/>
              </a:ext>
            </a:extLst>
          </p:cNvPr>
          <p:cNvSpPr txBox="1"/>
          <p:nvPr/>
        </p:nvSpPr>
        <p:spPr>
          <a:xfrm>
            <a:off x="5474500" y="3009150"/>
            <a:ext cx="217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SE DSC (T2)</a:t>
            </a:r>
            <a:endParaRPr lang="nb-NO" sz="2800" dirty="0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0A9DB523-D287-475C-BFA9-246E89C39899}"/>
              </a:ext>
            </a:extLst>
          </p:cNvPr>
          <p:cNvSpPr txBox="1"/>
          <p:nvPr/>
        </p:nvSpPr>
        <p:spPr>
          <a:xfrm>
            <a:off x="8371608" y="804487"/>
            <a:ext cx="31588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Uncorrected DSC</a:t>
            </a:r>
            <a:endParaRPr lang="nb-NO" sz="4400" dirty="0"/>
          </a:p>
        </p:txBody>
      </p:sp>
      <p:sp>
        <p:nvSpPr>
          <p:cNvPr id="29" name="Pil: ned 28">
            <a:extLst>
              <a:ext uri="{FF2B5EF4-FFF2-40B4-BE49-F238E27FC236}">
                <a16:creationId xmlns:a16="http://schemas.microsoft.com/office/drawing/2014/main" id="{50390CBA-B8BB-4023-BFFB-ADA29F52374A}"/>
              </a:ext>
            </a:extLst>
          </p:cNvPr>
          <p:cNvSpPr/>
          <p:nvPr/>
        </p:nvSpPr>
        <p:spPr>
          <a:xfrm>
            <a:off x="3809184" y="3429000"/>
            <a:ext cx="748146" cy="7022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Pil: ned 29">
            <a:extLst>
              <a:ext uri="{FF2B5EF4-FFF2-40B4-BE49-F238E27FC236}">
                <a16:creationId xmlns:a16="http://schemas.microsoft.com/office/drawing/2014/main" id="{F35DB6F2-16E9-4267-8505-F1B920409CD7}"/>
              </a:ext>
            </a:extLst>
          </p:cNvPr>
          <p:cNvSpPr/>
          <p:nvPr/>
        </p:nvSpPr>
        <p:spPr>
          <a:xfrm>
            <a:off x="6186515" y="3432849"/>
            <a:ext cx="748146" cy="7022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1D0CD76-8A9F-4155-910E-ADA6875B2A7D}"/>
                  </a:ext>
                </a:extLst>
              </p:cNvPr>
              <p:cNvSpPr txBox="1"/>
              <p:nvPr/>
            </p:nvSpPr>
            <p:spPr>
              <a:xfrm>
                <a:off x="8253477" y="5328156"/>
                <a:ext cx="3221716" cy="12917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𝑟𝐶𝐵𝑉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lang="en-US" sz="3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3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1D0CD76-8A9F-4155-910E-ADA6875B2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477" y="5328156"/>
                <a:ext cx="3221716" cy="1291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62FB6E78-1694-4400-9239-5311C7DFDD34}"/>
                  </a:ext>
                </a:extLst>
              </p:cNvPr>
              <p:cNvSpPr txBox="1"/>
              <p:nvPr/>
            </p:nvSpPr>
            <p:spPr>
              <a:xfrm>
                <a:off x="8081251" y="4131271"/>
                <a:ext cx="3739550" cy="1021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2=−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𝑇𝐸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⁡(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3200" dirty="0"/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62FB6E78-1694-4400-9239-5311C7DFD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251" y="4131271"/>
                <a:ext cx="3739550" cy="10216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Rett linje 35">
            <a:extLst>
              <a:ext uri="{FF2B5EF4-FFF2-40B4-BE49-F238E27FC236}">
                <a16:creationId xmlns:a16="http://schemas.microsoft.com/office/drawing/2014/main" id="{1AC4D513-6772-4363-8C7E-C6B4DD4F71E0}"/>
              </a:ext>
            </a:extLst>
          </p:cNvPr>
          <p:cNvCxnSpPr/>
          <p:nvPr/>
        </p:nvCxnSpPr>
        <p:spPr>
          <a:xfrm>
            <a:off x="351254" y="440575"/>
            <a:ext cx="84706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C17C7C95-E978-4AEB-83FE-793B01EB7D20}"/>
              </a:ext>
            </a:extLst>
          </p:cNvPr>
          <p:cNvSpPr txBox="1"/>
          <p:nvPr/>
        </p:nvSpPr>
        <p:spPr>
          <a:xfrm>
            <a:off x="371199" y="5249295"/>
            <a:ext cx="217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SE: Spin echo</a:t>
            </a:r>
            <a:endParaRPr lang="nb-NO" sz="2800" dirty="0"/>
          </a:p>
        </p:txBody>
      </p:sp>
      <p:sp>
        <p:nvSpPr>
          <p:cNvPr id="38" name="TekstSylinder 37">
            <a:extLst>
              <a:ext uri="{FF2B5EF4-FFF2-40B4-BE49-F238E27FC236}">
                <a16:creationId xmlns:a16="http://schemas.microsoft.com/office/drawing/2014/main" id="{AC3C0D24-ACB6-44D1-84BD-50F3FC50183A}"/>
              </a:ext>
            </a:extLst>
          </p:cNvPr>
          <p:cNvSpPr txBox="1"/>
          <p:nvPr/>
        </p:nvSpPr>
        <p:spPr>
          <a:xfrm>
            <a:off x="3097169" y="3005687"/>
            <a:ext cx="217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GE DSC (T2*)</a:t>
            </a: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1036177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908B6F64-EE3A-4FC1-B2DF-A3F35CCBB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1" y="234989"/>
            <a:ext cx="2377331" cy="2741122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E6E63BE2-8206-48B0-A397-49184FAC6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92" y="234989"/>
            <a:ext cx="2377330" cy="2741121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8ACE1222-2168-4D5D-A258-27E85D622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23" y="234989"/>
            <a:ext cx="2377330" cy="2741121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FD89A4C9-465D-42D8-98E2-D09781182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92" y="3878735"/>
            <a:ext cx="2377330" cy="2741121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4F38A924-7412-4E6E-8AA4-D8F7B977C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23" y="3878735"/>
            <a:ext cx="2377330" cy="2741121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FE88A00-2899-4A0B-97A4-88E22FF5FD71}"/>
              </a:ext>
            </a:extLst>
          </p:cNvPr>
          <p:cNvSpPr txBox="1"/>
          <p:nvPr/>
        </p:nvSpPr>
        <p:spPr>
          <a:xfrm>
            <a:off x="1024529" y="3005687"/>
            <a:ext cx="1562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T2 FLAIR</a:t>
            </a:r>
            <a:endParaRPr lang="nb-NO" sz="28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3FD65BC-93EC-4B1E-8F71-EE2B26FC3E75}"/>
              </a:ext>
            </a:extLst>
          </p:cNvPr>
          <p:cNvSpPr txBox="1"/>
          <p:nvPr/>
        </p:nvSpPr>
        <p:spPr>
          <a:xfrm>
            <a:off x="3097169" y="3005687"/>
            <a:ext cx="217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GE DSC (T2*)</a:t>
            </a:r>
            <a:endParaRPr lang="nb-NO" sz="28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8BCF0AD8-F14F-4661-870A-B5A0B02E0667}"/>
              </a:ext>
            </a:extLst>
          </p:cNvPr>
          <p:cNvSpPr txBox="1"/>
          <p:nvPr/>
        </p:nvSpPr>
        <p:spPr>
          <a:xfrm>
            <a:off x="5474500" y="3009150"/>
            <a:ext cx="217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SE DSC (T2)</a:t>
            </a:r>
            <a:endParaRPr lang="nb-NO" sz="2800" dirty="0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0A9DB523-D287-475C-BFA9-246E89C39899}"/>
              </a:ext>
            </a:extLst>
          </p:cNvPr>
          <p:cNvSpPr txBox="1"/>
          <p:nvPr/>
        </p:nvSpPr>
        <p:spPr>
          <a:xfrm>
            <a:off x="8371608" y="804487"/>
            <a:ext cx="31588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Corrected DSC          (FSL TOPUP)</a:t>
            </a:r>
            <a:endParaRPr lang="nb-NO" sz="4400" dirty="0"/>
          </a:p>
        </p:txBody>
      </p:sp>
      <p:sp>
        <p:nvSpPr>
          <p:cNvPr id="29" name="Pil: ned 28">
            <a:extLst>
              <a:ext uri="{FF2B5EF4-FFF2-40B4-BE49-F238E27FC236}">
                <a16:creationId xmlns:a16="http://schemas.microsoft.com/office/drawing/2014/main" id="{50390CBA-B8BB-4023-BFFB-ADA29F52374A}"/>
              </a:ext>
            </a:extLst>
          </p:cNvPr>
          <p:cNvSpPr/>
          <p:nvPr/>
        </p:nvSpPr>
        <p:spPr>
          <a:xfrm>
            <a:off x="3809184" y="3429000"/>
            <a:ext cx="748146" cy="7022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Pil: ned 29">
            <a:extLst>
              <a:ext uri="{FF2B5EF4-FFF2-40B4-BE49-F238E27FC236}">
                <a16:creationId xmlns:a16="http://schemas.microsoft.com/office/drawing/2014/main" id="{F35DB6F2-16E9-4267-8505-F1B920409CD7}"/>
              </a:ext>
            </a:extLst>
          </p:cNvPr>
          <p:cNvSpPr/>
          <p:nvPr/>
        </p:nvSpPr>
        <p:spPr>
          <a:xfrm>
            <a:off x="6186515" y="3432849"/>
            <a:ext cx="748146" cy="7022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1D0CD76-8A9F-4155-910E-ADA6875B2A7D}"/>
                  </a:ext>
                </a:extLst>
              </p:cNvPr>
              <p:cNvSpPr txBox="1"/>
              <p:nvPr/>
            </p:nvSpPr>
            <p:spPr>
              <a:xfrm>
                <a:off x="8253477" y="5328156"/>
                <a:ext cx="3221716" cy="12917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𝑟𝐶𝐵𝑉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lang="en-US" sz="3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3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1D0CD76-8A9F-4155-910E-ADA6875B2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477" y="5328156"/>
                <a:ext cx="3221716" cy="1291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62FB6E78-1694-4400-9239-5311C7DFDD34}"/>
                  </a:ext>
                </a:extLst>
              </p:cNvPr>
              <p:cNvSpPr txBox="1"/>
              <p:nvPr/>
            </p:nvSpPr>
            <p:spPr>
              <a:xfrm>
                <a:off x="8081251" y="4131271"/>
                <a:ext cx="3739550" cy="1021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2=−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𝑇𝐸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⁡(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3200" dirty="0"/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62FB6E78-1694-4400-9239-5311C7DFD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251" y="4131271"/>
                <a:ext cx="3739550" cy="10216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kstSylinder 1">
            <a:extLst>
              <a:ext uri="{FF2B5EF4-FFF2-40B4-BE49-F238E27FC236}">
                <a16:creationId xmlns:a16="http://schemas.microsoft.com/office/drawing/2014/main" id="{70C1725E-3D59-4FA8-9EFA-A70F6E84532C}"/>
              </a:ext>
            </a:extLst>
          </p:cNvPr>
          <p:cNvSpPr txBox="1"/>
          <p:nvPr/>
        </p:nvSpPr>
        <p:spPr>
          <a:xfrm>
            <a:off x="8816338" y="3005687"/>
            <a:ext cx="226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Andersson et al. 2003</a:t>
            </a:r>
            <a:endParaRPr lang="nb-NO" dirty="0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682035BE-3054-45D7-8DDC-38CFD4930412}"/>
              </a:ext>
            </a:extLst>
          </p:cNvPr>
          <p:cNvCxnSpPr/>
          <p:nvPr/>
        </p:nvCxnSpPr>
        <p:spPr>
          <a:xfrm>
            <a:off x="351254" y="440575"/>
            <a:ext cx="84706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906187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Bilde 12">
            <a:extLst>
              <a:ext uri="{FF2B5EF4-FFF2-40B4-BE49-F238E27FC236}">
                <a16:creationId xmlns:a16="http://schemas.microsoft.com/office/drawing/2014/main" id="{908B6F64-EE3A-4FC1-B2DF-A3F35CCBBF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61" y="234989"/>
            <a:ext cx="2377331" cy="2741122"/>
          </a:xfrm>
          <a:prstGeom prst="rect">
            <a:avLst/>
          </a:prstGeom>
        </p:spPr>
      </p:pic>
      <p:pic>
        <p:nvPicPr>
          <p:cNvPr id="14" name="Bilde 13">
            <a:extLst>
              <a:ext uri="{FF2B5EF4-FFF2-40B4-BE49-F238E27FC236}">
                <a16:creationId xmlns:a16="http://schemas.microsoft.com/office/drawing/2014/main" id="{E6E63BE2-8206-48B0-A397-49184FAC64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92" y="234989"/>
            <a:ext cx="2377330" cy="2741120"/>
          </a:xfrm>
          <a:prstGeom prst="rect">
            <a:avLst/>
          </a:prstGeom>
        </p:spPr>
      </p:pic>
      <p:pic>
        <p:nvPicPr>
          <p:cNvPr id="15" name="Bilde 14">
            <a:extLst>
              <a:ext uri="{FF2B5EF4-FFF2-40B4-BE49-F238E27FC236}">
                <a16:creationId xmlns:a16="http://schemas.microsoft.com/office/drawing/2014/main" id="{8ACE1222-2168-4D5D-A258-27E85D6229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23" y="234989"/>
            <a:ext cx="2377330" cy="2741120"/>
          </a:xfrm>
          <a:prstGeom prst="rect">
            <a:avLst/>
          </a:prstGeom>
        </p:spPr>
      </p:pic>
      <p:pic>
        <p:nvPicPr>
          <p:cNvPr id="19" name="Bilde 18">
            <a:extLst>
              <a:ext uri="{FF2B5EF4-FFF2-40B4-BE49-F238E27FC236}">
                <a16:creationId xmlns:a16="http://schemas.microsoft.com/office/drawing/2014/main" id="{FD89A4C9-465D-42D8-98E2-D097811822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4592" y="3878735"/>
            <a:ext cx="2377330" cy="2741120"/>
          </a:xfrm>
          <a:prstGeom prst="rect">
            <a:avLst/>
          </a:prstGeom>
        </p:spPr>
      </p:pic>
      <p:pic>
        <p:nvPicPr>
          <p:cNvPr id="20" name="Bilde 19">
            <a:extLst>
              <a:ext uri="{FF2B5EF4-FFF2-40B4-BE49-F238E27FC236}">
                <a16:creationId xmlns:a16="http://schemas.microsoft.com/office/drawing/2014/main" id="{4F38A924-7412-4E6E-8AA4-D8F7B977C3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1923" y="3878735"/>
            <a:ext cx="2377330" cy="2741120"/>
          </a:xfrm>
          <a:prstGeom prst="rect">
            <a:avLst/>
          </a:prstGeom>
        </p:spPr>
      </p:pic>
      <p:sp>
        <p:nvSpPr>
          <p:cNvPr id="23" name="TekstSylinder 22">
            <a:extLst>
              <a:ext uri="{FF2B5EF4-FFF2-40B4-BE49-F238E27FC236}">
                <a16:creationId xmlns:a16="http://schemas.microsoft.com/office/drawing/2014/main" id="{1FE88A00-2899-4A0B-97A4-88E22FF5FD71}"/>
              </a:ext>
            </a:extLst>
          </p:cNvPr>
          <p:cNvSpPr txBox="1"/>
          <p:nvPr/>
        </p:nvSpPr>
        <p:spPr>
          <a:xfrm>
            <a:off x="1024529" y="3005687"/>
            <a:ext cx="1562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T2 FLAIR</a:t>
            </a:r>
            <a:endParaRPr lang="nb-NO" sz="2800" dirty="0"/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93FD65BC-93EC-4B1E-8F71-EE2B26FC3E75}"/>
              </a:ext>
            </a:extLst>
          </p:cNvPr>
          <p:cNvSpPr txBox="1"/>
          <p:nvPr/>
        </p:nvSpPr>
        <p:spPr>
          <a:xfrm>
            <a:off x="3097169" y="3005687"/>
            <a:ext cx="217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GE DSC (T2*)</a:t>
            </a:r>
            <a:endParaRPr lang="nb-NO" sz="2800" dirty="0"/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8BCF0AD8-F14F-4661-870A-B5A0B02E0667}"/>
              </a:ext>
            </a:extLst>
          </p:cNvPr>
          <p:cNvSpPr txBox="1"/>
          <p:nvPr/>
        </p:nvSpPr>
        <p:spPr>
          <a:xfrm>
            <a:off x="5474500" y="3009150"/>
            <a:ext cx="2172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SE DSC (T2)</a:t>
            </a:r>
            <a:endParaRPr lang="nb-NO" sz="2800" dirty="0"/>
          </a:p>
        </p:txBody>
      </p:sp>
      <p:sp>
        <p:nvSpPr>
          <p:cNvPr id="28" name="TekstSylinder 27">
            <a:extLst>
              <a:ext uri="{FF2B5EF4-FFF2-40B4-BE49-F238E27FC236}">
                <a16:creationId xmlns:a16="http://schemas.microsoft.com/office/drawing/2014/main" id="{0A9DB523-D287-475C-BFA9-246E89C39899}"/>
              </a:ext>
            </a:extLst>
          </p:cNvPr>
          <p:cNvSpPr txBox="1"/>
          <p:nvPr/>
        </p:nvSpPr>
        <p:spPr>
          <a:xfrm>
            <a:off x="8371608" y="804487"/>
            <a:ext cx="31588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Corrected DSC          (EPIC)</a:t>
            </a:r>
            <a:endParaRPr lang="nb-NO" sz="4400" dirty="0"/>
          </a:p>
        </p:txBody>
      </p:sp>
      <p:sp>
        <p:nvSpPr>
          <p:cNvPr id="29" name="Pil: ned 28">
            <a:extLst>
              <a:ext uri="{FF2B5EF4-FFF2-40B4-BE49-F238E27FC236}">
                <a16:creationId xmlns:a16="http://schemas.microsoft.com/office/drawing/2014/main" id="{50390CBA-B8BB-4023-BFFB-ADA29F52374A}"/>
              </a:ext>
            </a:extLst>
          </p:cNvPr>
          <p:cNvSpPr/>
          <p:nvPr/>
        </p:nvSpPr>
        <p:spPr>
          <a:xfrm>
            <a:off x="3809184" y="3429000"/>
            <a:ext cx="748146" cy="7022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0" name="Pil: ned 29">
            <a:extLst>
              <a:ext uri="{FF2B5EF4-FFF2-40B4-BE49-F238E27FC236}">
                <a16:creationId xmlns:a16="http://schemas.microsoft.com/office/drawing/2014/main" id="{F35DB6F2-16E9-4267-8505-F1B920409CD7}"/>
              </a:ext>
            </a:extLst>
          </p:cNvPr>
          <p:cNvSpPr/>
          <p:nvPr/>
        </p:nvSpPr>
        <p:spPr>
          <a:xfrm>
            <a:off x="6186515" y="3432849"/>
            <a:ext cx="748146" cy="70227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1D0CD76-8A9F-4155-910E-ADA6875B2A7D}"/>
                  </a:ext>
                </a:extLst>
              </p:cNvPr>
              <p:cNvSpPr txBox="1"/>
              <p:nvPr/>
            </p:nvSpPr>
            <p:spPr>
              <a:xfrm>
                <a:off x="8253477" y="5328156"/>
                <a:ext cx="3221716" cy="129170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𝑟𝐶𝐵𝑉</m:t>
                      </m:r>
                      <m:r>
                        <a:rPr lang="en-US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l-GR" sz="32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m:rPr>
                              <m:sty m:val="p"/>
                            </m:rPr>
                            <a:rPr lang="en-US" sz="32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Δ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𝑅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  <m:r>
                            <a:rPr lang="en-US" sz="3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US" sz="320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C1D0CD76-8A9F-4155-910E-ADA6875B2A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3477" y="5328156"/>
                <a:ext cx="3221716" cy="1291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62FB6E78-1694-4400-9239-5311C7DFDD34}"/>
                  </a:ext>
                </a:extLst>
              </p:cNvPr>
              <p:cNvSpPr txBox="1"/>
              <p:nvPr/>
            </p:nvSpPr>
            <p:spPr>
              <a:xfrm>
                <a:off x="8081251" y="4131271"/>
                <a:ext cx="3739550" cy="102162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320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2=−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𝑇𝐸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sz="3200" b="0" i="0" smtClean="0"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⁡(</m:t>
                      </m:r>
                      <m:f>
                        <m:f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sSub>
                            <m:sSubPr>
                              <m:ctrlP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en-US" sz="32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b-NO" sz="3200" dirty="0"/>
              </a:p>
            </p:txBody>
          </p:sp>
        </mc:Choice>
        <mc:Fallback xmlns="">
          <p:sp>
            <p:nvSpPr>
              <p:cNvPr id="34" name="TekstSylinder 33">
                <a:extLst>
                  <a:ext uri="{FF2B5EF4-FFF2-40B4-BE49-F238E27FC236}">
                    <a16:creationId xmlns:a16="http://schemas.microsoft.com/office/drawing/2014/main" id="{62FB6E78-1694-4400-9239-5311C7DFDD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1251" y="4131271"/>
                <a:ext cx="3739550" cy="102162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kstSylinder 1">
            <a:extLst>
              <a:ext uri="{FF2B5EF4-FFF2-40B4-BE49-F238E27FC236}">
                <a16:creationId xmlns:a16="http://schemas.microsoft.com/office/drawing/2014/main" id="{70C1725E-3D59-4FA8-9EFA-A70F6E84532C}"/>
              </a:ext>
            </a:extLst>
          </p:cNvPr>
          <p:cNvSpPr txBox="1"/>
          <p:nvPr/>
        </p:nvSpPr>
        <p:spPr>
          <a:xfrm>
            <a:off x="8816338" y="3005687"/>
            <a:ext cx="226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Holland et al. 2010</a:t>
            </a:r>
            <a:endParaRPr lang="nb-NO" dirty="0"/>
          </a:p>
        </p:txBody>
      </p:sp>
      <p:cxnSp>
        <p:nvCxnSpPr>
          <p:cNvPr id="16" name="Rett linje 15">
            <a:extLst>
              <a:ext uri="{FF2B5EF4-FFF2-40B4-BE49-F238E27FC236}">
                <a16:creationId xmlns:a16="http://schemas.microsoft.com/office/drawing/2014/main" id="{3FAA5B3B-2C9C-420E-8B47-2FDFC5001DA3}"/>
              </a:ext>
            </a:extLst>
          </p:cNvPr>
          <p:cNvCxnSpPr/>
          <p:nvPr/>
        </p:nvCxnSpPr>
        <p:spPr>
          <a:xfrm>
            <a:off x="351254" y="440575"/>
            <a:ext cx="8470669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5276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3. Study Goal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Assess the impact of two EPI correction methods on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1. FSL TOPUP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2. EPIC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Summarize brain regions with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most affected by correction</a:t>
            </a:r>
          </a:p>
        </p:txBody>
      </p:sp>
    </p:spTree>
    <p:extLst>
      <p:ext uri="{BB962C8B-B14F-4D97-AF65-F5344CB8AC3E}">
        <p14:creationId xmlns:p14="http://schemas.microsoft.com/office/powerpoint/2010/main" val="26556231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4. Method: Correction method 1: FSL TOPUP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83D445C-0079-47BA-B93B-6DE3FC76C8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855607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Use </a:t>
                </a:r>
                <a:r>
                  <a:rPr lang="en-US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negative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:r>
                  <a:rPr lang="en-US" dirty="0">
                    <a:solidFill>
                      <a:schemeClr val="accent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positive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(1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dynamic from DSC) phase encoded EPI to estimate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using discrete cosine basis functions</a:t>
                </a:r>
              </a:p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is used to reconstruct </a:t>
                </a:r>
                <a:r>
                  <a:rPr lang="en-US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undistorted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EPI by the generalized inverse</a:t>
                </a:r>
              </a:p>
              <a:p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endParaRPr lang="en-US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𝐾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are distortion models for positive and </a:t>
                </a:r>
                <a:b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</a:b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negative phase encoded EPI containing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Δ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83D445C-0079-47BA-B93B-6DE3FC76C8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855607"/>
              </a:xfrm>
              <a:blipFill>
                <a:blip r:embed="rId2"/>
                <a:stretch>
                  <a:fillRect l="-1043" t="-2133" b="-125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Bilde 5">
            <a:extLst>
              <a:ext uri="{FF2B5EF4-FFF2-40B4-BE49-F238E27FC236}">
                <a16:creationId xmlns:a16="http://schemas.microsoft.com/office/drawing/2014/main" id="{6D956941-472F-4541-9073-8AD30193A57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4649558" y="4062285"/>
            <a:ext cx="4389178" cy="944481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D0500980-619D-43F0-A1E1-D67550103D15}"/>
              </a:ext>
            </a:extLst>
          </p:cNvPr>
          <p:cNvSpPr txBox="1"/>
          <p:nvPr/>
        </p:nvSpPr>
        <p:spPr>
          <a:xfrm>
            <a:off x="9755677" y="6311900"/>
            <a:ext cx="226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Andersson et al. 2003</a:t>
            </a:r>
            <a:endParaRPr lang="nb-NO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6499DB3F-7F67-4A88-AF65-BFD4F4B6B5E0}"/>
              </a:ext>
            </a:extLst>
          </p:cNvPr>
          <p:cNvSpPr txBox="1"/>
          <p:nvPr/>
        </p:nvSpPr>
        <p:spPr>
          <a:xfrm>
            <a:off x="9238242" y="5380847"/>
            <a:ext cx="1435302" cy="408623"/>
          </a:xfrm>
          <a:prstGeom prst="round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Negative EPI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7056DD21-40FE-4034-8728-BB423AB96411}"/>
              </a:ext>
            </a:extLst>
          </p:cNvPr>
          <p:cNvSpPr txBox="1"/>
          <p:nvPr/>
        </p:nvSpPr>
        <p:spPr>
          <a:xfrm>
            <a:off x="9238241" y="3314139"/>
            <a:ext cx="1377113" cy="408623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Positive EPI</a:t>
            </a:r>
            <a:endParaRPr lang="nb-NO" dirty="0">
              <a:solidFill>
                <a:schemeClr val="bg1"/>
              </a:solidFill>
            </a:endParaRPr>
          </a:p>
        </p:txBody>
      </p:sp>
      <p:cxnSp>
        <p:nvCxnSpPr>
          <p:cNvPr id="11" name="Rett pilkobling 10">
            <a:extLst>
              <a:ext uri="{FF2B5EF4-FFF2-40B4-BE49-F238E27FC236}">
                <a16:creationId xmlns:a16="http://schemas.microsoft.com/office/drawing/2014/main" id="{6AB44216-1842-4AE9-97AE-2F1E15449D42}"/>
              </a:ext>
            </a:extLst>
          </p:cNvPr>
          <p:cNvCxnSpPr>
            <a:cxnSpLocks/>
          </p:cNvCxnSpPr>
          <p:nvPr/>
        </p:nvCxnSpPr>
        <p:spPr>
          <a:xfrm flipH="1">
            <a:off x="8925114" y="3715618"/>
            <a:ext cx="313128" cy="346667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C34FCEB8-2E2E-4CAE-918E-AFB47F7F31F4}"/>
              </a:ext>
            </a:extLst>
          </p:cNvPr>
          <p:cNvCxnSpPr>
            <a:cxnSpLocks/>
          </p:cNvCxnSpPr>
          <p:nvPr/>
        </p:nvCxnSpPr>
        <p:spPr>
          <a:xfrm flipH="1" flipV="1">
            <a:off x="8925114" y="5006767"/>
            <a:ext cx="313128" cy="374080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E2E175F3-1668-42DB-B778-4EE274D01F8D}"/>
              </a:ext>
            </a:extLst>
          </p:cNvPr>
          <p:cNvSpPr txBox="1"/>
          <p:nvPr/>
        </p:nvSpPr>
        <p:spPr>
          <a:xfrm>
            <a:off x="2676698" y="4347492"/>
            <a:ext cx="1526359" cy="40862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Corrected EPI</a:t>
            </a:r>
            <a:endParaRPr lang="nb-NO" dirty="0">
              <a:solidFill>
                <a:schemeClr val="bg1"/>
              </a:solidFill>
            </a:endParaRPr>
          </a:p>
        </p:txBody>
      </p:sp>
      <p:cxnSp>
        <p:nvCxnSpPr>
          <p:cNvPr id="21" name="Rett pilkobling 20">
            <a:extLst>
              <a:ext uri="{FF2B5EF4-FFF2-40B4-BE49-F238E27FC236}">
                <a16:creationId xmlns:a16="http://schemas.microsoft.com/office/drawing/2014/main" id="{79BDAF53-816D-403C-8843-F9329BCA4C3E}"/>
              </a:ext>
            </a:extLst>
          </p:cNvPr>
          <p:cNvCxnSpPr>
            <a:cxnSpLocks/>
            <a:stCxn id="20" idx="3"/>
          </p:cNvCxnSpPr>
          <p:nvPr/>
        </p:nvCxnSpPr>
        <p:spPr>
          <a:xfrm>
            <a:off x="4203057" y="4551804"/>
            <a:ext cx="427132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71620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4. Method: Correction method 2: EPIC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83D445C-0079-47BA-B93B-6DE3FC76C83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4"/>
                <a:ext cx="10515600" cy="4550237"/>
              </a:xfrm>
            </p:spPr>
            <p:txBody>
              <a:bodyPr>
                <a:norm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Use </a:t>
                </a:r>
                <a:r>
                  <a:rPr lang="en-US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negative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and </a:t>
                </a:r>
                <a:r>
                  <a:rPr lang="en-US" dirty="0">
                    <a:solidFill>
                      <a:schemeClr val="accent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positive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(1</a:t>
                </a:r>
                <a:r>
                  <a:rPr lang="en-US" baseline="30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st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dynamic from DSC) phase encoded EPI to estimate </a:t>
                </a:r>
                <a:r>
                  <a:rPr lang="en-US" b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displacement field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using hessian-based minimization of differences of the EPIs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acc>
                      <m:accPr>
                        <m:chr m:val="⃗"/>
                        <m:ctrlP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defines Jacobians for positive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and negative 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𝑱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) phase encoded EPI that are used to reconstruct </a:t>
                </a:r>
                <a:r>
                  <a:rPr lang="en-US" dirty="0">
                    <a:solidFill>
                      <a:srgbClr val="00B05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undistorted</a:t>
                </a:r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EPI</a:t>
                </a:r>
              </a:p>
              <a:p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𝑟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acc>
                          <m:accPr>
                            <m:chr m:val="⃗"/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𝑟</m:t>
                            </m:r>
                          </m:e>
                        </m:acc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≡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𝑢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=1,…,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𝑁</m:t>
                    </m:r>
                  </m:oMath>
                </a14:m>
                <a:r>
                  <a:rPr lang="en-US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voxels</a:t>
                </a:r>
              </a:p>
              <a:p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3" name="Plassholder for innhold 2">
                <a:extLst>
                  <a:ext uri="{FF2B5EF4-FFF2-40B4-BE49-F238E27FC236}">
                    <a16:creationId xmlns:a16="http://schemas.microsoft.com/office/drawing/2014/main" id="{983D445C-0079-47BA-B93B-6DE3FC76C83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4"/>
                <a:ext cx="10515600" cy="4550237"/>
              </a:xfrm>
              <a:blipFill>
                <a:blip r:embed="rId2"/>
                <a:stretch>
                  <a:fillRect l="-1043" t="-227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Bilde 3">
            <a:extLst>
              <a:ext uri="{FF2B5EF4-FFF2-40B4-BE49-F238E27FC236}">
                <a16:creationId xmlns:a16="http://schemas.microsoft.com/office/drawing/2014/main" id="{900C3370-F5D9-4395-8720-85EC700715C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68822" y="5414013"/>
            <a:ext cx="4411152" cy="397625"/>
          </a:xfrm>
          <a:prstGeom prst="rect">
            <a:avLst/>
          </a:prstGeom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FB784868-A3DF-45B9-A637-4CDF8DD06214}"/>
              </a:ext>
            </a:extLst>
          </p:cNvPr>
          <p:cNvSpPr txBox="1"/>
          <p:nvPr/>
        </p:nvSpPr>
        <p:spPr>
          <a:xfrm>
            <a:off x="9963496" y="6311900"/>
            <a:ext cx="2269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Holland et al. 2010</a:t>
            </a:r>
            <a:endParaRPr lang="nb-NO" dirty="0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799BB79A-909B-4B75-BA45-E12B44EA2A5E}"/>
              </a:ext>
            </a:extLst>
          </p:cNvPr>
          <p:cNvSpPr txBox="1"/>
          <p:nvPr/>
        </p:nvSpPr>
        <p:spPr>
          <a:xfrm>
            <a:off x="8953191" y="4390198"/>
            <a:ext cx="1454796" cy="408623"/>
          </a:xfrm>
          <a:prstGeom prst="round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Negative EPI</a:t>
            </a:r>
            <a:endParaRPr lang="nb-NO" dirty="0">
              <a:solidFill>
                <a:schemeClr val="bg1"/>
              </a:solidFill>
            </a:endParaRP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D0D818B0-9082-4F95-8102-DBEE937102F3}"/>
              </a:ext>
            </a:extLst>
          </p:cNvPr>
          <p:cNvSpPr txBox="1"/>
          <p:nvPr/>
        </p:nvSpPr>
        <p:spPr>
          <a:xfrm>
            <a:off x="7352701" y="4377820"/>
            <a:ext cx="1321693" cy="408623"/>
          </a:xfrm>
          <a:prstGeom prst="round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Positive EPI</a:t>
            </a:r>
            <a:endParaRPr lang="nb-NO" dirty="0">
              <a:solidFill>
                <a:schemeClr val="bg1"/>
              </a:solidFill>
            </a:endParaRPr>
          </a:p>
        </p:txBody>
      </p:sp>
      <p:cxnSp>
        <p:nvCxnSpPr>
          <p:cNvPr id="8" name="Rett pilkobling 7">
            <a:extLst>
              <a:ext uri="{FF2B5EF4-FFF2-40B4-BE49-F238E27FC236}">
                <a16:creationId xmlns:a16="http://schemas.microsoft.com/office/drawing/2014/main" id="{17D52F3A-53AA-4DF2-B2A4-154E650772FD}"/>
              </a:ext>
            </a:extLst>
          </p:cNvPr>
          <p:cNvCxnSpPr>
            <a:cxnSpLocks/>
          </p:cNvCxnSpPr>
          <p:nvPr/>
        </p:nvCxnSpPr>
        <p:spPr>
          <a:xfrm>
            <a:off x="7790477" y="4782871"/>
            <a:ext cx="0" cy="63114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FB2BB920-5B24-4587-942C-5ADC5D582A94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9680589" y="4798821"/>
            <a:ext cx="0" cy="631142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13F1A0D4-DC42-4664-9E3B-C6ABBD87451A}"/>
              </a:ext>
            </a:extLst>
          </p:cNvPr>
          <p:cNvSpPr txBox="1"/>
          <p:nvPr/>
        </p:nvSpPr>
        <p:spPr>
          <a:xfrm>
            <a:off x="4506258" y="5403015"/>
            <a:ext cx="1526359" cy="408623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Corrected EPI</a:t>
            </a:r>
            <a:endParaRPr lang="nb-NO" dirty="0">
              <a:solidFill>
                <a:schemeClr val="bg1"/>
              </a:solidFill>
            </a:endParaRPr>
          </a:p>
        </p:txBody>
      </p:sp>
      <p:cxnSp>
        <p:nvCxnSpPr>
          <p:cNvPr id="26" name="Rett pilkobling 25">
            <a:extLst>
              <a:ext uri="{FF2B5EF4-FFF2-40B4-BE49-F238E27FC236}">
                <a16:creationId xmlns:a16="http://schemas.microsoft.com/office/drawing/2014/main" id="{DD5C50C9-5B04-4976-9A70-43526D05F912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6032617" y="5607327"/>
            <a:ext cx="427132" cy="0"/>
          </a:xfrm>
          <a:prstGeom prst="straightConnector1">
            <a:avLst/>
          </a:prstGeom>
          <a:ln w="76200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30894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4. Method: Region analysis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Re-align gradient echo and spin echo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1. uncorrected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2. FSL TOPUP corrected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3. EPIC corrected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with T2 FLAIR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based on co-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registrating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1</a:t>
            </a:r>
            <a:r>
              <a:rPr lang="en-US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st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dynamic DSC with T2 FLAIR</a:t>
            </a:r>
          </a:p>
        </p:txBody>
      </p:sp>
    </p:spTree>
    <p:extLst>
      <p:ext uri="{BB962C8B-B14F-4D97-AF65-F5344CB8AC3E}">
        <p14:creationId xmlns:p14="http://schemas.microsoft.com/office/powerpoint/2010/main" val="11239235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4. Method: Region analysis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Normalize T2 FLAIR to Montreal Neurological Institute (MNI) space using SPM12, store transformation matrix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134 brain regions in MNI space by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Neuromorphometrics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Inc. (colors)</a:t>
            </a:r>
          </a:p>
          <a:p>
            <a:pPr marL="0" indent="0"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21A6C15-AB91-4599-BE09-27A9EDA96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87" y="3705759"/>
            <a:ext cx="6874625" cy="247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5053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4. Method: Region analysis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Use transformation matrix from T2 FLAIR MNI normalization to transform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rCBVs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to MNI space</a:t>
            </a: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Exclude tumor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from analysis using tumor regions in MNI space from Juan-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Albarracín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et al. 2019</a:t>
            </a:r>
          </a:p>
          <a:p>
            <a:pPr marL="0" indent="0"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21A6C15-AB91-4599-BE09-27A9EDA96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87" y="3705759"/>
            <a:ext cx="6874625" cy="24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2470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4. Method: Region analysis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Determine brain regions from template that overlap with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minimum 70% and consists of minimum 30 voxels</a:t>
            </a:r>
          </a:p>
          <a:p>
            <a:pPr marL="0" indent="0"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F21A6C15-AB91-4599-BE09-27A9EDA96F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8688" y="3705759"/>
            <a:ext cx="6874622" cy="2471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8388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4. Method: Region analysis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Create and normalize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histograms from selected regions</a:t>
            </a:r>
          </a:p>
          <a:p>
            <a:pPr marL="0" indent="0"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B32B6CA-3E39-466F-982A-A9F7CBF46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853" y="3429000"/>
            <a:ext cx="5030294" cy="22158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5C348759-F80E-4A72-A163-6032D4510C09}"/>
                  </a:ext>
                </a:extLst>
              </p:cNvPr>
              <p:cNvSpPr txBox="1"/>
              <p:nvPr/>
            </p:nvSpPr>
            <p:spPr>
              <a:xfrm>
                <a:off x="2148839" y="4036545"/>
                <a:ext cx="1316899" cy="50039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nb-NO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𝑐𝑜𝑢𝑛𝑡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𝑐𝑜𝑢𝑛𝑡𝑠</m:t>
                          </m:r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5C348759-F80E-4A72-A163-6032D4510C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48839" y="4036545"/>
                <a:ext cx="1316899" cy="50039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3941A53-91BD-4145-8A87-888BF0D066C7}"/>
                  </a:ext>
                </a:extLst>
              </p:cNvPr>
              <p:cNvSpPr txBox="1"/>
              <p:nvPr/>
            </p:nvSpPr>
            <p:spPr>
              <a:xfrm>
                <a:off x="5292863" y="5718315"/>
                <a:ext cx="16062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𝑟𝐶𝐵𝑉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𝑖𝑛𝑡𝑒𝑛𝑠𝑖𝑡𝑦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9" name="TekstSylinder 8">
                <a:extLst>
                  <a:ext uri="{FF2B5EF4-FFF2-40B4-BE49-F238E27FC236}">
                    <a16:creationId xmlns:a16="http://schemas.microsoft.com/office/drawing/2014/main" id="{E3941A53-91BD-4145-8A87-888BF0D066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2863" y="5718315"/>
                <a:ext cx="1606274" cy="276999"/>
              </a:xfrm>
              <a:prstGeom prst="rect">
                <a:avLst/>
              </a:prstGeom>
              <a:blipFill>
                <a:blip r:embed="rId4"/>
                <a:stretch>
                  <a:fillRect l="-3030" t="-2222" r="-4545" b="-35556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11536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4. Method: Region analysis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Compare histograms across correction using various similarity measures</a:t>
            </a:r>
          </a:p>
          <a:p>
            <a:pPr marL="0" indent="0">
              <a:buNone/>
            </a:pP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0B32B6CA-3E39-466F-982A-A9F7CBF46A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007" y="4722543"/>
            <a:ext cx="3963800" cy="1746079"/>
          </a:xfrm>
          <a:prstGeom prst="rect">
            <a:avLst/>
          </a:prstGeom>
        </p:spPr>
      </p:pic>
      <p:pic>
        <p:nvPicPr>
          <p:cNvPr id="7" name="Picture 11921">
            <a:extLst>
              <a:ext uri="{FF2B5EF4-FFF2-40B4-BE49-F238E27FC236}">
                <a16:creationId xmlns:a16="http://schemas.microsoft.com/office/drawing/2014/main" id="{377F1C14-6954-4B6B-B401-49ECE4653067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441299" y="4568971"/>
            <a:ext cx="4114801" cy="591397"/>
          </a:xfrm>
          <a:prstGeom prst="rect">
            <a:avLst/>
          </a:prstGeom>
        </p:spPr>
      </p:pic>
      <p:sp>
        <p:nvSpPr>
          <p:cNvPr id="11" name="Høyre klammeparentes 10">
            <a:extLst>
              <a:ext uri="{FF2B5EF4-FFF2-40B4-BE49-F238E27FC236}">
                <a16:creationId xmlns:a16="http://schemas.microsoft.com/office/drawing/2014/main" id="{3CBA7463-B460-471A-96C3-568E8716BC6F}"/>
              </a:ext>
            </a:extLst>
          </p:cNvPr>
          <p:cNvSpPr/>
          <p:nvPr/>
        </p:nvSpPr>
        <p:spPr>
          <a:xfrm>
            <a:off x="5775518" y="2639090"/>
            <a:ext cx="451622" cy="3621003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961EFDB2-2792-4242-8031-434A465C5C00}"/>
              </a:ext>
            </a:extLst>
          </p:cNvPr>
          <p:cNvSpPr txBox="1"/>
          <p:nvPr/>
        </p:nvSpPr>
        <p:spPr>
          <a:xfrm>
            <a:off x="6441299" y="2639090"/>
            <a:ext cx="2543175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Hellinger distance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8F2A2DE8-8354-4AE4-84A4-FED8B2BE8C13}"/>
              </a:ext>
            </a:extLst>
          </p:cNvPr>
          <p:cNvSpPr txBox="1"/>
          <p:nvPr/>
        </p:nvSpPr>
        <p:spPr>
          <a:xfrm>
            <a:off x="6441299" y="3993830"/>
            <a:ext cx="3048000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Wasserstein distance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43D36AEB-82AA-475E-A347-510F2AAA9883}"/>
              </a:ext>
            </a:extLst>
          </p:cNvPr>
          <p:cNvSpPr txBox="1"/>
          <p:nvPr/>
        </p:nvSpPr>
        <p:spPr>
          <a:xfrm>
            <a:off x="6441299" y="5295305"/>
            <a:ext cx="3915164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Relative change of total </a:t>
            </a:r>
            <a:r>
              <a:rPr lang="en-US" sz="2400" dirty="0" err="1"/>
              <a:t>rCBV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B5D343B-A2D1-4E4C-BB52-315212FD0941}"/>
                  </a:ext>
                </a:extLst>
              </p:cNvPr>
              <p:cNvSpPr txBox="1"/>
              <p:nvPr/>
            </p:nvSpPr>
            <p:spPr>
              <a:xfrm>
                <a:off x="6441299" y="5894436"/>
                <a:ext cx="5339603" cy="6313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𝑢𝑛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𝑢𝑛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𝑟𝐶𝐵𝑉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𝑢𝑛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𝑇𝑜𝑡𝑎𝑙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𝑟𝐶𝐵𝑉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𝑢𝑛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𝑞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𝑏𝑖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nary>
                            <m:naryPr>
                              <m:chr m:val="∑"/>
                              <m:supHide m:val="on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𝑏𝑖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sub>
                                  </m:sSub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den>
                      </m:f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4" name="TekstSylinder 3">
                <a:extLst>
                  <a:ext uri="{FF2B5EF4-FFF2-40B4-BE49-F238E27FC236}">
                    <a16:creationId xmlns:a16="http://schemas.microsoft.com/office/drawing/2014/main" id="{BB5D343B-A2D1-4E4C-BB52-315212FD0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299" y="5894436"/>
                <a:ext cx="5339603" cy="631327"/>
              </a:xfrm>
              <a:prstGeom prst="rect">
                <a:avLst/>
              </a:prstGeom>
              <a:blipFill>
                <a:blip r:embed="rId4"/>
                <a:stretch>
                  <a:fillRect b="-97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Bilde 15">
            <a:extLst>
              <a:ext uri="{FF2B5EF4-FFF2-40B4-BE49-F238E27FC236}">
                <a16:creationId xmlns:a16="http://schemas.microsoft.com/office/drawing/2014/main" id="{F8ACEC74-AD75-4651-B802-81FA25C891A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7942" y="2639090"/>
            <a:ext cx="3963800" cy="1746079"/>
          </a:xfrm>
          <a:prstGeom prst="rect">
            <a:avLst/>
          </a:prstGeom>
        </p:spPr>
      </p:pic>
      <p:sp>
        <p:nvSpPr>
          <p:cNvPr id="17" name="Ellipse 16">
            <a:extLst>
              <a:ext uri="{FF2B5EF4-FFF2-40B4-BE49-F238E27FC236}">
                <a16:creationId xmlns:a16="http://schemas.microsoft.com/office/drawing/2014/main" id="{CE034768-2B7B-4F2C-A14B-B2EF0001DB46}"/>
              </a:ext>
            </a:extLst>
          </p:cNvPr>
          <p:cNvSpPr/>
          <p:nvPr/>
        </p:nvSpPr>
        <p:spPr>
          <a:xfrm>
            <a:off x="4178441" y="2776453"/>
            <a:ext cx="1180407" cy="91633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A8B287B4-05DF-47AD-B049-66639911019A}"/>
                  </a:ext>
                </a:extLst>
              </p:cNvPr>
              <p:cNvSpPr txBox="1"/>
              <p:nvPr/>
            </p:nvSpPr>
            <p:spPr>
              <a:xfrm>
                <a:off x="4325546" y="3096119"/>
                <a:ext cx="2012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0" name="TekstSylinder 19">
                <a:extLst>
                  <a:ext uri="{FF2B5EF4-FFF2-40B4-BE49-F238E27FC236}">
                    <a16:creationId xmlns:a16="http://schemas.microsoft.com/office/drawing/2014/main" id="{A8B287B4-05DF-47AD-B049-666399110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5546" y="3096119"/>
                <a:ext cx="201209" cy="276999"/>
              </a:xfrm>
              <a:prstGeom prst="rect">
                <a:avLst/>
              </a:prstGeom>
              <a:blipFill>
                <a:blip r:embed="rId6"/>
                <a:stretch>
                  <a:fillRect l="-30303" r="-24242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DB9D7BFC-EF3C-4C58-92F5-887A5D1FF4C0}"/>
                  </a:ext>
                </a:extLst>
              </p:cNvPr>
              <p:cNvSpPr txBox="1"/>
              <p:nvPr/>
            </p:nvSpPr>
            <p:spPr>
              <a:xfrm>
                <a:off x="4573255" y="2890443"/>
                <a:ext cx="2012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1" name="TekstSylinder 20">
                <a:extLst>
                  <a:ext uri="{FF2B5EF4-FFF2-40B4-BE49-F238E27FC236}">
                    <a16:creationId xmlns:a16="http://schemas.microsoft.com/office/drawing/2014/main" id="{DB9D7BFC-EF3C-4C58-92F5-887A5D1FF4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3255" y="2890443"/>
                <a:ext cx="201209" cy="276999"/>
              </a:xfrm>
              <a:prstGeom prst="rect">
                <a:avLst/>
              </a:prstGeom>
              <a:blipFill>
                <a:blip r:embed="rId7"/>
                <a:stretch>
                  <a:fillRect l="-27273" r="-27273"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B3846C00-2438-426A-A280-3D836F096017}"/>
                  </a:ext>
                </a:extLst>
              </p:cNvPr>
              <p:cNvSpPr txBox="1"/>
              <p:nvPr/>
            </p:nvSpPr>
            <p:spPr>
              <a:xfrm>
                <a:off x="4477946" y="3248519"/>
                <a:ext cx="20120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2" name="TekstSylinder 21">
                <a:extLst>
                  <a:ext uri="{FF2B5EF4-FFF2-40B4-BE49-F238E27FC236}">
                    <a16:creationId xmlns:a16="http://schemas.microsoft.com/office/drawing/2014/main" id="{B3846C00-2438-426A-A280-3D836F0960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7946" y="3248519"/>
                <a:ext cx="201209" cy="276999"/>
              </a:xfrm>
              <a:prstGeom prst="rect">
                <a:avLst/>
              </a:prstGeom>
              <a:blipFill>
                <a:blip r:embed="rId6"/>
                <a:stretch>
                  <a:fillRect l="-30303" r="-24242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802090D0-2194-485B-BA2F-C85261C532BD}"/>
                  </a:ext>
                </a:extLst>
              </p:cNvPr>
              <p:cNvSpPr txBox="1"/>
              <p:nvPr/>
            </p:nvSpPr>
            <p:spPr>
              <a:xfrm>
                <a:off x="4820964" y="3082975"/>
                <a:ext cx="20120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3" name="TekstSylinder 22">
                <a:extLst>
                  <a:ext uri="{FF2B5EF4-FFF2-40B4-BE49-F238E27FC236}">
                    <a16:creationId xmlns:a16="http://schemas.microsoft.com/office/drawing/2014/main" id="{802090D0-2194-485B-BA2F-C85261C532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20964" y="3082975"/>
                <a:ext cx="201209" cy="276999"/>
              </a:xfrm>
              <a:prstGeom prst="rect">
                <a:avLst/>
              </a:prstGeom>
              <a:blipFill>
                <a:blip r:embed="rId8"/>
                <a:stretch>
                  <a:fillRect l="-30303" r="-24242" b="-6667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638ACF92-EFDE-47AA-8A24-D511C68B80FB}"/>
                  </a:ext>
                </a:extLst>
              </p:cNvPr>
              <p:cNvSpPr txBox="1"/>
              <p:nvPr/>
            </p:nvSpPr>
            <p:spPr>
              <a:xfrm>
                <a:off x="4779584" y="3354310"/>
                <a:ext cx="2260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4" name="TekstSylinder 23">
                <a:extLst>
                  <a:ext uri="{FF2B5EF4-FFF2-40B4-BE49-F238E27FC236}">
                    <a16:creationId xmlns:a16="http://schemas.microsoft.com/office/drawing/2014/main" id="{638ACF92-EFDE-47AA-8A24-D511C68B80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79584" y="3354310"/>
                <a:ext cx="226024" cy="27699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Ellipse 24">
            <a:extLst>
              <a:ext uri="{FF2B5EF4-FFF2-40B4-BE49-F238E27FC236}">
                <a16:creationId xmlns:a16="http://schemas.microsoft.com/office/drawing/2014/main" id="{2968DCC1-0478-41A2-876F-9ADE980A6D86}"/>
              </a:ext>
            </a:extLst>
          </p:cNvPr>
          <p:cNvSpPr/>
          <p:nvPr/>
        </p:nvSpPr>
        <p:spPr>
          <a:xfrm>
            <a:off x="4302128" y="4857235"/>
            <a:ext cx="1180407" cy="91633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162272AF-06A0-487B-91A2-93CEDA8A4D2D}"/>
                  </a:ext>
                </a:extLst>
              </p:cNvPr>
              <p:cNvSpPr txBox="1"/>
              <p:nvPr/>
            </p:nvSpPr>
            <p:spPr>
              <a:xfrm>
                <a:off x="4449233" y="5176901"/>
                <a:ext cx="2151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6" name="TekstSylinder 25">
                <a:extLst>
                  <a:ext uri="{FF2B5EF4-FFF2-40B4-BE49-F238E27FC236}">
                    <a16:creationId xmlns:a16="http://schemas.microsoft.com/office/drawing/2014/main" id="{162272AF-06A0-487B-91A2-93CEDA8A4D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9233" y="5176901"/>
                <a:ext cx="215122" cy="276999"/>
              </a:xfrm>
              <a:prstGeom prst="rect">
                <a:avLst/>
              </a:prstGeom>
              <a:blipFill>
                <a:blip r:embed="rId10"/>
                <a:stretch>
                  <a:fillRect l="-37143" r="-34286" b="-282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C68FDCE1-38C0-4CC9-83D1-96B2FDAE2F7F}"/>
                  </a:ext>
                </a:extLst>
              </p:cNvPr>
              <p:cNvSpPr txBox="1"/>
              <p:nvPr/>
            </p:nvSpPr>
            <p:spPr>
              <a:xfrm>
                <a:off x="4696942" y="4971225"/>
                <a:ext cx="2151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7" name="TekstSylinder 26">
                <a:extLst>
                  <a:ext uri="{FF2B5EF4-FFF2-40B4-BE49-F238E27FC236}">
                    <a16:creationId xmlns:a16="http://schemas.microsoft.com/office/drawing/2014/main" id="{C68FDCE1-38C0-4CC9-83D1-96B2FDAE2F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6942" y="4971225"/>
                <a:ext cx="215122" cy="276999"/>
              </a:xfrm>
              <a:prstGeom prst="rect">
                <a:avLst/>
              </a:prstGeom>
              <a:blipFill>
                <a:blip r:embed="rId11"/>
                <a:stretch>
                  <a:fillRect l="-36111" r="-30556" b="-282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93D021B9-F184-497A-9FB8-499EA4CDD50A}"/>
                  </a:ext>
                </a:extLst>
              </p:cNvPr>
              <p:cNvSpPr txBox="1"/>
              <p:nvPr/>
            </p:nvSpPr>
            <p:spPr>
              <a:xfrm>
                <a:off x="4601633" y="5329301"/>
                <a:ext cx="21512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8" name="TekstSylinder 27">
                <a:extLst>
                  <a:ext uri="{FF2B5EF4-FFF2-40B4-BE49-F238E27FC236}">
                    <a16:creationId xmlns:a16="http://schemas.microsoft.com/office/drawing/2014/main" id="{93D021B9-F184-497A-9FB8-499EA4CDD5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1633" y="5329301"/>
                <a:ext cx="215122" cy="276999"/>
              </a:xfrm>
              <a:prstGeom prst="rect">
                <a:avLst/>
              </a:prstGeom>
              <a:blipFill>
                <a:blip r:embed="rId10"/>
                <a:stretch>
                  <a:fillRect l="-37143" r="-34286" b="-282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55EB7A40-6CD8-41CE-98AF-76A465E91FCA}"/>
                  </a:ext>
                </a:extLst>
              </p:cNvPr>
              <p:cNvSpPr txBox="1"/>
              <p:nvPr/>
            </p:nvSpPr>
            <p:spPr>
              <a:xfrm>
                <a:off x="4944651" y="5163757"/>
                <a:ext cx="201209" cy="276999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𝑄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29" name="TekstSylinder 28">
                <a:extLst>
                  <a:ext uri="{FF2B5EF4-FFF2-40B4-BE49-F238E27FC236}">
                    <a16:creationId xmlns:a16="http://schemas.microsoft.com/office/drawing/2014/main" id="{55EB7A40-6CD8-41CE-98AF-76A465E91F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44651" y="5163757"/>
                <a:ext cx="201209" cy="276999"/>
              </a:xfrm>
              <a:prstGeom prst="rect">
                <a:avLst/>
              </a:prstGeom>
              <a:blipFill>
                <a:blip r:embed="rId12"/>
                <a:stretch>
                  <a:fillRect l="-42424" r="-39394" b="-28261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6D8AE4DA-B69D-4C8A-83AA-325F1A272897}"/>
                  </a:ext>
                </a:extLst>
              </p:cNvPr>
              <p:cNvSpPr txBox="1"/>
              <p:nvPr/>
            </p:nvSpPr>
            <p:spPr>
              <a:xfrm>
                <a:off x="4903271" y="5435092"/>
                <a:ext cx="2260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…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0" name="TekstSylinder 29">
                <a:extLst>
                  <a:ext uri="{FF2B5EF4-FFF2-40B4-BE49-F238E27FC236}">
                    <a16:creationId xmlns:a16="http://schemas.microsoft.com/office/drawing/2014/main" id="{6D8AE4DA-B69D-4C8A-83AA-325F1A2728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271" y="5435092"/>
                <a:ext cx="226024" cy="27699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1" name="TekstSylinder 30">
            <a:extLst>
              <a:ext uri="{FF2B5EF4-FFF2-40B4-BE49-F238E27FC236}">
                <a16:creationId xmlns:a16="http://schemas.microsoft.com/office/drawing/2014/main" id="{FA013BE1-9916-4F23-B84C-C1E02BC473AF}"/>
              </a:ext>
            </a:extLst>
          </p:cNvPr>
          <p:cNvSpPr txBox="1"/>
          <p:nvPr/>
        </p:nvSpPr>
        <p:spPr>
          <a:xfrm>
            <a:off x="211130" y="3063852"/>
            <a:ext cx="1376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Uncorrected </a:t>
            </a:r>
            <a:r>
              <a:rPr lang="en-US" dirty="0" err="1"/>
              <a:t>rCBV</a:t>
            </a:r>
            <a:endParaRPr lang="nb-NO" dirty="0"/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354D25C0-EBC8-427F-8135-543B658F156D}"/>
              </a:ext>
            </a:extLst>
          </p:cNvPr>
          <p:cNvSpPr txBox="1"/>
          <p:nvPr/>
        </p:nvSpPr>
        <p:spPr>
          <a:xfrm>
            <a:off x="211130" y="4979363"/>
            <a:ext cx="13768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EPIC corrected </a:t>
            </a:r>
            <a:r>
              <a:rPr lang="en-US" dirty="0" err="1"/>
              <a:t>rCBV</a:t>
            </a:r>
            <a:endParaRPr lang="nb-NO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60DB4E58-9DA2-4022-862A-BBC45821F02E}"/>
                  </a:ext>
                </a:extLst>
              </p:cNvPr>
              <p:cNvSpPr txBox="1"/>
              <p:nvPr/>
            </p:nvSpPr>
            <p:spPr>
              <a:xfrm>
                <a:off x="6441299" y="6525763"/>
                <a:ext cx="1939697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𝑢𝑛𝑛𝑜𝑟𝑚𝑎𝑙𝑖𝑧𝑒𝑑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33" name="TekstSylinder 32">
                <a:extLst>
                  <a:ext uri="{FF2B5EF4-FFF2-40B4-BE49-F238E27FC236}">
                    <a16:creationId xmlns:a16="http://schemas.microsoft.com/office/drawing/2014/main" id="{60DB4E58-9DA2-4022-862A-BBC45821F0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299" y="6525763"/>
                <a:ext cx="1939697" cy="276999"/>
              </a:xfrm>
              <a:prstGeom prst="rect">
                <a:avLst/>
              </a:prstGeom>
              <a:blipFill>
                <a:blip r:embed="rId14"/>
                <a:stretch>
                  <a:fillRect r="-1258" b="-6522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4" name="Bilde 33">
            <a:extLst>
              <a:ext uri="{FF2B5EF4-FFF2-40B4-BE49-F238E27FC236}">
                <a16:creationId xmlns:a16="http://schemas.microsoft.com/office/drawing/2014/main" id="{F2710DD4-6DD7-483E-87D4-AA02E716AF7F}"/>
              </a:ext>
            </a:extLst>
          </p:cNvPr>
          <p:cNvPicPr/>
          <p:nvPr/>
        </p:nvPicPr>
        <p:blipFill>
          <a:blip r:embed="rId15"/>
          <a:stretch>
            <a:fillRect/>
          </a:stretch>
        </p:blipFill>
        <p:spPr>
          <a:xfrm>
            <a:off x="6441299" y="3165141"/>
            <a:ext cx="2830427" cy="787768"/>
          </a:xfrm>
          <a:prstGeom prst="rect">
            <a:avLst/>
          </a:prstGeom>
        </p:spPr>
      </p:pic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F7A6058-ECD6-4870-9770-7F683A602DFC}"/>
              </a:ext>
            </a:extLst>
          </p:cNvPr>
          <p:cNvSpPr txBox="1"/>
          <p:nvPr/>
        </p:nvSpPr>
        <p:spPr>
          <a:xfrm>
            <a:off x="9580740" y="4035505"/>
            <a:ext cx="19507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 err="1"/>
              <a:t>Rubner</a:t>
            </a:r>
            <a:r>
              <a:rPr lang="nb-NO" dirty="0"/>
              <a:t> et al. 1998</a:t>
            </a:r>
          </a:p>
        </p:txBody>
      </p:sp>
    </p:spTree>
    <p:extLst>
      <p:ext uri="{BB962C8B-B14F-4D97-AF65-F5344CB8AC3E}">
        <p14:creationId xmlns:p14="http://schemas.microsoft.com/office/powerpoint/2010/main" val="11777062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5. Results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240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1. Difference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in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caused by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FSL TOPUP</a:t>
            </a:r>
          </a:p>
          <a:p>
            <a:pPr marL="0" indent="0">
              <a:buNone/>
            </a:pP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based on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Hellinger distance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EPIC caused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difference in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similar regions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D6A0D35-A28C-4D1A-9E5A-A79820C7A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978522" y="1132209"/>
            <a:ext cx="6234956" cy="4195070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5394E9DB-BAAF-4069-8CED-4BCC12321E09}"/>
              </a:ext>
            </a:extLst>
          </p:cNvPr>
          <p:cNvSpPr txBox="1"/>
          <p:nvPr/>
        </p:nvSpPr>
        <p:spPr>
          <a:xfrm>
            <a:off x="3635951" y="6347222"/>
            <a:ext cx="2543175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Hellinger distance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2E406F8-A502-44AF-B04D-C50E9A30F477}"/>
              </a:ext>
            </a:extLst>
          </p:cNvPr>
          <p:cNvSpPr txBox="1"/>
          <p:nvPr/>
        </p:nvSpPr>
        <p:spPr>
          <a:xfrm>
            <a:off x="6940063" y="6347222"/>
            <a:ext cx="3915164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Relative change of total </a:t>
            </a:r>
            <a:r>
              <a:rPr lang="en-US" sz="2400" dirty="0" err="1"/>
              <a:t>rCBV</a:t>
            </a:r>
            <a:endParaRPr lang="en-US" sz="2400" dirty="0"/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A698E099-D7EC-463B-8D72-BAD1CDAB6C44}"/>
              </a:ext>
            </a:extLst>
          </p:cNvPr>
          <p:cNvCxnSpPr>
            <a:cxnSpLocks/>
          </p:cNvCxnSpPr>
          <p:nvPr/>
        </p:nvCxnSpPr>
        <p:spPr>
          <a:xfrm flipV="1">
            <a:off x="7747463" y="5993476"/>
            <a:ext cx="0" cy="35374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4124906-0FAF-498A-99FA-289275EBFFC1}"/>
              </a:ext>
            </a:extLst>
          </p:cNvPr>
          <p:cNvSpPr txBox="1"/>
          <p:nvPr/>
        </p:nvSpPr>
        <p:spPr>
          <a:xfrm>
            <a:off x="8502177" y="824369"/>
            <a:ext cx="25429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Visualized: Median Hellinger distance</a:t>
            </a:r>
            <a:endParaRPr lang="nb-NO" sz="2400" dirty="0"/>
          </a:p>
        </p:txBody>
      </p: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8B269810-8296-40B2-AB4D-DB382D9A6544}"/>
              </a:ext>
            </a:extLst>
          </p:cNvPr>
          <p:cNvCxnSpPr>
            <a:cxnSpLocks/>
          </p:cNvCxnSpPr>
          <p:nvPr/>
        </p:nvCxnSpPr>
        <p:spPr>
          <a:xfrm flipH="1" flipV="1">
            <a:off x="5696986" y="5993477"/>
            <a:ext cx="288178" cy="218809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77E0EC2E-AD0B-45CF-AD10-65F04CF30AD8}"/>
                  </a:ext>
                </a:extLst>
              </p:cNvPr>
              <p:cNvSpPr txBox="1"/>
              <p:nvPr/>
            </p:nvSpPr>
            <p:spPr>
              <a:xfrm>
                <a:off x="6019681" y="6070223"/>
                <a:ext cx="1899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13" name="TekstSylinder 12">
                <a:extLst>
                  <a:ext uri="{FF2B5EF4-FFF2-40B4-BE49-F238E27FC236}">
                    <a16:creationId xmlns:a16="http://schemas.microsoft.com/office/drawing/2014/main" id="{77E0EC2E-AD0B-45CF-AD10-65F04CF30A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681" y="6070223"/>
                <a:ext cx="189924" cy="276999"/>
              </a:xfrm>
              <a:prstGeom prst="rect">
                <a:avLst/>
              </a:prstGeom>
              <a:blipFill>
                <a:blip r:embed="rId3"/>
                <a:stretch>
                  <a:fillRect l="-18750" r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46C635B-C657-48DF-B5D5-858724926EAB}"/>
              </a:ext>
            </a:extLst>
          </p:cNvPr>
          <p:cNvSpPr txBox="1"/>
          <p:nvPr/>
        </p:nvSpPr>
        <p:spPr>
          <a:xfrm>
            <a:off x="8755872" y="3791012"/>
            <a:ext cx="2035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Top 20 regions</a:t>
            </a:r>
            <a:r>
              <a:rPr lang="en-US" sz="2400" dirty="0"/>
              <a:t> (bottom-up)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1857867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E14D3AF7-4623-4E78-A769-00EEB1500E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930837" y="1178280"/>
            <a:ext cx="6265026" cy="4132995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5. Results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240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1. Difference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in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caused by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FSL TOPUP</a:t>
            </a:r>
          </a:p>
          <a:p>
            <a:pPr marL="0" indent="0">
              <a:buNone/>
            </a:pP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based on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Wasserstein 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distance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EPIC caused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difference in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similar regions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394E9DB-BAAF-4069-8CED-4BCC12321E09}"/>
              </a:ext>
            </a:extLst>
          </p:cNvPr>
          <p:cNvSpPr txBox="1"/>
          <p:nvPr/>
        </p:nvSpPr>
        <p:spPr>
          <a:xfrm>
            <a:off x="3635951" y="6347222"/>
            <a:ext cx="2921727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Wasserstein distance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72E406F8-A502-44AF-B04D-C50E9A30F477}"/>
              </a:ext>
            </a:extLst>
          </p:cNvPr>
          <p:cNvSpPr txBox="1"/>
          <p:nvPr/>
        </p:nvSpPr>
        <p:spPr>
          <a:xfrm>
            <a:off x="6940063" y="6347222"/>
            <a:ext cx="3915164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Relative change of total </a:t>
            </a:r>
            <a:r>
              <a:rPr lang="en-US" sz="2400" dirty="0" err="1"/>
              <a:t>rCBV</a:t>
            </a:r>
            <a:endParaRPr lang="en-US" sz="2400" dirty="0"/>
          </a:p>
        </p:txBody>
      </p:sp>
      <p:cxnSp>
        <p:nvCxnSpPr>
          <p:cNvPr id="12" name="Rett pilkobling 11">
            <a:extLst>
              <a:ext uri="{FF2B5EF4-FFF2-40B4-BE49-F238E27FC236}">
                <a16:creationId xmlns:a16="http://schemas.microsoft.com/office/drawing/2014/main" id="{A698E099-D7EC-463B-8D72-BAD1CDAB6C44}"/>
              </a:ext>
            </a:extLst>
          </p:cNvPr>
          <p:cNvCxnSpPr>
            <a:cxnSpLocks/>
          </p:cNvCxnSpPr>
          <p:nvPr/>
        </p:nvCxnSpPr>
        <p:spPr>
          <a:xfrm flipH="1" flipV="1">
            <a:off x="7664335" y="5893724"/>
            <a:ext cx="83128" cy="45349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4124906-0FAF-498A-99FA-289275EBFFC1}"/>
              </a:ext>
            </a:extLst>
          </p:cNvPr>
          <p:cNvSpPr txBox="1"/>
          <p:nvPr/>
        </p:nvSpPr>
        <p:spPr>
          <a:xfrm>
            <a:off x="8502176" y="824369"/>
            <a:ext cx="2786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Visualized: Median Wasserstein distance</a:t>
            </a:r>
            <a:endParaRPr lang="nb-NO" sz="2400" dirty="0"/>
          </a:p>
        </p:txBody>
      </p: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C1EF2E0-6792-45B5-9D09-FF16152ADBAD}"/>
              </a:ext>
            </a:extLst>
          </p:cNvPr>
          <p:cNvCxnSpPr>
            <a:cxnSpLocks/>
          </p:cNvCxnSpPr>
          <p:nvPr/>
        </p:nvCxnSpPr>
        <p:spPr>
          <a:xfrm flipH="1" flipV="1">
            <a:off x="5694218" y="5893724"/>
            <a:ext cx="290946" cy="31856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58B443F-D086-405B-A08A-1B03F1D74693}"/>
                  </a:ext>
                </a:extLst>
              </p:cNvPr>
              <p:cNvSpPr txBox="1"/>
              <p:nvPr/>
            </p:nvSpPr>
            <p:spPr>
              <a:xfrm>
                <a:off x="6019681" y="6070223"/>
                <a:ext cx="1899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58B443F-D086-405B-A08A-1B03F1D74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681" y="6070223"/>
                <a:ext cx="189924" cy="276999"/>
              </a:xfrm>
              <a:prstGeom prst="rect">
                <a:avLst/>
              </a:prstGeom>
              <a:blipFill>
                <a:blip r:embed="rId3"/>
                <a:stretch>
                  <a:fillRect l="-18750" r="-12500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F026FCF-96A0-40E5-9DA9-F1819ADD693A}"/>
              </a:ext>
            </a:extLst>
          </p:cNvPr>
          <p:cNvSpPr txBox="1"/>
          <p:nvPr/>
        </p:nvSpPr>
        <p:spPr>
          <a:xfrm>
            <a:off x="8755872" y="3791012"/>
            <a:ext cx="2035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Top 20 regions</a:t>
            </a:r>
            <a:r>
              <a:rPr lang="en-US" sz="2400" dirty="0"/>
              <a:t> (bottom-up)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5185267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E6C949BF-8CBE-4E8E-A5D5-4D4470A0A1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856056" y="1135857"/>
            <a:ext cx="6258216" cy="406283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5. Results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240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1. </a:t>
            </a: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Increase 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in relative 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total </a:t>
            </a:r>
            <a:r>
              <a:rPr lang="en-US" dirty="0" err="1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caused by 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FSL TOPUP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EPIC caused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increase in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similar regions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394E9DB-BAAF-4069-8CED-4BCC12321E09}"/>
              </a:ext>
            </a:extLst>
          </p:cNvPr>
          <p:cNvSpPr txBox="1"/>
          <p:nvPr/>
        </p:nvSpPr>
        <p:spPr>
          <a:xfrm>
            <a:off x="3635952" y="6347222"/>
            <a:ext cx="2573654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Relative total </a:t>
            </a:r>
            <a:r>
              <a:rPr lang="en-US" sz="2400" dirty="0" err="1"/>
              <a:t>rCBV</a:t>
            </a:r>
            <a:endParaRPr lang="en-US" sz="2400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4124906-0FAF-498A-99FA-289275EBFFC1}"/>
              </a:ext>
            </a:extLst>
          </p:cNvPr>
          <p:cNvSpPr txBox="1"/>
          <p:nvPr/>
        </p:nvSpPr>
        <p:spPr>
          <a:xfrm>
            <a:off x="8502176" y="824369"/>
            <a:ext cx="2786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Visualized: Median relative total </a:t>
            </a:r>
            <a:r>
              <a:rPr lang="en-US" sz="2400" dirty="0" err="1"/>
              <a:t>rCBV</a:t>
            </a:r>
            <a:r>
              <a:rPr lang="en-US" sz="2400" dirty="0"/>
              <a:t> increase</a:t>
            </a:r>
            <a:endParaRPr lang="nb-NO" sz="2400" dirty="0"/>
          </a:p>
        </p:txBody>
      </p: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C1EF2E0-6792-45B5-9D09-FF16152ADBAD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5735782" y="6070224"/>
            <a:ext cx="621660" cy="3084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58B443F-D086-405B-A08A-1B03F1D74693}"/>
                  </a:ext>
                </a:extLst>
              </p:cNvPr>
              <p:cNvSpPr txBox="1"/>
              <p:nvPr/>
            </p:nvSpPr>
            <p:spPr>
              <a:xfrm>
                <a:off x="6357442" y="6240124"/>
                <a:ext cx="1899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58B443F-D086-405B-A08A-1B03F1D74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442" y="6240124"/>
                <a:ext cx="189924" cy="276999"/>
              </a:xfrm>
              <a:prstGeom prst="rect">
                <a:avLst/>
              </a:prstGeom>
              <a:blipFill>
                <a:blip r:embed="rId3"/>
                <a:stretch>
                  <a:fillRect l="-19355" r="-161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kstSylinder 13">
            <a:extLst>
              <a:ext uri="{FF2B5EF4-FFF2-40B4-BE49-F238E27FC236}">
                <a16:creationId xmlns:a16="http://schemas.microsoft.com/office/drawing/2014/main" id="{9305C6DD-EC6D-4CB8-ADE6-5C3B559584C8}"/>
              </a:ext>
            </a:extLst>
          </p:cNvPr>
          <p:cNvSpPr txBox="1"/>
          <p:nvPr/>
        </p:nvSpPr>
        <p:spPr>
          <a:xfrm>
            <a:off x="8755872" y="3791012"/>
            <a:ext cx="2035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Top 20 regions</a:t>
            </a:r>
            <a:r>
              <a:rPr lang="en-US" sz="2400" dirty="0"/>
              <a:t> (bottom-up)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360867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612B8C5F-DFCF-48BF-8723-65689BE32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2879771" y="1112141"/>
            <a:ext cx="6309059" cy="416110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5. Results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24019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1. </a:t>
            </a: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Decrease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in relative 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total </a:t>
            </a:r>
            <a:r>
              <a:rPr lang="en-US" dirty="0" err="1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caused by </a:t>
            </a:r>
            <a:b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highlight>
                  <a:srgbClr val="FFFF00"/>
                </a:highlight>
                <a:latin typeface="Cambria Math" panose="02040503050406030204" pitchFamily="18" charset="0"/>
                <a:ea typeface="Cambria Math" panose="02040503050406030204" pitchFamily="18" charset="0"/>
              </a:rPr>
              <a:t>FSL TOPUP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EPIC caused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decrease in 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similar regions</a:t>
            </a: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5394E9DB-BAAF-4069-8CED-4BCC12321E09}"/>
              </a:ext>
            </a:extLst>
          </p:cNvPr>
          <p:cNvSpPr txBox="1"/>
          <p:nvPr/>
        </p:nvSpPr>
        <p:spPr>
          <a:xfrm>
            <a:off x="3635952" y="6347222"/>
            <a:ext cx="2573654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Relative total </a:t>
            </a:r>
            <a:r>
              <a:rPr lang="en-US" sz="2400" dirty="0" err="1"/>
              <a:t>rCBV</a:t>
            </a:r>
            <a:endParaRPr lang="en-US" sz="2400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54124906-0FAF-498A-99FA-289275EBFFC1}"/>
              </a:ext>
            </a:extLst>
          </p:cNvPr>
          <p:cNvSpPr txBox="1"/>
          <p:nvPr/>
        </p:nvSpPr>
        <p:spPr>
          <a:xfrm>
            <a:off x="8502176" y="824369"/>
            <a:ext cx="278632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Visualized: Median relative total </a:t>
            </a:r>
            <a:r>
              <a:rPr lang="en-US" sz="2400" dirty="0" err="1"/>
              <a:t>rCBV</a:t>
            </a:r>
            <a:r>
              <a:rPr lang="en-US" sz="2400" dirty="0"/>
              <a:t> decrease</a:t>
            </a:r>
            <a:endParaRPr lang="nb-NO" sz="2400" dirty="0"/>
          </a:p>
        </p:txBody>
      </p:sp>
      <p:cxnSp>
        <p:nvCxnSpPr>
          <p:cNvPr id="9" name="Rett pilkobling 8">
            <a:extLst>
              <a:ext uri="{FF2B5EF4-FFF2-40B4-BE49-F238E27FC236}">
                <a16:creationId xmlns:a16="http://schemas.microsoft.com/office/drawing/2014/main" id="{9C1EF2E0-6792-45B5-9D09-FF16152ADBAD}"/>
              </a:ext>
            </a:extLst>
          </p:cNvPr>
          <p:cNvCxnSpPr>
            <a:cxnSpLocks/>
            <a:stCxn id="7" idx="1"/>
          </p:cNvCxnSpPr>
          <p:nvPr/>
        </p:nvCxnSpPr>
        <p:spPr>
          <a:xfrm flipH="1" flipV="1">
            <a:off x="5735782" y="6070224"/>
            <a:ext cx="621660" cy="30840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58B443F-D086-405B-A08A-1B03F1D74693}"/>
                  </a:ext>
                </a:extLst>
              </p:cNvPr>
              <p:cNvSpPr txBox="1"/>
              <p:nvPr/>
            </p:nvSpPr>
            <p:spPr>
              <a:xfrm>
                <a:off x="6357442" y="6240124"/>
                <a:ext cx="18992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nb-NO" dirty="0"/>
              </a:p>
            </p:txBody>
          </p:sp>
        </mc:Choice>
        <mc:Fallback xmlns="">
          <p:sp>
            <p:nvSpPr>
              <p:cNvPr id="7" name="TekstSylinder 6">
                <a:extLst>
                  <a:ext uri="{FF2B5EF4-FFF2-40B4-BE49-F238E27FC236}">
                    <a16:creationId xmlns:a16="http://schemas.microsoft.com/office/drawing/2014/main" id="{C58B443F-D086-405B-A08A-1B03F1D74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7442" y="6240124"/>
                <a:ext cx="189924" cy="276999"/>
              </a:xfrm>
              <a:prstGeom prst="rect">
                <a:avLst/>
              </a:prstGeom>
              <a:blipFill>
                <a:blip r:embed="rId3"/>
                <a:stretch>
                  <a:fillRect l="-19355" r="-16129"/>
                </a:stretch>
              </a:blipFill>
            </p:spPr>
            <p:txBody>
              <a:bodyPr/>
              <a:lstStyle/>
              <a:p>
                <a:r>
                  <a:rPr lang="nb-NO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kstSylinder 10">
            <a:extLst>
              <a:ext uri="{FF2B5EF4-FFF2-40B4-BE49-F238E27FC236}">
                <a16:creationId xmlns:a16="http://schemas.microsoft.com/office/drawing/2014/main" id="{3F211C14-3615-4F4E-99A7-A0E8A47DAB2B}"/>
              </a:ext>
            </a:extLst>
          </p:cNvPr>
          <p:cNvSpPr txBox="1"/>
          <p:nvPr/>
        </p:nvSpPr>
        <p:spPr>
          <a:xfrm>
            <a:off x="8755872" y="3791012"/>
            <a:ext cx="20355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highlight>
                  <a:srgbClr val="FFFF00"/>
                </a:highlight>
              </a:rPr>
              <a:t>Top 20 regions</a:t>
            </a:r>
            <a:r>
              <a:rPr lang="en-US" sz="2400" dirty="0"/>
              <a:t> (bottom-up)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35747064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Sylinder 3">
            <a:extLst>
              <a:ext uri="{FF2B5EF4-FFF2-40B4-BE49-F238E27FC236}">
                <a16:creationId xmlns:a16="http://schemas.microsoft.com/office/drawing/2014/main" id="{DB147FFB-0E38-412C-A1ED-693B4C3C50CA}"/>
              </a:ext>
            </a:extLst>
          </p:cNvPr>
          <p:cNvSpPr txBox="1"/>
          <p:nvPr/>
        </p:nvSpPr>
        <p:spPr>
          <a:xfrm>
            <a:off x="384810" y="256156"/>
            <a:ext cx="114223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Top regions with large distance ranked high (white, 1.)-low(red, 14.)</a:t>
            </a:r>
            <a:endParaRPr lang="nb-NO" sz="3200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2491BA14-5E31-482B-8C21-A52AB96258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0481" y="1758476"/>
            <a:ext cx="3897544" cy="4028188"/>
          </a:xfrm>
          <a:prstGeom prst="rect">
            <a:avLst/>
          </a:prstGeom>
        </p:spPr>
      </p:pic>
      <p:sp>
        <p:nvSpPr>
          <p:cNvPr id="10" name="TekstSylinder 9">
            <a:extLst>
              <a:ext uri="{FF2B5EF4-FFF2-40B4-BE49-F238E27FC236}">
                <a16:creationId xmlns:a16="http://schemas.microsoft.com/office/drawing/2014/main" id="{DB544E8E-338D-449C-B89F-AC2AD9D4EEB1}"/>
              </a:ext>
            </a:extLst>
          </p:cNvPr>
          <p:cNvSpPr txBox="1"/>
          <p:nvPr/>
        </p:nvSpPr>
        <p:spPr>
          <a:xfrm>
            <a:off x="5944119" y="1758476"/>
            <a:ext cx="4841536" cy="402818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u="sng" dirty="0">
                <a:latin typeface="Work Sans" panose="00000500000000000000"/>
                <a:cs typeface="DilleniaUPC" panose="020B0502040204020203" pitchFamily="18" charset="-34"/>
              </a:rPr>
              <a:t>Major structural </a:t>
            </a:r>
            <a:r>
              <a:rPr lang="en-US" sz="1600" u="sng" dirty="0" err="1">
                <a:latin typeface="Work Sans" panose="00000500000000000000"/>
                <a:cs typeface="DilleniaUPC" panose="020B0502040204020203" pitchFamily="18" charset="-34"/>
              </a:rPr>
              <a:t>rCBV</a:t>
            </a:r>
            <a:r>
              <a:rPr lang="en-US" sz="1600" u="sng" dirty="0">
                <a:latin typeface="Work Sans" panose="00000500000000000000"/>
                <a:cs typeface="DilleniaUPC" panose="020B0502040204020203" pitchFamily="18" charset="-34"/>
              </a:rPr>
              <a:t> change (MNI)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basal forebrain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</a:t>
            </a:r>
            <a:r>
              <a:rPr lang="nb-NO" sz="1600" dirty="0">
                <a:latin typeface="Work Sans" panose="00000500000000000000"/>
                <a:cs typeface="DilleniaUPC" panose="020B0502040204020203" pitchFamily="18" charset="-34"/>
              </a:rPr>
              <a:t> </a:t>
            </a:r>
            <a:r>
              <a:rPr lang="en-US" sz="1600" dirty="0" err="1">
                <a:latin typeface="Work Sans" panose="00000500000000000000"/>
                <a:cs typeface="DilleniaUPC" panose="020B0502040204020203" pitchFamily="18" charset="-34"/>
              </a:rPr>
              <a:t>accumbens</a:t>
            </a:r>
            <a:r>
              <a:rPr lang="nb-NO" sz="1600" dirty="0">
                <a:latin typeface="Work Sans" panose="00000500000000000000"/>
                <a:cs typeface="DilleniaUPC" panose="020B0502040204020203" pitchFamily="18" charset="-34"/>
              </a:rPr>
              <a:t> area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</a:t>
            </a:r>
            <a:r>
              <a:rPr lang="nb-NO" sz="1600" dirty="0">
                <a:latin typeface="Work Sans" panose="00000500000000000000"/>
                <a:cs typeface="DilleniaUPC" panose="020B0502040204020203" pitchFamily="18" charset="-34"/>
              </a:rPr>
              <a:t> </a:t>
            </a: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amygdala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entorhinal area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Pallidum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postcentral gyrus medial segment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orbital part of the inferior frontal gyrus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medial frontal cortex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gyrus rectus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</a:t>
            </a:r>
            <a:r>
              <a:rPr lang="en-US" sz="1600" dirty="0" err="1">
                <a:latin typeface="Work Sans" panose="00000500000000000000"/>
                <a:cs typeface="DilleniaUPC" panose="020B0502040204020203" pitchFamily="18" charset="-34"/>
              </a:rPr>
              <a:t>parahippocampal</a:t>
            </a: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 gyrus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transverse temporal gyrus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posterior orbital gyrus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&amp; right occipital pole</a:t>
            </a:r>
          </a:p>
          <a:p>
            <a:pPr marL="870979" indent="-870979">
              <a:buAutoNum type="arabicPeriod"/>
            </a:pPr>
            <a:r>
              <a:rPr lang="en-US" sz="1600" dirty="0">
                <a:latin typeface="Work Sans" panose="00000500000000000000"/>
                <a:cs typeface="DilleniaUPC" panose="020B0502040204020203" pitchFamily="18" charset="-34"/>
              </a:rPr>
              <a:t>Left anterior orbital gyrus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14EBA973-EEC7-4E06-AD32-E71103F55A8E}"/>
              </a:ext>
            </a:extLst>
          </p:cNvPr>
          <p:cNvSpPr txBox="1"/>
          <p:nvPr/>
        </p:nvSpPr>
        <p:spPr>
          <a:xfrm>
            <a:off x="6167241" y="6226682"/>
            <a:ext cx="2543175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Hellinger distance</a:t>
            </a: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DF84BD3B-127F-481B-9923-09DCCE1B88BF}"/>
              </a:ext>
            </a:extLst>
          </p:cNvPr>
          <p:cNvSpPr txBox="1"/>
          <p:nvPr/>
        </p:nvSpPr>
        <p:spPr>
          <a:xfrm>
            <a:off x="9052821" y="6226682"/>
            <a:ext cx="3048000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Wasserstein distance</a:t>
            </a: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BEAB8E28-CDE6-4BC1-878B-05AF1048D473}"/>
              </a:ext>
            </a:extLst>
          </p:cNvPr>
          <p:cNvSpPr txBox="1"/>
          <p:nvPr/>
        </p:nvSpPr>
        <p:spPr>
          <a:xfrm>
            <a:off x="8710416" y="6297405"/>
            <a:ext cx="359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&amp;</a:t>
            </a:r>
            <a:endParaRPr lang="nb-NO" dirty="0"/>
          </a:p>
        </p:txBody>
      </p:sp>
      <p:sp>
        <p:nvSpPr>
          <p:cNvPr id="22" name="TekstSylinder 21">
            <a:extLst>
              <a:ext uri="{FF2B5EF4-FFF2-40B4-BE49-F238E27FC236}">
                <a16:creationId xmlns:a16="http://schemas.microsoft.com/office/drawing/2014/main" id="{332CC207-9AD1-44EB-AB4F-7A3F399DD95B}"/>
              </a:ext>
            </a:extLst>
          </p:cNvPr>
          <p:cNvSpPr txBox="1"/>
          <p:nvPr/>
        </p:nvSpPr>
        <p:spPr>
          <a:xfrm>
            <a:off x="5069030" y="6265763"/>
            <a:ext cx="109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Based on: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64442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9240E897-BE47-4E0D-867E-1F85E5C0A0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7005" y="1195387"/>
            <a:ext cx="3971925" cy="4467225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60294DEC-1C0D-478F-A945-6168887A23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070" y="1195386"/>
            <a:ext cx="3971925" cy="4467225"/>
          </a:xfrm>
          <a:prstGeom prst="rect">
            <a:avLst/>
          </a:prstGeom>
        </p:spPr>
      </p:pic>
      <p:sp>
        <p:nvSpPr>
          <p:cNvPr id="7" name="TekstSylinder 6">
            <a:extLst>
              <a:ext uri="{FF2B5EF4-FFF2-40B4-BE49-F238E27FC236}">
                <a16:creationId xmlns:a16="http://schemas.microsoft.com/office/drawing/2014/main" id="{980C9991-B8E5-4449-8638-7DCE431EDFFA}"/>
              </a:ext>
            </a:extLst>
          </p:cNvPr>
          <p:cNvSpPr txBox="1"/>
          <p:nvPr/>
        </p:nvSpPr>
        <p:spPr>
          <a:xfrm>
            <a:off x="762000" y="256156"/>
            <a:ext cx="10668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All 134 regions ranked by decreasing distance from corrections (white highest)</a:t>
            </a:r>
            <a:endParaRPr lang="nb-NO" sz="3200" dirty="0"/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EB3753A2-A63E-4D72-8F7E-ADD08FCA2D1F}"/>
              </a:ext>
            </a:extLst>
          </p:cNvPr>
          <p:cNvSpPr txBox="1"/>
          <p:nvPr/>
        </p:nvSpPr>
        <p:spPr>
          <a:xfrm>
            <a:off x="1261172" y="5717093"/>
            <a:ext cx="4763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/>
                </a:solidFill>
              </a:rPr>
              <a:t>Example subject MNI space</a:t>
            </a:r>
            <a:endParaRPr lang="nb-NO" sz="3200" dirty="0">
              <a:solidFill>
                <a:schemeClr val="accent6"/>
              </a:solidFill>
            </a:endParaRP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0E10A9E0-1357-4293-B47C-002703A1ADBE}"/>
              </a:ext>
            </a:extLst>
          </p:cNvPr>
          <p:cNvSpPr txBox="1"/>
          <p:nvPr/>
        </p:nvSpPr>
        <p:spPr>
          <a:xfrm>
            <a:off x="6167241" y="6226682"/>
            <a:ext cx="2543175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Hellinger distance</a:t>
            </a:r>
          </a:p>
        </p:txBody>
      </p:sp>
      <p:sp>
        <p:nvSpPr>
          <p:cNvPr id="13" name="TekstSylinder 12">
            <a:extLst>
              <a:ext uri="{FF2B5EF4-FFF2-40B4-BE49-F238E27FC236}">
                <a16:creationId xmlns:a16="http://schemas.microsoft.com/office/drawing/2014/main" id="{7ED272F3-1714-4E11-80DE-50AF7B5EB068}"/>
              </a:ext>
            </a:extLst>
          </p:cNvPr>
          <p:cNvSpPr txBox="1"/>
          <p:nvPr/>
        </p:nvSpPr>
        <p:spPr>
          <a:xfrm>
            <a:off x="9052821" y="6226682"/>
            <a:ext cx="3048000" cy="510778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400" dirty="0"/>
              <a:t>Wasserstein distance</a:t>
            </a:r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455BFDD9-1DC3-4088-967A-D87CD2DF1485}"/>
              </a:ext>
            </a:extLst>
          </p:cNvPr>
          <p:cNvSpPr txBox="1"/>
          <p:nvPr/>
        </p:nvSpPr>
        <p:spPr>
          <a:xfrm>
            <a:off x="8710416" y="6297405"/>
            <a:ext cx="3590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&amp;</a:t>
            </a:r>
            <a:endParaRPr lang="nb-NO" dirty="0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E85ADF62-62E4-4433-BE62-BAD3CD693407}"/>
              </a:ext>
            </a:extLst>
          </p:cNvPr>
          <p:cNvSpPr txBox="1"/>
          <p:nvPr/>
        </p:nvSpPr>
        <p:spPr>
          <a:xfrm>
            <a:off x="5069030" y="6265763"/>
            <a:ext cx="1098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Based on: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355104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4D2CEE-A2AB-4A1E-A6C4-17F4DD513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0807" y="365125"/>
            <a:ext cx="11050386" cy="1325563"/>
          </a:xfrm>
        </p:spPr>
        <p:txBody>
          <a:bodyPr/>
          <a:lstStyle/>
          <a:p>
            <a:r>
              <a:rPr lang="en-US" dirty="0"/>
              <a:t>5. Take home message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83D445C-0079-47BA-B93B-6DE3FC76C8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According to Hellinger and Wasserstein distances, EPI distortion correction causes the highest change in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histogram distribution in regions in and around the </a:t>
            </a:r>
            <a: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  <a:t>basal forebrain</a:t>
            </a:r>
            <a:br>
              <a:rPr lang="en-US" b="1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en-US" b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Although EPI distortion correction may cause large difference in histogram distribution in a region, it does not necessarily cause large </a:t>
            </a:r>
            <a:r>
              <a:rPr lang="en-US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rCBV</a:t>
            </a:r>
            <a: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  <a:t> change in a region</a:t>
            </a: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br>
              <a:rPr lang="en-US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  <a:p>
            <a:endParaRPr lang="en-US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79685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52F6F2-8508-4CC0-81B3-CE0D848CE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!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CF4C0C-BAD9-4D4E-B582-0F421BE9B3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17303D3-A6A6-4F51-B0AE-85D6EC203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216F3F-96B7-4038-850F-66614811595D}" type="datetime1">
              <a:rPr lang="en-US" smtClean="0"/>
              <a:t>9/25/2019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09187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762</TotalTime>
  <Words>880</Words>
  <Application>Microsoft Office PowerPoint</Application>
  <PresentationFormat>Widescreen</PresentationFormat>
  <Paragraphs>172</Paragraphs>
  <Slides>25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Cambria Math</vt:lpstr>
      <vt:lpstr>Work Sans</vt:lpstr>
      <vt:lpstr>Office-tema</vt:lpstr>
      <vt:lpstr>The Impact of EPI-based Distortion Correction of Dynamic Susceptibility Contrast MRI in Patients with Glioblastoma</vt:lpstr>
      <vt:lpstr>Outline</vt:lpstr>
      <vt:lpstr>1. Motivation: Susceptibility induced distortions</vt:lpstr>
      <vt:lpstr>PowerPoint-presentasjon</vt:lpstr>
      <vt:lpstr>2. Relevant data</vt:lpstr>
      <vt:lpstr>PowerPoint-presentasjon</vt:lpstr>
      <vt:lpstr>PowerPoint-presentasjon</vt:lpstr>
      <vt:lpstr>PowerPoint-presentasjon</vt:lpstr>
      <vt:lpstr>3. Study Goal</vt:lpstr>
      <vt:lpstr>4. Method: Correction method 1: FSL TOPUP</vt:lpstr>
      <vt:lpstr>4. Method: Correction method 2: EPIC</vt:lpstr>
      <vt:lpstr>4. Method: Region analysis</vt:lpstr>
      <vt:lpstr>4. Method: Region analysis</vt:lpstr>
      <vt:lpstr>4. Method: Region analysis</vt:lpstr>
      <vt:lpstr>4. Method: Region analysis</vt:lpstr>
      <vt:lpstr>4. Method: Region analysis</vt:lpstr>
      <vt:lpstr>4. Method: Region analysis</vt:lpstr>
      <vt:lpstr>5. Results</vt:lpstr>
      <vt:lpstr>5. Results</vt:lpstr>
      <vt:lpstr>5. Results</vt:lpstr>
      <vt:lpstr>5. Results</vt:lpstr>
      <vt:lpstr>PowerPoint-presentasjon</vt:lpstr>
      <vt:lpstr>PowerPoint-presentasjon</vt:lpstr>
      <vt:lpstr>5. Take home message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of EPI-based Distortion Correction of Dynamic Susceptibility Contrast MRI in Patients with Glioblastoma</dc:title>
  <dc:creator>Ivar Thokle Hovden</dc:creator>
  <cp:lastModifiedBy>Ivar Thokle Hovden</cp:lastModifiedBy>
  <cp:revision>111</cp:revision>
  <dcterms:created xsi:type="dcterms:W3CDTF">2019-09-20T13:57:29Z</dcterms:created>
  <dcterms:modified xsi:type="dcterms:W3CDTF">2019-09-25T13:35:14Z</dcterms:modified>
</cp:coreProperties>
</file>