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392" r:id="rId4"/>
    <p:sldId id="351" r:id="rId5"/>
    <p:sldId id="352" r:id="rId6"/>
    <p:sldId id="363" r:id="rId7"/>
    <p:sldId id="362" r:id="rId8"/>
    <p:sldId id="394" r:id="rId9"/>
    <p:sldId id="307" r:id="rId10"/>
    <p:sldId id="393" r:id="rId11"/>
    <p:sldId id="276" r:id="rId12"/>
    <p:sldId id="278" r:id="rId13"/>
    <p:sldId id="283" r:id="rId14"/>
    <p:sldId id="285" r:id="rId15"/>
    <p:sldId id="295" r:id="rId16"/>
    <p:sldId id="287" r:id="rId17"/>
    <p:sldId id="289" r:id="rId18"/>
    <p:sldId id="291" r:id="rId19"/>
    <p:sldId id="292" r:id="rId20"/>
    <p:sldId id="294" r:id="rId21"/>
    <p:sldId id="293" r:id="rId22"/>
    <p:sldId id="296" r:id="rId23"/>
    <p:sldId id="308" r:id="rId24"/>
    <p:sldId id="406" r:id="rId25"/>
    <p:sldId id="409" r:id="rId26"/>
    <p:sldId id="407" r:id="rId27"/>
    <p:sldId id="411" r:id="rId28"/>
    <p:sldId id="413" r:id="rId29"/>
    <p:sldId id="414" r:id="rId30"/>
    <p:sldId id="415" r:id="rId31"/>
    <p:sldId id="412" r:id="rId32"/>
    <p:sldId id="416" r:id="rId33"/>
    <p:sldId id="417" r:id="rId34"/>
    <p:sldId id="418" r:id="rId35"/>
    <p:sldId id="419" r:id="rId36"/>
    <p:sldId id="432" r:id="rId37"/>
    <p:sldId id="410" r:id="rId38"/>
    <p:sldId id="408" r:id="rId39"/>
    <p:sldId id="420" r:id="rId40"/>
    <p:sldId id="421" r:id="rId41"/>
    <p:sldId id="422" r:id="rId42"/>
    <p:sldId id="423" r:id="rId43"/>
    <p:sldId id="425" r:id="rId44"/>
    <p:sldId id="424" r:id="rId45"/>
    <p:sldId id="426" r:id="rId46"/>
    <p:sldId id="427" r:id="rId47"/>
    <p:sldId id="430" r:id="rId48"/>
    <p:sldId id="429" r:id="rId49"/>
    <p:sldId id="431" r:id="rId50"/>
    <p:sldId id="434" r:id="rId51"/>
    <p:sldId id="43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r Thokle Hovden" initials="ITH" lastIdx="1" clrIdx="0">
    <p:extLst>
      <p:ext uri="{19B8F6BF-5375-455C-9EA6-DF929625EA0E}">
        <p15:presenceInfo xmlns:p15="http://schemas.microsoft.com/office/powerpoint/2012/main" userId="Ivar Thokle Hovd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5DDCB3-7AB5-4FC2-A4EF-D9D6DEED4C60}" v="91" dt="2022-01-18T12:30:17.372"/>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3" autoAdjust="0"/>
    <p:restoredTop sz="68683" autoAdjust="0"/>
  </p:normalViewPr>
  <p:slideViewPr>
    <p:cSldViewPr snapToGrid="0">
      <p:cViewPr varScale="1">
        <p:scale>
          <a:sx n="65" d="100"/>
          <a:sy n="65" d="100"/>
        </p:scale>
        <p:origin x="7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4416BD-BEB3-4E30-9B0F-E2D091DC820D}"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DEC1B2-B72B-4964-9E81-6C758AD775EF}" type="slidenum">
              <a:rPr lang="en-US" smtClean="0"/>
              <a:t>‹#›</a:t>
            </a:fld>
            <a:endParaRPr lang="en-US"/>
          </a:p>
        </p:txBody>
      </p:sp>
    </p:spTree>
    <p:extLst>
      <p:ext uri="{BB962C8B-B14F-4D97-AF65-F5344CB8AC3E}">
        <p14:creationId xmlns:p14="http://schemas.microsoft.com/office/powerpoint/2010/main" val="145373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 </a:t>
            </a:r>
            <a:r>
              <a:rPr lang="nb-NO" dirty="0" err="1"/>
              <a:t>would</a:t>
            </a:r>
            <a:r>
              <a:rPr lang="nb-NO" dirty="0"/>
              <a:t> like </a:t>
            </a:r>
            <a:r>
              <a:rPr lang="nb-NO" dirty="0" err="1"/>
              <a:t>that</a:t>
            </a:r>
            <a:r>
              <a:rPr lang="nb-NO" dirty="0"/>
              <a:t> </a:t>
            </a:r>
            <a:r>
              <a:rPr lang="nb-NO" dirty="0" err="1"/>
              <a:t>we</a:t>
            </a:r>
            <a:r>
              <a:rPr lang="nb-NO" dirty="0"/>
              <a:t> </a:t>
            </a:r>
            <a:r>
              <a:rPr lang="nb-NO" dirty="0" err="1"/>
              <a:t>take</a:t>
            </a:r>
            <a:r>
              <a:rPr lang="nb-NO" dirty="0"/>
              <a:t> </a:t>
            </a:r>
            <a:r>
              <a:rPr lang="nb-NO" dirty="0" err="1"/>
              <a:t>the</a:t>
            </a:r>
            <a:r>
              <a:rPr lang="nb-NO" dirty="0"/>
              <a:t> </a:t>
            </a:r>
            <a:r>
              <a:rPr lang="nb-NO" dirty="0" err="1"/>
              <a:t>discussion</a:t>
            </a:r>
            <a:r>
              <a:rPr lang="nb-NO" dirty="0"/>
              <a:t> and questions </a:t>
            </a:r>
            <a:r>
              <a:rPr lang="nb-NO" dirty="0" err="1"/>
              <a:t>after</a:t>
            </a:r>
            <a:r>
              <a:rPr lang="nb-NO" dirty="0"/>
              <a:t> I have done </a:t>
            </a:r>
            <a:r>
              <a:rPr lang="nb-NO" dirty="0" err="1"/>
              <a:t>the</a:t>
            </a:r>
            <a:r>
              <a:rPr lang="nb-NO" dirty="0"/>
              <a:t> </a:t>
            </a:r>
            <a:r>
              <a:rPr lang="nb-NO" dirty="0" err="1"/>
              <a:t>presentation</a:t>
            </a:r>
            <a:endParaRPr lang="nb-NO" dirty="0"/>
          </a:p>
          <a:p>
            <a:r>
              <a:rPr lang="nb-NO" dirty="0" err="1"/>
              <a:t>I’m</a:t>
            </a:r>
            <a:r>
              <a:rPr lang="nb-NO" dirty="0"/>
              <a:t> </a:t>
            </a:r>
            <a:r>
              <a:rPr lang="nb-NO" dirty="0" err="1"/>
              <a:t>apprechiating</a:t>
            </a:r>
            <a:r>
              <a:rPr lang="nb-NO" dirty="0"/>
              <a:t> to not be </a:t>
            </a:r>
            <a:r>
              <a:rPr lang="nb-NO" dirty="0" err="1"/>
              <a:t>interrupted</a:t>
            </a:r>
            <a:r>
              <a:rPr lang="nb-NO" dirty="0"/>
              <a:t> </a:t>
            </a:r>
            <a:r>
              <a:rPr lang="nb-NO" dirty="0" err="1"/>
              <a:t>too</a:t>
            </a:r>
            <a:r>
              <a:rPr lang="nb-NO" dirty="0"/>
              <a:t> </a:t>
            </a:r>
            <a:r>
              <a:rPr lang="nb-NO" dirty="0" err="1"/>
              <a:t>much</a:t>
            </a:r>
            <a:r>
              <a:rPr lang="nb-NO" dirty="0"/>
              <a:t>, </a:t>
            </a:r>
            <a:r>
              <a:rPr lang="nb-NO" dirty="0" err="1"/>
              <a:t>because</a:t>
            </a:r>
            <a:r>
              <a:rPr lang="nb-NO" dirty="0"/>
              <a:t> it makes it more </a:t>
            </a:r>
            <a:r>
              <a:rPr lang="nb-NO" dirty="0" err="1"/>
              <a:t>difficult</a:t>
            </a:r>
            <a:r>
              <a:rPr lang="nb-NO" dirty="0"/>
              <a:t> for </a:t>
            </a:r>
            <a:r>
              <a:rPr lang="nb-NO" dirty="0" err="1"/>
              <a:t>me</a:t>
            </a:r>
            <a:r>
              <a:rPr lang="nb-NO" dirty="0"/>
              <a:t> to present</a:t>
            </a:r>
          </a:p>
          <a:p>
            <a:endParaRPr lang="nb-NO" dirty="0"/>
          </a:p>
          <a:p>
            <a:r>
              <a:rPr lang="nb-NO" dirty="0"/>
              <a:t>And </a:t>
            </a:r>
            <a:r>
              <a:rPr lang="nb-NO" dirty="0" err="1"/>
              <a:t>please</a:t>
            </a:r>
            <a:r>
              <a:rPr lang="nb-NO" dirty="0"/>
              <a:t> </a:t>
            </a:r>
            <a:r>
              <a:rPr lang="nb-NO" dirty="0" err="1"/>
              <a:t>remember</a:t>
            </a:r>
            <a:r>
              <a:rPr lang="nb-NO" dirty="0"/>
              <a:t> </a:t>
            </a:r>
            <a:r>
              <a:rPr lang="nb-NO" dirty="0" err="1"/>
              <a:t>that</a:t>
            </a:r>
            <a:r>
              <a:rPr lang="nb-NO" dirty="0"/>
              <a:t> I have not a </a:t>
            </a:r>
            <a:r>
              <a:rPr lang="nb-NO" dirty="0" err="1"/>
              <a:t>clear</a:t>
            </a:r>
            <a:r>
              <a:rPr lang="nb-NO" dirty="0"/>
              <a:t> </a:t>
            </a:r>
            <a:r>
              <a:rPr lang="nb-NO" dirty="0" err="1"/>
              <a:t>medical</a:t>
            </a:r>
            <a:r>
              <a:rPr lang="nb-NO" dirty="0"/>
              <a:t> </a:t>
            </a:r>
            <a:r>
              <a:rPr lang="nb-NO" dirty="0" err="1"/>
              <a:t>background</a:t>
            </a:r>
            <a:r>
              <a:rPr lang="nb-NO" dirty="0"/>
              <a:t>. </a:t>
            </a:r>
            <a:r>
              <a:rPr lang="nb-NO" dirty="0" err="1"/>
              <a:t>I’m</a:t>
            </a:r>
            <a:r>
              <a:rPr lang="nb-NO" dirty="0"/>
              <a:t> </a:t>
            </a:r>
            <a:r>
              <a:rPr lang="nb-NO" dirty="0" err="1"/>
              <a:t>perhaps</a:t>
            </a:r>
            <a:r>
              <a:rPr lang="nb-NO" dirty="0"/>
              <a:t> </a:t>
            </a:r>
            <a:r>
              <a:rPr lang="nb-NO" dirty="0" err="1"/>
              <a:t>closer</a:t>
            </a:r>
            <a:r>
              <a:rPr lang="nb-NO" dirty="0"/>
              <a:t> to </a:t>
            </a:r>
            <a:r>
              <a:rPr lang="nb-NO" dirty="0" err="1"/>
              <a:t>physics</a:t>
            </a:r>
            <a:r>
              <a:rPr lang="nb-NO" dirty="0"/>
              <a:t>, computer science and mathematics</a:t>
            </a:r>
          </a:p>
          <a:p>
            <a:endParaRPr lang="nb-NO" dirty="0"/>
          </a:p>
          <a:p>
            <a:r>
              <a:rPr lang="nb-NO" dirty="0"/>
              <a:t>Goal </a:t>
            </a:r>
            <a:r>
              <a:rPr lang="nb-NO" dirty="0" err="1"/>
              <a:t>of</a:t>
            </a:r>
            <a:r>
              <a:rPr lang="nb-NO" dirty="0"/>
              <a:t> </a:t>
            </a:r>
            <a:r>
              <a:rPr lang="nb-NO" dirty="0" err="1"/>
              <a:t>the</a:t>
            </a:r>
            <a:r>
              <a:rPr lang="nb-NO" dirty="0"/>
              <a:t> </a:t>
            </a:r>
            <a:r>
              <a:rPr lang="nb-NO" dirty="0" err="1"/>
              <a:t>presentation</a:t>
            </a:r>
            <a:r>
              <a:rPr lang="nb-NO" dirty="0"/>
              <a:t>: Present </a:t>
            </a:r>
            <a:r>
              <a:rPr lang="nb-NO" dirty="0" err="1"/>
              <a:t>motivation</a:t>
            </a:r>
            <a:r>
              <a:rPr lang="nb-NO" dirty="0"/>
              <a:t> and </a:t>
            </a:r>
            <a:r>
              <a:rPr lang="nb-NO" dirty="0" err="1"/>
              <a:t>results</a:t>
            </a:r>
            <a:r>
              <a:rPr lang="nb-NO" dirty="0"/>
              <a:t> </a:t>
            </a:r>
            <a:r>
              <a:rPr lang="nb-NO" dirty="0" err="1"/>
              <a:t>of</a:t>
            </a:r>
            <a:r>
              <a:rPr lang="nb-NO" dirty="0"/>
              <a:t> </a:t>
            </a:r>
            <a:r>
              <a:rPr lang="nb-NO" dirty="0" err="1"/>
              <a:t>comparing</a:t>
            </a:r>
            <a:r>
              <a:rPr lang="nb-NO" dirty="0"/>
              <a:t> tumor and </a:t>
            </a:r>
            <a:r>
              <a:rPr lang="nb-NO" dirty="0" err="1"/>
              <a:t>ventricle</a:t>
            </a:r>
            <a:r>
              <a:rPr lang="nb-NO" dirty="0"/>
              <a:t> </a:t>
            </a:r>
            <a:r>
              <a:rPr lang="nb-NO" dirty="0" err="1"/>
              <a:t>volume</a:t>
            </a:r>
            <a:r>
              <a:rPr lang="nb-NO" dirty="0"/>
              <a:t> </a:t>
            </a:r>
            <a:r>
              <a:rPr lang="nb-NO" dirty="0" err="1"/>
              <a:t>changes</a:t>
            </a:r>
            <a:r>
              <a:rPr lang="nb-NO" dirty="0"/>
              <a:t> in </a:t>
            </a:r>
            <a:r>
              <a:rPr lang="nb-NO" dirty="0" err="1"/>
              <a:t>conventional</a:t>
            </a:r>
            <a:r>
              <a:rPr lang="nb-NO" dirty="0"/>
              <a:t> </a:t>
            </a:r>
            <a:r>
              <a:rPr lang="nb-NO" dirty="0" err="1"/>
              <a:t>glioblastoma</a:t>
            </a:r>
            <a:r>
              <a:rPr lang="nb-NO" dirty="0"/>
              <a:t> </a:t>
            </a:r>
            <a:r>
              <a:rPr lang="nb-NO" dirty="0" err="1"/>
              <a:t>treament</a:t>
            </a:r>
            <a:r>
              <a:rPr lang="nb-NO" dirty="0"/>
              <a:t>, and have </a:t>
            </a:r>
            <a:r>
              <a:rPr lang="nb-NO" dirty="0" err="1"/>
              <a:t>discussion</a:t>
            </a:r>
            <a:r>
              <a:rPr lang="nb-NO" dirty="0"/>
              <a:t> for </a:t>
            </a:r>
            <a:r>
              <a:rPr lang="nb-NO" dirty="0" err="1"/>
              <a:t>useful</a:t>
            </a:r>
            <a:r>
              <a:rPr lang="nb-NO" dirty="0"/>
              <a:t> input for </a:t>
            </a:r>
            <a:r>
              <a:rPr lang="nb-NO" dirty="0" err="1"/>
              <a:t>leading</a:t>
            </a:r>
            <a:r>
              <a:rPr lang="nb-NO" dirty="0"/>
              <a:t> up to a </a:t>
            </a:r>
            <a:r>
              <a:rPr lang="nb-NO" dirty="0" err="1"/>
              <a:t>publication</a:t>
            </a:r>
            <a:r>
              <a:rPr lang="nb-NO" dirty="0"/>
              <a:t> </a:t>
            </a:r>
            <a:r>
              <a:rPr lang="nb-NO" dirty="0" err="1"/>
              <a:t>about</a:t>
            </a:r>
            <a:r>
              <a:rPr lang="nb-NO" dirty="0"/>
              <a:t> </a:t>
            </a:r>
            <a:r>
              <a:rPr lang="nb-NO" dirty="0" err="1"/>
              <a:t>this</a:t>
            </a:r>
            <a:r>
              <a:rPr lang="nb-NO" dirty="0"/>
              <a:t> </a:t>
            </a:r>
            <a:r>
              <a:rPr lang="nb-NO" dirty="0" err="1"/>
              <a:t>topic</a:t>
            </a:r>
            <a:r>
              <a:rPr lang="nb-NO" dirty="0"/>
              <a:t>.</a:t>
            </a:r>
          </a:p>
          <a:p>
            <a:endParaRPr lang="nb-NO" dirty="0"/>
          </a:p>
          <a:p>
            <a:r>
              <a:rPr lang="nb-NO" dirty="0"/>
              <a:t>Questions: </a:t>
            </a:r>
            <a:r>
              <a:rPr lang="nb-NO" dirty="0" err="1"/>
              <a:t>remember</a:t>
            </a:r>
            <a:r>
              <a:rPr lang="nb-NO" dirty="0"/>
              <a:t> it or </a:t>
            </a:r>
            <a:r>
              <a:rPr lang="nb-NO" dirty="0" err="1"/>
              <a:t>write</a:t>
            </a:r>
            <a:r>
              <a:rPr lang="nb-NO" dirty="0"/>
              <a:t> it </a:t>
            </a:r>
            <a:r>
              <a:rPr lang="nb-NO" dirty="0" err="1"/>
              <a:t>down</a:t>
            </a:r>
            <a:r>
              <a:rPr lang="nb-NO" dirty="0"/>
              <a:t> for </a:t>
            </a:r>
            <a:r>
              <a:rPr lang="nb-NO" dirty="0" err="1"/>
              <a:t>asking</a:t>
            </a:r>
            <a:r>
              <a:rPr lang="nb-NO" dirty="0"/>
              <a:t> it </a:t>
            </a:r>
            <a:r>
              <a:rPr lang="nb-NO" dirty="0" err="1"/>
              <a:t>after</a:t>
            </a:r>
            <a:r>
              <a:rPr lang="nb-NO" dirty="0"/>
              <a:t> I have </a:t>
            </a:r>
            <a:r>
              <a:rPr lang="nb-NO" dirty="0" err="1"/>
              <a:t>finished</a:t>
            </a:r>
            <a:r>
              <a:rPr lang="nb-NO" dirty="0"/>
              <a:t> </a:t>
            </a:r>
            <a:r>
              <a:rPr lang="nb-NO" dirty="0" err="1"/>
              <a:t>speaking</a:t>
            </a:r>
            <a:r>
              <a:rPr lang="nb-NO" dirty="0"/>
              <a: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1</a:t>
            </a:fld>
            <a:endParaRPr lang="en-US"/>
          </a:p>
        </p:txBody>
      </p:sp>
    </p:spTree>
    <p:extLst>
      <p:ext uri="{BB962C8B-B14F-4D97-AF65-F5344CB8AC3E}">
        <p14:creationId xmlns:p14="http://schemas.microsoft.com/office/powerpoint/2010/main" val="1482247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Radiotherapy plus Concomitant and Adjuvant Temozolomide</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‘concomitant’: accompanying, associated, connected -&gt; clinicians' word for concurrent, parallel (?)</a:t>
            </a:r>
          </a:p>
          <a:p>
            <a:pPr fontAlgn="base"/>
            <a:r>
              <a:rPr lang="en-US" sz="1200" b="0" i="0" kern="1200" dirty="0">
                <a:solidFill>
                  <a:schemeClr val="tx1"/>
                </a:solidFill>
                <a:effectLst/>
                <a:latin typeface="+mn-lt"/>
                <a:ea typeface="+mn-ea"/>
                <a:cs typeface="+mn-cs"/>
              </a:rPr>
              <a:t>‘adjuvant’: drug or collection of drugs that is used to increase the efficacy or potency of certain drugs (ad-hoc </a:t>
            </a:r>
            <a:r>
              <a:rPr lang="en-US" sz="1200" b="0" i="0" kern="1200" dirty="0" err="1">
                <a:solidFill>
                  <a:schemeClr val="tx1"/>
                </a:solidFill>
                <a:effectLst/>
                <a:latin typeface="+mn-lt"/>
                <a:ea typeface="+mn-ea"/>
                <a:cs typeface="+mn-cs"/>
              </a:rPr>
              <a:t>treamtment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tilleggsbehandling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kirurgien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strålingen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kreftbehandlingen</a:t>
            </a:r>
            <a:r>
              <a:rPr lang="en-US" sz="1200" b="0" i="0" kern="1200" dirty="0">
                <a:solidFill>
                  <a:schemeClr val="tx1"/>
                </a:solidFill>
                <a:effectLst/>
                <a:latin typeface="+mn-lt"/>
                <a:ea typeface="+mn-ea"/>
                <a:cs typeface="+mn-cs"/>
              </a:rPr>
              <a:t>))) -&gt; the temozolomide</a:t>
            </a:r>
          </a:p>
        </p:txBody>
      </p:sp>
      <p:sp>
        <p:nvSpPr>
          <p:cNvPr id="4" name="Slide Number Placeholder 3"/>
          <p:cNvSpPr>
            <a:spLocks noGrp="1"/>
          </p:cNvSpPr>
          <p:nvPr>
            <p:ph type="sldNum" sz="quarter" idx="5"/>
          </p:nvPr>
        </p:nvSpPr>
        <p:spPr/>
        <p:txBody>
          <a:bodyPr/>
          <a:lstStyle/>
          <a:p>
            <a:fld id="{9DDEC1B2-B72B-4964-9E81-6C758AD775EF}" type="slidenum">
              <a:rPr lang="en-US" smtClean="0"/>
              <a:t>2</a:t>
            </a:fld>
            <a:endParaRPr lang="en-US"/>
          </a:p>
        </p:txBody>
      </p:sp>
    </p:spTree>
    <p:extLst>
      <p:ext uri="{BB962C8B-B14F-4D97-AF65-F5344CB8AC3E}">
        <p14:creationId xmlns:p14="http://schemas.microsoft.com/office/powerpoint/2010/main" val="398283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From </a:t>
            </a:r>
            <a:r>
              <a:rPr lang="nb-NO" dirty="0" err="1"/>
              <a:t>the</a:t>
            </a:r>
            <a:r>
              <a:rPr lang="nb-NO" dirty="0"/>
              <a:t> SAILOR </a:t>
            </a:r>
            <a:r>
              <a:rPr lang="nb-NO" dirty="0" err="1"/>
              <a:t>study</a:t>
            </a:r>
            <a:r>
              <a:rPr lang="nb-NO" dirty="0"/>
              <a:t>.</a:t>
            </a:r>
          </a:p>
          <a:p>
            <a:endParaRPr lang="nb-NO" dirty="0"/>
          </a:p>
          <a:p>
            <a:r>
              <a:rPr lang="nb-NO" dirty="0" err="1"/>
              <a:t>Treatment</a:t>
            </a:r>
            <a:r>
              <a:rPr lang="nb-NO" dirty="0"/>
              <a:t> </a:t>
            </a:r>
            <a:r>
              <a:rPr lang="nb-NO" dirty="0" err="1"/>
              <a:t>scheme</a:t>
            </a:r>
            <a:r>
              <a:rPr lang="nb-NO" dirty="0"/>
              <a:t> </a:t>
            </a:r>
            <a:r>
              <a:rPr lang="nb-NO" dirty="0" err="1"/>
              <a:t>durating</a:t>
            </a:r>
            <a:r>
              <a:rPr lang="nb-NO" dirty="0"/>
              <a:t> ~half </a:t>
            </a:r>
            <a:r>
              <a:rPr lang="nb-NO" dirty="0" err="1"/>
              <a:t>of</a:t>
            </a:r>
            <a:r>
              <a:rPr lang="nb-NO" dirty="0"/>
              <a:t> </a:t>
            </a:r>
            <a:r>
              <a:rPr lang="nb-NO" dirty="0" err="1"/>
              <a:t>the</a:t>
            </a:r>
            <a:r>
              <a:rPr lang="nb-NO" dirty="0"/>
              <a:t> </a:t>
            </a:r>
            <a:r>
              <a:rPr lang="nb-NO" dirty="0" err="1"/>
              <a:t>documented</a:t>
            </a:r>
            <a:r>
              <a:rPr lang="nb-NO" dirty="0"/>
              <a:t> </a:t>
            </a:r>
            <a:r>
              <a:rPr lang="nb-NO" dirty="0" err="1"/>
              <a:t>maximum</a:t>
            </a:r>
            <a:r>
              <a:rPr lang="nb-NO" dirty="0"/>
              <a:t> overall </a:t>
            </a:r>
            <a:r>
              <a:rPr lang="nb-NO" dirty="0" err="1"/>
              <a:t>survival</a:t>
            </a:r>
            <a:endParaRPr lang="nb-NO" dirty="0"/>
          </a:p>
          <a:p>
            <a:endParaRPr lang="nb-NO" dirty="0"/>
          </a:p>
          <a:p>
            <a:r>
              <a:rPr lang="nb-NO" dirty="0" err="1"/>
              <a:t>Stupp</a:t>
            </a:r>
            <a:r>
              <a:rPr lang="nb-NO" dirty="0"/>
              <a:t>.</a:t>
            </a:r>
          </a:p>
          <a:p>
            <a:endParaRPr lang="nb-NO" dirty="0"/>
          </a:p>
          <a:p>
            <a:endParaRPr lang="nb-NO" dirty="0"/>
          </a:p>
          <a:p>
            <a:endParaRPr lang="nb-NO" dirty="0"/>
          </a:p>
          <a:p>
            <a:r>
              <a:rPr lang="nb-NO" dirty="0"/>
              <a:t>The first MRI is </a:t>
            </a:r>
            <a:r>
              <a:rPr lang="nb-NO" dirty="0" err="1"/>
              <a:t>the</a:t>
            </a:r>
            <a:r>
              <a:rPr lang="nb-NO" dirty="0"/>
              <a:t> ‘baseline’ (baseline is post-</a:t>
            </a:r>
            <a:r>
              <a:rPr lang="nb-NO" dirty="0" err="1"/>
              <a:t>surgery</a:t>
            </a:r>
            <a:r>
              <a:rPr lang="nb-NO" dirty="0"/>
              <a:t> in </a:t>
            </a:r>
            <a:r>
              <a:rPr lang="nb-NO" dirty="0" err="1"/>
              <a:t>the</a:t>
            </a:r>
            <a:r>
              <a:rPr lang="nb-NO" dirty="0"/>
              <a:t> data </a:t>
            </a:r>
            <a:r>
              <a:rPr lang="nb-NO" dirty="0" err="1"/>
              <a:t>that</a:t>
            </a:r>
            <a:r>
              <a:rPr lang="nb-NO" dirty="0"/>
              <a:t> I have used)</a:t>
            </a:r>
          </a:p>
          <a:p>
            <a:endParaRPr lang="nb-NO" dirty="0"/>
          </a:p>
          <a:p>
            <a:r>
              <a:rPr lang="nb-NO" dirty="0"/>
              <a:t>36 </a:t>
            </a:r>
            <a:r>
              <a:rPr lang="nb-NO" dirty="0" err="1"/>
              <a:t>weeks</a:t>
            </a:r>
            <a:r>
              <a:rPr lang="nb-NO" dirty="0"/>
              <a:t>=252 </a:t>
            </a:r>
            <a:r>
              <a:rPr lang="nb-NO" dirty="0" err="1"/>
              <a:t>days</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3</a:t>
            </a:fld>
            <a:endParaRPr lang="en-US"/>
          </a:p>
        </p:txBody>
      </p:sp>
    </p:spTree>
    <p:extLst>
      <p:ext uri="{BB962C8B-B14F-4D97-AF65-F5344CB8AC3E}">
        <p14:creationId xmlns:p14="http://schemas.microsoft.com/office/powerpoint/2010/main" val="283954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E1DE91-860A-432B-A92A-BD3E889225FC}" type="slidenum">
              <a:rPr lang="en-US" smtClean="0"/>
              <a:t>4</a:t>
            </a:fld>
            <a:endParaRPr lang="en-US"/>
          </a:p>
        </p:txBody>
      </p:sp>
    </p:spTree>
    <p:extLst>
      <p:ext uri="{BB962C8B-B14F-4D97-AF65-F5344CB8AC3E}">
        <p14:creationId xmlns:p14="http://schemas.microsoft.com/office/powerpoint/2010/main" val="4174110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dirty="0"/>
              <a:t>I </a:t>
            </a:r>
            <a:r>
              <a:rPr lang="nb-NO" dirty="0" err="1"/>
              <a:t>would</a:t>
            </a:r>
            <a:r>
              <a:rPr lang="nb-NO" dirty="0"/>
              <a:t> like to </a:t>
            </a:r>
            <a:r>
              <a:rPr lang="nb-NO" dirty="0" err="1"/>
              <a:t>perform</a:t>
            </a:r>
            <a:r>
              <a:rPr lang="nb-NO" dirty="0"/>
              <a:t> </a:t>
            </a:r>
            <a:r>
              <a:rPr lang="nb-NO" dirty="0" err="1"/>
              <a:t>some</a:t>
            </a:r>
            <a:r>
              <a:rPr lang="nb-NO" dirty="0"/>
              <a:t> </a:t>
            </a:r>
            <a:r>
              <a:rPr lang="nb-NO" dirty="0" err="1"/>
              <a:t>analysis</a:t>
            </a:r>
            <a:r>
              <a:rPr lang="nb-NO" dirty="0"/>
              <a:t> </a:t>
            </a:r>
            <a:r>
              <a:rPr lang="nb-NO" dirty="0" err="1"/>
              <a:t>that</a:t>
            </a:r>
            <a:r>
              <a:rPr lang="nb-NO" dirty="0"/>
              <a:t> </a:t>
            </a:r>
            <a:r>
              <a:rPr lang="nb-NO" dirty="0" err="1"/>
              <a:t>can</a:t>
            </a:r>
            <a:r>
              <a:rPr lang="nb-NO" dirty="0"/>
              <a:t> </a:t>
            </a:r>
            <a:r>
              <a:rPr lang="nb-NO" dirty="0" err="1"/>
              <a:t>quantify</a:t>
            </a:r>
            <a:r>
              <a:rPr lang="nb-NO" dirty="0"/>
              <a:t> </a:t>
            </a:r>
            <a:r>
              <a:rPr lang="nb-NO" dirty="0" err="1"/>
              <a:t>common</a:t>
            </a:r>
            <a:r>
              <a:rPr lang="nb-NO" dirty="0"/>
              <a:t> </a:t>
            </a:r>
            <a:r>
              <a:rPr lang="nb-NO" dirty="0" err="1"/>
              <a:t>reponses</a:t>
            </a:r>
            <a:r>
              <a:rPr lang="nb-NO" dirty="0"/>
              <a:t> to </a:t>
            </a:r>
            <a:r>
              <a:rPr lang="nb-NO" dirty="0" err="1"/>
              <a:t>the</a:t>
            </a:r>
            <a:r>
              <a:rPr lang="nb-NO" dirty="0"/>
              <a:t> </a:t>
            </a:r>
            <a:r>
              <a:rPr lang="nb-NO" dirty="0" err="1"/>
              <a:t>treatment</a:t>
            </a:r>
            <a:endParaRPr lang="nb-NO" dirty="0"/>
          </a:p>
          <a:p>
            <a:pPr marL="171450" indent="-171450">
              <a:buFontTx/>
              <a:buChar char="-"/>
            </a:pPr>
            <a:r>
              <a:rPr lang="en-US" dirty="0"/>
              <a:t>The main point is that perhaps such an analysis could lead up to some new knowledge about the conventional treatment</a:t>
            </a:r>
          </a:p>
          <a:p>
            <a:pPr marL="171450" indent="-171450">
              <a:buFontTx/>
              <a:buChar char="-"/>
            </a:pPr>
            <a:r>
              <a:rPr lang="en-US" dirty="0"/>
              <a:t>For instance: ventricle expansion is clearly more recognizable than tumor expansion in </a:t>
            </a:r>
            <a:r>
              <a:rPr lang="en-US"/>
              <a:t>this treatment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5</a:t>
            </a:fld>
            <a:endParaRPr lang="en-US"/>
          </a:p>
        </p:txBody>
      </p:sp>
    </p:spTree>
    <p:extLst>
      <p:ext uri="{BB962C8B-B14F-4D97-AF65-F5344CB8AC3E}">
        <p14:creationId xmlns:p14="http://schemas.microsoft.com/office/powerpoint/2010/main" val="2292355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dirty="0"/>
              <a:t>Better to be </a:t>
            </a:r>
            <a:r>
              <a:rPr lang="nb-NO" dirty="0" err="1"/>
              <a:t>approximately</a:t>
            </a:r>
            <a:r>
              <a:rPr lang="nb-NO" dirty="0"/>
              <a:t> right </a:t>
            </a:r>
            <a:r>
              <a:rPr lang="nb-NO" dirty="0" err="1"/>
              <a:t>than</a:t>
            </a:r>
            <a:r>
              <a:rPr lang="nb-NO" dirty="0"/>
              <a:t> </a:t>
            </a:r>
            <a:r>
              <a:rPr lang="nb-NO" dirty="0" err="1"/>
              <a:t>precisely</a:t>
            </a:r>
            <a:r>
              <a:rPr lang="nb-NO" dirty="0"/>
              <a:t> </a:t>
            </a:r>
            <a:r>
              <a:rPr lang="nb-NO" dirty="0" err="1"/>
              <a:t>wrong</a:t>
            </a:r>
            <a:endParaRPr lang="nb-NO" dirty="0"/>
          </a:p>
          <a:p>
            <a:pPr marL="171450" indent="-171450">
              <a:buFontTx/>
              <a:buChar char="-"/>
            </a:pPr>
            <a:r>
              <a:rPr lang="nb-NO" dirty="0" err="1"/>
              <a:t>Quantification</a:t>
            </a:r>
            <a:r>
              <a:rPr lang="nb-NO" dirty="0"/>
              <a:t> </a:t>
            </a:r>
            <a:r>
              <a:rPr lang="nb-NO" dirty="0" err="1"/>
              <a:t>without</a:t>
            </a:r>
            <a:r>
              <a:rPr lang="nb-NO" dirty="0"/>
              <a:t> </a:t>
            </a:r>
            <a:r>
              <a:rPr lang="nb-NO" dirty="0" err="1"/>
              <a:t>segmentation</a:t>
            </a:r>
            <a:r>
              <a:rPr lang="nb-NO" dirty="0"/>
              <a:t>: </a:t>
            </a:r>
            <a:r>
              <a:rPr lang="nb-NO" dirty="0" err="1"/>
              <a:t>traditional</a:t>
            </a:r>
            <a:r>
              <a:rPr lang="nb-NO" dirty="0"/>
              <a:t> </a:t>
            </a:r>
            <a:r>
              <a:rPr lang="nb-NO" dirty="0" err="1"/>
              <a:t>clustering</a:t>
            </a:r>
            <a:r>
              <a:rPr lang="nb-NO" dirty="0"/>
              <a:t> </a:t>
            </a:r>
            <a:r>
              <a:rPr lang="nb-NO" dirty="0" err="1"/>
              <a:t>directly</a:t>
            </a:r>
            <a:r>
              <a:rPr lang="nb-NO" dirty="0"/>
              <a:t> in </a:t>
            </a:r>
            <a:r>
              <a:rPr lang="nb-NO" dirty="0" err="1"/>
              <a:t>the</a:t>
            </a:r>
            <a:r>
              <a:rPr lang="nb-NO" dirty="0"/>
              <a:t> image </a:t>
            </a:r>
            <a:r>
              <a:rPr lang="nb-NO" dirty="0" err="1"/>
              <a:t>intensities</a:t>
            </a:r>
            <a:endParaRPr lang="nb-NO" dirty="0"/>
          </a:p>
          <a:p>
            <a:pPr marL="171450" indent="-171450">
              <a:buFontTx/>
              <a:buChar char="-"/>
            </a:pPr>
            <a:r>
              <a:rPr lang="nb-NO" dirty="0"/>
              <a:t>In PCA, </a:t>
            </a:r>
            <a:r>
              <a:rPr lang="nb-NO" dirty="0" err="1"/>
              <a:t>possible</a:t>
            </a:r>
            <a:r>
              <a:rPr lang="nb-NO" dirty="0"/>
              <a:t> to </a:t>
            </a:r>
            <a:r>
              <a:rPr lang="nb-NO" dirty="0" err="1"/>
              <a:t>reconstruct</a:t>
            </a:r>
            <a:r>
              <a:rPr lang="nb-NO" dirty="0"/>
              <a:t> an image for a given </a:t>
            </a:r>
            <a:r>
              <a:rPr lang="nb-NO" dirty="0" err="1"/>
              <a:t>deconstructed</a:t>
            </a:r>
            <a:r>
              <a:rPr lang="nb-NO" dirty="0"/>
              <a:t> </a:t>
            </a:r>
            <a:r>
              <a:rPr lang="nb-NO" dirty="0" err="1"/>
              <a:t>component</a:t>
            </a:r>
            <a:r>
              <a:rPr lang="nb-NO" dirty="0"/>
              <a:t> (from a longitudinal series </a:t>
            </a:r>
            <a:r>
              <a:rPr lang="nb-NO" dirty="0" err="1"/>
              <a:t>of</a:t>
            </a:r>
            <a:r>
              <a:rPr lang="nb-NO" dirty="0"/>
              <a:t> T1c MRI for a </a:t>
            </a:r>
            <a:r>
              <a:rPr lang="nb-NO" dirty="0" err="1"/>
              <a:t>patient</a:t>
            </a:r>
            <a:r>
              <a:rPr lang="nb-NO" dirty="0"/>
              <a:t>)</a:t>
            </a:r>
          </a:p>
          <a:p>
            <a:pPr marL="171450" indent="-171450">
              <a:buFontTx/>
              <a:buChar char="-"/>
            </a:pPr>
            <a:r>
              <a:rPr lang="nb-NO" dirty="0" err="1"/>
              <a:t>Typically</a:t>
            </a:r>
            <a:r>
              <a:rPr lang="nb-NO" dirty="0"/>
              <a:t>, </a:t>
            </a:r>
            <a:r>
              <a:rPr lang="nb-NO" dirty="0" err="1"/>
              <a:t>component</a:t>
            </a:r>
            <a:r>
              <a:rPr lang="nb-NO" dirty="0"/>
              <a:t> 2 </a:t>
            </a:r>
            <a:r>
              <a:rPr lang="nb-NO" dirty="0" err="1"/>
              <a:t>describes</a:t>
            </a:r>
            <a:r>
              <a:rPr lang="nb-NO" dirty="0"/>
              <a:t> </a:t>
            </a:r>
            <a:r>
              <a:rPr lang="nb-NO" dirty="0" err="1"/>
              <a:t>structural</a:t>
            </a:r>
            <a:r>
              <a:rPr lang="nb-NO" dirty="0"/>
              <a:t> </a:t>
            </a:r>
            <a:r>
              <a:rPr lang="nb-NO" dirty="0" err="1"/>
              <a:t>changes</a:t>
            </a:r>
            <a:r>
              <a:rPr lang="nb-NO" dirty="0"/>
              <a:t> </a:t>
            </a:r>
            <a:r>
              <a:rPr lang="nb-NO" dirty="0" err="1"/>
              <a:t>related</a:t>
            </a:r>
            <a:r>
              <a:rPr lang="nb-NO" dirty="0"/>
              <a:t> to </a:t>
            </a:r>
            <a:r>
              <a:rPr lang="nb-NO" dirty="0" err="1"/>
              <a:t>the</a:t>
            </a:r>
            <a:r>
              <a:rPr lang="nb-NO" dirty="0"/>
              <a:t> </a:t>
            </a:r>
            <a:r>
              <a:rPr lang="nb-NO" dirty="0" err="1"/>
              <a:t>ventricles</a:t>
            </a:r>
            <a:endParaRPr lang="nb-NO" dirty="0"/>
          </a:p>
          <a:p>
            <a:pPr marL="171450" indent="-171450">
              <a:buFontTx/>
              <a:buChar char="-"/>
            </a:pPr>
            <a:r>
              <a:rPr lang="nb-NO" dirty="0"/>
              <a:t>PCA is </a:t>
            </a:r>
            <a:r>
              <a:rPr lang="nb-NO" dirty="0" err="1"/>
              <a:t>related</a:t>
            </a:r>
            <a:r>
              <a:rPr lang="nb-NO" dirty="0"/>
              <a:t> to </a:t>
            </a:r>
            <a:r>
              <a:rPr lang="nb-NO" dirty="0" err="1"/>
              <a:t>Autoencoder</a:t>
            </a:r>
            <a:r>
              <a:rPr lang="nb-NO" dirty="0"/>
              <a:t>, </a:t>
            </a:r>
            <a:r>
              <a:rPr lang="nb-NO" dirty="0" err="1"/>
              <a:t>see</a:t>
            </a:r>
            <a:r>
              <a:rPr lang="nb-NO" dirty="0"/>
              <a:t> link to a </a:t>
            </a:r>
            <a:r>
              <a:rPr lang="nb-NO" dirty="0" err="1"/>
              <a:t>previous</a:t>
            </a:r>
            <a:r>
              <a:rPr lang="nb-NO" dirty="0"/>
              <a:t> </a:t>
            </a:r>
            <a:r>
              <a:rPr lang="nb-NO" dirty="0" err="1"/>
              <a:t>presentation</a:t>
            </a:r>
            <a:r>
              <a:rPr lang="nb-NO" dirty="0"/>
              <a:t> in </a:t>
            </a:r>
            <a:r>
              <a:rPr lang="nb-NO" dirty="0" err="1"/>
              <a:t>the</a:t>
            </a:r>
            <a:r>
              <a:rPr lang="nb-NO" dirty="0"/>
              <a:t> </a:t>
            </a:r>
            <a:r>
              <a:rPr lang="nb-NO" dirty="0" err="1"/>
              <a:t>hypothesis</a:t>
            </a:r>
            <a:r>
              <a:rPr lang="nb-NO" dirty="0"/>
              <a:t> slide</a:t>
            </a:r>
            <a:endParaRPr lang="en-US" dirty="0"/>
          </a:p>
        </p:txBody>
      </p:sp>
      <p:sp>
        <p:nvSpPr>
          <p:cNvPr id="4" name="Slide Number Placeholder 3"/>
          <p:cNvSpPr>
            <a:spLocks noGrp="1"/>
          </p:cNvSpPr>
          <p:nvPr>
            <p:ph type="sldNum" sz="quarter" idx="5"/>
          </p:nvPr>
        </p:nvSpPr>
        <p:spPr/>
        <p:txBody>
          <a:bodyPr/>
          <a:lstStyle/>
          <a:p>
            <a:fld id="{A2E1DE91-860A-432B-A92A-BD3E889225FC}" type="slidenum">
              <a:rPr lang="en-US" smtClean="0"/>
              <a:t>6</a:t>
            </a:fld>
            <a:endParaRPr lang="en-US"/>
          </a:p>
        </p:txBody>
      </p:sp>
    </p:spTree>
    <p:extLst>
      <p:ext uri="{BB962C8B-B14F-4D97-AF65-F5344CB8AC3E}">
        <p14:creationId xmlns:p14="http://schemas.microsoft.com/office/powerpoint/2010/main" val="650723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100" dirty="0"/>
              <a:t>Component 2 </a:t>
            </a:r>
            <a:r>
              <a:rPr lang="nb-NO" sz="1100" dirty="0" err="1"/>
              <a:t>seems</a:t>
            </a:r>
            <a:r>
              <a:rPr lang="nb-NO" sz="1100" dirty="0"/>
              <a:t> to </a:t>
            </a:r>
            <a:r>
              <a:rPr lang="nb-NO" sz="1100" dirty="0" err="1"/>
              <a:t>describe</a:t>
            </a:r>
            <a:r>
              <a:rPr lang="nb-NO" sz="1100" dirty="0"/>
              <a:t>/</a:t>
            </a:r>
            <a:r>
              <a:rPr lang="nb-NO" sz="1100" dirty="0" err="1"/>
              <a:t>capture</a:t>
            </a:r>
            <a:r>
              <a:rPr lang="nb-NO" sz="1100" dirty="0"/>
              <a:t> </a:t>
            </a:r>
            <a:r>
              <a:rPr lang="nb-NO" sz="1100" dirty="0" err="1"/>
              <a:t>ventricle</a:t>
            </a:r>
            <a:r>
              <a:rPr lang="nb-NO" sz="1100" dirty="0"/>
              <a:t> </a:t>
            </a:r>
            <a:r>
              <a:rPr lang="nb-NO" sz="1100" dirty="0" err="1"/>
              <a:t>abnormality</a:t>
            </a:r>
            <a:r>
              <a:rPr lang="nb-NO" sz="1100" dirty="0"/>
              <a:t> in </a:t>
            </a:r>
            <a:r>
              <a:rPr lang="nb-NO" sz="1100" dirty="0" err="1"/>
              <a:t>glioblastoma</a:t>
            </a:r>
            <a:endParaRPr lang="en-US" sz="1100" dirty="0"/>
          </a:p>
        </p:txBody>
      </p:sp>
      <p:sp>
        <p:nvSpPr>
          <p:cNvPr id="4" name="Slide Number Placeholder 3"/>
          <p:cNvSpPr>
            <a:spLocks noGrp="1"/>
          </p:cNvSpPr>
          <p:nvPr>
            <p:ph type="sldNum" sz="quarter" idx="5"/>
          </p:nvPr>
        </p:nvSpPr>
        <p:spPr/>
        <p:txBody>
          <a:bodyPr/>
          <a:lstStyle/>
          <a:p>
            <a:fld id="{A2E1DE91-860A-432B-A92A-BD3E889225FC}" type="slidenum">
              <a:rPr lang="en-US" smtClean="0"/>
              <a:t>7</a:t>
            </a:fld>
            <a:endParaRPr lang="en-US"/>
          </a:p>
        </p:txBody>
      </p:sp>
    </p:spTree>
    <p:extLst>
      <p:ext uri="{BB962C8B-B14F-4D97-AF65-F5344CB8AC3E}">
        <p14:creationId xmlns:p14="http://schemas.microsoft.com/office/powerpoint/2010/main" val="1692733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Suggestions</a:t>
            </a:r>
            <a:r>
              <a:rPr lang="nb-NO" dirty="0"/>
              <a:t> for </a:t>
            </a:r>
            <a:r>
              <a:rPr lang="nb-NO" dirty="0" err="1"/>
              <a:t>references</a:t>
            </a:r>
            <a:r>
              <a:rPr lang="nb-NO" dirty="0"/>
              <a:t> to </a:t>
            </a:r>
            <a:r>
              <a:rPr lang="nb-NO" dirty="0" err="1"/>
              <a:t>ventricle</a:t>
            </a:r>
            <a:r>
              <a:rPr lang="nb-NO" dirty="0"/>
              <a:t> </a:t>
            </a:r>
            <a:r>
              <a:rPr lang="nb-NO" dirty="0" err="1"/>
              <a:t>change</a:t>
            </a:r>
            <a:r>
              <a:rPr lang="nb-NO" dirty="0"/>
              <a:t> </a:t>
            </a:r>
            <a:r>
              <a:rPr lang="nb-NO" dirty="0" err="1"/>
              <a:t>associated</a:t>
            </a:r>
            <a:r>
              <a:rPr lang="nb-NO" dirty="0"/>
              <a:t> </a:t>
            </a:r>
            <a:r>
              <a:rPr lang="nb-NO" dirty="0" err="1"/>
              <a:t>with</a:t>
            </a:r>
            <a:r>
              <a:rPr lang="nb-NO" dirty="0"/>
              <a:t> </a:t>
            </a:r>
            <a:r>
              <a:rPr lang="nb-NO" dirty="0" err="1"/>
              <a:t>brain</a:t>
            </a:r>
            <a:r>
              <a:rPr lang="nb-NO" dirty="0"/>
              <a:t> </a:t>
            </a:r>
            <a:r>
              <a:rPr lang="nb-NO" dirty="0" err="1"/>
              <a:t>disease</a:t>
            </a:r>
            <a:r>
              <a:rPr lang="nb-NO" dirty="0"/>
              <a:t> and </a:t>
            </a:r>
            <a:r>
              <a:rPr lang="nb-NO" dirty="0" err="1"/>
              <a:t>damage</a:t>
            </a:r>
            <a:r>
              <a:rPr lang="nb-NO" dirty="0"/>
              <a: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8</a:t>
            </a:fld>
            <a:endParaRPr lang="en-US"/>
          </a:p>
        </p:txBody>
      </p:sp>
    </p:spTree>
    <p:extLst>
      <p:ext uri="{BB962C8B-B14F-4D97-AF65-F5344CB8AC3E}">
        <p14:creationId xmlns:p14="http://schemas.microsoft.com/office/powerpoint/2010/main" val="361552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noProof="0" dirty="0"/>
              <a:t>Tomas Sakinis</a:t>
            </a:r>
          </a:p>
          <a:p>
            <a:endParaRPr lang="en-US" dirty="0"/>
          </a:p>
          <a:p>
            <a:pPr marL="171450" indent="-171450">
              <a:buFontTx/>
              <a:buChar char="-"/>
            </a:pPr>
            <a:r>
              <a:rPr lang="en-US" dirty="0"/>
              <a:t>40 weeks=280 days</a:t>
            </a:r>
          </a:p>
          <a:p>
            <a:pPr marL="171450" indent="-171450">
              <a:buFontTx/>
              <a:buChar char="-"/>
            </a:pPr>
            <a:r>
              <a:rPr lang="en-US" dirty="0"/>
              <a:t>I would like to perform a similar analysis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B91C1533-DBBD-4519-84C3-C9FBD147E54E}" type="slidenum">
              <a:rPr lang="en-US" smtClean="0"/>
              <a:t>9</a:t>
            </a:fld>
            <a:endParaRPr lang="en-US"/>
          </a:p>
        </p:txBody>
      </p:sp>
    </p:spTree>
    <p:extLst>
      <p:ext uri="{BB962C8B-B14F-4D97-AF65-F5344CB8AC3E}">
        <p14:creationId xmlns:p14="http://schemas.microsoft.com/office/powerpoint/2010/main" val="3507046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Ventricle </a:t>
            </a:r>
            <a:r>
              <a:rPr lang="nb-NO" dirty="0" err="1"/>
              <a:t>change</a:t>
            </a:r>
            <a:r>
              <a:rPr lang="nb-NO" dirty="0"/>
              <a:t>: </a:t>
            </a:r>
            <a:r>
              <a:rPr lang="nb-NO" dirty="0" err="1"/>
              <a:t>increase</a:t>
            </a:r>
            <a:r>
              <a:rPr lang="nb-NO" dirty="0"/>
              <a:t> or </a:t>
            </a:r>
            <a:r>
              <a:rPr lang="nb-NO" dirty="0" err="1"/>
              <a:t>decrease</a:t>
            </a:r>
            <a:endParaRPr lang="nb-NO" dirty="0"/>
          </a:p>
          <a:p>
            <a:r>
              <a:rPr lang="nb-NO" dirty="0" err="1"/>
              <a:t>Future</a:t>
            </a:r>
            <a:r>
              <a:rPr lang="nb-NO" dirty="0"/>
              <a:t> </a:t>
            </a:r>
            <a:r>
              <a:rPr lang="nb-NO" dirty="0" err="1"/>
              <a:t>additions</a:t>
            </a:r>
            <a:endParaRPr lang="nb-NO" dirty="0"/>
          </a:p>
          <a:p>
            <a:pPr marL="171450" indent="-171450">
              <a:buFontTx/>
              <a:buChar char="-"/>
            </a:pPr>
            <a:r>
              <a:rPr lang="nb-NO" dirty="0" err="1"/>
              <a:t>Stratification</a:t>
            </a:r>
            <a:r>
              <a:rPr lang="nb-NO" dirty="0"/>
              <a:t> </a:t>
            </a:r>
            <a:r>
              <a:rPr lang="nb-NO" dirty="0" err="1"/>
              <a:t>between</a:t>
            </a:r>
            <a:r>
              <a:rPr lang="nb-NO" dirty="0"/>
              <a:t> </a:t>
            </a:r>
            <a:r>
              <a:rPr lang="nb-NO" dirty="0" err="1"/>
              <a:t>early</a:t>
            </a:r>
            <a:r>
              <a:rPr lang="nb-NO" dirty="0"/>
              <a:t> (RCT) and late (TMZ) </a:t>
            </a:r>
            <a:r>
              <a:rPr lang="nb-NO" dirty="0" err="1"/>
              <a:t>treatment</a:t>
            </a:r>
            <a:endParaRPr lang="nb-NO" dirty="0"/>
          </a:p>
          <a:p>
            <a:pPr marL="171450" indent="-171450">
              <a:buFontTx/>
              <a:buChar char="-"/>
            </a:pPr>
            <a:r>
              <a:rPr lang="nb-NO" dirty="0" err="1"/>
              <a:t>Associating</a:t>
            </a:r>
            <a:r>
              <a:rPr lang="nb-NO" dirty="0"/>
              <a:t> </a:t>
            </a:r>
            <a:r>
              <a:rPr lang="nb-NO" dirty="0" err="1"/>
              <a:t>with</a:t>
            </a:r>
            <a:r>
              <a:rPr lang="nb-NO" dirty="0"/>
              <a:t> overall </a:t>
            </a:r>
            <a:r>
              <a:rPr lang="nb-NO" dirty="0" err="1"/>
              <a:t>survival</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10</a:t>
            </a:fld>
            <a:endParaRPr lang="en-US"/>
          </a:p>
        </p:txBody>
      </p:sp>
    </p:spTree>
    <p:extLst>
      <p:ext uri="{BB962C8B-B14F-4D97-AF65-F5344CB8AC3E}">
        <p14:creationId xmlns:p14="http://schemas.microsoft.com/office/powerpoint/2010/main" val="545500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Sorry</a:t>
            </a:r>
            <a:r>
              <a:rPr lang="nb-NO" dirty="0"/>
              <a:t> </a:t>
            </a:r>
            <a:r>
              <a:rPr lang="nb-NO" dirty="0" err="1"/>
              <a:t>about</a:t>
            </a:r>
            <a:r>
              <a:rPr lang="nb-NO" dirty="0"/>
              <a:t> Norwegian</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11</a:t>
            </a:fld>
            <a:endParaRPr lang="en-US"/>
          </a:p>
        </p:txBody>
      </p:sp>
    </p:spTree>
    <p:extLst>
      <p:ext uri="{BB962C8B-B14F-4D97-AF65-F5344CB8AC3E}">
        <p14:creationId xmlns:p14="http://schemas.microsoft.com/office/powerpoint/2010/main" val="1812435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Alternatives: Using </a:t>
            </a:r>
          </a:p>
          <a:p>
            <a:r>
              <a:rPr lang="nb-NO" dirty="0" err="1"/>
              <a:t>FastSurfer</a:t>
            </a:r>
            <a:endParaRPr lang="nb-NO" dirty="0"/>
          </a:p>
          <a:p>
            <a:r>
              <a:rPr lang="en-US" dirty="0"/>
              <a:t>MNI152 CSF template</a:t>
            </a:r>
          </a:p>
        </p:txBody>
      </p:sp>
      <p:sp>
        <p:nvSpPr>
          <p:cNvPr id="4" name="Slide Number Placeholder 3"/>
          <p:cNvSpPr>
            <a:spLocks noGrp="1"/>
          </p:cNvSpPr>
          <p:nvPr>
            <p:ph type="sldNum" sz="quarter" idx="5"/>
          </p:nvPr>
        </p:nvSpPr>
        <p:spPr/>
        <p:txBody>
          <a:bodyPr/>
          <a:lstStyle/>
          <a:p>
            <a:fld id="{9DDEC1B2-B72B-4964-9E81-6C758AD775EF}" type="slidenum">
              <a:rPr lang="en-US" smtClean="0"/>
              <a:t>14</a:t>
            </a:fld>
            <a:endParaRPr lang="en-US"/>
          </a:p>
        </p:txBody>
      </p:sp>
    </p:spTree>
    <p:extLst>
      <p:ext uri="{BB962C8B-B14F-4D97-AF65-F5344CB8AC3E}">
        <p14:creationId xmlns:p14="http://schemas.microsoft.com/office/powerpoint/2010/main" val="1924538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ANTs</a:t>
            </a:r>
            <a:r>
              <a:rPr lang="nb-NO" dirty="0"/>
              <a:t>: Advanced </a:t>
            </a:r>
            <a:r>
              <a:rPr lang="nb-NO" dirty="0" err="1"/>
              <a:t>Normalization</a:t>
            </a:r>
            <a:r>
              <a:rPr lang="nb-NO" dirty="0"/>
              <a:t> Tools</a:t>
            </a:r>
          </a:p>
          <a:p>
            <a:r>
              <a:rPr lang="nb-NO" dirty="0"/>
              <a:t>Nonrigid (nonlinear, </a:t>
            </a:r>
            <a:r>
              <a:rPr lang="nb-NO" dirty="0" err="1"/>
              <a:t>deformable</a:t>
            </a:r>
            <a:r>
              <a:rPr lang="nb-NO" dirty="0"/>
              <a:t> </a:t>
            </a:r>
            <a:r>
              <a:rPr lang="nb-NO" dirty="0" err="1"/>
              <a:t>coregistration</a:t>
            </a:r>
            <a:r>
              <a:rPr lang="nb-NO" dirty="0"/>
              <a: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18</a:t>
            </a:fld>
            <a:endParaRPr lang="en-US"/>
          </a:p>
        </p:txBody>
      </p:sp>
    </p:spTree>
    <p:extLst>
      <p:ext uri="{BB962C8B-B14F-4D97-AF65-F5344CB8AC3E}">
        <p14:creationId xmlns:p14="http://schemas.microsoft.com/office/powerpoint/2010/main" val="3853647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1C1533-DBBD-4519-84C3-C9FBD147E54E}" type="slidenum">
              <a:rPr lang="en-US" smtClean="0"/>
              <a:t>21</a:t>
            </a:fld>
            <a:endParaRPr lang="en-US" dirty="0"/>
          </a:p>
        </p:txBody>
      </p:sp>
    </p:spTree>
    <p:extLst>
      <p:ext uri="{BB962C8B-B14F-4D97-AF65-F5344CB8AC3E}">
        <p14:creationId xmlns:p14="http://schemas.microsoft.com/office/powerpoint/2010/main" val="4247752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The </a:t>
            </a:r>
            <a:r>
              <a:rPr lang="nb-NO" dirty="0" err="1"/>
              <a:t>behaviour</a:t>
            </a:r>
            <a:r>
              <a:rPr lang="nb-NO" dirty="0"/>
              <a:t> </a:t>
            </a:r>
            <a:r>
              <a:rPr lang="nb-NO" dirty="0" err="1"/>
              <a:t>of</a:t>
            </a:r>
            <a:r>
              <a:rPr lang="nb-NO" dirty="0"/>
              <a:t> </a:t>
            </a:r>
            <a:r>
              <a:rPr lang="nb-NO" dirty="0" err="1"/>
              <a:t>the</a:t>
            </a:r>
            <a:r>
              <a:rPr lang="nb-NO" dirty="0"/>
              <a:t> </a:t>
            </a:r>
            <a:r>
              <a:rPr lang="nb-NO" dirty="0" err="1"/>
              <a:t>volume</a:t>
            </a:r>
            <a:r>
              <a:rPr lang="nb-NO" dirty="0"/>
              <a:t> </a:t>
            </a:r>
            <a:r>
              <a:rPr lang="nb-NO" dirty="0" err="1"/>
              <a:t>of</a:t>
            </a:r>
            <a:r>
              <a:rPr lang="nb-NO" dirty="0"/>
              <a:t> </a:t>
            </a:r>
            <a:r>
              <a:rPr lang="nb-NO" dirty="0" err="1"/>
              <a:t>the</a:t>
            </a:r>
            <a:r>
              <a:rPr lang="nb-NO" dirty="0"/>
              <a:t> tumor </a:t>
            </a:r>
            <a:r>
              <a:rPr lang="nb-NO" dirty="0" err="1"/>
              <a:t>throughout</a:t>
            </a:r>
            <a:r>
              <a:rPr lang="nb-NO" dirty="0"/>
              <a:t> </a:t>
            </a:r>
            <a:r>
              <a:rPr lang="nb-NO" dirty="0" err="1"/>
              <a:t>the</a:t>
            </a:r>
            <a:r>
              <a:rPr lang="nb-NO" dirty="0"/>
              <a:t> </a:t>
            </a:r>
            <a:r>
              <a:rPr lang="nb-NO" dirty="0" err="1"/>
              <a:t>treatment</a:t>
            </a:r>
            <a:r>
              <a:rPr lang="nb-NO" dirty="0"/>
              <a:t>, is a lot more </a:t>
            </a:r>
            <a:r>
              <a:rPr lang="nb-NO" dirty="0" err="1"/>
              <a:t>complex</a:t>
            </a:r>
            <a:r>
              <a:rPr lang="nb-NO" dirty="0"/>
              <a:t> </a:t>
            </a:r>
            <a:r>
              <a:rPr lang="nb-NO" dirty="0" err="1"/>
              <a:t>than</a:t>
            </a:r>
            <a:r>
              <a:rPr lang="nb-NO" dirty="0"/>
              <a:t> </a:t>
            </a:r>
            <a:r>
              <a:rPr lang="nb-NO" dirty="0" err="1"/>
              <a:t>the</a:t>
            </a:r>
            <a:r>
              <a:rPr lang="nb-NO" dirty="0"/>
              <a:t> </a:t>
            </a:r>
            <a:r>
              <a:rPr lang="nb-NO" dirty="0" err="1"/>
              <a:t>behavour</a:t>
            </a:r>
            <a:r>
              <a:rPr lang="nb-NO" dirty="0"/>
              <a:t> </a:t>
            </a:r>
            <a:r>
              <a:rPr lang="nb-NO" dirty="0" err="1"/>
              <a:t>of</a:t>
            </a:r>
            <a:r>
              <a:rPr lang="nb-NO" dirty="0"/>
              <a:t> first and </a:t>
            </a:r>
            <a:r>
              <a:rPr lang="nb-NO" dirty="0" err="1"/>
              <a:t>second</a:t>
            </a:r>
            <a:r>
              <a:rPr lang="nb-NO" dirty="0"/>
              <a:t> lateral </a:t>
            </a:r>
            <a:r>
              <a:rPr lang="nb-NO" dirty="0" err="1"/>
              <a:t>ventricles</a:t>
            </a:r>
            <a:r>
              <a:rPr lang="nb-NO" dirty="0"/>
              <a: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23</a:t>
            </a:fld>
            <a:endParaRPr lang="en-US"/>
          </a:p>
        </p:txBody>
      </p:sp>
    </p:spTree>
    <p:extLst>
      <p:ext uri="{BB962C8B-B14F-4D97-AF65-F5344CB8AC3E}">
        <p14:creationId xmlns:p14="http://schemas.microsoft.com/office/powerpoint/2010/main" val="3689560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Oslo and Boston </a:t>
            </a:r>
            <a:r>
              <a:rPr lang="nb-NO" dirty="0" err="1"/>
              <a:t>dataset</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24</a:t>
            </a:fld>
            <a:endParaRPr lang="en-US"/>
          </a:p>
        </p:txBody>
      </p:sp>
    </p:spTree>
    <p:extLst>
      <p:ext uri="{BB962C8B-B14F-4D97-AF65-F5344CB8AC3E}">
        <p14:creationId xmlns:p14="http://schemas.microsoft.com/office/powerpoint/2010/main" val="3267708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noProof="0" dirty="0"/>
              <a:t>This is </a:t>
            </a:r>
            <a:r>
              <a:rPr lang="nb-NO" noProof="0" dirty="0" err="1"/>
              <a:t>how</a:t>
            </a:r>
            <a:r>
              <a:rPr lang="nb-NO" noProof="0" dirty="0"/>
              <a:t> I </a:t>
            </a:r>
            <a:r>
              <a:rPr lang="nb-NO" noProof="0" dirty="0" err="1"/>
              <a:t>envision</a:t>
            </a:r>
            <a:r>
              <a:rPr lang="nb-NO" noProof="0" dirty="0"/>
              <a:t> a more </a:t>
            </a:r>
            <a:r>
              <a:rPr lang="nb-NO" noProof="0" dirty="0" err="1"/>
              <a:t>reproducible</a:t>
            </a:r>
            <a:r>
              <a:rPr lang="nb-NO" noProof="0" dirty="0"/>
              <a:t> </a:t>
            </a:r>
            <a:r>
              <a:rPr lang="nb-NO" noProof="0" dirty="0" err="1"/>
              <a:t>way</a:t>
            </a:r>
            <a:r>
              <a:rPr lang="nb-NO" noProof="0" dirty="0"/>
              <a:t> </a:t>
            </a:r>
            <a:r>
              <a:rPr lang="nb-NO" noProof="0" dirty="0" err="1"/>
              <a:t>of</a:t>
            </a:r>
            <a:r>
              <a:rPr lang="nb-NO" noProof="0" dirty="0"/>
              <a:t> </a:t>
            </a:r>
            <a:r>
              <a:rPr lang="nb-NO" noProof="0" dirty="0" err="1"/>
              <a:t>organizing</a:t>
            </a:r>
            <a:r>
              <a:rPr lang="nb-NO" noProof="0" dirty="0"/>
              <a:t> </a:t>
            </a:r>
            <a:r>
              <a:rPr lang="nb-NO" noProof="0" dirty="0" err="1"/>
              <a:t>your</a:t>
            </a:r>
            <a:r>
              <a:rPr lang="nb-NO" noProof="0" dirty="0"/>
              <a:t> data for </a:t>
            </a:r>
            <a:r>
              <a:rPr lang="nb-NO" noProof="0" dirty="0" err="1"/>
              <a:t>research</a:t>
            </a:r>
            <a:r>
              <a:rPr lang="nb-NO" noProof="0" dirty="0"/>
              <a:t>.</a:t>
            </a:r>
          </a:p>
          <a:p>
            <a:endParaRPr lang="nb-NO" noProof="0" dirty="0"/>
          </a:p>
          <a:p>
            <a:r>
              <a:rPr lang="nb-NO" noProof="0" dirty="0"/>
              <a:t>Research </a:t>
            </a:r>
            <a:r>
              <a:rPr lang="nb-NO" noProof="0" dirty="0" err="1"/>
              <a:t>community</a:t>
            </a:r>
            <a:r>
              <a:rPr lang="nb-NO" noProof="0" dirty="0"/>
              <a:t> </a:t>
            </a:r>
            <a:r>
              <a:rPr lang="nb-NO" noProof="0" dirty="0" err="1"/>
              <a:t>approved</a:t>
            </a:r>
            <a:r>
              <a:rPr lang="nb-NO" noProof="0" dirty="0"/>
              <a:t> Brain </a:t>
            </a:r>
            <a:r>
              <a:rPr lang="nb-NO" noProof="0" dirty="0" err="1"/>
              <a:t>Imaging</a:t>
            </a:r>
            <a:r>
              <a:rPr lang="nb-NO" noProof="0" dirty="0"/>
              <a:t> Data </a:t>
            </a:r>
            <a:r>
              <a:rPr lang="nb-NO" noProof="0" dirty="0" err="1"/>
              <a:t>Structure</a:t>
            </a:r>
            <a:r>
              <a:rPr lang="nb-NO" noProof="0" dirty="0"/>
              <a:t> (BIDS) file </a:t>
            </a:r>
            <a:r>
              <a:rPr lang="nb-NO" noProof="0" dirty="0" err="1"/>
              <a:t>organization</a:t>
            </a:r>
            <a:r>
              <a:rPr lang="nb-NO" noProof="0" dirty="0"/>
              <a:t> +  Data science </a:t>
            </a:r>
            <a:r>
              <a:rPr lang="nb-NO" noProof="0" dirty="0" err="1"/>
              <a:t>community</a:t>
            </a:r>
            <a:r>
              <a:rPr lang="nb-NO" noProof="0" dirty="0"/>
              <a:t> </a:t>
            </a:r>
            <a:r>
              <a:rPr lang="nb-NO" noProof="0" dirty="0" err="1"/>
              <a:t>approved</a:t>
            </a:r>
            <a:r>
              <a:rPr lang="nb-NO" noProof="0" dirty="0"/>
              <a:t> Data Version Control (DVC) + </a:t>
            </a:r>
            <a:r>
              <a:rPr lang="nb-NO" noProof="0" dirty="0" err="1"/>
              <a:t>Git</a:t>
            </a:r>
            <a:r>
              <a:rPr lang="nb-NO" noProof="0" dirty="0"/>
              <a:t> + </a:t>
            </a:r>
            <a:r>
              <a:rPr lang="nb-NO" noProof="0" dirty="0" err="1"/>
              <a:t>Local</a:t>
            </a:r>
            <a:r>
              <a:rPr lang="nb-NO" noProof="0" dirty="0"/>
              <a:t> (hospital) hosting </a:t>
            </a:r>
            <a:r>
              <a:rPr lang="nb-NO" noProof="0" dirty="0" err="1"/>
              <a:t>of</a:t>
            </a:r>
            <a:r>
              <a:rPr lang="nb-NO" noProof="0" dirty="0"/>
              <a:t> </a:t>
            </a:r>
            <a:r>
              <a:rPr lang="nb-NO" noProof="0" dirty="0" err="1"/>
              <a:t>the</a:t>
            </a:r>
            <a:r>
              <a:rPr lang="nb-NO" noProof="0" dirty="0"/>
              <a:t> </a:t>
            </a:r>
            <a:r>
              <a:rPr lang="nb-NO" noProof="0" dirty="0" err="1"/>
              <a:t>imaging</a:t>
            </a:r>
            <a:r>
              <a:rPr lang="nb-NO" noProof="0" dirty="0"/>
              <a:t> data for full </a:t>
            </a:r>
            <a:r>
              <a:rPr lang="nb-NO" noProof="0" dirty="0" err="1"/>
              <a:t>control</a:t>
            </a:r>
            <a:r>
              <a:rPr lang="nb-NO" noProof="0" dirty="0"/>
              <a:t> and </a:t>
            </a:r>
            <a:r>
              <a:rPr lang="nb-NO" noProof="0" dirty="0" err="1"/>
              <a:t>security</a:t>
            </a:r>
            <a:r>
              <a:rPr lang="nb-NO" noProof="0" dirty="0"/>
              <a:t>.</a:t>
            </a:r>
          </a:p>
          <a:p>
            <a:endParaRPr lang="nb-NO" noProof="0" dirty="0"/>
          </a:p>
          <a:p>
            <a:r>
              <a:rPr lang="nb-NO" noProof="0" dirty="0"/>
              <a:t>Like </a:t>
            </a:r>
            <a:r>
              <a:rPr lang="nb-NO" noProof="0" dirty="0" err="1"/>
              <a:t>with</a:t>
            </a:r>
            <a:r>
              <a:rPr lang="nb-NO" noProof="0" dirty="0"/>
              <a:t> </a:t>
            </a:r>
            <a:r>
              <a:rPr lang="nb-NO" noProof="0" dirty="0" err="1"/>
              <a:t>Git</a:t>
            </a:r>
            <a:r>
              <a:rPr lang="nb-NO" noProof="0" dirty="0"/>
              <a:t>, </a:t>
            </a:r>
            <a:r>
              <a:rPr lang="nb-NO" noProof="0" dirty="0" err="1"/>
              <a:t>possible</a:t>
            </a:r>
            <a:r>
              <a:rPr lang="nb-NO" noProof="0" dirty="0"/>
              <a:t> to ‘</a:t>
            </a:r>
            <a:r>
              <a:rPr lang="nb-NO" noProof="0" dirty="0" err="1"/>
              <a:t>checkout</a:t>
            </a:r>
            <a:r>
              <a:rPr lang="nb-NO" noProof="0" dirty="0"/>
              <a:t>’ a </a:t>
            </a:r>
            <a:r>
              <a:rPr lang="nb-NO" noProof="0" dirty="0" err="1"/>
              <a:t>specific</a:t>
            </a:r>
            <a:r>
              <a:rPr lang="nb-NO" noProof="0" dirty="0"/>
              <a:t> </a:t>
            </a:r>
            <a:r>
              <a:rPr lang="nb-NO" noProof="0" dirty="0" err="1"/>
              <a:t>version</a:t>
            </a:r>
            <a:r>
              <a:rPr lang="nb-NO" noProof="0" dirty="0"/>
              <a:t> </a:t>
            </a:r>
            <a:r>
              <a:rPr lang="nb-NO" noProof="0" dirty="0" err="1"/>
              <a:t>of</a:t>
            </a:r>
            <a:r>
              <a:rPr lang="nb-NO" noProof="0" dirty="0"/>
              <a:t> a </a:t>
            </a:r>
            <a:r>
              <a:rPr lang="nb-NO" noProof="0" dirty="0" err="1"/>
              <a:t>dataset</a:t>
            </a:r>
            <a:r>
              <a:rPr lang="nb-NO" noProof="0" dirty="0"/>
              <a:t> </a:t>
            </a:r>
            <a:r>
              <a:rPr lang="nb-NO" noProof="0" dirty="0" err="1"/>
              <a:t>based</a:t>
            </a:r>
            <a:r>
              <a:rPr lang="nb-NO" noProof="0" dirty="0"/>
              <a:t> </a:t>
            </a:r>
            <a:r>
              <a:rPr lang="nb-NO" noProof="0" dirty="0" err="1"/>
              <a:t>on</a:t>
            </a:r>
            <a:r>
              <a:rPr lang="nb-NO" noProof="0" dirty="0"/>
              <a:t> </a:t>
            </a:r>
            <a:r>
              <a:rPr lang="nb-NO" noProof="0" dirty="0" err="1"/>
              <a:t>the</a:t>
            </a:r>
            <a:r>
              <a:rPr lang="nb-NO" noProof="0" dirty="0"/>
              <a:t> </a:t>
            </a:r>
            <a:r>
              <a:rPr lang="nb-NO" noProof="0" dirty="0" err="1"/>
              <a:t>git</a:t>
            </a:r>
            <a:r>
              <a:rPr lang="nb-NO" noProof="0" dirty="0"/>
              <a:t> </a:t>
            </a:r>
            <a:r>
              <a:rPr lang="nb-NO" noProof="0" dirty="0" err="1"/>
              <a:t>commit</a:t>
            </a:r>
            <a:r>
              <a:rPr lang="nb-NO" noProof="0" dirty="0"/>
              <a:t> </a:t>
            </a:r>
            <a:r>
              <a:rPr lang="nb-NO" noProof="0" dirty="0" err="1"/>
              <a:t>hash</a:t>
            </a:r>
            <a:r>
              <a:rPr lang="nb-NO" noProof="0" dirty="0"/>
              <a:t>.</a:t>
            </a:r>
          </a:p>
        </p:txBody>
      </p:sp>
      <p:sp>
        <p:nvSpPr>
          <p:cNvPr id="4" name="Slide Number Placeholder 3"/>
          <p:cNvSpPr>
            <a:spLocks noGrp="1"/>
          </p:cNvSpPr>
          <p:nvPr>
            <p:ph type="sldNum" sz="quarter" idx="5"/>
          </p:nvPr>
        </p:nvSpPr>
        <p:spPr/>
        <p:txBody>
          <a:bodyPr/>
          <a:lstStyle/>
          <a:p>
            <a:fld id="{B91C1533-DBBD-4519-84C3-C9FBD147E54E}" type="slidenum">
              <a:rPr lang="en-US" smtClean="0"/>
              <a:t>25</a:t>
            </a:fld>
            <a:endParaRPr lang="en-US" dirty="0"/>
          </a:p>
        </p:txBody>
      </p:sp>
    </p:spTree>
    <p:extLst>
      <p:ext uri="{BB962C8B-B14F-4D97-AF65-F5344CB8AC3E}">
        <p14:creationId xmlns:p14="http://schemas.microsoft.com/office/powerpoint/2010/main" val="963546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1200 </a:t>
            </a:r>
            <a:r>
              <a:rPr lang="nb-NO" dirty="0" err="1"/>
              <a:t>days</a:t>
            </a:r>
            <a:r>
              <a:rPr lang="nb-NO" dirty="0"/>
              <a:t>=~171 </a:t>
            </a:r>
            <a:r>
              <a:rPr lang="nb-NO" dirty="0" err="1"/>
              <a:t>weeks</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Time </a:t>
            </a:r>
            <a:r>
              <a:rPr lang="nb-NO" dirty="0" err="1"/>
              <a:t>changed</a:t>
            </a:r>
            <a:r>
              <a:rPr lang="nb-NO" dirty="0"/>
              <a:t>: 1=</a:t>
            </a:r>
            <a:r>
              <a:rPr lang="nb-NO" dirty="0" err="1"/>
              <a:t>unchanged</a:t>
            </a:r>
            <a:r>
              <a:rPr lang="nb-NO" dirty="0"/>
              <a:t>, &lt; 1, </a:t>
            </a:r>
            <a:r>
              <a:rPr lang="nb-NO" dirty="0" err="1"/>
              <a:t>shrinkage</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Most samples </a:t>
            </a:r>
            <a:r>
              <a:rPr lang="nb-NO" dirty="0" err="1"/>
              <a:t>describe</a:t>
            </a:r>
            <a:r>
              <a:rPr lang="nb-NO" dirty="0"/>
              <a:t> </a:t>
            </a:r>
            <a:r>
              <a:rPr lang="nb-NO" dirty="0" err="1"/>
              <a:t>volume</a:t>
            </a:r>
            <a:r>
              <a:rPr lang="nb-NO" dirty="0"/>
              <a:t> </a:t>
            </a:r>
            <a:r>
              <a:rPr lang="nb-NO" dirty="0" err="1"/>
              <a:t>increase</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Most data is in </a:t>
            </a:r>
            <a:r>
              <a:rPr lang="nb-NO" dirty="0" err="1"/>
              <a:t>the</a:t>
            </a:r>
            <a:r>
              <a:rPr lang="nb-NO" dirty="0"/>
              <a:t> 0-250 (35 </a:t>
            </a:r>
            <a:r>
              <a:rPr lang="nb-NO" dirty="0" err="1"/>
              <a:t>weeks</a:t>
            </a:r>
            <a:r>
              <a:rPr lang="nb-NO" dirty="0"/>
              <a:t>) </a:t>
            </a:r>
            <a:r>
              <a:rPr lang="nb-NO" dirty="0" err="1"/>
              <a:t>days</a:t>
            </a:r>
            <a:r>
              <a:rPr lang="nb-NO" dirty="0"/>
              <a:t> range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Saillor</a:t>
            </a:r>
            <a:r>
              <a:rPr lang="nb-NO" dirty="0"/>
              <a:t> pas. 23 er en </a:t>
            </a:r>
            <a:r>
              <a:rPr lang="nb-NO" dirty="0" err="1"/>
              <a:t>outlier</a:t>
            </a:r>
            <a:r>
              <a:rPr lang="nb-NO" dirty="0"/>
              <a:t>: Veldig rask ekspansjon</a:t>
            </a:r>
          </a:p>
          <a:p>
            <a:endParaRPr lang="en-US" dirty="0"/>
          </a:p>
          <a:p>
            <a:r>
              <a:rPr lang="en-US" dirty="0"/>
              <a:t>A third dataset of brain metastases from lung and skin cancer is also included for comparison, but it is not included in the analysis any further.</a:t>
            </a:r>
          </a:p>
        </p:txBody>
      </p:sp>
      <p:sp>
        <p:nvSpPr>
          <p:cNvPr id="4" name="Slide Number Placeholder 3"/>
          <p:cNvSpPr>
            <a:spLocks noGrp="1"/>
          </p:cNvSpPr>
          <p:nvPr>
            <p:ph type="sldNum" sz="quarter" idx="5"/>
          </p:nvPr>
        </p:nvSpPr>
        <p:spPr/>
        <p:txBody>
          <a:bodyPr/>
          <a:lstStyle/>
          <a:p>
            <a:fld id="{9DDEC1B2-B72B-4964-9E81-6C758AD775EF}" type="slidenum">
              <a:rPr lang="en-US" smtClean="0"/>
              <a:t>27</a:t>
            </a:fld>
            <a:endParaRPr lang="en-US"/>
          </a:p>
        </p:txBody>
      </p:sp>
    </p:spTree>
    <p:extLst>
      <p:ext uri="{BB962C8B-B14F-4D97-AF65-F5344CB8AC3E}">
        <p14:creationId xmlns:p14="http://schemas.microsoft.com/office/powerpoint/2010/main" val="2905810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28</a:t>
            </a:fld>
            <a:endParaRPr lang="en-US"/>
          </a:p>
        </p:txBody>
      </p:sp>
    </p:spTree>
    <p:extLst>
      <p:ext uri="{BB962C8B-B14F-4D97-AF65-F5344CB8AC3E}">
        <p14:creationId xmlns:p14="http://schemas.microsoft.com/office/powerpoint/2010/main" val="1432026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 lot longer </a:t>
            </a:r>
            <a:r>
              <a:rPr lang="nb-NO" dirty="0" err="1"/>
              <a:t>timespan</a:t>
            </a:r>
            <a:r>
              <a:rPr lang="nb-NO" dirty="0"/>
              <a:t> </a:t>
            </a:r>
            <a:r>
              <a:rPr lang="nb-NO" dirty="0" err="1"/>
              <a:t>of</a:t>
            </a:r>
            <a:r>
              <a:rPr lang="nb-NO" dirty="0"/>
              <a:t> </a:t>
            </a:r>
            <a:r>
              <a:rPr lang="nb-NO" dirty="0" err="1"/>
              <a:t>patients</a:t>
            </a:r>
            <a:r>
              <a:rPr lang="nb-NO" dirty="0"/>
              <a:t> in </a:t>
            </a:r>
            <a:r>
              <a:rPr lang="nb-NO" dirty="0" err="1"/>
              <a:t>the</a:t>
            </a:r>
            <a:r>
              <a:rPr lang="nb-NO" dirty="0"/>
              <a:t> Oslo (</a:t>
            </a:r>
            <a:r>
              <a:rPr lang="nb-NO" dirty="0" err="1"/>
              <a:t>sailor</a:t>
            </a:r>
            <a:r>
              <a:rPr lang="nb-NO" dirty="0"/>
              <a:t>) </a:t>
            </a:r>
            <a:r>
              <a:rPr lang="nb-NO" dirty="0" err="1"/>
              <a:t>dataset</a:t>
            </a:r>
            <a:r>
              <a:rPr lang="nb-NO" dirty="0"/>
              <a:t> </a:t>
            </a:r>
            <a:r>
              <a:rPr lang="nb-NO" dirty="0" err="1"/>
              <a:t>than</a:t>
            </a:r>
            <a:r>
              <a:rPr lang="nb-NO" dirty="0"/>
              <a:t> in </a:t>
            </a:r>
            <a:r>
              <a:rPr lang="nb-NO" dirty="0" err="1"/>
              <a:t>the</a:t>
            </a:r>
            <a:r>
              <a:rPr lang="nb-NO" dirty="0"/>
              <a:t> Boston </a:t>
            </a:r>
            <a:r>
              <a:rPr lang="nb-NO" dirty="0" err="1"/>
              <a:t>dataset</a:t>
            </a:r>
            <a:endParaRPr lang="en-US" dirty="0"/>
          </a:p>
          <a:p>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29</a:t>
            </a:fld>
            <a:endParaRPr lang="en-US"/>
          </a:p>
        </p:txBody>
      </p:sp>
    </p:spTree>
    <p:extLst>
      <p:ext uri="{BB962C8B-B14F-4D97-AF65-F5344CB8AC3E}">
        <p14:creationId xmlns:p14="http://schemas.microsoft.com/office/powerpoint/2010/main" val="344016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This is </a:t>
            </a:r>
            <a:r>
              <a:rPr lang="nb-NO" dirty="0" err="1"/>
              <a:t>clearly</a:t>
            </a:r>
            <a:r>
              <a:rPr lang="nb-NO" dirty="0"/>
              <a:t> </a:t>
            </a:r>
            <a:r>
              <a:rPr lang="nb-NO" dirty="0" err="1"/>
              <a:t>another</a:t>
            </a:r>
            <a:r>
              <a:rPr lang="nb-NO" dirty="0"/>
              <a:t> </a:t>
            </a:r>
            <a:r>
              <a:rPr lang="nb-NO" dirty="0" err="1"/>
              <a:t>pathology</a:t>
            </a:r>
            <a:r>
              <a:rPr lang="nb-NO" dirty="0"/>
              <a:t>, and </a:t>
            </a:r>
            <a:r>
              <a:rPr lang="nb-NO" dirty="0" err="1"/>
              <a:t>the</a:t>
            </a:r>
            <a:r>
              <a:rPr lang="nb-NO" dirty="0"/>
              <a:t> </a:t>
            </a:r>
            <a:r>
              <a:rPr lang="nb-NO" dirty="0" err="1"/>
              <a:t>treatment</a:t>
            </a:r>
            <a:r>
              <a:rPr lang="nb-NO" dirty="0"/>
              <a:t> is not </a:t>
            </a:r>
            <a:r>
              <a:rPr lang="nb-NO" dirty="0" err="1"/>
              <a:t>the</a:t>
            </a:r>
            <a:r>
              <a:rPr lang="nb-NO" dirty="0"/>
              <a:t> same for </a:t>
            </a:r>
            <a:r>
              <a:rPr lang="nb-NO" dirty="0" err="1"/>
              <a:t>this</a:t>
            </a:r>
            <a:r>
              <a:rPr lang="nb-NO" dirty="0"/>
              <a:t> type </a:t>
            </a:r>
            <a:r>
              <a:rPr lang="nb-NO" dirty="0" err="1"/>
              <a:t>of</a:t>
            </a:r>
            <a:r>
              <a:rPr lang="nb-NO" dirty="0"/>
              <a:t> cancer, </a:t>
            </a:r>
            <a:r>
              <a:rPr lang="en-US" noProof="0" dirty="0"/>
              <a:t>than</a:t>
            </a:r>
            <a:r>
              <a:rPr lang="nb-NO" dirty="0"/>
              <a:t> for </a:t>
            </a:r>
            <a:r>
              <a:rPr lang="nb-NO" dirty="0" err="1"/>
              <a:t>glioblastoma</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30</a:t>
            </a:fld>
            <a:endParaRPr lang="en-US"/>
          </a:p>
        </p:txBody>
      </p:sp>
    </p:spTree>
    <p:extLst>
      <p:ext uri="{BB962C8B-B14F-4D97-AF65-F5344CB8AC3E}">
        <p14:creationId xmlns:p14="http://schemas.microsoft.com/office/powerpoint/2010/main" val="4263244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Brain metastases dont </a:t>
            </a:r>
            <a:r>
              <a:rPr lang="nb-NO" dirty="0" err="1"/>
              <a:t>give</a:t>
            </a:r>
            <a:r>
              <a:rPr lang="nb-NO" dirty="0"/>
              <a:t> </a:t>
            </a:r>
            <a:r>
              <a:rPr lang="nb-NO" dirty="0" err="1"/>
              <a:t>that</a:t>
            </a:r>
            <a:r>
              <a:rPr lang="nb-NO" dirty="0"/>
              <a:t> </a:t>
            </a:r>
            <a:r>
              <a:rPr lang="nb-NO" dirty="0" err="1"/>
              <a:t>much</a:t>
            </a:r>
            <a:r>
              <a:rPr lang="nb-NO" dirty="0"/>
              <a:t> </a:t>
            </a:r>
            <a:r>
              <a:rPr lang="nb-NO" dirty="0" err="1"/>
              <a:t>ventricle</a:t>
            </a:r>
            <a:r>
              <a:rPr lang="nb-NO" dirty="0"/>
              <a:t> </a:t>
            </a:r>
            <a:r>
              <a:rPr lang="nb-NO" dirty="0" err="1"/>
              <a:t>dilation</a:t>
            </a:r>
            <a:r>
              <a:rPr lang="nb-NO" dirty="0"/>
              <a:t> </a:t>
            </a:r>
            <a:r>
              <a:rPr lang="nb-NO" dirty="0" err="1"/>
              <a:t>compared</a:t>
            </a:r>
            <a:r>
              <a:rPr lang="nb-NO" dirty="0"/>
              <a:t> to </a:t>
            </a:r>
            <a:r>
              <a:rPr lang="nb-NO" dirty="0" err="1"/>
              <a:t>glioblastoma</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32</a:t>
            </a:fld>
            <a:endParaRPr lang="en-US"/>
          </a:p>
        </p:txBody>
      </p:sp>
    </p:spTree>
    <p:extLst>
      <p:ext uri="{BB962C8B-B14F-4D97-AF65-F5344CB8AC3E}">
        <p14:creationId xmlns:p14="http://schemas.microsoft.com/office/powerpoint/2010/main" val="3901561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250 </a:t>
            </a:r>
            <a:r>
              <a:rPr lang="nb-NO" dirty="0" err="1"/>
              <a:t>days</a:t>
            </a:r>
            <a:r>
              <a:rPr lang="nb-NO" dirty="0"/>
              <a:t> = ~35 </a:t>
            </a:r>
            <a:r>
              <a:rPr lang="nb-NO" dirty="0" err="1"/>
              <a:t>weeks</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35</a:t>
            </a:fld>
            <a:endParaRPr lang="en-US"/>
          </a:p>
        </p:txBody>
      </p:sp>
    </p:spTree>
    <p:extLst>
      <p:ext uri="{BB962C8B-B14F-4D97-AF65-F5344CB8AC3E}">
        <p14:creationId xmlns:p14="http://schemas.microsoft.com/office/powerpoint/2010/main" val="2284460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250 </a:t>
            </a:r>
            <a:r>
              <a:rPr lang="nb-NO" dirty="0" err="1"/>
              <a:t>days</a:t>
            </a:r>
            <a:r>
              <a:rPr lang="nb-NO" dirty="0"/>
              <a:t> = ~35 </a:t>
            </a:r>
            <a:r>
              <a:rPr lang="nb-NO" dirty="0" err="1"/>
              <a:t>weeks</a:t>
            </a:r>
            <a:endParaRPr lang="en-US" dirty="0"/>
          </a:p>
          <a:p>
            <a:endParaRPr lang="en-US" dirty="0"/>
          </a:p>
          <a:p>
            <a:pPr marL="0" indent="0">
              <a:buFontTx/>
              <a:buNone/>
            </a:pPr>
            <a:r>
              <a:rPr lang="en-US" dirty="0"/>
              <a:t>40 weeks=280 days</a:t>
            </a:r>
          </a:p>
          <a:p>
            <a:pPr marL="0" indent="0">
              <a:buFontTx/>
              <a:buNone/>
            </a:pPr>
            <a:endParaRPr lang="en-US" dirty="0"/>
          </a:p>
        </p:txBody>
      </p:sp>
      <p:sp>
        <p:nvSpPr>
          <p:cNvPr id="4" name="Slide Number Placeholder 3"/>
          <p:cNvSpPr>
            <a:spLocks noGrp="1"/>
          </p:cNvSpPr>
          <p:nvPr>
            <p:ph type="sldNum" sz="quarter" idx="5"/>
          </p:nvPr>
        </p:nvSpPr>
        <p:spPr/>
        <p:txBody>
          <a:bodyPr/>
          <a:lstStyle/>
          <a:p>
            <a:fld id="{B91C1533-DBBD-4519-84C3-C9FBD147E54E}" type="slidenum">
              <a:rPr lang="en-US" smtClean="0"/>
              <a:t>36</a:t>
            </a:fld>
            <a:endParaRPr lang="en-US"/>
          </a:p>
        </p:txBody>
      </p:sp>
    </p:spTree>
    <p:extLst>
      <p:ext uri="{BB962C8B-B14F-4D97-AF65-F5344CB8AC3E}">
        <p14:creationId xmlns:p14="http://schemas.microsoft.com/office/powerpoint/2010/main" val="870278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Pearson </a:t>
            </a:r>
            <a:r>
              <a:rPr lang="nb-NO" dirty="0" err="1"/>
              <a:t>correlation</a:t>
            </a:r>
            <a:r>
              <a:rPr lang="nb-NO" dirty="0"/>
              <a:t> </a:t>
            </a:r>
            <a:r>
              <a:rPr lang="nb-NO" dirty="0" err="1"/>
              <a:t>coefficient</a:t>
            </a:r>
            <a:r>
              <a:rPr lang="nb-NO" dirty="0"/>
              <a:t>: ‘</a:t>
            </a:r>
            <a:r>
              <a:rPr lang="nb-NO" dirty="0" err="1"/>
              <a:t>bivariate</a:t>
            </a:r>
            <a:r>
              <a:rPr lang="nb-NO" dirty="0"/>
              <a:t> </a:t>
            </a:r>
            <a:r>
              <a:rPr lang="nb-NO" dirty="0" err="1"/>
              <a:t>correlation</a:t>
            </a:r>
            <a:r>
              <a:rPr lang="nb-NO" dirty="0"/>
              <a:t>’</a:t>
            </a:r>
            <a:endParaRPr lang="en-US" dirty="0"/>
          </a:p>
        </p:txBody>
      </p:sp>
      <p:sp>
        <p:nvSpPr>
          <p:cNvPr id="4" name="Slide Number Placeholder 3"/>
          <p:cNvSpPr>
            <a:spLocks noGrp="1"/>
          </p:cNvSpPr>
          <p:nvPr>
            <p:ph type="sldNum" sz="quarter" idx="5"/>
          </p:nvPr>
        </p:nvSpPr>
        <p:spPr/>
        <p:txBody>
          <a:bodyPr/>
          <a:lstStyle/>
          <a:p>
            <a:fld id="{B91C1533-DBBD-4519-84C3-C9FBD147E54E}" type="slidenum">
              <a:rPr lang="en-US" smtClean="0"/>
              <a:t>40</a:t>
            </a:fld>
            <a:endParaRPr lang="en-US" dirty="0"/>
          </a:p>
        </p:txBody>
      </p:sp>
    </p:spTree>
    <p:extLst>
      <p:ext uri="{BB962C8B-B14F-4D97-AF65-F5344CB8AC3E}">
        <p14:creationId xmlns:p14="http://schemas.microsoft.com/office/powerpoint/2010/main" val="22502815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Many</a:t>
            </a:r>
            <a:r>
              <a:rPr lang="nb-NO" dirty="0"/>
              <a:t> </a:t>
            </a:r>
            <a:r>
              <a:rPr lang="nb-NO" dirty="0" err="1"/>
              <a:t>outliers</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42</a:t>
            </a:fld>
            <a:endParaRPr lang="en-US"/>
          </a:p>
        </p:txBody>
      </p:sp>
    </p:spTree>
    <p:extLst>
      <p:ext uri="{BB962C8B-B14F-4D97-AF65-F5344CB8AC3E}">
        <p14:creationId xmlns:p14="http://schemas.microsoft.com/office/powerpoint/2010/main" val="34115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44</a:t>
            </a:fld>
            <a:endParaRPr lang="en-US"/>
          </a:p>
        </p:txBody>
      </p:sp>
    </p:spTree>
    <p:extLst>
      <p:ext uri="{BB962C8B-B14F-4D97-AF65-F5344CB8AC3E}">
        <p14:creationId xmlns:p14="http://schemas.microsoft.com/office/powerpoint/2010/main" val="2048895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What</a:t>
            </a:r>
            <a:r>
              <a:rPr lang="nb-NO" dirty="0"/>
              <a:t> is a </a:t>
            </a:r>
            <a:r>
              <a:rPr lang="nb-NO" dirty="0" err="1"/>
              <a:t>dot</a:t>
            </a:r>
            <a:r>
              <a:rPr lang="nb-NO" dirty="0"/>
              <a:t>:</a:t>
            </a:r>
          </a:p>
          <a:p>
            <a:endParaRPr lang="nb-NO" dirty="0"/>
          </a:p>
          <a:p>
            <a:pPr marL="171450" indent="-171450">
              <a:buFontTx/>
              <a:buChar char="-"/>
            </a:pPr>
            <a:r>
              <a:rPr lang="nb-NO" dirty="0"/>
              <a:t>For a single </a:t>
            </a:r>
            <a:r>
              <a:rPr lang="nb-NO" dirty="0" err="1"/>
              <a:t>patient</a:t>
            </a:r>
            <a:endParaRPr lang="nb-NO" dirty="0"/>
          </a:p>
          <a:p>
            <a:pPr marL="171450" indent="-171450">
              <a:buFontTx/>
              <a:buChar char="-"/>
            </a:pPr>
            <a:r>
              <a:rPr lang="nb-NO" dirty="0"/>
              <a:t>ventvol12 </a:t>
            </a:r>
            <a:r>
              <a:rPr lang="nb-NO" dirty="0" err="1"/>
              <a:t>change</a:t>
            </a:r>
            <a:r>
              <a:rPr lang="nb-NO" dirty="0"/>
              <a:t> is </a:t>
            </a:r>
            <a:r>
              <a:rPr lang="nb-NO" dirty="0" err="1"/>
              <a:t>volume</a:t>
            </a:r>
            <a:r>
              <a:rPr lang="nb-NO" dirty="0"/>
              <a:t>(a later time </a:t>
            </a:r>
            <a:r>
              <a:rPr lang="nb-NO" dirty="0" err="1"/>
              <a:t>point</a:t>
            </a:r>
            <a:r>
              <a:rPr lang="nb-NO" dirty="0"/>
              <a:t> for </a:t>
            </a:r>
            <a:r>
              <a:rPr lang="nb-NO" dirty="0" err="1"/>
              <a:t>this</a:t>
            </a:r>
            <a:r>
              <a:rPr lang="nb-NO" dirty="0"/>
              <a:t> </a:t>
            </a:r>
            <a:r>
              <a:rPr lang="nb-NO" dirty="0" err="1"/>
              <a:t>patient</a:t>
            </a:r>
            <a:r>
              <a:rPr lang="nb-NO" dirty="0"/>
              <a:t>)/</a:t>
            </a:r>
            <a:r>
              <a:rPr lang="nb-NO" dirty="0" err="1"/>
              <a:t>volume</a:t>
            </a:r>
            <a:r>
              <a:rPr lang="nb-NO" dirty="0"/>
              <a:t>(baseline time </a:t>
            </a:r>
            <a:r>
              <a:rPr lang="nb-NO" dirty="0" err="1"/>
              <a:t>point</a:t>
            </a:r>
            <a:r>
              <a:rPr lang="nb-NO" dirty="0"/>
              <a:t> for </a:t>
            </a:r>
            <a:r>
              <a:rPr lang="nb-NO" dirty="0" err="1"/>
              <a:t>this</a:t>
            </a:r>
            <a:r>
              <a:rPr lang="nb-NO" dirty="0"/>
              <a:t> </a:t>
            </a:r>
            <a:r>
              <a:rPr lang="nb-NO" dirty="0" err="1"/>
              <a:t>patient</a:t>
            </a:r>
            <a:r>
              <a:rPr lang="nb-NO"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Tumor </a:t>
            </a:r>
            <a:r>
              <a:rPr lang="nb-NO" dirty="0" err="1"/>
              <a:t>change</a:t>
            </a:r>
            <a:r>
              <a:rPr lang="nb-NO" dirty="0"/>
              <a:t> is </a:t>
            </a:r>
            <a:r>
              <a:rPr lang="nb-NO" dirty="0" err="1"/>
              <a:t>volume</a:t>
            </a:r>
            <a:r>
              <a:rPr lang="nb-NO" dirty="0"/>
              <a:t>(a later time </a:t>
            </a:r>
            <a:r>
              <a:rPr lang="nb-NO" dirty="0" err="1"/>
              <a:t>point</a:t>
            </a:r>
            <a:r>
              <a:rPr lang="nb-NO" dirty="0"/>
              <a:t> for </a:t>
            </a:r>
            <a:r>
              <a:rPr lang="nb-NO" dirty="0" err="1"/>
              <a:t>this</a:t>
            </a:r>
            <a:r>
              <a:rPr lang="nb-NO" dirty="0"/>
              <a:t> </a:t>
            </a:r>
            <a:r>
              <a:rPr lang="nb-NO" dirty="0" err="1"/>
              <a:t>patient</a:t>
            </a:r>
            <a:r>
              <a:rPr lang="nb-NO" dirty="0"/>
              <a:t>)/</a:t>
            </a:r>
            <a:r>
              <a:rPr lang="nb-NO" dirty="0" err="1"/>
              <a:t>volume</a:t>
            </a:r>
            <a:r>
              <a:rPr lang="nb-NO" dirty="0"/>
              <a:t>(baseline time </a:t>
            </a:r>
            <a:r>
              <a:rPr lang="nb-NO" dirty="0" err="1"/>
              <a:t>point</a:t>
            </a:r>
            <a:r>
              <a:rPr lang="nb-NO" dirty="0"/>
              <a:t> for </a:t>
            </a:r>
            <a:r>
              <a:rPr lang="nb-NO" dirty="0" err="1"/>
              <a:t>this</a:t>
            </a:r>
            <a:r>
              <a:rPr lang="nb-NO" dirty="0"/>
              <a:t> </a:t>
            </a:r>
            <a:r>
              <a:rPr lang="nb-NO" dirty="0" err="1"/>
              <a:t>patient</a:t>
            </a:r>
            <a:r>
              <a:rPr lang="nb-NO" dirty="0"/>
              <a:t>)</a:t>
            </a:r>
          </a:p>
          <a:p>
            <a:pPr marL="171450" indent="-171450">
              <a:buFontTx/>
              <a:buChar char="-"/>
            </a:pPr>
            <a:endParaRPr lang="nb-NO" dirty="0"/>
          </a:p>
          <a:p>
            <a:endParaRPr lang="nb-NO" dirty="0"/>
          </a:p>
          <a:p>
            <a:r>
              <a:rPr lang="nb-NO" dirty="0" err="1"/>
              <a:t>Opposed</a:t>
            </a:r>
            <a:r>
              <a:rPr lang="nb-NO" dirty="0"/>
              <a:t> to tumor </a:t>
            </a:r>
            <a:r>
              <a:rPr lang="nb-NO" dirty="0" err="1"/>
              <a:t>volume</a:t>
            </a:r>
            <a:r>
              <a:rPr lang="nb-NO" dirty="0"/>
              <a:t> </a:t>
            </a:r>
            <a:r>
              <a:rPr lang="nb-NO" dirty="0" err="1"/>
              <a:t>change</a:t>
            </a:r>
            <a:r>
              <a:rPr lang="nb-NO" dirty="0"/>
              <a:t> </a:t>
            </a:r>
            <a:r>
              <a:rPr lang="nb-NO" dirty="0" err="1"/>
              <a:t>which</a:t>
            </a:r>
            <a:r>
              <a:rPr lang="nb-NO" dirty="0"/>
              <a:t> is </a:t>
            </a:r>
            <a:r>
              <a:rPr lang="nb-NO" dirty="0" err="1"/>
              <a:t>both</a:t>
            </a:r>
            <a:r>
              <a:rPr lang="nb-NO" dirty="0"/>
              <a:t> </a:t>
            </a:r>
            <a:r>
              <a:rPr lang="nb-NO" dirty="0" err="1"/>
              <a:t>shrinkage</a:t>
            </a:r>
            <a:r>
              <a:rPr lang="nb-NO" dirty="0"/>
              <a:t> and </a:t>
            </a:r>
            <a:r>
              <a:rPr lang="nb-NO" dirty="0" err="1"/>
              <a:t>expansion</a:t>
            </a:r>
            <a:r>
              <a:rPr lang="nb-NO" dirty="0"/>
              <a:t>, </a:t>
            </a:r>
            <a:r>
              <a:rPr lang="nb-NO" dirty="0" err="1"/>
              <a:t>ventricle</a:t>
            </a:r>
            <a:r>
              <a:rPr lang="nb-NO" dirty="0"/>
              <a:t> </a:t>
            </a:r>
            <a:r>
              <a:rPr lang="nb-NO" dirty="0" err="1"/>
              <a:t>change</a:t>
            </a:r>
            <a:r>
              <a:rPr lang="nb-NO" dirty="0"/>
              <a:t> is </a:t>
            </a:r>
            <a:r>
              <a:rPr lang="nb-NO" dirty="0" err="1"/>
              <a:t>almost</a:t>
            </a:r>
            <a:r>
              <a:rPr lang="nb-NO" dirty="0"/>
              <a:t> </a:t>
            </a:r>
            <a:r>
              <a:rPr lang="nb-NO" dirty="0" err="1"/>
              <a:t>always</a:t>
            </a:r>
            <a:r>
              <a:rPr lang="nb-NO" dirty="0"/>
              <a:t> </a:t>
            </a:r>
            <a:r>
              <a:rPr lang="nb-NO" dirty="0" err="1"/>
              <a:t>expansion</a:t>
            </a:r>
            <a:endParaRPr lang="en-US" dirty="0"/>
          </a:p>
        </p:txBody>
      </p:sp>
      <p:sp>
        <p:nvSpPr>
          <p:cNvPr id="4" name="Slide Number Placeholder 3"/>
          <p:cNvSpPr>
            <a:spLocks noGrp="1"/>
          </p:cNvSpPr>
          <p:nvPr>
            <p:ph type="sldNum" sz="quarter" idx="5"/>
          </p:nvPr>
        </p:nvSpPr>
        <p:spPr/>
        <p:txBody>
          <a:bodyPr/>
          <a:lstStyle/>
          <a:p>
            <a:fld id="{9DDEC1B2-B72B-4964-9E81-6C758AD775EF}" type="slidenum">
              <a:rPr lang="en-US" smtClean="0"/>
              <a:t>45</a:t>
            </a:fld>
            <a:endParaRPr lang="en-US"/>
          </a:p>
        </p:txBody>
      </p:sp>
    </p:spTree>
    <p:extLst>
      <p:ext uri="{BB962C8B-B14F-4D97-AF65-F5344CB8AC3E}">
        <p14:creationId xmlns:p14="http://schemas.microsoft.com/office/powerpoint/2010/main" val="3679154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Notice</a:t>
            </a:r>
            <a:r>
              <a:rPr lang="nb-NO" dirty="0"/>
              <a:t> </a:t>
            </a:r>
            <a:r>
              <a:rPr lang="nb-NO" dirty="0" err="1"/>
              <a:t>that</a:t>
            </a:r>
            <a:r>
              <a:rPr lang="nb-NO" dirty="0"/>
              <a:t> </a:t>
            </a:r>
            <a:r>
              <a:rPr lang="nb-NO" dirty="0" err="1"/>
              <a:t>the</a:t>
            </a:r>
            <a:r>
              <a:rPr lang="nb-NO" dirty="0"/>
              <a:t> </a:t>
            </a:r>
            <a:r>
              <a:rPr lang="nb-NO" dirty="0" err="1"/>
              <a:t>colors</a:t>
            </a:r>
            <a:r>
              <a:rPr lang="nb-NO" dirty="0"/>
              <a:t> </a:t>
            </a:r>
            <a:r>
              <a:rPr lang="nb-NO" dirty="0" err="1"/>
              <a:t>are</a:t>
            </a:r>
            <a:r>
              <a:rPr lang="nb-NO" dirty="0"/>
              <a:t> </a:t>
            </a:r>
            <a:r>
              <a:rPr lang="nb-NO" dirty="0" err="1"/>
              <a:t>swapped</a:t>
            </a:r>
            <a:r>
              <a:rPr lang="nb-NO" dirty="0"/>
              <a:t> for tumor and </a:t>
            </a:r>
            <a:r>
              <a:rPr lang="nb-NO" dirty="0" err="1"/>
              <a:t>ventricle</a:t>
            </a:r>
            <a:r>
              <a:rPr lang="nb-NO" dirty="0"/>
              <a:t> </a:t>
            </a:r>
            <a:r>
              <a:rPr lang="nb-NO" dirty="0" err="1"/>
              <a:t>compared</a:t>
            </a:r>
            <a:r>
              <a:rPr lang="nb-NO" dirty="0"/>
              <a:t> to </a:t>
            </a:r>
            <a:r>
              <a:rPr lang="nb-NO" dirty="0" err="1"/>
              <a:t>the</a:t>
            </a:r>
            <a:r>
              <a:rPr lang="nb-NO" dirty="0"/>
              <a:t> </a:t>
            </a:r>
            <a:r>
              <a:rPr lang="nb-NO" dirty="0" err="1"/>
              <a:t>previous</a:t>
            </a:r>
            <a:r>
              <a:rPr lang="nb-NO" dirty="0"/>
              <a:t> slide</a:t>
            </a:r>
          </a:p>
          <a:p>
            <a:endParaRPr lang="nb-NO" dirty="0"/>
          </a:p>
          <a:p>
            <a:r>
              <a:rPr lang="nb-NO" dirty="0"/>
              <a:t>Overall </a:t>
            </a:r>
            <a:r>
              <a:rPr lang="nb-NO" dirty="0" err="1"/>
              <a:t>pearson</a:t>
            </a:r>
            <a:r>
              <a:rPr lang="nb-NO" dirty="0"/>
              <a:t> </a:t>
            </a:r>
            <a:r>
              <a:rPr lang="nb-NO" dirty="0" err="1"/>
              <a:t>returns</a:t>
            </a:r>
            <a:r>
              <a:rPr lang="nb-NO" dirty="0"/>
              <a:t> negative </a:t>
            </a:r>
            <a:r>
              <a:rPr lang="nb-NO" dirty="0" err="1"/>
              <a:t>correlation</a:t>
            </a:r>
            <a:endParaRPr lang="nb-NO" dirty="0"/>
          </a:p>
          <a:p>
            <a:endParaRPr lang="nb-NO" dirty="0"/>
          </a:p>
          <a:p>
            <a:r>
              <a:rPr lang="nb-NO" dirty="0"/>
              <a:t>387 </a:t>
            </a:r>
            <a:r>
              <a:rPr lang="nb-NO" dirty="0" err="1"/>
              <a:t>volume</a:t>
            </a:r>
            <a:r>
              <a:rPr lang="nb-NO" dirty="0"/>
              <a:t> </a:t>
            </a:r>
            <a:r>
              <a:rPr lang="nb-NO" dirty="0" err="1"/>
              <a:t>change</a:t>
            </a:r>
            <a:r>
              <a:rPr lang="nb-NO" dirty="0"/>
              <a:t> </a:t>
            </a:r>
            <a:r>
              <a:rPr lang="nb-NO" dirty="0" err="1"/>
              <a:t>measurements</a:t>
            </a:r>
            <a:endParaRPr lang="nb-NO" dirty="0"/>
          </a:p>
          <a:p>
            <a:endParaRPr lang="nb-NO" dirty="0"/>
          </a:p>
          <a:p>
            <a:r>
              <a:rPr lang="nb-NO" dirty="0"/>
              <a:t>Median </a:t>
            </a:r>
            <a:r>
              <a:rPr lang="nb-NO" dirty="0" err="1"/>
              <a:t>of</a:t>
            </a:r>
            <a:r>
              <a:rPr lang="nb-NO" dirty="0"/>
              <a:t> medians</a:t>
            </a:r>
          </a:p>
          <a:p>
            <a:endParaRPr lang="nb-NO" dirty="0"/>
          </a:p>
          <a:p>
            <a:r>
              <a:rPr lang="nb-NO" dirty="0" err="1"/>
              <a:t>Then</a:t>
            </a:r>
            <a:r>
              <a:rPr lang="nb-NO" dirty="0"/>
              <a:t> linear </a:t>
            </a:r>
            <a:r>
              <a:rPr lang="nb-NO" dirty="0" err="1"/>
              <a:t>interpolation</a:t>
            </a:r>
            <a:endParaRPr lang="nb-NO" dirty="0"/>
          </a:p>
          <a:p>
            <a:endParaRPr lang="nb-NO" dirty="0"/>
          </a:p>
        </p:txBody>
      </p:sp>
      <p:sp>
        <p:nvSpPr>
          <p:cNvPr id="4" name="Slide Number Placeholder 3"/>
          <p:cNvSpPr>
            <a:spLocks noGrp="1"/>
          </p:cNvSpPr>
          <p:nvPr>
            <p:ph type="sldNum" sz="quarter" idx="5"/>
          </p:nvPr>
        </p:nvSpPr>
        <p:spPr/>
        <p:txBody>
          <a:bodyPr/>
          <a:lstStyle/>
          <a:p>
            <a:fld id="{B91C1533-DBBD-4519-84C3-C9FBD147E54E}" type="slidenum">
              <a:rPr lang="en-US" smtClean="0"/>
              <a:t>47</a:t>
            </a:fld>
            <a:endParaRPr lang="en-US" dirty="0"/>
          </a:p>
        </p:txBody>
      </p:sp>
    </p:spTree>
    <p:extLst>
      <p:ext uri="{BB962C8B-B14F-4D97-AF65-F5344CB8AC3E}">
        <p14:creationId xmlns:p14="http://schemas.microsoft.com/office/powerpoint/2010/main" val="5145882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Sudden</a:t>
            </a:r>
            <a:r>
              <a:rPr lang="nb-NO" dirty="0"/>
              <a:t> </a:t>
            </a:r>
            <a:r>
              <a:rPr lang="nb-NO" dirty="0" err="1"/>
              <a:t>increase</a:t>
            </a:r>
            <a:r>
              <a:rPr lang="nb-NO" dirty="0"/>
              <a:t> </a:t>
            </a:r>
            <a:r>
              <a:rPr lang="nb-NO" dirty="0" err="1"/>
              <a:t>of</a:t>
            </a:r>
            <a:r>
              <a:rPr lang="nb-NO" dirty="0"/>
              <a:t> median </a:t>
            </a:r>
            <a:r>
              <a:rPr lang="nb-NO" dirty="0" err="1"/>
              <a:t>of</a:t>
            </a:r>
            <a:r>
              <a:rPr lang="nb-NO" dirty="0"/>
              <a:t> median tumor </a:t>
            </a:r>
            <a:r>
              <a:rPr lang="nb-NO" dirty="0" err="1"/>
              <a:t>volume</a:t>
            </a:r>
            <a:r>
              <a:rPr lang="nb-NO" dirty="0"/>
              <a:t> </a:t>
            </a:r>
            <a:r>
              <a:rPr lang="nb-NO" dirty="0" err="1"/>
              <a:t>around</a:t>
            </a:r>
            <a:r>
              <a:rPr lang="nb-NO" dirty="0"/>
              <a:t> 75 </a:t>
            </a:r>
            <a:r>
              <a:rPr lang="nb-NO" dirty="0" err="1"/>
              <a:t>days</a:t>
            </a:r>
            <a:r>
              <a:rPr lang="nb-NO" dirty="0"/>
              <a:t> post baseline </a:t>
            </a:r>
            <a:r>
              <a:rPr lang="nb-NO" dirty="0" err="1"/>
              <a:t>scan</a:t>
            </a:r>
            <a:r>
              <a:rPr lang="nb-NO" dirty="0"/>
              <a:t> (~10 </a:t>
            </a:r>
            <a:r>
              <a:rPr lang="nb-NO" dirty="0" err="1"/>
              <a:t>weeks</a:t>
            </a:r>
            <a:r>
              <a:rPr lang="nb-NO" dirty="0"/>
              <a:t>)</a:t>
            </a:r>
          </a:p>
          <a:p>
            <a:r>
              <a:rPr lang="en-US" dirty="0"/>
              <a:t>Analysis start at 15 days post baseline because of a rolling window of 30 days (stride of 1 day)</a:t>
            </a:r>
          </a:p>
          <a:p>
            <a:r>
              <a:rPr lang="en-US" dirty="0"/>
              <a:t>No window function used (just computing median values with equal weighting)</a:t>
            </a:r>
          </a:p>
        </p:txBody>
      </p:sp>
      <p:sp>
        <p:nvSpPr>
          <p:cNvPr id="4" name="Slide Number Placeholder 3"/>
          <p:cNvSpPr>
            <a:spLocks noGrp="1"/>
          </p:cNvSpPr>
          <p:nvPr>
            <p:ph type="sldNum" sz="quarter" idx="5"/>
          </p:nvPr>
        </p:nvSpPr>
        <p:spPr/>
        <p:txBody>
          <a:bodyPr/>
          <a:lstStyle/>
          <a:p>
            <a:fld id="{B91C1533-DBBD-4519-84C3-C9FBD147E54E}" type="slidenum">
              <a:rPr lang="en-US" smtClean="0"/>
              <a:t>48</a:t>
            </a:fld>
            <a:endParaRPr lang="en-US" dirty="0"/>
          </a:p>
        </p:txBody>
      </p:sp>
    </p:spTree>
    <p:extLst>
      <p:ext uri="{BB962C8B-B14F-4D97-AF65-F5344CB8AC3E}">
        <p14:creationId xmlns:p14="http://schemas.microsoft.com/office/powerpoint/2010/main" val="157206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BAC5-F7B9-4FAD-8C66-832C1DE4BC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BE7A80-AB5A-4160-A7EB-EAD3311B67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84327D-8A9C-4F4F-9567-E897C495739F}"/>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EE5393BC-1A3B-41F0-8526-540E53769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CCD7EB-B107-4EF3-AEFC-8262C83CC3A3}"/>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734854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0E67-FA25-4506-BFE3-D6F01508DE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428776-54AD-4F3B-BD76-353A0AAD51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990752-64F1-49F1-8541-6B06C9FE9A97}"/>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026A4CA8-CED8-4590-ADB1-875AC3EB0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1C60C-1C80-468B-9AAB-8C3412AB0252}"/>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51954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E24F3-6212-4DD5-A736-E9AD433D04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FAA443-BE00-45F2-8B7F-8699B20050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F4062A-FCC3-4424-8764-073B120BA2C7}"/>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97552384-5AF4-460A-A04C-791641139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EB325-A721-46E2-98C0-2796E5B6DF74}"/>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2619865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88D8E-4174-4823-A678-F5FA0495A1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9AB885-35A0-4CD3-8A52-EF07FB3D0D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A24CE0-2B1C-43CA-935A-07179461D0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2460B4-323B-4BA8-BA61-57C300DF5984}"/>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6" name="Footer Placeholder 5">
            <a:extLst>
              <a:ext uri="{FF2B5EF4-FFF2-40B4-BE49-F238E27FC236}">
                <a16:creationId xmlns:a16="http://schemas.microsoft.com/office/drawing/2014/main" id="{87B643A8-3CC0-452F-A507-7D442D406B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64E78F-A5D7-4B77-8544-43F031CD08AD}"/>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3697699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C65FB-F712-4E5D-91C5-0F50E6F5EE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0C713D-5153-4F89-8D38-AFB9ED8F6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D5C2BD-8647-45DB-80FC-F50E4EC211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86D401-0E85-44EE-87DE-CFDB584292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048004-EB9E-47FF-8115-D862C334D6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C8F4D5-03CB-4C32-BAAB-5BCAEFABDC3F}"/>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8" name="Footer Placeholder 7">
            <a:extLst>
              <a:ext uri="{FF2B5EF4-FFF2-40B4-BE49-F238E27FC236}">
                <a16:creationId xmlns:a16="http://schemas.microsoft.com/office/drawing/2014/main" id="{A2E3F03F-F705-4007-8B1D-428B3C9911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E35215-F49D-4682-BD8E-CE8F9448386F}"/>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310350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82EB-4FAC-4682-920B-812B2862A8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C7E95-5B8B-47B4-983D-379C486E516F}"/>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4" name="Footer Placeholder 3">
            <a:extLst>
              <a:ext uri="{FF2B5EF4-FFF2-40B4-BE49-F238E27FC236}">
                <a16:creationId xmlns:a16="http://schemas.microsoft.com/office/drawing/2014/main" id="{3A8FE36C-A356-470B-9EB0-8F6421973A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331791-0160-4550-A1F5-22767B486D8B}"/>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4046983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EA30E9-15A2-4E9E-A753-BBFC97E3076D}"/>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3" name="Footer Placeholder 2">
            <a:extLst>
              <a:ext uri="{FF2B5EF4-FFF2-40B4-BE49-F238E27FC236}">
                <a16:creationId xmlns:a16="http://schemas.microsoft.com/office/drawing/2014/main" id="{880074AE-9798-4F9F-8BBC-6FEFAA689D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ACBF3B-31E9-4059-A7CF-7B2909DD698F}"/>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6461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FFF2D-D004-4368-AB05-52D57B1C7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A151D0-51C2-456D-B436-77AEF9D6D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589FE9-920A-4046-828B-C15044AA93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24E2B-442B-4673-9B93-8E62EEF284CE}"/>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6" name="Footer Placeholder 5">
            <a:extLst>
              <a:ext uri="{FF2B5EF4-FFF2-40B4-BE49-F238E27FC236}">
                <a16:creationId xmlns:a16="http://schemas.microsoft.com/office/drawing/2014/main" id="{E9BF69B4-2DFA-4E44-81EB-33D135DD6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6AC203-D052-4EC0-9FEA-4D22B94B5010}"/>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138017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934F-090E-4B03-9B5D-37681A753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858DCD-A67A-4AA6-8B13-6ED0209431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B1B582-90CA-4430-94FE-5A86F5F8D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DD1BC5-66C9-44BC-ADDF-0150F70AFA13}"/>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6" name="Footer Placeholder 5">
            <a:extLst>
              <a:ext uri="{FF2B5EF4-FFF2-40B4-BE49-F238E27FC236}">
                <a16:creationId xmlns:a16="http://schemas.microsoft.com/office/drawing/2014/main" id="{F3785DAF-FC9A-45A6-B595-9B0D8FBA56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C48B50-6FD6-454A-8BC3-8936B53DCEBC}"/>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514834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E7C29-BDBE-4D6A-A500-55F88DBEC1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7F4791-AE4D-4C9C-A6A8-5896621003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1A30D-C66E-4AF4-AC10-39FE5D68EC47}"/>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23B4509B-7B1B-4DE6-B83E-AC573109E1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85505-2972-4073-AC41-E89E0BCFBB8D}"/>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4151377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7D49F0-C686-4990-80CD-0FF06A3BE6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85CB70-E545-4C94-9FA4-F3D9C00DD6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410E6-2696-496E-ACBF-FE0986B190A4}"/>
              </a:ext>
            </a:extLst>
          </p:cNvPr>
          <p:cNvSpPr>
            <a:spLocks noGrp="1"/>
          </p:cNvSpPr>
          <p:nvPr>
            <p:ph type="dt" sz="half" idx="10"/>
          </p:nvPr>
        </p:nvSpPr>
        <p:spPr/>
        <p:txBody>
          <a:body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618A7332-D35A-431C-AE4F-72135BA83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1EAC6-5913-47F9-AEAC-B5C802EB5854}"/>
              </a:ext>
            </a:extLst>
          </p:cNvPr>
          <p:cNvSpPr>
            <a:spLocks noGrp="1"/>
          </p:cNvSpPr>
          <p:nvPr>
            <p:ph type="sldNum" sz="quarter" idx="12"/>
          </p:nvPr>
        </p:nvSpPr>
        <p:spPr/>
        <p:txBody>
          <a:bodyPr/>
          <a:lstStyle/>
          <a:p>
            <a:fld id="{CCAE2051-A9F9-47DF-8F51-CDE9C92B73E1}" type="slidenum">
              <a:rPr lang="en-US" smtClean="0"/>
              <a:t>‹#›</a:t>
            </a:fld>
            <a:endParaRPr lang="en-US"/>
          </a:p>
        </p:txBody>
      </p:sp>
    </p:spTree>
    <p:extLst>
      <p:ext uri="{BB962C8B-B14F-4D97-AF65-F5344CB8AC3E}">
        <p14:creationId xmlns:p14="http://schemas.microsoft.com/office/powerpoint/2010/main" val="1839016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0EDE28-A0DB-4DED-B5CE-F4143D0FBD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84AF63-67F7-4220-8069-DD0C44DE5C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E1FB-D452-4A45-9DD7-5947C3E68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42549-6AFA-41D8-B573-155FC489F9AD}" type="datetimeFigureOut">
              <a:rPr lang="en-US" smtClean="0"/>
              <a:t>1/18/2022</a:t>
            </a:fld>
            <a:endParaRPr lang="en-US"/>
          </a:p>
        </p:txBody>
      </p:sp>
      <p:sp>
        <p:nvSpPr>
          <p:cNvPr id="5" name="Footer Placeholder 4">
            <a:extLst>
              <a:ext uri="{FF2B5EF4-FFF2-40B4-BE49-F238E27FC236}">
                <a16:creationId xmlns:a16="http://schemas.microsoft.com/office/drawing/2014/main" id="{243ED36E-2EE6-4916-8648-41DF0B3808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5DD5CF-C4D4-45D1-AC1B-C5239DE57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AE2051-A9F9-47DF-8F51-CDE9C92B73E1}" type="slidenum">
              <a:rPr lang="en-US" smtClean="0"/>
              <a:t>‹#›</a:t>
            </a:fld>
            <a:endParaRPr lang="en-US"/>
          </a:p>
        </p:txBody>
      </p:sp>
    </p:spTree>
    <p:extLst>
      <p:ext uri="{BB962C8B-B14F-4D97-AF65-F5344CB8AC3E}">
        <p14:creationId xmlns:p14="http://schemas.microsoft.com/office/powerpoint/2010/main" val="3944367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ejm.org/doi/full/10.1056/NEJMoa04333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ncbi.nlm.nih.gov/pmc/articles/pmc512381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n.neurology.org/content/85/8/683.shor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mdpi.com/2072-6694/13/7/157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mn.uio.no/fysikk/english/people/aca/ivarth/works/pca-ae-gbm.ppt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sciencedirect.com/science/article/pii/S0730725X1930543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pubmed.ncbi.nlm.nih.gov/3045936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calablebrainatlas.incf.org/human/NMM1103" TargetMode="External"/><Relationship Id="rId2" Type="http://schemas.openxmlformats.org/officeDocument/2006/relationships/hyperlink" Target="https://www.bic.mni.mcgill.ca/ServicesAtlases/ICBM152NLin200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dseg.ai/"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medseg.ai/"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ic.mni.mcgill.ca/ServicesAtlases/ICBM152NLin2009"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CRAI-OUS/bidsdir"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3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n.neurology.org/content/85/8/683.short"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4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4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4.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3174-DBD8-45BD-B705-4E8CD5379FC2}"/>
              </a:ext>
            </a:extLst>
          </p:cNvPr>
          <p:cNvSpPr>
            <a:spLocks noGrp="1"/>
          </p:cNvSpPr>
          <p:nvPr>
            <p:ph type="ctrTitle"/>
          </p:nvPr>
        </p:nvSpPr>
        <p:spPr/>
        <p:txBody>
          <a:bodyPr>
            <a:normAutofit fontScale="90000"/>
          </a:bodyPr>
          <a:lstStyle/>
          <a:p>
            <a:r>
              <a:rPr lang="en-US" dirty="0"/>
              <a:t>Quantification of ventricle and tumor volume change in treatment of glioblastoma</a:t>
            </a:r>
          </a:p>
        </p:txBody>
      </p:sp>
      <p:sp>
        <p:nvSpPr>
          <p:cNvPr id="3" name="Subtitle 2">
            <a:extLst>
              <a:ext uri="{FF2B5EF4-FFF2-40B4-BE49-F238E27FC236}">
                <a16:creationId xmlns:a16="http://schemas.microsoft.com/office/drawing/2014/main" id="{58587444-92B5-4BB7-BD57-35407C21C821}"/>
              </a:ext>
            </a:extLst>
          </p:cNvPr>
          <p:cNvSpPr>
            <a:spLocks noGrp="1"/>
          </p:cNvSpPr>
          <p:nvPr>
            <p:ph type="subTitle" idx="1"/>
          </p:nvPr>
        </p:nvSpPr>
        <p:spPr/>
        <p:txBody>
          <a:bodyPr/>
          <a:lstStyle/>
          <a:p>
            <a:r>
              <a:rPr lang="nb-NO" dirty="0"/>
              <a:t>Ivar Thokle Hovden</a:t>
            </a:r>
            <a:endParaRPr lang="en-US" dirty="0"/>
          </a:p>
        </p:txBody>
      </p:sp>
    </p:spTree>
    <p:extLst>
      <p:ext uri="{BB962C8B-B14F-4D97-AF65-F5344CB8AC3E}">
        <p14:creationId xmlns:p14="http://schemas.microsoft.com/office/powerpoint/2010/main" val="3763102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D4AC-E5BB-4173-BF72-02D08D59BFF3}"/>
              </a:ext>
            </a:extLst>
          </p:cNvPr>
          <p:cNvSpPr>
            <a:spLocks noGrp="1"/>
          </p:cNvSpPr>
          <p:nvPr>
            <p:ph type="title"/>
          </p:nvPr>
        </p:nvSpPr>
        <p:spPr/>
        <p:txBody>
          <a:bodyPr/>
          <a:lstStyle/>
          <a:p>
            <a:r>
              <a:rPr lang="en-US" dirty="0"/>
              <a:t>Treatment of glioblastoma</a:t>
            </a:r>
          </a:p>
        </p:txBody>
      </p:sp>
      <p:sp>
        <p:nvSpPr>
          <p:cNvPr id="3" name="Content Placeholder 2">
            <a:extLst>
              <a:ext uri="{FF2B5EF4-FFF2-40B4-BE49-F238E27FC236}">
                <a16:creationId xmlns:a16="http://schemas.microsoft.com/office/drawing/2014/main" id="{F6208C12-AD4D-444F-9A64-FB94833B2807}"/>
              </a:ext>
            </a:extLst>
          </p:cNvPr>
          <p:cNvSpPr>
            <a:spLocks noGrp="1"/>
          </p:cNvSpPr>
          <p:nvPr>
            <p:ph idx="1"/>
          </p:nvPr>
        </p:nvSpPr>
        <p:spPr/>
        <p:txBody>
          <a:bodyPr/>
          <a:lstStyle/>
          <a:p>
            <a:r>
              <a:rPr lang="en-US" dirty="0"/>
              <a:t>Grade 4 glioma (most aggressive type of the primary glioma brain tumor)</a:t>
            </a:r>
          </a:p>
          <a:p>
            <a:r>
              <a:rPr lang="en-US" dirty="0">
                <a:hlinkClick r:id="rId3"/>
              </a:rPr>
              <a:t>Conventional treatment</a:t>
            </a:r>
            <a:r>
              <a:rPr lang="en-US" dirty="0"/>
              <a:t> involving surgery, followed by regularly radiation -and chemotherapy</a:t>
            </a:r>
          </a:p>
          <a:p>
            <a:r>
              <a:rPr lang="en-US" dirty="0">
                <a:hlinkClick r:id="rId4"/>
              </a:rPr>
              <a:t>12-15 months overall survival</a:t>
            </a:r>
            <a:r>
              <a:rPr lang="en-US" dirty="0"/>
              <a:t> (15 months ~=450 days, ~62 weeks)</a:t>
            </a:r>
          </a:p>
          <a:p>
            <a:pPr lvl="1"/>
            <a:r>
              <a:rPr lang="en-US" dirty="0"/>
              <a:t>Most glioblastomas recur despite conventional treatment</a:t>
            </a:r>
          </a:p>
          <a:p>
            <a:r>
              <a:rPr lang="en-US" dirty="0"/>
              <a:t>Typical observation: ‘shrinkage’ of the tumor volume or volume of surgical resection if successful </a:t>
            </a:r>
            <a:r>
              <a:rPr lang="en-US" dirty="0" err="1"/>
              <a:t>radiochemotherapy</a:t>
            </a:r>
            <a:r>
              <a:rPr lang="en-US" dirty="0"/>
              <a:t> (RCT), then recurrence of new tumor tissue at various places in the brain at later time points (‘expansion’)</a:t>
            </a:r>
          </a:p>
          <a:p>
            <a:endParaRPr lang="en-US" dirty="0"/>
          </a:p>
        </p:txBody>
      </p:sp>
    </p:spTree>
    <p:extLst>
      <p:ext uri="{BB962C8B-B14F-4D97-AF65-F5344CB8AC3E}">
        <p14:creationId xmlns:p14="http://schemas.microsoft.com/office/powerpoint/2010/main" val="670187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27B153-38DD-4259-823D-BB39AD23D059}"/>
              </a:ext>
            </a:extLst>
          </p:cNvPr>
          <p:cNvPicPr>
            <a:picLocks noChangeAspect="1"/>
          </p:cNvPicPr>
          <p:nvPr/>
        </p:nvPicPr>
        <p:blipFill>
          <a:blip r:embed="rId3"/>
          <a:stretch>
            <a:fillRect/>
          </a:stretch>
        </p:blipFill>
        <p:spPr>
          <a:xfrm>
            <a:off x="0" y="1686468"/>
            <a:ext cx="12192000" cy="4507036"/>
          </a:xfrm>
          <a:prstGeom prst="rect">
            <a:avLst/>
          </a:prstGeom>
        </p:spPr>
      </p:pic>
      <p:sp>
        <p:nvSpPr>
          <p:cNvPr id="8" name="TextBox 7">
            <a:extLst>
              <a:ext uri="{FF2B5EF4-FFF2-40B4-BE49-F238E27FC236}">
                <a16:creationId xmlns:a16="http://schemas.microsoft.com/office/drawing/2014/main" id="{D6D337A4-82B5-4723-BDFC-1B714DAC9B19}"/>
              </a:ext>
            </a:extLst>
          </p:cNvPr>
          <p:cNvSpPr txBox="1"/>
          <p:nvPr/>
        </p:nvSpPr>
        <p:spPr>
          <a:xfrm>
            <a:off x="769257" y="2249714"/>
            <a:ext cx="1722010" cy="369332"/>
          </a:xfrm>
          <a:prstGeom prst="rect">
            <a:avLst/>
          </a:prstGeom>
          <a:noFill/>
        </p:spPr>
        <p:txBody>
          <a:bodyPr wrap="none" rtlCol="0">
            <a:spAutoFit/>
          </a:bodyPr>
          <a:lstStyle/>
          <a:p>
            <a:r>
              <a:rPr lang="en-US" dirty="0">
                <a:solidFill>
                  <a:schemeClr val="bg1"/>
                </a:solidFill>
              </a:rPr>
              <a:t>Fra Magne M. K.</a:t>
            </a:r>
          </a:p>
        </p:txBody>
      </p:sp>
      <p:sp>
        <p:nvSpPr>
          <p:cNvPr id="2" name="Title 1">
            <a:extLst>
              <a:ext uri="{FF2B5EF4-FFF2-40B4-BE49-F238E27FC236}">
                <a16:creationId xmlns:a16="http://schemas.microsoft.com/office/drawing/2014/main" id="{7C782701-0B4E-408D-B3D1-001A8D1C110A}"/>
              </a:ext>
            </a:extLst>
          </p:cNvPr>
          <p:cNvSpPr>
            <a:spLocks noGrp="1"/>
          </p:cNvSpPr>
          <p:nvPr>
            <p:ph type="title"/>
          </p:nvPr>
        </p:nvSpPr>
        <p:spPr/>
        <p:txBody>
          <a:bodyPr/>
          <a:lstStyle/>
          <a:p>
            <a:r>
              <a:rPr lang="en-US" dirty="0"/>
              <a:t>Conventional treatment at OUS (SAILOR)</a:t>
            </a:r>
          </a:p>
        </p:txBody>
      </p:sp>
    </p:spTree>
    <p:extLst>
      <p:ext uri="{BB962C8B-B14F-4D97-AF65-F5344CB8AC3E}">
        <p14:creationId xmlns:p14="http://schemas.microsoft.com/office/powerpoint/2010/main" val="202143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F856DF-B0BF-4460-BA75-D5FA10A97E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6001" y="2961692"/>
            <a:ext cx="6007864" cy="3379424"/>
          </a:xfrm>
          <a:prstGeom prst="rect">
            <a:avLst/>
          </a:prstGeom>
        </p:spPr>
      </p:pic>
      <p:pic>
        <p:nvPicPr>
          <p:cNvPr id="4" name="Picture 3">
            <a:extLst>
              <a:ext uri="{FF2B5EF4-FFF2-40B4-BE49-F238E27FC236}">
                <a16:creationId xmlns:a16="http://schemas.microsoft.com/office/drawing/2014/main" id="{D64D0D7C-2B1E-406B-BA01-E7E4B790B7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2449" y="2961692"/>
            <a:ext cx="6007864" cy="3379424"/>
          </a:xfrm>
          <a:prstGeom prst="rect">
            <a:avLst/>
          </a:prstGeom>
        </p:spPr>
      </p:pic>
      <p:pic>
        <p:nvPicPr>
          <p:cNvPr id="2" name="Picture 1">
            <a:extLst>
              <a:ext uri="{FF2B5EF4-FFF2-40B4-BE49-F238E27FC236}">
                <a16:creationId xmlns:a16="http://schemas.microsoft.com/office/drawing/2014/main" id="{0EA37259-282B-465C-A592-12A5BA218E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8134" y="49576"/>
            <a:ext cx="6007864" cy="3379424"/>
          </a:xfrm>
          <a:prstGeom prst="rect">
            <a:avLst/>
          </a:prstGeom>
        </p:spPr>
      </p:pic>
      <p:pic>
        <p:nvPicPr>
          <p:cNvPr id="7" name="Picture 6">
            <a:extLst>
              <a:ext uri="{FF2B5EF4-FFF2-40B4-BE49-F238E27FC236}">
                <a16:creationId xmlns:a16="http://schemas.microsoft.com/office/drawing/2014/main" id="{88407732-940D-464C-B33A-A37DE5121C3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91686" y="49576"/>
            <a:ext cx="6007864" cy="3379424"/>
          </a:xfrm>
          <a:prstGeom prst="rect">
            <a:avLst/>
          </a:prstGeom>
        </p:spPr>
      </p:pic>
      <p:sp>
        <p:nvSpPr>
          <p:cNvPr id="3" name="Rectangle: Rounded Corners 2">
            <a:extLst>
              <a:ext uri="{FF2B5EF4-FFF2-40B4-BE49-F238E27FC236}">
                <a16:creationId xmlns:a16="http://schemas.microsoft.com/office/drawing/2014/main" id="{D57F0309-36A4-4640-9E85-0F46717E358C}"/>
              </a:ext>
            </a:extLst>
          </p:cNvPr>
          <p:cNvSpPr/>
          <p:nvPr/>
        </p:nvSpPr>
        <p:spPr>
          <a:xfrm>
            <a:off x="5115339" y="191139"/>
            <a:ext cx="1961322"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sailor-</a:t>
            </a:r>
            <a:r>
              <a:rPr lang="en-US" dirty="0" err="1">
                <a:solidFill>
                  <a:schemeClr val="bg1">
                    <a:lumMod val="50000"/>
                  </a:schemeClr>
                </a:solidFill>
              </a:rPr>
              <a:t>mni</a:t>
            </a:r>
            <a:r>
              <a:rPr lang="en-US" dirty="0">
                <a:solidFill>
                  <a:schemeClr val="bg1">
                    <a:lumMod val="50000"/>
                  </a:schemeClr>
                </a:solidFill>
              </a:rPr>
              <a:t>/sub-04</a:t>
            </a:r>
          </a:p>
        </p:txBody>
      </p:sp>
      <p:sp>
        <p:nvSpPr>
          <p:cNvPr id="9" name="Rectangle: Rounded Corners 8">
            <a:extLst>
              <a:ext uri="{FF2B5EF4-FFF2-40B4-BE49-F238E27FC236}">
                <a16:creationId xmlns:a16="http://schemas.microsoft.com/office/drawing/2014/main" id="{898B599C-767E-436E-83DF-EEE0967E4E38}"/>
              </a:ext>
            </a:extLst>
          </p:cNvPr>
          <p:cNvSpPr/>
          <p:nvPr/>
        </p:nvSpPr>
        <p:spPr>
          <a:xfrm>
            <a:off x="2752711" y="6061809"/>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T2</a:t>
            </a:r>
          </a:p>
        </p:txBody>
      </p:sp>
      <p:sp>
        <p:nvSpPr>
          <p:cNvPr id="10" name="Rectangle: Rounded Corners 9">
            <a:extLst>
              <a:ext uri="{FF2B5EF4-FFF2-40B4-BE49-F238E27FC236}">
                <a16:creationId xmlns:a16="http://schemas.microsoft.com/office/drawing/2014/main" id="{CD744C13-25B3-497E-BD9E-8C51E1D9D00D}"/>
              </a:ext>
            </a:extLst>
          </p:cNvPr>
          <p:cNvSpPr/>
          <p:nvPr/>
        </p:nvSpPr>
        <p:spPr>
          <a:xfrm>
            <a:off x="2761337" y="3017678"/>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T1</a:t>
            </a:r>
          </a:p>
        </p:txBody>
      </p:sp>
      <p:sp>
        <p:nvSpPr>
          <p:cNvPr id="11" name="Rectangle: Rounded Corners 10">
            <a:extLst>
              <a:ext uri="{FF2B5EF4-FFF2-40B4-BE49-F238E27FC236}">
                <a16:creationId xmlns:a16="http://schemas.microsoft.com/office/drawing/2014/main" id="{DB6FF515-686D-4176-B650-47F827903272}"/>
              </a:ext>
            </a:extLst>
          </p:cNvPr>
          <p:cNvSpPr/>
          <p:nvPr/>
        </p:nvSpPr>
        <p:spPr>
          <a:xfrm>
            <a:off x="8751947" y="3024303"/>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T1c</a:t>
            </a:r>
          </a:p>
        </p:txBody>
      </p:sp>
      <p:sp>
        <p:nvSpPr>
          <p:cNvPr id="12" name="Rectangle: Rounded Corners 11">
            <a:extLst>
              <a:ext uri="{FF2B5EF4-FFF2-40B4-BE49-F238E27FC236}">
                <a16:creationId xmlns:a16="http://schemas.microsoft.com/office/drawing/2014/main" id="{A707145B-1832-4DA1-B8B5-D2F2A64183FB}"/>
              </a:ext>
            </a:extLst>
          </p:cNvPr>
          <p:cNvSpPr/>
          <p:nvPr/>
        </p:nvSpPr>
        <p:spPr>
          <a:xfrm>
            <a:off x="8760573" y="6061809"/>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Flair</a:t>
            </a:r>
          </a:p>
        </p:txBody>
      </p:sp>
      <p:sp>
        <p:nvSpPr>
          <p:cNvPr id="5" name="Oval 4">
            <a:extLst>
              <a:ext uri="{FF2B5EF4-FFF2-40B4-BE49-F238E27FC236}">
                <a16:creationId xmlns:a16="http://schemas.microsoft.com/office/drawing/2014/main" id="{2C266F81-823E-4ADD-98D0-F1D19FD2AAC0}"/>
              </a:ext>
            </a:extLst>
          </p:cNvPr>
          <p:cNvSpPr/>
          <p:nvPr/>
        </p:nvSpPr>
        <p:spPr>
          <a:xfrm>
            <a:off x="9486789" y="3645726"/>
            <a:ext cx="678716" cy="65314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4413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F856DF-B0BF-4460-BA75-D5FA10A97E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6001" y="2961692"/>
            <a:ext cx="6007863" cy="3379422"/>
          </a:xfrm>
          <a:prstGeom prst="rect">
            <a:avLst/>
          </a:prstGeom>
        </p:spPr>
      </p:pic>
      <p:pic>
        <p:nvPicPr>
          <p:cNvPr id="4" name="Picture 3">
            <a:extLst>
              <a:ext uri="{FF2B5EF4-FFF2-40B4-BE49-F238E27FC236}">
                <a16:creationId xmlns:a16="http://schemas.microsoft.com/office/drawing/2014/main" id="{D64D0D7C-2B1E-406B-BA01-E7E4B790B7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2449" y="2961692"/>
            <a:ext cx="6007863" cy="3379422"/>
          </a:xfrm>
          <a:prstGeom prst="rect">
            <a:avLst/>
          </a:prstGeom>
        </p:spPr>
      </p:pic>
      <p:pic>
        <p:nvPicPr>
          <p:cNvPr id="2" name="Picture 1">
            <a:extLst>
              <a:ext uri="{FF2B5EF4-FFF2-40B4-BE49-F238E27FC236}">
                <a16:creationId xmlns:a16="http://schemas.microsoft.com/office/drawing/2014/main" id="{0EA37259-282B-465C-A592-12A5BA218E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8134" y="49576"/>
            <a:ext cx="6007863" cy="3379422"/>
          </a:xfrm>
          <a:prstGeom prst="rect">
            <a:avLst/>
          </a:prstGeom>
        </p:spPr>
      </p:pic>
      <p:pic>
        <p:nvPicPr>
          <p:cNvPr id="7" name="Picture 6">
            <a:extLst>
              <a:ext uri="{FF2B5EF4-FFF2-40B4-BE49-F238E27FC236}">
                <a16:creationId xmlns:a16="http://schemas.microsoft.com/office/drawing/2014/main" id="{88407732-940D-464C-B33A-A37DE5121C3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91686" y="49576"/>
            <a:ext cx="6007863" cy="3379422"/>
          </a:xfrm>
          <a:prstGeom prst="rect">
            <a:avLst/>
          </a:prstGeom>
        </p:spPr>
      </p:pic>
      <p:sp>
        <p:nvSpPr>
          <p:cNvPr id="3" name="Rectangle: Rounded Corners 2">
            <a:extLst>
              <a:ext uri="{FF2B5EF4-FFF2-40B4-BE49-F238E27FC236}">
                <a16:creationId xmlns:a16="http://schemas.microsoft.com/office/drawing/2014/main" id="{D57F0309-36A4-4640-9E85-0F46717E358C}"/>
              </a:ext>
            </a:extLst>
          </p:cNvPr>
          <p:cNvSpPr/>
          <p:nvPr/>
        </p:nvSpPr>
        <p:spPr>
          <a:xfrm>
            <a:off x="5115339" y="191139"/>
            <a:ext cx="1961322"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sailor-</a:t>
            </a:r>
            <a:r>
              <a:rPr lang="en-US" dirty="0" err="1">
                <a:solidFill>
                  <a:schemeClr val="bg1">
                    <a:lumMod val="50000"/>
                  </a:schemeClr>
                </a:solidFill>
              </a:rPr>
              <a:t>mni</a:t>
            </a:r>
            <a:r>
              <a:rPr lang="en-US" dirty="0">
                <a:solidFill>
                  <a:schemeClr val="bg1">
                    <a:lumMod val="50000"/>
                  </a:schemeClr>
                </a:solidFill>
              </a:rPr>
              <a:t>/sub-06</a:t>
            </a:r>
          </a:p>
        </p:txBody>
      </p:sp>
      <p:sp>
        <p:nvSpPr>
          <p:cNvPr id="9" name="Rectangle: Rounded Corners 8">
            <a:extLst>
              <a:ext uri="{FF2B5EF4-FFF2-40B4-BE49-F238E27FC236}">
                <a16:creationId xmlns:a16="http://schemas.microsoft.com/office/drawing/2014/main" id="{898B599C-767E-436E-83DF-EEE0967E4E38}"/>
              </a:ext>
            </a:extLst>
          </p:cNvPr>
          <p:cNvSpPr/>
          <p:nvPr/>
        </p:nvSpPr>
        <p:spPr>
          <a:xfrm>
            <a:off x="2752711" y="6061809"/>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T2</a:t>
            </a:r>
          </a:p>
        </p:txBody>
      </p:sp>
      <p:sp>
        <p:nvSpPr>
          <p:cNvPr id="10" name="Rectangle: Rounded Corners 9">
            <a:extLst>
              <a:ext uri="{FF2B5EF4-FFF2-40B4-BE49-F238E27FC236}">
                <a16:creationId xmlns:a16="http://schemas.microsoft.com/office/drawing/2014/main" id="{CD744C13-25B3-497E-BD9E-8C51E1D9D00D}"/>
              </a:ext>
            </a:extLst>
          </p:cNvPr>
          <p:cNvSpPr/>
          <p:nvPr/>
        </p:nvSpPr>
        <p:spPr>
          <a:xfrm>
            <a:off x="2761337" y="3017678"/>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T1</a:t>
            </a:r>
          </a:p>
        </p:txBody>
      </p:sp>
      <p:sp>
        <p:nvSpPr>
          <p:cNvPr id="11" name="Rectangle: Rounded Corners 10">
            <a:extLst>
              <a:ext uri="{FF2B5EF4-FFF2-40B4-BE49-F238E27FC236}">
                <a16:creationId xmlns:a16="http://schemas.microsoft.com/office/drawing/2014/main" id="{DB6FF515-686D-4176-B650-47F827903272}"/>
              </a:ext>
            </a:extLst>
          </p:cNvPr>
          <p:cNvSpPr/>
          <p:nvPr/>
        </p:nvSpPr>
        <p:spPr>
          <a:xfrm>
            <a:off x="8751947" y="3024303"/>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T1c</a:t>
            </a:r>
          </a:p>
        </p:txBody>
      </p:sp>
      <p:sp>
        <p:nvSpPr>
          <p:cNvPr id="12" name="Rectangle: Rounded Corners 11">
            <a:extLst>
              <a:ext uri="{FF2B5EF4-FFF2-40B4-BE49-F238E27FC236}">
                <a16:creationId xmlns:a16="http://schemas.microsoft.com/office/drawing/2014/main" id="{A707145B-1832-4DA1-B8B5-D2F2A64183FB}"/>
              </a:ext>
            </a:extLst>
          </p:cNvPr>
          <p:cNvSpPr/>
          <p:nvPr/>
        </p:nvSpPr>
        <p:spPr>
          <a:xfrm>
            <a:off x="8760573" y="6061809"/>
            <a:ext cx="678716" cy="275488"/>
          </a:xfrm>
          <a:prstGeom prst="roundRect">
            <a:avLst/>
          </a:prstGeom>
          <a:noFill/>
          <a:ln w="952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bg1">
                    <a:lumMod val="50000"/>
                  </a:schemeClr>
                </a:solidFill>
              </a:rPr>
              <a:t>Flair</a:t>
            </a:r>
          </a:p>
        </p:txBody>
      </p:sp>
      <p:sp>
        <p:nvSpPr>
          <p:cNvPr id="14" name="Oval 13">
            <a:extLst>
              <a:ext uri="{FF2B5EF4-FFF2-40B4-BE49-F238E27FC236}">
                <a16:creationId xmlns:a16="http://schemas.microsoft.com/office/drawing/2014/main" id="{0CEA1497-CC2A-4475-827A-C781FD358798}"/>
              </a:ext>
            </a:extLst>
          </p:cNvPr>
          <p:cNvSpPr/>
          <p:nvPr/>
        </p:nvSpPr>
        <p:spPr>
          <a:xfrm>
            <a:off x="9486789" y="3645726"/>
            <a:ext cx="678716" cy="653143"/>
          </a:xfrm>
          <a:prstGeom prst="ellipse">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2042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583F2F6E-D58F-47F2-A541-F1B19D48E64C}"/>
              </a:ext>
            </a:extLst>
          </p:cNvPr>
          <p:cNvPicPr>
            <a:picLocks noChangeAspect="1"/>
          </p:cNvPicPr>
          <p:nvPr/>
        </p:nvPicPr>
        <p:blipFill rotWithShape="1">
          <a:blip r:embed="rId3">
            <a:extLst>
              <a:ext uri="{28A0092B-C50C-407E-A947-70E740481C1C}">
                <a14:useLocalDpi xmlns:a14="http://schemas.microsoft.com/office/drawing/2010/main" val="0"/>
              </a:ext>
            </a:extLst>
          </a:blip>
          <a:srcRect l="7308" t="9230" r="51682" b="34017"/>
          <a:stretch/>
        </p:blipFill>
        <p:spPr>
          <a:xfrm>
            <a:off x="6394937" y="943711"/>
            <a:ext cx="4999893" cy="3892062"/>
          </a:xfrm>
          <a:prstGeom prst="rect">
            <a:avLst/>
          </a:prstGeom>
        </p:spPr>
      </p:pic>
      <p:pic>
        <p:nvPicPr>
          <p:cNvPr id="7" name="Picture 6" descr="A picture containing chart&#10;&#10;Description automatically generated">
            <a:extLst>
              <a:ext uri="{FF2B5EF4-FFF2-40B4-BE49-F238E27FC236}">
                <a16:creationId xmlns:a16="http://schemas.microsoft.com/office/drawing/2014/main" id="{8E8530B9-8FCF-4573-B7B2-C2639FBB7614}"/>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124956" y="603738"/>
            <a:ext cx="5971044" cy="4572009"/>
          </a:xfrm>
          <a:prstGeom prst="rect">
            <a:avLst/>
          </a:prstGeom>
        </p:spPr>
      </p:pic>
      <p:sp>
        <p:nvSpPr>
          <p:cNvPr id="8" name="TextBox 7">
            <a:extLst>
              <a:ext uri="{FF2B5EF4-FFF2-40B4-BE49-F238E27FC236}">
                <a16:creationId xmlns:a16="http://schemas.microsoft.com/office/drawing/2014/main" id="{79CD4546-3FEB-43DC-BE60-25AC86868F8B}"/>
              </a:ext>
            </a:extLst>
          </p:cNvPr>
          <p:cNvSpPr txBox="1"/>
          <p:nvPr/>
        </p:nvSpPr>
        <p:spPr>
          <a:xfrm>
            <a:off x="838200" y="5303911"/>
            <a:ext cx="4665786" cy="923330"/>
          </a:xfrm>
          <a:prstGeom prst="rect">
            <a:avLst/>
          </a:prstGeom>
          <a:noFill/>
        </p:spPr>
        <p:txBody>
          <a:bodyPr wrap="square" rtlCol="0">
            <a:spAutoFit/>
          </a:bodyPr>
          <a:lstStyle/>
          <a:p>
            <a:r>
              <a:rPr lang="en-US" dirty="0"/>
              <a:t>Loadings: Variable importance (Variable=Exam). First exam is the most important (has highest intensities in red regions) for PC 2</a:t>
            </a:r>
          </a:p>
        </p:txBody>
      </p:sp>
      <p:sp>
        <p:nvSpPr>
          <p:cNvPr id="9" name="TextBox 8">
            <a:extLst>
              <a:ext uri="{FF2B5EF4-FFF2-40B4-BE49-F238E27FC236}">
                <a16:creationId xmlns:a16="http://schemas.microsoft.com/office/drawing/2014/main" id="{ABA67B3D-C4D2-4C37-806C-332A6627DD21}"/>
              </a:ext>
            </a:extLst>
          </p:cNvPr>
          <p:cNvSpPr txBox="1"/>
          <p:nvPr/>
        </p:nvSpPr>
        <p:spPr>
          <a:xfrm>
            <a:off x="6394937" y="5303911"/>
            <a:ext cx="5183505" cy="923330"/>
          </a:xfrm>
          <a:prstGeom prst="rect">
            <a:avLst/>
          </a:prstGeom>
          <a:noFill/>
        </p:spPr>
        <p:txBody>
          <a:bodyPr wrap="square" rtlCol="0">
            <a:spAutoFit/>
          </a:bodyPr>
          <a:lstStyle/>
          <a:p>
            <a:r>
              <a:rPr lang="en-US" dirty="0"/>
              <a:t>Scores for PC 2. Red regions represent intensity change caused by expanding ventricles. Red and blue represents positive and negative values, respectively</a:t>
            </a:r>
          </a:p>
        </p:txBody>
      </p:sp>
      <p:sp>
        <p:nvSpPr>
          <p:cNvPr id="10" name="TextBox 9">
            <a:extLst>
              <a:ext uri="{FF2B5EF4-FFF2-40B4-BE49-F238E27FC236}">
                <a16:creationId xmlns:a16="http://schemas.microsoft.com/office/drawing/2014/main" id="{5821B55B-DF0F-401E-BDCA-A46E5070D4A1}"/>
              </a:ext>
            </a:extLst>
          </p:cNvPr>
          <p:cNvSpPr txBox="1"/>
          <p:nvPr/>
        </p:nvSpPr>
        <p:spPr>
          <a:xfrm>
            <a:off x="4664142" y="234406"/>
            <a:ext cx="3461589" cy="369332"/>
          </a:xfrm>
          <a:prstGeom prst="rect">
            <a:avLst/>
          </a:prstGeom>
          <a:noFill/>
        </p:spPr>
        <p:txBody>
          <a:bodyPr wrap="none" rtlCol="0">
            <a:spAutoFit/>
          </a:bodyPr>
          <a:lstStyle/>
          <a:p>
            <a:r>
              <a:rPr lang="en-US" dirty="0"/>
              <a:t>PCA model of subject 6 (all exams)</a:t>
            </a:r>
          </a:p>
        </p:txBody>
      </p:sp>
    </p:spTree>
    <p:extLst>
      <p:ext uri="{BB962C8B-B14F-4D97-AF65-F5344CB8AC3E}">
        <p14:creationId xmlns:p14="http://schemas.microsoft.com/office/powerpoint/2010/main" val="324465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190D0B78-01F5-49D8-947E-C60416A35CEE}"/>
              </a:ext>
            </a:extLst>
          </p:cNvPr>
          <p:cNvGraphicFramePr>
            <a:graphicFrameLocks noGrp="1"/>
          </p:cNvGraphicFramePr>
          <p:nvPr>
            <p:extLst>
              <p:ext uri="{D42A27DB-BD31-4B8C-83A1-F6EECF244321}">
                <p14:modId xmlns:p14="http://schemas.microsoft.com/office/powerpoint/2010/main" val="4171537366"/>
              </p:ext>
            </p:extLst>
          </p:nvPr>
        </p:nvGraphicFramePr>
        <p:xfrm>
          <a:off x="2032000" y="719666"/>
          <a:ext cx="8128000" cy="2966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736733933"/>
                    </a:ext>
                  </a:extLst>
                </a:gridCol>
                <a:gridCol w="4064000">
                  <a:extLst>
                    <a:ext uri="{9D8B030D-6E8A-4147-A177-3AD203B41FA5}">
                      <a16:colId xmlns:a16="http://schemas.microsoft.com/office/drawing/2014/main" val="2884172489"/>
                    </a:ext>
                  </a:extLst>
                </a:gridCol>
              </a:tblGrid>
              <a:tr h="370840">
                <a:tc>
                  <a:txBody>
                    <a:bodyPr/>
                    <a:lstStyle/>
                    <a:p>
                      <a:r>
                        <a:rPr lang="en-US" noProof="0" dirty="0"/>
                        <a:t>Subject (t1c) (SAILOR)</a:t>
                      </a:r>
                    </a:p>
                  </a:txBody>
                  <a:tcPr/>
                </a:tc>
                <a:tc>
                  <a:txBody>
                    <a:bodyPr/>
                    <a:lstStyle/>
                    <a:p>
                      <a:r>
                        <a:rPr lang="en-US" noProof="0" dirty="0"/>
                        <a:t>Component describing ventricle change</a:t>
                      </a:r>
                    </a:p>
                  </a:txBody>
                  <a:tcPr/>
                </a:tc>
                <a:extLst>
                  <a:ext uri="{0D108BD9-81ED-4DB2-BD59-A6C34878D82A}">
                    <a16:rowId xmlns:a16="http://schemas.microsoft.com/office/drawing/2014/main" val="1977206116"/>
                  </a:ext>
                </a:extLst>
              </a:tr>
              <a:tr h="370840">
                <a:tc>
                  <a:txBody>
                    <a:bodyPr/>
                    <a:lstStyle/>
                    <a:p>
                      <a:r>
                        <a:rPr lang="de-DE" dirty="0"/>
                        <a:t>1</a:t>
                      </a:r>
                      <a:endParaRPr lang="en-US" dirty="0"/>
                    </a:p>
                  </a:txBody>
                  <a:tcPr/>
                </a:tc>
                <a:tc>
                  <a:txBody>
                    <a:bodyPr/>
                    <a:lstStyle/>
                    <a:p>
                      <a:r>
                        <a:rPr lang="de-DE" dirty="0"/>
                        <a:t>2,3,4</a:t>
                      </a:r>
                      <a:endParaRPr lang="en-US" dirty="0"/>
                    </a:p>
                  </a:txBody>
                  <a:tcPr/>
                </a:tc>
                <a:extLst>
                  <a:ext uri="{0D108BD9-81ED-4DB2-BD59-A6C34878D82A}">
                    <a16:rowId xmlns:a16="http://schemas.microsoft.com/office/drawing/2014/main" val="1742656671"/>
                  </a:ext>
                </a:extLst>
              </a:tr>
              <a:tr h="370840">
                <a:tc>
                  <a:txBody>
                    <a:bodyPr/>
                    <a:lstStyle/>
                    <a:p>
                      <a:r>
                        <a:rPr lang="de-DE" dirty="0"/>
                        <a:t>4</a:t>
                      </a:r>
                      <a:endParaRPr lang="en-US" dirty="0"/>
                    </a:p>
                  </a:txBody>
                  <a:tcPr/>
                </a:tc>
                <a:tc>
                  <a:txBody>
                    <a:bodyPr/>
                    <a:lstStyle/>
                    <a:p>
                      <a:r>
                        <a:rPr lang="de-DE" dirty="0"/>
                        <a:t>2,3</a:t>
                      </a:r>
                      <a:endParaRPr lang="en-US" dirty="0"/>
                    </a:p>
                  </a:txBody>
                  <a:tcPr/>
                </a:tc>
                <a:extLst>
                  <a:ext uri="{0D108BD9-81ED-4DB2-BD59-A6C34878D82A}">
                    <a16:rowId xmlns:a16="http://schemas.microsoft.com/office/drawing/2014/main" val="408019397"/>
                  </a:ext>
                </a:extLst>
              </a:tr>
              <a:tr h="370840">
                <a:tc>
                  <a:txBody>
                    <a:bodyPr/>
                    <a:lstStyle/>
                    <a:p>
                      <a:r>
                        <a:rPr lang="de-DE" dirty="0"/>
                        <a:t>6</a:t>
                      </a:r>
                      <a:endParaRPr lang="en-US" dirty="0"/>
                    </a:p>
                  </a:txBody>
                  <a:tcPr/>
                </a:tc>
                <a:tc>
                  <a:txBody>
                    <a:bodyPr/>
                    <a:lstStyle/>
                    <a:p>
                      <a:r>
                        <a:rPr lang="de-DE" dirty="0"/>
                        <a:t>2</a:t>
                      </a:r>
                      <a:endParaRPr lang="en-US" dirty="0"/>
                    </a:p>
                  </a:txBody>
                  <a:tcPr/>
                </a:tc>
                <a:extLst>
                  <a:ext uri="{0D108BD9-81ED-4DB2-BD59-A6C34878D82A}">
                    <a16:rowId xmlns:a16="http://schemas.microsoft.com/office/drawing/2014/main" val="1465260614"/>
                  </a:ext>
                </a:extLst>
              </a:tr>
              <a:tr h="370840">
                <a:tc>
                  <a:txBody>
                    <a:bodyPr/>
                    <a:lstStyle/>
                    <a:p>
                      <a:r>
                        <a:rPr lang="de-DE" dirty="0"/>
                        <a:t>14</a:t>
                      </a:r>
                      <a:endParaRPr lang="en-US" dirty="0"/>
                    </a:p>
                  </a:txBody>
                  <a:tcPr/>
                </a:tc>
                <a:tc>
                  <a:txBody>
                    <a:bodyPr/>
                    <a:lstStyle/>
                    <a:p>
                      <a:r>
                        <a:rPr lang="de-DE" dirty="0"/>
                        <a:t>2,3</a:t>
                      </a:r>
                      <a:endParaRPr lang="en-US" dirty="0"/>
                    </a:p>
                  </a:txBody>
                  <a:tcPr/>
                </a:tc>
                <a:extLst>
                  <a:ext uri="{0D108BD9-81ED-4DB2-BD59-A6C34878D82A}">
                    <a16:rowId xmlns:a16="http://schemas.microsoft.com/office/drawing/2014/main" val="4169075643"/>
                  </a:ext>
                </a:extLst>
              </a:tr>
              <a:tr h="370840">
                <a:tc>
                  <a:txBody>
                    <a:bodyPr/>
                    <a:lstStyle/>
                    <a:p>
                      <a:r>
                        <a:rPr lang="de-DE" dirty="0"/>
                        <a:t>23</a:t>
                      </a:r>
                      <a:endParaRPr lang="en-US" dirty="0"/>
                    </a:p>
                  </a:txBody>
                  <a:tcPr/>
                </a:tc>
                <a:tc>
                  <a:txBody>
                    <a:bodyPr/>
                    <a:lstStyle/>
                    <a:p>
                      <a:r>
                        <a:rPr lang="de-DE" dirty="0"/>
                        <a:t>2,3</a:t>
                      </a:r>
                      <a:endParaRPr lang="en-US" dirty="0"/>
                    </a:p>
                  </a:txBody>
                  <a:tcPr/>
                </a:tc>
                <a:extLst>
                  <a:ext uri="{0D108BD9-81ED-4DB2-BD59-A6C34878D82A}">
                    <a16:rowId xmlns:a16="http://schemas.microsoft.com/office/drawing/2014/main" val="2691445799"/>
                  </a:ext>
                </a:extLst>
              </a:tr>
              <a:tr h="370840">
                <a:tc>
                  <a:txBody>
                    <a:bodyPr/>
                    <a:lstStyle/>
                    <a:p>
                      <a:r>
                        <a:rPr lang="de-DE" dirty="0"/>
                        <a:t>24</a:t>
                      </a:r>
                      <a:endParaRPr lang="en-US" dirty="0"/>
                    </a:p>
                  </a:txBody>
                  <a:tcPr/>
                </a:tc>
                <a:tc>
                  <a:txBody>
                    <a:bodyPr/>
                    <a:lstStyle/>
                    <a:p>
                      <a:r>
                        <a:rPr lang="de-DE" dirty="0"/>
                        <a:t>2,3</a:t>
                      </a:r>
                      <a:endParaRPr lang="en-US" dirty="0"/>
                    </a:p>
                  </a:txBody>
                  <a:tcPr/>
                </a:tc>
                <a:extLst>
                  <a:ext uri="{0D108BD9-81ED-4DB2-BD59-A6C34878D82A}">
                    <a16:rowId xmlns:a16="http://schemas.microsoft.com/office/drawing/2014/main" val="2959499467"/>
                  </a:ext>
                </a:extLst>
              </a:tr>
              <a:tr h="370840">
                <a:tc>
                  <a:txBody>
                    <a:bodyPr/>
                    <a:lstStyle/>
                    <a:p>
                      <a:r>
                        <a:rPr lang="de-DE" dirty="0"/>
                        <a:t>26</a:t>
                      </a:r>
                      <a:endParaRPr lang="en-US" dirty="0"/>
                    </a:p>
                  </a:txBody>
                  <a:tcPr/>
                </a:tc>
                <a:tc>
                  <a:txBody>
                    <a:bodyPr/>
                    <a:lstStyle/>
                    <a:p>
                      <a:r>
                        <a:rPr lang="de-DE" dirty="0"/>
                        <a:t>2,3</a:t>
                      </a:r>
                      <a:endParaRPr lang="en-US" dirty="0"/>
                    </a:p>
                  </a:txBody>
                  <a:tcPr/>
                </a:tc>
                <a:extLst>
                  <a:ext uri="{0D108BD9-81ED-4DB2-BD59-A6C34878D82A}">
                    <a16:rowId xmlns:a16="http://schemas.microsoft.com/office/drawing/2014/main" val="3364740678"/>
                  </a:ext>
                </a:extLst>
              </a:tr>
            </a:tbl>
          </a:graphicData>
        </a:graphic>
      </p:graphicFrame>
      <p:sp>
        <p:nvSpPr>
          <p:cNvPr id="4" name="TextBox 3">
            <a:extLst>
              <a:ext uri="{FF2B5EF4-FFF2-40B4-BE49-F238E27FC236}">
                <a16:creationId xmlns:a16="http://schemas.microsoft.com/office/drawing/2014/main" id="{32876558-DCE6-4EA0-8F15-0C8D2109241E}"/>
              </a:ext>
            </a:extLst>
          </p:cNvPr>
          <p:cNvSpPr txBox="1"/>
          <p:nvPr/>
        </p:nvSpPr>
        <p:spPr>
          <a:xfrm>
            <a:off x="1219200" y="4208585"/>
            <a:ext cx="5562933" cy="1200329"/>
          </a:xfrm>
          <a:prstGeom prst="rect">
            <a:avLst/>
          </a:prstGeom>
          <a:noFill/>
        </p:spPr>
        <p:txBody>
          <a:bodyPr wrap="none" rtlCol="0">
            <a:spAutoFit/>
          </a:bodyPr>
          <a:lstStyle/>
          <a:p>
            <a:r>
              <a:rPr lang="en-US" dirty="0"/>
              <a:t>What is component 2?</a:t>
            </a:r>
          </a:p>
          <a:p>
            <a:pPr marL="285750" indent="-285750">
              <a:buFontTx/>
              <a:buChar char="-"/>
            </a:pPr>
            <a:r>
              <a:rPr lang="en-US" dirty="0"/>
              <a:t>High intensity change caused by expanding ventricles</a:t>
            </a:r>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98026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DC468-38A6-40D3-8291-82661DF76CD9}"/>
              </a:ext>
            </a:extLst>
          </p:cNvPr>
          <p:cNvSpPr>
            <a:spLocks noGrp="1"/>
          </p:cNvSpPr>
          <p:nvPr>
            <p:ph type="title"/>
          </p:nvPr>
        </p:nvSpPr>
        <p:spPr/>
        <p:txBody>
          <a:bodyPr/>
          <a:lstStyle/>
          <a:p>
            <a:r>
              <a:rPr lang="en-US" dirty="0"/>
              <a:t>Ventricle change: relevant literature</a:t>
            </a:r>
          </a:p>
        </p:txBody>
      </p:sp>
      <p:sp>
        <p:nvSpPr>
          <p:cNvPr id="3" name="Content Placeholder 2">
            <a:extLst>
              <a:ext uri="{FF2B5EF4-FFF2-40B4-BE49-F238E27FC236}">
                <a16:creationId xmlns:a16="http://schemas.microsoft.com/office/drawing/2014/main" id="{21D4AD39-6064-4E3D-B33E-CFB07E9429C4}"/>
              </a:ext>
            </a:extLst>
          </p:cNvPr>
          <p:cNvSpPr>
            <a:spLocks noGrp="1"/>
          </p:cNvSpPr>
          <p:nvPr>
            <p:ph idx="1"/>
          </p:nvPr>
        </p:nvSpPr>
        <p:spPr/>
        <p:txBody>
          <a:bodyPr/>
          <a:lstStyle/>
          <a:p>
            <a:r>
              <a:rPr lang="en-US" dirty="0">
                <a:hlinkClick r:id="rId3"/>
              </a:rPr>
              <a:t>Evidence of ventricle expansion as part of brain atrophy (shrinkage) as an effect of radiation therapy on glioblastoma (2015)</a:t>
            </a:r>
            <a:endParaRPr lang="en-US" dirty="0"/>
          </a:p>
          <a:p>
            <a:r>
              <a:rPr lang="en-US" dirty="0">
                <a:hlinkClick r:id="rId4"/>
              </a:rPr>
              <a:t>Atrophy of various brain regions and of the whole brain is associated with radiation therapy (2021 review)</a:t>
            </a:r>
            <a:endParaRPr lang="en-US" dirty="0"/>
          </a:p>
          <a:p>
            <a:r>
              <a:rPr lang="en-US" dirty="0"/>
              <a:t>Ventricle dilation as a well-known marker of brain disease and damage</a:t>
            </a:r>
          </a:p>
          <a:p>
            <a:pPr lvl="1"/>
            <a:r>
              <a:rPr lang="en-US" dirty="0"/>
              <a:t>Dementia</a:t>
            </a:r>
            <a:r>
              <a:rPr lang="en-US"/>
              <a:t>, Alzheimer’s</a:t>
            </a:r>
            <a:endParaRPr lang="en-US" dirty="0"/>
          </a:p>
          <a:p>
            <a:pPr lvl="1"/>
            <a:r>
              <a:rPr lang="en-US" dirty="0"/>
              <a:t>Hydrocephalus (‘water head’)</a:t>
            </a:r>
          </a:p>
          <a:p>
            <a:pPr lvl="1"/>
            <a:r>
              <a:rPr lang="en-US" dirty="0"/>
              <a:t>Ageing</a:t>
            </a:r>
          </a:p>
          <a:p>
            <a:pPr lvl="1"/>
            <a:r>
              <a:rPr lang="en-US" dirty="0"/>
              <a:t>Electroshock therapy</a:t>
            </a:r>
          </a:p>
        </p:txBody>
      </p:sp>
    </p:spTree>
    <p:extLst>
      <p:ext uri="{BB962C8B-B14F-4D97-AF65-F5344CB8AC3E}">
        <p14:creationId xmlns:p14="http://schemas.microsoft.com/office/powerpoint/2010/main" val="2659270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17D355-E659-4A8D-B6DB-BB7BAE463098}"/>
              </a:ext>
            </a:extLst>
          </p:cNvPr>
          <p:cNvPicPr>
            <a:picLocks noChangeAspect="1"/>
          </p:cNvPicPr>
          <p:nvPr/>
        </p:nvPicPr>
        <p:blipFill>
          <a:blip r:embed="rId3"/>
          <a:stretch>
            <a:fillRect/>
          </a:stretch>
        </p:blipFill>
        <p:spPr>
          <a:xfrm>
            <a:off x="3777060" y="0"/>
            <a:ext cx="4637879" cy="6858000"/>
          </a:xfrm>
          <a:prstGeom prst="rect">
            <a:avLst/>
          </a:prstGeom>
        </p:spPr>
      </p:pic>
      <p:sp>
        <p:nvSpPr>
          <p:cNvPr id="2" name="TextBox 1">
            <a:extLst>
              <a:ext uri="{FF2B5EF4-FFF2-40B4-BE49-F238E27FC236}">
                <a16:creationId xmlns:a16="http://schemas.microsoft.com/office/drawing/2014/main" id="{4A57F999-501F-4A21-9D40-EA408A89EBA4}"/>
              </a:ext>
            </a:extLst>
          </p:cNvPr>
          <p:cNvSpPr txBox="1"/>
          <p:nvPr/>
        </p:nvSpPr>
        <p:spPr>
          <a:xfrm>
            <a:off x="10324231" y="6372938"/>
            <a:ext cx="1867769" cy="400110"/>
          </a:xfrm>
          <a:prstGeom prst="rect">
            <a:avLst/>
          </a:prstGeom>
          <a:noFill/>
        </p:spPr>
        <p:txBody>
          <a:bodyPr wrap="square" rtlCol="0">
            <a:spAutoFit/>
          </a:bodyPr>
          <a:lstStyle/>
          <a:p>
            <a:r>
              <a:rPr lang="en-US" sz="2000" dirty="0"/>
              <a:t>2015 reference</a:t>
            </a:r>
          </a:p>
        </p:txBody>
      </p:sp>
    </p:spTree>
    <p:extLst>
      <p:ext uri="{BB962C8B-B14F-4D97-AF65-F5344CB8AC3E}">
        <p14:creationId xmlns:p14="http://schemas.microsoft.com/office/powerpoint/2010/main" val="1912792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46B9-59F7-4414-B02C-1B9FC4712A0B}"/>
              </a:ext>
            </a:extLst>
          </p:cNvPr>
          <p:cNvSpPr>
            <a:spLocks noGrp="1"/>
          </p:cNvSpPr>
          <p:nvPr>
            <p:ph type="title"/>
          </p:nvPr>
        </p:nvSpPr>
        <p:spPr/>
        <p:txBody>
          <a:bodyPr/>
          <a:lstStyle/>
          <a:p>
            <a:r>
              <a:rPr lang="en-US" dirty="0"/>
              <a:t>Main hypothesis</a:t>
            </a:r>
          </a:p>
        </p:txBody>
      </p:sp>
      <p:sp>
        <p:nvSpPr>
          <p:cNvPr id="3" name="Content Placeholder 2">
            <a:extLst>
              <a:ext uri="{FF2B5EF4-FFF2-40B4-BE49-F238E27FC236}">
                <a16:creationId xmlns:a16="http://schemas.microsoft.com/office/drawing/2014/main" id="{31340A69-1EF7-48CD-82DF-1B09D5BD46DB}"/>
              </a:ext>
            </a:extLst>
          </p:cNvPr>
          <p:cNvSpPr>
            <a:spLocks noGrp="1"/>
          </p:cNvSpPr>
          <p:nvPr>
            <p:ph idx="1"/>
          </p:nvPr>
        </p:nvSpPr>
        <p:spPr/>
        <p:txBody>
          <a:bodyPr/>
          <a:lstStyle/>
          <a:p>
            <a:r>
              <a:rPr lang="en-US" dirty="0">
                <a:hlinkClick r:id="rId3"/>
              </a:rPr>
              <a:t>Ventricle expansion is a stable quantifiable imaging pattern across many glioblastoma patients</a:t>
            </a:r>
            <a:r>
              <a:rPr lang="en-US" dirty="0"/>
              <a:t> (my previous presentation)</a:t>
            </a:r>
          </a:p>
          <a:p>
            <a:pPr lvl="1"/>
            <a:r>
              <a:rPr lang="en-US" dirty="0"/>
              <a:t>More stable than tumor volume measurements?</a:t>
            </a:r>
          </a:p>
          <a:p>
            <a:pPr lvl="1"/>
            <a:r>
              <a:rPr lang="en-US" dirty="0"/>
              <a:t>Insights into glymphatic aspects of glioblastoma/treatment?</a:t>
            </a:r>
          </a:p>
          <a:p>
            <a:r>
              <a:rPr lang="en-US" dirty="0"/>
              <a:t>H</a:t>
            </a:r>
            <a:r>
              <a:rPr lang="en-US" baseline="-25000" dirty="0"/>
              <a:t>0</a:t>
            </a:r>
            <a:r>
              <a:rPr lang="en-US" dirty="0"/>
              <a:t>: In standard treatment of glioblastoma, the change of tumor volume is not associated with change of ventricle volume (ventricles 1 and 2)</a:t>
            </a:r>
            <a:endParaRPr lang="en-US" baseline="-25000" dirty="0"/>
          </a:p>
          <a:p>
            <a:endParaRPr lang="en-US" dirty="0"/>
          </a:p>
        </p:txBody>
      </p:sp>
    </p:spTree>
    <p:extLst>
      <p:ext uri="{BB962C8B-B14F-4D97-AF65-F5344CB8AC3E}">
        <p14:creationId xmlns:p14="http://schemas.microsoft.com/office/powerpoint/2010/main" val="385598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3CFB0-8B7E-415F-96BD-439AE1BB0FD9}"/>
              </a:ext>
            </a:extLst>
          </p:cNvPr>
          <p:cNvSpPr>
            <a:spLocks noGrp="1"/>
          </p:cNvSpPr>
          <p:nvPr>
            <p:ph type="title"/>
          </p:nvPr>
        </p:nvSpPr>
        <p:spPr>
          <a:xfrm>
            <a:off x="838200" y="78683"/>
            <a:ext cx="10515600" cy="1325563"/>
          </a:xfrm>
        </p:spPr>
        <p:txBody>
          <a:bodyPr/>
          <a:lstStyle/>
          <a:p>
            <a:r>
              <a:rPr lang="nb-NO" dirty="0"/>
              <a:t>Datagrunnlag</a:t>
            </a:r>
          </a:p>
        </p:txBody>
      </p:sp>
      <p:graphicFrame>
        <p:nvGraphicFramePr>
          <p:cNvPr id="4" name="Table 2">
            <a:extLst>
              <a:ext uri="{FF2B5EF4-FFF2-40B4-BE49-F238E27FC236}">
                <a16:creationId xmlns:a16="http://schemas.microsoft.com/office/drawing/2014/main" id="{2A9C71E4-774D-402B-863D-9D034FB24288}"/>
              </a:ext>
            </a:extLst>
          </p:cNvPr>
          <p:cNvGraphicFramePr>
            <a:graphicFrameLocks noGrp="1"/>
          </p:cNvGraphicFramePr>
          <p:nvPr>
            <p:extLst>
              <p:ext uri="{D42A27DB-BD31-4B8C-83A1-F6EECF244321}">
                <p14:modId xmlns:p14="http://schemas.microsoft.com/office/powerpoint/2010/main" val="3755338703"/>
              </p:ext>
            </p:extLst>
          </p:nvPr>
        </p:nvGraphicFramePr>
        <p:xfrm>
          <a:off x="260732" y="1404246"/>
          <a:ext cx="11670536" cy="2743200"/>
        </p:xfrm>
        <a:graphic>
          <a:graphicData uri="http://schemas.openxmlformats.org/drawingml/2006/table">
            <a:tbl>
              <a:tblPr firstRow="1" bandRow="1">
                <a:tableStyleId>{21E4AEA4-8DFA-4A89-87EB-49C32662AFE0}</a:tableStyleId>
              </a:tblPr>
              <a:tblGrid>
                <a:gridCol w="1458817">
                  <a:extLst>
                    <a:ext uri="{9D8B030D-6E8A-4147-A177-3AD203B41FA5}">
                      <a16:colId xmlns:a16="http://schemas.microsoft.com/office/drawing/2014/main" val="1270260730"/>
                    </a:ext>
                  </a:extLst>
                </a:gridCol>
                <a:gridCol w="1458817">
                  <a:extLst>
                    <a:ext uri="{9D8B030D-6E8A-4147-A177-3AD203B41FA5}">
                      <a16:colId xmlns:a16="http://schemas.microsoft.com/office/drawing/2014/main" val="3110148030"/>
                    </a:ext>
                  </a:extLst>
                </a:gridCol>
                <a:gridCol w="1458817">
                  <a:extLst>
                    <a:ext uri="{9D8B030D-6E8A-4147-A177-3AD203B41FA5}">
                      <a16:colId xmlns:a16="http://schemas.microsoft.com/office/drawing/2014/main" val="1646098236"/>
                    </a:ext>
                  </a:extLst>
                </a:gridCol>
                <a:gridCol w="1458817">
                  <a:extLst>
                    <a:ext uri="{9D8B030D-6E8A-4147-A177-3AD203B41FA5}">
                      <a16:colId xmlns:a16="http://schemas.microsoft.com/office/drawing/2014/main" val="1311086290"/>
                    </a:ext>
                  </a:extLst>
                </a:gridCol>
                <a:gridCol w="1458817">
                  <a:extLst>
                    <a:ext uri="{9D8B030D-6E8A-4147-A177-3AD203B41FA5}">
                      <a16:colId xmlns:a16="http://schemas.microsoft.com/office/drawing/2014/main" val="4050576712"/>
                    </a:ext>
                  </a:extLst>
                </a:gridCol>
                <a:gridCol w="1458817">
                  <a:extLst>
                    <a:ext uri="{9D8B030D-6E8A-4147-A177-3AD203B41FA5}">
                      <a16:colId xmlns:a16="http://schemas.microsoft.com/office/drawing/2014/main" val="1358565287"/>
                    </a:ext>
                  </a:extLst>
                </a:gridCol>
                <a:gridCol w="1458817">
                  <a:extLst>
                    <a:ext uri="{9D8B030D-6E8A-4147-A177-3AD203B41FA5}">
                      <a16:colId xmlns:a16="http://schemas.microsoft.com/office/drawing/2014/main" val="157753813"/>
                    </a:ext>
                  </a:extLst>
                </a:gridCol>
                <a:gridCol w="1458817">
                  <a:extLst>
                    <a:ext uri="{9D8B030D-6E8A-4147-A177-3AD203B41FA5}">
                      <a16:colId xmlns:a16="http://schemas.microsoft.com/office/drawing/2014/main" val="270963529"/>
                    </a:ext>
                  </a:extLst>
                </a:gridCol>
              </a:tblGrid>
              <a:tr h="767208">
                <a:tc>
                  <a:txBody>
                    <a:bodyPr/>
                    <a:lstStyle/>
                    <a:p>
                      <a:r>
                        <a:rPr lang="nb-NO" noProof="0" dirty="0"/>
                        <a:t>Navn</a:t>
                      </a:r>
                    </a:p>
                  </a:txBody>
                  <a:tcPr/>
                </a:tc>
                <a:tc>
                  <a:txBody>
                    <a:bodyPr/>
                    <a:lstStyle/>
                    <a:p>
                      <a:r>
                        <a:rPr lang="nb-NO" noProof="0" dirty="0"/>
                        <a:t>Sykdom</a:t>
                      </a:r>
                    </a:p>
                  </a:txBody>
                  <a:tcPr/>
                </a:tc>
                <a:tc>
                  <a:txBody>
                    <a:bodyPr/>
                    <a:lstStyle/>
                    <a:p>
                      <a:r>
                        <a:rPr lang="nb-NO" noProof="0" dirty="0"/>
                        <a:t>N</a:t>
                      </a:r>
                    </a:p>
                  </a:txBody>
                  <a:tcPr/>
                </a:tc>
                <a:tc>
                  <a:txBody>
                    <a:bodyPr/>
                    <a:lstStyle/>
                    <a:p>
                      <a:r>
                        <a:rPr lang="nb-NO" baseline="0" noProof="0" dirty="0"/>
                        <a:t>Antall undersøkelser</a:t>
                      </a:r>
                    </a:p>
                  </a:txBody>
                  <a:tcPr/>
                </a:tc>
                <a:tc>
                  <a:txBody>
                    <a:bodyPr/>
                    <a:lstStyle/>
                    <a:p>
                      <a:r>
                        <a:rPr lang="nb-NO" noProof="0" dirty="0"/>
                        <a:t>Valgt anatomisk MR-bilde</a:t>
                      </a:r>
                    </a:p>
                  </a:txBody>
                  <a:tcPr/>
                </a:tc>
                <a:tc>
                  <a:txBody>
                    <a:bodyPr/>
                    <a:lstStyle/>
                    <a:p>
                      <a:r>
                        <a:rPr lang="nb-NO" noProof="0" dirty="0"/>
                        <a:t>Offentlig (j/n)</a:t>
                      </a:r>
                    </a:p>
                  </a:txBody>
                  <a:tcPr/>
                </a:tc>
                <a:tc>
                  <a:txBody>
                    <a:bodyPr/>
                    <a:lstStyle/>
                    <a:p>
                      <a:r>
                        <a:rPr lang="nb-NO" noProof="0" dirty="0"/>
                        <a:t>Kreftsegmentering</a:t>
                      </a:r>
                    </a:p>
                  </a:txBody>
                  <a:tcPr/>
                </a:tc>
                <a:tc>
                  <a:txBody>
                    <a:bodyPr/>
                    <a:lstStyle/>
                    <a:p>
                      <a:r>
                        <a:rPr lang="nb-NO" noProof="0" dirty="0"/>
                        <a:t>Referanse</a:t>
                      </a:r>
                    </a:p>
                  </a:txBody>
                  <a:tcPr/>
                </a:tc>
                <a:extLst>
                  <a:ext uri="{0D108BD9-81ED-4DB2-BD59-A6C34878D82A}">
                    <a16:rowId xmlns:a16="http://schemas.microsoft.com/office/drawing/2014/main" val="535374015"/>
                  </a:ext>
                </a:extLst>
              </a:tr>
              <a:tr h="537046">
                <a:tc>
                  <a:txBody>
                    <a:bodyPr/>
                    <a:lstStyle/>
                    <a:p>
                      <a:r>
                        <a:rPr lang="nb-NO" noProof="0" dirty="0"/>
                        <a:t>SAILOR</a:t>
                      </a:r>
                    </a:p>
                  </a:txBody>
                  <a:tcPr/>
                </a:tc>
                <a:tc>
                  <a:txBody>
                    <a:bodyPr/>
                    <a:lstStyle/>
                    <a:p>
                      <a:r>
                        <a:rPr lang="nb-NO" noProof="0" dirty="0"/>
                        <a:t>Gliom (3 grad III, 24 grad IV)</a:t>
                      </a:r>
                    </a:p>
                  </a:txBody>
                  <a:tcPr/>
                </a:tc>
                <a:tc>
                  <a:txBody>
                    <a:bodyPr/>
                    <a:lstStyle/>
                    <a:p>
                      <a:r>
                        <a:rPr lang="nb-NO" noProof="0" dirty="0"/>
                        <a:t>27</a:t>
                      </a:r>
                    </a:p>
                  </a:txBody>
                  <a:tcPr/>
                </a:tc>
                <a:tc>
                  <a:txBody>
                    <a:bodyPr/>
                    <a:lstStyle/>
                    <a:p>
                      <a:r>
                        <a:rPr lang="nb-NO" noProof="0" dirty="0"/>
                        <a:t>3-14</a:t>
                      </a:r>
                    </a:p>
                  </a:txBody>
                  <a:tcPr/>
                </a:tc>
                <a:tc>
                  <a:txBody>
                    <a:bodyPr/>
                    <a:lstStyle/>
                    <a:p>
                      <a:r>
                        <a:rPr lang="nb-NO" noProof="0" dirty="0"/>
                        <a:t>T1</a:t>
                      </a:r>
                    </a:p>
                  </a:txBody>
                  <a:tcPr/>
                </a:tc>
                <a:tc>
                  <a:txBody>
                    <a:bodyPr/>
                    <a:lstStyle/>
                    <a:p>
                      <a:r>
                        <a:rPr lang="nb-NO" noProof="0" dirty="0"/>
                        <a:t>n</a:t>
                      </a:r>
                    </a:p>
                  </a:txBody>
                  <a:tcPr/>
                </a:tc>
                <a:tc>
                  <a:txBody>
                    <a:bodyPr/>
                    <a:lstStyle/>
                    <a:p>
                      <a:r>
                        <a:rPr lang="nb-NO" noProof="0" dirty="0"/>
                        <a:t>Ødem, nekrotisk, kontrastforsterkende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hlinkClick r:id="rId3"/>
                        </a:rPr>
                        <a:t>1</a:t>
                      </a:r>
                      <a:endParaRPr lang="nb-NO" noProof="0" dirty="0"/>
                    </a:p>
                    <a:p>
                      <a:endParaRPr lang="nb-NO" noProof="0" dirty="0"/>
                    </a:p>
                  </a:txBody>
                  <a:tcPr/>
                </a:tc>
                <a:extLst>
                  <a:ext uri="{0D108BD9-81ED-4DB2-BD59-A6C34878D82A}">
                    <a16:rowId xmlns:a16="http://schemas.microsoft.com/office/drawing/2014/main" val="3637049699"/>
                  </a:ext>
                </a:extLst>
              </a:tr>
              <a:tr h="597751">
                <a:tc>
                  <a:txBody>
                    <a:bodyPr/>
                    <a:lstStyle/>
                    <a:p>
                      <a:r>
                        <a:rPr lang="nb-NO" noProof="0" dirty="0"/>
                        <a:t>BOSTON-NHX</a:t>
                      </a:r>
                    </a:p>
                  </a:txBody>
                  <a:tcPr/>
                </a:tc>
                <a:tc>
                  <a:txBody>
                    <a:bodyPr/>
                    <a:lstStyle/>
                    <a:p>
                      <a:r>
                        <a:rPr lang="nb-NO" noProof="0" dirty="0"/>
                        <a:t>Gliom IV (glioblastom)</a:t>
                      </a:r>
                    </a:p>
                  </a:txBody>
                  <a:tcPr/>
                </a:tc>
                <a:tc>
                  <a:txBody>
                    <a:bodyPr/>
                    <a:lstStyle/>
                    <a:p>
                      <a:r>
                        <a:rPr lang="nb-NO" noProof="0" dirty="0"/>
                        <a:t>14</a:t>
                      </a:r>
                    </a:p>
                  </a:txBody>
                  <a:tcPr/>
                </a:tc>
                <a:tc>
                  <a:txBody>
                    <a:bodyPr/>
                    <a:lstStyle/>
                    <a:p>
                      <a:r>
                        <a:rPr lang="nb-NO" noProof="0" dirty="0"/>
                        <a:t>6-15</a:t>
                      </a:r>
                    </a:p>
                  </a:txBody>
                  <a:tcPr/>
                </a:tc>
                <a:tc>
                  <a:txBody>
                    <a:bodyPr/>
                    <a:lstStyle/>
                    <a:p>
                      <a:r>
                        <a:rPr lang="nb-NO" noProof="0" dirty="0"/>
                        <a:t>T2 (5), ADC (8), FLAIR (1)</a:t>
                      </a:r>
                    </a:p>
                  </a:txBody>
                  <a:tcPr/>
                </a:tc>
                <a:tc>
                  <a:txBody>
                    <a:bodyPr/>
                    <a:lstStyle/>
                    <a:p>
                      <a:r>
                        <a:rPr lang="nb-NO" noProof="0" dirty="0"/>
                        <a:t>n</a:t>
                      </a:r>
                    </a:p>
                  </a:txBody>
                  <a:tcPr/>
                </a:tc>
                <a:tc>
                  <a:txBody>
                    <a:bodyPr/>
                    <a:lstStyle/>
                    <a:p>
                      <a:r>
                        <a:rPr lang="nb-NO" noProof="0" dirty="0"/>
                        <a:t>kontrastforsterkende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hlinkClick r:id="rId4"/>
                        </a:rPr>
                        <a:t>1</a:t>
                      </a:r>
                      <a:endParaRPr lang="nb-NO" noProof="0" dirty="0"/>
                    </a:p>
                    <a:p>
                      <a:endParaRPr lang="nb-NO" noProof="0" dirty="0"/>
                    </a:p>
                  </a:txBody>
                  <a:tcPr/>
                </a:tc>
                <a:extLst>
                  <a:ext uri="{0D108BD9-81ED-4DB2-BD59-A6C34878D82A}">
                    <a16:rowId xmlns:a16="http://schemas.microsoft.com/office/drawing/2014/main" val="2694186252"/>
                  </a:ext>
                </a:extLst>
              </a:tr>
            </a:tbl>
          </a:graphicData>
        </a:graphic>
      </p:graphicFrame>
    </p:spTree>
    <p:extLst>
      <p:ext uri="{BB962C8B-B14F-4D97-AF65-F5344CB8AC3E}">
        <p14:creationId xmlns:p14="http://schemas.microsoft.com/office/powerpoint/2010/main" val="29197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D859C-1012-4378-8FF4-FD30E9A2E77A}"/>
              </a:ext>
            </a:extLst>
          </p:cNvPr>
          <p:cNvSpPr>
            <a:spLocks noGrp="1"/>
          </p:cNvSpPr>
          <p:nvPr>
            <p:ph type="title"/>
          </p:nvPr>
        </p:nvSpPr>
        <p:spPr/>
        <p:txBody>
          <a:bodyPr/>
          <a:lstStyle/>
          <a:p>
            <a:r>
              <a:rPr lang="nb-NO" dirty="0"/>
              <a:t>Data for eksperimenter</a:t>
            </a:r>
          </a:p>
        </p:txBody>
      </p:sp>
      <p:sp>
        <p:nvSpPr>
          <p:cNvPr id="3" name="Content Placeholder 2">
            <a:extLst>
              <a:ext uri="{FF2B5EF4-FFF2-40B4-BE49-F238E27FC236}">
                <a16:creationId xmlns:a16="http://schemas.microsoft.com/office/drawing/2014/main" id="{AF1A1DA6-E44A-4613-A7C3-08DABE510CBE}"/>
              </a:ext>
            </a:extLst>
          </p:cNvPr>
          <p:cNvSpPr>
            <a:spLocks noGrp="1"/>
          </p:cNvSpPr>
          <p:nvPr>
            <p:ph idx="1"/>
          </p:nvPr>
        </p:nvSpPr>
        <p:spPr/>
        <p:txBody>
          <a:bodyPr/>
          <a:lstStyle/>
          <a:p>
            <a:r>
              <a:rPr lang="nb-NO" dirty="0"/>
              <a:t>sailor-mni + boston-nhx (41 pas *~ 9 intervaller = 369 N)</a:t>
            </a:r>
          </a:p>
        </p:txBody>
      </p:sp>
    </p:spTree>
    <p:extLst>
      <p:ext uri="{BB962C8B-B14F-4D97-AF65-F5344CB8AC3E}">
        <p14:creationId xmlns:p14="http://schemas.microsoft.com/office/powerpoint/2010/main" val="838188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A086-FC44-426B-BCC1-5EBA3461F65C}"/>
              </a:ext>
            </a:extLst>
          </p:cNvPr>
          <p:cNvSpPr>
            <a:spLocks noGrp="1"/>
          </p:cNvSpPr>
          <p:nvPr>
            <p:ph type="title"/>
          </p:nvPr>
        </p:nvSpPr>
        <p:spPr/>
        <p:txBody>
          <a:bodyPr/>
          <a:lstStyle/>
          <a:p>
            <a:r>
              <a:rPr lang="nb-NO" dirty="0"/>
              <a:t>Eksperiment 0, informasjon</a:t>
            </a:r>
          </a:p>
        </p:txBody>
      </p:sp>
      <p:sp>
        <p:nvSpPr>
          <p:cNvPr id="3" name="Content Placeholder 2">
            <a:extLst>
              <a:ext uri="{FF2B5EF4-FFF2-40B4-BE49-F238E27FC236}">
                <a16:creationId xmlns:a16="http://schemas.microsoft.com/office/drawing/2014/main" id="{3F2064E9-58DD-424D-BB32-5372E2D1BCD3}"/>
              </a:ext>
            </a:extLst>
          </p:cNvPr>
          <p:cNvSpPr>
            <a:spLocks noGrp="1"/>
          </p:cNvSpPr>
          <p:nvPr>
            <p:ph idx="1"/>
          </p:nvPr>
        </p:nvSpPr>
        <p:spPr/>
        <p:txBody>
          <a:bodyPr>
            <a:normAutofit fontScale="92500" lnSpcReduction="10000"/>
          </a:bodyPr>
          <a:lstStyle/>
          <a:p>
            <a:r>
              <a:rPr lang="nb-NO" dirty="0"/>
              <a:t>Mål: Segmentering av 1. og 2. ventrikkel</a:t>
            </a:r>
          </a:p>
          <a:p>
            <a:r>
              <a:rPr lang="nb-NO" dirty="0"/>
              <a:t>Templat 1: T1 og T2 Montreal Neuroligical Institute (MNI) 152 </a:t>
            </a:r>
            <a:r>
              <a:rPr lang="en-US" dirty="0"/>
              <a:t>International Consortium for Brain Mapping (ICBM) </a:t>
            </a:r>
            <a:r>
              <a:rPr lang="nb-NO" dirty="0">
                <a:hlinkClick r:id="rId2"/>
              </a:rPr>
              <a:t>2009c nonlinear symmetric</a:t>
            </a:r>
            <a:endParaRPr lang="nb-NO" dirty="0"/>
          </a:p>
          <a:p>
            <a:r>
              <a:rPr lang="nb-NO" dirty="0"/>
              <a:t>Templat 2 fra Statistical Parametric Mapping (SPM) 12</a:t>
            </a:r>
          </a:p>
          <a:p>
            <a:pPr lvl="1"/>
            <a:r>
              <a:rPr lang="nb-NO" dirty="0"/>
              <a:t> Sannsynslighetstetthetskart for ulike vevstyper (Tissue Probability Map, TPM) :</a:t>
            </a:r>
          </a:p>
          <a:p>
            <a:pPr marL="1371600" lvl="2" indent="-457200">
              <a:buFont typeface="+mj-lt"/>
              <a:buAutoNum type="arabicPeriod"/>
            </a:pPr>
            <a:r>
              <a:rPr lang="nb-NO" dirty="0"/>
              <a:t>Grå materie</a:t>
            </a:r>
          </a:p>
          <a:p>
            <a:pPr marL="1371600" lvl="2" indent="-457200">
              <a:buFont typeface="+mj-lt"/>
              <a:buAutoNum type="arabicPeriod"/>
            </a:pPr>
            <a:r>
              <a:rPr lang="nb-NO" dirty="0"/>
              <a:t>Hvit materie</a:t>
            </a:r>
          </a:p>
          <a:p>
            <a:pPr marL="1371600" lvl="2" indent="-457200">
              <a:buFont typeface="+mj-lt"/>
              <a:buAutoNum type="arabicPeriod"/>
            </a:pPr>
            <a:r>
              <a:rPr lang="nb-NO" dirty="0"/>
              <a:t>Cerebrospinal veske (CSF)</a:t>
            </a:r>
          </a:p>
          <a:p>
            <a:pPr marL="1371600" lvl="2" indent="-457200">
              <a:buFont typeface="+mj-lt"/>
              <a:buAutoNum type="arabicPeriod"/>
            </a:pPr>
            <a:r>
              <a:rPr lang="nb-NO" dirty="0"/>
              <a:t>Skalle</a:t>
            </a:r>
          </a:p>
          <a:p>
            <a:pPr marL="1371600" lvl="2" indent="-457200">
              <a:buFont typeface="+mj-lt"/>
              <a:buAutoNum type="arabicPeriod"/>
            </a:pPr>
            <a:r>
              <a:rPr lang="nb-NO" dirty="0"/>
              <a:t>Utenfor skalle</a:t>
            </a:r>
          </a:p>
          <a:p>
            <a:pPr marL="1371600" lvl="2" indent="-457200">
              <a:buFont typeface="+mj-lt"/>
              <a:buAutoNum type="arabicPeriod"/>
            </a:pPr>
            <a:r>
              <a:rPr lang="nb-NO" dirty="0"/>
              <a:t>Utenfor hode</a:t>
            </a:r>
          </a:p>
          <a:p>
            <a:pPr lvl="1"/>
            <a:r>
              <a:rPr lang="nb-NO" dirty="0"/>
              <a:t>136 koregistrerte manuelt segmenterte områder fra </a:t>
            </a:r>
            <a:r>
              <a:rPr lang="nb-NO" dirty="0">
                <a:hlinkClick r:id="rId3"/>
              </a:rPr>
              <a:t>Neuromorphometrics, Inc.</a:t>
            </a:r>
            <a:endParaRPr lang="nb-NO" dirty="0"/>
          </a:p>
        </p:txBody>
      </p:sp>
    </p:spTree>
    <p:extLst>
      <p:ext uri="{BB962C8B-B14F-4D97-AF65-F5344CB8AC3E}">
        <p14:creationId xmlns:p14="http://schemas.microsoft.com/office/powerpoint/2010/main" val="637077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A086-FC44-426B-BCC1-5EBA3461F65C}"/>
              </a:ext>
            </a:extLst>
          </p:cNvPr>
          <p:cNvSpPr>
            <a:spLocks noGrp="1"/>
          </p:cNvSpPr>
          <p:nvPr>
            <p:ph type="title"/>
          </p:nvPr>
        </p:nvSpPr>
        <p:spPr/>
        <p:txBody>
          <a:bodyPr/>
          <a:lstStyle/>
          <a:p>
            <a:r>
              <a:rPr lang="nb-NO" dirty="0"/>
              <a:t>Eksperiment 0, metode B</a:t>
            </a:r>
          </a:p>
        </p:txBody>
      </p:sp>
      <p:sp>
        <p:nvSpPr>
          <p:cNvPr id="3" name="Content Placeholder 2">
            <a:extLst>
              <a:ext uri="{FF2B5EF4-FFF2-40B4-BE49-F238E27FC236}">
                <a16:creationId xmlns:a16="http://schemas.microsoft.com/office/drawing/2014/main" id="{3F2064E9-58DD-424D-BB32-5372E2D1BCD3}"/>
              </a:ext>
            </a:extLst>
          </p:cNvPr>
          <p:cNvSpPr>
            <a:spLocks noGrp="1"/>
          </p:cNvSpPr>
          <p:nvPr>
            <p:ph idx="1"/>
          </p:nvPr>
        </p:nvSpPr>
        <p:spPr/>
        <p:txBody>
          <a:bodyPr>
            <a:normAutofit/>
          </a:bodyPr>
          <a:lstStyle/>
          <a:p>
            <a:r>
              <a:rPr lang="nb-NO" dirty="0"/>
              <a:t>Manuell segmentering av 1. og 2. ventrikkel basert på T1-bilde fra templat 1</a:t>
            </a:r>
          </a:p>
          <a:p>
            <a:r>
              <a:rPr lang="nb-NO" dirty="0">
                <a:hlinkClick r:id="rId3"/>
              </a:rPr>
              <a:t>MedSeg.ai</a:t>
            </a:r>
            <a:endParaRPr lang="nb-NO" dirty="0"/>
          </a:p>
          <a:p>
            <a:r>
              <a:rPr lang="nb-NO" dirty="0"/>
              <a:t>Segmenteringen er utført av meg, og de valgte områdene er basert på områdene fra Neuromorphometrics, Inc.</a:t>
            </a:r>
          </a:p>
          <a:p>
            <a:r>
              <a:rPr lang="nb-NO" dirty="0"/>
              <a:t>Sammenligning med T1-bilde fra templat 1</a:t>
            </a:r>
          </a:p>
        </p:txBody>
      </p:sp>
    </p:spTree>
    <p:extLst>
      <p:ext uri="{BB962C8B-B14F-4D97-AF65-F5344CB8AC3E}">
        <p14:creationId xmlns:p14="http://schemas.microsoft.com/office/powerpoint/2010/main" val="36308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1EB6E1-B398-442A-A657-32F91A003C01}"/>
              </a:ext>
            </a:extLst>
          </p:cNvPr>
          <p:cNvPicPr>
            <a:picLocks noChangeAspect="1"/>
          </p:cNvPicPr>
          <p:nvPr/>
        </p:nvPicPr>
        <p:blipFill rotWithShape="1">
          <a:blip r:embed="rId2"/>
          <a:srcRect b="2646"/>
          <a:stretch/>
        </p:blipFill>
        <p:spPr>
          <a:xfrm>
            <a:off x="419395" y="0"/>
            <a:ext cx="11353210" cy="6676571"/>
          </a:xfrm>
          <a:prstGeom prst="rect">
            <a:avLst/>
          </a:prstGeom>
        </p:spPr>
      </p:pic>
      <p:sp>
        <p:nvSpPr>
          <p:cNvPr id="6" name="Rectangle 5">
            <a:extLst>
              <a:ext uri="{FF2B5EF4-FFF2-40B4-BE49-F238E27FC236}">
                <a16:creationId xmlns:a16="http://schemas.microsoft.com/office/drawing/2014/main" id="{99931E1E-19A9-4899-B241-96641427799A}"/>
              </a:ext>
            </a:extLst>
          </p:cNvPr>
          <p:cNvSpPr/>
          <p:nvPr/>
        </p:nvSpPr>
        <p:spPr>
          <a:xfrm>
            <a:off x="1886857" y="3643085"/>
            <a:ext cx="4339771" cy="2826657"/>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Templat 1 + MedSeg manuelt</a:t>
            </a:r>
          </a:p>
        </p:txBody>
      </p:sp>
    </p:spTree>
    <p:extLst>
      <p:ext uri="{BB962C8B-B14F-4D97-AF65-F5344CB8AC3E}">
        <p14:creationId xmlns:p14="http://schemas.microsoft.com/office/powerpoint/2010/main" val="401408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FA086-FC44-426B-BCC1-5EBA3461F65C}"/>
              </a:ext>
            </a:extLst>
          </p:cNvPr>
          <p:cNvSpPr>
            <a:spLocks noGrp="1"/>
          </p:cNvSpPr>
          <p:nvPr>
            <p:ph type="title"/>
          </p:nvPr>
        </p:nvSpPr>
        <p:spPr/>
        <p:txBody>
          <a:bodyPr/>
          <a:lstStyle/>
          <a:p>
            <a:r>
              <a:rPr lang="nb-NO" dirty="0"/>
              <a:t>Eksperiment 0, metode B</a:t>
            </a:r>
          </a:p>
        </p:txBody>
      </p:sp>
      <p:sp>
        <p:nvSpPr>
          <p:cNvPr id="3" name="Content Placeholder 2">
            <a:extLst>
              <a:ext uri="{FF2B5EF4-FFF2-40B4-BE49-F238E27FC236}">
                <a16:creationId xmlns:a16="http://schemas.microsoft.com/office/drawing/2014/main" id="{3F2064E9-58DD-424D-BB32-5372E2D1BCD3}"/>
              </a:ext>
            </a:extLst>
          </p:cNvPr>
          <p:cNvSpPr>
            <a:spLocks noGrp="1"/>
          </p:cNvSpPr>
          <p:nvPr>
            <p:ph idx="1"/>
          </p:nvPr>
        </p:nvSpPr>
        <p:spPr/>
        <p:txBody>
          <a:bodyPr>
            <a:normAutofit/>
          </a:bodyPr>
          <a:lstStyle/>
          <a:p>
            <a:r>
              <a:rPr lang="nb-NO" dirty="0"/>
              <a:t>Manuell segmentering av 1. og 2. ventrikkel basert på T1-bilde fra templat 1</a:t>
            </a:r>
          </a:p>
          <a:p>
            <a:r>
              <a:rPr lang="nb-NO" dirty="0">
                <a:hlinkClick r:id="rId2"/>
              </a:rPr>
              <a:t>MedSeg.ai</a:t>
            </a:r>
            <a:endParaRPr lang="nb-NO" dirty="0"/>
          </a:p>
          <a:p>
            <a:r>
              <a:rPr lang="nb-NO" dirty="0"/>
              <a:t>Segmenteringen er utført av meg, og de valgte områdene er basert på (lært av) områdene fra Neuromorphometrics, Inc.</a:t>
            </a:r>
          </a:p>
          <a:p>
            <a:r>
              <a:rPr lang="nb-NO" dirty="0"/>
              <a:t>Sammenligning med T1-bilde fra templat 1</a:t>
            </a:r>
          </a:p>
          <a:p>
            <a:r>
              <a:rPr lang="nb-NO" dirty="0"/>
              <a:t>Konklusjon: Matchende segmentering</a:t>
            </a:r>
          </a:p>
        </p:txBody>
      </p:sp>
    </p:spTree>
    <p:extLst>
      <p:ext uri="{BB962C8B-B14F-4D97-AF65-F5344CB8AC3E}">
        <p14:creationId xmlns:p14="http://schemas.microsoft.com/office/powerpoint/2010/main" val="4009348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E0716-F1BC-4967-A6A9-6D352FCD0DD9}"/>
              </a:ext>
            </a:extLst>
          </p:cNvPr>
          <p:cNvSpPr>
            <a:spLocks noGrp="1"/>
          </p:cNvSpPr>
          <p:nvPr>
            <p:ph type="title"/>
          </p:nvPr>
        </p:nvSpPr>
        <p:spPr/>
        <p:txBody>
          <a:bodyPr/>
          <a:lstStyle/>
          <a:p>
            <a:r>
              <a:rPr lang="nb-NO" dirty="0"/>
              <a:t>Eksperiment 1, informasjon</a:t>
            </a:r>
          </a:p>
        </p:txBody>
      </p:sp>
      <p:sp>
        <p:nvSpPr>
          <p:cNvPr id="3" name="Content Placeholder 2">
            <a:extLst>
              <a:ext uri="{FF2B5EF4-FFF2-40B4-BE49-F238E27FC236}">
                <a16:creationId xmlns:a16="http://schemas.microsoft.com/office/drawing/2014/main" id="{44E2B8B3-448B-4B53-87B3-25ADB8A35969}"/>
              </a:ext>
            </a:extLst>
          </p:cNvPr>
          <p:cNvSpPr>
            <a:spLocks noGrp="1"/>
          </p:cNvSpPr>
          <p:nvPr>
            <p:ph idx="1"/>
          </p:nvPr>
        </p:nvSpPr>
        <p:spPr/>
        <p:txBody>
          <a:bodyPr/>
          <a:lstStyle/>
          <a:p>
            <a:r>
              <a:rPr lang="nb-NO" dirty="0"/>
              <a:t>Mål: ANTs Symmetric diffeomorphic image registratioN (SyN) for å segmentere 1. og 2. ventrikkel i pasient med glioblastom</a:t>
            </a:r>
          </a:p>
          <a:p>
            <a:r>
              <a:rPr lang="nb-NO" dirty="0"/>
              <a:t>Templat 1: T1 Montreal Neuroligical Institute (MNI) 152 </a:t>
            </a:r>
            <a:r>
              <a:rPr lang="en-US" dirty="0"/>
              <a:t>International Consortium for Brain Mapping (ICBM) </a:t>
            </a:r>
            <a:r>
              <a:rPr lang="nb-NO" dirty="0">
                <a:hlinkClick r:id="rId2"/>
              </a:rPr>
              <a:t>2009c nonlinear symmetric</a:t>
            </a:r>
            <a:endParaRPr lang="nb-NO" dirty="0"/>
          </a:p>
          <a:p>
            <a:r>
              <a:rPr lang="nb-NO" dirty="0"/>
              <a:t>Segmenterte 1. og 2. ventrikkel for templat 1 med MedSeg</a:t>
            </a:r>
          </a:p>
          <a:p>
            <a:r>
              <a:rPr lang="nb-NO" dirty="0"/>
              <a:t>T1-bilde fra SAILOR, pasient 1, første scan postkirurgisk</a:t>
            </a:r>
          </a:p>
          <a:p>
            <a:endParaRPr lang="nb-NO" dirty="0"/>
          </a:p>
        </p:txBody>
      </p:sp>
    </p:spTree>
    <p:extLst>
      <p:ext uri="{BB962C8B-B14F-4D97-AF65-F5344CB8AC3E}">
        <p14:creationId xmlns:p14="http://schemas.microsoft.com/office/powerpoint/2010/main" val="1901569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A72D-8E89-4AA0-9AF2-301771234BE4}"/>
              </a:ext>
            </a:extLst>
          </p:cNvPr>
          <p:cNvSpPr>
            <a:spLocks noGrp="1"/>
          </p:cNvSpPr>
          <p:nvPr>
            <p:ph type="title"/>
          </p:nvPr>
        </p:nvSpPr>
        <p:spPr/>
        <p:txBody>
          <a:bodyPr/>
          <a:lstStyle/>
          <a:p>
            <a:r>
              <a:rPr lang="nb-NO" dirty="0"/>
              <a:t>Eksperiment 1, metode</a:t>
            </a:r>
          </a:p>
        </p:txBody>
      </p:sp>
      <p:sp>
        <p:nvSpPr>
          <p:cNvPr id="3" name="Content Placeholder 2">
            <a:extLst>
              <a:ext uri="{FF2B5EF4-FFF2-40B4-BE49-F238E27FC236}">
                <a16:creationId xmlns:a16="http://schemas.microsoft.com/office/drawing/2014/main" id="{612F1A1B-AAB5-4F82-8147-4537340E35DC}"/>
              </a:ext>
            </a:extLst>
          </p:cNvPr>
          <p:cNvSpPr>
            <a:spLocks noGrp="1"/>
          </p:cNvSpPr>
          <p:nvPr>
            <p:ph idx="1"/>
          </p:nvPr>
        </p:nvSpPr>
        <p:spPr/>
        <p:txBody>
          <a:bodyPr>
            <a:normAutofit fontScale="70000" lnSpcReduction="20000"/>
          </a:bodyPr>
          <a:lstStyle/>
          <a:p>
            <a:pPr marL="514350" indent="-514350">
              <a:buFont typeface="+mj-lt"/>
              <a:buAutoNum type="arabicPeriod"/>
            </a:pPr>
            <a:r>
              <a:rPr lang="nb-NO" dirty="0"/>
              <a:t>Pasient T1 koregistreres til templat T1</a:t>
            </a:r>
          </a:p>
          <a:p>
            <a:pPr lvl="1"/>
            <a:r>
              <a:rPr lang="nb-NO" dirty="0"/>
              <a:t>Fixed: templat T1</a:t>
            </a:r>
          </a:p>
          <a:p>
            <a:pPr lvl="1"/>
            <a:r>
              <a:rPr lang="nb-NO" dirty="0"/>
              <a:t>Moving: pasient T1</a:t>
            </a:r>
          </a:p>
          <a:p>
            <a:pPr lvl="1"/>
            <a:r>
              <a:rPr lang="nb-NO" dirty="0"/>
              <a:t>command="antsRegistration \</a:t>
            </a:r>
          </a:p>
          <a:p>
            <a:pPr marL="457200" lvl="1" indent="0">
              <a:buNone/>
            </a:pPr>
            <a:r>
              <a:rPr lang="nb-NO" dirty="0"/>
              <a:t>    --dimensionality 3 \</a:t>
            </a:r>
          </a:p>
          <a:p>
            <a:pPr marL="457200" lvl="1" indent="0">
              <a:buNone/>
            </a:pPr>
            <a:r>
              <a:rPr lang="nb-NO" dirty="0"/>
              <a:t>    --float 0 \</a:t>
            </a:r>
          </a:p>
          <a:p>
            <a:pPr marL="457200" lvl="1" indent="0">
              <a:buNone/>
            </a:pPr>
            <a:r>
              <a:rPr lang="nb-NO" dirty="0"/>
              <a:t>    --output $out_prefix \</a:t>
            </a:r>
          </a:p>
          <a:p>
            <a:pPr marL="457200" lvl="1" indent="0">
              <a:buNone/>
            </a:pPr>
            <a:r>
              <a:rPr lang="nb-NO" dirty="0"/>
              <a:t>    --interpolation Linear \</a:t>
            </a:r>
          </a:p>
          <a:p>
            <a:pPr marL="457200" lvl="1" indent="0">
              <a:buNone/>
            </a:pPr>
            <a:r>
              <a:rPr lang="nb-NO" dirty="0"/>
              <a:t>    --winsorize-image-intensities [0.001,0.999] \</a:t>
            </a:r>
          </a:p>
          <a:p>
            <a:pPr marL="457200" lvl="1" indent="0">
              <a:buNone/>
            </a:pPr>
            <a:r>
              <a:rPr lang="nb-NO" dirty="0"/>
              <a:t>    --use-histogram-matching 1 \</a:t>
            </a:r>
          </a:p>
          <a:p>
            <a:pPr marL="457200" lvl="1" indent="0">
              <a:buNone/>
            </a:pPr>
            <a:r>
              <a:rPr lang="nb-NO" dirty="0"/>
              <a:t>    --transform SyN[0.1,3,0] \</a:t>
            </a:r>
          </a:p>
          <a:p>
            <a:pPr marL="457200" lvl="1" indent="0">
              <a:buNone/>
            </a:pPr>
            <a:r>
              <a:rPr lang="nb-NO" dirty="0"/>
              <a:t>    --metric CC[$fixedimg,$movingimg,1,4] \</a:t>
            </a:r>
          </a:p>
          <a:p>
            <a:pPr marL="457200" lvl="1" indent="0">
              <a:buNone/>
            </a:pPr>
            <a:r>
              <a:rPr lang="nb-NO" dirty="0"/>
              <a:t>    --convergence [100x70x50x20,1e-6,10] \</a:t>
            </a:r>
          </a:p>
          <a:p>
            <a:pPr marL="457200" lvl="1" indent="0">
              <a:buNone/>
            </a:pPr>
            <a:r>
              <a:rPr lang="nb-NO" dirty="0"/>
              <a:t>    --shrink-factors 8x4x2x1 \</a:t>
            </a:r>
          </a:p>
          <a:p>
            <a:pPr marL="457200" lvl="1" indent="0">
              <a:buNone/>
            </a:pPr>
            <a:r>
              <a:rPr lang="nb-NO" dirty="0"/>
              <a:t>    --smoothing-sigmas 3x2x1x0vox \</a:t>
            </a:r>
          </a:p>
          <a:p>
            <a:pPr marL="457200" lvl="1" indent="0">
              <a:buNone/>
            </a:pPr>
            <a:r>
              <a:rPr lang="nb-NO" dirty="0"/>
              <a:t>    --verbose 0"</a:t>
            </a:r>
          </a:p>
          <a:p>
            <a:pPr lvl="1"/>
            <a:r>
              <a:rPr lang="nb-NO" dirty="0"/>
              <a:t>Gir forflytningfelt for forover og bakover deformasjon av voksler</a:t>
            </a:r>
          </a:p>
          <a:p>
            <a:pPr marL="514350" indent="-514350">
              <a:buFont typeface="+mj-lt"/>
              <a:buAutoNum type="arabicPeriod"/>
            </a:pPr>
            <a:endParaRPr lang="nb-NO" dirty="0"/>
          </a:p>
          <a:p>
            <a:pPr marL="514350" indent="-514350">
              <a:buFont typeface="+mj-lt"/>
              <a:buAutoNum type="arabicPeriod"/>
            </a:pPr>
            <a:endParaRPr lang="nb-NO" dirty="0"/>
          </a:p>
        </p:txBody>
      </p:sp>
      <p:pic>
        <p:nvPicPr>
          <p:cNvPr id="5" name="Picture 4">
            <a:extLst>
              <a:ext uri="{FF2B5EF4-FFF2-40B4-BE49-F238E27FC236}">
                <a16:creationId xmlns:a16="http://schemas.microsoft.com/office/drawing/2014/main" id="{D22BDCBB-2224-4D63-A814-0B7406CBE0F7}"/>
              </a:ext>
            </a:extLst>
          </p:cNvPr>
          <p:cNvPicPr>
            <a:picLocks noChangeAspect="1"/>
          </p:cNvPicPr>
          <p:nvPr/>
        </p:nvPicPr>
        <p:blipFill>
          <a:blip r:embed="rId3"/>
          <a:stretch>
            <a:fillRect/>
          </a:stretch>
        </p:blipFill>
        <p:spPr>
          <a:xfrm>
            <a:off x="9463925" y="2658503"/>
            <a:ext cx="1768465" cy="2021102"/>
          </a:xfrm>
          <a:prstGeom prst="rect">
            <a:avLst/>
          </a:prstGeom>
        </p:spPr>
      </p:pic>
      <p:pic>
        <p:nvPicPr>
          <p:cNvPr id="7" name="Picture 6">
            <a:extLst>
              <a:ext uri="{FF2B5EF4-FFF2-40B4-BE49-F238E27FC236}">
                <a16:creationId xmlns:a16="http://schemas.microsoft.com/office/drawing/2014/main" id="{3806B65F-FBC9-48A8-A548-9F4BAEC7101A}"/>
              </a:ext>
            </a:extLst>
          </p:cNvPr>
          <p:cNvPicPr>
            <a:picLocks noChangeAspect="1"/>
          </p:cNvPicPr>
          <p:nvPr/>
        </p:nvPicPr>
        <p:blipFill>
          <a:blip r:embed="rId4"/>
          <a:stretch>
            <a:fillRect/>
          </a:stretch>
        </p:blipFill>
        <p:spPr>
          <a:xfrm>
            <a:off x="6889574" y="2718755"/>
            <a:ext cx="1595145" cy="1900598"/>
          </a:xfrm>
          <a:prstGeom prst="rect">
            <a:avLst/>
          </a:prstGeom>
        </p:spPr>
      </p:pic>
      <p:cxnSp>
        <p:nvCxnSpPr>
          <p:cNvPr id="9" name="Straight Arrow Connector 8">
            <a:extLst>
              <a:ext uri="{FF2B5EF4-FFF2-40B4-BE49-F238E27FC236}">
                <a16:creationId xmlns:a16="http://schemas.microsoft.com/office/drawing/2014/main" id="{C19E9308-4F16-4B3D-B9DF-55966BB7E063}"/>
              </a:ext>
            </a:extLst>
          </p:cNvPr>
          <p:cNvCxnSpPr>
            <a:stCxn id="7" idx="3"/>
            <a:endCxn id="5" idx="1"/>
          </p:cNvCxnSpPr>
          <p:nvPr/>
        </p:nvCxnSpPr>
        <p:spPr>
          <a:xfrm>
            <a:off x="8484719" y="3669054"/>
            <a:ext cx="979206" cy="0"/>
          </a:xfrm>
          <a:prstGeom prst="straightConnector1">
            <a:avLst/>
          </a:prstGeom>
          <a:ln w="762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C95974E-073C-4D14-AB32-8AEF57980506}"/>
              </a:ext>
            </a:extLst>
          </p:cNvPr>
          <p:cNvSpPr/>
          <p:nvPr/>
        </p:nvSpPr>
        <p:spPr>
          <a:xfrm>
            <a:off x="7135603" y="2112062"/>
            <a:ext cx="1103085" cy="319315"/>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Pasient</a:t>
            </a:r>
          </a:p>
        </p:txBody>
      </p:sp>
      <p:sp>
        <p:nvSpPr>
          <p:cNvPr id="11" name="Rectangle 10">
            <a:extLst>
              <a:ext uri="{FF2B5EF4-FFF2-40B4-BE49-F238E27FC236}">
                <a16:creationId xmlns:a16="http://schemas.microsoft.com/office/drawing/2014/main" id="{E9249E04-95F5-4FA7-A703-0090F641C47F}"/>
              </a:ext>
            </a:extLst>
          </p:cNvPr>
          <p:cNvSpPr/>
          <p:nvPr/>
        </p:nvSpPr>
        <p:spPr>
          <a:xfrm>
            <a:off x="9796614" y="2112062"/>
            <a:ext cx="1103085" cy="319315"/>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Templat</a:t>
            </a:r>
          </a:p>
        </p:txBody>
      </p:sp>
    </p:spTree>
    <p:extLst>
      <p:ext uri="{BB962C8B-B14F-4D97-AF65-F5344CB8AC3E}">
        <p14:creationId xmlns:p14="http://schemas.microsoft.com/office/powerpoint/2010/main" val="1812270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704C229-EDB1-424A-9568-9B5825EB93B6}"/>
              </a:ext>
            </a:extLst>
          </p:cNvPr>
          <p:cNvPicPr>
            <a:picLocks noChangeAspect="1"/>
          </p:cNvPicPr>
          <p:nvPr/>
        </p:nvPicPr>
        <p:blipFill>
          <a:blip r:embed="rId2">
            <a:alphaModFix/>
          </a:blip>
          <a:stretch>
            <a:fillRect/>
          </a:stretch>
        </p:blipFill>
        <p:spPr>
          <a:xfrm>
            <a:off x="10074015" y="2545004"/>
            <a:ext cx="1446114" cy="1767992"/>
          </a:xfrm>
          <a:prstGeom prst="rect">
            <a:avLst/>
          </a:prstGeom>
        </p:spPr>
      </p:pic>
      <p:sp>
        <p:nvSpPr>
          <p:cNvPr id="2" name="Title 1">
            <a:extLst>
              <a:ext uri="{FF2B5EF4-FFF2-40B4-BE49-F238E27FC236}">
                <a16:creationId xmlns:a16="http://schemas.microsoft.com/office/drawing/2014/main" id="{02C16038-5C10-46B3-8B7C-BCD38B8F8E71}"/>
              </a:ext>
            </a:extLst>
          </p:cNvPr>
          <p:cNvSpPr>
            <a:spLocks noGrp="1"/>
          </p:cNvSpPr>
          <p:nvPr>
            <p:ph type="title"/>
          </p:nvPr>
        </p:nvSpPr>
        <p:spPr/>
        <p:txBody>
          <a:bodyPr/>
          <a:lstStyle/>
          <a:p>
            <a:r>
              <a:rPr lang="nb-NO" dirty="0"/>
              <a:t>Eksperiment 1, metode</a:t>
            </a:r>
            <a:endParaRPr lang="en-US" dirty="0"/>
          </a:p>
        </p:txBody>
      </p:sp>
      <p:sp>
        <p:nvSpPr>
          <p:cNvPr id="3" name="Content Placeholder 2">
            <a:extLst>
              <a:ext uri="{FF2B5EF4-FFF2-40B4-BE49-F238E27FC236}">
                <a16:creationId xmlns:a16="http://schemas.microsoft.com/office/drawing/2014/main" id="{E21B3C7D-396F-4CEA-8694-3D6B61FC3CED}"/>
              </a:ext>
            </a:extLst>
          </p:cNvPr>
          <p:cNvSpPr>
            <a:spLocks noGrp="1"/>
          </p:cNvSpPr>
          <p:nvPr>
            <p:ph idx="1"/>
          </p:nvPr>
        </p:nvSpPr>
        <p:spPr/>
        <p:txBody>
          <a:bodyPr/>
          <a:lstStyle/>
          <a:p>
            <a:pPr marL="514350" indent="-514350">
              <a:buFont typeface="+mj-lt"/>
              <a:buAutoNum type="arabicPeriod" startAt="2"/>
            </a:pPr>
            <a:r>
              <a:rPr lang="nb-NO" dirty="0"/>
              <a:t>Ventrikkelmaske deformeres til pasient</a:t>
            </a:r>
          </a:p>
          <a:p>
            <a:pPr lvl="1"/>
            <a:r>
              <a:rPr lang="nb-NO" dirty="0"/>
              <a:t>Basert på bakover deformasjonsfelt</a:t>
            </a:r>
          </a:p>
          <a:p>
            <a:pPr lvl="1"/>
            <a:r>
              <a:rPr lang="nb-NO" dirty="0"/>
              <a:t>k-nærmeste nabo interpolasjon</a:t>
            </a:r>
          </a:p>
          <a:p>
            <a:pPr lvl="1"/>
            <a:r>
              <a:rPr lang="nb-NO" dirty="0"/>
              <a:t>antsApplyTransforms --dimensionality 3 \</a:t>
            </a:r>
          </a:p>
          <a:p>
            <a:pPr marL="457200" lvl="1" indent="0">
              <a:buNone/>
            </a:pPr>
            <a:r>
              <a:rPr lang="nb-NO" dirty="0"/>
              <a:t>                    --input $ifile \</a:t>
            </a:r>
          </a:p>
          <a:p>
            <a:pPr marL="457200" lvl="1" indent="0">
              <a:buNone/>
            </a:pPr>
            <a:r>
              <a:rPr lang="nb-NO" dirty="0"/>
              <a:t>                    --reference-image $ref \</a:t>
            </a:r>
          </a:p>
          <a:p>
            <a:pPr marL="457200" lvl="1" indent="0">
              <a:buNone/>
            </a:pPr>
            <a:r>
              <a:rPr lang="nb-NO" dirty="0"/>
              <a:t>                    --output $ofile \</a:t>
            </a:r>
          </a:p>
          <a:p>
            <a:pPr marL="457200" lvl="1" indent="0">
              <a:buNone/>
            </a:pPr>
            <a:r>
              <a:rPr lang="nb-NO" dirty="0"/>
              <a:t>                    --interpolation NearestNeighbor \</a:t>
            </a:r>
          </a:p>
          <a:p>
            <a:pPr marL="457200" lvl="1" indent="0">
              <a:buNone/>
            </a:pPr>
            <a:r>
              <a:rPr lang="nb-NO" dirty="0"/>
              <a:t>                    --transform $transform \</a:t>
            </a:r>
          </a:p>
          <a:p>
            <a:pPr marL="457200" lvl="1" indent="0">
              <a:buNone/>
            </a:pPr>
            <a:r>
              <a:rPr lang="nb-NO" dirty="0"/>
              <a:t>                    --verbose 0</a:t>
            </a:r>
          </a:p>
        </p:txBody>
      </p:sp>
      <p:cxnSp>
        <p:nvCxnSpPr>
          <p:cNvPr id="6" name="Straight Arrow Connector 5">
            <a:extLst>
              <a:ext uri="{FF2B5EF4-FFF2-40B4-BE49-F238E27FC236}">
                <a16:creationId xmlns:a16="http://schemas.microsoft.com/office/drawing/2014/main" id="{42896489-1D35-4667-A3E2-68050F678780}"/>
              </a:ext>
            </a:extLst>
          </p:cNvPr>
          <p:cNvCxnSpPr>
            <a:cxnSpLocks/>
          </p:cNvCxnSpPr>
          <p:nvPr/>
        </p:nvCxnSpPr>
        <p:spPr>
          <a:xfrm flipH="1">
            <a:off x="8631023" y="4012160"/>
            <a:ext cx="1041503" cy="0"/>
          </a:xfrm>
          <a:prstGeom prst="straightConnector1">
            <a:avLst/>
          </a:prstGeom>
          <a:ln w="762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C8FC2C65-A285-44BB-B971-2619F08F7754}"/>
              </a:ext>
            </a:extLst>
          </p:cNvPr>
          <p:cNvPicPr>
            <a:picLocks noChangeAspect="1"/>
          </p:cNvPicPr>
          <p:nvPr/>
        </p:nvPicPr>
        <p:blipFill>
          <a:blip r:embed="rId3"/>
          <a:stretch>
            <a:fillRect/>
          </a:stretch>
        </p:blipFill>
        <p:spPr>
          <a:xfrm>
            <a:off x="8876759" y="2874188"/>
            <a:ext cx="795767" cy="1019795"/>
          </a:xfrm>
          <a:prstGeom prst="rect">
            <a:avLst/>
          </a:prstGeom>
        </p:spPr>
      </p:pic>
      <p:pic>
        <p:nvPicPr>
          <p:cNvPr id="17" name="Picture 16">
            <a:extLst>
              <a:ext uri="{FF2B5EF4-FFF2-40B4-BE49-F238E27FC236}">
                <a16:creationId xmlns:a16="http://schemas.microsoft.com/office/drawing/2014/main" id="{30326F1F-F5FB-4021-A70B-9EF5CC0DE249}"/>
              </a:ext>
            </a:extLst>
          </p:cNvPr>
          <p:cNvPicPr>
            <a:picLocks noChangeAspect="1"/>
          </p:cNvPicPr>
          <p:nvPr/>
        </p:nvPicPr>
        <p:blipFill>
          <a:blip r:embed="rId4"/>
          <a:stretch>
            <a:fillRect/>
          </a:stretch>
        </p:blipFill>
        <p:spPr>
          <a:xfrm>
            <a:off x="7212418" y="2545004"/>
            <a:ext cx="1262852" cy="1767992"/>
          </a:xfrm>
          <a:prstGeom prst="rect">
            <a:avLst/>
          </a:prstGeom>
        </p:spPr>
      </p:pic>
      <p:sp>
        <p:nvSpPr>
          <p:cNvPr id="18" name="Rectangle 17">
            <a:extLst>
              <a:ext uri="{FF2B5EF4-FFF2-40B4-BE49-F238E27FC236}">
                <a16:creationId xmlns:a16="http://schemas.microsoft.com/office/drawing/2014/main" id="{EC229CD1-4AA3-4907-AEF0-D4636E541BDC}"/>
              </a:ext>
            </a:extLst>
          </p:cNvPr>
          <p:cNvSpPr/>
          <p:nvPr/>
        </p:nvSpPr>
        <p:spPr>
          <a:xfrm>
            <a:off x="7292301" y="2062176"/>
            <a:ext cx="1103085" cy="319315"/>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Pasient</a:t>
            </a:r>
          </a:p>
        </p:txBody>
      </p:sp>
      <p:sp>
        <p:nvSpPr>
          <p:cNvPr id="19" name="Rectangle 18">
            <a:extLst>
              <a:ext uri="{FF2B5EF4-FFF2-40B4-BE49-F238E27FC236}">
                <a16:creationId xmlns:a16="http://schemas.microsoft.com/office/drawing/2014/main" id="{BCED37C9-26B7-4836-B523-5FB684742660}"/>
              </a:ext>
            </a:extLst>
          </p:cNvPr>
          <p:cNvSpPr/>
          <p:nvPr/>
        </p:nvSpPr>
        <p:spPr>
          <a:xfrm>
            <a:off x="10245529" y="2062176"/>
            <a:ext cx="1103085" cy="319315"/>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Templat</a:t>
            </a:r>
          </a:p>
        </p:txBody>
      </p:sp>
    </p:spTree>
    <p:extLst>
      <p:ext uri="{BB962C8B-B14F-4D97-AF65-F5344CB8AC3E}">
        <p14:creationId xmlns:p14="http://schemas.microsoft.com/office/powerpoint/2010/main" val="12606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1EB6E1-B398-442A-A657-32F91A003C01}"/>
              </a:ext>
            </a:extLst>
          </p:cNvPr>
          <p:cNvPicPr>
            <a:picLocks noChangeAspect="1"/>
          </p:cNvPicPr>
          <p:nvPr/>
        </p:nvPicPr>
        <p:blipFill rotWithShape="1">
          <a:blip r:embed="rId2"/>
          <a:srcRect b="2646"/>
          <a:stretch/>
        </p:blipFill>
        <p:spPr>
          <a:xfrm>
            <a:off x="419395" y="0"/>
            <a:ext cx="11353210" cy="6676571"/>
          </a:xfrm>
          <a:prstGeom prst="rect">
            <a:avLst/>
          </a:prstGeom>
        </p:spPr>
      </p:pic>
      <p:sp>
        <p:nvSpPr>
          <p:cNvPr id="6" name="Rectangle 5">
            <a:extLst>
              <a:ext uri="{FF2B5EF4-FFF2-40B4-BE49-F238E27FC236}">
                <a16:creationId xmlns:a16="http://schemas.microsoft.com/office/drawing/2014/main" id="{99931E1E-19A9-4899-B241-96641427799A}"/>
              </a:ext>
            </a:extLst>
          </p:cNvPr>
          <p:cNvSpPr/>
          <p:nvPr/>
        </p:nvSpPr>
        <p:spPr>
          <a:xfrm>
            <a:off x="1886857" y="3643085"/>
            <a:ext cx="4339771" cy="2826657"/>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Templat 1 + MedSeg manuelt</a:t>
            </a:r>
          </a:p>
        </p:txBody>
      </p:sp>
    </p:spTree>
    <p:extLst>
      <p:ext uri="{BB962C8B-B14F-4D97-AF65-F5344CB8AC3E}">
        <p14:creationId xmlns:p14="http://schemas.microsoft.com/office/powerpoint/2010/main" val="284434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1EB6E1-B398-442A-A657-32F91A003C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9395" y="328750"/>
            <a:ext cx="11353210" cy="6374670"/>
          </a:xfrm>
          <a:prstGeom prst="rect">
            <a:avLst/>
          </a:prstGeom>
        </p:spPr>
      </p:pic>
      <p:sp>
        <p:nvSpPr>
          <p:cNvPr id="6" name="Rectangle 5">
            <a:extLst>
              <a:ext uri="{FF2B5EF4-FFF2-40B4-BE49-F238E27FC236}">
                <a16:creationId xmlns:a16="http://schemas.microsoft.com/office/drawing/2014/main" id="{99931E1E-19A9-4899-B241-96641427799A}"/>
              </a:ext>
            </a:extLst>
          </p:cNvPr>
          <p:cNvSpPr/>
          <p:nvPr/>
        </p:nvSpPr>
        <p:spPr>
          <a:xfrm>
            <a:off x="1886857" y="3643085"/>
            <a:ext cx="4339771" cy="2826657"/>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SAILOR pas. 1 </a:t>
            </a:r>
            <a:r>
              <a:rPr lang="en-US" dirty="0"/>
              <a:t>+ </a:t>
            </a:r>
            <a:r>
              <a:rPr lang="nb-NO" dirty="0"/>
              <a:t>manuell MedSeg</a:t>
            </a:r>
            <a:r>
              <a:rPr lang="en-US" dirty="0"/>
              <a:t> + </a:t>
            </a:r>
            <a:r>
              <a:rPr lang="nb-NO" dirty="0"/>
              <a:t>SyN segmentering</a:t>
            </a:r>
          </a:p>
        </p:txBody>
      </p:sp>
    </p:spTree>
    <p:extLst>
      <p:ext uri="{BB962C8B-B14F-4D97-AF65-F5344CB8AC3E}">
        <p14:creationId xmlns:p14="http://schemas.microsoft.com/office/powerpoint/2010/main" val="1899100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109B-560F-47E6-81B8-E2F340B529BD}"/>
              </a:ext>
            </a:extLst>
          </p:cNvPr>
          <p:cNvSpPr>
            <a:spLocks noGrp="1"/>
          </p:cNvSpPr>
          <p:nvPr>
            <p:ph type="title"/>
          </p:nvPr>
        </p:nvSpPr>
        <p:spPr/>
        <p:txBody>
          <a:bodyPr/>
          <a:lstStyle/>
          <a:p>
            <a:r>
              <a:rPr lang="nb-NO" dirty="0"/>
              <a:t>Eksperiment 1, konklusjon</a:t>
            </a:r>
          </a:p>
        </p:txBody>
      </p:sp>
      <p:sp>
        <p:nvSpPr>
          <p:cNvPr id="3" name="Content Placeholder 2">
            <a:extLst>
              <a:ext uri="{FF2B5EF4-FFF2-40B4-BE49-F238E27FC236}">
                <a16:creationId xmlns:a16="http://schemas.microsoft.com/office/drawing/2014/main" id="{08170172-7D38-4624-B948-FFAB4E0D08F3}"/>
              </a:ext>
            </a:extLst>
          </p:cNvPr>
          <p:cNvSpPr>
            <a:spLocks noGrp="1"/>
          </p:cNvSpPr>
          <p:nvPr>
            <p:ph idx="1"/>
          </p:nvPr>
        </p:nvSpPr>
        <p:spPr/>
        <p:txBody>
          <a:bodyPr/>
          <a:lstStyle/>
          <a:p>
            <a:r>
              <a:rPr lang="nb-NO" dirty="0"/>
              <a:t>ANTs SyN kan brukes til å segmentere ventrikler</a:t>
            </a:r>
          </a:p>
          <a:p>
            <a:r>
              <a:rPr lang="nb-NO" dirty="0"/>
              <a:t>Basert på:</a:t>
            </a:r>
          </a:p>
          <a:p>
            <a:pPr lvl="1"/>
            <a:r>
              <a:rPr lang="nb-NO" dirty="0"/>
              <a:t>T1 MNI templat 1</a:t>
            </a:r>
          </a:p>
          <a:p>
            <a:pPr lvl="1"/>
            <a:r>
              <a:rPr lang="nb-NO" dirty="0"/>
              <a:t>Manuelt segmenterte ventrikler</a:t>
            </a:r>
          </a:p>
          <a:p>
            <a:r>
              <a:rPr lang="nb-NO" dirty="0"/>
              <a:t>~4 min kjøretid (64-kjerner AMD </a:t>
            </a:r>
            <a:r>
              <a:rPr lang="nb-NO" dirty="0" err="1"/>
              <a:t>Threadripper</a:t>
            </a:r>
            <a:r>
              <a:rPr lang="nb-NO" dirty="0"/>
              <a:t> CPU, </a:t>
            </a:r>
            <a:r>
              <a:rPr lang="nb-NO" dirty="0" err="1"/>
              <a:t>miniserver</a:t>
            </a:r>
            <a:r>
              <a:rPr lang="nb-NO" dirty="0"/>
              <a:t> 2)</a:t>
            </a:r>
          </a:p>
        </p:txBody>
      </p:sp>
    </p:spTree>
    <p:extLst>
      <p:ext uri="{BB962C8B-B14F-4D97-AF65-F5344CB8AC3E}">
        <p14:creationId xmlns:p14="http://schemas.microsoft.com/office/powerpoint/2010/main" val="3249848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6055A9-DF5A-4015-9349-EC4809380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F48E1EB-710F-438F-928F-1B71A02A58DF}"/>
              </a:ext>
            </a:extLst>
          </p:cNvPr>
          <p:cNvSpPr/>
          <p:nvPr/>
        </p:nvSpPr>
        <p:spPr>
          <a:xfrm>
            <a:off x="172884" y="178405"/>
            <a:ext cx="3773084" cy="369332"/>
          </a:xfrm>
          <a:prstGeom prst="rect">
            <a:avLst/>
          </a:prstGeom>
        </p:spPr>
        <p:txBody>
          <a:bodyPr wrap="none">
            <a:spAutoFit/>
          </a:bodyPr>
          <a:lstStyle/>
          <a:p>
            <a:r>
              <a:rPr lang="nb-NO" dirty="0"/>
              <a:t>Fra 14 T1-bilder fra SAILOR, pasient 26</a:t>
            </a:r>
          </a:p>
        </p:txBody>
      </p:sp>
    </p:spTree>
    <p:extLst>
      <p:ext uri="{BB962C8B-B14F-4D97-AF65-F5344CB8AC3E}">
        <p14:creationId xmlns:p14="http://schemas.microsoft.com/office/powerpoint/2010/main" val="2065636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03C4-D626-47E9-A96F-60655090AE48}"/>
              </a:ext>
            </a:extLst>
          </p:cNvPr>
          <p:cNvSpPr>
            <a:spLocks noGrp="1"/>
          </p:cNvSpPr>
          <p:nvPr>
            <p:ph type="title"/>
          </p:nvPr>
        </p:nvSpPr>
        <p:spPr/>
        <p:txBody>
          <a:bodyPr/>
          <a:lstStyle/>
          <a:p>
            <a:r>
              <a:rPr lang="nb-NO" dirty="0"/>
              <a:t>Eksperiment 5, informasjon</a:t>
            </a:r>
          </a:p>
        </p:txBody>
      </p:sp>
      <p:sp>
        <p:nvSpPr>
          <p:cNvPr id="3" name="Content Placeholder 2">
            <a:extLst>
              <a:ext uri="{FF2B5EF4-FFF2-40B4-BE49-F238E27FC236}">
                <a16:creationId xmlns:a16="http://schemas.microsoft.com/office/drawing/2014/main" id="{97471D50-37FD-47E7-9B91-F8551436E0BF}"/>
              </a:ext>
            </a:extLst>
          </p:cNvPr>
          <p:cNvSpPr>
            <a:spLocks noGrp="1"/>
          </p:cNvSpPr>
          <p:nvPr>
            <p:ph idx="1"/>
          </p:nvPr>
        </p:nvSpPr>
        <p:spPr/>
        <p:txBody>
          <a:bodyPr/>
          <a:lstStyle/>
          <a:p>
            <a:r>
              <a:rPr lang="nb-NO" dirty="0"/>
              <a:t>Mål: </a:t>
            </a:r>
            <a:r>
              <a:rPr lang="nb-NO" dirty="0" err="1"/>
              <a:t>Plått</a:t>
            </a:r>
            <a:r>
              <a:rPr lang="nb-NO" dirty="0"/>
              <a:t> endring av ventrikkelvolum i forhold til baseline </a:t>
            </a:r>
            <a:r>
              <a:rPr lang="nb-NO" dirty="0" err="1"/>
              <a:t>scan</a:t>
            </a:r>
            <a:r>
              <a:rPr lang="nb-NO" dirty="0"/>
              <a:t> over tid (to datasett, 41 pasienter, 387 intervaller)</a:t>
            </a:r>
          </a:p>
          <a:p>
            <a:r>
              <a:rPr lang="nb-NO" dirty="0" err="1"/>
              <a:t>Computation</a:t>
            </a:r>
            <a:r>
              <a:rPr lang="nb-NO" dirty="0"/>
              <a:t> </a:t>
            </a:r>
            <a:r>
              <a:rPr lang="nb-NO" dirty="0" err="1"/>
              <a:t>of</a:t>
            </a:r>
            <a:r>
              <a:rPr lang="nb-NO" dirty="0"/>
              <a:t> </a:t>
            </a:r>
            <a:r>
              <a:rPr lang="nb-NO" dirty="0" err="1"/>
              <a:t>ventricle</a:t>
            </a:r>
            <a:r>
              <a:rPr lang="nb-NO" dirty="0"/>
              <a:t> </a:t>
            </a:r>
            <a:r>
              <a:rPr lang="nb-NO" dirty="0" err="1"/>
              <a:t>volume</a:t>
            </a:r>
            <a:r>
              <a:rPr lang="nb-NO" dirty="0"/>
              <a:t> [mm</a:t>
            </a:r>
            <a:r>
              <a:rPr lang="nb-NO" baseline="30000" dirty="0"/>
              <a:t>3</a:t>
            </a:r>
            <a:r>
              <a:rPr lang="nb-NO" dirty="0"/>
              <a:t>] from </a:t>
            </a:r>
            <a:r>
              <a:rPr lang="nb-NO" dirty="0" err="1"/>
              <a:t>ventricle</a:t>
            </a:r>
            <a:r>
              <a:rPr lang="nb-NO" dirty="0"/>
              <a:t> masks: compute-vent-vols.sh</a:t>
            </a:r>
          </a:p>
          <a:p>
            <a:r>
              <a:rPr lang="nb-NO" dirty="0"/>
              <a:t>Collection </a:t>
            </a:r>
            <a:r>
              <a:rPr lang="nb-NO" dirty="0" err="1"/>
              <a:t>of</a:t>
            </a:r>
            <a:r>
              <a:rPr lang="nb-NO" dirty="0"/>
              <a:t> </a:t>
            </a:r>
            <a:r>
              <a:rPr lang="nb-NO" dirty="0" err="1"/>
              <a:t>interval</a:t>
            </a:r>
            <a:r>
              <a:rPr lang="nb-NO" dirty="0"/>
              <a:t> </a:t>
            </a:r>
            <a:r>
              <a:rPr lang="nb-NO" dirty="0" err="1"/>
              <a:t>measures</a:t>
            </a:r>
            <a:r>
              <a:rPr lang="nb-NO" dirty="0"/>
              <a:t> relative to baseline: print-from-baseline-interval-measures.sh</a:t>
            </a:r>
          </a:p>
          <a:p>
            <a:endParaRPr lang="nb-NO" dirty="0"/>
          </a:p>
        </p:txBody>
      </p:sp>
    </p:spTree>
    <p:extLst>
      <p:ext uri="{BB962C8B-B14F-4D97-AF65-F5344CB8AC3E}">
        <p14:creationId xmlns:p14="http://schemas.microsoft.com/office/powerpoint/2010/main" val="1966637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7355-CAE5-47E5-B2DD-41D6F5ED78A1}"/>
              </a:ext>
            </a:extLst>
          </p:cNvPr>
          <p:cNvSpPr>
            <a:spLocks noGrp="1"/>
          </p:cNvSpPr>
          <p:nvPr>
            <p:ph type="title"/>
          </p:nvPr>
        </p:nvSpPr>
        <p:spPr>
          <a:xfrm>
            <a:off x="821267" y="365125"/>
            <a:ext cx="10515600" cy="1325563"/>
          </a:xfrm>
        </p:spPr>
        <p:txBody>
          <a:bodyPr/>
          <a:lstStyle/>
          <a:p>
            <a:r>
              <a:rPr lang="nb-NO" dirty="0"/>
              <a:t>Dataset versions in Experiment 5</a:t>
            </a:r>
          </a:p>
        </p:txBody>
      </p:sp>
      <p:sp>
        <p:nvSpPr>
          <p:cNvPr id="3" name="Content Placeholder 2">
            <a:extLst>
              <a:ext uri="{FF2B5EF4-FFF2-40B4-BE49-F238E27FC236}">
                <a16:creationId xmlns:a16="http://schemas.microsoft.com/office/drawing/2014/main" id="{1E9F9206-5846-47A9-ADBD-AD95C895B528}"/>
              </a:ext>
            </a:extLst>
          </p:cNvPr>
          <p:cNvSpPr>
            <a:spLocks noGrp="1"/>
          </p:cNvSpPr>
          <p:nvPr>
            <p:ph idx="1"/>
          </p:nvPr>
        </p:nvSpPr>
        <p:spPr/>
        <p:txBody>
          <a:bodyPr/>
          <a:lstStyle/>
          <a:p>
            <a:endParaRPr lang="nb-NO" dirty="0"/>
          </a:p>
        </p:txBody>
      </p:sp>
      <p:graphicFrame>
        <p:nvGraphicFramePr>
          <p:cNvPr id="4" name="Table 4">
            <a:extLst>
              <a:ext uri="{FF2B5EF4-FFF2-40B4-BE49-F238E27FC236}">
                <a16:creationId xmlns:a16="http://schemas.microsoft.com/office/drawing/2014/main" id="{32BE7D88-8099-4441-9A1B-04B9CBCC786B}"/>
              </a:ext>
            </a:extLst>
          </p:cNvPr>
          <p:cNvGraphicFramePr>
            <a:graphicFrameLocks noGrp="1"/>
          </p:cNvGraphicFramePr>
          <p:nvPr>
            <p:extLst>
              <p:ext uri="{D42A27DB-BD31-4B8C-83A1-F6EECF244321}">
                <p14:modId xmlns:p14="http://schemas.microsoft.com/office/powerpoint/2010/main" val="256117560"/>
              </p:ext>
            </p:extLst>
          </p:nvPr>
        </p:nvGraphicFramePr>
        <p:xfrm>
          <a:off x="290286" y="2388108"/>
          <a:ext cx="11611428" cy="2748280"/>
        </p:xfrm>
        <a:graphic>
          <a:graphicData uri="http://schemas.openxmlformats.org/drawingml/2006/table">
            <a:tbl>
              <a:tblPr firstRow="1" bandRow="1">
                <a:tableStyleId>{00A15C55-8517-42AA-B614-E9B94910E393}</a:tableStyleId>
              </a:tblPr>
              <a:tblGrid>
                <a:gridCol w="2070359">
                  <a:extLst>
                    <a:ext uri="{9D8B030D-6E8A-4147-A177-3AD203B41FA5}">
                      <a16:colId xmlns:a16="http://schemas.microsoft.com/office/drawing/2014/main" val="303639447"/>
                    </a:ext>
                  </a:extLst>
                </a:gridCol>
                <a:gridCol w="4969069">
                  <a:extLst>
                    <a:ext uri="{9D8B030D-6E8A-4147-A177-3AD203B41FA5}">
                      <a16:colId xmlns:a16="http://schemas.microsoft.com/office/drawing/2014/main" val="2164724908"/>
                    </a:ext>
                  </a:extLst>
                </a:gridCol>
                <a:gridCol w="4572000">
                  <a:extLst>
                    <a:ext uri="{9D8B030D-6E8A-4147-A177-3AD203B41FA5}">
                      <a16:colId xmlns:a16="http://schemas.microsoft.com/office/drawing/2014/main" val="2838510159"/>
                    </a:ext>
                  </a:extLst>
                </a:gridCol>
              </a:tblGrid>
              <a:tr h="370840">
                <a:tc>
                  <a:txBody>
                    <a:bodyPr/>
                    <a:lstStyle/>
                    <a:p>
                      <a:r>
                        <a:rPr lang="nb-NO" noProof="0" dirty="0"/>
                        <a:t>Datasett</a:t>
                      </a:r>
                    </a:p>
                  </a:txBody>
                  <a:tcPr/>
                </a:tc>
                <a:tc>
                  <a:txBody>
                    <a:bodyPr/>
                    <a:lstStyle/>
                    <a:p>
                      <a:r>
                        <a:rPr lang="en-US" dirty="0"/>
                        <a:t>Git commit</a:t>
                      </a:r>
                    </a:p>
                  </a:txBody>
                  <a:tcPr/>
                </a:tc>
                <a:tc>
                  <a:txBody>
                    <a:bodyPr/>
                    <a:lstStyle/>
                    <a:p>
                      <a:r>
                        <a:rPr lang="nb-NO" noProof="0" dirty="0"/>
                        <a:t>Beskjed</a:t>
                      </a:r>
                    </a:p>
                  </a:txBody>
                  <a:tcPr/>
                </a:tc>
                <a:extLst>
                  <a:ext uri="{0D108BD9-81ED-4DB2-BD59-A6C34878D82A}">
                    <a16:rowId xmlns:a16="http://schemas.microsoft.com/office/drawing/2014/main" val="825254369"/>
                  </a:ext>
                </a:extLst>
              </a:tr>
              <a:tr h="370840">
                <a:tc>
                  <a:txBody>
                    <a:bodyPr/>
                    <a:lstStyle/>
                    <a:p>
                      <a:r>
                        <a:rPr lang="en-US" dirty="0"/>
                        <a:t>SAILOR</a:t>
                      </a:r>
                    </a:p>
                  </a:txBody>
                  <a:tcPr/>
                </a:tc>
                <a:tc>
                  <a:txBody>
                    <a:bodyPr/>
                    <a:lstStyle/>
                    <a:p>
                      <a:r>
                        <a:rPr lang="nb-NO" dirty="0"/>
                        <a:t>d4c59083a4075191deb6e1e28b77a693501ee3a</a:t>
                      </a:r>
                      <a:endParaRPr lang="en-US" dirty="0"/>
                    </a:p>
                  </a:txBody>
                  <a:tcPr/>
                </a:tc>
                <a:tc>
                  <a:txBody>
                    <a:bodyPr/>
                    <a:lstStyle/>
                    <a:p>
                      <a:r>
                        <a:rPr lang="en-US" dirty="0"/>
                        <a:t>modify treatment.txt to re-label a few late time steps where the six cycles of temozolomide were completed, by labeling the treatment to 'unknown'</a:t>
                      </a:r>
                    </a:p>
                  </a:txBody>
                  <a:tcPr/>
                </a:tc>
                <a:extLst>
                  <a:ext uri="{0D108BD9-81ED-4DB2-BD59-A6C34878D82A}">
                    <a16:rowId xmlns:a16="http://schemas.microsoft.com/office/drawing/2014/main" val="4121555430"/>
                  </a:ext>
                </a:extLst>
              </a:tr>
              <a:tr h="370840">
                <a:tc>
                  <a:txBody>
                    <a:bodyPr/>
                    <a:lstStyle/>
                    <a:p>
                      <a:r>
                        <a:rPr lang="en-US" dirty="0"/>
                        <a:t>BOSTON</a:t>
                      </a:r>
                    </a:p>
                  </a:txBody>
                  <a:tcPr/>
                </a:tc>
                <a:tc>
                  <a:txBody>
                    <a:bodyPr/>
                    <a:lstStyle/>
                    <a:p>
                      <a:r>
                        <a:rPr lang="en-US" dirty="0"/>
                        <a:t>b2baf585aa80c95ec2c4d7a07b9dbb1371d244e0</a:t>
                      </a:r>
                    </a:p>
                  </a:txBody>
                  <a:tcPr/>
                </a:tc>
                <a:tc>
                  <a:txBody>
                    <a:bodyPr/>
                    <a:lstStyle/>
                    <a:p>
                      <a:r>
                        <a:rPr lang="en-US" dirty="0"/>
                        <a:t>modify treatment.txt to re-label a few late time steps where the six cycles of temozolomide were completed, by labeling the treatment to 'unknown'</a:t>
                      </a:r>
                    </a:p>
                  </a:txBody>
                  <a:tcPr/>
                </a:tc>
                <a:extLst>
                  <a:ext uri="{0D108BD9-81ED-4DB2-BD59-A6C34878D82A}">
                    <a16:rowId xmlns:a16="http://schemas.microsoft.com/office/drawing/2014/main" val="1561952299"/>
                  </a:ext>
                </a:extLst>
              </a:tr>
            </a:tbl>
          </a:graphicData>
        </a:graphic>
      </p:graphicFrame>
      <p:sp>
        <p:nvSpPr>
          <p:cNvPr id="5" name="Rectangle 4">
            <a:extLst>
              <a:ext uri="{FF2B5EF4-FFF2-40B4-BE49-F238E27FC236}">
                <a16:creationId xmlns:a16="http://schemas.microsoft.com/office/drawing/2014/main" id="{FA94FF65-88C2-420E-97C8-E3EF41C0CC37}"/>
              </a:ext>
            </a:extLst>
          </p:cNvPr>
          <p:cNvSpPr/>
          <p:nvPr/>
        </p:nvSpPr>
        <p:spPr>
          <a:xfrm>
            <a:off x="4244178" y="6308209"/>
            <a:ext cx="3756541" cy="369332"/>
          </a:xfrm>
          <a:prstGeom prst="rect">
            <a:avLst/>
          </a:prstGeom>
        </p:spPr>
        <p:txBody>
          <a:bodyPr wrap="none">
            <a:spAutoFit/>
          </a:bodyPr>
          <a:lstStyle/>
          <a:p>
            <a:r>
              <a:rPr lang="en-US" dirty="0">
                <a:hlinkClick r:id="rId3"/>
              </a:rPr>
              <a:t>https://github.com/CRAI-OUS/bidsdir</a:t>
            </a:r>
            <a:r>
              <a:rPr lang="en-US" dirty="0"/>
              <a:t> </a:t>
            </a:r>
          </a:p>
        </p:txBody>
      </p:sp>
    </p:spTree>
    <p:extLst>
      <p:ext uri="{BB962C8B-B14F-4D97-AF65-F5344CB8AC3E}">
        <p14:creationId xmlns:p14="http://schemas.microsoft.com/office/powerpoint/2010/main" val="657941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03C4-D626-47E9-A96F-60655090AE48}"/>
              </a:ext>
            </a:extLst>
          </p:cNvPr>
          <p:cNvSpPr>
            <a:spLocks noGrp="1"/>
          </p:cNvSpPr>
          <p:nvPr>
            <p:ph type="title"/>
          </p:nvPr>
        </p:nvSpPr>
        <p:spPr>
          <a:xfrm>
            <a:off x="838200" y="365125"/>
            <a:ext cx="10515600" cy="1325563"/>
          </a:xfrm>
        </p:spPr>
        <p:txBody>
          <a:bodyPr/>
          <a:lstStyle/>
          <a:p>
            <a:r>
              <a:rPr lang="nb-NO" dirty="0"/>
              <a:t>Eksperiment 5, metode</a:t>
            </a:r>
          </a:p>
        </p:txBody>
      </p:sp>
      <p:sp>
        <p:nvSpPr>
          <p:cNvPr id="3" name="Content Placeholder 2">
            <a:extLst>
              <a:ext uri="{FF2B5EF4-FFF2-40B4-BE49-F238E27FC236}">
                <a16:creationId xmlns:a16="http://schemas.microsoft.com/office/drawing/2014/main" id="{97471D50-37FD-47E7-9B91-F8551436E0BF}"/>
              </a:ext>
            </a:extLst>
          </p:cNvPr>
          <p:cNvSpPr>
            <a:spLocks noGrp="1"/>
          </p:cNvSpPr>
          <p:nvPr>
            <p:ph idx="1"/>
          </p:nvPr>
        </p:nvSpPr>
        <p:spPr/>
        <p:txBody>
          <a:bodyPr/>
          <a:lstStyle/>
          <a:p>
            <a:r>
              <a:rPr lang="en-US" dirty="0"/>
              <a:t>A bunch of python and bash scripts on a messy server</a:t>
            </a:r>
          </a:p>
        </p:txBody>
      </p:sp>
    </p:spTree>
    <p:extLst>
      <p:ext uri="{BB962C8B-B14F-4D97-AF65-F5344CB8AC3E}">
        <p14:creationId xmlns:p14="http://schemas.microsoft.com/office/powerpoint/2010/main" val="1196788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EBF71AF-80A5-47C2-B252-FDDF8A45D1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90513" y="121298"/>
            <a:ext cx="8810974" cy="6615404"/>
          </a:xfrm>
          <a:prstGeom prst="rect">
            <a:avLst/>
          </a:prstGeom>
        </p:spPr>
      </p:pic>
    </p:spTree>
    <p:extLst>
      <p:ext uri="{BB962C8B-B14F-4D97-AF65-F5344CB8AC3E}">
        <p14:creationId xmlns:p14="http://schemas.microsoft.com/office/powerpoint/2010/main" val="414790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EBF71AF-80A5-47C2-B252-FDDF8A45D1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0514" y="121298"/>
            <a:ext cx="8810971" cy="6615404"/>
          </a:xfrm>
          <a:prstGeom prst="rect">
            <a:avLst/>
          </a:prstGeom>
        </p:spPr>
      </p:pic>
    </p:spTree>
    <p:extLst>
      <p:ext uri="{BB962C8B-B14F-4D97-AF65-F5344CB8AC3E}">
        <p14:creationId xmlns:p14="http://schemas.microsoft.com/office/powerpoint/2010/main" val="3013336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EBF71AF-80A5-47C2-B252-FDDF8A45D1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0514" y="121298"/>
            <a:ext cx="8810971" cy="6615403"/>
          </a:xfrm>
          <a:prstGeom prst="rect">
            <a:avLst/>
          </a:prstGeom>
        </p:spPr>
      </p:pic>
    </p:spTree>
    <p:extLst>
      <p:ext uri="{BB962C8B-B14F-4D97-AF65-F5344CB8AC3E}">
        <p14:creationId xmlns:p14="http://schemas.microsoft.com/office/powerpoint/2010/main" val="3665365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EBF71AF-80A5-47C2-B252-FDDF8A45D1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0514" y="121298"/>
            <a:ext cx="8810971" cy="6615403"/>
          </a:xfrm>
          <a:prstGeom prst="rect">
            <a:avLst/>
          </a:prstGeom>
        </p:spPr>
      </p:pic>
    </p:spTree>
    <p:extLst>
      <p:ext uri="{BB962C8B-B14F-4D97-AF65-F5344CB8AC3E}">
        <p14:creationId xmlns:p14="http://schemas.microsoft.com/office/powerpoint/2010/main" val="511777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5B0567-3A9D-403E-AB16-8E49489764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484761"/>
            <a:ext cx="12192000" cy="3888478"/>
          </a:xfrm>
          <a:prstGeom prst="rect">
            <a:avLst/>
          </a:prstGeom>
        </p:spPr>
      </p:pic>
    </p:spTree>
    <p:extLst>
      <p:ext uri="{BB962C8B-B14F-4D97-AF65-F5344CB8AC3E}">
        <p14:creationId xmlns:p14="http://schemas.microsoft.com/office/powerpoint/2010/main" val="4024228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5B0567-3A9D-403E-AB16-8E49489764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 y="1484761"/>
            <a:ext cx="12191998" cy="3888478"/>
          </a:xfrm>
          <a:prstGeom prst="rect">
            <a:avLst/>
          </a:prstGeom>
        </p:spPr>
      </p:pic>
    </p:spTree>
    <p:extLst>
      <p:ext uri="{BB962C8B-B14F-4D97-AF65-F5344CB8AC3E}">
        <p14:creationId xmlns:p14="http://schemas.microsoft.com/office/powerpoint/2010/main" val="198881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5B0567-3A9D-403E-AB16-8E49489764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 y="1484761"/>
            <a:ext cx="12191998" cy="3888477"/>
          </a:xfrm>
          <a:prstGeom prst="rect">
            <a:avLst/>
          </a:prstGeom>
        </p:spPr>
      </p:pic>
    </p:spTree>
    <p:extLst>
      <p:ext uri="{BB962C8B-B14F-4D97-AF65-F5344CB8AC3E}">
        <p14:creationId xmlns:p14="http://schemas.microsoft.com/office/powerpoint/2010/main" val="30505689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5B0567-3A9D-403E-AB16-8E49489764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 y="1484761"/>
            <a:ext cx="12191995" cy="3888477"/>
          </a:xfrm>
          <a:prstGeom prst="rect">
            <a:avLst/>
          </a:prstGeom>
        </p:spPr>
      </p:pic>
    </p:spTree>
    <p:extLst>
      <p:ext uri="{BB962C8B-B14F-4D97-AF65-F5344CB8AC3E}">
        <p14:creationId xmlns:p14="http://schemas.microsoft.com/office/powerpoint/2010/main" val="789786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5B0567-3A9D-403E-AB16-8E49489764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32310" y="917223"/>
            <a:ext cx="10727378" cy="5023554"/>
          </a:xfrm>
          <a:prstGeom prst="rect">
            <a:avLst/>
          </a:prstGeom>
        </p:spPr>
      </p:pic>
    </p:spTree>
    <p:extLst>
      <p:ext uri="{BB962C8B-B14F-4D97-AF65-F5344CB8AC3E}">
        <p14:creationId xmlns:p14="http://schemas.microsoft.com/office/powerpoint/2010/main" val="2010951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17D355-E659-4A8D-B6DB-BB7BAE463098}"/>
              </a:ext>
            </a:extLst>
          </p:cNvPr>
          <p:cNvPicPr>
            <a:picLocks noChangeAspect="1"/>
          </p:cNvPicPr>
          <p:nvPr/>
        </p:nvPicPr>
        <p:blipFill>
          <a:blip r:embed="rId3"/>
          <a:stretch>
            <a:fillRect/>
          </a:stretch>
        </p:blipFill>
        <p:spPr>
          <a:xfrm>
            <a:off x="3777060" y="0"/>
            <a:ext cx="4637879" cy="6858000"/>
          </a:xfrm>
          <a:prstGeom prst="rect">
            <a:avLst/>
          </a:prstGeom>
        </p:spPr>
      </p:pic>
      <p:sp>
        <p:nvSpPr>
          <p:cNvPr id="2" name="TextBox 1">
            <a:extLst>
              <a:ext uri="{FF2B5EF4-FFF2-40B4-BE49-F238E27FC236}">
                <a16:creationId xmlns:a16="http://schemas.microsoft.com/office/drawing/2014/main" id="{4A57F999-501F-4A21-9D40-EA408A89EBA4}"/>
              </a:ext>
            </a:extLst>
          </p:cNvPr>
          <p:cNvSpPr txBox="1"/>
          <p:nvPr/>
        </p:nvSpPr>
        <p:spPr>
          <a:xfrm>
            <a:off x="10324231" y="6372938"/>
            <a:ext cx="1867769" cy="400110"/>
          </a:xfrm>
          <a:prstGeom prst="rect">
            <a:avLst/>
          </a:prstGeom>
          <a:noFill/>
        </p:spPr>
        <p:txBody>
          <a:bodyPr wrap="square" rtlCol="0">
            <a:spAutoFit/>
          </a:bodyPr>
          <a:lstStyle/>
          <a:p>
            <a:r>
              <a:rPr lang="en-US" sz="2000" dirty="0"/>
              <a:t>2015 reference</a:t>
            </a:r>
          </a:p>
        </p:txBody>
      </p:sp>
    </p:spTree>
    <p:extLst>
      <p:ext uri="{BB962C8B-B14F-4D97-AF65-F5344CB8AC3E}">
        <p14:creationId xmlns:p14="http://schemas.microsoft.com/office/powerpoint/2010/main" val="2957562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03C4-D626-47E9-A96F-60655090AE48}"/>
              </a:ext>
            </a:extLst>
          </p:cNvPr>
          <p:cNvSpPr>
            <a:spLocks noGrp="1"/>
          </p:cNvSpPr>
          <p:nvPr>
            <p:ph type="title"/>
          </p:nvPr>
        </p:nvSpPr>
        <p:spPr>
          <a:xfrm>
            <a:off x="838200" y="365125"/>
            <a:ext cx="10515600" cy="1325563"/>
          </a:xfrm>
        </p:spPr>
        <p:txBody>
          <a:bodyPr/>
          <a:lstStyle/>
          <a:p>
            <a:r>
              <a:rPr lang="nb-NO" dirty="0"/>
              <a:t>Eksperiment 5, observasjoner</a:t>
            </a:r>
          </a:p>
        </p:txBody>
      </p:sp>
      <p:sp>
        <p:nvSpPr>
          <p:cNvPr id="3" name="Content Placeholder 2">
            <a:extLst>
              <a:ext uri="{FF2B5EF4-FFF2-40B4-BE49-F238E27FC236}">
                <a16:creationId xmlns:a16="http://schemas.microsoft.com/office/drawing/2014/main" id="{97471D50-37FD-47E7-9B91-F8551436E0BF}"/>
              </a:ext>
            </a:extLst>
          </p:cNvPr>
          <p:cNvSpPr>
            <a:spLocks noGrp="1"/>
          </p:cNvSpPr>
          <p:nvPr>
            <p:ph idx="1"/>
          </p:nvPr>
        </p:nvSpPr>
        <p:spPr/>
        <p:txBody>
          <a:bodyPr/>
          <a:lstStyle/>
          <a:p>
            <a:r>
              <a:rPr lang="nb-NO" dirty="0"/>
              <a:t>Data fra Boston tilsier at behandlingen er kortere, men med tettere oppfølging i starten under kjemostråle</a:t>
            </a:r>
          </a:p>
          <a:p>
            <a:endParaRPr lang="nb-NO" dirty="0"/>
          </a:p>
        </p:txBody>
      </p:sp>
    </p:spTree>
    <p:extLst>
      <p:ext uri="{BB962C8B-B14F-4D97-AF65-F5344CB8AC3E}">
        <p14:creationId xmlns:p14="http://schemas.microsoft.com/office/powerpoint/2010/main" val="2772260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03C4-D626-47E9-A96F-60655090AE48}"/>
              </a:ext>
            </a:extLst>
          </p:cNvPr>
          <p:cNvSpPr>
            <a:spLocks noGrp="1"/>
          </p:cNvSpPr>
          <p:nvPr>
            <p:ph type="title"/>
          </p:nvPr>
        </p:nvSpPr>
        <p:spPr>
          <a:xfrm>
            <a:off x="838200" y="365125"/>
            <a:ext cx="10515600" cy="1325563"/>
          </a:xfrm>
        </p:spPr>
        <p:txBody>
          <a:bodyPr/>
          <a:lstStyle/>
          <a:p>
            <a:r>
              <a:rPr lang="nb-NO" dirty="0"/>
              <a:t>Eksperiment 5, konklusjon</a:t>
            </a:r>
          </a:p>
        </p:txBody>
      </p:sp>
      <p:sp>
        <p:nvSpPr>
          <p:cNvPr id="3" name="Content Placeholder 2">
            <a:extLst>
              <a:ext uri="{FF2B5EF4-FFF2-40B4-BE49-F238E27FC236}">
                <a16:creationId xmlns:a16="http://schemas.microsoft.com/office/drawing/2014/main" id="{97471D50-37FD-47E7-9B91-F8551436E0BF}"/>
              </a:ext>
            </a:extLst>
          </p:cNvPr>
          <p:cNvSpPr>
            <a:spLocks noGrp="1"/>
          </p:cNvSpPr>
          <p:nvPr>
            <p:ph idx="1"/>
          </p:nvPr>
        </p:nvSpPr>
        <p:spPr/>
        <p:txBody>
          <a:bodyPr/>
          <a:lstStyle/>
          <a:p>
            <a:r>
              <a:rPr lang="en-US" dirty="0"/>
              <a:t>Glioblastoma: Data suggests similar ventricle volume increase (compared to baseline ventricle volume) </a:t>
            </a:r>
            <a:r>
              <a:rPr lang="nb-NO" dirty="0"/>
              <a:t>to </a:t>
            </a:r>
            <a:r>
              <a:rPr lang="en-US" dirty="0">
                <a:hlinkClick r:id="rId2"/>
              </a:rPr>
              <a:t>Evidence of ventricle expansion as part of brain atrophy (shrinkage) as an effect of radiation therapy on glioblastoma (2015)</a:t>
            </a:r>
            <a:endParaRPr lang="en-US" dirty="0"/>
          </a:p>
          <a:p>
            <a:endParaRPr lang="nb-NO" dirty="0"/>
          </a:p>
        </p:txBody>
      </p:sp>
    </p:spTree>
    <p:extLst>
      <p:ext uri="{BB962C8B-B14F-4D97-AF65-F5344CB8AC3E}">
        <p14:creationId xmlns:p14="http://schemas.microsoft.com/office/powerpoint/2010/main" val="1809907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6F44-D5C0-41F6-BA5E-A573F2BF4042}"/>
              </a:ext>
            </a:extLst>
          </p:cNvPr>
          <p:cNvSpPr>
            <a:spLocks noGrp="1"/>
          </p:cNvSpPr>
          <p:nvPr>
            <p:ph type="title"/>
          </p:nvPr>
        </p:nvSpPr>
        <p:spPr>
          <a:xfrm>
            <a:off x="838200" y="365125"/>
            <a:ext cx="10515600" cy="1325563"/>
          </a:xfrm>
        </p:spPr>
        <p:txBody>
          <a:bodyPr/>
          <a:lstStyle/>
          <a:p>
            <a:r>
              <a:rPr lang="en-US" dirty="0"/>
              <a:t>Experiment 6</a:t>
            </a:r>
          </a:p>
        </p:txBody>
      </p:sp>
      <p:sp>
        <p:nvSpPr>
          <p:cNvPr id="3" name="Content Placeholder 2">
            <a:extLst>
              <a:ext uri="{FF2B5EF4-FFF2-40B4-BE49-F238E27FC236}">
                <a16:creationId xmlns:a16="http://schemas.microsoft.com/office/drawing/2014/main" id="{C545185A-5A56-4896-9F75-A1069E3D3D5B}"/>
              </a:ext>
            </a:extLst>
          </p:cNvPr>
          <p:cNvSpPr>
            <a:spLocks noGrp="1"/>
          </p:cNvSpPr>
          <p:nvPr>
            <p:ph idx="1"/>
          </p:nvPr>
        </p:nvSpPr>
        <p:spPr/>
        <p:txBody>
          <a:bodyPr/>
          <a:lstStyle/>
          <a:p>
            <a:r>
              <a:rPr lang="en-US" dirty="0"/>
              <a:t>Goal: Analyze correlation between ventricle and tumor volume change from baseline</a:t>
            </a:r>
          </a:p>
          <a:p>
            <a:r>
              <a:rPr lang="en-US" dirty="0"/>
              <a:t>Two datasets, 41 subjects, 387 volume change measurements (intervals)</a:t>
            </a:r>
          </a:p>
          <a:p>
            <a:endParaRPr lang="en-US" dirty="0"/>
          </a:p>
        </p:txBody>
      </p:sp>
    </p:spTree>
    <p:extLst>
      <p:ext uri="{BB962C8B-B14F-4D97-AF65-F5344CB8AC3E}">
        <p14:creationId xmlns:p14="http://schemas.microsoft.com/office/powerpoint/2010/main" val="2388012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56613-9E54-4960-80F7-8EA9BB4951B5}"/>
              </a:ext>
            </a:extLst>
          </p:cNvPr>
          <p:cNvSpPr>
            <a:spLocks noGrp="1"/>
          </p:cNvSpPr>
          <p:nvPr>
            <p:ph type="title"/>
          </p:nvPr>
        </p:nvSpPr>
        <p:spPr/>
        <p:txBody>
          <a:bodyPr/>
          <a:lstStyle/>
          <a:p>
            <a:r>
              <a:rPr lang="en-US" dirty="0"/>
              <a:t>Experiment 6, method</a:t>
            </a:r>
          </a:p>
        </p:txBody>
      </p:sp>
      <p:sp>
        <p:nvSpPr>
          <p:cNvPr id="3" name="Content Placeholder 2">
            <a:extLst>
              <a:ext uri="{FF2B5EF4-FFF2-40B4-BE49-F238E27FC236}">
                <a16:creationId xmlns:a16="http://schemas.microsoft.com/office/drawing/2014/main" id="{6914D27E-A8ED-4951-BAED-A46DF17CF3C6}"/>
              </a:ext>
            </a:extLst>
          </p:cNvPr>
          <p:cNvSpPr>
            <a:spLocks noGrp="1"/>
          </p:cNvSpPr>
          <p:nvPr>
            <p:ph idx="1"/>
          </p:nvPr>
        </p:nvSpPr>
        <p:spPr/>
        <p:txBody>
          <a:bodyPr/>
          <a:lstStyle/>
          <a:p>
            <a:r>
              <a:rPr lang="nb-NO" dirty="0"/>
              <a:t>Computation of total tumor volume [mm^3] from segmentation (necrosis, contrast </a:t>
            </a:r>
            <a:r>
              <a:rPr lang="en-US" dirty="0"/>
              <a:t>enhanced</a:t>
            </a:r>
            <a:r>
              <a:rPr lang="nb-NO" dirty="0"/>
              <a:t> and </a:t>
            </a:r>
            <a:r>
              <a:rPr lang="en-US" dirty="0"/>
              <a:t>edema</a:t>
            </a:r>
            <a:r>
              <a:rPr lang="nb-NO" dirty="0"/>
              <a:t> (</a:t>
            </a:r>
            <a:r>
              <a:rPr lang="nb-NO" dirty="0" err="1"/>
              <a:t>sailor</a:t>
            </a:r>
            <a:r>
              <a:rPr lang="nb-NO" dirty="0"/>
              <a:t>) or contrast </a:t>
            </a:r>
            <a:r>
              <a:rPr lang="en-US" dirty="0"/>
              <a:t>enhanced</a:t>
            </a:r>
            <a:r>
              <a:rPr lang="nb-NO" dirty="0"/>
              <a:t> (boston)): </a:t>
            </a:r>
            <a:r>
              <a:rPr lang="en-US" dirty="0"/>
              <a:t>‘compute-tumor-vols.sh’</a:t>
            </a:r>
          </a:p>
          <a:p>
            <a:r>
              <a:rPr lang="nb-NO" dirty="0"/>
              <a:t>Computation of ventricle volume [mm^3] from ventricle masks: compute-vent-vols.sh</a:t>
            </a:r>
          </a:p>
          <a:p>
            <a:r>
              <a:rPr lang="nb-NO" dirty="0"/>
              <a:t>Collection of interval measures relative to baseline: print-from-baseline-interval-measures.sh</a:t>
            </a:r>
          </a:p>
          <a:p>
            <a:r>
              <a:rPr lang="en-US" dirty="0"/>
              <a:t>Joint plot with linear regression and marginal distributions</a:t>
            </a:r>
          </a:p>
          <a:p>
            <a:r>
              <a:rPr lang="en-US" dirty="0"/>
              <a:t>Pearson correlation</a:t>
            </a:r>
          </a:p>
          <a:p>
            <a:endParaRPr lang="nb-NO" dirty="0"/>
          </a:p>
          <a:p>
            <a:endParaRPr lang="en-US" dirty="0"/>
          </a:p>
          <a:p>
            <a:endParaRPr lang="en-US" dirty="0"/>
          </a:p>
        </p:txBody>
      </p:sp>
    </p:spTree>
    <p:extLst>
      <p:ext uri="{BB962C8B-B14F-4D97-AF65-F5344CB8AC3E}">
        <p14:creationId xmlns:p14="http://schemas.microsoft.com/office/powerpoint/2010/main" val="977334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2F41BB3-7169-42B4-BCC1-6D037FC53D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2800" y="685800"/>
            <a:ext cx="5486400" cy="5486400"/>
          </a:xfrm>
          <a:prstGeom prst="rect">
            <a:avLst/>
          </a:prstGeom>
        </p:spPr>
      </p:pic>
    </p:spTree>
    <p:extLst>
      <p:ext uri="{BB962C8B-B14F-4D97-AF65-F5344CB8AC3E}">
        <p14:creationId xmlns:p14="http://schemas.microsoft.com/office/powerpoint/2010/main" val="1320278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C19243E-DB49-4493-A736-D72D208F80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2800" y="685800"/>
            <a:ext cx="5486400" cy="5486400"/>
          </a:xfrm>
          <a:prstGeom prst="rect">
            <a:avLst/>
          </a:prstGeom>
        </p:spPr>
      </p:pic>
    </p:spTree>
    <p:extLst>
      <p:ext uri="{BB962C8B-B14F-4D97-AF65-F5344CB8AC3E}">
        <p14:creationId xmlns:p14="http://schemas.microsoft.com/office/powerpoint/2010/main" val="3117858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463CA7C-985C-48F5-B42E-B6ABBAFEB2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2800" y="685800"/>
            <a:ext cx="5486400" cy="5486400"/>
          </a:xfrm>
          <a:prstGeom prst="rect">
            <a:avLst/>
          </a:prstGeom>
        </p:spPr>
      </p:pic>
    </p:spTree>
    <p:extLst>
      <p:ext uri="{BB962C8B-B14F-4D97-AF65-F5344CB8AC3E}">
        <p14:creationId xmlns:p14="http://schemas.microsoft.com/office/powerpoint/2010/main" val="1559605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E23C3F5-0286-4C6A-B748-ED1DD76463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2800" y="685800"/>
            <a:ext cx="5486400" cy="5486400"/>
          </a:xfrm>
          <a:prstGeom prst="rect">
            <a:avLst/>
          </a:prstGeom>
        </p:spPr>
      </p:pic>
    </p:spTree>
    <p:extLst>
      <p:ext uri="{BB962C8B-B14F-4D97-AF65-F5344CB8AC3E}">
        <p14:creationId xmlns:p14="http://schemas.microsoft.com/office/powerpoint/2010/main" val="223865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7414E07-F2BD-473F-8BF6-CBCE7281B2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2800" y="685800"/>
            <a:ext cx="5486400" cy="5486400"/>
          </a:xfrm>
          <a:prstGeom prst="rect">
            <a:avLst/>
          </a:prstGeom>
        </p:spPr>
      </p:pic>
    </p:spTree>
    <p:extLst>
      <p:ext uri="{BB962C8B-B14F-4D97-AF65-F5344CB8AC3E}">
        <p14:creationId xmlns:p14="http://schemas.microsoft.com/office/powerpoint/2010/main" val="3441826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CB48B79-681E-4699-9418-738F6BE10B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171825" y="1233487"/>
            <a:ext cx="5848350" cy="4391025"/>
          </a:xfrm>
          <a:prstGeom prst="rect">
            <a:avLst/>
          </a:prstGeom>
        </p:spPr>
      </p:pic>
    </p:spTree>
    <p:extLst>
      <p:ext uri="{BB962C8B-B14F-4D97-AF65-F5344CB8AC3E}">
        <p14:creationId xmlns:p14="http://schemas.microsoft.com/office/powerpoint/2010/main" val="2388919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B49C4F3-FB83-4209-B48F-8F80E2E4DB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09600" y="228600"/>
            <a:ext cx="10972800" cy="6400800"/>
          </a:xfrm>
          <a:prstGeom prst="rect">
            <a:avLst/>
          </a:prstGeom>
        </p:spPr>
      </p:pic>
    </p:spTree>
    <p:extLst>
      <p:ext uri="{BB962C8B-B14F-4D97-AF65-F5344CB8AC3E}">
        <p14:creationId xmlns:p14="http://schemas.microsoft.com/office/powerpoint/2010/main" val="2470996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5F6E5BB-02B2-4C29-8FF4-CE29351B8F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09600" y="228600"/>
            <a:ext cx="10972800" cy="6400800"/>
          </a:xfrm>
          <a:prstGeom prst="rect">
            <a:avLst/>
          </a:prstGeom>
        </p:spPr>
      </p:pic>
    </p:spTree>
    <p:extLst>
      <p:ext uri="{BB962C8B-B14F-4D97-AF65-F5344CB8AC3E}">
        <p14:creationId xmlns:p14="http://schemas.microsoft.com/office/powerpoint/2010/main" val="2624988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45E5-FD53-48D1-8DE9-64CBF3B7A8BC}"/>
              </a:ext>
            </a:extLst>
          </p:cNvPr>
          <p:cNvSpPr>
            <a:spLocks noGrp="1"/>
          </p:cNvSpPr>
          <p:nvPr>
            <p:ph type="title"/>
          </p:nvPr>
        </p:nvSpPr>
        <p:spPr/>
        <p:txBody>
          <a:bodyPr/>
          <a:lstStyle/>
          <a:p>
            <a:r>
              <a:rPr lang="en-US" dirty="0"/>
              <a:t>Experiment 6, conclusion</a:t>
            </a:r>
          </a:p>
        </p:txBody>
      </p:sp>
      <p:sp>
        <p:nvSpPr>
          <p:cNvPr id="3" name="Content Placeholder 2">
            <a:extLst>
              <a:ext uri="{FF2B5EF4-FFF2-40B4-BE49-F238E27FC236}">
                <a16:creationId xmlns:a16="http://schemas.microsoft.com/office/drawing/2014/main" id="{A6371231-D439-4368-BDFC-1D4AACA3CDAC}"/>
              </a:ext>
            </a:extLst>
          </p:cNvPr>
          <p:cNvSpPr>
            <a:spLocks noGrp="1"/>
          </p:cNvSpPr>
          <p:nvPr>
            <p:ph idx="1"/>
          </p:nvPr>
        </p:nvSpPr>
        <p:spPr/>
        <p:txBody>
          <a:bodyPr/>
          <a:lstStyle/>
          <a:p>
            <a:r>
              <a:rPr lang="nb-NO" dirty="0"/>
              <a:t>Overall</a:t>
            </a:r>
            <a:r>
              <a:rPr lang="en-US" dirty="0"/>
              <a:t> Pearson: Small, but significant negative correlation between ventricle and tumor volume</a:t>
            </a:r>
          </a:p>
        </p:txBody>
      </p:sp>
    </p:spTree>
    <p:extLst>
      <p:ext uri="{BB962C8B-B14F-4D97-AF65-F5344CB8AC3E}">
        <p14:creationId xmlns:p14="http://schemas.microsoft.com/office/powerpoint/2010/main" val="2724428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5B21-DA3E-4B19-A77E-DE98B5520ECE}"/>
              </a:ext>
            </a:extLst>
          </p:cNvPr>
          <p:cNvSpPr>
            <a:spLocks noGrp="1"/>
          </p:cNvSpPr>
          <p:nvPr>
            <p:ph type="title"/>
          </p:nvPr>
        </p:nvSpPr>
        <p:spPr/>
        <p:txBody>
          <a:bodyPr/>
          <a:lstStyle/>
          <a:p>
            <a:r>
              <a:rPr lang="nb-NO" dirty="0"/>
              <a:t>Diskusjon</a:t>
            </a:r>
          </a:p>
        </p:txBody>
      </p:sp>
      <p:sp>
        <p:nvSpPr>
          <p:cNvPr id="3" name="Content Placeholder 2">
            <a:extLst>
              <a:ext uri="{FF2B5EF4-FFF2-40B4-BE49-F238E27FC236}">
                <a16:creationId xmlns:a16="http://schemas.microsoft.com/office/drawing/2014/main" id="{C1E7EBA0-E5DC-4A3C-A6B5-4E0B1C03BDEC}"/>
              </a:ext>
            </a:extLst>
          </p:cNvPr>
          <p:cNvSpPr>
            <a:spLocks noGrp="1"/>
          </p:cNvSpPr>
          <p:nvPr>
            <p:ph idx="1"/>
          </p:nvPr>
        </p:nvSpPr>
        <p:spPr/>
        <p:txBody>
          <a:bodyPr>
            <a:normAutofit fontScale="77500" lnSpcReduction="20000"/>
          </a:bodyPr>
          <a:lstStyle/>
          <a:p>
            <a:pPr marL="0" indent="0">
              <a:buNone/>
            </a:pPr>
            <a:r>
              <a:rPr lang="nb-NO" dirty="0"/>
              <a:t>1. Data for både Oslo (SAILOR) og Boston viser klart at ventrikkelvolum øker underveis i behandlingen, i motsetning til tumorvolum som kan både minke og øke. </a:t>
            </a:r>
          </a:p>
          <a:p>
            <a:pPr marL="0" indent="0">
              <a:buNone/>
            </a:pPr>
            <a:endParaRPr lang="nb-NO" dirty="0"/>
          </a:p>
          <a:p>
            <a:pPr marL="0" indent="0">
              <a:buNone/>
            </a:pPr>
            <a:r>
              <a:rPr lang="nb-NO" dirty="0"/>
              <a:t>2. Det er en vesentlig forskjell i </a:t>
            </a:r>
            <a:r>
              <a:rPr lang="nb-NO" dirty="0" err="1"/>
              <a:t>ventrikkeløkning</a:t>
            </a:r>
            <a:r>
              <a:rPr lang="nb-NO" dirty="0"/>
              <a:t> mellom </a:t>
            </a:r>
            <a:r>
              <a:rPr lang="nb-NO" dirty="0" err="1"/>
              <a:t>glioblastompasienter</a:t>
            </a:r>
            <a:r>
              <a:rPr lang="nb-NO" dirty="0"/>
              <a:t> og metastasepasienter. En forskjell i behandling er om kjemoterapi blir brukt eller ikke. Ellers viser litteratursøk at atrofi, som kan medfølge dilasjon av ventrikler, er en kjent respons på stråleterapi. Begge pasientgrupper mottar strålebehandling, forstår jeg rett.</a:t>
            </a:r>
          </a:p>
          <a:p>
            <a:pPr marL="0" indent="0">
              <a:buNone/>
            </a:pPr>
            <a:endParaRPr lang="nb-NO" dirty="0"/>
          </a:p>
          <a:p>
            <a:pPr marL="0" indent="0">
              <a:buNone/>
            </a:pPr>
            <a:r>
              <a:rPr lang="nb-NO" dirty="0"/>
              <a:t>3. Korrelasjonsanalyse viser en signifikant, men svak negativ korrelasjon mellom endring i ventrikkelvolum og endring i tumorvolum.</a:t>
            </a:r>
          </a:p>
          <a:p>
            <a:pPr marL="0" indent="0">
              <a:buNone/>
            </a:pPr>
            <a:endParaRPr lang="nb-NO" dirty="0"/>
          </a:p>
          <a:p>
            <a:pPr marL="0" indent="0">
              <a:buNone/>
            </a:pPr>
            <a:r>
              <a:rPr lang="nb-NO" dirty="0"/>
              <a:t>4. Alder, overlevelse, bruk </a:t>
            </a:r>
            <a:r>
              <a:rPr lang="nb-NO"/>
              <a:t>av steroider </a:t>
            </a:r>
            <a:r>
              <a:rPr lang="nb-NO" dirty="0"/>
              <a:t>(ja/nei) og tidlig (CRT) vs. sent (</a:t>
            </a:r>
            <a:r>
              <a:rPr lang="nb-NO" dirty="0" err="1"/>
              <a:t>kjemo</a:t>
            </a:r>
            <a:r>
              <a:rPr lang="nb-NO" dirty="0"/>
              <a:t>) er mulige oppdelinger i analysen for å markere klinisk relevans.</a:t>
            </a:r>
          </a:p>
          <a:p>
            <a:endParaRPr lang="nb-NO" dirty="0"/>
          </a:p>
        </p:txBody>
      </p:sp>
    </p:spTree>
    <p:extLst>
      <p:ext uri="{BB962C8B-B14F-4D97-AF65-F5344CB8AC3E}">
        <p14:creationId xmlns:p14="http://schemas.microsoft.com/office/powerpoint/2010/main" val="12799733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8FD9D-CD21-4F0F-AF2F-7803F5BF7CE4}"/>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CAE4879F-0F0B-46B7-9707-0ADFF888078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98835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TotalTime>
  <Words>2265</Words>
  <Application>Microsoft Office PowerPoint</Application>
  <PresentationFormat>Widescreen</PresentationFormat>
  <Paragraphs>320</Paragraphs>
  <Slides>51</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Calibri Light</vt:lpstr>
      <vt:lpstr>Office Theme</vt:lpstr>
      <vt:lpstr>Quantification of ventricle and tumor volume change in treatment of glioblastoma</vt:lpstr>
      <vt:lpstr>Treatment of glioblastoma</vt:lpstr>
      <vt:lpstr>Conventional treatment at OUS (SAILOR)</vt:lpstr>
      <vt:lpstr>PowerPoint Presentation</vt:lpstr>
      <vt:lpstr>PowerPoint Presentation</vt:lpstr>
      <vt:lpstr>PowerPoint Presentation</vt:lpstr>
      <vt:lpstr>PowerPoint Presentation</vt:lpstr>
      <vt:lpstr>Ventricle change: relevant literature</vt:lpstr>
      <vt:lpstr>PowerPoint Presentation</vt:lpstr>
      <vt:lpstr>Main hypothesis</vt:lpstr>
      <vt:lpstr>Datagrunnlag</vt:lpstr>
      <vt:lpstr>Data for eksperimenter</vt:lpstr>
      <vt:lpstr>Eksperiment 0, informasjon</vt:lpstr>
      <vt:lpstr>Eksperiment 0, metode B</vt:lpstr>
      <vt:lpstr>PowerPoint Presentation</vt:lpstr>
      <vt:lpstr>Eksperiment 0, metode B</vt:lpstr>
      <vt:lpstr>Eksperiment 1, informasjon</vt:lpstr>
      <vt:lpstr>Eksperiment 1, metode</vt:lpstr>
      <vt:lpstr>Eksperiment 1, metode</vt:lpstr>
      <vt:lpstr>PowerPoint Presentation</vt:lpstr>
      <vt:lpstr>PowerPoint Presentation</vt:lpstr>
      <vt:lpstr>Eksperiment 1, konklusjon</vt:lpstr>
      <vt:lpstr>PowerPoint Presentation</vt:lpstr>
      <vt:lpstr>Eksperiment 5, informasjon</vt:lpstr>
      <vt:lpstr>Dataset versions in Experiment 5</vt:lpstr>
      <vt:lpstr>Eksperiment 5, metode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Eksperiment 5, observasjoner</vt:lpstr>
      <vt:lpstr>Eksperiment 5, konklusjon</vt:lpstr>
      <vt:lpstr>Experiment 6</vt:lpstr>
      <vt:lpstr>Experiment 6,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Experiment 6, conclusion</vt:lpstr>
      <vt:lpstr>Diskusjon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Quantification of ventricle and tumor volume change in treatment of glioblastoma</dc:title>
  <dc:creator>Ivar Thokle Hovden</dc:creator>
  <cp:lastModifiedBy>Ivar Thokle Hovden</cp:lastModifiedBy>
  <cp:revision>1</cp:revision>
  <dcterms:created xsi:type="dcterms:W3CDTF">2022-01-12T16:04:31Z</dcterms:created>
  <dcterms:modified xsi:type="dcterms:W3CDTF">2022-01-18T13:00:15Z</dcterms:modified>
</cp:coreProperties>
</file>