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7" r:id="rId4"/>
    <p:sldId id="268" r:id="rId5"/>
    <p:sldId id="258" r:id="rId6"/>
    <p:sldId id="259" r:id="rId7"/>
    <p:sldId id="260" r:id="rId8"/>
    <p:sldId id="269" r:id="rId9"/>
    <p:sldId id="261" r:id="rId10"/>
    <p:sldId id="262" r:id="rId11"/>
    <p:sldId id="263" r:id="rId12"/>
    <p:sldId id="264" r:id="rId13"/>
    <p:sldId id="265" r:id="rId14"/>
    <p:sldId id="266" r:id="rId15"/>
    <p:sldId id="270" r:id="rId16"/>
    <p:sldId id="27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5B4DC-EEA5-44DA-93D7-7D24E86A1847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CD8D14-4195-4538-9DB7-86F6801A5E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00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5D9D1B-EBB2-4997-B000-EE0B897B8B6F}" type="slidenum">
              <a:rPr lang="en-US"/>
              <a:pPr/>
              <a:t>3</a:t>
            </a:fld>
            <a:endParaRPr 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4423D6-B4CC-45CE-A582-AF7E3E877E21}" type="slidenum">
              <a:rPr lang="en-US"/>
              <a:pPr/>
              <a:t>4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6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032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1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94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795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385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477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424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3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33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30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26139-8AC8-41A2-9D5F-E3F19ABB3ADC}" type="datetimeFigureOut">
              <a:rPr lang="en-US" smtClean="0"/>
              <a:t>2/13/2013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7A985-24A3-4AD6-8F00-1885BDA77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96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My%20Documents\PowerPoint\All%20Shook%20Up%20Part.WAV" TargetMode="External"/><Relationship Id="rId6" Type="http://schemas.openxmlformats.org/officeDocument/2006/relationships/image" Target="../media/image5.wmf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0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emf"/><Relationship Id="rId5" Type="http://schemas.openxmlformats.org/officeDocument/2006/relationships/image" Target="../media/image12.png"/><Relationship Id="rId4" Type="http://schemas.openxmlformats.org/officeDocument/2006/relationships/image" Target="../media/image14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image" Target="../media/image20.emf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9.wmf"/><Relationship Id="rId4" Type="http://schemas.openxmlformats.org/officeDocument/2006/relationships/image" Target="../media/image21.emf"/><Relationship Id="rId9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0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4.wmf"/><Relationship Id="rId4" Type="http://schemas.openxmlformats.org/officeDocument/2006/relationships/oleObject" Target="../embeddings/oleObject1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7.wmf"/><Relationship Id="rId4" Type="http://schemas.openxmlformats.org/officeDocument/2006/relationships/oleObject" Target="../embeddings/oleObject1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emf"/><Relationship Id="rId4" Type="http://schemas.openxmlformats.org/officeDocument/2006/relationships/image" Target="../media/image21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3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609601"/>
            <a:ext cx="7772400" cy="12192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Simulating </a:t>
            </a:r>
            <a:r>
              <a:rPr lang="en-US" sz="4000" b="1" dirty="0" err="1" smtClean="0">
                <a:latin typeface="Symbol" pitchFamily="18" charset="2"/>
              </a:rPr>
              <a:t>G</a:t>
            </a:r>
            <a:r>
              <a:rPr lang="en-US" sz="4000" b="1" baseline="-25000" dirty="0" err="1" smtClean="0">
                <a:latin typeface="Symbol" pitchFamily="18" charset="2"/>
              </a:rPr>
              <a:t>g</a:t>
            </a:r>
            <a:r>
              <a:rPr lang="en-US" sz="4000" b="1" dirty="0" smtClean="0"/>
              <a:t> Distributions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05000"/>
            <a:ext cx="6400800" cy="4267200"/>
          </a:xfrm>
        </p:spPr>
        <p:txBody>
          <a:bodyPr>
            <a:normAutofit lnSpcReduction="10000"/>
          </a:bodyPr>
          <a:lstStyle/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What is </a:t>
            </a:r>
            <a:r>
              <a:rPr lang="en-US" b="1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en-US" b="1" baseline="-25000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en-US" b="1" dirty="0" smtClean="0">
                <a:solidFill>
                  <a:schemeClr val="tx1"/>
                </a:solidFill>
              </a:rPr>
              <a:t>?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How are </a:t>
            </a:r>
            <a:r>
              <a:rPr lang="en-US" b="1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en-US" b="1" baseline="-25000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en-US" b="1" dirty="0" err="1" smtClean="0">
                <a:solidFill>
                  <a:schemeClr val="tx1"/>
                </a:solidFill>
              </a:rPr>
              <a:t>’s</a:t>
            </a:r>
            <a:r>
              <a:rPr lang="en-US" b="1" dirty="0" smtClean="0">
                <a:solidFill>
                  <a:schemeClr val="tx1"/>
                </a:solidFill>
              </a:rPr>
              <a:t> measured?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What does the standard model predict?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Simulating </a:t>
            </a:r>
            <a:r>
              <a:rPr lang="en-US" b="1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en-US" b="1" baseline="-25000" dirty="0" err="1" smtClean="0">
                <a:solidFill>
                  <a:schemeClr val="tx1"/>
                </a:solidFill>
                <a:latin typeface="Symbol" pitchFamily="18" charset="2"/>
              </a:rPr>
              <a:t>g</a:t>
            </a:r>
            <a:r>
              <a:rPr lang="en-US" b="1" dirty="0" smtClean="0">
                <a:solidFill>
                  <a:schemeClr val="tx1"/>
                </a:solidFill>
              </a:rPr>
              <a:t> distributions.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Constraining the </a:t>
            </a:r>
            <a:r>
              <a:rPr lang="en-US" b="1" smtClean="0">
                <a:solidFill>
                  <a:schemeClr val="tx1"/>
                </a:solidFill>
              </a:rPr>
              <a:t>Oslo method</a:t>
            </a:r>
            <a:r>
              <a:rPr lang="en-US" b="1" dirty="0" smtClean="0">
                <a:solidFill>
                  <a:schemeClr val="tx1"/>
                </a:solidFill>
              </a:rPr>
              <a:t>.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Testing the Porter-Thomas distribution</a:t>
            </a:r>
            <a:endParaRPr 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65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</a:t>
            </a:r>
            <a:r>
              <a:rPr lang="en-US" b="1" dirty="0" err="1" smtClean="0">
                <a:latin typeface="Symbol" pitchFamily="18" charset="2"/>
              </a:rPr>
              <a:t>G</a:t>
            </a:r>
            <a:r>
              <a:rPr lang="en-US" b="1" baseline="-25000" dirty="0" err="1" smtClean="0">
                <a:latin typeface="Symbol" pitchFamily="18" charset="2"/>
              </a:rPr>
              <a:t>g</a:t>
            </a:r>
            <a:r>
              <a:rPr lang="en-US" b="1" dirty="0" smtClean="0"/>
              <a:t>?</a:t>
            </a:r>
            <a:endParaRPr lang="en-US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038600" cy="45259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b="1" dirty="0" smtClean="0">
                    <a:latin typeface="Symbol" pitchFamily="18" charset="2"/>
                  </a:rPr>
                  <a:t>G</a:t>
                </a:r>
                <a:r>
                  <a:rPr lang="en-US" sz="2400" b="1" baseline="-25000" dirty="0" smtClean="0">
                    <a:latin typeface="Symbol" pitchFamily="18" charset="2"/>
                  </a:rPr>
                  <a:t>g</a:t>
                </a:r>
                <a:r>
                  <a:rPr lang="en-US" sz="2400" b="1" dirty="0" smtClean="0"/>
                  <a:t> is the total radiation width.</a:t>
                </a:r>
                <a:br>
                  <a:rPr lang="en-US" sz="2400" b="1" dirty="0" smtClean="0"/>
                </a:br>
                <a:r>
                  <a:rPr lang="en-US" sz="2400" b="1" dirty="0" smtClean="0"/>
                  <a:t/>
                </a:r>
                <a:br>
                  <a:rPr lang="en-US" sz="2400" b="1" dirty="0" smtClean="0"/>
                </a:br>
                <a:r>
                  <a:rPr lang="en-US" sz="2400" b="1" dirty="0" smtClean="0"/>
                  <a:t>Sum of partial radiation widths, </a:t>
                </a:r>
                <a:r>
                  <a:rPr lang="en-US" sz="2400" b="1" dirty="0" err="1" smtClean="0">
                    <a:latin typeface="Symbol" pitchFamily="18" charset="2"/>
                  </a:rPr>
                  <a:t>G</a:t>
                </a:r>
                <a:r>
                  <a:rPr lang="en-US" sz="2400" b="1" baseline="-25000" dirty="0" err="1" smtClean="0">
                    <a:latin typeface="Symbol" pitchFamily="18" charset="2"/>
                  </a:rPr>
                  <a:t>g</a:t>
                </a:r>
                <a:r>
                  <a:rPr lang="en-US" sz="2400" b="1" i="1" baseline="-25000" dirty="0" err="1" smtClean="0"/>
                  <a:t>i</a:t>
                </a:r>
                <a:r>
                  <a:rPr lang="en-US" sz="2400" b="1" dirty="0" smtClean="0"/>
                  <a:t>, for primary transitions from the capturing state (resonance).</a:t>
                </a:r>
                <a:br>
                  <a:rPr lang="en-US" sz="2400" b="1" dirty="0" smtClean="0"/>
                </a:br>
                <a:r>
                  <a:rPr lang="en-US" dirty="0" smtClean="0"/>
                  <a:t/>
                </a:r>
                <a:br>
                  <a:rPr lang="en-US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  <a:ea typeface="Cambria Math"/>
                          </a:rPr>
                          <m:t>Γ</m:t>
                        </m:r>
                      </m:e>
                      <m:sub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𝛾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latin typeface="Cambria Math"/>
                          </a:rPr>
                          <m:t>𝑖</m:t>
                        </m:r>
                        <m:r>
                          <a:rPr lang="en-US" b="0" i="1" smtClean="0">
                            <a:latin typeface="Cambria Math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latin typeface="Cambria Math"/>
                          </a:rPr>
                          <m:t>𝑁</m:t>
                        </m:r>
                      </m:sup>
                      <m:e>
                        <m:sSub>
                          <m:sSub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l-GR" b="0" i="1" smtClean="0">
                                <a:latin typeface="Cambria Math"/>
                                <a:ea typeface="Cambria Math"/>
                              </a:rPr>
                              <m:t>Γ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𝛾</m:t>
                            </m:r>
                            <m:r>
                              <a:rPr lang="en-US" b="0" i="1" smtClean="0">
                                <a:latin typeface="Cambria Math"/>
                                <a:ea typeface="Cambria Math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038600" cy="4525963"/>
              </a:xfrm>
              <a:blipFill rotWithShape="1">
                <a:blip r:embed="rId2"/>
                <a:stretch>
                  <a:fillRect l="-1961" t="-21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4" descr="Casca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9" t="7117" r="43478" b="3929"/>
          <a:stretch>
            <a:fillRect/>
          </a:stretch>
        </p:blipFill>
        <p:spPr bwMode="auto">
          <a:xfrm>
            <a:off x="4724400" y="2138766"/>
            <a:ext cx="4267200" cy="288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6019800" y="2362200"/>
            <a:ext cx="228600" cy="3657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858000" y="2362200"/>
            <a:ext cx="228600" cy="2057400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20000" y="2362200"/>
            <a:ext cx="304800" cy="914400"/>
          </a:xfrm>
          <a:prstGeom prst="ellipse">
            <a:avLst/>
          </a:prstGeom>
          <a:noFill/>
          <a:ln w="349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47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096962"/>
          </a:xfrm>
        </p:spPr>
        <p:txBody>
          <a:bodyPr>
            <a:normAutofit fontScale="90000"/>
          </a:bodyPr>
          <a:lstStyle/>
          <a:p>
            <a:r>
              <a:rPr lang="en-US" sz="2400" b="1">
                <a:solidFill>
                  <a:schemeClr val="hlink"/>
                </a:solidFill>
                <a:latin typeface="Comic Sans MS" pitchFamily="66" charset="0"/>
              </a:rPr>
              <a:t>Neutron Capture Cross Sections:</a:t>
            </a:r>
            <a:br>
              <a:rPr lang="en-US" sz="2400" b="1">
                <a:solidFill>
                  <a:schemeClr val="hlink"/>
                </a:solidFill>
                <a:latin typeface="Comic Sans MS" pitchFamily="66" charset="0"/>
              </a:rPr>
            </a:br>
            <a:r>
              <a:rPr lang="en-US" sz="2400" b="1">
                <a:solidFill>
                  <a:schemeClr val="hlink"/>
                </a:solidFill>
                <a:latin typeface="Comic Sans MS" pitchFamily="66" charset="0"/>
              </a:rPr>
              <a:t> </a:t>
            </a:r>
            <a:br>
              <a:rPr lang="en-US" sz="2400" b="1">
                <a:solidFill>
                  <a:schemeClr val="hlink"/>
                </a:solidFill>
                <a:latin typeface="Comic Sans MS" pitchFamily="66" charset="0"/>
              </a:rPr>
            </a:br>
            <a:r>
              <a:rPr lang="en-US" sz="2400" b="1">
                <a:solidFill>
                  <a:schemeClr val="hlink"/>
                </a:solidFill>
                <a:latin typeface="Comic Sans MS" pitchFamily="66" charset="0"/>
              </a:rPr>
              <a:t>Neutron hits target and sticks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r>
              <a:rPr lang="en-US" sz="2800" b="1" baseline="30000">
                <a:solidFill>
                  <a:schemeClr val="hlink"/>
                </a:solidFill>
              </a:rPr>
              <a:t>A</a:t>
            </a:r>
            <a:r>
              <a:rPr lang="en-US" sz="2800" b="1">
                <a:solidFill>
                  <a:schemeClr val="hlink"/>
                </a:solidFill>
              </a:rPr>
              <a:t>Z(</a:t>
            </a:r>
            <a:r>
              <a:rPr lang="en-US" sz="2800" b="1" i="1">
                <a:solidFill>
                  <a:schemeClr val="hlink"/>
                </a:solidFill>
              </a:rPr>
              <a:t>n</a:t>
            </a:r>
            <a:r>
              <a:rPr lang="en-US" sz="2800" b="1">
                <a:solidFill>
                  <a:schemeClr val="hlink"/>
                </a:solidFill>
              </a:rPr>
              <a:t>,</a:t>
            </a:r>
            <a:r>
              <a:rPr lang="en-US" sz="2800" b="1">
                <a:solidFill>
                  <a:schemeClr val="hlink"/>
                </a:solidFill>
                <a:latin typeface="Symbol" pitchFamily="18" charset="2"/>
              </a:rPr>
              <a:t>g</a:t>
            </a:r>
            <a:r>
              <a:rPr lang="en-US" sz="2800" b="1">
                <a:solidFill>
                  <a:schemeClr val="hlink"/>
                </a:solidFill>
              </a:rPr>
              <a:t>)</a:t>
            </a:r>
            <a:r>
              <a:rPr lang="en-US" sz="2800" b="1" baseline="30000">
                <a:solidFill>
                  <a:schemeClr val="hlink"/>
                </a:solidFill>
              </a:rPr>
              <a:t>A+1</a:t>
            </a:r>
            <a:r>
              <a:rPr lang="en-US" sz="2800" b="1">
                <a:solidFill>
                  <a:schemeClr val="hlink"/>
                </a:solidFill>
              </a:rPr>
              <a:t>Z </a:t>
            </a:r>
          </a:p>
        </p:txBody>
      </p:sp>
      <p:pic>
        <p:nvPicPr>
          <p:cNvPr id="3076" name="Picture 4" descr="MailPouchBar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1" r="21521" b="27347"/>
          <a:stretch>
            <a:fillRect/>
          </a:stretch>
        </p:blipFill>
        <p:spPr bwMode="auto">
          <a:xfrm>
            <a:off x="4114800" y="2971800"/>
            <a:ext cx="4038600" cy="2690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7" name="AutoShape 5"/>
          <p:cNvSpPr>
            <a:spLocks noChangeArrowheads="1"/>
          </p:cNvSpPr>
          <p:nvPr/>
        </p:nvSpPr>
        <p:spPr bwMode="auto">
          <a:xfrm>
            <a:off x="4724400" y="4191000"/>
            <a:ext cx="685800" cy="304800"/>
          </a:xfrm>
          <a:prstGeom prst="smileyFace">
            <a:avLst>
              <a:gd name="adj" fmla="val 4653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4800600" y="4038600"/>
            <a:ext cx="685800" cy="533400"/>
          </a:xfrm>
          <a:prstGeom prst="irregularSeal2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5638800" y="4572000"/>
            <a:ext cx="457200" cy="1447800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3" name="AutoShape 11"/>
          <p:cNvSpPr>
            <a:spLocks noChangeArrowheads="1"/>
          </p:cNvSpPr>
          <p:nvPr/>
        </p:nvSpPr>
        <p:spPr bwMode="auto">
          <a:xfrm rot="17598267">
            <a:off x="6210300" y="3695700"/>
            <a:ext cx="457200" cy="1447800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 rot="14070592">
            <a:off x="5676900" y="2781300"/>
            <a:ext cx="457200" cy="1447800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5" name="AutoShape 13"/>
          <p:cNvSpPr>
            <a:spLocks noChangeArrowheads="1"/>
          </p:cNvSpPr>
          <p:nvPr/>
        </p:nvSpPr>
        <p:spPr bwMode="auto">
          <a:xfrm rot="10098381">
            <a:off x="4648200" y="2514600"/>
            <a:ext cx="457200" cy="1447800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6" name="AutoShape 14"/>
          <p:cNvSpPr>
            <a:spLocks noChangeArrowheads="1"/>
          </p:cNvSpPr>
          <p:nvPr/>
        </p:nvSpPr>
        <p:spPr bwMode="auto">
          <a:xfrm rot="7243440">
            <a:off x="3695700" y="3467100"/>
            <a:ext cx="457200" cy="1447800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 rot="2945815">
            <a:off x="4305300" y="4533900"/>
            <a:ext cx="457200" cy="1447800"/>
          </a:xfrm>
          <a:prstGeom prst="lightningBol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089" name="All Shook Up Part.WAV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MCj03515150000[1]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91000"/>
            <a:ext cx="427038" cy="43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91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" fill="hold"/>
                                        <p:tgtEl>
                                          <p:spTgt spid="30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486"/>
                            </p:stCondLst>
                            <p:childTnLst>
                              <p:par>
                                <p:cTn id="2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14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14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7"/>
                                            </p:cond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14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14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1014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8"/>
                                            </p:cond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1"/>
                                            </p:cond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47" repeatCount="2000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89"/>
                </p:tgtEl>
              </p:cMediaNode>
            </p:audio>
          </p:childTnLst>
        </p:cTn>
      </p:par>
    </p:tnLst>
    <p:bldLst>
      <p:bldP spid="3077" grpId="0" animBg="1"/>
      <p:bldP spid="3078" grpId="0" animBg="1"/>
      <p:bldP spid="3081" grpId="0" animBg="1"/>
      <p:bldP spid="3083" grpId="0" animBg="1"/>
      <p:bldP spid="3084" grpId="0" animBg="1"/>
      <p:bldP spid="3085" grpId="0" animBg="1"/>
      <p:bldP spid="3086" grpId="0" animBg="1"/>
      <p:bldP spid="308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763000" cy="762000"/>
          </a:xfrm>
        </p:spPr>
        <p:txBody>
          <a:bodyPr/>
          <a:lstStyle/>
          <a:p>
            <a:r>
              <a:rPr lang="en-US" sz="2800" b="1">
                <a:solidFill>
                  <a:schemeClr val="hlink"/>
                </a:solidFill>
              </a:rPr>
              <a:t>(</a:t>
            </a:r>
            <a:r>
              <a:rPr lang="en-US" sz="2800" b="1" i="1">
                <a:solidFill>
                  <a:schemeClr val="hlink"/>
                </a:solidFill>
              </a:rPr>
              <a:t>n</a:t>
            </a:r>
            <a:r>
              <a:rPr lang="en-US" sz="2800" b="1">
                <a:solidFill>
                  <a:schemeClr val="hlink"/>
                </a:solidFill>
              </a:rPr>
              <a:t>,</a:t>
            </a:r>
            <a:r>
              <a:rPr lang="en-US" sz="2800" b="1">
                <a:solidFill>
                  <a:schemeClr val="hlink"/>
                </a:solidFill>
                <a:latin typeface="Symbol" pitchFamily="18" charset="2"/>
              </a:rPr>
              <a:t>g</a:t>
            </a:r>
            <a:r>
              <a:rPr lang="en-US" sz="2800" b="1">
                <a:solidFill>
                  <a:schemeClr val="hlink"/>
                </a:solidFill>
              </a:rPr>
              <a:t>) Measurements at ORELA Employ C</a:t>
            </a:r>
            <a:r>
              <a:rPr lang="en-US" sz="2800" b="1" baseline="-25000">
                <a:solidFill>
                  <a:schemeClr val="hlink"/>
                </a:solidFill>
              </a:rPr>
              <a:t>6</a:t>
            </a:r>
            <a:r>
              <a:rPr lang="en-US" sz="2800" b="1">
                <a:solidFill>
                  <a:schemeClr val="hlink"/>
                </a:solidFill>
              </a:rPr>
              <a:t>D</a:t>
            </a:r>
            <a:r>
              <a:rPr lang="en-US" sz="2800" b="1" baseline="-25000">
                <a:solidFill>
                  <a:schemeClr val="hlink"/>
                </a:solidFill>
              </a:rPr>
              <a:t>6</a:t>
            </a:r>
            <a:r>
              <a:rPr lang="en-US" sz="2800" b="1">
                <a:solidFill>
                  <a:schemeClr val="hlink"/>
                </a:solidFill>
              </a:rPr>
              <a:t> Detectors</a:t>
            </a:r>
          </a:p>
        </p:txBody>
      </p:sp>
      <p:pic>
        <p:nvPicPr>
          <p:cNvPr id="51204" name="Picture 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 r="7353" b="7547"/>
          <a:stretch>
            <a:fillRect/>
          </a:stretch>
        </p:blipFill>
        <p:spPr bwMode="auto">
          <a:xfrm>
            <a:off x="1219200" y="1454727"/>
            <a:ext cx="6705600" cy="4343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1307130"/>
            <a:ext cx="6934199" cy="520064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03911" y="2549139"/>
            <a:ext cx="2494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  <a:latin typeface="Symbol" pitchFamily="18" charset="2"/>
              </a:rPr>
              <a:t>g</a:t>
            </a:r>
            <a:r>
              <a:rPr lang="en-US" sz="2400" dirty="0" smtClean="0">
                <a:solidFill>
                  <a:srgbClr val="FFFF00"/>
                </a:solidFill>
              </a:rPr>
              <a:t>-ray detectors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60207" y="5248422"/>
            <a:ext cx="155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Sample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2040000">
            <a:off x="5189538" y="4661032"/>
            <a:ext cx="25483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Neutron beam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3372362" y="1652852"/>
            <a:ext cx="20788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Flux monitor</a:t>
            </a:r>
            <a:endParaRPr lang="en-US" sz="2400" dirty="0">
              <a:solidFill>
                <a:srgbClr val="FFFF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 bwMode="auto">
          <a:xfrm>
            <a:off x="7133305" y="5425420"/>
            <a:ext cx="582085" cy="354755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Straight Arrow Connector 14"/>
          <p:cNvCxnSpPr>
            <a:stCxn id="11" idx="0"/>
          </p:cNvCxnSpPr>
          <p:nvPr/>
        </p:nvCxnSpPr>
        <p:spPr bwMode="auto">
          <a:xfrm flipV="1">
            <a:off x="5437475" y="4528614"/>
            <a:ext cx="13761" cy="719808"/>
          </a:xfrm>
          <a:prstGeom prst="straightConnector1">
            <a:avLst/>
          </a:prstGeom>
          <a:solidFill>
            <a:schemeClr val="accent1"/>
          </a:solidFill>
          <a:ln w="4762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Straight Arrow Connector 15"/>
          <p:cNvCxnSpPr/>
          <p:nvPr/>
        </p:nvCxnSpPr>
        <p:spPr bwMode="auto">
          <a:xfrm>
            <a:off x="4693434" y="3010804"/>
            <a:ext cx="47097" cy="1010157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5537318" y="3024752"/>
            <a:ext cx="498930" cy="663875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8" name="Straight Arrow Connector 17"/>
          <p:cNvCxnSpPr/>
          <p:nvPr/>
        </p:nvCxnSpPr>
        <p:spPr bwMode="auto">
          <a:xfrm>
            <a:off x="3777776" y="2114517"/>
            <a:ext cx="33323" cy="505078"/>
          </a:xfrm>
          <a:prstGeom prst="straightConnector1">
            <a:avLst/>
          </a:prstGeom>
          <a:solidFill>
            <a:schemeClr val="accent1"/>
          </a:solidFill>
          <a:ln w="34925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60217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571" b="1234"/>
          <a:stretch>
            <a:fillRect/>
          </a:stretch>
        </p:blipFill>
        <p:spPr bwMode="auto">
          <a:xfrm>
            <a:off x="4419601" y="1524000"/>
            <a:ext cx="3581400" cy="453270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524000"/>
            <a:ext cx="3581400" cy="4800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is </a:t>
            </a:r>
            <a:r>
              <a:rPr lang="en-US" b="1" dirty="0" err="1" smtClean="0">
                <a:latin typeface="Symbol" pitchFamily="18" charset="2"/>
              </a:rPr>
              <a:t>G</a:t>
            </a:r>
            <a:r>
              <a:rPr lang="en-US" b="1" baseline="-25000" dirty="0" err="1" smtClean="0">
                <a:latin typeface="Symbol" pitchFamily="18" charset="2"/>
              </a:rPr>
              <a:t>g</a:t>
            </a:r>
            <a:r>
              <a:rPr lang="en-US" b="1" dirty="0" smtClean="0"/>
              <a:t> Measured?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352800" cy="4525963"/>
          </a:xfrm>
        </p:spPr>
        <p:txBody>
          <a:bodyPr>
            <a:normAutofit lnSpcReduction="10000"/>
          </a:bodyPr>
          <a:lstStyle/>
          <a:p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latin typeface="Symbol" pitchFamily="18" charset="2"/>
              </a:rPr>
              <a:t>g</a:t>
            </a:r>
            <a:r>
              <a:rPr lang="en-US" sz="2000" b="1" dirty="0" smtClean="0"/>
              <a:t> determined from </a:t>
            </a:r>
            <a:r>
              <a:rPr lang="en-US" sz="2000" b="1" i="1" dirty="0" smtClean="0"/>
              <a:t>R</a:t>
            </a:r>
            <a:r>
              <a:rPr lang="en-US" sz="2000" b="1" dirty="0" smtClean="0"/>
              <a:t>-matrix analysis of neutron-resonance data.</a:t>
            </a:r>
          </a:p>
          <a:p>
            <a:r>
              <a:rPr lang="en-US" sz="2000" b="1" dirty="0" smtClean="0"/>
              <a:t>Typically need both neutron total (transmission) and capture data.</a:t>
            </a:r>
          </a:p>
          <a:p>
            <a:r>
              <a:rPr lang="en-US" sz="2000" b="1" dirty="0" smtClean="0"/>
              <a:t>Capture area.</a:t>
            </a:r>
            <a:br>
              <a:rPr lang="en-US" sz="2000" b="1" dirty="0" smtClean="0"/>
            </a:br>
            <a:r>
              <a:rPr lang="en-US" sz="2000" b="1" i="1" dirty="0" smtClean="0"/>
              <a:t>A</a:t>
            </a:r>
            <a:r>
              <a:rPr lang="en-US" sz="2000" b="1" baseline="-25000" dirty="0" smtClean="0">
                <a:latin typeface="Symbol" pitchFamily="18" charset="2"/>
              </a:rPr>
              <a:t>g</a:t>
            </a:r>
            <a:r>
              <a:rPr lang="en-US" sz="2000" b="1" dirty="0" smtClean="0"/>
              <a:t>=</a:t>
            </a:r>
            <a:r>
              <a:rPr lang="en-US" sz="2000" b="1" i="1" dirty="0" err="1" smtClean="0"/>
              <a:t>g</a:t>
            </a:r>
            <a:r>
              <a:rPr lang="en-US" sz="2000" b="1" i="1" baseline="-25000" dirty="0" err="1" smtClean="0"/>
              <a:t>J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i="1" baseline="-25000" dirty="0" err="1" smtClean="0"/>
              <a:t>n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latin typeface="Symbol" pitchFamily="18" charset="2"/>
              </a:rPr>
              <a:t>g</a:t>
            </a:r>
            <a:r>
              <a:rPr lang="en-US" sz="2000" b="1" dirty="0" smtClean="0"/>
              <a:t>/(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i="1" baseline="-25000" dirty="0" err="1" smtClean="0"/>
              <a:t>n</a:t>
            </a:r>
            <a:r>
              <a:rPr lang="en-US" sz="2000" b="1" dirty="0" err="1" smtClean="0"/>
              <a:t>+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latin typeface="Symbol" pitchFamily="18" charset="2"/>
              </a:rPr>
              <a:t>g</a:t>
            </a:r>
            <a:r>
              <a:rPr lang="en-US" sz="2000" b="1" dirty="0" smtClean="0"/>
              <a:t>).</a:t>
            </a:r>
          </a:p>
          <a:p>
            <a:r>
              <a:rPr lang="en-US" sz="2000" b="1" dirty="0" smtClean="0"/>
              <a:t>Depth of transmission dip proportional to </a:t>
            </a:r>
            <a:r>
              <a:rPr lang="en-US" sz="2000" b="1" dirty="0" smtClean="0">
                <a:latin typeface="Symbol" pitchFamily="18" charset="2"/>
              </a:rPr>
              <a:t>G</a:t>
            </a:r>
            <a:r>
              <a:rPr lang="en-US" sz="2000" b="1" i="1" baseline="-25000" dirty="0" smtClean="0"/>
              <a:t>n</a:t>
            </a:r>
            <a:r>
              <a:rPr lang="en-US" sz="2000" b="1" dirty="0" smtClean="0"/>
              <a:t>.</a:t>
            </a:r>
          </a:p>
          <a:p>
            <a:r>
              <a:rPr lang="en-US" sz="2000" b="1" dirty="0" smtClean="0"/>
              <a:t>Total width.</a:t>
            </a:r>
            <a:br>
              <a:rPr lang="en-US" sz="2000" b="1" dirty="0" smtClean="0"/>
            </a:b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i="1" baseline="-25000" dirty="0" err="1" smtClean="0"/>
              <a:t>t</a:t>
            </a:r>
            <a:r>
              <a:rPr lang="en-US" sz="2000" b="1" dirty="0" smtClean="0"/>
              <a:t>=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i="1" baseline="-25000" dirty="0" err="1" smtClean="0"/>
              <a:t>n</a:t>
            </a:r>
            <a:r>
              <a:rPr lang="en-US" sz="2000" b="1" dirty="0" err="1" smtClean="0"/>
              <a:t>+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latin typeface="Symbol" pitchFamily="18" charset="2"/>
              </a:rPr>
              <a:t>g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971800" y="3124200"/>
            <a:ext cx="2971800" cy="914400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971800" y="4572000"/>
            <a:ext cx="2362200" cy="136218"/>
          </a:xfrm>
          <a:prstGeom prst="straightConnector1">
            <a:avLst/>
          </a:prstGeom>
          <a:ln w="317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787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What Does the Standard Model Predict?</a:t>
            </a:r>
            <a:endParaRPr lang="en-US" sz="36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000" b="1" dirty="0" smtClean="0"/>
                  <a:t>Strengths of primaries </a:t>
                </a:r>
                <a:r>
                  <a:rPr lang="en-US" sz="2000" b="1" dirty="0" err="1" smtClean="0">
                    <a:latin typeface="Symbol" pitchFamily="18" charset="2"/>
                  </a:rPr>
                  <a:t>G</a:t>
                </a:r>
                <a:r>
                  <a:rPr lang="en-US" sz="2000" b="1" baseline="-25000" dirty="0" err="1" smtClean="0">
                    <a:latin typeface="Symbol" pitchFamily="18" charset="2"/>
                  </a:rPr>
                  <a:t>g</a:t>
                </a:r>
                <a:r>
                  <a:rPr lang="en-US" sz="2000" b="1" i="1" baseline="-25000" dirty="0" err="1" smtClean="0"/>
                  <a:t>i</a:t>
                </a:r>
                <a:r>
                  <a:rPr lang="en-US" sz="2000" b="1" dirty="0" smtClean="0"/>
                  <a:t> follow the Porter-Thomas distribution (PTD).</a:t>
                </a:r>
                <a:br>
                  <a:rPr lang="en-US" sz="2000" b="1" dirty="0" smtClean="0"/>
                </a:br>
                <a:r>
                  <a:rPr lang="en-US" sz="2000" b="1" dirty="0" smtClean="0">
                    <a:solidFill>
                      <a:srgbClr val="C00000"/>
                    </a:solidFill>
                  </a:rPr>
                  <a:t>Same distribution as </a:t>
                </a:r>
                <a:r>
                  <a:rPr lang="en-US" sz="2000" b="1" dirty="0" smtClean="0">
                    <a:solidFill>
                      <a:srgbClr val="C00000"/>
                    </a:solidFill>
                    <a:latin typeface="Symbol" pitchFamily="18" charset="2"/>
                  </a:rPr>
                  <a:t>G</a:t>
                </a:r>
                <a:r>
                  <a:rPr lang="en-US" sz="2000" b="1" i="1" baseline="-25000" dirty="0" smtClean="0">
                    <a:solidFill>
                      <a:srgbClr val="C00000"/>
                    </a:solidFill>
                  </a:rPr>
                  <a:t>n</a:t>
                </a:r>
                <a:r>
                  <a:rPr lang="en-US" sz="2000" b="1" baseline="30000" dirty="0" smtClean="0">
                    <a:solidFill>
                      <a:srgbClr val="C00000"/>
                    </a:solidFill>
                  </a:rPr>
                  <a:t>0</a:t>
                </a:r>
                <a:r>
                  <a:rPr lang="en-US" sz="2000" b="1" dirty="0" smtClean="0"/>
                  <a:t/>
                </a:r>
                <a:br>
                  <a:rPr lang="en-US" sz="2000" b="1" dirty="0" smtClean="0"/>
                </a:br>
                <a:r>
                  <a:rPr lang="en-US" sz="2000" b="1" dirty="0" smtClean="0">
                    <a:solidFill>
                      <a:srgbClr val="002060"/>
                    </a:solidFill>
                  </a:rPr>
                  <a:t>Follows from assumption of compound nucleus model and central limit theorem of statistics.</a:t>
                </a:r>
                <a:r>
                  <a:rPr lang="en-US" sz="2000" b="1" dirty="0" smtClean="0"/>
                  <a:t/>
                </a:r>
                <a:br>
                  <a:rPr lang="en-US" sz="2000" b="1" dirty="0" smtClean="0"/>
                </a:br>
                <a:r>
                  <a:rPr lang="en-US" sz="2000" b="1" dirty="0" smtClean="0">
                    <a:solidFill>
                      <a:srgbClr val="003300"/>
                    </a:solidFill>
                  </a:rPr>
                  <a:t>The PTD is a </a:t>
                </a:r>
                <a:r>
                  <a:rPr lang="en-US" sz="2000" b="1" dirty="0" smtClean="0">
                    <a:solidFill>
                      <a:srgbClr val="003300"/>
                    </a:solidFill>
                    <a:latin typeface="Symbol" pitchFamily="18" charset="2"/>
                  </a:rPr>
                  <a:t>c</a:t>
                </a:r>
                <a:r>
                  <a:rPr lang="en-US" sz="2000" b="1" baseline="30000" dirty="0" smtClean="0">
                    <a:solidFill>
                      <a:srgbClr val="003300"/>
                    </a:solidFill>
                  </a:rPr>
                  <a:t>2</a:t>
                </a:r>
                <a:r>
                  <a:rPr lang="en-US" sz="2000" b="1" dirty="0" smtClean="0">
                    <a:solidFill>
                      <a:srgbClr val="003300"/>
                    </a:solidFill>
                  </a:rPr>
                  <a:t> distribution with 1 degree of freedom (</a:t>
                </a:r>
                <a:r>
                  <a:rPr lang="en-US" sz="2000" b="1" dirty="0" smtClean="0">
                    <a:solidFill>
                      <a:srgbClr val="003300"/>
                    </a:solidFill>
                    <a:latin typeface="Symbol" pitchFamily="18" charset="2"/>
                  </a:rPr>
                  <a:t>n</a:t>
                </a:r>
                <a:r>
                  <a:rPr lang="en-US" sz="2000" b="1" dirty="0" smtClean="0">
                    <a:solidFill>
                      <a:srgbClr val="003300"/>
                    </a:solidFill>
                  </a:rPr>
                  <a:t>=1).</a:t>
                </a:r>
                <a:r>
                  <a:rPr lang="en-US" sz="2000" b="1" dirty="0" smtClean="0"/>
                  <a:t/>
                </a:r>
                <a:br>
                  <a:rPr lang="en-US" sz="2000" b="1" dirty="0" smtClean="0"/>
                </a:b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𝑷</m:t>
                    </m:r>
                    <m:d>
                      <m:d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000" b="1" i="1" smtClean="0">
                            <a:latin typeface="Cambria Math"/>
                          </a:rPr>
                          <m:t>𝒙</m:t>
                        </m:r>
                        <m:r>
                          <a:rPr lang="en-US" sz="2000" b="1" i="1" smtClean="0">
                            <a:latin typeface="Cambria Math"/>
                          </a:rPr>
                          <m:t>;</m:t>
                        </m:r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𝝆</m:t>
                        </m:r>
                      </m:e>
                    </m:d>
                    <m:r>
                      <a:rPr lang="en-US" sz="2000" b="1" i="1" smtClean="0">
                        <a:latin typeface="Cambria Math"/>
                        <a:ea typeface="Cambria Math"/>
                      </a:rPr>
                      <m:t>𝒅𝒙</m:t>
                    </m:r>
                    <m:r>
                      <a:rPr lang="en-US" sz="2000" b="1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𝝆</m:t>
                        </m:r>
                        <m:sSup>
                          <m:sSupPr>
                            <m:ctrlP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𝝆</m:t>
                            </m:r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𝝆</m:t>
                            </m:r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𝟏</m:t>
                            </m:r>
                          </m:sup>
                        </m:sSup>
                        <m:sSup>
                          <m:sSupPr>
                            <m:ctrlP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𝒆</m:t>
                            </m:r>
                          </m:e>
                          <m:sup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𝝆</m:t>
                            </m:r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sup>
                        </m:sSup>
                      </m:num>
                      <m:den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𝚪</m:t>
                        </m:r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𝝆</m:t>
                        </m:r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  <m:r>
                      <a:rPr lang="en-US" sz="2000" b="1" i="1" smtClean="0">
                        <a:latin typeface="Cambria Math"/>
                        <a:ea typeface="Cambria Math"/>
                      </a:rPr>
                      <m:t>𝒅𝒙</m:t>
                    </m:r>
                  </m:oMath>
                </a14:m>
                <a:r>
                  <a:rPr lang="en-US" sz="2000" b="1" dirty="0" smtClean="0">
                    <a:ea typeface="Cambria Math"/>
                  </a:rPr>
                  <a:t/>
                </a:r>
                <a:br>
                  <a:rPr lang="en-US" sz="2000" b="1" dirty="0" smtClean="0">
                    <a:ea typeface="Cambria Math"/>
                  </a:rPr>
                </a:b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  <a:ea typeface="Cambria Math"/>
                      </a:rPr>
                      <m:t>𝝂</m:t>
                    </m:r>
                    <m:r>
                      <a:rPr lang="en-US" sz="2000" b="1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en-US" sz="2000" b="1" i="1" smtClean="0"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000" b="1" i="1" smtClean="0">
                        <a:latin typeface="Cambria Math"/>
                        <a:ea typeface="Cambria Math"/>
                      </a:rPr>
                      <m:t>𝝆</m:t>
                    </m:r>
                    <m:r>
                      <a:rPr lang="en-US" sz="2000" b="1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000" b="1" i="1" smtClean="0">
                        <a:latin typeface="Cambria Math"/>
                        <a:ea typeface="Cambria Math"/>
                      </a:rPr>
                      <m:t>𝒙</m:t>
                    </m:r>
                    <m:r>
                      <a:rPr lang="en-US" sz="2000" b="1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𝚪</m:t>
                        </m:r>
                      </m:num>
                      <m:den>
                        <m:d>
                          <m:dPr>
                            <m:begChr m:val="⟨"/>
                            <m:endChr m:val="⟩"/>
                            <m:ctrlP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𝚪</m:t>
                            </m:r>
                          </m:e>
                        </m:d>
                      </m:den>
                    </m:f>
                  </m:oMath>
                </a14:m>
                <a:endParaRPr lang="en-US" sz="2000" b="1" dirty="0" smtClean="0"/>
              </a:p>
              <a:p>
                <a:r>
                  <a:rPr lang="en-US" sz="2000" b="1" dirty="0" smtClean="0"/>
                  <a:t>Sum of samples from N </a:t>
                </a:r>
                <a:r>
                  <a:rPr lang="en-US" sz="2000" b="1" dirty="0" smtClean="0">
                    <a:latin typeface="Symbol" pitchFamily="18" charset="2"/>
                  </a:rPr>
                  <a:t>c</a:t>
                </a:r>
                <a:r>
                  <a:rPr lang="en-US" sz="2000" b="1" baseline="30000" dirty="0" smtClean="0"/>
                  <a:t>2</a:t>
                </a:r>
                <a:r>
                  <a:rPr lang="en-US" sz="2000" b="1" dirty="0" smtClean="0"/>
                  <a:t> distributions having </a:t>
                </a:r>
                <a:r>
                  <a:rPr lang="en-US" sz="2000" b="1" dirty="0" smtClean="0">
                    <a:latin typeface="Symbol" pitchFamily="18" charset="2"/>
                  </a:rPr>
                  <a:t>n</a:t>
                </a:r>
                <a:r>
                  <a:rPr lang="en-US" sz="2000" b="1" dirty="0" smtClean="0"/>
                  <a:t> = 1 is a </a:t>
                </a:r>
                <a:r>
                  <a:rPr lang="en-US" sz="2000" b="1" dirty="0" smtClean="0">
                    <a:latin typeface="Symbol" pitchFamily="18" charset="2"/>
                  </a:rPr>
                  <a:t>c</a:t>
                </a:r>
                <a:r>
                  <a:rPr lang="en-US" sz="2000" b="1" baseline="30000" dirty="0" smtClean="0"/>
                  <a:t>2</a:t>
                </a:r>
                <a:r>
                  <a:rPr lang="en-US" sz="2000" b="1" dirty="0" smtClean="0"/>
                  <a:t> distribution with N degrees of freedom.</a:t>
                </a:r>
                <a:br>
                  <a:rPr lang="en-US" sz="2000" b="1" dirty="0" smtClean="0"/>
                </a:br>
                <a:r>
                  <a:rPr lang="en-US" sz="2000" b="1" dirty="0" smtClean="0">
                    <a:solidFill>
                      <a:srgbClr val="C00000"/>
                    </a:solidFill>
                  </a:rPr>
                  <a:t>Expect </a:t>
                </a:r>
                <a:r>
                  <a:rPr lang="en-US" sz="2000" b="1" dirty="0" err="1" smtClean="0">
                    <a:solidFill>
                      <a:srgbClr val="C00000"/>
                    </a:solidFill>
                    <a:latin typeface="Symbol" pitchFamily="18" charset="2"/>
                  </a:rPr>
                  <a:t>G</a:t>
                </a:r>
                <a:r>
                  <a:rPr lang="en-US" sz="2000" b="1" baseline="-25000" dirty="0" err="1" smtClean="0">
                    <a:solidFill>
                      <a:srgbClr val="C00000"/>
                    </a:solidFill>
                    <a:latin typeface="Symbol" pitchFamily="18" charset="2"/>
                  </a:rPr>
                  <a:t>g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 to follow a </a:t>
                </a:r>
                <a:r>
                  <a:rPr lang="en-US" sz="2000" b="1" dirty="0" smtClean="0">
                    <a:solidFill>
                      <a:srgbClr val="C00000"/>
                    </a:solidFill>
                    <a:latin typeface="Symbol" pitchFamily="18" charset="2"/>
                  </a:rPr>
                  <a:t>c</a:t>
                </a:r>
                <a:r>
                  <a:rPr lang="en-US" sz="2000" b="1" baseline="30000" dirty="0" smtClean="0">
                    <a:solidFill>
                      <a:srgbClr val="C00000"/>
                    </a:solidFill>
                  </a:rPr>
                  <a:t>2 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 distribution with </a:t>
                </a:r>
                <a:r>
                  <a:rPr lang="en-US" sz="2000" b="1" dirty="0" smtClean="0">
                    <a:solidFill>
                      <a:srgbClr val="C00000"/>
                    </a:solidFill>
                    <a:latin typeface="Symbol" pitchFamily="18" charset="2"/>
                  </a:rPr>
                  <a:t>n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 equal to the number of independently-contributing channels, </a:t>
                </a:r>
                <a:r>
                  <a:rPr lang="en-US" sz="2000" b="1" dirty="0" smtClean="0">
                    <a:solidFill>
                      <a:srgbClr val="C00000"/>
                    </a:solidFill>
                    <a:latin typeface="Symbol" pitchFamily="18" charset="2"/>
                  </a:rPr>
                  <a:t>n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≈100.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593" t="-9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843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7294745"/>
              </p:ext>
            </p:extLst>
          </p:nvPr>
        </p:nvGraphicFramePr>
        <p:xfrm>
          <a:off x="3621741" y="1676399"/>
          <a:ext cx="5827059" cy="45027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6" name="Graph Sheet" r:id="rId3" imgW="3352680" imgH="2590560" progId="AxumGraphSheetFileType">
                  <p:embed/>
                </p:oleObj>
              </mc:Choice>
              <mc:Fallback>
                <p:oleObj name="Graph Sheet" r:id="rId3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21741" y="1676399"/>
                        <a:ext cx="5827059" cy="450272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09215"/>
              </p:ext>
            </p:extLst>
          </p:nvPr>
        </p:nvGraphicFramePr>
        <p:xfrm>
          <a:off x="3505200" y="1432214"/>
          <a:ext cx="6055658" cy="4679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" name="Graph Sheet" r:id="rId5" imgW="3352680" imgH="2590560" progId="AxumGraphSheetFileType">
                  <p:embed/>
                </p:oleObj>
              </mc:Choice>
              <mc:Fallback>
                <p:oleObj name="Graph Sheet" r:id="rId5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05200" y="1432214"/>
                        <a:ext cx="6055658" cy="467937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00823212"/>
              </p:ext>
            </p:extLst>
          </p:nvPr>
        </p:nvGraphicFramePr>
        <p:xfrm>
          <a:off x="3962400" y="1905000"/>
          <a:ext cx="532503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" name="Graph Sheet" r:id="rId7" imgW="3352680" imgH="2590560" progId="AxumGraphSheetFileType">
                  <p:embed/>
                </p:oleObj>
              </mc:Choice>
              <mc:Fallback>
                <p:oleObj name="Graph Sheet" r:id="rId7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962400" y="1905000"/>
                        <a:ext cx="5325035" cy="41148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Comparison of </a:t>
            </a:r>
            <a:r>
              <a:rPr lang="en-US" sz="2800" b="1" dirty="0" smtClean="0">
                <a:latin typeface="Symbol" pitchFamily="18" charset="2"/>
              </a:rPr>
              <a:t>G</a:t>
            </a:r>
            <a:r>
              <a:rPr lang="en-US" sz="2800" b="1" i="1" baseline="-25000" dirty="0" smtClean="0"/>
              <a:t>n</a:t>
            </a:r>
            <a:r>
              <a:rPr lang="en-US" sz="2800" b="1" baseline="30000" dirty="0" smtClean="0"/>
              <a:t>0</a:t>
            </a:r>
            <a:r>
              <a:rPr lang="en-US" sz="2800" b="1" dirty="0" smtClean="0"/>
              <a:t> and </a:t>
            </a:r>
            <a:r>
              <a:rPr lang="en-US" sz="2800" b="1" dirty="0" err="1" smtClean="0">
                <a:latin typeface="Symbol" pitchFamily="18" charset="2"/>
              </a:rPr>
              <a:t>G</a:t>
            </a:r>
            <a:r>
              <a:rPr lang="en-US" sz="2800" b="1" baseline="-25000" dirty="0" err="1" smtClean="0">
                <a:latin typeface="Symbol" pitchFamily="18" charset="2"/>
              </a:rPr>
              <a:t>g</a:t>
            </a:r>
            <a:r>
              <a:rPr lang="en-US" sz="2800" b="1" dirty="0" smtClean="0"/>
              <a:t> Distributions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3352800" cy="391636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Neutrons, </a:t>
            </a:r>
            <a:r>
              <a:rPr lang="en-US" sz="2400" b="1" dirty="0" smtClean="0">
                <a:latin typeface="Symbol" pitchFamily="18" charset="2"/>
              </a:rPr>
              <a:t>G</a:t>
            </a:r>
            <a:r>
              <a:rPr lang="en-US" sz="2400" b="1" i="1" baseline="-25000" dirty="0" smtClean="0"/>
              <a:t>n</a:t>
            </a:r>
            <a:r>
              <a:rPr lang="en-US" sz="2400" b="1" baseline="30000" dirty="0" smtClean="0"/>
              <a:t>0</a:t>
            </a:r>
            <a:r>
              <a:rPr lang="en-US" sz="2400" b="1" dirty="0" smtClean="0"/>
              <a:t>.</a:t>
            </a:r>
            <a:br>
              <a:rPr lang="en-US" sz="2400" b="1" dirty="0" smtClean="0"/>
            </a:br>
            <a:r>
              <a:rPr lang="en-US" sz="2400" b="1" dirty="0" smtClean="0"/>
              <a:t>Single channel, </a:t>
            </a:r>
            <a:r>
              <a:rPr lang="en-US" sz="2400" b="1" dirty="0" smtClean="0">
                <a:latin typeface="Symbol" pitchFamily="18" charset="2"/>
              </a:rPr>
              <a:t>n</a:t>
            </a:r>
            <a:r>
              <a:rPr lang="en-US" sz="2400" b="1" dirty="0" smtClean="0"/>
              <a:t>=1.</a:t>
            </a:r>
            <a:br>
              <a:rPr lang="en-US" sz="2400" b="1" dirty="0" smtClean="0"/>
            </a:br>
            <a:r>
              <a:rPr lang="en-US" sz="2400" b="1" dirty="0" smtClean="0"/>
              <a:t>PTD.</a:t>
            </a:r>
            <a:br>
              <a:rPr lang="en-US" sz="2400" b="1" dirty="0" smtClean="0"/>
            </a:br>
            <a:r>
              <a:rPr lang="en-US" sz="2400" b="1" dirty="0" smtClean="0"/>
              <a:t>Very broad.</a:t>
            </a:r>
            <a:br>
              <a:rPr lang="en-US" sz="2400" b="1" dirty="0" smtClean="0"/>
            </a:br>
            <a:endParaRPr lang="en-US" sz="2400" b="1" dirty="0" smtClean="0"/>
          </a:p>
          <a:p>
            <a:r>
              <a:rPr lang="en-US" sz="2400" b="1" dirty="0" smtClean="0"/>
              <a:t>Gammas, </a:t>
            </a:r>
            <a:r>
              <a:rPr lang="en-US" sz="2400" b="1" dirty="0" err="1" smtClean="0">
                <a:latin typeface="Symbol" pitchFamily="18" charset="2"/>
              </a:rPr>
              <a:t>G</a:t>
            </a:r>
            <a:r>
              <a:rPr lang="en-US" sz="2400" b="1" baseline="-25000" dirty="0" err="1" smtClean="0">
                <a:latin typeface="Symbol" pitchFamily="18" charset="2"/>
              </a:rPr>
              <a:t>g</a:t>
            </a:r>
            <a:r>
              <a:rPr lang="en-US" sz="2400" b="1" dirty="0" smtClean="0"/>
              <a:t>.</a:t>
            </a:r>
            <a:br>
              <a:rPr lang="en-US" sz="2400" b="1" dirty="0" smtClean="0"/>
            </a:br>
            <a:r>
              <a:rPr lang="en-US" sz="2400" b="1" dirty="0" smtClean="0">
                <a:latin typeface="Symbol" pitchFamily="18" charset="2"/>
              </a:rPr>
              <a:t>n</a:t>
            </a:r>
            <a:r>
              <a:rPr lang="en-US" sz="2400" b="1" dirty="0" smtClean="0"/>
              <a:t>~100 channels.</a:t>
            </a:r>
            <a:br>
              <a:rPr lang="en-US" sz="2400" b="1" dirty="0" smtClean="0"/>
            </a:br>
            <a:r>
              <a:rPr lang="en-US" sz="2400" b="1" dirty="0" smtClean="0"/>
              <a:t>Very narrow.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58208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3505200" cy="11430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/>
              <a:t>Comparison of Measured </a:t>
            </a:r>
            <a:r>
              <a:rPr lang="en-US" sz="2800" b="1" dirty="0" err="1">
                <a:latin typeface="Symbol" pitchFamily="18" charset="2"/>
              </a:rPr>
              <a:t>G</a:t>
            </a:r>
            <a:r>
              <a:rPr lang="en-US" sz="2800" b="1" baseline="-25000" dirty="0" err="1">
                <a:latin typeface="Symbol" pitchFamily="18" charset="2"/>
              </a:rPr>
              <a:t>g</a:t>
            </a:r>
            <a:r>
              <a:rPr lang="en-US" sz="2800" b="1" dirty="0"/>
              <a:t> </a:t>
            </a:r>
            <a:r>
              <a:rPr lang="en-US" sz="2800" b="1" dirty="0" smtClean="0"/>
              <a:t> to </a:t>
            </a:r>
            <a:r>
              <a:rPr lang="en-US" sz="2800" b="1" dirty="0" smtClean="0">
                <a:latin typeface="Symbol" pitchFamily="18" charset="2"/>
              </a:rPr>
              <a:t>c</a:t>
            </a:r>
            <a:r>
              <a:rPr lang="en-US" sz="2800" b="1" baseline="30000" dirty="0" smtClean="0"/>
              <a:t>2</a:t>
            </a:r>
            <a:r>
              <a:rPr lang="en-US" sz="2800" b="1" dirty="0" smtClean="0"/>
              <a:t> Distributions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743200"/>
            <a:ext cx="3581400" cy="3154363"/>
          </a:xfrm>
        </p:spPr>
        <p:txBody>
          <a:bodyPr>
            <a:normAutofit/>
          </a:bodyPr>
          <a:lstStyle/>
          <a:p>
            <a:r>
              <a:rPr lang="en-US" sz="2400" b="1" dirty="0" smtClean="0"/>
              <a:t>Example: </a:t>
            </a:r>
            <a:r>
              <a:rPr lang="en-US" sz="2400" b="1" baseline="30000" dirty="0" smtClean="0"/>
              <a:t>192,194,195,196</a:t>
            </a:r>
            <a:r>
              <a:rPr lang="en-US" sz="2400" b="1" dirty="0" smtClean="0"/>
              <a:t>Pt.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/>
              <a:t>Often seems to be an extra tail compared to </a:t>
            </a:r>
            <a:r>
              <a:rPr lang="en-US" sz="2400" b="1" dirty="0" smtClean="0">
                <a:latin typeface="Symbol" pitchFamily="18" charset="2"/>
              </a:rPr>
              <a:t>c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distribution.</a:t>
            </a:r>
            <a:endParaRPr lang="en-US" sz="2400" b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8922077"/>
              </p:ext>
            </p:extLst>
          </p:nvPr>
        </p:nvGraphicFramePr>
        <p:xfrm>
          <a:off x="3733800" y="-13446"/>
          <a:ext cx="5257800" cy="680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Graph Sheet" r:id="rId3" imgW="2590560" imgH="3352680" progId="AxumGraphSheetFileType">
                  <p:embed/>
                </p:oleObj>
              </mc:Choice>
              <mc:Fallback>
                <p:oleObj name="Graph Sheet" r:id="rId3" imgW="2590560" imgH="335268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-13446"/>
                        <a:ext cx="5257800" cy="6804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6653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4851038"/>
              </p:ext>
            </p:extLst>
          </p:nvPr>
        </p:nvGraphicFramePr>
        <p:xfrm>
          <a:off x="4285536" y="1600200"/>
          <a:ext cx="5253318" cy="4059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6" name="Graph Sheet" r:id="rId3" imgW="3352680" imgH="2590560" progId="AxumGraphSheetFileType">
                  <p:embed/>
                </p:oleObj>
              </mc:Choice>
              <mc:Fallback>
                <p:oleObj name="Graph Sheet" r:id="rId3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85536" y="1600200"/>
                        <a:ext cx="5253318" cy="405938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Simulating </a:t>
            </a:r>
            <a:r>
              <a:rPr lang="en-US" sz="2800" b="1" dirty="0" err="1" smtClean="0">
                <a:latin typeface="Symbol" pitchFamily="18" charset="2"/>
              </a:rPr>
              <a:t>G</a:t>
            </a:r>
            <a:r>
              <a:rPr lang="en-US" sz="2800" b="1" baseline="-25000" dirty="0" err="1" smtClean="0">
                <a:latin typeface="Symbol" pitchFamily="18" charset="2"/>
              </a:rPr>
              <a:t>g</a:t>
            </a:r>
            <a:r>
              <a:rPr lang="en-US" sz="2800" b="1" dirty="0" smtClean="0"/>
              <a:t> Distributions: Step 1</a:t>
            </a:r>
            <a:br>
              <a:rPr lang="en-US" sz="2800" b="1" dirty="0" smtClean="0"/>
            </a:br>
            <a:r>
              <a:rPr lang="en-US" sz="2400" b="1" dirty="0" smtClean="0"/>
              <a:t>Generating a Level Scheme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4038600" cy="48006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sz="2000" b="1" dirty="0" smtClean="0"/>
                  <a:t>DICEBOX “Nuclear Realization”.</a:t>
                </a:r>
              </a:p>
              <a:p>
                <a:r>
                  <a:rPr lang="en-US" sz="2000" b="1" dirty="0" smtClean="0"/>
                  <a:t>From </a:t>
                </a:r>
                <a:r>
                  <a:rPr lang="en-US" sz="2000" b="1" dirty="0" smtClean="0">
                    <a:latin typeface="Symbol" pitchFamily="18" charset="2"/>
                  </a:rPr>
                  <a:t>r</a:t>
                </a:r>
                <a:r>
                  <a:rPr lang="en-US" sz="2000" b="1" dirty="0" smtClean="0"/>
                  <a:t>(</a:t>
                </a:r>
                <a:r>
                  <a:rPr lang="en-US" sz="2000" b="1" i="1" dirty="0" smtClean="0"/>
                  <a:t>E</a:t>
                </a:r>
                <a:r>
                  <a:rPr lang="en-US" sz="2000" b="1" i="1" baseline="-25000" dirty="0" smtClean="0"/>
                  <a:t>x</a:t>
                </a:r>
                <a:r>
                  <a:rPr lang="en-US" sz="2000" b="1" dirty="0" smtClean="0"/>
                  <a:t>) to set of </a:t>
                </a:r>
                <a:r>
                  <a:rPr lang="en-US" sz="2000" b="1" i="1" dirty="0" err="1" smtClean="0"/>
                  <a:t>E</a:t>
                </a:r>
                <a:r>
                  <a:rPr lang="en-US" sz="2000" b="1" i="1" baseline="-25000" dirty="0" err="1" smtClean="0"/>
                  <a:t>xi</a:t>
                </a:r>
                <a:r>
                  <a:rPr lang="en-US" sz="2000" b="1" dirty="0" err="1" smtClean="0"/>
                  <a:t>’s</a:t>
                </a:r>
                <a:r>
                  <a:rPr lang="en-US" sz="2000" b="1" dirty="0" smtClean="0"/>
                  <a:t>.</a:t>
                </a:r>
                <a:br>
                  <a:rPr lang="en-US" sz="2000" b="1" dirty="0" smtClean="0"/>
                </a:br>
                <a:r>
                  <a:rPr lang="en-US" sz="2000" b="1" dirty="0" smtClean="0"/>
                  <a:t/>
                </a:r>
                <a:br>
                  <a:rPr lang="en-US" sz="2000" b="1" dirty="0" smtClean="0"/>
                </a:b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𝑵</m:t>
                    </m:r>
                    <m:d>
                      <m:d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/>
                              </a:rPr>
                              <m:t>𝒙</m:t>
                            </m:r>
                          </m:sub>
                        </m:sSub>
                      </m:e>
                    </m:d>
                    <m:r>
                      <a:rPr lang="en-US" sz="2000" b="1" i="1" smtClean="0">
                        <a:latin typeface="Cambria Math"/>
                      </a:rPr>
                      <m:t>=</m:t>
                    </m:r>
                    <m:nary>
                      <m:nary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000" b="1" i="1" smtClean="0">
                            <a:latin typeface="Cambria Math"/>
                          </a:rPr>
                          <m:t>𝟎</m:t>
                        </m:r>
                      </m:sub>
                      <m:sup>
                        <m:sSubSup>
                          <m:sSubSupPr>
                            <m:ctrlPr>
                              <a:rPr lang="en-US" sz="2000" b="1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sz="2000" b="1" i="1" smtClean="0">
                                <a:latin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/>
                              </a:rPr>
                              <m:t>𝒙</m:t>
                            </m:r>
                          </m:sub>
                          <m:sup/>
                        </m:sSubSup>
                      </m:sup>
                      <m:e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𝝆</m:t>
                        </m:r>
                        <m:d>
                          <m:dPr>
                            <m:ctrlP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sz="2000" b="1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sz="2000" b="1" i="1" smtClean="0">
                                    <a:latin typeface="Cambria Math"/>
                                    <a:ea typeface="Cambria Math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US" sz="2000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</m:sub>
                              <m:sup/>
                            </m:sSubSup>
                          </m:e>
                        </m:d>
                        <m:r>
                          <a:rPr lang="en-US" sz="2000" b="1" i="1" smtClean="0">
                            <a:latin typeface="Cambria Math"/>
                            <a:ea typeface="Cambria Math"/>
                          </a:rPr>
                          <m:t>𝒅</m:t>
                        </m:r>
                        <m:sSub>
                          <m:sSubPr>
                            <m:ctrlP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2000" b="1" dirty="0" smtClean="0"/>
                  <a:t/>
                </a:r>
                <a:br>
                  <a:rPr lang="en-US" sz="2000" b="1" dirty="0" smtClean="0"/>
                </a:br>
                <a:r>
                  <a:rPr lang="en-US" sz="2000" b="1" dirty="0" smtClean="0"/>
                  <a:t/>
                </a:r>
                <a:br>
                  <a:rPr lang="en-US" sz="2000" b="1" dirty="0" smtClean="0"/>
                </a:b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/>
                      </a:rPr>
                      <m:t>𝑷</m:t>
                    </m:r>
                    <m:d>
                      <m:d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latin typeface="Cambria Math"/>
                              </a:rPr>
                              <m:t>𝑬</m:t>
                            </m:r>
                          </m:e>
                          <m:sub>
                            <m:r>
                              <a:rPr lang="en-US" sz="2000" b="1" i="1" smtClean="0">
                                <a:latin typeface="Cambria Math"/>
                              </a:rPr>
                              <m:t>𝒙</m:t>
                            </m:r>
                          </m:sub>
                        </m:sSub>
                      </m:e>
                    </m:d>
                    <m:r>
                      <a:rPr lang="en-US" sz="2000" b="1" i="1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en-US" sz="20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000" b="1" i="1" smtClean="0">
                            <a:latin typeface="Cambria Math"/>
                          </a:rPr>
                          <m:t>𝑵</m:t>
                        </m:r>
                        <m:d>
                          <m:dPr>
                            <m:ctrlPr>
                              <a:rPr lang="en-US" sz="2000" b="1" i="1" smtClean="0">
                                <a:latin typeface="Cambria Math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b="1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𝑬</m:t>
                                </m:r>
                              </m:e>
                              <m:sub>
                                <m:r>
                                  <a:rPr lang="en-US" sz="2000" b="1" i="1" smtClean="0">
                                    <a:latin typeface="Cambria Math"/>
                                  </a:rPr>
                                  <m:t>𝒙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lang="en-US" sz="2000" b="1" i="1" smtClean="0">
                            <a:latin typeface="Cambria Math"/>
                          </a:rPr>
                          <m:t>𝑵</m:t>
                        </m:r>
                        <m:d>
                          <m:dPr>
                            <m:ctrlPr>
                              <a:rPr lang="en-US" sz="2000" b="1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latin typeface="Cambria Math"/>
                              </a:rPr>
                              <m:t>𝑺</m:t>
                            </m:r>
                            <m:r>
                              <a:rPr lang="en-US" sz="2000" b="1" i="1" baseline="-25000" smtClean="0">
                                <a:latin typeface="Cambria Math"/>
                              </a:rPr>
                              <m:t>𝒏</m:t>
                            </m:r>
                          </m:e>
                        </m:d>
                      </m:den>
                    </m:f>
                  </m:oMath>
                </a14:m>
                <a:r>
                  <a:rPr lang="en-US" sz="2000" b="1" dirty="0" smtClean="0"/>
                  <a:t/>
                </a:r>
                <a:br>
                  <a:rPr lang="en-US" sz="2000" b="1" dirty="0" smtClean="0"/>
                </a:br>
                <a:endParaRPr lang="en-US" sz="2000" b="1" dirty="0" smtClean="0"/>
              </a:p>
              <a:p>
                <a:r>
                  <a:rPr lang="en-US" sz="2000" b="1" dirty="0" smtClean="0"/>
                  <a:t>Use </a:t>
                </a:r>
                <a:r>
                  <a:rPr lang="en-US" sz="2000" b="1" i="1" dirty="0" smtClean="0"/>
                  <a:t>N</a:t>
                </a:r>
                <a:r>
                  <a:rPr lang="en-US" sz="2000" b="1" dirty="0" smtClean="0"/>
                  <a:t>(</a:t>
                </a:r>
                <a:r>
                  <a:rPr lang="en-US" sz="2000" b="1" i="1" dirty="0" err="1" smtClean="0"/>
                  <a:t>S</a:t>
                </a:r>
                <a:r>
                  <a:rPr lang="en-US" sz="2000" b="1" i="1" baseline="-25000" dirty="0" err="1" smtClean="0"/>
                  <a:t>n</a:t>
                </a:r>
                <a:r>
                  <a:rPr lang="en-US" sz="2000" b="1" dirty="0" smtClean="0"/>
                  <a:t>) random numbers to pick </a:t>
                </a:r>
                <a:r>
                  <a:rPr lang="en-US" sz="2000" b="1" i="1" dirty="0" err="1" smtClean="0"/>
                  <a:t>E</a:t>
                </a:r>
                <a:r>
                  <a:rPr lang="en-US" sz="2000" b="1" i="1" baseline="-25000" dirty="0" err="1" smtClean="0"/>
                  <a:t>xi</a:t>
                </a:r>
                <a:r>
                  <a:rPr lang="en-US" sz="2000" b="1" dirty="0" err="1" smtClean="0"/>
                  <a:t>’s</a:t>
                </a:r>
                <a:r>
                  <a:rPr lang="en-US" sz="2000" b="1" dirty="0" smtClean="0"/>
                  <a:t>.</a:t>
                </a:r>
              </a:p>
              <a:p>
                <a:r>
                  <a:rPr lang="en-US" sz="2000" b="1" dirty="0" smtClean="0"/>
                  <a:t>Throw away those below </a:t>
                </a:r>
                <a:r>
                  <a:rPr lang="en-US" sz="2000" b="1" i="1" dirty="0" err="1" smtClean="0"/>
                  <a:t>E</a:t>
                </a:r>
                <a:r>
                  <a:rPr lang="en-US" sz="2000" b="1" i="1" baseline="-25000" dirty="0" err="1" smtClean="0"/>
                  <a:t>cut</a:t>
                </a:r>
                <a:r>
                  <a:rPr lang="en-US" sz="2000" b="1" dirty="0" smtClean="0"/>
                  <a:t>.</a:t>
                </a:r>
              </a:p>
              <a:p>
                <a:r>
                  <a:rPr lang="en-US" sz="2000" b="1" dirty="0" smtClean="0"/>
                  <a:t>Add in known levels below </a:t>
                </a:r>
                <a:r>
                  <a:rPr lang="en-US" sz="2000" b="1" i="1" dirty="0" err="1" smtClean="0"/>
                  <a:t>E</a:t>
                </a:r>
                <a:r>
                  <a:rPr lang="en-US" sz="2000" b="1" i="1" baseline="-25000" dirty="0" err="1" smtClean="0"/>
                  <a:t>cut</a:t>
                </a:r>
                <a:r>
                  <a:rPr lang="en-US" sz="2000" b="1" dirty="0" smtClean="0"/>
                  <a:t>.</a:t>
                </a:r>
              </a:p>
              <a:p>
                <a:r>
                  <a:rPr lang="en-US" sz="2000" b="1" dirty="0" smtClean="0"/>
                  <a:t>Separate sets of </a:t>
                </a:r>
                <a:r>
                  <a:rPr lang="en-US" sz="2000" b="1" i="1" dirty="0" err="1" smtClean="0"/>
                  <a:t>E</a:t>
                </a:r>
                <a:r>
                  <a:rPr lang="en-US" sz="2000" b="1" i="1" baseline="-25000" dirty="0" err="1" smtClean="0"/>
                  <a:t>xi</a:t>
                </a:r>
                <a:r>
                  <a:rPr lang="en-US" sz="2000" b="1" dirty="0" err="1" smtClean="0"/>
                  <a:t>’s</a:t>
                </a:r>
                <a:r>
                  <a:rPr lang="en-US" sz="2000" b="1" dirty="0" smtClean="0"/>
                  <a:t> for each </a:t>
                </a:r>
                <a:r>
                  <a:rPr lang="en-US" sz="2000" b="1" i="1" dirty="0" err="1" smtClean="0"/>
                  <a:t>J</a:t>
                </a:r>
                <a:r>
                  <a:rPr lang="en-US" sz="2000" b="1" baseline="30000" dirty="0" err="1" smtClean="0">
                    <a:latin typeface="Symbol" pitchFamily="18" charset="2"/>
                  </a:rPr>
                  <a:t>p</a:t>
                </a:r>
                <a:r>
                  <a:rPr lang="en-US" sz="2000" b="1" dirty="0" smtClean="0"/>
                  <a:t> that can be reached by dipole decay.</a:t>
                </a:r>
                <a:br>
                  <a:rPr lang="en-US" sz="2000" b="1" dirty="0" smtClean="0"/>
                </a:br>
                <a:r>
                  <a:rPr lang="en-US" sz="2000" b="1" dirty="0" smtClean="0">
                    <a:solidFill>
                      <a:srgbClr val="C00000"/>
                    </a:solidFill>
                  </a:rPr>
                  <a:t>e.g. </a:t>
                </a:r>
                <a:r>
                  <a:rPr lang="en-US" sz="2000" b="1" baseline="30000" dirty="0" smtClean="0">
                    <a:solidFill>
                      <a:srgbClr val="C00000"/>
                    </a:solidFill>
                  </a:rPr>
                  <a:t>197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Pt decay from ½</a:t>
                </a:r>
                <a:r>
                  <a:rPr lang="en-US" sz="2000" b="1" baseline="30000" dirty="0" smtClean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 resonances; ½</a:t>
                </a:r>
                <a:r>
                  <a:rPr lang="en-US" sz="2000" b="1" baseline="30000" dirty="0" smtClean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, 3/2</a:t>
                </a:r>
                <a:r>
                  <a:rPr lang="en-US" sz="2000" b="1" baseline="30000" dirty="0" smtClean="0">
                    <a:solidFill>
                      <a:srgbClr val="C00000"/>
                    </a:solidFill>
                  </a:rPr>
                  <a:t>+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, ½</a:t>
                </a:r>
                <a:r>
                  <a:rPr lang="en-US" sz="2000" b="1" baseline="30000" dirty="0" smtClean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, and 3/2</a:t>
                </a:r>
                <a:r>
                  <a:rPr lang="en-US" sz="2000" b="1" baseline="30000" dirty="0">
                    <a:solidFill>
                      <a:srgbClr val="C00000"/>
                    </a:solidFill>
                  </a:rPr>
                  <a:t>-</a:t>
                </a:r>
                <a:r>
                  <a:rPr lang="en-US" sz="2000" b="1" dirty="0" smtClean="0">
                    <a:solidFill>
                      <a:srgbClr val="C00000"/>
                    </a:solidFill>
                  </a:rPr>
                  <a:t>.</a:t>
                </a:r>
                <a:endParaRPr lang="en-US" sz="2000" b="1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4038600" cy="4800600"/>
              </a:xfrm>
              <a:blipFill rotWithShape="1">
                <a:blip r:embed="rId5"/>
                <a:stretch>
                  <a:fillRect l="-1056" t="-10801" r="-9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600200"/>
            <a:ext cx="5333999" cy="41148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8178856"/>
              </p:ext>
            </p:extLst>
          </p:nvPr>
        </p:nvGraphicFramePr>
        <p:xfrm>
          <a:off x="5257800" y="1219200"/>
          <a:ext cx="4038600" cy="5226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7" name="Graph Sheet" r:id="rId7" imgW="2590560" imgH="3352680" progId="AxumGraphSheetFileType">
                  <p:embed/>
                </p:oleObj>
              </mc:Choice>
              <mc:Fallback>
                <p:oleObj name="Graph Sheet" r:id="rId7" imgW="2590560" imgH="335268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57800" y="1219200"/>
                        <a:ext cx="4038600" cy="5226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6857999" y="4038600"/>
            <a:ext cx="1447801" cy="3048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139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Simulating </a:t>
            </a:r>
            <a:r>
              <a:rPr lang="en-US" sz="2800" b="1" dirty="0" err="1" smtClean="0">
                <a:latin typeface="Symbol" pitchFamily="18" charset="2"/>
              </a:rPr>
              <a:t>G</a:t>
            </a:r>
            <a:r>
              <a:rPr lang="en-US" sz="2800" b="1" baseline="-25000" dirty="0" err="1" smtClean="0">
                <a:latin typeface="Symbol" pitchFamily="18" charset="2"/>
              </a:rPr>
              <a:t>g</a:t>
            </a:r>
            <a:r>
              <a:rPr lang="en-US" sz="2800" b="1" dirty="0" smtClean="0"/>
              <a:t> Distributions: Step 2</a:t>
            </a:r>
            <a:br>
              <a:rPr lang="en-US" sz="2800" b="1" dirty="0" smtClean="0"/>
            </a:br>
            <a:r>
              <a:rPr lang="en-US" sz="2400" b="1" dirty="0" smtClean="0"/>
              <a:t>Calculating the </a:t>
            </a:r>
            <a:r>
              <a:rPr lang="en-US" sz="2400" b="1" dirty="0" err="1" smtClean="0">
                <a:latin typeface="Symbol" pitchFamily="18" charset="2"/>
              </a:rPr>
              <a:t>G</a:t>
            </a:r>
            <a:r>
              <a:rPr lang="en-US" sz="2400" b="1" baseline="-25000" dirty="0" err="1" smtClean="0">
                <a:latin typeface="Symbol" pitchFamily="18" charset="2"/>
              </a:rPr>
              <a:t>g</a:t>
            </a:r>
            <a:r>
              <a:rPr lang="en-US" sz="2400" b="1" baseline="-25000" dirty="0" err="1" smtClean="0"/>
              <a:t>i</a:t>
            </a:r>
            <a:r>
              <a:rPr lang="en-US" sz="2400" b="1" dirty="0" err="1" smtClean="0"/>
              <a:t>’s</a:t>
            </a:r>
            <a:endParaRPr lang="en-US" sz="2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sz="2400" b="1" i="1" dirty="0" err="1" smtClean="0"/>
              <a:t>E</a:t>
            </a:r>
            <a:r>
              <a:rPr lang="en-US" sz="2400" b="1" i="1" baseline="-25000" dirty="0" err="1" smtClean="0">
                <a:latin typeface="Symbol" pitchFamily="18" charset="2"/>
              </a:rPr>
              <a:t>g</a:t>
            </a:r>
            <a:r>
              <a:rPr lang="en-US" sz="2400" b="1" i="1" baseline="-25000" dirty="0" err="1" smtClean="0"/>
              <a:t>i</a:t>
            </a:r>
            <a:r>
              <a:rPr lang="en-US" sz="2400" b="1" dirty="0" smtClean="0"/>
              <a:t> = </a:t>
            </a:r>
            <a:r>
              <a:rPr lang="en-US" sz="2400" b="1" dirty="0" err="1" smtClean="0"/>
              <a:t>S</a:t>
            </a:r>
            <a:r>
              <a:rPr lang="en-US" sz="2400" b="1" baseline="-25000" dirty="0" err="1" smtClean="0"/>
              <a:t>n</a:t>
            </a:r>
            <a:r>
              <a:rPr lang="en-US" sz="2400" b="1" dirty="0" smtClean="0"/>
              <a:t> – </a:t>
            </a:r>
            <a:r>
              <a:rPr lang="en-US" sz="2400" b="1" i="1" dirty="0" err="1" smtClean="0"/>
              <a:t>E</a:t>
            </a:r>
            <a:r>
              <a:rPr lang="en-US" sz="2400" b="1" i="1" baseline="-25000" dirty="0" err="1" smtClean="0"/>
              <a:t>xi</a:t>
            </a:r>
            <a:r>
              <a:rPr lang="en-US" sz="2400" b="1" dirty="0" smtClean="0"/>
              <a:t>.</a:t>
            </a:r>
            <a:br>
              <a:rPr lang="en-US" sz="2400" b="1" dirty="0" smtClean="0"/>
            </a:br>
            <a:endParaRPr lang="en-US" sz="2400" b="1" dirty="0" smtClean="0"/>
          </a:p>
          <a:p>
            <a:r>
              <a:rPr lang="en-US" sz="2400" b="1" dirty="0" smtClean="0"/>
              <a:t>Calculate </a:t>
            </a:r>
            <a:r>
              <a:rPr lang="en-US" sz="2400" b="1" i="1" dirty="0" smtClean="0"/>
              <a:t>f</a:t>
            </a:r>
            <a:r>
              <a:rPr lang="en-US" sz="2400" b="1" i="1" baseline="-25000" dirty="0" smtClean="0"/>
              <a:t>X1</a:t>
            </a:r>
            <a:r>
              <a:rPr lang="en-US" sz="2400" b="1" dirty="0" smtClean="0"/>
              <a:t>(</a:t>
            </a:r>
            <a:r>
              <a:rPr lang="en-US" sz="2400" b="1" i="1" dirty="0" err="1" smtClean="0"/>
              <a:t>E</a:t>
            </a:r>
            <a:r>
              <a:rPr lang="en-US" sz="2400" b="1" i="1" baseline="-25000" dirty="0" err="1" smtClean="0">
                <a:latin typeface="Symbol" pitchFamily="18" charset="2"/>
              </a:rPr>
              <a:t>g</a:t>
            </a:r>
            <a:r>
              <a:rPr lang="en-US" sz="2400" b="1" i="1" baseline="-25000" dirty="0" err="1" smtClean="0"/>
              <a:t>i</a:t>
            </a:r>
            <a:r>
              <a:rPr lang="en-US" sz="2400" b="1" dirty="0" smtClean="0"/>
              <a:t>)’s.</a:t>
            </a:r>
            <a:br>
              <a:rPr lang="en-US" sz="2400" b="1" dirty="0" smtClean="0"/>
            </a:br>
            <a:endParaRPr lang="en-US" sz="2400" b="1" dirty="0" smtClean="0"/>
          </a:p>
          <a:p>
            <a:r>
              <a:rPr lang="en-US" sz="2400" b="1" dirty="0" smtClean="0"/>
              <a:t>Calculate “PTD” factor </a:t>
            </a:r>
            <a:r>
              <a:rPr lang="el-GR" sz="2400" b="1" dirty="0" smtClean="0"/>
              <a:t>ξ</a:t>
            </a:r>
            <a:r>
              <a:rPr lang="en-US" sz="2400" b="1" i="1" baseline="-25000" dirty="0" smtClean="0"/>
              <a:t>i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.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l-GR" sz="2400" b="1" dirty="0" smtClean="0">
                <a:solidFill>
                  <a:srgbClr val="C00000"/>
                </a:solidFill>
              </a:rPr>
              <a:t>ξ</a:t>
            </a:r>
            <a:r>
              <a:rPr lang="en-US" sz="2400" b="1" i="1" baseline="-25000" dirty="0" smtClean="0">
                <a:solidFill>
                  <a:srgbClr val="C00000"/>
                </a:solidFill>
              </a:rPr>
              <a:t>i</a:t>
            </a:r>
            <a:r>
              <a:rPr lang="en-US" sz="2400" b="1" baseline="30000" dirty="0" smtClean="0">
                <a:solidFill>
                  <a:srgbClr val="C00000"/>
                </a:solidFill>
              </a:rPr>
              <a:t>2 </a:t>
            </a:r>
            <a:r>
              <a:rPr lang="en-US" sz="2400" b="1" dirty="0" smtClean="0">
                <a:solidFill>
                  <a:srgbClr val="C00000"/>
                </a:solidFill>
              </a:rPr>
              <a:t> randomly chosen from the PTD.</a:t>
            </a:r>
            <a:r>
              <a:rPr lang="en-US" sz="2400" b="1" dirty="0"/>
              <a:t/>
            </a:r>
            <a:br>
              <a:rPr lang="en-US" sz="2400" b="1" dirty="0"/>
            </a:br>
            <a:r>
              <a:rPr lang="en-US" sz="2400" b="1" dirty="0" smtClean="0">
                <a:solidFill>
                  <a:srgbClr val="002060"/>
                </a:solidFill>
              </a:rPr>
              <a:t>Generalize to allow </a:t>
            </a:r>
            <a:r>
              <a:rPr lang="en-US" sz="2400" b="1" dirty="0" smtClean="0">
                <a:solidFill>
                  <a:srgbClr val="002060"/>
                </a:solidFill>
                <a:latin typeface="Symbol" pitchFamily="18" charset="2"/>
              </a:rPr>
              <a:t>n</a:t>
            </a:r>
            <a:r>
              <a:rPr lang="en-US" sz="2400" b="1" dirty="0" smtClean="0">
                <a:solidFill>
                  <a:srgbClr val="002060"/>
                </a:solidFill>
              </a:rPr>
              <a:t>≠1.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 smtClean="0"/>
          </a:p>
          <a:p>
            <a:r>
              <a:rPr lang="en-US" sz="2400" b="1" dirty="0" err="1" smtClean="0">
                <a:latin typeface="Symbol" pitchFamily="18" charset="2"/>
              </a:rPr>
              <a:t>G</a:t>
            </a:r>
            <a:r>
              <a:rPr lang="en-US" sz="2400" b="1" baseline="-25000" dirty="0" err="1" smtClean="0">
                <a:latin typeface="Symbol" pitchFamily="18" charset="2"/>
              </a:rPr>
              <a:t>g</a:t>
            </a:r>
            <a:r>
              <a:rPr lang="en-US" sz="2400" b="1" baseline="-25000" dirty="0" err="1" smtClean="0"/>
              <a:t>i</a:t>
            </a:r>
            <a:r>
              <a:rPr lang="en-US" sz="2400" b="1" dirty="0" smtClean="0"/>
              <a:t> = </a:t>
            </a:r>
            <a:r>
              <a:rPr lang="en-US" sz="2400" b="1" i="1" dirty="0" smtClean="0"/>
              <a:t>D</a:t>
            </a:r>
            <a:r>
              <a:rPr lang="en-US" sz="2400" b="1" i="1" baseline="-25000" dirty="0" smtClean="0"/>
              <a:t>0</a:t>
            </a:r>
            <a:r>
              <a:rPr lang="en-US" sz="2400" b="1" dirty="0" smtClean="0"/>
              <a:t> </a:t>
            </a:r>
            <a:r>
              <a:rPr lang="el-GR" sz="2400" b="1" dirty="0" smtClean="0"/>
              <a:t>ξ</a:t>
            </a:r>
            <a:r>
              <a:rPr lang="en-US" sz="2400" b="1" i="1" baseline="-25000" dirty="0" smtClean="0"/>
              <a:t>i</a:t>
            </a:r>
            <a:r>
              <a:rPr lang="en-US" sz="2400" b="1" baseline="30000" dirty="0" smtClean="0"/>
              <a:t>2</a:t>
            </a:r>
            <a:r>
              <a:rPr lang="en-US" sz="2400" b="1" dirty="0" smtClean="0"/>
              <a:t> </a:t>
            </a:r>
            <a:r>
              <a:rPr lang="en-US" sz="2400" b="1" i="1" dirty="0" smtClean="0"/>
              <a:t>f</a:t>
            </a:r>
            <a:r>
              <a:rPr lang="en-US" sz="2400" b="1" i="1" baseline="-25000" dirty="0" smtClean="0"/>
              <a:t>X1</a:t>
            </a:r>
            <a:r>
              <a:rPr lang="en-US" sz="2400" b="1" dirty="0" smtClean="0"/>
              <a:t>(</a:t>
            </a:r>
            <a:r>
              <a:rPr lang="en-US" sz="2400" b="1" i="1" dirty="0" err="1" smtClean="0"/>
              <a:t>E</a:t>
            </a:r>
            <a:r>
              <a:rPr lang="en-US" sz="2400" b="1" i="1" baseline="-25000" dirty="0" err="1" smtClean="0">
                <a:latin typeface="Symbol" pitchFamily="18" charset="2"/>
              </a:rPr>
              <a:t>g</a:t>
            </a:r>
            <a:r>
              <a:rPr lang="en-US" sz="2400" b="1" i="1" baseline="-25000" dirty="0" err="1" smtClean="0"/>
              <a:t>i</a:t>
            </a:r>
            <a:r>
              <a:rPr lang="en-US" sz="2400" b="1" dirty="0" smtClean="0"/>
              <a:t>)</a:t>
            </a:r>
            <a:r>
              <a:rPr lang="en-US" sz="2400" b="1" i="1" dirty="0" smtClean="0"/>
              <a:t> E</a:t>
            </a:r>
            <a:r>
              <a:rPr lang="en-US" sz="2400" b="1" i="1" baseline="-25000" dirty="0" smtClean="0">
                <a:latin typeface="Symbol" pitchFamily="18" charset="2"/>
              </a:rPr>
              <a:t>g</a:t>
            </a:r>
            <a:r>
              <a:rPr lang="en-US" sz="2400" b="1" i="1" baseline="-25000" dirty="0" smtClean="0"/>
              <a:t>i</a:t>
            </a:r>
            <a:r>
              <a:rPr lang="en-US" sz="2400" b="1" baseline="30000" dirty="0" smtClean="0"/>
              <a:t>3</a:t>
            </a:r>
            <a:r>
              <a:rPr lang="en-US" sz="2400" b="1" dirty="0" smtClean="0"/>
              <a:t>.</a:t>
            </a:r>
            <a:br>
              <a:rPr lang="en-US" sz="2400" b="1" dirty="0" smtClean="0"/>
            </a:br>
            <a:r>
              <a:rPr lang="en-US" sz="2400" b="1" dirty="0" smtClean="0"/>
              <a:t/>
            </a:r>
            <a:br>
              <a:rPr lang="en-US" sz="2400" b="1" dirty="0" smtClean="0"/>
            </a:br>
            <a:r>
              <a:rPr lang="en-US" sz="2400" b="1" dirty="0" smtClean="0">
                <a:solidFill>
                  <a:srgbClr val="C00000"/>
                </a:solidFill>
              </a:rPr>
              <a:t>Calculate </a:t>
            </a:r>
            <a:r>
              <a:rPr lang="en-US" sz="2400" b="1" dirty="0" err="1" smtClean="0">
                <a:solidFill>
                  <a:srgbClr val="C00000"/>
                </a:solidFill>
                <a:latin typeface="Symbol" pitchFamily="18" charset="2"/>
              </a:rPr>
              <a:t>G</a:t>
            </a:r>
            <a:r>
              <a:rPr lang="en-US" sz="2400" b="1" baseline="-25000" dirty="0" err="1" smtClean="0">
                <a:solidFill>
                  <a:srgbClr val="C00000"/>
                </a:solidFill>
                <a:latin typeface="Symbol" pitchFamily="18" charset="2"/>
              </a:rPr>
              <a:t>g</a:t>
            </a:r>
            <a:r>
              <a:rPr lang="en-US" sz="2400" b="1" baseline="-25000" dirty="0" err="1" smtClean="0">
                <a:solidFill>
                  <a:srgbClr val="C00000"/>
                </a:solidFill>
              </a:rPr>
              <a:t>i</a:t>
            </a:r>
            <a:r>
              <a:rPr lang="en-US" sz="2400" b="1" dirty="0" smtClean="0">
                <a:solidFill>
                  <a:srgbClr val="C00000"/>
                </a:solidFill>
              </a:rPr>
              <a:t> ’s for each </a:t>
            </a:r>
            <a:r>
              <a:rPr lang="en-US" sz="2400" b="1" i="1" dirty="0" err="1" smtClean="0">
                <a:solidFill>
                  <a:srgbClr val="C00000"/>
                </a:solidFill>
              </a:rPr>
              <a:t>J</a:t>
            </a:r>
            <a:r>
              <a:rPr lang="en-US" sz="2400" b="1" baseline="30000" dirty="0" err="1" smtClean="0">
                <a:solidFill>
                  <a:srgbClr val="C00000"/>
                </a:solidFill>
                <a:latin typeface="Symbol" pitchFamily="18" charset="2"/>
              </a:rPr>
              <a:t>p</a:t>
            </a:r>
            <a:r>
              <a:rPr lang="en-US" sz="2400" b="1" dirty="0" smtClean="0">
                <a:solidFill>
                  <a:srgbClr val="C00000"/>
                </a:solidFill>
              </a:rPr>
              <a:t> reached by dipole decay.</a:t>
            </a:r>
            <a:r>
              <a:rPr lang="en-US" sz="2400" b="1" dirty="0" smtClean="0"/>
              <a:t/>
            </a:r>
            <a:br>
              <a:rPr lang="en-US" sz="2400" b="1" dirty="0" smtClean="0"/>
            </a:br>
            <a:endParaRPr lang="en-US" sz="2400" b="1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5275" y="1600200"/>
            <a:ext cx="5038725" cy="389318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524000"/>
            <a:ext cx="4914899" cy="396938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6042556"/>
              </p:ext>
            </p:extLst>
          </p:nvPr>
        </p:nvGraphicFramePr>
        <p:xfrm>
          <a:off x="4315691" y="1810595"/>
          <a:ext cx="4942608" cy="381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" name="Graph Sheet" r:id="rId5" imgW="3352680" imgH="2590560" progId="AxumGraphSheetFileType">
                  <p:embed/>
                </p:oleObj>
              </mc:Choice>
              <mc:Fallback>
                <p:oleObj name="Graph Sheet" r:id="rId5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15691" y="1810595"/>
                        <a:ext cx="4942608" cy="3819288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2165409"/>
              </p:ext>
            </p:extLst>
          </p:nvPr>
        </p:nvGraphicFramePr>
        <p:xfrm>
          <a:off x="4343400" y="1524000"/>
          <a:ext cx="5187660" cy="4008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Graph Sheet" r:id="rId7" imgW="3352680" imgH="2590560" progId="AxumGraphSheetFileType">
                  <p:embed/>
                </p:oleObj>
              </mc:Choice>
              <mc:Fallback>
                <p:oleObj name="Graph Sheet" r:id="rId7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343400" y="1524000"/>
                        <a:ext cx="5187660" cy="400864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0690967"/>
              </p:ext>
            </p:extLst>
          </p:nvPr>
        </p:nvGraphicFramePr>
        <p:xfrm>
          <a:off x="4343400" y="1627909"/>
          <a:ext cx="5105400" cy="3945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2" name="Graph Sheet" r:id="rId9" imgW="3352680" imgH="2590560" progId="AxumGraphSheetFileType">
                  <p:embed/>
                </p:oleObj>
              </mc:Choice>
              <mc:Fallback>
                <p:oleObj name="Graph Sheet" r:id="rId9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343400" y="1627909"/>
                        <a:ext cx="5105400" cy="394508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9084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Simulating </a:t>
            </a:r>
            <a:r>
              <a:rPr lang="en-US" sz="2800" b="1" dirty="0" err="1" smtClean="0">
                <a:latin typeface="Symbol" pitchFamily="18" charset="2"/>
              </a:rPr>
              <a:t>G</a:t>
            </a:r>
            <a:r>
              <a:rPr lang="en-US" sz="2800" b="1" baseline="-25000" dirty="0" err="1" smtClean="0">
                <a:latin typeface="Symbol" pitchFamily="18" charset="2"/>
              </a:rPr>
              <a:t>g</a:t>
            </a:r>
            <a:r>
              <a:rPr lang="en-US" sz="2800" b="1" dirty="0" smtClean="0"/>
              <a:t> Distributions: Steps 3 and 4</a:t>
            </a:r>
            <a:br>
              <a:rPr lang="en-US" sz="2800" b="1" dirty="0" smtClean="0"/>
            </a:br>
            <a:r>
              <a:rPr lang="en-US" sz="2400" b="1" dirty="0" smtClean="0"/>
              <a:t>Calculating Total Widths and Iterating</a:t>
            </a:r>
            <a:endParaRPr lang="en-US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/>
                <a:r>
                  <a:rPr lang="en-US" sz="2400" b="1" dirty="0" smtClean="0"/>
                  <a:t>Sum </a:t>
                </a:r>
                <a:r>
                  <a:rPr lang="en-US" sz="2400" b="1" dirty="0" err="1" smtClean="0">
                    <a:latin typeface="Symbol" pitchFamily="18" charset="2"/>
                  </a:rPr>
                  <a:t>G</a:t>
                </a:r>
                <a:r>
                  <a:rPr lang="en-US" sz="2400" b="1" baseline="-25000" dirty="0" err="1" smtClean="0">
                    <a:latin typeface="Symbol" pitchFamily="18" charset="2"/>
                  </a:rPr>
                  <a:t>g</a:t>
                </a:r>
                <a:r>
                  <a:rPr lang="en-US" sz="2400" b="1" baseline="-25000" dirty="0" err="1" smtClean="0"/>
                  <a:t>i</a:t>
                </a:r>
                <a:r>
                  <a:rPr lang="en-US" sz="2400" b="1" dirty="0" err="1" smtClean="0"/>
                  <a:t>’s</a:t>
                </a:r>
                <a:r>
                  <a:rPr lang="en-US" sz="2400" b="1" dirty="0" smtClean="0"/>
                  <a:t> to get total width.</a:t>
                </a:r>
                <a:br>
                  <a:rPr lang="en-US" sz="2400" b="1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𝚪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𝜸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1" i="1" smtClean="0">
                            <a:latin typeface="Cambria Math"/>
                          </a:rPr>
                          <m:t>𝒊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𝑿</m:t>
                        </m:r>
                        <m:r>
                          <a:rPr lang="en-US" sz="2400" b="1" i="1" smtClean="0">
                            <a:latin typeface="Cambria Math"/>
                          </a:rPr>
                          <m:t>,</m:t>
                        </m:r>
                        <m:r>
                          <a:rPr lang="en-US" sz="2400" b="1" i="1" smtClean="0">
                            <a:latin typeface="Cambria Math"/>
                          </a:rPr>
                          <m:t>𝑱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𝚪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𝜸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𝒊</m:t>
                            </m:r>
                          </m:sub>
                        </m:sSub>
                      </m:e>
                    </m:nary>
                  </m:oMath>
                </a14:m>
                <a:endParaRPr lang="en-US" sz="2400" b="1" dirty="0" smtClean="0"/>
              </a:p>
              <a:p>
                <a:r>
                  <a:rPr lang="en-US" sz="2400" b="1" dirty="0" smtClean="0"/>
                  <a:t>Iterate.</a:t>
                </a:r>
                <a:br>
                  <a:rPr lang="en-US" sz="2400" b="1" dirty="0" smtClean="0"/>
                </a:br>
                <a:r>
                  <a:rPr lang="en-US" sz="2400" b="1" dirty="0" smtClean="0">
                    <a:solidFill>
                      <a:srgbClr val="C00000"/>
                    </a:solidFill>
                  </a:rPr>
                  <a:t>Use same level schemes, etc.</a:t>
                </a:r>
                <a:r>
                  <a:rPr lang="en-US" sz="2400" b="1" dirty="0" smtClean="0"/>
                  <a:t/>
                </a:r>
                <a:br>
                  <a:rPr lang="en-US" sz="2400" b="1" dirty="0" smtClean="0"/>
                </a:br>
                <a:r>
                  <a:rPr lang="en-US" sz="2400" b="1" dirty="0" smtClean="0">
                    <a:solidFill>
                      <a:srgbClr val="002060"/>
                    </a:solidFill>
                  </a:rPr>
                  <a:t>New </a:t>
                </a:r>
                <a:r>
                  <a:rPr lang="en-US" sz="2400" b="1" dirty="0" err="1" smtClean="0">
                    <a:solidFill>
                      <a:srgbClr val="002060"/>
                    </a:solidFill>
                    <a:latin typeface="Symbol" pitchFamily="18" charset="2"/>
                  </a:rPr>
                  <a:t>G</a:t>
                </a:r>
                <a:r>
                  <a:rPr lang="en-US" sz="2400" b="1" baseline="-25000" dirty="0" err="1" smtClean="0">
                    <a:solidFill>
                      <a:srgbClr val="002060"/>
                    </a:solidFill>
                    <a:latin typeface="Symbol" pitchFamily="18" charset="2"/>
                  </a:rPr>
                  <a:t>g</a:t>
                </a:r>
                <a:r>
                  <a:rPr lang="en-US" sz="2400" b="1" baseline="-25000" dirty="0" err="1" smtClean="0">
                    <a:solidFill>
                      <a:srgbClr val="002060"/>
                    </a:solidFill>
                  </a:rPr>
                  <a:t>i</a:t>
                </a:r>
                <a:r>
                  <a:rPr lang="en-US" sz="2400" b="1" dirty="0" err="1" smtClean="0">
                    <a:solidFill>
                      <a:srgbClr val="002060"/>
                    </a:solidFill>
                  </a:rPr>
                  <a:t>’s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 by varying </a:t>
                </a:r>
                <a:r>
                  <a:rPr lang="el-GR" sz="2400" b="1" dirty="0" smtClean="0">
                    <a:solidFill>
                      <a:srgbClr val="002060"/>
                    </a:solidFill>
                  </a:rPr>
                  <a:t>ξ</a:t>
                </a:r>
                <a:r>
                  <a:rPr lang="en-US" sz="2400" b="1" i="1" baseline="-25000" dirty="0" smtClean="0">
                    <a:solidFill>
                      <a:srgbClr val="002060"/>
                    </a:solidFill>
                  </a:rPr>
                  <a:t>i</a:t>
                </a:r>
                <a:r>
                  <a:rPr lang="en-US" sz="2400" b="1" baseline="30000" dirty="0" smtClean="0">
                    <a:solidFill>
                      <a:srgbClr val="002060"/>
                    </a:solidFill>
                  </a:rPr>
                  <a:t>2</a:t>
                </a:r>
                <a:r>
                  <a:rPr lang="en-US" sz="2400" b="1" dirty="0" smtClean="0">
                    <a:solidFill>
                      <a:srgbClr val="002060"/>
                    </a:solidFill>
                  </a:rPr>
                  <a:t> only.</a:t>
                </a:r>
                <a:r>
                  <a:rPr lang="en-US" sz="2400" b="1" dirty="0" smtClean="0"/>
                  <a:t/>
                </a:r>
                <a:br>
                  <a:rPr lang="en-US" sz="2400" b="1" dirty="0" smtClean="0"/>
                </a:br>
                <a:r>
                  <a:rPr lang="en-US" sz="2400" b="1" dirty="0" smtClean="0">
                    <a:solidFill>
                      <a:srgbClr val="003300"/>
                    </a:solidFill>
                  </a:rPr>
                  <a:t>Yields distribution of </a:t>
                </a:r>
                <a:r>
                  <a:rPr lang="en-US" sz="2400" b="1" dirty="0" err="1" smtClean="0">
                    <a:solidFill>
                      <a:srgbClr val="003300"/>
                    </a:solidFill>
                    <a:latin typeface="Symbol" pitchFamily="18" charset="2"/>
                  </a:rPr>
                  <a:t>G</a:t>
                </a:r>
                <a:r>
                  <a:rPr lang="en-US" sz="2400" b="1" baseline="-25000" dirty="0" err="1" smtClean="0">
                    <a:solidFill>
                      <a:srgbClr val="003300"/>
                    </a:solidFill>
                    <a:latin typeface="Symbol" pitchFamily="18" charset="2"/>
                  </a:rPr>
                  <a:t>g</a:t>
                </a:r>
                <a:r>
                  <a:rPr lang="en-US" sz="2400" b="1" dirty="0" err="1" smtClean="0">
                    <a:solidFill>
                      <a:srgbClr val="003300"/>
                    </a:solidFill>
                  </a:rPr>
                  <a:t>’s</a:t>
                </a:r>
                <a:r>
                  <a:rPr lang="en-US" sz="2400" b="1" dirty="0" smtClean="0">
                    <a:solidFill>
                      <a:srgbClr val="003300"/>
                    </a:solidFill>
                  </a:rPr>
                  <a:t>.</a:t>
                </a:r>
              </a:p>
              <a:p>
                <a:r>
                  <a:rPr lang="en-US" sz="2400" b="1" dirty="0" smtClean="0"/>
                  <a:t>Shape of </a:t>
                </a:r>
                <a:r>
                  <a:rPr lang="en-US" sz="2400" b="1" dirty="0" err="1" smtClean="0">
                    <a:latin typeface="Symbol" pitchFamily="18" charset="2"/>
                  </a:rPr>
                  <a:t>G</a:t>
                </a:r>
                <a:r>
                  <a:rPr lang="en-US" sz="2400" b="1" baseline="-25000" dirty="0" err="1" smtClean="0">
                    <a:latin typeface="Symbol" pitchFamily="18" charset="2"/>
                  </a:rPr>
                  <a:t>g</a:t>
                </a:r>
                <a:r>
                  <a:rPr lang="en-US" sz="2400" b="1" dirty="0" smtClean="0"/>
                  <a:t> distribution due to:</a:t>
                </a:r>
                <a:br>
                  <a:rPr lang="en-US" sz="2400" b="1" dirty="0" smtClean="0"/>
                </a:br>
                <a:r>
                  <a:rPr lang="en-US" sz="2400" b="1" dirty="0" smtClean="0">
                    <a:solidFill>
                      <a:srgbClr val="C00000"/>
                    </a:solidFill>
                  </a:rPr>
                  <a:t>Shapes of LD and PSF models.</a:t>
                </a:r>
                <a:r>
                  <a:rPr lang="en-US" sz="2400" b="1" dirty="0" smtClean="0"/>
                  <a:t/>
                </a:r>
                <a:br>
                  <a:rPr lang="en-US" sz="2400" b="1" dirty="0" smtClean="0"/>
                </a:br>
                <a:r>
                  <a:rPr lang="en-US" sz="2400" b="1" dirty="0" smtClean="0">
                    <a:solidFill>
                      <a:srgbClr val="002060"/>
                    </a:solidFill>
                  </a:rPr>
                  <a:t>“PTD” fluctuations.</a:t>
                </a:r>
                <a:r>
                  <a:rPr lang="en-US" sz="2400" b="1" dirty="0" smtClean="0"/>
                  <a:t/>
                </a:r>
                <a:br>
                  <a:rPr lang="en-US" sz="2400" b="1" dirty="0" smtClean="0"/>
                </a:b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963" t="-1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3893447"/>
              </p:ext>
            </p:extLst>
          </p:nvPr>
        </p:nvGraphicFramePr>
        <p:xfrm>
          <a:off x="4953000" y="1905000"/>
          <a:ext cx="4603376" cy="35571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44" name="Graph Sheet" r:id="rId4" imgW="3352680" imgH="2590560" progId="AxumGraphSheetFileType">
                  <p:embed/>
                </p:oleObj>
              </mc:Choice>
              <mc:Fallback>
                <p:oleObj name="Graph Sheet" r:id="rId4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3000" y="1905000"/>
                        <a:ext cx="4603376" cy="3557155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425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Examples: LD and PSF Models in </a:t>
            </a:r>
            <a:r>
              <a:rPr lang="en-US" sz="2800" b="1" dirty="0" err="1" smtClean="0"/>
              <a:t>Talys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86200" cy="45259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Five LD models.</a:t>
            </a:r>
            <a:br>
              <a:rPr lang="en-US" sz="2000" b="1" dirty="0" smtClean="0"/>
            </a:br>
            <a:r>
              <a:rPr lang="en-US" sz="2000" b="1" dirty="0" smtClean="0"/>
              <a:t>1 – Const. T + Fermi Gas.</a:t>
            </a:r>
            <a:br>
              <a:rPr lang="en-US" sz="2000" b="1" dirty="0" smtClean="0"/>
            </a:br>
            <a:r>
              <a:rPr lang="en-US" sz="2000" b="1" dirty="0" smtClean="0"/>
              <a:t>2 – Back-shifted Fermi Gas.</a:t>
            </a:r>
            <a:br>
              <a:rPr lang="en-US" sz="2000" b="1" dirty="0" smtClean="0"/>
            </a:br>
            <a:r>
              <a:rPr lang="en-US" sz="2000" b="1" dirty="0" smtClean="0"/>
              <a:t>3 – Generalized Superfluid.</a:t>
            </a:r>
            <a:r>
              <a:rPr lang="en-US" sz="2000" b="1" baseline="30000" dirty="0" smtClean="0"/>
              <a:t>*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4 – </a:t>
            </a:r>
            <a:r>
              <a:rPr lang="en-US" sz="2000" b="1" dirty="0" err="1" smtClean="0"/>
              <a:t>Goriely</a:t>
            </a:r>
            <a:r>
              <a:rPr lang="en-US" sz="2000" b="1" dirty="0" smtClean="0"/>
              <a:t>.</a:t>
            </a:r>
            <a:br>
              <a:rPr lang="en-US" sz="2000" b="1" dirty="0" smtClean="0"/>
            </a:br>
            <a:r>
              <a:rPr lang="en-US" sz="2000" b="1" dirty="0" smtClean="0"/>
              <a:t>5 – </a:t>
            </a:r>
            <a:r>
              <a:rPr lang="en-US" sz="2000" b="1" dirty="0" err="1" smtClean="0"/>
              <a:t>Hilaire</a:t>
            </a:r>
            <a:r>
              <a:rPr lang="en-US" sz="2000" b="1" dirty="0" smtClean="0"/>
              <a:t>.</a:t>
            </a:r>
          </a:p>
          <a:p>
            <a:r>
              <a:rPr lang="en-US" sz="2000" b="1" dirty="0" smtClean="0"/>
              <a:t>Five PSF models.</a:t>
            </a:r>
            <a:br>
              <a:rPr lang="en-US" sz="2000" b="1" dirty="0" smtClean="0"/>
            </a:br>
            <a:r>
              <a:rPr lang="en-US" sz="2000" b="1" dirty="0" smtClean="0"/>
              <a:t>1 – </a:t>
            </a:r>
            <a:r>
              <a:rPr lang="en-US" sz="2000" b="1" dirty="0" err="1" smtClean="0"/>
              <a:t>Kopecky-Uhl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Lorentzian</a:t>
            </a:r>
            <a:r>
              <a:rPr lang="en-US" sz="2000" b="1" dirty="0" smtClean="0"/>
              <a:t>.</a:t>
            </a:r>
            <a:br>
              <a:rPr lang="en-US" sz="2000" b="1" dirty="0" smtClean="0"/>
            </a:br>
            <a:r>
              <a:rPr lang="en-US" sz="2000" b="1" dirty="0" smtClean="0"/>
              <a:t>2 – Brink-Axel </a:t>
            </a:r>
            <a:r>
              <a:rPr lang="en-US" sz="2000" b="1" dirty="0" err="1" smtClean="0"/>
              <a:t>Lorentzian</a:t>
            </a:r>
            <a:r>
              <a:rPr lang="en-US" sz="2000" b="1" dirty="0" smtClean="0"/>
              <a:t>.</a:t>
            </a:r>
            <a:br>
              <a:rPr lang="en-US" sz="2000" b="1" dirty="0" smtClean="0"/>
            </a:br>
            <a:r>
              <a:rPr lang="en-US" sz="2000" b="1" dirty="0" smtClean="0"/>
              <a:t>3 – </a:t>
            </a:r>
            <a:r>
              <a:rPr lang="en-US" sz="2000" b="1" dirty="0" err="1" smtClean="0"/>
              <a:t>Hartree-Fock</a:t>
            </a:r>
            <a:r>
              <a:rPr lang="en-US" sz="2000" b="1" dirty="0" smtClean="0"/>
              <a:t> BCS.</a:t>
            </a:r>
            <a:br>
              <a:rPr lang="en-US" sz="2000" b="1" dirty="0" smtClean="0"/>
            </a:br>
            <a:r>
              <a:rPr lang="en-US" sz="2000" b="1" dirty="0" smtClean="0"/>
              <a:t>4 – </a:t>
            </a:r>
            <a:r>
              <a:rPr lang="en-US" sz="2000" b="1" dirty="0" err="1" smtClean="0"/>
              <a:t>Hartree-Fock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Bogolyubov</a:t>
            </a:r>
            <a:r>
              <a:rPr lang="en-US" sz="2000" b="1" dirty="0" smtClean="0"/>
              <a:t>.</a:t>
            </a:r>
            <a:br>
              <a:rPr lang="en-US" sz="2000" b="1" dirty="0" smtClean="0"/>
            </a:br>
            <a:r>
              <a:rPr lang="en-US" sz="2000" b="1" dirty="0" smtClean="0"/>
              <a:t>5 – </a:t>
            </a:r>
            <a:r>
              <a:rPr lang="en-US" sz="2000" b="1" dirty="0" err="1" smtClean="0"/>
              <a:t>Goriely’s</a:t>
            </a:r>
            <a:r>
              <a:rPr lang="en-US" sz="2000" b="1" dirty="0" smtClean="0"/>
              <a:t> Hybrid.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baseline="30000" dirty="0" smtClean="0"/>
              <a:t>*</a:t>
            </a:r>
            <a:r>
              <a:rPr lang="en-US" sz="2000" b="1" dirty="0" smtClean="0"/>
              <a:t>Didn’t use. Couldn’t normalize.</a:t>
            </a:r>
            <a:endParaRPr lang="en-US" sz="2000" b="1" dirty="0"/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364" y="1600201"/>
            <a:ext cx="4987636" cy="39624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1834580"/>
              </p:ext>
            </p:extLst>
          </p:nvPr>
        </p:nvGraphicFramePr>
        <p:xfrm>
          <a:off x="4114800" y="1600201"/>
          <a:ext cx="5181600" cy="40039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3" name="Graph Sheet" r:id="rId4" imgW="3352680" imgH="2590560" progId="AxumGraphSheetFileType">
                  <p:embed/>
                </p:oleObj>
              </mc:Choice>
              <mc:Fallback>
                <p:oleObj name="Graph Sheet" r:id="rId4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14800" y="1600201"/>
                        <a:ext cx="5181600" cy="4003964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08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Talys</a:t>
            </a:r>
            <a:r>
              <a:rPr lang="en-US" sz="2800" b="1" dirty="0" smtClean="0"/>
              <a:t> Results for </a:t>
            </a:r>
            <a:r>
              <a:rPr lang="en-US" sz="4000" b="1" dirty="0" smtClean="0"/>
              <a:t>‹</a:t>
            </a:r>
            <a:r>
              <a:rPr lang="en-US" sz="2800" b="1" dirty="0" err="1" smtClean="0">
                <a:latin typeface="Symbol" pitchFamily="18" charset="2"/>
              </a:rPr>
              <a:t>G</a:t>
            </a:r>
            <a:r>
              <a:rPr lang="en-US" sz="2800" b="1" baseline="-25000" dirty="0" err="1" smtClean="0">
                <a:latin typeface="Symbol" pitchFamily="18" charset="2"/>
              </a:rPr>
              <a:t>g</a:t>
            </a:r>
            <a:r>
              <a:rPr lang="el-GR" sz="4000" b="1" dirty="0" smtClean="0"/>
              <a:t>›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sz="2000" b="1" dirty="0" err="1" smtClean="0"/>
              <a:t>Talys</a:t>
            </a:r>
            <a:r>
              <a:rPr lang="en-US" sz="2000" b="1" dirty="0" smtClean="0"/>
              <a:t> calculation with 4 LD and 5 PSF models.</a:t>
            </a:r>
          </a:p>
          <a:p>
            <a:r>
              <a:rPr lang="en-US" sz="2000" b="1" dirty="0" smtClean="0"/>
              <a:t>Normalized LD models to ORELA </a:t>
            </a:r>
            <a:r>
              <a:rPr lang="en-US" sz="2000" b="1" i="1" dirty="0" smtClean="0"/>
              <a:t>D</a:t>
            </a:r>
            <a:r>
              <a:rPr lang="en-US" sz="2000" b="1" i="1" baseline="-25000" dirty="0" smtClean="0"/>
              <a:t>0</a:t>
            </a:r>
            <a:r>
              <a:rPr lang="en-US" sz="2000" b="1" dirty="0" smtClean="0"/>
              <a:t> = 153 </a:t>
            </a:r>
            <a:r>
              <a:rPr lang="en-US" sz="2000" b="1" dirty="0" err="1" smtClean="0"/>
              <a:t>eV</a:t>
            </a:r>
            <a:r>
              <a:rPr lang="en-US" sz="2000" b="1" dirty="0" smtClean="0"/>
              <a:t>.</a:t>
            </a:r>
            <a:br>
              <a:rPr lang="en-US" sz="2000" b="1" dirty="0" smtClean="0"/>
            </a:br>
            <a:r>
              <a:rPr lang="en-US" sz="2000" b="1" dirty="0" smtClean="0"/>
              <a:t>LD models 1 and 2 normalized using “</a:t>
            </a:r>
            <a:r>
              <a:rPr lang="en-US" sz="2000" b="1" i="1" dirty="0" smtClean="0"/>
              <a:t>a</a:t>
            </a:r>
            <a:r>
              <a:rPr lang="en-US" sz="2000" b="1" dirty="0" smtClean="0"/>
              <a:t>”, models 4 and 5 using “</a:t>
            </a:r>
            <a:r>
              <a:rPr lang="en-US" sz="2000" b="1" i="1" dirty="0" smtClean="0"/>
              <a:t>c</a:t>
            </a:r>
            <a:r>
              <a:rPr lang="en-US" sz="2000" b="1" dirty="0" smtClean="0"/>
              <a:t>” and “</a:t>
            </a:r>
            <a:r>
              <a:rPr lang="en-US" sz="2000" b="1" dirty="0" smtClean="0">
                <a:latin typeface="Symbol" pitchFamily="18" charset="2"/>
              </a:rPr>
              <a:t>d</a:t>
            </a:r>
            <a:r>
              <a:rPr lang="en-US" sz="2000" b="1" dirty="0" smtClean="0"/>
              <a:t>”.</a:t>
            </a:r>
          </a:p>
          <a:p>
            <a:r>
              <a:rPr lang="en-US" sz="2000" b="1" dirty="0" smtClean="0"/>
              <a:t>PSF models un-normalized.</a:t>
            </a:r>
          </a:p>
          <a:p>
            <a:r>
              <a:rPr lang="en-US" sz="2000" b="1" dirty="0" smtClean="0"/>
              <a:t>Chose LD/PSF combinations which gave closest to ORELA value, </a:t>
            </a:r>
            <a:r>
              <a:rPr lang="en-US" sz="2800" b="1" dirty="0" smtClean="0"/>
              <a:t>‹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latin typeface="Symbol" pitchFamily="18" charset="2"/>
              </a:rPr>
              <a:t>g</a:t>
            </a:r>
            <a:r>
              <a:rPr lang="el-GR" sz="2800" b="1" dirty="0" smtClean="0"/>
              <a:t>›</a:t>
            </a:r>
            <a:r>
              <a:rPr lang="en-US" sz="2000" b="1" dirty="0" smtClean="0"/>
              <a:t> = 85.9±1.8 </a:t>
            </a:r>
            <a:r>
              <a:rPr lang="en-US" sz="2000" b="1" dirty="0" err="1" smtClean="0"/>
              <a:t>meV</a:t>
            </a:r>
            <a:r>
              <a:rPr lang="en-US" sz="2000" b="1" dirty="0" smtClean="0"/>
              <a:t>, for simulations. </a:t>
            </a:r>
            <a:br>
              <a:rPr lang="en-US" sz="2000" b="1" dirty="0" smtClean="0"/>
            </a:br>
            <a:endParaRPr lang="en-US" sz="2000" b="1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828800"/>
            <a:ext cx="5076825" cy="37338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421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 smtClean="0"/>
              <a:t>Simulation Results with </a:t>
            </a:r>
            <a:r>
              <a:rPr lang="en-US" sz="2800" b="1" dirty="0" err="1" smtClean="0"/>
              <a:t>Talys</a:t>
            </a:r>
            <a:r>
              <a:rPr lang="en-US" sz="2800" b="1" dirty="0" smtClean="0"/>
              <a:t> Models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810000" cy="45259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All simulations using </a:t>
            </a:r>
            <a:r>
              <a:rPr lang="en-US" sz="2000" b="1" dirty="0" err="1" smtClean="0"/>
              <a:t>Talys</a:t>
            </a:r>
            <a:r>
              <a:rPr lang="en-US" sz="2000" b="1" dirty="0" smtClean="0"/>
              <a:t> models yielded 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latin typeface="Symbol" pitchFamily="18" charset="2"/>
              </a:rPr>
              <a:t>g</a:t>
            </a:r>
            <a:r>
              <a:rPr lang="en-US" sz="2000" b="1" dirty="0" smtClean="0"/>
              <a:t> distributions significantly narrower than measured.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C00000"/>
                </a:solidFill>
              </a:rPr>
              <a:t>Agrees with nuclear physics lore.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endParaRPr lang="en-US" sz="2000" b="1" dirty="0" smtClean="0"/>
          </a:p>
          <a:p>
            <a:r>
              <a:rPr lang="en-US" sz="2000" b="1" dirty="0" smtClean="0"/>
              <a:t>Decreasing </a:t>
            </a:r>
            <a:r>
              <a:rPr lang="en-US" sz="2000" b="1" dirty="0" smtClean="0">
                <a:latin typeface="Symbol" pitchFamily="18" charset="2"/>
              </a:rPr>
              <a:t>n</a:t>
            </a:r>
            <a:r>
              <a:rPr lang="en-US" sz="2000" b="1" dirty="0" smtClean="0"/>
              <a:t> results in much better agreement between simulation and data.</a:t>
            </a:r>
            <a:br>
              <a:rPr lang="en-US" sz="2000" b="1" dirty="0" smtClean="0"/>
            </a:b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C00000"/>
                </a:solidFill>
              </a:rPr>
              <a:t>Another sign of violation of the PTD?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1447800"/>
            <a:ext cx="5419725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4754549"/>
              </p:ext>
            </p:extLst>
          </p:nvPr>
        </p:nvGraphicFramePr>
        <p:xfrm>
          <a:off x="4336473" y="1676400"/>
          <a:ext cx="5226424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9" name="Graph Sheet" r:id="rId4" imgW="3352680" imgH="2590560" progId="AxumGraphSheetFileType">
                  <p:embed/>
                </p:oleObj>
              </mc:Choice>
              <mc:Fallback>
                <p:oleObj name="Graph Sheet" r:id="rId4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336473" y="1676400"/>
                        <a:ext cx="5226424" cy="403860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298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Simulation Results </a:t>
            </a:r>
            <a:r>
              <a:rPr lang="en-US" sz="2800" b="1" dirty="0" smtClean="0"/>
              <a:t>with LD and PSF from the Oslo Method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05200" cy="4525963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What was the experimental spin distribution?</a:t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C00000"/>
                </a:solidFill>
              </a:rPr>
              <a:t>Affects slopes of LD and PSF.</a:t>
            </a:r>
          </a:p>
          <a:p>
            <a:r>
              <a:rPr lang="en-US" sz="2000" b="1" dirty="0" smtClean="0"/>
              <a:t>What is the true spin distribution?</a:t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C00000"/>
                </a:solidFill>
              </a:rPr>
              <a:t>Affects normalization of PSF and shape of simulated distribution.</a:t>
            </a:r>
          </a:p>
          <a:p>
            <a:r>
              <a:rPr lang="en-US" sz="2000" b="1" dirty="0" smtClean="0"/>
              <a:t>Would be better to know more about low-lying levels in </a:t>
            </a:r>
            <a:r>
              <a:rPr lang="en-US" sz="2000" b="1" baseline="30000" dirty="0" smtClean="0"/>
              <a:t>197</a:t>
            </a:r>
            <a:r>
              <a:rPr lang="en-US" sz="2000" b="1" dirty="0" smtClean="0"/>
              <a:t>Pt.</a:t>
            </a:r>
            <a:br>
              <a:rPr lang="en-US" sz="2000" b="1" dirty="0" smtClean="0"/>
            </a:br>
            <a:r>
              <a:rPr lang="en-US" sz="2000" b="1" i="1" dirty="0" err="1" smtClean="0">
                <a:solidFill>
                  <a:srgbClr val="C00000"/>
                </a:solidFill>
              </a:rPr>
              <a:t>E</a:t>
            </a:r>
            <a:r>
              <a:rPr lang="en-US" sz="2000" b="1" i="1" baseline="-25000" dirty="0" err="1" smtClean="0">
                <a:solidFill>
                  <a:srgbClr val="C00000"/>
                </a:solidFill>
              </a:rPr>
              <a:t>cut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</a:rPr>
              <a:t>= 0.269 MeV.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002060"/>
                </a:solidFill>
              </a:rPr>
              <a:t>Only 2 ½</a:t>
            </a:r>
            <a:r>
              <a:rPr lang="en-US" sz="2000" b="1" baseline="30000" dirty="0" smtClean="0">
                <a:solidFill>
                  <a:srgbClr val="002060"/>
                </a:solidFill>
              </a:rPr>
              <a:t>-</a:t>
            </a:r>
            <a:r>
              <a:rPr lang="en-US" sz="2000" b="1" dirty="0" smtClean="0">
                <a:solidFill>
                  <a:srgbClr val="002060"/>
                </a:solidFill>
              </a:rPr>
              <a:t> and 2 3/2</a:t>
            </a:r>
            <a:r>
              <a:rPr lang="en-US" sz="2000" b="1" baseline="30000" dirty="0" smtClean="0">
                <a:solidFill>
                  <a:srgbClr val="002060"/>
                </a:solidFill>
              </a:rPr>
              <a:t>-</a:t>
            </a:r>
            <a:r>
              <a:rPr lang="en-US" sz="2000" b="1" dirty="0" smtClean="0">
                <a:solidFill>
                  <a:srgbClr val="002060"/>
                </a:solidFill>
              </a:rPr>
              <a:t> levels.</a:t>
            </a:r>
            <a:endParaRPr lang="en-US" sz="2000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1717964"/>
            <a:ext cx="5153025" cy="398145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877319"/>
            <a:ext cx="5038725" cy="389318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6" name="Picture 5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4746" y="1731819"/>
            <a:ext cx="4907106" cy="403868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7" name="Picture 6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918" y="1731819"/>
            <a:ext cx="4929187" cy="391255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9192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Problems, Improvements, and Future Plans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91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sz="2000" b="1" dirty="0" smtClean="0"/>
              <a:t>How to decompose PSF data into </a:t>
            </a:r>
            <a:r>
              <a:rPr lang="en-US" sz="2000" b="1" i="1" dirty="0" smtClean="0"/>
              <a:t>E1</a:t>
            </a:r>
            <a:r>
              <a:rPr lang="en-US" sz="2000" b="1" dirty="0" smtClean="0"/>
              <a:t> and </a:t>
            </a:r>
            <a:r>
              <a:rPr lang="en-US" sz="2000" b="1" i="1" dirty="0" smtClean="0"/>
              <a:t>M1</a:t>
            </a:r>
            <a:r>
              <a:rPr lang="en-US" sz="2000" b="1" dirty="0" smtClean="0"/>
              <a:t>?</a:t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FF0000"/>
                </a:solidFill>
              </a:rPr>
              <a:t>Fit </a:t>
            </a:r>
            <a:r>
              <a:rPr lang="en-US" sz="2000" b="1" i="1" dirty="0" smtClean="0">
                <a:solidFill>
                  <a:srgbClr val="FF0000"/>
                </a:solidFill>
              </a:rPr>
              <a:t>E1</a:t>
            </a:r>
            <a:r>
              <a:rPr lang="en-US" sz="2000" b="1" dirty="0" smtClean="0">
                <a:solidFill>
                  <a:srgbClr val="FF0000"/>
                </a:solidFill>
              </a:rPr>
              <a:t> and </a:t>
            </a:r>
            <a:r>
              <a:rPr lang="en-US" sz="2000" b="1" i="1" dirty="0" smtClean="0">
                <a:solidFill>
                  <a:srgbClr val="FF0000"/>
                </a:solidFill>
              </a:rPr>
              <a:t>M1</a:t>
            </a:r>
            <a:r>
              <a:rPr lang="en-US" sz="2000" b="1" dirty="0" smtClean="0">
                <a:solidFill>
                  <a:srgbClr val="FF0000"/>
                </a:solidFill>
              </a:rPr>
              <a:t> is everything else?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002060"/>
                </a:solidFill>
              </a:rPr>
              <a:t>Vice versa?</a:t>
            </a:r>
          </a:p>
          <a:p>
            <a:r>
              <a:rPr lang="en-US" sz="2000" b="1" dirty="0" smtClean="0"/>
              <a:t>How to normalize slopes of LD and PSF?</a:t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sz="2000" b="1" dirty="0" smtClean="0">
                <a:solidFill>
                  <a:srgbClr val="FF0000"/>
                </a:solidFill>
              </a:rPr>
              <a:t> is correct when simulated </a:t>
            </a:r>
            <a:r>
              <a:rPr lang="en-US" sz="2000" b="1" dirty="0" err="1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sz="2000" b="1" baseline="-25000" dirty="0" err="1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lang="en-US" sz="2000" b="1" dirty="0" smtClean="0">
                <a:solidFill>
                  <a:srgbClr val="FF0000"/>
                </a:solidFill>
              </a:rPr>
              <a:t> distribution matches data?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002060"/>
                </a:solidFill>
              </a:rPr>
              <a:t>Ohio U. method?</a:t>
            </a:r>
          </a:p>
          <a:p>
            <a:r>
              <a:rPr lang="en-US" sz="2000" b="1" dirty="0" smtClean="0"/>
              <a:t>Simulating </a:t>
            </a:r>
            <a:r>
              <a:rPr lang="en-US" sz="2000" b="1" baseline="30000" dirty="0" smtClean="0"/>
              <a:t>194</a:t>
            </a:r>
            <a:r>
              <a:rPr lang="en-US" sz="2000" b="1" dirty="0" smtClean="0"/>
              <a:t>Pt+</a:t>
            </a:r>
            <a:r>
              <a:rPr lang="en-US" sz="2000" b="1" i="1" dirty="0" smtClean="0"/>
              <a:t>n</a:t>
            </a:r>
            <a:r>
              <a:rPr lang="en-US" sz="2000" b="1" dirty="0" smtClean="0"/>
              <a:t> </a:t>
            </a:r>
            <a:r>
              <a:rPr lang="en-US" sz="2000" b="1" dirty="0" err="1">
                <a:latin typeface="Symbol" pitchFamily="18" charset="2"/>
              </a:rPr>
              <a:t>G</a:t>
            </a:r>
            <a:r>
              <a:rPr lang="en-US" sz="2000" b="1" baseline="-25000" dirty="0" err="1">
                <a:latin typeface="Symbol" pitchFamily="18" charset="2"/>
              </a:rPr>
              <a:t>g</a:t>
            </a:r>
            <a:r>
              <a:rPr lang="en-US" sz="2000" b="1" dirty="0" smtClean="0"/>
              <a:t> distribution might be even more interesting.</a:t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FF0000"/>
                </a:solidFill>
              </a:rPr>
              <a:t>More widths/better statistics.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002060"/>
                </a:solidFill>
              </a:rPr>
              <a:t>Tail is more pronounced.</a:t>
            </a:r>
          </a:p>
          <a:p>
            <a:r>
              <a:rPr lang="en-US" sz="2000" b="1" dirty="0" smtClean="0"/>
              <a:t>Simulate </a:t>
            </a:r>
            <a:r>
              <a:rPr lang="en-US" sz="2000" b="1" baseline="30000" dirty="0" smtClean="0"/>
              <a:t>95</a:t>
            </a:r>
            <a:r>
              <a:rPr lang="en-US" sz="2000" b="1" dirty="0" smtClean="0"/>
              <a:t>Mo+</a:t>
            </a:r>
            <a:r>
              <a:rPr lang="en-US" sz="2000" b="1" i="1" dirty="0" smtClean="0"/>
              <a:t>n</a:t>
            </a:r>
            <a:r>
              <a:rPr lang="en-US" sz="2000" b="1" dirty="0" smtClean="0"/>
              <a:t> </a:t>
            </a:r>
            <a:r>
              <a:rPr lang="en-US" sz="2000" b="1" dirty="0" err="1" smtClean="0">
                <a:latin typeface="Symbol" pitchFamily="18" charset="2"/>
              </a:rPr>
              <a:t>G</a:t>
            </a:r>
            <a:r>
              <a:rPr lang="en-US" sz="2000" b="1" baseline="-25000" dirty="0" err="1" smtClean="0">
                <a:latin typeface="Symbol" pitchFamily="18" charset="2"/>
              </a:rPr>
              <a:t>g</a:t>
            </a:r>
            <a:r>
              <a:rPr lang="en-US" sz="2000" b="1" dirty="0" smtClean="0"/>
              <a:t> distributions.</a:t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FF0000"/>
                </a:solidFill>
              </a:rPr>
              <a:t>Have 6 </a:t>
            </a:r>
            <a:r>
              <a:rPr lang="en-US" sz="2000" b="1" dirty="0" err="1" smtClean="0">
                <a:solidFill>
                  <a:srgbClr val="FF0000"/>
                </a:solidFill>
              </a:rPr>
              <a:t>J</a:t>
            </a:r>
            <a:r>
              <a:rPr lang="en-US" sz="2000" b="1" baseline="30000" dirty="0" err="1" smtClean="0">
                <a:solidFill>
                  <a:srgbClr val="FF0000"/>
                </a:solidFill>
                <a:latin typeface="Symbol" pitchFamily="18" charset="2"/>
              </a:rPr>
              <a:t>p</a:t>
            </a:r>
            <a:r>
              <a:rPr lang="en-US" sz="2000" b="1" dirty="0" err="1" smtClean="0">
                <a:solidFill>
                  <a:srgbClr val="FF0000"/>
                </a:solidFill>
              </a:rPr>
              <a:t>’s</a:t>
            </a:r>
            <a:r>
              <a:rPr lang="en-US" sz="2000" b="1" dirty="0" smtClean="0">
                <a:solidFill>
                  <a:srgbClr val="FF0000"/>
                </a:solidFill>
              </a:rPr>
              <a:t>.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>
                <a:solidFill>
                  <a:srgbClr val="002060"/>
                </a:solidFill>
              </a:rPr>
              <a:t>Sensitivity to </a:t>
            </a:r>
            <a:r>
              <a:rPr lang="en-US" sz="2000" b="1" dirty="0" err="1" smtClean="0">
                <a:solidFill>
                  <a:srgbClr val="002060"/>
                </a:solidFill>
              </a:rPr>
              <a:t>upbend</a:t>
            </a:r>
            <a:r>
              <a:rPr lang="en-US" sz="2000" b="1" dirty="0" smtClean="0">
                <a:solidFill>
                  <a:srgbClr val="002060"/>
                </a:solidFill>
              </a:rPr>
              <a:t>?</a:t>
            </a:r>
          </a:p>
          <a:p>
            <a:r>
              <a:rPr lang="en-US" sz="2000" b="1" dirty="0" smtClean="0"/>
              <a:t>Simulate </a:t>
            </a:r>
            <a:r>
              <a:rPr lang="en-US" sz="2000" b="1" baseline="30000" dirty="0" smtClean="0"/>
              <a:t>88</a:t>
            </a:r>
            <a:r>
              <a:rPr lang="en-US" sz="2000" b="1" dirty="0" smtClean="0"/>
              <a:t>Sr, </a:t>
            </a:r>
            <a:r>
              <a:rPr lang="en-US" sz="2000" b="1" baseline="30000" dirty="0" smtClean="0"/>
              <a:t>116,120</a:t>
            </a:r>
            <a:r>
              <a:rPr lang="en-US" sz="2000" b="1" dirty="0" smtClean="0"/>
              <a:t>Sn, </a:t>
            </a:r>
            <a:r>
              <a:rPr lang="en-US" sz="2000" b="1" baseline="30000" dirty="0" smtClean="0"/>
              <a:t>134,136,137</a:t>
            </a:r>
            <a:r>
              <a:rPr lang="en-US" sz="2000" b="1" dirty="0" smtClean="0"/>
              <a:t>Ba,…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460212"/>
              </p:ext>
            </p:extLst>
          </p:nvPr>
        </p:nvGraphicFramePr>
        <p:xfrm>
          <a:off x="4648200" y="914400"/>
          <a:ext cx="4191000" cy="54236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Graph Sheet" r:id="rId3" imgW="2590560" imgH="3352680" progId="AxumGraphSheetFileType">
                  <p:embed/>
                </p:oleObj>
              </mc:Choice>
              <mc:Fallback>
                <p:oleObj name="Graph Sheet" r:id="rId3" imgW="2590560" imgH="335268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48200" y="914400"/>
                        <a:ext cx="4191000" cy="542364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 rot="18063015">
            <a:off x="5410200" y="32766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Preliminary!</a:t>
            </a:r>
            <a:endParaRPr lang="en-U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8603614"/>
              </p:ext>
            </p:extLst>
          </p:nvPr>
        </p:nvGraphicFramePr>
        <p:xfrm>
          <a:off x="4546385" y="1761858"/>
          <a:ext cx="4918607" cy="3800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Graph Sheet" r:id="rId5" imgW="3352680" imgH="2590560" progId="AxumGraphSheetFileType">
                  <p:embed/>
                </p:oleObj>
              </mc:Choice>
              <mc:Fallback>
                <p:oleObj name="Graph Sheet" r:id="rId5" imgW="3352680" imgH="2590560" progId="AxumGraphSheetFileTyp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46385" y="1761858"/>
                        <a:ext cx="4918607" cy="380074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2824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8757</TotalTime>
  <Words>273</Words>
  <Application>Microsoft Office PowerPoint</Application>
  <PresentationFormat>On-screen Show (4:3)</PresentationFormat>
  <Paragraphs>70</Paragraphs>
  <Slides>16</Slides>
  <Notes>2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Graph Sheet</vt:lpstr>
      <vt:lpstr>Simulating Gg Distributions</vt:lpstr>
      <vt:lpstr>What is Gg?</vt:lpstr>
      <vt:lpstr>Neutron Capture Cross Sections:   Neutron hits target and sticks</vt:lpstr>
      <vt:lpstr>(n,g) Measurements at ORELA Employ C6D6 Detectors</vt:lpstr>
      <vt:lpstr>How is Gg Measured?</vt:lpstr>
      <vt:lpstr>What Does the Standard Model Predict?</vt:lpstr>
      <vt:lpstr>Comparison of Gn0 and Gg Distributions</vt:lpstr>
      <vt:lpstr>Comparison of Measured Gg  to c2 Distributions</vt:lpstr>
      <vt:lpstr>Simulating Gg Distributions: Step 1 Generating a Level Scheme</vt:lpstr>
      <vt:lpstr>Simulating Gg Distributions: Step 2 Calculating the Ggi’s</vt:lpstr>
      <vt:lpstr>Simulating Gg Distributions: Steps 3 and 4 Calculating Total Widths and Iterating</vt:lpstr>
      <vt:lpstr>Examples: LD and PSF Models in Talys</vt:lpstr>
      <vt:lpstr>Talys Results for ‹Gg›</vt:lpstr>
      <vt:lpstr>Simulation Results with Talys Models</vt:lpstr>
      <vt:lpstr>Simulation Results with LD and PSF from the Oslo Method</vt:lpstr>
      <vt:lpstr>Problems, Improvements, and Future Plans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Simulating Gg Distributions</dc:title>
  <dc:creator>Paul</dc:creator>
  <cp:lastModifiedBy>Paul</cp:lastModifiedBy>
  <cp:revision>89</cp:revision>
  <dcterms:created xsi:type="dcterms:W3CDTF">2013-01-29T10:17:40Z</dcterms:created>
  <dcterms:modified xsi:type="dcterms:W3CDTF">2013-02-13T14:32:55Z</dcterms:modified>
</cp:coreProperties>
</file>