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2"/>
  </p:notesMasterIdLst>
  <p:handoutMasterIdLst>
    <p:handoutMasterId r:id="rId13"/>
  </p:handoutMasterIdLst>
  <p:sldIdLst>
    <p:sldId id="307" r:id="rId2"/>
    <p:sldId id="289" r:id="rId3"/>
    <p:sldId id="303" r:id="rId4"/>
    <p:sldId id="575" r:id="rId5"/>
    <p:sldId id="292" r:id="rId6"/>
    <p:sldId id="576" r:id="rId7"/>
    <p:sldId id="577" r:id="rId8"/>
    <p:sldId id="579" r:id="rId9"/>
    <p:sldId id="578" r:id="rId10"/>
    <p:sldId id="580" r:id="rId11"/>
  </p:sldIdLst>
  <p:sldSz cx="12192000" cy="6858000"/>
  <p:notesSz cx="6794500" cy="9931400"/>
  <p:defaultTextStyle>
    <a:defPPr>
      <a:defRPr lang="da-DK"/>
    </a:defPPr>
    <a:lvl1pPr marL="0" algn="l" defTabSz="9126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329" algn="l" defTabSz="9126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652" algn="l" defTabSz="9126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8980" algn="l" defTabSz="9126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5292" algn="l" defTabSz="9126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1628" algn="l" defTabSz="9126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7961" algn="l" defTabSz="9126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4270" algn="l" defTabSz="9126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0585" algn="l" defTabSz="9126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91" autoAdjust="0"/>
    <p:restoredTop sz="90074" autoAdjust="0"/>
  </p:normalViewPr>
  <p:slideViewPr>
    <p:cSldViewPr snapToGrid="0">
      <p:cViewPr varScale="1">
        <p:scale>
          <a:sx n="118" d="100"/>
          <a:sy n="118" d="100"/>
        </p:scale>
        <p:origin x="49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B65DE5-2708-4036-81DA-568CF0E42A8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C0632022-A386-413B-9DC2-EDDF6522A7A9}">
      <dgm:prSet phldrT="[Tekst]"/>
      <dgm:spPr/>
      <dgm:t>
        <a:bodyPr/>
        <a:lstStyle/>
        <a:p>
          <a:r>
            <a:rPr lang="da-DK" dirty="0"/>
            <a:t>Niveau 1: </a:t>
          </a:r>
          <a:r>
            <a:rPr lang="da-DK" b="1" dirty="0"/>
            <a:t>Den entreprenante organisation</a:t>
          </a:r>
        </a:p>
      </dgm:t>
    </dgm:pt>
    <dgm:pt modelId="{ED0436E3-BA37-4B0F-9AD8-21BF7FF92ACA}" type="parTrans" cxnId="{FFE0573A-56FE-4140-B5D5-E80D294552A8}">
      <dgm:prSet/>
      <dgm:spPr/>
      <dgm:t>
        <a:bodyPr/>
        <a:lstStyle/>
        <a:p>
          <a:endParaRPr lang="da-DK"/>
        </a:p>
      </dgm:t>
    </dgm:pt>
    <dgm:pt modelId="{AFE11037-EBF1-4E06-8035-2100F9769123}" type="sibTrans" cxnId="{FFE0573A-56FE-4140-B5D5-E80D294552A8}">
      <dgm:prSet/>
      <dgm:spPr/>
      <dgm:t>
        <a:bodyPr/>
        <a:lstStyle/>
        <a:p>
          <a:endParaRPr lang="da-DK"/>
        </a:p>
      </dgm:t>
    </dgm:pt>
    <dgm:pt modelId="{B7456118-7173-4C11-88F2-7434C3937B63}">
      <dgm:prSet phldrT="[Tekst]"/>
      <dgm:spPr/>
      <dgm:t>
        <a:bodyPr/>
        <a:lstStyle/>
        <a:p>
          <a:r>
            <a:rPr lang="da-DK" dirty="0"/>
            <a:t>Niveau 2: </a:t>
          </a:r>
          <a:r>
            <a:rPr lang="da-DK" b="1" dirty="0"/>
            <a:t>Den reflekterede organisation</a:t>
          </a:r>
        </a:p>
      </dgm:t>
    </dgm:pt>
    <dgm:pt modelId="{CA53E9CD-67F4-4142-9090-49173A39BF0A}" type="parTrans" cxnId="{FEA7B087-22B3-43C6-B4E8-5E4977051F90}">
      <dgm:prSet/>
      <dgm:spPr/>
      <dgm:t>
        <a:bodyPr/>
        <a:lstStyle/>
        <a:p>
          <a:endParaRPr lang="da-DK"/>
        </a:p>
      </dgm:t>
    </dgm:pt>
    <dgm:pt modelId="{187FBB3D-02B2-4555-BA15-D56CA60AB321}" type="sibTrans" cxnId="{FEA7B087-22B3-43C6-B4E8-5E4977051F90}">
      <dgm:prSet/>
      <dgm:spPr/>
      <dgm:t>
        <a:bodyPr/>
        <a:lstStyle/>
        <a:p>
          <a:endParaRPr lang="da-DK"/>
        </a:p>
      </dgm:t>
    </dgm:pt>
    <dgm:pt modelId="{AC02F9F6-C4E6-447C-B22F-A64A03110206}">
      <dgm:prSet phldrT="[Tekst]" custT="1"/>
      <dgm:spPr/>
      <dgm:t>
        <a:bodyPr/>
        <a:lstStyle/>
        <a:p>
          <a:r>
            <a:rPr lang="da-DK" sz="1800" kern="1200" dirty="0"/>
            <a:t>Niveau 3: </a:t>
          </a:r>
          <a:r>
            <a:rPr lang="da-DK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ヒラギノ角ゴ Pro W3"/>
              <a:cs typeface="ヒラギノ角ゴ Pro W3"/>
            </a:rPr>
            <a:t>Den systematiske organisation</a:t>
          </a:r>
        </a:p>
      </dgm:t>
    </dgm:pt>
    <dgm:pt modelId="{1694BEE0-76FD-4567-8AC4-13D10C2E1700}" type="parTrans" cxnId="{91D4B418-FF3E-4AD2-8BE6-CF8406E614D0}">
      <dgm:prSet/>
      <dgm:spPr/>
      <dgm:t>
        <a:bodyPr/>
        <a:lstStyle/>
        <a:p>
          <a:endParaRPr lang="da-DK"/>
        </a:p>
      </dgm:t>
    </dgm:pt>
    <dgm:pt modelId="{5502C302-563B-449E-9AF2-D638E478C10A}" type="sibTrans" cxnId="{91D4B418-FF3E-4AD2-8BE6-CF8406E614D0}">
      <dgm:prSet/>
      <dgm:spPr/>
      <dgm:t>
        <a:bodyPr/>
        <a:lstStyle/>
        <a:p>
          <a:endParaRPr lang="da-DK"/>
        </a:p>
      </dgm:t>
    </dgm:pt>
    <dgm:pt modelId="{AD00D4C4-36AF-42A5-A350-44D45F66A5D6}">
      <dgm:prSet phldrT="[Tekst]"/>
      <dgm:spPr/>
      <dgm:t>
        <a:bodyPr/>
        <a:lstStyle/>
        <a:p>
          <a:r>
            <a:rPr lang="da-DK" dirty="0"/>
            <a:t>Niveau 5: </a:t>
          </a:r>
          <a:r>
            <a:rPr lang="da-DK" b="1" dirty="0"/>
            <a:t>Den modne organisation</a:t>
          </a:r>
        </a:p>
      </dgm:t>
    </dgm:pt>
    <dgm:pt modelId="{B74F9E8E-C630-46CD-8D3F-B7B6371F6D03}" type="parTrans" cxnId="{D3C11A75-173B-4D33-B4B5-9E878310AF05}">
      <dgm:prSet/>
      <dgm:spPr/>
      <dgm:t>
        <a:bodyPr/>
        <a:lstStyle/>
        <a:p>
          <a:endParaRPr lang="da-DK"/>
        </a:p>
      </dgm:t>
    </dgm:pt>
    <dgm:pt modelId="{57F84847-5DB8-47F7-A6ED-96DF0546C1EA}" type="sibTrans" cxnId="{D3C11A75-173B-4D33-B4B5-9E878310AF05}">
      <dgm:prSet/>
      <dgm:spPr/>
      <dgm:t>
        <a:bodyPr/>
        <a:lstStyle/>
        <a:p>
          <a:endParaRPr lang="da-DK"/>
        </a:p>
      </dgm:t>
    </dgm:pt>
    <dgm:pt modelId="{08650D82-229A-45AA-85CB-82BD6F6997F1}">
      <dgm:prSet phldrT="[Tekst]"/>
      <dgm:spPr/>
      <dgm:t>
        <a:bodyPr/>
        <a:lstStyle/>
        <a:p>
          <a:r>
            <a:rPr lang="da-DK" dirty="0"/>
            <a:t>Niveau 4: </a:t>
          </a:r>
          <a:r>
            <a:rPr lang="da-DK" b="1" dirty="0"/>
            <a:t>Den integrerede organisation</a:t>
          </a:r>
        </a:p>
      </dgm:t>
    </dgm:pt>
    <dgm:pt modelId="{AA57AEB1-5C4D-4E19-B3AC-0DEC4CE21435}" type="parTrans" cxnId="{DB1083B9-92E3-459F-A746-DCEC1D9A48BA}">
      <dgm:prSet/>
      <dgm:spPr/>
      <dgm:t>
        <a:bodyPr/>
        <a:lstStyle/>
        <a:p>
          <a:endParaRPr lang="da-DK"/>
        </a:p>
      </dgm:t>
    </dgm:pt>
    <dgm:pt modelId="{3AB0616F-E2FB-4432-B851-915AB9D94315}" type="sibTrans" cxnId="{DB1083B9-92E3-459F-A746-DCEC1D9A48BA}">
      <dgm:prSet/>
      <dgm:spPr/>
      <dgm:t>
        <a:bodyPr/>
        <a:lstStyle/>
        <a:p>
          <a:endParaRPr lang="da-DK"/>
        </a:p>
      </dgm:t>
    </dgm:pt>
    <dgm:pt modelId="{43A0CFDA-0914-4F34-BFAF-54175F3465DA}" type="pres">
      <dgm:prSet presAssocID="{6AB65DE5-2708-4036-81DA-568CF0E42A8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nb-NO"/>
        </a:p>
      </dgm:t>
    </dgm:pt>
    <dgm:pt modelId="{DE3D9EB3-FA37-4C79-91E1-B75A2333462A}" type="pres">
      <dgm:prSet presAssocID="{C0632022-A386-413B-9DC2-EDDF6522A7A9}" presName="composite" presStyleCnt="0"/>
      <dgm:spPr/>
    </dgm:pt>
    <dgm:pt modelId="{74F39E37-1D8B-409D-820D-70FF74646F86}" type="pres">
      <dgm:prSet presAssocID="{C0632022-A386-413B-9DC2-EDDF6522A7A9}" presName="LShape" presStyleLbl="alignNode1" presStyleIdx="0" presStyleCnt="9"/>
      <dgm:spPr/>
    </dgm:pt>
    <dgm:pt modelId="{5763FDD0-C640-43FE-AE83-46B7C6B7E108}" type="pres">
      <dgm:prSet presAssocID="{C0632022-A386-413B-9DC2-EDDF6522A7A9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4DBA9B1-1B62-4FD5-88BC-6BA826222F01}" type="pres">
      <dgm:prSet presAssocID="{C0632022-A386-413B-9DC2-EDDF6522A7A9}" presName="Triangle" presStyleLbl="alignNode1" presStyleIdx="1" presStyleCnt="9"/>
      <dgm:spPr/>
    </dgm:pt>
    <dgm:pt modelId="{01E7B2FD-B865-4595-B643-36AFC0ECE605}" type="pres">
      <dgm:prSet presAssocID="{AFE11037-EBF1-4E06-8035-2100F9769123}" presName="sibTrans" presStyleCnt="0"/>
      <dgm:spPr/>
    </dgm:pt>
    <dgm:pt modelId="{F3C6ED87-4558-4E07-87C9-8DCF806B0202}" type="pres">
      <dgm:prSet presAssocID="{AFE11037-EBF1-4E06-8035-2100F9769123}" presName="space" presStyleCnt="0"/>
      <dgm:spPr/>
    </dgm:pt>
    <dgm:pt modelId="{C2B1D2B6-E4D1-4D40-9CF2-46BFD9EACC56}" type="pres">
      <dgm:prSet presAssocID="{B7456118-7173-4C11-88F2-7434C3937B63}" presName="composite" presStyleCnt="0"/>
      <dgm:spPr/>
    </dgm:pt>
    <dgm:pt modelId="{36B4CDCE-0AA1-489F-BE61-A1F2040313C0}" type="pres">
      <dgm:prSet presAssocID="{B7456118-7173-4C11-88F2-7434C3937B63}" presName="LShape" presStyleLbl="alignNode1" presStyleIdx="2" presStyleCnt="9"/>
      <dgm:spPr/>
    </dgm:pt>
    <dgm:pt modelId="{EA8C13CA-7C55-4BC9-9CD4-925AF1DD7403}" type="pres">
      <dgm:prSet presAssocID="{B7456118-7173-4C11-88F2-7434C3937B63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577B53F-E5EA-4D05-8468-B9D3DAD5C68D}" type="pres">
      <dgm:prSet presAssocID="{B7456118-7173-4C11-88F2-7434C3937B63}" presName="Triangle" presStyleLbl="alignNode1" presStyleIdx="3" presStyleCnt="9"/>
      <dgm:spPr/>
    </dgm:pt>
    <dgm:pt modelId="{9C739814-442C-429B-938F-9694426C1868}" type="pres">
      <dgm:prSet presAssocID="{187FBB3D-02B2-4555-BA15-D56CA60AB321}" presName="sibTrans" presStyleCnt="0"/>
      <dgm:spPr/>
    </dgm:pt>
    <dgm:pt modelId="{94479C34-A1CC-4855-8468-BE1C897FEE49}" type="pres">
      <dgm:prSet presAssocID="{187FBB3D-02B2-4555-BA15-D56CA60AB321}" presName="space" presStyleCnt="0"/>
      <dgm:spPr/>
    </dgm:pt>
    <dgm:pt modelId="{906B63A6-4ECF-4CFD-9B27-9A21D30E5A98}" type="pres">
      <dgm:prSet presAssocID="{AC02F9F6-C4E6-447C-B22F-A64A03110206}" presName="composite" presStyleCnt="0"/>
      <dgm:spPr/>
    </dgm:pt>
    <dgm:pt modelId="{0077F244-FE14-4784-AAD2-FF3222BBA2E3}" type="pres">
      <dgm:prSet presAssocID="{AC02F9F6-C4E6-447C-B22F-A64A03110206}" presName="LShape" presStyleLbl="alignNode1" presStyleIdx="4" presStyleCnt="9"/>
      <dgm:spPr/>
    </dgm:pt>
    <dgm:pt modelId="{7800F714-9D8E-4C33-A952-0CB8997DBA8E}" type="pres">
      <dgm:prSet presAssocID="{AC02F9F6-C4E6-447C-B22F-A64A03110206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9D21188-1479-45EA-AB8D-771CD52FBE1E}" type="pres">
      <dgm:prSet presAssocID="{AC02F9F6-C4E6-447C-B22F-A64A03110206}" presName="Triangle" presStyleLbl="alignNode1" presStyleIdx="5" presStyleCnt="9"/>
      <dgm:spPr/>
    </dgm:pt>
    <dgm:pt modelId="{8FD64B2C-84D1-4C19-B913-7EFF0D1C2A20}" type="pres">
      <dgm:prSet presAssocID="{5502C302-563B-449E-9AF2-D638E478C10A}" presName="sibTrans" presStyleCnt="0"/>
      <dgm:spPr/>
    </dgm:pt>
    <dgm:pt modelId="{7A469384-4855-4AEC-8F07-34AA8762010D}" type="pres">
      <dgm:prSet presAssocID="{5502C302-563B-449E-9AF2-D638E478C10A}" presName="space" presStyleCnt="0"/>
      <dgm:spPr/>
    </dgm:pt>
    <dgm:pt modelId="{8AAA4BFC-7695-457A-83D4-782AF61B7BD2}" type="pres">
      <dgm:prSet presAssocID="{08650D82-229A-45AA-85CB-82BD6F6997F1}" presName="composite" presStyleCnt="0"/>
      <dgm:spPr/>
    </dgm:pt>
    <dgm:pt modelId="{7F361AA4-D3E2-480D-A67F-00FDCA279497}" type="pres">
      <dgm:prSet presAssocID="{08650D82-229A-45AA-85CB-82BD6F6997F1}" presName="LShape" presStyleLbl="alignNode1" presStyleIdx="6" presStyleCnt="9"/>
      <dgm:spPr/>
    </dgm:pt>
    <dgm:pt modelId="{8D328979-9764-4B1D-BBD2-E5A066E93B24}" type="pres">
      <dgm:prSet presAssocID="{08650D82-229A-45AA-85CB-82BD6F6997F1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055B711-890D-4FD7-8D2C-B9ECEBC99162}" type="pres">
      <dgm:prSet presAssocID="{08650D82-229A-45AA-85CB-82BD6F6997F1}" presName="Triangle" presStyleLbl="alignNode1" presStyleIdx="7" presStyleCnt="9"/>
      <dgm:spPr/>
    </dgm:pt>
    <dgm:pt modelId="{7E46E314-4333-4C43-B21A-31A3485E8550}" type="pres">
      <dgm:prSet presAssocID="{3AB0616F-E2FB-4432-B851-915AB9D94315}" presName="sibTrans" presStyleCnt="0"/>
      <dgm:spPr/>
    </dgm:pt>
    <dgm:pt modelId="{CDC99DDF-186C-4CE3-B5E0-8F90AA3899E8}" type="pres">
      <dgm:prSet presAssocID="{3AB0616F-E2FB-4432-B851-915AB9D94315}" presName="space" presStyleCnt="0"/>
      <dgm:spPr/>
    </dgm:pt>
    <dgm:pt modelId="{B4D02B1D-49E9-42EC-8773-BB993A5F84D1}" type="pres">
      <dgm:prSet presAssocID="{AD00D4C4-36AF-42A5-A350-44D45F66A5D6}" presName="composite" presStyleCnt="0"/>
      <dgm:spPr/>
    </dgm:pt>
    <dgm:pt modelId="{D6C29E87-3755-4470-8FCA-E02CBDF5C728}" type="pres">
      <dgm:prSet presAssocID="{AD00D4C4-36AF-42A5-A350-44D45F66A5D6}" presName="LShape" presStyleLbl="alignNode1" presStyleIdx="8" presStyleCnt="9"/>
      <dgm:spPr/>
    </dgm:pt>
    <dgm:pt modelId="{D5DD1F33-E7F3-4AED-A008-B4BB97331223}" type="pres">
      <dgm:prSet presAssocID="{AD00D4C4-36AF-42A5-A350-44D45F66A5D6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2F2D1B25-286D-4EE2-9FC9-5C5BBC468183}" type="presOf" srcId="{6AB65DE5-2708-4036-81DA-568CF0E42A84}" destId="{43A0CFDA-0914-4F34-BFAF-54175F3465DA}" srcOrd="0" destOrd="0" presId="urn:microsoft.com/office/officeart/2009/3/layout/StepUpProcess"/>
    <dgm:cxn modelId="{D880C290-CE55-4137-A7FA-A398570205A9}" type="presOf" srcId="{AC02F9F6-C4E6-447C-B22F-A64A03110206}" destId="{7800F714-9D8E-4C33-A952-0CB8997DBA8E}" srcOrd="0" destOrd="0" presId="urn:microsoft.com/office/officeart/2009/3/layout/StepUpProcess"/>
    <dgm:cxn modelId="{A2A8D4C1-06A7-4D82-9221-4E93F0ABDB88}" type="presOf" srcId="{B7456118-7173-4C11-88F2-7434C3937B63}" destId="{EA8C13CA-7C55-4BC9-9CD4-925AF1DD7403}" srcOrd="0" destOrd="0" presId="urn:microsoft.com/office/officeart/2009/3/layout/StepUpProcess"/>
    <dgm:cxn modelId="{D3C11A75-173B-4D33-B4B5-9E878310AF05}" srcId="{6AB65DE5-2708-4036-81DA-568CF0E42A84}" destId="{AD00D4C4-36AF-42A5-A350-44D45F66A5D6}" srcOrd="4" destOrd="0" parTransId="{B74F9E8E-C630-46CD-8D3F-B7B6371F6D03}" sibTransId="{57F84847-5DB8-47F7-A6ED-96DF0546C1EA}"/>
    <dgm:cxn modelId="{FEA7B087-22B3-43C6-B4E8-5E4977051F90}" srcId="{6AB65DE5-2708-4036-81DA-568CF0E42A84}" destId="{B7456118-7173-4C11-88F2-7434C3937B63}" srcOrd="1" destOrd="0" parTransId="{CA53E9CD-67F4-4142-9090-49173A39BF0A}" sibTransId="{187FBB3D-02B2-4555-BA15-D56CA60AB321}"/>
    <dgm:cxn modelId="{E2DC8352-95EB-492E-B382-90DBBDCD0A12}" type="presOf" srcId="{C0632022-A386-413B-9DC2-EDDF6522A7A9}" destId="{5763FDD0-C640-43FE-AE83-46B7C6B7E108}" srcOrd="0" destOrd="0" presId="urn:microsoft.com/office/officeart/2009/3/layout/StepUpProcess"/>
    <dgm:cxn modelId="{6D023881-3621-4840-B60C-112C29D0CBFA}" type="presOf" srcId="{AD00D4C4-36AF-42A5-A350-44D45F66A5D6}" destId="{D5DD1F33-E7F3-4AED-A008-B4BB97331223}" srcOrd="0" destOrd="0" presId="urn:microsoft.com/office/officeart/2009/3/layout/StepUpProcess"/>
    <dgm:cxn modelId="{FFE0573A-56FE-4140-B5D5-E80D294552A8}" srcId="{6AB65DE5-2708-4036-81DA-568CF0E42A84}" destId="{C0632022-A386-413B-9DC2-EDDF6522A7A9}" srcOrd="0" destOrd="0" parTransId="{ED0436E3-BA37-4B0F-9AD8-21BF7FF92ACA}" sibTransId="{AFE11037-EBF1-4E06-8035-2100F9769123}"/>
    <dgm:cxn modelId="{91D4B418-FF3E-4AD2-8BE6-CF8406E614D0}" srcId="{6AB65DE5-2708-4036-81DA-568CF0E42A84}" destId="{AC02F9F6-C4E6-447C-B22F-A64A03110206}" srcOrd="2" destOrd="0" parTransId="{1694BEE0-76FD-4567-8AC4-13D10C2E1700}" sibTransId="{5502C302-563B-449E-9AF2-D638E478C10A}"/>
    <dgm:cxn modelId="{DB1083B9-92E3-459F-A746-DCEC1D9A48BA}" srcId="{6AB65DE5-2708-4036-81DA-568CF0E42A84}" destId="{08650D82-229A-45AA-85CB-82BD6F6997F1}" srcOrd="3" destOrd="0" parTransId="{AA57AEB1-5C4D-4E19-B3AC-0DEC4CE21435}" sibTransId="{3AB0616F-E2FB-4432-B851-915AB9D94315}"/>
    <dgm:cxn modelId="{DC07CBCA-2619-40CC-8AF2-A72F70BD79A9}" type="presOf" srcId="{08650D82-229A-45AA-85CB-82BD6F6997F1}" destId="{8D328979-9764-4B1D-BBD2-E5A066E93B24}" srcOrd="0" destOrd="0" presId="urn:microsoft.com/office/officeart/2009/3/layout/StepUpProcess"/>
    <dgm:cxn modelId="{1D10071A-CEEC-42F9-A017-20643D77DCCA}" type="presParOf" srcId="{43A0CFDA-0914-4F34-BFAF-54175F3465DA}" destId="{DE3D9EB3-FA37-4C79-91E1-B75A2333462A}" srcOrd="0" destOrd="0" presId="urn:microsoft.com/office/officeart/2009/3/layout/StepUpProcess"/>
    <dgm:cxn modelId="{7AD658E4-E1BB-46F4-9CBC-DB1A71737356}" type="presParOf" srcId="{DE3D9EB3-FA37-4C79-91E1-B75A2333462A}" destId="{74F39E37-1D8B-409D-820D-70FF74646F86}" srcOrd="0" destOrd="0" presId="urn:microsoft.com/office/officeart/2009/3/layout/StepUpProcess"/>
    <dgm:cxn modelId="{A657B985-5659-462B-8EA7-4F0686330155}" type="presParOf" srcId="{DE3D9EB3-FA37-4C79-91E1-B75A2333462A}" destId="{5763FDD0-C640-43FE-AE83-46B7C6B7E108}" srcOrd="1" destOrd="0" presId="urn:microsoft.com/office/officeart/2009/3/layout/StepUpProcess"/>
    <dgm:cxn modelId="{563E6FD1-8C8A-4598-BCAA-F754F1286C86}" type="presParOf" srcId="{DE3D9EB3-FA37-4C79-91E1-B75A2333462A}" destId="{F4DBA9B1-1B62-4FD5-88BC-6BA826222F01}" srcOrd="2" destOrd="0" presId="urn:microsoft.com/office/officeart/2009/3/layout/StepUpProcess"/>
    <dgm:cxn modelId="{4B149DED-2473-4D27-BF41-2F6925E2DA9F}" type="presParOf" srcId="{43A0CFDA-0914-4F34-BFAF-54175F3465DA}" destId="{01E7B2FD-B865-4595-B643-36AFC0ECE605}" srcOrd="1" destOrd="0" presId="urn:microsoft.com/office/officeart/2009/3/layout/StepUpProcess"/>
    <dgm:cxn modelId="{8CFEF004-44F6-4DE7-B6E7-AE755835622B}" type="presParOf" srcId="{01E7B2FD-B865-4595-B643-36AFC0ECE605}" destId="{F3C6ED87-4558-4E07-87C9-8DCF806B0202}" srcOrd="0" destOrd="0" presId="urn:microsoft.com/office/officeart/2009/3/layout/StepUpProcess"/>
    <dgm:cxn modelId="{DE9E35A8-B72D-4887-9CD2-EC9BC408E084}" type="presParOf" srcId="{43A0CFDA-0914-4F34-BFAF-54175F3465DA}" destId="{C2B1D2B6-E4D1-4D40-9CF2-46BFD9EACC56}" srcOrd="2" destOrd="0" presId="urn:microsoft.com/office/officeart/2009/3/layout/StepUpProcess"/>
    <dgm:cxn modelId="{6AB4C294-8149-4D31-8772-95E766E9C175}" type="presParOf" srcId="{C2B1D2B6-E4D1-4D40-9CF2-46BFD9EACC56}" destId="{36B4CDCE-0AA1-489F-BE61-A1F2040313C0}" srcOrd="0" destOrd="0" presId="urn:microsoft.com/office/officeart/2009/3/layout/StepUpProcess"/>
    <dgm:cxn modelId="{B72EC030-C829-413C-9DC0-0E7AB799C691}" type="presParOf" srcId="{C2B1D2B6-E4D1-4D40-9CF2-46BFD9EACC56}" destId="{EA8C13CA-7C55-4BC9-9CD4-925AF1DD7403}" srcOrd="1" destOrd="0" presId="urn:microsoft.com/office/officeart/2009/3/layout/StepUpProcess"/>
    <dgm:cxn modelId="{9C411F92-126C-4F12-AF47-8119B44B0BF0}" type="presParOf" srcId="{C2B1D2B6-E4D1-4D40-9CF2-46BFD9EACC56}" destId="{2577B53F-E5EA-4D05-8468-B9D3DAD5C68D}" srcOrd="2" destOrd="0" presId="urn:microsoft.com/office/officeart/2009/3/layout/StepUpProcess"/>
    <dgm:cxn modelId="{2DBE38AF-D249-4B25-9AD5-63C8BCC30D95}" type="presParOf" srcId="{43A0CFDA-0914-4F34-BFAF-54175F3465DA}" destId="{9C739814-442C-429B-938F-9694426C1868}" srcOrd="3" destOrd="0" presId="urn:microsoft.com/office/officeart/2009/3/layout/StepUpProcess"/>
    <dgm:cxn modelId="{2B2FE03D-299F-49E8-847C-3C541D8143C5}" type="presParOf" srcId="{9C739814-442C-429B-938F-9694426C1868}" destId="{94479C34-A1CC-4855-8468-BE1C897FEE49}" srcOrd="0" destOrd="0" presId="urn:microsoft.com/office/officeart/2009/3/layout/StepUpProcess"/>
    <dgm:cxn modelId="{ACFAB9C5-9F11-4AD0-8D76-2FA9F5FAFF59}" type="presParOf" srcId="{43A0CFDA-0914-4F34-BFAF-54175F3465DA}" destId="{906B63A6-4ECF-4CFD-9B27-9A21D30E5A98}" srcOrd="4" destOrd="0" presId="urn:microsoft.com/office/officeart/2009/3/layout/StepUpProcess"/>
    <dgm:cxn modelId="{E908EC26-3AF0-4DE3-84DE-20E81092A126}" type="presParOf" srcId="{906B63A6-4ECF-4CFD-9B27-9A21D30E5A98}" destId="{0077F244-FE14-4784-AAD2-FF3222BBA2E3}" srcOrd="0" destOrd="0" presId="urn:microsoft.com/office/officeart/2009/3/layout/StepUpProcess"/>
    <dgm:cxn modelId="{77775A06-7FE6-4F55-893B-7E64A5AB721E}" type="presParOf" srcId="{906B63A6-4ECF-4CFD-9B27-9A21D30E5A98}" destId="{7800F714-9D8E-4C33-A952-0CB8997DBA8E}" srcOrd="1" destOrd="0" presId="urn:microsoft.com/office/officeart/2009/3/layout/StepUpProcess"/>
    <dgm:cxn modelId="{6F7B2D94-517C-4CAA-94F9-BC55AA6E6437}" type="presParOf" srcId="{906B63A6-4ECF-4CFD-9B27-9A21D30E5A98}" destId="{B9D21188-1479-45EA-AB8D-771CD52FBE1E}" srcOrd="2" destOrd="0" presId="urn:microsoft.com/office/officeart/2009/3/layout/StepUpProcess"/>
    <dgm:cxn modelId="{117E461C-10D4-464C-89E9-0BC6FEB3E8BB}" type="presParOf" srcId="{43A0CFDA-0914-4F34-BFAF-54175F3465DA}" destId="{8FD64B2C-84D1-4C19-B913-7EFF0D1C2A20}" srcOrd="5" destOrd="0" presId="urn:microsoft.com/office/officeart/2009/3/layout/StepUpProcess"/>
    <dgm:cxn modelId="{D2535A21-A0CF-4490-96CC-058F3608D550}" type="presParOf" srcId="{8FD64B2C-84D1-4C19-B913-7EFF0D1C2A20}" destId="{7A469384-4855-4AEC-8F07-34AA8762010D}" srcOrd="0" destOrd="0" presId="urn:microsoft.com/office/officeart/2009/3/layout/StepUpProcess"/>
    <dgm:cxn modelId="{BA52BDD2-C43A-44DA-9C96-30E159794147}" type="presParOf" srcId="{43A0CFDA-0914-4F34-BFAF-54175F3465DA}" destId="{8AAA4BFC-7695-457A-83D4-782AF61B7BD2}" srcOrd="6" destOrd="0" presId="urn:microsoft.com/office/officeart/2009/3/layout/StepUpProcess"/>
    <dgm:cxn modelId="{55FBE0B1-D75B-42F1-BAE7-346B08AEEBF5}" type="presParOf" srcId="{8AAA4BFC-7695-457A-83D4-782AF61B7BD2}" destId="{7F361AA4-D3E2-480D-A67F-00FDCA279497}" srcOrd="0" destOrd="0" presId="urn:microsoft.com/office/officeart/2009/3/layout/StepUpProcess"/>
    <dgm:cxn modelId="{C8EDB82A-252F-4B58-B207-C497277CD890}" type="presParOf" srcId="{8AAA4BFC-7695-457A-83D4-782AF61B7BD2}" destId="{8D328979-9764-4B1D-BBD2-E5A066E93B24}" srcOrd="1" destOrd="0" presId="urn:microsoft.com/office/officeart/2009/3/layout/StepUpProcess"/>
    <dgm:cxn modelId="{A1EED801-37FC-4FE8-8170-65301E40CC72}" type="presParOf" srcId="{8AAA4BFC-7695-457A-83D4-782AF61B7BD2}" destId="{8055B711-890D-4FD7-8D2C-B9ECEBC99162}" srcOrd="2" destOrd="0" presId="urn:microsoft.com/office/officeart/2009/3/layout/StepUpProcess"/>
    <dgm:cxn modelId="{88804939-145B-48CC-B020-19F38BF031D6}" type="presParOf" srcId="{43A0CFDA-0914-4F34-BFAF-54175F3465DA}" destId="{7E46E314-4333-4C43-B21A-31A3485E8550}" srcOrd="7" destOrd="0" presId="urn:microsoft.com/office/officeart/2009/3/layout/StepUpProcess"/>
    <dgm:cxn modelId="{E16E79A0-C2E6-4BAD-A418-861C6932FC72}" type="presParOf" srcId="{7E46E314-4333-4C43-B21A-31A3485E8550}" destId="{CDC99DDF-186C-4CE3-B5E0-8F90AA3899E8}" srcOrd="0" destOrd="0" presId="urn:microsoft.com/office/officeart/2009/3/layout/StepUpProcess"/>
    <dgm:cxn modelId="{B9E5E7C3-FE7A-4133-874D-589AE4F39E6F}" type="presParOf" srcId="{43A0CFDA-0914-4F34-BFAF-54175F3465DA}" destId="{B4D02B1D-49E9-42EC-8773-BB993A5F84D1}" srcOrd="8" destOrd="0" presId="urn:microsoft.com/office/officeart/2009/3/layout/StepUpProcess"/>
    <dgm:cxn modelId="{CC5D2AE2-4FCF-46C8-91DF-82906741DB17}" type="presParOf" srcId="{B4D02B1D-49E9-42EC-8773-BB993A5F84D1}" destId="{D6C29E87-3755-4470-8FCA-E02CBDF5C728}" srcOrd="0" destOrd="0" presId="urn:microsoft.com/office/officeart/2009/3/layout/StepUpProcess"/>
    <dgm:cxn modelId="{08769AD6-6491-4C5B-9165-77735F3C124C}" type="presParOf" srcId="{B4D02B1D-49E9-42EC-8773-BB993A5F84D1}" destId="{D5DD1F33-E7F3-4AED-A008-B4BB9733122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B65DE5-2708-4036-81DA-568CF0E42A8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C0632022-A386-413B-9DC2-EDDF6522A7A9}">
      <dgm:prSet phldrT="[Tekst]"/>
      <dgm:spPr/>
      <dgm:t>
        <a:bodyPr/>
        <a:lstStyle/>
        <a:p>
          <a:r>
            <a:rPr lang="da-DK" dirty="0"/>
            <a:t>Niveau 1: </a:t>
          </a:r>
          <a:r>
            <a:rPr lang="da-DK" b="1" dirty="0"/>
            <a:t>Den entreprenante organisation</a:t>
          </a:r>
        </a:p>
      </dgm:t>
    </dgm:pt>
    <dgm:pt modelId="{ED0436E3-BA37-4B0F-9AD8-21BF7FF92ACA}" type="parTrans" cxnId="{FFE0573A-56FE-4140-B5D5-E80D294552A8}">
      <dgm:prSet/>
      <dgm:spPr/>
      <dgm:t>
        <a:bodyPr/>
        <a:lstStyle/>
        <a:p>
          <a:endParaRPr lang="da-DK"/>
        </a:p>
      </dgm:t>
    </dgm:pt>
    <dgm:pt modelId="{AFE11037-EBF1-4E06-8035-2100F9769123}" type="sibTrans" cxnId="{FFE0573A-56FE-4140-B5D5-E80D294552A8}">
      <dgm:prSet/>
      <dgm:spPr/>
      <dgm:t>
        <a:bodyPr/>
        <a:lstStyle/>
        <a:p>
          <a:endParaRPr lang="da-DK"/>
        </a:p>
      </dgm:t>
    </dgm:pt>
    <dgm:pt modelId="{B7456118-7173-4C11-88F2-7434C3937B63}">
      <dgm:prSet phldrT="[Tekst]"/>
      <dgm:spPr/>
      <dgm:t>
        <a:bodyPr/>
        <a:lstStyle/>
        <a:p>
          <a:r>
            <a:rPr lang="da-DK" dirty="0"/>
            <a:t>Niveau 2: </a:t>
          </a:r>
          <a:r>
            <a:rPr lang="da-DK" b="1" dirty="0"/>
            <a:t>Den reflekterede organisation</a:t>
          </a:r>
        </a:p>
      </dgm:t>
    </dgm:pt>
    <dgm:pt modelId="{CA53E9CD-67F4-4142-9090-49173A39BF0A}" type="parTrans" cxnId="{FEA7B087-22B3-43C6-B4E8-5E4977051F90}">
      <dgm:prSet/>
      <dgm:spPr/>
      <dgm:t>
        <a:bodyPr/>
        <a:lstStyle/>
        <a:p>
          <a:endParaRPr lang="da-DK"/>
        </a:p>
      </dgm:t>
    </dgm:pt>
    <dgm:pt modelId="{187FBB3D-02B2-4555-BA15-D56CA60AB321}" type="sibTrans" cxnId="{FEA7B087-22B3-43C6-B4E8-5E4977051F90}">
      <dgm:prSet/>
      <dgm:spPr/>
      <dgm:t>
        <a:bodyPr/>
        <a:lstStyle/>
        <a:p>
          <a:endParaRPr lang="da-DK"/>
        </a:p>
      </dgm:t>
    </dgm:pt>
    <dgm:pt modelId="{AC02F9F6-C4E6-447C-B22F-A64A03110206}">
      <dgm:prSet phldrT="[Tekst]" custT="1"/>
      <dgm:spPr/>
      <dgm:t>
        <a:bodyPr/>
        <a:lstStyle/>
        <a:p>
          <a:r>
            <a:rPr lang="da-DK" sz="1800" kern="1200" dirty="0"/>
            <a:t>Niveau 3: </a:t>
          </a:r>
          <a:r>
            <a:rPr lang="da-DK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ヒラギノ角ゴ Pro W3"/>
              <a:cs typeface="ヒラギノ角ゴ Pro W3"/>
            </a:rPr>
            <a:t>Den systematiske organisation</a:t>
          </a:r>
        </a:p>
      </dgm:t>
    </dgm:pt>
    <dgm:pt modelId="{1694BEE0-76FD-4567-8AC4-13D10C2E1700}" type="parTrans" cxnId="{91D4B418-FF3E-4AD2-8BE6-CF8406E614D0}">
      <dgm:prSet/>
      <dgm:spPr/>
      <dgm:t>
        <a:bodyPr/>
        <a:lstStyle/>
        <a:p>
          <a:endParaRPr lang="da-DK"/>
        </a:p>
      </dgm:t>
    </dgm:pt>
    <dgm:pt modelId="{5502C302-563B-449E-9AF2-D638E478C10A}" type="sibTrans" cxnId="{91D4B418-FF3E-4AD2-8BE6-CF8406E614D0}">
      <dgm:prSet/>
      <dgm:spPr/>
      <dgm:t>
        <a:bodyPr/>
        <a:lstStyle/>
        <a:p>
          <a:endParaRPr lang="da-DK"/>
        </a:p>
      </dgm:t>
    </dgm:pt>
    <dgm:pt modelId="{AD00D4C4-36AF-42A5-A350-44D45F66A5D6}">
      <dgm:prSet phldrT="[Tekst]"/>
      <dgm:spPr/>
      <dgm:t>
        <a:bodyPr/>
        <a:lstStyle/>
        <a:p>
          <a:r>
            <a:rPr lang="da-DK" dirty="0"/>
            <a:t>Niveau 5: </a:t>
          </a:r>
          <a:r>
            <a:rPr lang="da-DK" b="1" dirty="0"/>
            <a:t>Den modne organisation</a:t>
          </a:r>
        </a:p>
      </dgm:t>
    </dgm:pt>
    <dgm:pt modelId="{B74F9E8E-C630-46CD-8D3F-B7B6371F6D03}" type="parTrans" cxnId="{D3C11A75-173B-4D33-B4B5-9E878310AF05}">
      <dgm:prSet/>
      <dgm:spPr/>
      <dgm:t>
        <a:bodyPr/>
        <a:lstStyle/>
        <a:p>
          <a:endParaRPr lang="da-DK"/>
        </a:p>
      </dgm:t>
    </dgm:pt>
    <dgm:pt modelId="{57F84847-5DB8-47F7-A6ED-96DF0546C1EA}" type="sibTrans" cxnId="{D3C11A75-173B-4D33-B4B5-9E878310AF05}">
      <dgm:prSet/>
      <dgm:spPr/>
      <dgm:t>
        <a:bodyPr/>
        <a:lstStyle/>
        <a:p>
          <a:endParaRPr lang="da-DK"/>
        </a:p>
      </dgm:t>
    </dgm:pt>
    <dgm:pt modelId="{08650D82-229A-45AA-85CB-82BD6F6997F1}">
      <dgm:prSet phldrT="[Tekst]"/>
      <dgm:spPr/>
      <dgm:t>
        <a:bodyPr/>
        <a:lstStyle/>
        <a:p>
          <a:r>
            <a:rPr lang="da-DK" dirty="0"/>
            <a:t>Niveau 4: </a:t>
          </a:r>
          <a:r>
            <a:rPr lang="da-DK" b="1" dirty="0"/>
            <a:t>Den integrerede organisation</a:t>
          </a:r>
        </a:p>
      </dgm:t>
    </dgm:pt>
    <dgm:pt modelId="{AA57AEB1-5C4D-4E19-B3AC-0DEC4CE21435}" type="parTrans" cxnId="{DB1083B9-92E3-459F-A746-DCEC1D9A48BA}">
      <dgm:prSet/>
      <dgm:spPr/>
      <dgm:t>
        <a:bodyPr/>
        <a:lstStyle/>
        <a:p>
          <a:endParaRPr lang="da-DK"/>
        </a:p>
      </dgm:t>
    </dgm:pt>
    <dgm:pt modelId="{3AB0616F-E2FB-4432-B851-915AB9D94315}" type="sibTrans" cxnId="{DB1083B9-92E3-459F-A746-DCEC1D9A48BA}">
      <dgm:prSet/>
      <dgm:spPr/>
      <dgm:t>
        <a:bodyPr/>
        <a:lstStyle/>
        <a:p>
          <a:endParaRPr lang="da-DK"/>
        </a:p>
      </dgm:t>
    </dgm:pt>
    <dgm:pt modelId="{43A0CFDA-0914-4F34-BFAF-54175F3465DA}" type="pres">
      <dgm:prSet presAssocID="{6AB65DE5-2708-4036-81DA-568CF0E42A8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nb-NO"/>
        </a:p>
      </dgm:t>
    </dgm:pt>
    <dgm:pt modelId="{DE3D9EB3-FA37-4C79-91E1-B75A2333462A}" type="pres">
      <dgm:prSet presAssocID="{C0632022-A386-413B-9DC2-EDDF6522A7A9}" presName="composite" presStyleCnt="0"/>
      <dgm:spPr/>
    </dgm:pt>
    <dgm:pt modelId="{74F39E37-1D8B-409D-820D-70FF74646F86}" type="pres">
      <dgm:prSet presAssocID="{C0632022-A386-413B-9DC2-EDDF6522A7A9}" presName="LShape" presStyleLbl="alignNode1" presStyleIdx="0" presStyleCnt="9"/>
      <dgm:spPr/>
    </dgm:pt>
    <dgm:pt modelId="{5763FDD0-C640-43FE-AE83-46B7C6B7E108}" type="pres">
      <dgm:prSet presAssocID="{C0632022-A386-413B-9DC2-EDDF6522A7A9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4DBA9B1-1B62-4FD5-88BC-6BA826222F01}" type="pres">
      <dgm:prSet presAssocID="{C0632022-A386-413B-9DC2-EDDF6522A7A9}" presName="Triangle" presStyleLbl="alignNode1" presStyleIdx="1" presStyleCnt="9"/>
      <dgm:spPr/>
    </dgm:pt>
    <dgm:pt modelId="{01E7B2FD-B865-4595-B643-36AFC0ECE605}" type="pres">
      <dgm:prSet presAssocID="{AFE11037-EBF1-4E06-8035-2100F9769123}" presName="sibTrans" presStyleCnt="0"/>
      <dgm:spPr/>
    </dgm:pt>
    <dgm:pt modelId="{F3C6ED87-4558-4E07-87C9-8DCF806B0202}" type="pres">
      <dgm:prSet presAssocID="{AFE11037-EBF1-4E06-8035-2100F9769123}" presName="space" presStyleCnt="0"/>
      <dgm:spPr/>
    </dgm:pt>
    <dgm:pt modelId="{C2B1D2B6-E4D1-4D40-9CF2-46BFD9EACC56}" type="pres">
      <dgm:prSet presAssocID="{B7456118-7173-4C11-88F2-7434C3937B63}" presName="composite" presStyleCnt="0"/>
      <dgm:spPr/>
    </dgm:pt>
    <dgm:pt modelId="{36B4CDCE-0AA1-489F-BE61-A1F2040313C0}" type="pres">
      <dgm:prSet presAssocID="{B7456118-7173-4C11-88F2-7434C3937B63}" presName="LShape" presStyleLbl="alignNode1" presStyleIdx="2" presStyleCnt="9"/>
      <dgm:spPr/>
    </dgm:pt>
    <dgm:pt modelId="{EA8C13CA-7C55-4BC9-9CD4-925AF1DD7403}" type="pres">
      <dgm:prSet presAssocID="{B7456118-7173-4C11-88F2-7434C3937B63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577B53F-E5EA-4D05-8468-B9D3DAD5C68D}" type="pres">
      <dgm:prSet presAssocID="{B7456118-7173-4C11-88F2-7434C3937B63}" presName="Triangle" presStyleLbl="alignNode1" presStyleIdx="3" presStyleCnt="9"/>
      <dgm:spPr/>
    </dgm:pt>
    <dgm:pt modelId="{9C739814-442C-429B-938F-9694426C1868}" type="pres">
      <dgm:prSet presAssocID="{187FBB3D-02B2-4555-BA15-D56CA60AB321}" presName="sibTrans" presStyleCnt="0"/>
      <dgm:spPr/>
    </dgm:pt>
    <dgm:pt modelId="{94479C34-A1CC-4855-8468-BE1C897FEE49}" type="pres">
      <dgm:prSet presAssocID="{187FBB3D-02B2-4555-BA15-D56CA60AB321}" presName="space" presStyleCnt="0"/>
      <dgm:spPr/>
    </dgm:pt>
    <dgm:pt modelId="{906B63A6-4ECF-4CFD-9B27-9A21D30E5A98}" type="pres">
      <dgm:prSet presAssocID="{AC02F9F6-C4E6-447C-B22F-A64A03110206}" presName="composite" presStyleCnt="0"/>
      <dgm:spPr/>
    </dgm:pt>
    <dgm:pt modelId="{0077F244-FE14-4784-AAD2-FF3222BBA2E3}" type="pres">
      <dgm:prSet presAssocID="{AC02F9F6-C4E6-447C-B22F-A64A03110206}" presName="LShape" presStyleLbl="alignNode1" presStyleIdx="4" presStyleCnt="9"/>
      <dgm:spPr/>
    </dgm:pt>
    <dgm:pt modelId="{7800F714-9D8E-4C33-A952-0CB8997DBA8E}" type="pres">
      <dgm:prSet presAssocID="{AC02F9F6-C4E6-447C-B22F-A64A03110206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9D21188-1479-45EA-AB8D-771CD52FBE1E}" type="pres">
      <dgm:prSet presAssocID="{AC02F9F6-C4E6-447C-B22F-A64A03110206}" presName="Triangle" presStyleLbl="alignNode1" presStyleIdx="5" presStyleCnt="9"/>
      <dgm:spPr/>
    </dgm:pt>
    <dgm:pt modelId="{8FD64B2C-84D1-4C19-B913-7EFF0D1C2A20}" type="pres">
      <dgm:prSet presAssocID="{5502C302-563B-449E-9AF2-D638E478C10A}" presName="sibTrans" presStyleCnt="0"/>
      <dgm:spPr/>
    </dgm:pt>
    <dgm:pt modelId="{7A469384-4855-4AEC-8F07-34AA8762010D}" type="pres">
      <dgm:prSet presAssocID="{5502C302-563B-449E-9AF2-D638E478C10A}" presName="space" presStyleCnt="0"/>
      <dgm:spPr/>
    </dgm:pt>
    <dgm:pt modelId="{8AAA4BFC-7695-457A-83D4-782AF61B7BD2}" type="pres">
      <dgm:prSet presAssocID="{08650D82-229A-45AA-85CB-82BD6F6997F1}" presName="composite" presStyleCnt="0"/>
      <dgm:spPr/>
    </dgm:pt>
    <dgm:pt modelId="{7F361AA4-D3E2-480D-A67F-00FDCA279497}" type="pres">
      <dgm:prSet presAssocID="{08650D82-229A-45AA-85CB-82BD6F6997F1}" presName="LShape" presStyleLbl="alignNode1" presStyleIdx="6" presStyleCnt="9"/>
      <dgm:spPr/>
    </dgm:pt>
    <dgm:pt modelId="{8D328979-9764-4B1D-BBD2-E5A066E93B24}" type="pres">
      <dgm:prSet presAssocID="{08650D82-229A-45AA-85CB-82BD6F6997F1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055B711-890D-4FD7-8D2C-B9ECEBC99162}" type="pres">
      <dgm:prSet presAssocID="{08650D82-229A-45AA-85CB-82BD6F6997F1}" presName="Triangle" presStyleLbl="alignNode1" presStyleIdx="7" presStyleCnt="9"/>
      <dgm:spPr/>
    </dgm:pt>
    <dgm:pt modelId="{7E46E314-4333-4C43-B21A-31A3485E8550}" type="pres">
      <dgm:prSet presAssocID="{3AB0616F-E2FB-4432-B851-915AB9D94315}" presName="sibTrans" presStyleCnt="0"/>
      <dgm:spPr/>
    </dgm:pt>
    <dgm:pt modelId="{CDC99DDF-186C-4CE3-B5E0-8F90AA3899E8}" type="pres">
      <dgm:prSet presAssocID="{3AB0616F-E2FB-4432-B851-915AB9D94315}" presName="space" presStyleCnt="0"/>
      <dgm:spPr/>
    </dgm:pt>
    <dgm:pt modelId="{B4D02B1D-49E9-42EC-8773-BB993A5F84D1}" type="pres">
      <dgm:prSet presAssocID="{AD00D4C4-36AF-42A5-A350-44D45F66A5D6}" presName="composite" presStyleCnt="0"/>
      <dgm:spPr/>
    </dgm:pt>
    <dgm:pt modelId="{D6C29E87-3755-4470-8FCA-E02CBDF5C728}" type="pres">
      <dgm:prSet presAssocID="{AD00D4C4-36AF-42A5-A350-44D45F66A5D6}" presName="LShape" presStyleLbl="alignNode1" presStyleIdx="8" presStyleCnt="9"/>
      <dgm:spPr/>
    </dgm:pt>
    <dgm:pt modelId="{D5DD1F33-E7F3-4AED-A008-B4BB97331223}" type="pres">
      <dgm:prSet presAssocID="{AD00D4C4-36AF-42A5-A350-44D45F66A5D6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2F2D1B25-286D-4EE2-9FC9-5C5BBC468183}" type="presOf" srcId="{6AB65DE5-2708-4036-81DA-568CF0E42A84}" destId="{43A0CFDA-0914-4F34-BFAF-54175F3465DA}" srcOrd="0" destOrd="0" presId="urn:microsoft.com/office/officeart/2009/3/layout/StepUpProcess"/>
    <dgm:cxn modelId="{D880C290-CE55-4137-A7FA-A398570205A9}" type="presOf" srcId="{AC02F9F6-C4E6-447C-B22F-A64A03110206}" destId="{7800F714-9D8E-4C33-A952-0CB8997DBA8E}" srcOrd="0" destOrd="0" presId="urn:microsoft.com/office/officeart/2009/3/layout/StepUpProcess"/>
    <dgm:cxn modelId="{A2A8D4C1-06A7-4D82-9221-4E93F0ABDB88}" type="presOf" srcId="{B7456118-7173-4C11-88F2-7434C3937B63}" destId="{EA8C13CA-7C55-4BC9-9CD4-925AF1DD7403}" srcOrd="0" destOrd="0" presId="urn:microsoft.com/office/officeart/2009/3/layout/StepUpProcess"/>
    <dgm:cxn modelId="{D3C11A75-173B-4D33-B4B5-9E878310AF05}" srcId="{6AB65DE5-2708-4036-81DA-568CF0E42A84}" destId="{AD00D4C4-36AF-42A5-A350-44D45F66A5D6}" srcOrd="4" destOrd="0" parTransId="{B74F9E8E-C630-46CD-8D3F-B7B6371F6D03}" sibTransId="{57F84847-5DB8-47F7-A6ED-96DF0546C1EA}"/>
    <dgm:cxn modelId="{FEA7B087-22B3-43C6-B4E8-5E4977051F90}" srcId="{6AB65DE5-2708-4036-81DA-568CF0E42A84}" destId="{B7456118-7173-4C11-88F2-7434C3937B63}" srcOrd="1" destOrd="0" parTransId="{CA53E9CD-67F4-4142-9090-49173A39BF0A}" sibTransId="{187FBB3D-02B2-4555-BA15-D56CA60AB321}"/>
    <dgm:cxn modelId="{E2DC8352-95EB-492E-B382-90DBBDCD0A12}" type="presOf" srcId="{C0632022-A386-413B-9DC2-EDDF6522A7A9}" destId="{5763FDD0-C640-43FE-AE83-46B7C6B7E108}" srcOrd="0" destOrd="0" presId="urn:microsoft.com/office/officeart/2009/3/layout/StepUpProcess"/>
    <dgm:cxn modelId="{6D023881-3621-4840-B60C-112C29D0CBFA}" type="presOf" srcId="{AD00D4C4-36AF-42A5-A350-44D45F66A5D6}" destId="{D5DD1F33-E7F3-4AED-A008-B4BB97331223}" srcOrd="0" destOrd="0" presId="urn:microsoft.com/office/officeart/2009/3/layout/StepUpProcess"/>
    <dgm:cxn modelId="{FFE0573A-56FE-4140-B5D5-E80D294552A8}" srcId="{6AB65DE5-2708-4036-81DA-568CF0E42A84}" destId="{C0632022-A386-413B-9DC2-EDDF6522A7A9}" srcOrd="0" destOrd="0" parTransId="{ED0436E3-BA37-4B0F-9AD8-21BF7FF92ACA}" sibTransId="{AFE11037-EBF1-4E06-8035-2100F9769123}"/>
    <dgm:cxn modelId="{91D4B418-FF3E-4AD2-8BE6-CF8406E614D0}" srcId="{6AB65DE5-2708-4036-81DA-568CF0E42A84}" destId="{AC02F9F6-C4E6-447C-B22F-A64A03110206}" srcOrd="2" destOrd="0" parTransId="{1694BEE0-76FD-4567-8AC4-13D10C2E1700}" sibTransId="{5502C302-563B-449E-9AF2-D638E478C10A}"/>
    <dgm:cxn modelId="{DB1083B9-92E3-459F-A746-DCEC1D9A48BA}" srcId="{6AB65DE5-2708-4036-81DA-568CF0E42A84}" destId="{08650D82-229A-45AA-85CB-82BD6F6997F1}" srcOrd="3" destOrd="0" parTransId="{AA57AEB1-5C4D-4E19-B3AC-0DEC4CE21435}" sibTransId="{3AB0616F-E2FB-4432-B851-915AB9D94315}"/>
    <dgm:cxn modelId="{DC07CBCA-2619-40CC-8AF2-A72F70BD79A9}" type="presOf" srcId="{08650D82-229A-45AA-85CB-82BD6F6997F1}" destId="{8D328979-9764-4B1D-BBD2-E5A066E93B24}" srcOrd="0" destOrd="0" presId="urn:microsoft.com/office/officeart/2009/3/layout/StepUpProcess"/>
    <dgm:cxn modelId="{1D10071A-CEEC-42F9-A017-20643D77DCCA}" type="presParOf" srcId="{43A0CFDA-0914-4F34-BFAF-54175F3465DA}" destId="{DE3D9EB3-FA37-4C79-91E1-B75A2333462A}" srcOrd="0" destOrd="0" presId="urn:microsoft.com/office/officeart/2009/3/layout/StepUpProcess"/>
    <dgm:cxn modelId="{7AD658E4-E1BB-46F4-9CBC-DB1A71737356}" type="presParOf" srcId="{DE3D9EB3-FA37-4C79-91E1-B75A2333462A}" destId="{74F39E37-1D8B-409D-820D-70FF74646F86}" srcOrd="0" destOrd="0" presId="urn:microsoft.com/office/officeart/2009/3/layout/StepUpProcess"/>
    <dgm:cxn modelId="{A657B985-5659-462B-8EA7-4F0686330155}" type="presParOf" srcId="{DE3D9EB3-FA37-4C79-91E1-B75A2333462A}" destId="{5763FDD0-C640-43FE-AE83-46B7C6B7E108}" srcOrd="1" destOrd="0" presId="urn:microsoft.com/office/officeart/2009/3/layout/StepUpProcess"/>
    <dgm:cxn modelId="{563E6FD1-8C8A-4598-BCAA-F754F1286C86}" type="presParOf" srcId="{DE3D9EB3-FA37-4C79-91E1-B75A2333462A}" destId="{F4DBA9B1-1B62-4FD5-88BC-6BA826222F01}" srcOrd="2" destOrd="0" presId="urn:microsoft.com/office/officeart/2009/3/layout/StepUpProcess"/>
    <dgm:cxn modelId="{4B149DED-2473-4D27-BF41-2F6925E2DA9F}" type="presParOf" srcId="{43A0CFDA-0914-4F34-BFAF-54175F3465DA}" destId="{01E7B2FD-B865-4595-B643-36AFC0ECE605}" srcOrd="1" destOrd="0" presId="urn:microsoft.com/office/officeart/2009/3/layout/StepUpProcess"/>
    <dgm:cxn modelId="{8CFEF004-44F6-4DE7-B6E7-AE755835622B}" type="presParOf" srcId="{01E7B2FD-B865-4595-B643-36AFC0ECE605}" destId="{F3C6ED87-4558-4E07-87C9-8DCF806B0202}" srcOrd="0" destOrd="0" presId="urn:microsoft.com/office/officeart/2009/3/layout/StepUpProcess"/>
    <dgm:cxn modelId="{DE9E35A8-B72D-4887-9CD2-EC9BC408E084}" type="presParOf" srcId="{43A0CFDA-0914-4F34-BFAF-54175F3465DA}" destId="{C2B1D2B6-E4D1-4D40-9CF2-46BFD9EACC56}" srcOrd="2" destOrd="0" presId="urn:microsoft.com/office/officeart/2009/3/layout/StepUpProcess"/>
    <dgm:cxn modelId="{6AB4C294-8149-4D31-8772-95E766E9C175}" type="presParOf" srcId="{C2B1D2B6-E4D1-4D40-9CF2-46BFD9EACC56}" destId="{36B4CDCE-0AA1-489F-BE61-A1F2040313C0}" srcOrd="0" destOrd="0" presId="urn:microsoft.com/office/officeart/2009/3/layout/StepUpProcess"/>
    <dgm:cxn modelId="{B72EC030-C829-413C-9DC0-0E7AB799C691}" type="presParOf" srcId="{C2B1D2B6-E4D1-4D40-9CF2-46BFD9EACC56}" destId="{EA8C13CA-7C55-4BC9-9CD4-925AF1DD7403}" srcOrd="1" destOrd="0" presId="urn:microsoft.com/office/officeart/2009/3/layout/StepUpProcess"/>
    <dgm:cxn modelId="{9C411F92-126C-4F12-AF47-8119B44B0BF0}" type="presParOf" srcId="{C2B1D2B6-E4D1-4D40-9CF2-46BFD9EACC56}" destId="{2577B53F-E5EA-4D05-8468-B9D3DAD5C68D}" srcOrd="2" destOrd="0" presId="urn:microsoft.com/office/officeart/2009/3/layout/StepUpProcess"/>
    <dgm:cxn modelId="{2DBE38AF-D249-4B25-9AD5-63C8BCC30D95}" type="presParOf" srcId="{43A0CFDA-0914-4F34-BFAF-54175F3465DA}" destId="{9C739814-442C-429B-938F-9694426C1868}" srcOrd="3" destOrd="0" presId="urn:microsoft.com/office/officeart/2009/3/layout/StepUpProcess"/>
    <dgm:cxn modelId="{2B2FE03D-299F-49E8-847C-3C541D8143C5}" type="presParOf" srcId="{9C739814-442C-429B-938F-9694426C1868}" destId="{94479C34-A1CC-4855-8468-BE1C897FEE49}" srcOrd="0" destOrd="0" presId="urn:microsoft.com/office/officeart/2009/3/layout/StepUpProcess"/>
    <dgm:cxn modelId="{ACFAB9C5-9F11-4AD0-8D76-2FA9F5FAFF59}" type="presParOf" srcId="{43A0CFDA-0914-4F34-BFAF-54175F3465DA}" destId="{906B63A6-4ECF-4CFD-9B27-9A21D30E5A98}" srcOrd="4" destOrd="0" presId="urn:microsoft.com/office/officeart/2009/3/layout/StepUpProcess"/>
    <dgm:cxn modelId="{E908EC26-3AF0-4DE3-84DE-20E81092A126}" type="presParOf" srcId="{906B63A6-4ECF-4CFD-9B27-9A21D30E5A98}" destId="{0077F244-FE14-4784-AAD2-FF3222BBA2E3}" srcOrd="0" destOrd="0" presId="urn:microsoft.com/office/officeart/2009/3/layout/StepUpProcess"/>
    <dgm:cxn modelId="{77775A06-7FE6-4F55-893B-7E64A5AB721E}" type="presParOf" srcId="{906B63A6-4ECF-4CFD-9B27-9A21D30E5A98}" destId="{7800F714-9D8E-4C33-A952-0CB8997DBA8E}" srcOrd="1" destOrd="0" presId="urn:microsoft.com/office/officeart/2009/3/layout/StepUpProcess"/>
    <dgm:cxn modelId="{6F7B2D94-517C-4CAA-94F9-BC55AA6E6437}" type="presParOf" srcId="{906B63A6-4ECF-4CFD-9B27-9A21D30E5A98}" destId="{B9D21188-1479-45EA-AB8D-771CD52FBE1E}" srcOrd="2" destOrd="0" presId="urn:microsoft.com/office/officeart/2009/3/layout/StepUpProcess"/>
    <dgm:cxn modelId="{117E461C-10D4-464C-89E9-0BC6FEB3E8BB}" type="presParOf" srcId="{43A0CFDA-0914-4F34-BFAF-54175F3465DA}" destId="{8FD64B2C-84D1-4C19-B913-7EFF0D1C2A20}" srcOrd="5" destOrd="0" presId="urn:microsoft.com/office/officeart/2009/3/layout/StepUpProcess"/>
    <dgm:cxn modelId="{D2535A21-A0CF-4490-96CC-058F3608D550}" type="presParOf" srcId="{8FD64B2C-84D1-4C19-B913-7EFF0D1C2A20}" destId="{7A469384-4855-4AEC-8F07-34AA8762010D}" srcOrd="0" destOrd="0" presId="urn:microsoft.com/office/officeart/2009/3/layout/StepUpProcess"/>
    <dgm:cxn modelId="{BA52BDD2-C43A-44DA-9C96-30E159794147}" type="presParOf" srcId="{43A0CFDA-0914-4F34-BFAF-54175F3465DA}" destId="{8AAA4BFC-7695-457A-83D4-782AF61B7BD2}" srcOrd="6" destOrd="0" presId="urn:microsoft.com/office/officeart/2009/3/layout/StepUpProcess"/>
    <dgm:cxn modelId="{55FBE0B1-D75B-42F1-BAE7-346B08AEEBF5}" type="presParOf" srcId="{8AAA4BFC-7695-457A-83D4-782AF61B7BD2}" destId="{7F361AA4-D3E2-480D-A67F-00FDCA279497}" srcOrd="0" destOrd="0" presId="urn:microsoft.com/office/officeart/2009/3/layout/StepUpProcess"/>
    <dgm:cxn modelId="{C8EDB82A-252F-4B58-B207-C497277CD890}" type="presParOf" srcId="{8AAA4BFC-7695-457A-83D4-782AF61B7BD2}" destId="{8D328979-9764-4B1D-BBD2-E5A066E93B24}" srcOrd="1" destOrd="0" presId="urn:microsoft.com/office/officeart/2009/3/layout/StepUpProcess"/>
    <dgm:cxn modelId="{A1EED801-37FC-4FE8-8170-65301E40CC72}" type="presParOf" srcId="{8AAA4BFC-7695-457A-83D4-782AF61B7BD2}" destId="{8055B711-890D-4FD7-8D2C-B9ECEBC99162}" srcOrd="2" destOrd="0" presId="urn:microsoft.com/office/officeart/2009/3/layout/StepUpProcess"/>
    <dgm:cxn modelId="{88804939-145B-48CC-B020-19F38BF031D6}" type="presParOf" srcId="{43A0CFDA-0914-4F34-BFAF-54175F3465DA}" destId="{7E46E314-4333-4C43-B21A-31A3485E8550}" srcOrd="7" destOrd="0" presId="urn:microsoft.com/office/officeart/2009/3/layout/StepUpProcess"/>
    <dgm:cxn modelId="{E16E79A0-C2E6-4BAD-A418-861C6932FC72}" type="presParOf" srcId="{7E46E314-4333-4C43-B21A-31A3485E8550}" destId="{CDC99DDF-186C-4CE3-B5E0-8F90AA3899E8}" srcOrd="0" destOrd="0" presId="urn:microsoft.com/office/officeart/2009/3/layout/StepUpProcess"/>
    <dgm:cxn modelId="{B9E5E7C3-FE7A-4133-874D-589AE4F39E6F}" type="presParOf" srcId="{43A0CFDA-0914-4F34-BFAF-54175F3465DA}" destId="{B4D02B1D-49E9-42EC-8773-BB993A5F84D1}" srcOrd="8" destOrd="0" presId="urn:microsoft.com/office/officeart/2009/3/layout/StepUpProcess"/>
    <dgm:cxn modelId="{CC5D2AE2-4FCF-46C8-91DF-82906741DB17}" type="presParOf" srcId="{B4D02B1D-49E9-42EC-8773-BB993A5F84D1}" destId="{D6C29E87-3755-4470-8FCA-E02CBDF5C728}" srcOrd="0" destOrd="0" presId="urn:microsoft.com/office/officeart/2009/3/layout/StepUpProcess"/>
    <dgm:cxn modelId="{08769AD6-6491-4C5B-9165-77735F3C124C}" type="presParOf" srcId="{B4D02B1D-49E9-42EC-8773-BB993A5F84D1}" destId="{D5DD1F33-E7F3-4AED-A008-B4BB9733122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F39E37-1D8B-409D-820D-70FF74646F86}">
      <dsp:nvSpPr>
        <dsp:cNvPr id="0" name=""/>
        <dsp:cNvSpPr/>
      </dsp:nvSpPr>
      <dsp:spPr>
        <a:xfrm rot="5400000">
          <a:off x="894294" y="1599838"/>
          <a:ext cx="1073984" cy="17870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63FDD0-C640-43FE-AE83-46B7C6B7E108}">
      <dsp:nvSpPr>
        <dsp:cNvPr id="0" name=""/>
        <dsp:cNvSpPr/>
      </dsp:nvSpPr>
      <dsp:spPr>
        <a:xfrm>
          <a:off x="715019" y="2133791"/>
          <a:ext cx="1613391" cy="1414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/>
            <a:t>Niveau 1: </a:t>
          </a:r>
          <a:r>
            <a:rPr lang="da-DK" sz="1700" b="1" kern="1200" dirty="0"/>
            <a:t>Den entreprenante organisation</a:t>
          </a:r>
        </a:p>
      </dsp:txBody>
      <dsp:txXfrm>
        <a:off x="715019" y="2133791"/>
        <a:ext cx="1613391" cy="1414231"/>
      </dsp:txXfrm>
    </dsp:sp>
    <dsp:sp modelId="{F4DBA9B1-1B62-4FD5-88BC-6BA826222F01}">
      <dsp:nvSpPr>
        <dsp:cNvPr id="0" name=""/>
        <dsp:cNvSpPr/>
      </dsp:nvSpPr>
      <dsp:spPr>
        <a:xfrm>
          <a:off x="2023997" y="1468270"/>
          <a:ext cx="304413" cy="30441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B4CDCE-0AA1-489F-BE61-A1F2040313C0}">
      <dsp:nvSpPr>
        <dsp:cNvPr id="0" name=""/>
        <dsp:cNvSpPr/>
      </dsp:nvSpPr>
      <dsp:spPr>
        <a:xfrm rot="5400000">
          <a:off x="2869400" y="1111096"/>
          <a:ext cx="1073984" cy="17870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8C13CA-7C55-4BC9-9CD4-925AF1DD7403}">
      <dsp:nvSpPr>
        <dsp:cNvPr id="0" name=""/>
        <dsp:cNvSpPr/>
      </dsp:nvSpPr>
      <dsp:spPr>
        <a:xfrm>
          <a:off x="2690125" y="1645049"/>
          <a:ext cx="1613391" cy="1414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/>
            <a:t>Niveau 2: </a:t>
          </a:r>
          <a:r>
            <a:rPr lang="da-DK" sz="1700" b="1" kern="1200" dirty="0"/>
            <a:t>Den reflekterede organisation</a:t>
          </a:r>
        </a:p>
      </dsp:txBody>
      <dsp:txXfrm>
        <a:off x="2690125" y="1645049"/>
        <a:ext cx="1613391" cy="1414231"/>
      </dsp:txXfrm>
    </dsp:sp>
    <dsp:sp modelId="{2577B53F-E5EA-4D05-8468-B9D3DAD5C68D}">
      <dsp:nvSpPr>
        <dsp:cNvPr id="0" name=""/>
        <dsp:cNvSpPr/>
      </dsp:nvSpPr>
      <dsp:spPr>
        <a:xfrm>
          <a:off x="3999103" y="979528"/>
          <a:ext cx="304413" cy="30441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7F244-FE14-4784-AAD2-FF3222BBA2E3}">
      <dsp:nvSpPr>
        <dsp:cNvPr id="0" name=""/>
        <dsp:cNvSpPr/>
      </dsp:nvSpPr>
      <dsp:spPr>
        <a:xfrm rot="5400000">
          <a:off x="4844506" y="622354"/>
          <a:ext cx="1073984" cy="17870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0F714-9D8E-4C33-A952-0CB8997DBA8E}">
      <dsp:nvSpPr>
        <dsp:cNvPr id="0" name=""/>
        <dsp:cNvSpPr/>
      </dsp:nvSpPr>
      <dsp:spPr>
        <a:xfrm>
          <a:off x="4665231" y="1156307"/>
          <a:ext cx="1613391" cy="1414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/>
            <a:t>Niveau 3: </a:t>
          </a:r>
          <a:r>
            <a:rPr lang="da-DK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ヒラギノ角ゴ Pro W3"/>
              <a:cs typeface="ヒラギノ角ゴ Pro W3"/>
            </a:rPr>
            <a:t>Den systematiske organisation</a:t>
          </a:r>
        </a:p>
      </dsp:txBody>
      <dsp:txXfrm>
        <a:off x="4665231" y="1156307"/>
        <a:ext cx="1613391" cy="1414231"/>
      </dsp:txXfrm>
    </dsp:sp>
    <dsp:sp modelId="{B9D21188-1479-45EA-AB8D-771CD52FBE1E}">
      <dsp:nvSpPr>
        <dsp:cNvPr id="0" name=""/>
        <dsp:cNvSpPr/>
      </dsp:nvSpPr>
      <dsp:spPr>
        <a:xfrm>
          <a:off x="5974209" y="490787"/>
          <a:ext cx="304413" cy="30441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361AA4-D3E2-480D-A67F-00FDCA279497}">
      <dsp:nvSpPr>
        <dsp:cNvPr id="0" name=""/>
        <dsp:cNvSpPr/>
      </dsp:nvSpPr>
      <dsp:spPr>
        <a:xfrm rot="5400000">
          <a:off x="6819612" y="133612"/>
          <a:ext cx="1073984" cy="17870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328979-9764-4B1D-BBD2-E5A066E93B24}">
      <dsp:nvSpPr>
        <dsp:cNvPr id="0" name=""/>
        <dsp:cNvSpPr/>
      </dsp:nvSpPr>
      <dsp:spPr>
        <a:xfrm>
          <a:off x="6640337" y="667566"/>
          <a:ext cx="1613391" cy="1414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/>
            <a:t>Niveau 4: </a:t>
          </a:r>
          <a:r>
            <a:rPr lang="da-DK" sz="1700" b="1" kern="1200" dirty="0"/>
            <a:t>Den integrerede organisation</a:t>
          </a:r>
        </a:p>
      </dsp:txBody>
      <dsp:txXfrm>
        <a:off x="6640337" y="667566"/>
        <a:ext cx="1613391" cy="1414231"/>
      </dsp:txXfrm>
    </dsp:sp>
    <dsp:sp modelId="{8055B711-890D-4FD7-8D2C-B9ECEBC99162}">
      <dsp:nvSpPr>
        <dsp:cNvPr id="0" name=""/>
        <dsp:cNvSpPr/>
      </dsp:nvSpPr>
      <dsp:spPr>
        <a:xfrm>
          <a:off x="7949315" y="2045"/>
          <a:ext cx="304413" cy="30441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C29E87-3755-4470-8FCA-E02CBDF5C728}">
      <dsp:nvSpPr>
        <dsp:cNvPr id="0" name=""/>
        <dsp:cNvSpPr/>
      </dsp:nvSpPr>
      <dsp:spPr>
        <a:xfrm rot="5400000">
          <a:off x="8794718" y="-355129"/>
          <a:ext cx="1073984" cy="17870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DD1F33-E7F3-4AED-A008-B4BB97331223}">
      <dsp:nvSpPr>
        <dsp:cNvPr id="0" name=""/>
        <dsp:cNvSpPr/>
      </dsp:nvSpPr>
      <dsp:spPr>
        <a:xfrm>
          <a:off x="8615443" y="178824"/>
          <a:ext cx="1613391" cy="1414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/>
            <a:t>Niveau 5: </a:t>
          </a:r>
          <a:r>
            <a:rPr lang="da-DK" sz="1700" b="1" kern="1200" dirty="0"/>
            <a:t>Den modne organisation</a:t>
          </a:r>
        </a:p>
      </dsp:txBody>
      <dsp:txXfrm>
        <a:off x="8615443" y="178824"/>
        <a:ext cx="1613391" cy="14142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F39E37-1D8B-409D-820D-70FF74646F86}">
      <dsp:nvSpPr>
        <dsp:cNvPr id="0" name=""/>
        <dsp:cNvSpPr/>
      </dsp:nvSpPr>
      <dsp:spPr>
        <a:xfrm rot="5400000">
          <a:off x="894294" y="1599838"/>
          <a:ext cx="1073984" cy="17870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63FDD0-C640-43FE-AE83-46B7C6B7E108}">
      <dsp:nvSpPr>
        <dsp:cNvPr id="0" name=""/>
        <dsp:cNvSpPr/>
      </dsp:nvSpPr>
      <dsp:spPr>
        <a:xfrm>
          <a:off x="715019" y="2133791"/>
          <a:ext cx="1613391" cy="1414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/>
            <a:t>Niveau 1: </a:t>
          </a:r>
          <a:r>
            <a:rPr lang="da-DK" sz="1700" b="1" kern="1200" dirty="0"/>
            <a:t>Den entreprenante organisation</a:t>
          </a:r>
        </a:p>
      </dsp:txBody>
      <dsp:txXfrm>
        <a:off x="715019" y="2133791"/>
        <a:ext cx="1613391" cy="1414231"/>
      </dsp:txXfrm>
    </dsp:sp>
    <dsp:sp modelId="{F4DBA9B1-1B62-4FD5-88BC-6BA826222F01}">
      <dsp:nvSpPr>
        <dsp:cNvPr id="0" name=""/>
        <dsp:cNvSpPr/>
      </dsp:nvSpPr>
      <dsp:spPr>
        <a:xfrm>
          <a:off x="2023997" y="1468270"/>
          <a:ext cx="304413" cy="30441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B4CDCE-0AA1-489F-BE61-A1F2040313C0}">
      <dsp:nvSpPr>
        <dsp:cNvPr id="0" name=""/>
        <dsp:cNvSpPr/>
      </dsp:nvSpPr>
      <dsp:spPr>
        <a:xfrm rot="5400000">
          <a:off x="2869400" y="1111096"/>
          <a:ext cx="1073984" cy="17870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8C13CA-7C55-4BC9-9CD4-925AF1DD7403}">
      <dsp:nvSpPr>
        <dsp:cNvPr id="0" name=""/>
        <dsp:cNvSpPr/>
      </dsp:nvSpPr>
      <dsp:spPr>
        <a:xfrm>
          <a:off x="2690125" y="1645049"/>
          <a:ext cx="1613391" cy="1414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/>
            <a:t>Niveau 2: </a:t>
          </a:r>
          <a:r>
            <a:rPr lang="da-DK" sz="1700" b="1" kern="1200" dirty="0"/>
            <a:t>Den reflekterede organisation</a:t>
          </a:r>
        </a:p>
      </dsp:txBody>
      <dsp:txXfrm>
        <a:off x="2690125" y="1645049"/>
        <a:ext cx="1613391" cy="1414231"/>
      </dsp:txXfrm>
    </dsp:sp>
    <dsp:sp modelId="{2577B53F-E5EA-4D05-8468-B9D3DAD5C68D}">
      <dsp:nvSpPr>
        <dsp:cNvPr id="0" name=""/>
        <dsp:cNvSpPr/>
      </dsp:nvSpPr>
      <dsp:spPr>
        <a:xfrm>
          <a:off x="3999103" y="979528"/>
          <a:ext cx="304413" cy="30441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7F244-FE14-4784-AAD2-FF3222BBA2E3}">
      <dsp:nvSpPr>
        <dsp:cNvPr id="0" name=""/>
        <dsp:cNvSpPr/>
      </dsp:nvSpPr>
      <dsp:spPr>
        <a:xfrm rot="5400000">
          <a:off x="4844506" y="622354"/>
          <a:ext cx="1073984" cy="17870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0F714-9D8E-4C33-A952-0CB8997DBA8E}">
      <dsp:nvSpPr>
        <dsp:cNvPr id="0" name=""/>
        <dsp:cNvSpPr/>
      </dsp:nvSpPr>
      <dsp:spPr>
        <a:xfrm>
          <a:off x="4665231" y="1156307"/>
          <a:ext cx="1613391" cy="1414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/>
            <a:t>Niveau 3: </a:t>
          </a:r>
          <a:r>
            <a:rPr lang="da-DK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ヒラギノ角ゴ Pro W3"/>
              <a:cs typeface="ヒラギノ角ゴ Pro W3"/>
            </a:rPr>
            <a:t>Den systematiske organisation</a:t>
          </a:r>
        </a:p>
      </dsp:txBody>
      <dsp:txXfrm>
        <a:off x="4665231" y="1156307"/>
        <a:ext cx="1613391" cy="1414231"/>
      </dsp:txXfrm>
    </dsp:sp>
    <dsp:sp modelId="{B9D21188-1479-45EA-AB8D-771CD52FBE1E}">
      <dsp:nvSpPr>
        <dsp:cNvPr id="0" name=""/>
        <dsp:cNvSpPr/>
      </dsp:nvSpPr>
      <dsp:spPr>
        <a:xfrm>
          <a:off x="5974209" y="490787"/>
          <a:ext cx="304413" cy="30441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361AA4-D3E2-480D-A67F-00FDCA279497}">
      <dsp:nvSpPr>
        <dsp:cNvPr id="0" name=""/>
        <dsp:cNvSpPr/>
      </dsp:nvSpPr>
      <dsp:spPr>
        <a:xfrm rot="5400000">
          <a:off x="6819612" y="133612"/>
          <a:ext cx="1073984" cy="17870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328979-9764-4B1D-BBD2-E5A066E93B24}">
      <dsp:nvSpPr>
        <dsp:cNvPr id="0" name=""/>
        <dsp:cNvSpPr/>
      </dsp:nvSpPr>
      <dsp:spPr>
        <a:xfrm>
          <a:off x="6640337" y="667566"/>
          <a:ext cx="1613391" cy="1414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/>
            <a:t>Niveau 4: </a:t>
          </a:r>
          <a:r>
            <a:rPr lang="da-DK" sz="1700" b="1" kern="1200" dirty="0"/>
            <a:t>Den integrerede organisation</a:t>
          </a:r>
        </a:p>
      </dsp:txBody>
      <dsp:txXfrm>
        <a:off x="6640337" y="667566"/>
        <a:ext cx="1613391" cy="1414231"/>
      </dsp:txXfrm>
    </dsp:sp>
    <dsp:sp modelId="{8055B711-890D-4FD7-8D2C-B9ECEBC99162}">
      <dsp:nvSpPr>
        <dsp:cNvPr id="0" name=""/>
        <dsp:cNvSpPr/>
      </dsp:nvSpPr>
      <dsp:spPr>
        <a:xfrm>
          <a:off x="7949315" y="2045"/>
          <a:ext cx="304413" cy="30441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C29E87-3755-4470-8FCA-E02CBDF5C728}">
      <dsp:nvSpPr>
        <dsp:cNvPr id="0" name=""/>
        <dsp:cNvSpPr/>
      </dsp:nvSpPr>
      <dsp:spPr>
        <a:xfrm rot="5400000">
          <a:off x="8794718" y="-355129"/>
          <a:ext cx="1073984" cy="17870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DD1F33-E7F3-4AED-A008-B4BB97331223}">
      <dsp:nvSpPr>
        <dsp:cNvPr id="0" name=""/>
        <dsp:cNvSpPr/>
      </dsp:nvSpPr>
      <dsp:spPr>
        <a:xfrm>
          <a:off x="8615443" y="178824"/>
          <a:ext cx="1613391" cy="1414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/>
            <a:t>Niveau 5: </a:t>
          </a:r>
          <a:r>
            <a:rPr lang="da-DK" sz="1700" b="1" kern="1200" dirty="0"/>
            <a:t>Den modne organisation</a:t>
          </a:r>
        </a:p>
      </dsp:txBody>
      <dsp:txXfrm>
        <a:off x="8615443" y="178824"/>
        <a:ext cx="1613391" cy="1414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C8862-0861-4785-A5EA-2B7AF8E3D443}" type="datetimeFigureOut">
              <a:rPr lang="nb-NO" smtClean="0"/>
              <a:t>14.11.2018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54C5D-914F-42A2-BCE6-0738C1B7CEE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5536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BA371-9F4C-4B00-9209-EEC11271718C}" type="datetimeFigureOut">
              <a:rPr lang="da-DK" smtClean="0"/>
              <a:pPr/>
              <a:t>14-11-2018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48646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DC29D-83CF-4FD1-B901-CFDE204A642F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06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26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329" algn="l" defTabSz="9126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652" algn="l" defTabSz="9126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8980" algn="l" defTabSz="9126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5292" algn="l" defTabSz="9126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1628" algn="l" defTabSz="9126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7961" algn="l" defTabSz="9126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4270" algn="l" defTabSz="9126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0585" algn="l" defTabSz="9126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DC29D-83CF-4FD1-B901-CFDE204A642F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753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727200" y="1905000"/>
            <a:ext cx="9245600" cy="1143000"/>
          </a:xfrm>
        </p:spPr>
        <p:txBody>
          <a:bodyPr anchor="b"/>
          <a:lstStyle>
            <a:lvl1pPr>
              <a:defRPr sz="2100">
                <a:solidFill>
                  <a:schemeClr val="bg2"/>
                </a:solidFill>
              </a:defRPr>
            </a:lvl1pPr>
          </a:lstStyle>
          <a:p>
            <a:r>
              <a:rPr lang="nb-NO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048000"/>
            <a:ext cx="9753600" cy="1752600"/>
          </a:xfrm>
        </p:spPr>
        <p:txBody>
          <a:bodyPr/>
          <a:lstStyle>
            <a:lvl1pPr marL="0" indent="0">
              <a:buFontTx/>
              <a:buNone/>
              <a:defRPr sz="2900" b="1" i="0">
                <a:latin typeface="Arial"/>
                <a:cs typeface="Arial"/>
              </a:defRPr>
            </a:lvl1pPr>
          </a:lstStyle>
          <a:p>
            <a:r>
              <a:rPr lang="nb-NO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83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183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7064" y="838200"/>
            <a:ext cx="2565401" cy="5257800"/>
          </a:xfrm>
        </p:spPr>
        <p:txBody>
          <a:bodyPr vert="eaVert"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0872" y="838200"/>
            <a:ext cx="7493001" cy="5257800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132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978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5"/>
            <a:ext cx="103632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100"/>
            </a:lvl1pPr>
            <a:lvl2pPr marL="456329" indent="0">
              <a:buNone/>
              <a:defRPr sz="1800"/>
            </a:lvl2pPr>
            <a:lvl3pPr marL="912652" indent="0">
              <a:buNone/>
              <a:defRPr sz="1500"/>
            </a:lvl3pPr>
            <a:lvl4pPr marL="1368980" indent="0">
              <a:buNone/>
              <a:defRPr sz="1400"/>
            </a:lvl4pPr>
            <a:lvl5pPr marL="1825292" indent="0">
              <a:buNone/>
              <a:defRPr sz="1400"/>
            </a:lvl5pPr>
            <a:lvl6pPr marL="2281628" indent="0">
              <a:buNone/>
              <a:defRPr sz="1400"/>
            </a:lvl6pPr>
            <a:lvl7pPr marL="2737961" indent="0">
              <a:buNone/>
              <a:defRPr sz="1400"/>
            </a:lvl7pPr>
            <a:lvl8pPr marL="3194270" indent="0">
              <a:buNone/>
              <a:defRPr sz="1400"/>
            </a:lvl8pPr>
            <a:lvl9pPr marL="3650585" indent="0">
              <a:buNone/>
              <a:defRPr sz="14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5952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803" y="1981200"/>
            <a:ext cx="5029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3" y="1981200"/>
            <a:ext cx="5029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13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29" indent="0">
              <a:buNone/>
              <a:defRPr sz="2100" b="1"/>
            </a:lvl2pPr>
            <a:lvl3pPr marL="912652" indent="0">
              <a:buNone/>
              <a:defRPr sz="1800" b="1"/>
            </a:lvl3pPr>
            <a:lvl4pPr marL="1368980" indent="0">
              <a:buNone/>
              <a:defRPr sz="1500" b="1"/>
            </a:lvl4pPr>
            <a:lvl5pPr marL="1825292" indent="0">
              <a:buNone/>
              <a:defRPr sz="1500" b="1"/>
            </a:lvl5pPr>
            <a:lvl6pPr marL="2281628" indent="0">
              <a:buNone/>
              <a:defRPr sz="1500" b="1"/>
            </a:lvl6pPr>
            <a:lvl7pPr marL="2737961" indent="0">
              <a:buNone/>
              <a:defRPr sz="1500" b="1"/>
            </a:lvl7pPr>
            <a:lvl8pPr marL="3194270" indent="0">
              <a:buNone/>
              <a:defRPr sz="1500" b="1"/>
            </a:lvl8pPr>
            <a:lvl9pPr marL="3650585" indent="0">
              <a:buNone/>
              <a:defRPr sz="15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6"/>
            <a:ext cx="53890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29" indent="0">
              <a:buNone/>
              <a:defRPr sz="2100" b="1"/>
            </a:lvl2pPr>
            <a:lvl3pPr marL="912652" indent="0">
              <a:buNone/>
              <a:defRPr sz="1800" b="1"/>
            </a:lvl3pPr>
            <a:lvl4pPr marL="1368980" indent="0">
              <a:buNone/>
              <a:defRPr sz="1500" b="1"/>
            </a:lvl4pPr>
            <a:lvl5pPr marL="1825292" indent="0">
              <a:buNone/>
              <a:defRPr sz="1500" b="1"/>
            </a:lvl5pPr>
            <a:lvl6pPr marL="2281628" indent="0">
              <a:buNone/>
              <a:defRPr sz="1500" b="1"/>
            </a:lvl6pPr>
            <a:lvl7pPr marL="2737961" indent="0">
              <a:buNone/>
              <a:defRPr sz="1500" b="1"/>
            </a:lvl7pPr>
            <a:lvl8pPr marL="3194270" indent="0">
              <a:buNone/>
              <a:defRPr sz="1500" b="1"/>
            </a:lvl8pPr>
            <a:lvl9pPr marL="3650585" indent="0">
              <a:buNone/>
              <a:defRPr sz="15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5" cy="39512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175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551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90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2"/>
            <a:ext cx="4011084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7" y="27306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52404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329" indent="0">
              <a:buNone/>
              <a:defRPr sz="1200"/>
            </a:lvl2pPr>
            <a:lvl3pPr marL="912652" indent="0">
              <a:buNone/>
              <a:defRPr sz="1000"/>
            </a:lvl3pPr>
            <a:lvl4pPr marL="1368980" indent="0">
              <a:buNone/>
              <a:defRPr sz="900"/>
            </a:lvl4pPr>
            <a:lvl5pPr marL="1825292" indent="0">
              <a:buNone/>
              <a:defRPr sz="900"/>
            </a:lvl5pPr>
            <a:lvl6pPr marL="2281628" indent="0">
              <a:buNone/>
              <a:defRPr sz="900"/>
            </a:lvl6pPr>
            <a:lvl7pPr marL="2737961" indent="0">
              <a:buNone/>
              <a:defRPr sz="900"/>
            </a:lvl7pPr>
            <a:lvl8pPr marL="3194270" indent="0">
              <a:buNone/>
              <a:defRPr sz="900"/>
            </a:lvl8pPr>
            <a:lvl9pPr marL="3650585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374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329" indent="0">
              <a:buNone/>
              <a:defRPr sz="2800"/>
            </a:lvl2pPr>
            <a:lvl3pPr marL="912652" indent="0">
              <a:buNone/>
              <a:defRPr sz="2400"/>
            </a:lvl3pPr>
            <a:lvl4pPr marL="1368980" indent="0">
              <a:buNone/>
              <a:defRPr sz="2100"/>
            </a:lvl4pPr>
            <a:lvl5pPr marL="1825292" indent="0">
              <a:buNone/>
              <a:defRPr sz="2100"/>
            </a:lvl5pPr>
            <a:lvl6pPr marL="2281628" indent="0">
              <a:buNone/>
              <a:defRPr sz="2100"/>
            </a:lvl6pPr>
            <a:lvl7pPr marL="2737961" indent="0">
              <a:buNone/>
              <a:defRPr sz="2100"/>
            </a:lvl7pPr>
            <a:lvl8pPr marL="3194270" indent="0">
              <a:buNone/>
              <a:defRPr sz="2100"/>
            </a:lvl8pPr>
            <a:lvl9pPr marL="3650585" indent="0">
              <a:buNone/>
              <a:defRPr sz="21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329" indent="0">
              <a:buNone/>
              <a:defRPr sz="1200"/>
            </a:lvl2pPr>
            <a:lvl3pPr marL="912652" indent="0">
              <a:buNone/>
              <a:defRPr sz="1000"/>
            </a:lvl3pPr>
            <a:lvl4pPr marL="1368980" indent="0">
              <a:buNone/>
              <a:defRPr sz="900"/>
            </a:lvl4pPr>
            <a:lvl5pPr marL="1825292" indent="0">
              <a:buNone/>
              <a:defRPr sz="900"/>
            </a:lvl5pPr>
            <a:lvl6pPr marL="2281628" indent="0">
              <a:buNone/>
              <a:defRPr sz="900"/>
            </a:lvl6pPr>
            <a:lvl7pPr marL="2737961" indent="0">
              <a:buNone/>
              <a:defRPr sz="900"/>
            </a:lvl7pPr>
            <a:lvl8pPr marL="3194270" indent="0">
              <a:buNone/>
              <a:defRPr sz="900"/>
            </a:lvl8pPr>
            <a:lvl9pPr marL="3650585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681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838200"/>
            <a:ext cx="1026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62" tIns="45635" rIns="91262" bIns="456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981200"/>
            <a:ext cx="10261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62" tIns="45635" rIns="91262" bIns="45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764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6329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2652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6898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5292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243" indent="-342243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1532" indent="-285196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0816" indent="-228169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3pPr>
      <a:lvl4pPr marL="1597123" indent="-228169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3460" indent="-228169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  <a:cs typeface="+mn-cs"/>
        </a:defRPr>
      </a:lvl5pPr>
      <a:lvl6pPr marL="2509797" indent="-228169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  <a:cs typeface="+mn-cs"/>
        </a:defRPr>
      </a:lvl6pPr>
      <a:lvl7pPr marL="2966125" indent="-228169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  <a:cs typeface="+mn-cs"/>
        </a:defRPr>
      </a:lvl7pPr>
      <a:lvl8pPr marL="3422420" indent="-228169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  <a:cs typeface="+mn-cs"/>
        </a:defRPr>
      </a:lvl8pPr>
      <a:lvl9pPr marL="3878751" indent="-228169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63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29" algn="l" defTabSz="4563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652" algn="l" defTabSz="4563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980" algn="l" defTabSz="4563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292" algn="l" defTabSz="4563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628" algn="l" defTabSz="4563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961" algn="l" defTabSz="4563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270" algn="l" defTabSz="4563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585" algn="l" defTabSz="4563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ctrTitle" sz="quarter"/>
          </p:nvPr>
        </p:nvSpPr>
        <p:spPr>
          <a:xfrm>
            <a:off x="2419019" y="5588737"/>
            <a:ext cx="9245600" cy="864617"/>
          </a:xfrm>
        </p:spPr>
        <p:txBody>
          <a:bodyPr/>
          <a:lstStyle/>
          <a:p>
            <a:pPr lvl="0"/>
            <a:r>
              <a:rPr lang="en-GB" sz="1800" b="0" kern="1200" dirty="0">
                <a:solidFill>
                  <a:srgbClr val="000000"/>
                </a:solidFill>
              </a:rPr>
              <a:t>Søren Barlebo Rasmussen, Mobilize</a:t>
            </a:r>
          </a:p>
        </p:txBody>
      </p:sp>
      <p:sp>
        <p:nvSpPr>
          <p:cNvPr id="4099" name="Subtitle 6"/>
          <p:cNvSpPr>
            <a:spLocks noGrp="1"/>
          </p:cNvSpPr>
          <p:nvPr>
            <p:ph type="subTitle" sz="quarter" idx="1"/>
          </p:nvPr>
        </p:nvSpPr>
        <p:spPr>
          <a:xfrm>
            <a:off x="1678517" y="3501024"/>
            <a:ext cx="9753600" cy="720155"/>
          </a:xfrm>
        </p:spPr>
        <p:txBody>
          <a:bodyPr/>
          <a:lstStyle/>
          <a:p>
            <a:pPr eaLnBrk="1" hangingPunct="1"/>
            <a:r>
              <a:rPr lang="nb-NO" dirty="0">
                <a:latin typeface="Arial" charset="0"/>
                <a:cs typeface="Arial" charset="0"/>
              </a:rPr>
              <a:t>  </a:t>
            </a:r>
          </a:p>
        </p:txBody>
      </p:sp>
      <p:pic>
        <p:nvPicPr>
          <p:cNvPr id="4" name="Picture 3" descr="fol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1489" y="23538"/>
            <a:ext cx="11083131" cy="15703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0845" y="2924987"/>
            <a:ext cx="9183679" cy="2185042"/>
          </a:xfrm>
          <a:prstGeom prst="rect">
            <a:avLst/>
          </a:prstGeom>
          <a:noFill/>
        </p:spPr>
        <p:txBody>
          <a:bodyPr wrap="square" lIns="91262" tIns="45635" rIns="91262" bIns="45635" rtlCol="0">
            <a:spAutoFit/>
          </a:bodyPr>
          <a:lstStyle/>
          <a:p>
            <a:pPr marL="0" marR="0" lvl="0" indent="0" algn="l" defTabSz="91265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ヒラギノ角ゴ Pro W3"/>
              </a:rPr>
              <a:t>SFF KUPP - Pilot 2018</a:t>
            </a:r>
          </a:p>
          <a:p>
            <a:r>
              <a:rPr lang="en-US" dirty="0" err="1"/>
              <a:t>Systematiske</a:t>
            </a:r>
            <a:r>
              <a:rPr lang="en-US" dirty="0"/>
              <a:t> </a:t>
            </a:r>
            <a:r>
              <a:rPr lang="en-US" dirty="0" err="1"/>
              <a:t>tilnærminger</a:t>
            </a:r>
            <a:r>
              <a:rPr lang="en-US" dirty="0"/>
              <a:t> –  inputs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diskusjon</a:t>
            </a:r>
            <a:endParaRPr lang="da-DK" dirty="0"/>
          </a:p>
          <a:p>
            <a:pPr lvl="0"/>
            <a:r>
              <a:rPr lang="en-US" dirty="0" err="1"/>
              <a:t>Karrieretransisjoner</a:t>
            </a:r>
            <a:r>
              <a:rPr lang="en-US" dirty="0"/>
              <a:t> – 3 </a:t>
            </a:r>
            <a:r>
              <a:rPr lang="en-US" dirty="0" err="1"/>
              <a:t>kritiske</a:t>
            </a:r>
            <a:r>
              <a:rPr lang="en-US" dirty="0"/>
              <a:t> </a:t>
            </a:r>
            <a:r>
              <a:rPr lang="en-US" dirty="0" err="1"/>
              <a:t>faser</a:t>
            </a:r>
            <a:r>
              <a:rPr lang="en-US" dirty="0"/>
              <a:t> </a:t>
            </a:r>
            <a:endParaRPr lang="da-DK" dirty="0"/>
          </a:p>
          <a:p>
            <a:pPr lvl="0"/>
            <a:r>
              <a:rPr lang="nn-NO" dirty="0"/>
              <a:t>Støtte til karriereutvikling – noen viktige dimensjoner</a:t>
            </a:r>
            <a:endParaRPr lang="da-DK" dirty="0"/>
          </a:p>
          <a:p>
            <a:pPr lvl="0"/>
            <a:r>
              <a:rPr lang="en-US" dirty="0" err="1"/>
              <a:t>Utvikling</a:t>
            </a:r>
            <a:r>
              <a:rPr lang="en-US" dirty="0"/>
              <a:t> av </a:t>
            </a:r>
            <a:r>
              <a:rPr lang="en-US" dirty="0" err="1"/>
              <a:t>reflektert</a:t>
            </a:r>
            <a:r>
              <a:rPr lang="en-US" dirty="0"/>
              <a:t> </a:t>
            </a:r>
            <a:r>
              <a:rPr lang="en-US" dirty="0" err="1"/>
              <a:t>praksis</a:t>
            </a:r>
            <a:r>
              <a:rPr lang="en-US" dirty="0"/>
              <a:t> – </a:t>
            </a:r>
            <a:r>
              <a:rPr lang="en-US" dirty="0" err="1"/>
              <a:t>modenhetsnivåer</a:t>
            </a:r>
            <a:endParaRPr lang="da-DK" dirty="0"/>
          </a:p>
          <a:p>
            <a:pPr marL="0" marR="0" lvl="0" indent="0" algn="l" defTabSz="91265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12524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49" y="428627"/>
            <a:ext cx="11407264" cy="904876"/>
          </a:xfrm>
        </p:spPr>
        <p:txBody>
          <a:bodyPr/>
          <a:lstStyle/>
          <a:p>
            <a:r>
              <a:rPr lang="nb-NO" sz="2800" dirty="0"/>
              <a:t>Gruppearbejde i centervise grupper frem til kl. </a:t>
            </a:r>
            <a:r>
              <a:rPr lang="nb-NO" sz="2800" smtClean="0"/>
              <a:t>16.45 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3" y="1314450"/>
            <a:ext cx="10934700" cy="5095875"/>
          </a:xfrm>
        </p:spPr>
        <p:txBody>
          <a:bodyPr/>
          <a:lstStyle/>
          <a:p>
            <a:endParaRPr lang="nb-NO" dirty="0"/>
          </a:p>
          <a:p>
            <a:endParaRPr lang="nb-NO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38192F9B-B0F9-4870-A5E4-F571E92A4899}"/>
              </a:ext>
            </a:extLst>
          </p:cNvPr>
          <p:cNvSpPr txBox="1"/>
          <p:nvPr/>
        </p:nvSpPr>
        <p:spPr>
          <a:xfrm>
            <a:off x="796412" y="1314450"/>
            <a:ext cx="70440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/>
              <a:t>Centre med få deltagere går sammen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4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da-DK" sz="2400" dirty="0"/>
              <a:t>På </a:t>
            </a:r>
            <a:r>
              <a:rPr lang="da-DK" sz="2400" dirty="0" smtClean="0"/>
              <a:t>55 </a:t>
            </a:r>
            <a:r>
              <a:rPr lang="da-DK" sz="2400" dirty="0"/>
              <a:t>minutter skal dere bruge modensheds-modellen til at bestemme følgende:</a:t>
            </a:r>
          </a:p>
          <a:p>
            <a:pPr marL="799229" lvl="1" indent="-342900" algn="ctr">
              <a:buFont typeface="Arial" panose="020B0604020202020204" pitchFamily="34" charset="0"/>
              <a:buChar char="•"/>
            </a:pPr>
            <a:r>
              <a:rPr lang="da-DK" sz="2400" dirty="0"/>
              <a:t>Hvilket niveau er vi samlet set på?</a:t>
            </a:r>
          </a:p>
          <a:p>
            <a:pPr marL="799229" lvl="1" indent="-342900" algn="ctr">
              <a:buFont typeface="Arial" panose="020B0604020202020204" pitchFamily="34" charset="0"/>
              <a:buChar char="•"/>
            </a:pPr>
            <a:r>
              <a:rPr lang="da-DK" sz="2400" dirty="0"/>
              <a:t>Hvad skal der til for, at vi samlet set kommer op på næste niveau – hvad skal vi konkret arbejde med? F.eks.: Bringe dimension B på niveau 2, bringe dimension E på niveau 3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da-DK" sz="2400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97EF6B8-C288-4510-9617-C6CBA5B62D78}"/>
              </a:ext>
            </a:extLst>
          </p:cNvPr>
          <p:cNvSpPr txBox="1"/>
          <p:nvPr/>
        </p:nvSpPr>
        <p:spPr>
          <a:xfrm>
            <a:off x="796412" y="4587459"/>
            <a:ext cx="11395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9229" lvl="1" indent="-342900"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rgbClr val="000000"/>
                </a:solidFill>
              </a:rPr>
              <a:t>Tænk gerne både i dimensionerne og i de organisatoriske modenhedsniveauer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rgbClr val="000000"/>
                </a:solidFill>
              </a:rPr>
              <a:t>Lav en flip over </a:t>
            </a:r>
            <a:r>
              <a:rPr lang="da-DK" sz="2400" dirty="0" smtClean="0">
                <a:solidFill>
                  <a:srgbClr val="000000"/>
                </a:solidFill>
              </a:rPr>
              <a:t>som opsummerer dette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168BC09E-7B70-4439-B4D7-2015BE499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8036" y="2133600"/>
            <a:ext cx="3743076" cy="21054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h="101600"/>
          </a:sp3d>
        </p:spPr>
      </p:pic>
    </p:spTree>
    <p:extLst>
      <p:ext uri="{BB962C8B-B14F-4D97-AF65-F5344CB8AC3E}">
        <p14:creationId xmlns:p14="http://schemas.microsoft.com/office/powerpoint/2010/main" val="229876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3" y="476250"/>
            <a:ext cx="10858500" cy="876300"/>
          </a:xfrm>
        </p:spPr>
        <p:txBody>
          <a:bodyPr/>
          <a:lstStyle/>
          <a:p>
            <a:r>
              <a:rPr lang="nb-NO" dirty="0"/>
              <a:t>Transisjoner – systematikk i karrierestøtten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64" y="1609727"/>
            <a:ext cx="10877551" cy="4486276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5" name="Right Arrow Callout 4"/>
          <p:cNvSpPr/>
          <p:nvPr/>
        </p:nvSpPr>
        <p:spPr bwMode="auto">
          <a:xfrm>
            <a:off x="800100" y="1781177"/>
            <a:ext cx="2819400" cy="4029076"/>
          </a:xfrm>
          <a:prstGeom prst="rightArrow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62" tIns="45635" rIns="91262" bIns="45635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100" dirty="0">
                <a:latin typeface="Arial" charset="0"/>
                <a:ea typeface="ヒラギノ角ゴ Pro W3" charset="-128"/>
                <a:cs typeface="ヒラギノ角ゴ Pro W3" charset="-128"/>
              </a:rPr>
              <a:t>Støtte til god start –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100" dirty="0">
                <a:latin typeface="Arial" charset="0"/>
                <a:ea typeface="ヒラギノ角ゴ Pro W3" charset="-128"/>
                <a:cs typeface="ヒラギノ角ゴ Pro W3" charset="-128"/>
              </a:rPr>
              <a:t>«</a:t>
            </a:r>
            <a:r>
              <a:rPr lang="nb-NO" sz="2100" dirty="0" err="1">
                <a:latin typeface="Arial" charset="0"/>
                <a:ea typeface="ヒラギノ角ゴ Pro W3" charset="-128"/>
                <a:cs typeface="ヒラギノ角ゴ Pro W3" charset="-128"/>
              </a:rPr>
              <a:t>onboarding</a:t>
            </a:r>
            <a:r>
              <a:rPr lang="nb-NO" sz="2100" dirty="0">
                <a:latin typeface="Arial" charset="0"/>
                <a:ea typeface="ヒラギノ角ゴ Pro W3" charset="-128"/>
                <a:cs typeface="ヒラギノ角ゴ Pro W3" charset="-128"/>
              </a:rPr>
              <a:t>»</a:t>
            </a:r>
          </a:p>
        </p:txBody>
      </p:sp>
      <p:sp>
        <p:nvSpPr>
          <p:cNvPr id="6" name="Right Arrow Callout 5"/>
          <p:cNvSpPr/>
          <p:nvPr/>
        </p:nvSpPr>
        <p:spPr bwMode="auto">
          <a:xfrm>
            <a:off x="3248088" y="1781177"/>
            <a:ext cx="5954906" cy="4029076"/>
          </a:xfrm>
          <a:prstGeom prst="rightArrowCallout">
            <a:avLst>
              <a:gd name="adj1" fmla="val 22071"/>
              <a:gd name="adj2" fmla="val 18655"/>
              <a:gd name="adj3" fmla="val 25000"/>
              <a:gd name="adj4" fmla="val 7558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62" tIns="45635" rIns="91262" bIns="45635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100" dirty="0">
                <a:latin typeface="Arial" charset="0"/>
                <a:ea typeface="ヒラギノ角ゴ Pro W3" charset="-128"/>
                <a:cs typeface="ヒラギノ角ゴ Pro W3" charset="-128"/>
              </a:rPr>
              <a:t>Støtte til å lykkes i stillingen ved senteret</a:t>
            </a:r>
          </a:p>
        </p:txBody>
      </p:sp>
      <p:sp>
        <p:nvSpPr>
          <p:cNvPr id="7" name="Right Arrow Callout 6"/>
          <p:cNvSpPr/>
          <p:nvPr/>
        </p:nvSpPr>
        <p:spPr bwMode="auto">
          <a:xfrm>
            <a:off x="8753538" y="1781177"/>
            <a:ext cx="2733598" cy="4029076"/>
          </a:xfrm>
          <a:prstGeom prst="rightArrowCallout">
            <a:avLst>
              <a:gd name="adj1" fmla="val 25000"/>
              <a:gd name="adj2" fmla="val 26798"/>
              <a:gd name="adj3" fmla="val 25000"/>
              <a:gd name="adj4" fmla="val 6497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62" tIns="45635" rIns="91262" bIns="45635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100" dirty="0">
                <a:latin typeface="Arial" charset="0"/>
                <a:ea typeface="ヒラギノ角ゴ Pro W3" charset="-128"/>
                <a:cs typeface="ヒラギノ角ゴ Pro W3" charset="-128"/>
              </a:rPr>
              <a:t>Støtte til </a:t>
            </a:r>
            <a:r>
              <a:rPr lang="nb-NO" sz="2100" dirty="0" err="1">
                <a:latin typeface="Arial" charset="0"/>
                <a:ea typeface="ヒラギノ角ゴ Pro W3" charset="-128"/>
                <a:cs typeface="ヒラギノ角ゴ Pro W3" charset="-128"/>
              </a:rPr>
              <a:t>forberedelseog</a:t>
            </a:r>
            <a:endParaRPr lang="nb-NO" sz="2100" dirty="0">
              <a:latin typeface="Arial" charset="0"/>
              <a:ea typeface="ヒラギノ角ゴ Pro W3" charset="-128"/>
              <a:cs typeface="ヒラギノ角ゴ Pro W3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100" dirty="0">
                <a:latin typeface="Arial" charset="0"/>
                <a:ea typeface="ヒラギノ角ゴ Pro W3" charset="-128"/>
                <a:cs typeface="ヒラギノ角ゴ Pro W3" charset="-128"/>
              </a:rPr>
              <a:t>attraktivitet i neste fase</a:t>
            </a:r>
          </a:p>
        </p:txBody>
      </p:sp>
    </p:spTree>
    <p:extLst>
      <p:ext uri="{BB962C8B-B14F-4D97-AF65-F5344CB8AC3E}">
        <p14:creationId xmlns:p14="http://schemas.microsoft.com/office/powerpoint/2010/main" val="62735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49" y="428627"/>
            <a:ext cx="11407264" cy="904876"/>
          </a:xfrm>
        </p:spPr>
        <p:txBody>
          <a:bodyPr/>
          <a:lstStyle/>
          <a:p>
            <a:r>
              <a:rPr lang="nb-NO" sz="2800" dirty="0"/>
              <a:t>Utvikling av mer reflektert praksis – langs 5 centrale dimensjoner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3" y="1314450"/>
            <a:ext cx="10934700" cy="5095875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nb-NO" dirty="0"/>
              <a:t>Hvor gode er vi til å få forskeren godt introdusert til og integrert i miljøet – slik at han/hun forstår miljøet og kommer raskt i gang</a:t>
            </a:r>
          </a:p>
          <a:p>
            <a:pPr marL="514350" indent="-514350">
              <a:buFont typeface="+mj-lt"/>
              <a:buAutoNum type="alphaUcPeriod"/>
            </a:pPr>
            <a:r>
              <a:rPr lang="nb-NO" dirty="0"/>
              <a:t>Hvor gode er vi til å gjøre oss kjent med forskeren (bakgrunn, motivasjon, situasjon/fase) – slik at vi kan yte relevant støtte?</a:t>
            </a:r>
          </a:p>
          <a:p>
            <a:pPr marL="514350" indent="-514350">
              <a:buFont typeface="+mj-lt"/>
              <a:buAutoNum type="alphaUcPeriod"/>
            </a:pPr>
            <a:r>
              <a:rPr lang="nb-NO" dirty="0"/>
              <a:t>Hvor bevisste er vi om at vi ivaretar ulike roller og ansvar, også som del av større organisasjon </a:t>
            </a:r>
            <a:r>
              <a:rPr lang="nb-NO" dirty="0" err="1"/>
              <a:t>ift</a:t>
            </a:r>
            <a:r>
              <a:rPr lang="nb-NO" dirty="0"/>
              <a:t> å understøtte karriereutviklingen?</a:t>
            </a:r>
          </a:p>
          <a:p>
            <a:pPr marL="514350" indent="-514350">
              <a:buFont typeface="+mj-lt"/>
              <a:buAutoNum type="alphaUcPeriod"/>
            </a:pPr>
            <a:r>
              <a:rPr lang="nb-NO" dirty="0"/>
              <a:t>Hvor gode er vi til å tilby differensiert støtte – godt tilpasset gruppene og den enkelte?</a:t>
            </a:r>
          </a:p>
          <a:p>
            <a:pPr marL="514350" indent="-514350">
              <a:buFont typeface="+mj-lt"/>
              <a:buAutoNum type="alphaUcPeriod"/>
            </a:pPr>
            <a:r>
              <a:rPr lang="nb-NO" dirty="0"/>
              <a:t>Hvor bevisste er vi om arbeidsmarkedet for våre forskere – og hvordan vi kommuniserer karriereveier og –muligheter?</a:t>
            </a:r>
          </a:p>
          <a:p>
            <a:pPr marL="514350" indent="-514350">
              <a:buFont typeface="+mj-lt"/>
              <a:buAutoNum type="alphaUcPeriod"/>
            </a:pP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3901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13" y="354274"/>
            <a:ext cx="10858500" cy="876300"/>
          </a:xfrm>
        </p:spPr>
        <p:txBody>
          <a:bodyPr/>
          <a:lstStyle/>
          <a:p>
            <a:r>
              <a:rPr lang="nb-NO" dirty="0"/>
              <a:t>Transisjoner – systematikk i karrierestøtten</a:t>
            </a:r>
          </a:p>
        </p:txBody>
      </p:sp>
      <p:sp>
        <p:nvSpPr>
          <p:cNvPr id="5" name="Right Arrow Callout 4"/>
          <p:cNvSpPr/>
          <p:nvPr/>
        </p:nvSpPr>
        <p:spPr bwMode="auto">
          <a:xfrm>
            <a:off x="704879" y="1250238"/>
            <a:ext cx="3091602" cy="4600573"/>
          </a:xfrm>
          <a:prstGeom prst="rightArrow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62" tIns="45635" rIns="91262" bIns="45635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100" dirty="0">
                <a:latin typeface="Arial" charset="0"/>
                <a:ea typeface="ヒラギノ角ゴ Pro W3" charset="-128"/>
                <a:cs typeface="ヒラギノ角ゴ Pro W3" charset="-128"/>
              </a:rPr>
              <a:t>Støtte til god start –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100" dirty="0">
                <a:latin typeface="Arial" charset="0"/>
                <a:ea typeface="ヒラギノ角ゴ Pro W3" charset="-128"/>
                <a:cs typeface="ヒラギノ角ゴ Pro W3" charset="-128"/>
              </a:rPr>
              <a:t>«onboarding»: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100" dirty="0">
              <a:latin typeface="Arial" charset="0"/>
              <a:ea typeface="ヒラギノ角ゴ Pro W3" charset="-128"/>
              <a:cs typeface="ヒラギノ角ゴ Pro W3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100" dirty="0">
                <a:latin typeface="Arial" charset="0"/>
                <a:ea typeface="ヒラギノ角ゴ Pro W3" charset="-128"/>
                <a:cs typeface="ヒラギノ角ゴ Pro W3" charset="-128"/>
              </a:rPr>
              <a:t>A. Hvor gode er vi til å få forskeren godt introdusert til og integrert i miljøet – slik at han/hun forstår miljøet og kommer raskt i gang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100" dirty="0"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" name="Right Arrow Callout 5"/>
          <p:cNvSpPr/>
          <p:nvPr/>
        </p:nvSpPr>
        <p:spPr bwMode="auto">
          <a:xfrm>
            <a:off x="3425069" y="1250239"/>
            <a:ext cx="5838825" cy="4600572"/>
          </a:xfrm>
          <a:prstGeom prst="rightArrowCallout">
            <a:avLst>
              <a:gd name="adj1" fmla="val 23718"/>
              <a:gd name="adj2" fmla="val 19657"/>
              <a:gd name="adj3" fmla="val 18802"/>
              <a:gd name="adj4" fmla="val 7912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62" tIns="45635" rIns="91262" bIns="45635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100" dirty="0">
                <a:latin typeface="Arial" charset="0"/>
                <a:ea typeface="ヒラギノ角ゴ Pro W3" charset="-128"/>
                <a:cs typeface="ヒラギノ角ゴ Pro W3" charset="-128"/>
              </a:rPr>
              <a:t>Støtte til å lykkes i stillingen ved senteret:</a:t>
            </a:r>
            <a:endParaRPr lang="nb-NO" sz="2100" dirty="0">
              <a:latin typeface="Arial" charset="0"/>
              <a:ea typeface="ヒラギノ角ゴ Pro W3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100" dirty="0">
              <a:latin typeface="Arial" charset="0"/>
              <a:ea typeface="ヒラギノ角ゴ Pro W3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100" dirty="0">
                <a:latin typeface="Arial" charset="0"/>
                <a:ea typeface="ヒラギノ角ゴ Pro W3" charset="-128"/>
              </a:rPr>
              <a:t>B. Hvor gode er vi til å gjøre oss kjent med forskeren (bakgrunn, motivasjon, situasjon/fase) – slik at vi kan yte relevant støtte?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100" dirty="0">
                <a:latin typeface="Arial" charset="0"/>
                <a:ea typeface="ヒラギノ角ゴ Pro W3" charset="-128"/>
              </a:rPr>
              <a:t>C. Hvor bevisste er vi om at vi ivaretar ulike roller og ansvar, også som del av større organisasjon ift å understøtte karriereutviklingen?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100" dirty="0">
                <a:latin typeface="Arial" charset="0"/>
                <a:ea typeface="ヒラギノ角ゴ Pro W3" charset="-128"/>
              </a:rPr>
              <a:t>D. Hvor gode er vi til å tilby differensiert støtte – godt tilpasset gruppene og den enkelte?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100" dirty="0">
              <a:latin typeface="Arial" charset="0"/>
              <a:ea typeface="ヒラギノ角ゴ Pro W3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100" dirty="0"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7" name="Right Arrow Callout 6"/>
          <p:cNvSpPr/>
          <p:nvPr/>
        </p:nvSpPr>
        <p:spPr bwMode="auto">
          <a:xfrm>
            <a:off x="8930519" y="1250238"/>
            <a:ext cx="3005843" cy="4600571"/>
          </a:xfrm>
          <a:prstGeom prst="rightArrowCallout">
            <a:avLst>
              <a:gd name="adj1" fmla="val 34813"/>
              <a:gd name="adj2" fmla="val 29579"/>
              <a:gd name="adj3" fmla="val 17477"/>
              <a:gd name="adj4" fmla="val 7729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62" tIns="45635" rIns="91262" bIns="45635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100" dirty="0">
                <a:latin typeface="Arial" charset="0"/>
                <a:ea typeface="ヒラギノ角ゴ Pro W3" charset="-128"/>
                <a:cs typeface="ヒラギノ角ゴ Pro W3" charset="-128"/>
              </a:rPr>
              <a:t>Støtte til forbere-delse og attrak-tivitet i neste fase:</a:t>
            </a:r>
            <a:endParaRPr lang="nb-NO" sz="2100" dirty="0">
              <a:latin typeface="Arial" charset="0"/>
              <a:ea typeface="ヒラギノ角ゴ Pro W3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100" dirty="0">
              <a:latin typeface="Arial" charset="0"/>
              <a:ea typeface="ヒラギノ角ゴ Pro W3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100" dirty="0">
                <a:latin typeface="Arial" charset="0"/>
                <a:ea typeface="ヒラギノ角ゴ Pro W3" charset="-128"/>
              </a:rPr>
              <a:t>E. Hvor bevisste er vi om arbeidsmarkedet for våre forskere – og hvordan vi kommuniserer karriereveier og –muligheter?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100" dirty="0"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" name="Pil: venstre 3">
            <a:extLst>
              <a:ext uri="{FF2B5EF4-FFF2-40B4-BE49-F238E27FC236}">
                <a16:creationId xmlns:a16="http://schemas.microsoft.com/office/drawing/2014/main" id="{B9F46CBE-2C20-4AA6-AE09-4D93370A5BC5}"/>
              </a:ext>
            </a:extLst>
          </p:cNvPr>
          <p:cNvSpPr/>
          <p:nvPr/>
        </p:nvSpPr>
        <p:spPr bwMode="auto">
          <a:xfrm>
            <a:off x="491613" y="5784439"/>
            <a:ext cx="11208774" cy="1225959"/>
          </a:xfrm>
          <a:prstGeom prst="leftArrow">
            <a:avLst>
              <a:gd name="adj1" fmla="val 54812"/>
              <a:gd name="adj2" fmla="val 6123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2000" dirty="0">
                <a:latin typeface="Arial" charset="0"/>
                <a:ea typeface="ヒラギノ角ゴ Pro W3" charset="-128"/>
                <a:cs typeface="ヒラギノ角ゴ Pro W3" charset="-128"/>
              </a:rPr>
              <a:t>Tidlig opmærksomhed er afgørende. Der skal investeres tidligere for at lykkes i en senere fase. Forberede transitionen. Skabe grundlaget for den senere succes.</a:t>
            </a:r>
            <a:endParaRPr kumimoji="0" lang="da-DK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078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016" y="439387"/>
            <a:ext cx="11012384" cy="926275"/>
          </a:xfrm>
        </p:spPr>
        <p:txBody>
          <a:bodyPr/>
          <a:lstStyle/>
          <a:p>
            <a:r>
              <a:rPr lang="nb-NO" dirty="0"/>
              <a:t>Modenhedsniveauer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094D5D4-AC9D-45DE-888E-68AA6DB368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017281"/>
              </p:ext>
            </p:extLst>
          </p:nvPr>
        </p:nvGraphicFramePr>
        <p:xfrm>
          <a:off x="442452" y="1100191"/>
          <a:ext cx="10766578" cy="3549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felt 3">
            <a:extLst>
              <a:ext uri="{FF2B5EF4-FFF2-40B4-BE49-F238E27FC236}">
                <a16:creationId xmlns:a16="http://schemas.microsoft.com/office/drawing/2014/main" id="{772E43B0-17AC-487D-9732-99CDB25F6820}"/>
              </a:ext>
            </a:extLst>
          </p:cNvPr>
          <p:cNvSpPr txBox="1"/>
          <p:nvPr/>
        </p:nvSpPr>
        <p:spPr>
          <a:xfrm>
            <a:off x="1025331" y="4131450"/>
            <a:ext cx="1828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Laver nye </a:t>
            </a:r>
            <a:r>
              <a:rPr lang="da-DK" dirty="0" err="1"/>
              <a:t>adhoc</a:t>
            </a:r>
            <a:r>
              <a:rPr lang="da-DK" dirty="0"/>
              <a:t> tiltag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Entreprenant og løsnings-orienteret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Ofte på få dimensioner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55533E60-9A21-4618-B2A9-5AE883D930DC}"/>
              </a:ext>
            </a:extLst>
          </p:cNvPr>
          <p:cNvSpPr txBox="1"/>
          <p:nvPr/>
        </p:nvSpPr>
        <p:spPr>
          <a:xfrm>
            <a:off x="3006404" y="3745019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Ser sig selv udefra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Lærer af andre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Stadig entreprenant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Ser flere dimensioner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11F3F2E7-9608-4D61-9420-8AEB0850A85D}"/>
              </a:ext>
            </a:extLst>
          </p:cNvPr>
          <p:cNvSpPr txBox="1"/>
          <p:nvPr/>
        </p:nvSpPr>
        <p:spPr>
          <a:xfrm>
            <a:off x="4911340" y="3163529"/>
            <a:ext cx="19810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Mere </a:t>
            </a:r>
            <a:r>
              <a:rPr lang="da-DK" dirty="0" err="1"/>
              <a:t>systema-tisk</a:t>
            </a:r>
            <a:r>
              <a:rPr lang="da-DK" dirty="0"/>
              <a:t> afsøgende andres ideer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Arbejder </a:t>
            </a:r>
            <a:r>
              <a:rPr lang="da-DK" dirty="0" err="1"/>
              <a:t>orga-nisatorisk</a:t>
            </a:r>
            <a:r>
              <a:rPr lang="da-DK" dirty="0"/>
              <a:t> </a:t>
            </a:r>
            <a:r>
              <a:rPr lang="da-DK" dirty="0" err="1"/>
              <a:t>be-vidst</a:t>
            </a:r>
            <a:r>
              <a:rPr lang="da-DK" dirty="0"/>
              <a:t> med at få det ind i faste strukturer og procedurer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Flere dimensioner 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E8D5E1E0-1C17-4990-8209-4EC0B600B397}"/>
              </a:ext>
            </a:extLst>
          </p:cNvPr>
          <p:cNvSpPr txBox="1"/>
          <p:nvPr/>
        </p:nvSpPr>
        <p:spPr>
          <a:xfrm>
            <a:off x="6892413" y="2704942"/>
            <a:ext cx="198107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Ikke bare struktur og procedurer, men også kultur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Bruger egne interne ressourcer, men også eksterne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Mange dimensioner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060C819C-EC3C-44FB-811E-E3A47EF77B64}"/>
              </a:ext>
            </a:extLst>
          </p:cNvPr>
          <p:cNvSpPr txBox="1"/>
          <p:nvPr/>
        </p:nvSpPr>
        <p:spPr>
          <a:xfrm>
            <a:off x="8905504" y="2198581"/>
            <a:ext cx="19810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Strategisk prioriterende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Langsigtet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Bevidste investeringer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Både </a:t>
            </a:r>
            <a:r>
              <a:rPr lang="da-DK" dirty="0" err="1"/>
              <a:t>orga-nisatorisk</a:t>
            </a:r>
            <a:r>
              <a:rPr lang="da-DK" dirty="0"/>
              <a:t> og entreprenant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Løbende bevidst evaluering og udvikling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Alle relevante dimensioner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7073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49" y="369633"/>
            <a:ext cx="11407264" cy="904876"/>
          </a:xfrm>
        </p:spPr>
        <p:txBody>
          <a:bodyPr/>
          <a:lstStyle/>
          <a:p>
            <a:r>
              <a:rPr lang="nb-NO" sz="2800" dirty="0"/>
              <a:t>Den modne organisation ift. karrierestøtte...: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355" y="3816293"/>
            <a:ext cx="10934700" cy="2849671"/>
          </a:xfrm>
        </p:spPr>
        <p:txBody>
          <a:bodyPr/>
          <a:lstStyle/>
          <a:p>
            <a:r>
              <a:rPr lang="nb-NO" sz="2400" dirty="0"/>
              <a:t>Har fokus på alle 5 dimensioner, og hvordan de hænger sammen</a:t>
            </a:r>
          </a:p>
          <a:p>
            <a:r>
              <a:rPr lang="nb-NO" sz="2400" dirty="0"/>
              <a:t>Har fokus på alle 3 transformationer og ser dem som sammenhængende</a:t>
            </a:r>
          </a:p>
          <a:p>
            <a:r>
              <a:rPr lang="nb-NO" sz="2400" dirty="0"/>
              <a:t>Bruger både egne og eksterne ressourcer, samt integrerer dem</a:t>
            </a:r>
          </a:p>
          <a:p>
            <a:r>
              <a:rPr lang="nb-NO" sz="2400" dirty="0"/>
              <a:t>Kan både arbejde organisatorisk-systematisk og få det entreprante med</a:t>
            </a:r>
          </a:p>
          <a:p>
            <a:r>
              <a:rPr lang="nb-NO" sz="2400" dirty="0"/>
              <a:t>Laver mange bevidste tidlige investeringer</a:t>
            </a:r>
          </a:p>
          <a:p>
            <a:r>
              <a:rPr lang="nb-NO" sz="2400" dirty="0"/>
              <a:t>Lærer systematisk af andre og sig selv</a:t>
            </a:r>
          </a:p>
          <a:p>
            <a:endParaRPr lang="nb-NO" sz="2400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63E09593-4688-442B-8312-1A83F8CA29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8589" y="1204451"/>
            <a:ext cx="3993741" cy="2246479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38D01F06-25F7-4235-848E-CB1A0F1E0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362" y="1204451"/>
            <a:ext cx="4198638" cy="236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53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49" y="428627"/>
            <a:ext cx="11407264" cy="904876"/>
          </a:xfrm>
        </p:spPr>
        <p:txBody>
          <a:bodyPr/>
          <a:lstStyle/>
          <a:p>
            <a:r>
              <a:rPr lang="nb-NO" sz="2800" dirty="0"/>
              <a:t>Nu skal vi være fagligt udviklende sammen. Dette er en pilot!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3" y="1314450"/>
            <a:ext cx="10934700" cy="5095875"/>
          </a:xfrm>
        </p:spPr>
        <p:txBody>
          <a:bodyPr/>
          <a:lstStyle/>
          <a:p>
            <a:r>
              <a:rPr lang="nb-NO" sz="2400" dirty="0"/>
              <a:t>Ambitionen er nu at udvikle en generisk modenhedsmodel med fem faser for forskningsmiljøers arbejde med karrierestøtte og anden håndtering af yngre forskere. </a:t>
            </a:r>
            <a:r>
              <a:rPr lang="nb-NO" sz="2400" b="1" dirty="0"/>
              <a:t>Andre skal kunne bruge den fremadrettet – både til at bestemme deres modenhedsniveau og til at få input på, hvilke tiltag vil udvikle dem</a:t>
            </a:r>
          </a:p>
          <a:p>
            <a:endParaRPr lang="nb-NO" sz="2400" dirty="0"/>
          </a:p>
          <a:p>
            <a:r>
              <a:rPr lang="nb-NO" sz="2400" dirty="0"/>
              <a:t>Vi skal både bruge formiddagens input, de forrige slides og vores fælles erfaringer</a:t>
            </a:r>
          </a:p>
          <a:p>
            <a:endParaRPr lang="nb-NO" sz="2400" dirty="0"/>
          </a:p>
          <a:p>
            <a:r>
              <a:rPr lang="nb-NO" sz="2400" dirty="0"/>
              <a:t>Vi skal bestemme, hvordan et forskningsmiljø typisk ser ud, tænker, agerer og arbejder på de hvert af de 5 modenhedsniveauer – </a:t>
            </a:r>
            <a:r>
              <a:rPr lang="nb-NO" sz="2400" b="1" dirty="0"/>
              <a:t>hvad er de arketypiske karakteristika? Hvordan bevæger et miljø sig typisk frem mod det modne niveau?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6069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016" y="439387"/>
            <a:ext cx="11012384" cy="926275"/>
          </a:xfrm>
        </p:spPr>
        <p:txBody>
          <a:bodyPr/>
          <a:lstStyle/>
          <a:p>
            <a:r>
              <a:rPr lang="nb-NO" dirty="0"/>
              <a:t>Modenhedsniveauer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094D5D4-AC9D-45DE-888E-68AA6DB368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3311503"/>
              </p:ext>
            </p:extLst>
          </p:nvPr>
        </p:nvGraphicFramePr>
        <p:xfrm>
          <a:off x="-68826" y="982205"/>
          <a:ext cx="10766578" cy="3549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Pil: højre 8">
            <a:extLst>
              <a:ext uri="{FF2B5EF4-FFF2-40B4-BE49-F238E27FC236}">
                <a16:creationId xmlns:a16="http://schemas.microsoft.com/office/drawing/2014/main" id="{8FA9FD38-C5C8-4DEC-BFDC-7BD1995E6ADE}"/>
              </a:ext>
            </a:extLst>
          </p:cNvPr>
          <p:cNvSpPr/>
          <p:nvPr/>
        </p:nvSpPr>
        <p:spPr bwMode="auto">
          <a:xfrm rot="20673486">
            <a:off x="1344456" y="2847876"/>
            <a:ext cx="9399639" cy="92627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Dimension A: </a:t>
            </a:r>
            <a:r>
              <a:rPr kumimoji="0" lang="da-DK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onboarding</a:t>
            </a:r>
            <a:r>
              <a:rPr kumimoji="0" lang="da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– hvor gode er vi til at integrere den nye person?</a:t>
            </a:r>
          </a:p>
        </p:txBody>
      </p:sp>
      <p:sp>
        <p:nvSpPr>
          <p:cNvPr id="10" name="Pil: højre 9">
            <a:extLst>
              <a:ext uri="{FF2B5EF4-FFF2-40B4-BE49-F238E27FC236}">
                <a16:creationId xmlns:a16="http://schemas.microsoft.com/office/drawing/2014/main" id="{51B13FDF-B592-4334-A977-78E15385522C}"/>
              </a:ext>
            </a:extLst>
          </p:cNvPr>
          <p:cNvSpPr/>
          <p:nvPr/>
        </p:nvSpPr>
        <p:spPr bwMode="auto">
          <a:xfrm rot="20673486">
            <a:off x="1717826" y="3344405"/>
            <a:ext cx="9399639" cy="92627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Dimension B: </a:t>
            </a:r>
            <a:r>
              <a:rPr kumimoji="0" lang="da-D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personspecifik</a:t>
            </a:r>
            <a:r>
              <a:rPr lang="da-DK" sz="2000" b="1" dirty="0">
                <a:latin typeface="Arial" charset="0"/>
                <a:ea typeface="ヒラギノ角ゴ Pro W3" charset="-128"/>
                <a:cs typeface="ヒラギノ角ゴ Pro W3" charset="-128"/>
              </a:rPr>
              <a:t> </a:t>
            </a:r>
            <a:r>
              <a:rPr lang="da-DK" sz="2000" dirty="0">
                <a:latin typeface="Arial" charset="0"/>
                <a:ea typeface="ヒラギノ角ゴ Pro W3" charset="-128"/>
                <a:cs typeface="ヒラギノ角ゴ Pro W3" charset="-128"/>
              </a:rPr>
              <a:t>– ser vi det unikke potentiale?</a:t>
            </a:r>
            <a:r>
              <a:rPr kumimoji="0" lang="da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</a:t>
            </a:r>
          </a:p>
        </p:txBody>
      </p:sp>
      <p:sp>
        <p:nvSpPr>
          <p:cNvPr id="11" name="Pil: højre 10">
            <a:extLst>
              <a:ext uri="{FF2B5EF4-FFF2-40B4-BE49-F238E27FC236}">
                <a16:creationId xmlns:a16="http://schemas.microsoft.com/office/drawing/2014/main" id="{FDBDD9CD-3720-4D51-ADBE-F071F6BC1A2A}"/>
              </a:ext>
            </a:extLst>
          </p:cNvPr>
          <p:cNvSpPr/>
          <p:nvPr/>
        </p:nvSpPr>
        <p:spPr bwMode="auto">
          <a:xfrm rot="20673486">
            <a:off x="2091196" y="3831102"/>
            <a:ext cx="9399639" cy="92627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Dimension C: </a:t>
            </a:r>
            <a:r>
              <a:rPr lang="da-DK" sz="2000" b="1" dirty="0">
                <a:latin typeface="Arial" charset="0"/>
                <a:ea typeface="ヒラギノ角ゴ Pro W3" charset="-128"/>
                <a:cs typeface="ヒラギノ角ゴ Pro W3" charset="-128"/>
              </a:rPr>
              <a:t>rolleklarhed</a:t>
            </a:r>
            <a:r>
              <a:rPr lang="da-DK" sz="2000" dirty="0">
                <a:latin typeface="Arial" charset="0"/>
                <a:ea typeface="ヒラギノ角ゴ Pro W3" charset="-128"/>
                <a:cs typeface="ヒラギノ角ゴ Pro W3" charset="-128"/>
              </a:rPr>
              <a:t> – er vi bevidste på de forskellige personers rolle?</a:t>
            </a:r>
            <a:r>
              <a:rPr kumimoji="0" lang="da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</a:t>
            </a:r>
          </a:p>
        </p:txBody>
      </p:sp>
      <p:sp>
        <p:nvSpPr>
          <p:cNvPr id="12" name="Pil: højre 11">
            <a:extLst>
              <a:ext uri="{FF2B5EF4-FFF2-40B4-BE49-F238E27FC236}">
                <a16:creationId xmlns:a16="http://schemas.microsoft.com/office/drawing/2014/main" id="{8C1BBAD7-32EB-44BD-BC21-8708766B6E31}"/>
              </a:ext>
            </a:extLst>
          </p:cNvPr>
          <p:cNvSpPr/>
          <p:nvPr/>
        </p:nvSpPr>
        <p:spPr bwMode="auto">
          <a:xfrm rot="20673486">
            <a:off x="2464568" y="4337466"/>
            <a:ext cx="9399639" cy="92627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Dimension D: </a:t>
            </a:r>
            <a:r>
              <a:rPr lang="da-DK" sz="2000" b="1" dirty="0">
                <a:latin typeface="Arial" charset="0"/>
                <a:ea typeface="ヒラギノ角ゴ Pro W3" charset="-128"/>
                <a:cs typeface="ヒラギノ角ゴ Pro W3" charset="-128"/>
              </a:rPr>
              <a:t>s</a:t>
            </a:r>
            <a:r>
              <a:rPr kumimoji="0" lang="da-D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tøttedifferentiering</a:t>
            </a:r>
            <a:r>
              <a:rPr kumimoji="0" lang="da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– er den situation- og personbetinget?</a:t>
            </a:r>
          </a:p>
        </p:txBody>
      </p:sp>
      <p:sp>
        <p:nvSpPr>
          <p:cNvPr id="13" name="Pil: højre 12">
            <a:extLst>
              <a:ext uri="{FF2B5EF4-FFF2-40B4-BE49-F238E27FC236}">
                <a16:creationId xmlns:a16="http://schemas.microsoft.com/office/drawing/2014/main" id="{D60FD484-BFB6-47A4-B039-321820B472F5}"/>
              </a:ext>
            </a:extLst>
          </p:cNvPr>
          <p:cNvSpPr/>
          <p:nvPr/>
        </p:nvSpPr>
        <p:spPr bwMode="auto">
          <a:xfrm rot="20673486">
            <a:off x="2837939" y="4833997"/>
            <a:ext cx="9399639" cy="92627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Dimension E: </a:t>
            </a:r>
            <a:r>
              <a:rPr kumimoji="0" lang="da-D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Karrierebevidsthed</a:t>
            </a:r>
            <a:r>
              <a:rPr kumimoji="0" lang="da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– hvor bredt ser vi på personens fremtid? </a:t>
            </a:r>
          </a:p>
        </p:txBody>
      </p:sp>
    </p:spTree>
    <p:extLst>
      <p:ext uri="{BB962C8B-B14F-4D97-AF65-F5344CB8AC3E}">
        <p14:creationId xmlns:p14="http://schemas.microsoft.com/office/powerpoint/2010/main" val="18462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49" y="428627"/>
            <a:ext cx="11407264" cy="904876"/>
          </a:xfrm>
        </p:spPr>
        <p:txBody>
          <a:bodyPr/>
          <a:lstStyle/>
          <a:p>
            <a:r>
              <a:rPr lang="nb-NO" sz="2800" dirty="0"/>
              <a:t>Gruppearbejde i fem grupper frem til kl. 14.15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3" y="1314450"/>
            <a:ext cx="10934700" cy="5095875"/>
          </a:xfrm>
        </p:spPr>
        <p:txBody>
          <a:bodyPr/>
          <a:lstStyle/>
          <a:p>
            <a:endParaRPr lang="nb-NO" dirty="0"/>
          </a:p>
          <a:p>
            <a:endParaRPr lang="nb-NO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38192F9B-B0F9-4870-A5E4-F571E92A4899}"/>
              </a:ext>
            </a:extLst>
          </p:cNvPr>
          <p:cNvSpPr txBox="1"/>
          <p:nvPr/>
        </p:nvSpPr>
        <p:spPr>
          <a:xfrm>
            <a:off x="796412" y="1333503"/>
            <a:ext cx="1019727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/>
              <a:t>Hver gruppe har ansvar for et modenhedsniveau i forskningsmiljøets udvikling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/>
              <a:t>5 centerledere skal fordeles til de 5 grupper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/>
              <a:t>Alle skal fordeles ligeligt i de 5 grupper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err="1"/>
              <a:t>Olaug</a:t>
            </a:r>
            <a:r>
              <a:rPr lang="da-DK" sz="2400" dirty="0"/>
              <a:t> Kristine og Søren hjælper i alle grupper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/>
              <a:t>Lav en slide der tydeligt viser niveauet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/>
              <a:t>Skal kunne præsentere det på 4 minutter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/>
              <a:t>Opgaven er:</a:t>
            </a:r>
          </a:p>
          <a:p>
            <a:pPr marL="799229" lvl="1" indent="-342900">
              <a:buFont typeface="Arial" panose="020B0604020202020204" pitchFamily="34" charset="0"/>
              <a:buChar char="•"/>
            </a:pPr>
            <a:r>
              <a:rPr lang="da-DK" sz="2400" dirty="0"/>
              <a:t>Få de </a:t>
            </a:r>
            <a:r>
              <a:rPr lang="da-DK" sz="2400" b="1" dirty="0"/>
              <a:t>vigtigste arketypiske træk </a:t>
            </a:r>
            <a:r>
              <a:rPr lang="da-DK" sz="2400" dirty="0"/>
              <a:t>ved fasen frem:</a:t>
            </a:r>
          </a:p>
          <a:p>
            <a:pPr marL="1255552" lvl="2" indent="-342900">
              <a:buFont typeface="Arial" panose="020B0604020202020204" pitchFamily="34" charset="0"/>
              <a:buChar char="•"/>
            </a:pPr>
            <a:r>
              <a:rPr lang="da-DK" sz="2400" dirty="0"/>
              <a:t>Hvordan er dette niveau anderledes end niveauet før?</a:t>
            </a:r>
          </a:p>
          <a:p>
            <a:pPr marL="1255552" lvl="2" indent="-342900">
              <a:buFont typeface="Arial" panose="020B0604020202020204" pitchFamily="34" charset="0"/>
              <a:buChar char="•"/>
            </a:pPr>
            <a:r>
              <a:rPr lang="da-DK" sz="2400" dirty="0"/>
              <a:t>Hvad skal der til for at komme på næste niveau</a:t>
            </a:r>
          </a:p>
          <a:p>
            <a:pPr marL="1255552" lvl="2" indent="-342900">
              <a:buFont typeface="Arial" panose="020B0604020202020204" pitchFamily="34" charset="0"/>
              <a:buChar char="•"/>
            </a:pPr>
            <a:r>
              <a:rPr lang="da-DK" sz="2400" dirty="0"/>
              <a:t>Få alle 3 transformationer og alle 5 dimensioner med 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FD55EFB2-3FBF-4437-8C0A-60FF62D0A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8036" y="2133600"/>
            <a:ext cx="3743076" cy="21054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h="101600"/>
          </a:sp3d>
        </p:spPr>
      </p:pic>
    </p:spTree>
    <p:extLst>
      <p:ext uri="{BB962C8B-B14F-4D97-AF65-F5344CB8AC3E}">
        <p14:creationId xmlns:p14="http://schemas.microsoft.com/office/powerpoint/2010/main" val="38876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6279</TotalTime>
  <Words>939</Words>
  <Application>Microsoft Office PowerPoint</Application>
  <PresentationFormat>Widescreen</PresentationFormat>
  <Paragraphs>106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ヒラギノ角ゴ Pro W3</vt:lpstr>
      <vt:lpstr>Arial</vt:lpstr>
      <vt:lpstr>Calibri</vt:lpstr>
      <vt:lpstr>1_Blank Presentation</vt:lpstr>
      <vt:lpstr>Søren Barlebo Rasmussen, Mobilize</vt:lpstr>
      <vt:lpstr>Transisjoner – systematikk i karrierestøtten</vt:lpstr>
      <vt:lpstr>Utvikling av mer reflektert praksis – langs 5 centrale dimensjoner </vt:lpstr>
      <vt:lpstr>Transisjoner – systematikk i karrierestøtten</vt:lpstr>
      <vt:lpstr>Modenhedsniveauer</vt:lpstr>
      <vt:lpstr>Den modne organisation ift. karrierestøtte...:  </vt:lpstr>
      <vt:lpstr>Nu skal vi være fagligt udviklende sammen. Dette er en pilot! </vt:lpstr>
      <vt:lpstr>Modenhedsniveauer</vt:lpstr>
      <vt:lpstr>Gruppearbejde i fem grupper frem til kl. 14.15 </vt:lpstr>
      <vt:lpstr>Gruppearbejde i centervise grupper frem til kl. 16.45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UiO FLP8</dc:title>
  <dc:creator>barlebo</dc:creator>
  <cp:lastModifiedBy>Olaug Kristine Ø Bringager</cp:lastModifiedBy>
  <cp:revision>190</cp:revision>
  <cp:lastPrinted>2018-11-05T13:44:45Z</cp:lastPrinted>
  <dcterms:created xsi:type="dcterms:W3CDTF">2014-03-20T09:24:10Z</dcterms:created>
  <dcterms:modified xsi:type="dcterms:W3CDTF">2018-11-14T12:48:11Z</dcterms:modified>
</cp:coreProperties>
</file>