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ppt/revisionInfo.xml" ContentType="application/vnd.ms-powerpoint.revisioninfo+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0" r:id="rId3"/>
    <p:sldId id="262" r:id="rId4"/>
    <p:sldId id="273" r:id="rId5"/>
    <p:sldId id="281" r:id="rId6"/>
    <p:sldId id="272" r:id="rId7"/>
    <p:sldId id="266" r:id="rId8"/>
    <p:sldId id="267" r:id="rId9"/>
    <p:sldId id="268" r:id="rId10"/>
    <p:sldId id="269" r:id="rId11"/>
    <p:sldId id="270" r:id="rId12"/>
    <p:sldId id="271" r:id="rId13"/>
    <p:sldId id="275" r:id="rId14"/>
    <p:sldId id="276" r:id="rId15"/>
    <p:sldId id="282" r:id="rId16"/>
    <p:sldId id="283" r:id="rId1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962BA5-8510-074E-A5D9-EEECACF4DE98}" v="25" dt="2024-09-12T15:59:08.173"/>
    <p1510:client id="{7C0B47C4-069C-25AA-F008-DA2A72A93E22}" v="582" dt="2024-09-12T16:55:59.653"/>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59"/>
  </p:normalViewPr>
  <p:slideViewPr>
    <p:cSldViewPr snapToGrid="0">
      <p:cViewPr varScale="1">
        <p:scale>
          <a:sx n="110" d="100"/>
          <a:sy n="110" d="100"/>
        </p:scale>
        <p:origin x="73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20D29C3-8691-CA9D-FE4C-775BF3B5B60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FA08A476-1098-02E0-70A9-4E27B341F2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E7E0048A-6223-5BDA-8D58-5A8B452547B1}"/>
              </a:ext>
            </a:extLst>
          </p:cNvPr>
          <p:cNvSpPr>
            <a:spLocks noGrp="1"/>
          </p:cNvSpPr>
          <p:nvPr>
            <p:ph type="dt" sz="half" idx="10"/>
          </p:nvPr>
        </p:nvSpPr>
        <p:spPr/>
        <p:txBody>
          <a:bodyPr/>
          <a:lstStyle/>
          <a:p>
            <a:fld id="{D85BF617-9EF1-524F-A430-3D3BB211EA8A}" type="datetimeFigureOut">
              <a:rPr lang="nb-NO" smtClean="0"/>
              <a:t>12.09.2024</a:t>
            </a:fld>
            <a:endParaRPr lang="nb-NO"/>
          </a:p>
        </p:txBody>
      </p:sp>
      <p:sp>
        <p:nvSpPr>
          <p:cNvPr id="5" name="Plassholder for bunntekst 4">
            <a:extLst>
              <a:ext uri="{FF2B5EF4-FFF2-40B4-BE49-F238E27FC236}">
                <a16:creationId xmlns:a16="http://schemas.microsoft.com/office/drawing/2014/main" id="{93BF5F98-0E87-07C6-9BEC-D0CDD484C37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5E67960-2A30-4978-E634-539D34AC6DB2}"/>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2296932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E86D39-1589-B4DE-A8B8-559DF61CA94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673C682-B34F-AF10-EE05-5A363B7B6AD2}"/>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B884CD8-8CC3-ED41-8958-1C9A2076371A}"/>
              </a:ext>
            </a:extLst>
          </p:cNvPr>
          <p:cNvSpPr>
            <a:spLocks noGrp="1"/>
          </p:cNvSpPr>
          <p:nvPr>
            <p:ph type="dt" sz="half" idx="10"/>
          </p:nvPr>
        </p:nvSpPr>
        <p:spPr/>
        <p:txBody>
          <a:bodyPr/>
          <a:lstStyle/>
          <a:p>
            <a:fld id="{D85BF617-9EF1-524F-A430-3D3BB211EA8A}" type="datetimeFigureOut">
              <a:rPr lang="nb-NO" smtClean="0"/>
              <a:t>12.09.2024</a:t>
            </a:fld>
            <a:endParaRPr lang="nb-NO"/>
          </a:p>
        </p:txBody>
      </p:sp>
      <p:sp>
        <p:nvSpPr>
          <p:cNvPr id="5" name="Plassholder for bunntekst 4">
            <a:extLst>
              <a:ext uri="{FF2B5EF4-FFF2-40B4-BE49-F238E27FC236}">
                <a16:creationId xmlns:a16="http://schemas.microsoft.com/office/drawing/2014/main" id="{E7DA36B7-E397-C7B1-6327-99E8860EC39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DCA7473-C978-460A-F436-C5D32CD5C3F6}"/>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545741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D1880A-294C-4B7A-8C1D-C4E5A4D3FDFC}"/>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B5DBFAA5-6364-44C7-585B-8FA4D2B5CF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F7D4203A-1AB2-B73B-4A8C-E7AE6D273295}"/>
              </a:ext>
            </a:extLst>
          </p:cNvPr>
          <p:cNvSpPr>
            <a:spLocks noGrp="1"/>
          </p:cNvSpPr>
          <p:nvPr>
            <p:ph type="dt" sz="half" idx="10"/>
          </p:nvPr>
        </p:nvSpPr>
        <p:spPr/>
        <p:txBody>
          <a:bodyPr/>
          <a:lstStyle/>
          <a:p>
            <a:fld id="{D85BF617-9EF1-524F-A430-3D3BB211EA8A}" type="datetimeFigureOut">
              <a:rPr lang="nb-NO" smtClean="0"/>
              <a:t>12.09.2024</a:t>
            </a:fld>
            <a:endParaRPr lang="nb-NO"/>
          </a:p>
        </p:txBody>
      </p:sp>
      <p:sp>
        <p:nvSpPr>
          <p:cNvPr id="5" name="Plassholder for bunntekst 4">
            <a:extLst>
              <a:ext uri="{FF2B5EF4-FFF2-40B4-BE49-F238E27FC236}">
                <a16:creationId xmlns:a16="http://schemas.microsoft.com/office/drawing/2014/main" id="{F9959C77-8D06-1CA2-0898-B717D612673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477C08C-877F-D616-8FD4-4B74D9C9EB90}"/>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599258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B50735-BF1A-1651-1E1C-FF68D620EFD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539EF21-7EDB-5C30-C268-E322708895D8}"/>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1D81E138-09CA-F187-1776-24DF08160FAB}"/>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6208133-C5AB-CA70-2885-7455CBCADCFC}"/>
              </a:ext>
            </a:extLst>
          </p:cNvPr>
          <p:cNvSpPr>
            <a:spLocks noGrp="1"/>
          </p:cNvSpPr>
          <p:nvPr>
            <p:ph type="dt" sz="half" idx="10"/>
          </p:nvPr>
        </p:nvSpPr>
        <p:spPr/>
        <p:txBody>
          <a:bodyPr/>
          <a:lstStyle/>
          <a:p>
            <a:fld id="{D85BF617-9EF1-524F-A430-3D3BB211EA8A}" type="datetimeFigureOut">
              <a:rPr lang="nb-NO" smtClean="0"/>
              <a:t>12.09.2024</a:t>
            </a:fld>
            <a:endParaRPr lang="nb-NO"/>
          </a:p>
        </p:txBody>
      </p:sp>
      <p:sp>
        <p:nvSpPr>
          <p:cNvPr id="6" name="Plassholder for bunntekst 5">
            <a:extLst>
              <a:ext uri="{FF2B5EF4-FFF2-40B4-BE49-F238E27FC236}">
                <a16:creationId xmlns:a16="http://schemas.microsoft.com/office/drawing/2014/main" id="{993A4B04-8D14-9E7F-754F-BBC198A9398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A162BB1-0B8A-1462-A600-E601BB1130CC}"/>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89094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A9FBD-573C-4EFF-82DC-064BEE29525C}"/>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BC1AA943-B751-E63E-84E7-03BEC07C0F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B7B6EAFB-7A51-DA9A-6459-EC7D7C4551AE}"/>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2766AC33-B4DF-2C0B-2B86-CB36EBB6D8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ECD6B437-B8DA-0048-A2E6-67DBC019EC11}"/>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C3702AED-89DE-34B2-54D0-74F9CEFB7419}"/>
              </a:ext>
            </a:extLst>
          </p:cNvPr>
          <p:cNvSpPr>
            <a:spLocks noGrp="1"/>
          </p:cNvSpPr>
          <p:nvPr>
            <p:ph type="dt" sz="half" idx="10"/>
          </p:nvPr>
        </p:nvSpPr>
        <p:spPr/>
        <p:txBody>
          <a:bodyPr/>
          <a:lstStyle/>
          <a:p>
            <a:fld id="{D85BF617-9EF1-524F-A430-3D3BB211EA8A}" type="datetimeFigureOut">
              <a:rPr lang="nb-NO" smtClean="0"/>
              <a:t>12.09.2024</a:t>
            </a:fld>
            <a:endParaRPr lang="nb-NO"/>
          </a:p>
        </p:txBody>
      </p:sp>
      <p:sp>
        <p:nvSpPr>
          <p:cNvPr id="8" name="Plassholder for bunntekst 7">
            <a:extLst>
              <a:ext uri="{FF2B5EF4-FFF2-40B4-BE49-F238E27FC236}">
                <a16:creationId xmlns:a16="http://schemas.microsoft.com/office/drawing/2014/main" id="{5EA8C084-F39D-B983-F326-C8328904080B}"/>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37375E32-00A2-2758-D057-153BE6AB838E}"/>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965592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D3D12D-6E95-66EE-E9B6-752E1D3BFE0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E4FE72E4-A234-28EA-760D-2ECA4D65716D}"/>
              </a:ext>
            </a:extLst>
          </p:cNvPr>
          <p:cNvSpPr>
            <a:spLocks noGrp="1"/>
          </p:cNvSpPr>
          <p:nvPr>
            <p:ph type="dt" sz="half" idx="10"/>
          </p:nvPr>
        </p:nvSpPr>
        <p:spPr/>
        <p:txBody>
          <a:bodyPr/>
          <a:lstStyle/>
          <a:p>
            <a:fld id="{D85BF617-9EF1-524F-A430-3D3BB211EA8A}" type="datetimeFigureOut">
              <a:rPr lang="nb-NO" smtClean="0"/>
              <a:t>12.09.2024</a:t>
            </a:fld>
            <a:endParaRPr lang="nb-NO"/>
          </a:p>
        </p:txBody>
      </p:sp>
      <p:sp>
        <p:nvSpPr>
          <p:cNvPr id="4" name="Plassholder for bunntekst 3">
            <a:extLst>
              <a:ext uri="{FF2B5EF4-FFF2-40B4-BE49-F238E27FC236}">
                <a16:creationId xmlns:a16="http://schemas.microsoft.com/office/drawing/2014/main" id="{83253E69-CAA9-77CB-679B-607B037B845F}"/>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E1FC1B40-B8B2-C186-5ED2-778746AE9DD1}"/>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815765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8BC7351-0D0B-A5C1-79A9-47FD105CCD33}"/>
              </a:ext>
            </a:extLst>
          </p:cNvPr>
          <p:cNvSpPr>
            <a:spLocks noGrp="1"/>
          </p:cNvSpPr>
          <p:nvPr>
            <p:ph type="dt" sz="half" idx="10"/>
          </p:nvPr>
        </p:nvSpPr>
        <p:spPr/>
        <p:txBody>
          <a:bodyPr/>
          <a:lstStyle/>
          <a:p>
            <a:fld id="{D85BF617-9EF1-524F-A430-3D3BB211EA8A}" type="datetimeFigureOut">
              <a:rPr lang="nb-NO" smtClean="0"/>
              <a:t>12.09.2024</a:t>
            </a:fld>
            <a:endParaRPr lang="nb-NO"/>
          </a:p>
        </p:txBody>
      </p:sp>
      <p:sp>
        <p:nvSpPr>
          <p:cNvPr id="3" name="Plassholder for bunntekst 2">
            <a:extLst>
              <a:ext uri="{FF2B5EF4-FFF2-40B4-BE49-F238E27FC236}">
                <a16:creationId xmlns:a16="http://schemas.microsoft.com/office/drawing/2014/main" id="{AFB776E4-0D39-1CAC-D9D7-8474B96210B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B680B57-D3BF-C0F9-9B33-1738BD43919D}"/>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1455849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E605A6-B0A3-C1B3-1E7B-68DC1706B64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F6AEEDD1-13AB-873D-1778-1C4EAB0152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C7576AC5-FB93-0827-FEB8-D200FA3C6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86DABF6-BC9B-16CF-9AA1-611F8947FDD5}"/>
              </a:ext>
            </a:extLst>
          </p:cNvPr>
          <p:cNvSpPr>
            <a:spLocks noGrp="1"/>
          </p:cNvSpPr>
          <p:nvPr>
            <p:ph type="dt" sz="half" idx="10"/>
          </p:nvPr>
        </p:nvSpPr>
        <p:spPr/>
        <p:txBody>
          <a:bodyPr/>
          <a:lstStyle/>
          <a:p>
            <a:fld id="{D85BF617-9EF1-524F-A430-3D3BB211EA8A}" type="datetimeFigureOut">
              <a:rPr lang="nb-NO" smtClean="0"/>
              <a:t>12.09.2024</a:t>
            </a:fld>
            <a:endParaRPr lang="nb-NO"/>
          </a:p>
        </p:txBody>
      </p:sp>
      <p:sp>
        <p:nvSpPr>
          <p:cNvPr id="6" name="Plassholder for bunntekst 5">
            <a:extLst>
              <a:ext uri="{FF2B5EF4-FFF2-40B4-BE49-F238E27FC236}">
                <a16:creationId xmlns:a16="http://schemas.microsoft.com/office/drawing/2014/main" id="{80907626-9B62-2AA2-2FC5-78DD1D1BCD6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67C8193-A2C9-40B9-5E23-DBE2DFD6E19C}"/>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4193256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1A71218-1ED5-F50F-1A0A-40B746F08CD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87C80C5-56BC-62A5-FB87-B91AB209D7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A6A1D66-7B93-C3DB-780D-C91A6F89C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BFF8A64-B3D3-6351-4E63-9FCCCFBC824E}"/>
              </a:ext>
            </a:extLst>
          </p:cNvPr>
          <p:cNvSpPr>
            <a:spLocks noGrp="1"/>
          </p:cNvSpPr>
          <p:nvPr>
            <p:ph type="dt" sz="half" idx="10"/>
          </p:nvPr>
        </p:nvSpPr>
        <p:spPr/>
        <p:txBody>
          <a:bodyPr/>
          <a:lstStyle/>
          <a:p>
            <a:fld id="{D85BF617-9EF1-524F-A430-3D3BB211EA8A}" type="datetimeFigureOut">
              <a:rPr lang="nb-NO" smtClean="0"/>
              <a:t>12.09.2024</a:t>
            </a:fld>
            <a:endParaRPr lang="nb-NO"/>
          </a:p>
        </p:txBody>
      </p:sp>
      <p:sp>
        <p:nvSpPr>
          <p:cNvPr id="6" name="Plassholder for bunntekst 5">
            <a:extLst>
              <a:ext uri="{FF2B5EF4-FFF2-40B4-BE49-F238E27FC236}">
                <a16:creationId xmlns:a16="http://schemas.microsoft.com/office/drawing/2014/main" id="{82A384EF-44B6-F5A1-5698-998628D77F7A}"/>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7286004-1D31-1F6A-FB41-6B1A0C50D52F}"/>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3671799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217283-EA01-CBB5-CC94-BFDE0DA3E55D}"/>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77CAC41B-61EC-04A2-99C4-18D3AC399F4C}"/>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5E06F8F-AAF2-06A5-04A4-1A5C1C9F4E25}"/>
              </a:ext>
            </a:extLst>
          </p:cNvPr>
          <p:cNvSpPr>
            <a:spLocks noGrp="1"/>
          </p:cNvSpPr>
          <p:nvPr>
            <p:ph type="dt" sz="half" idx="10"/>
          </p:nvPr>
        </p:nvSpPr>
        <p:spPr/>
        <p:txBody>
          <a:bodyPr/>
          <a:lstStyle/>
          <a:p>
            <a:fld id="{D85BF617-9EF1-524F-A430-3D3BB211EA8A}" type="datetimeFigureOut">
              <a:rPr lang="nb-NO" smtClean="0"/>
              <a:t>12.09.2024</a:t>
            </a:fld>
            <a:endParaRPr lang="nb-NO"/>
          </a:p>
        </p:txBody>
      </p:sp>
      <p:sp>
        <p:nvSpPr>
          <p:cNvPr id="5" name="Plassholder for bunntekst 4">
            <a:extLst>
              <a:ext uri="{FF2B5EF4-FFF2-40B4-BE49-F238E27FC236}">
                <a16:creationId xmlns:a16="http://schemas.microsoft.com/office/drawing/2014/main" id="{8BB62FFC-4D2C-2DC5-3788-C45A8BA3B1E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FAF0737-8E3F-CAEB-6831-8A8BD8EE2545}"/>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4165106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5598F7A-7827-ADD1-69A1-BB5F3DE7B214}"/>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57F258AE-1971-17B6-C73E-91934EFDEEA3}"/>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A902075-0CC2-1C78-1200-3637600A0B26}"/>
              </a:ext>
            </a:extLst>
          </p:cNvPr>
          <p:cNvSpPr>
            <a:spLocks noGrp="1"/>
          </p:cNvSpPr>
          <p:nvPr>
            <p:ph type="dt" sz="half" idx="10"/>
          </p:nvPr>
        </p:nvSpPr>
        <p:spPr/>
        <p:txBody>
          <a:bodyPr/>
          <a:lstStyle/>
          <a:p>
            <a:fld id="{D85BF617-9EF1-524F-A430-3D3BB211EA8A}" type="datetimeFigureOut">
              <a:rPr lang="nb-NO" smtClean="0"/>
              <a:t>12.09.2024</a:t>
            </a:fld>
            <a:endParaRPr lang="nb-NO"/>
          </a:p>
        </p:txBody>
      </p:sp>
      <p:sp>
        <p:nvSpPr>
          <p:cNvPr id="5" name="Plassholder for bunntekst 4">
            <a:extLst>
              <a:ext uri="{FF2B5EF4-FFF2-40B4-BE49-F238E27FC236}">
                <a16:creationId xmlns:a16="http://schemas.microsoft.com/office/drawing/2014/main" id="{D5DE57CC-B78D-B5DE-4697-376CDE52223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DFDA42-9DB8-8CF2-E6B3-0C887DB7090C}"/>
              </a:ext>
            </a:extLst>
          </p:cNvPr>
          <p:cNvSpPr>
            <a:spLocks noGrp="1"/>
          </p:cNvSpPr>
          <p:nvPr>
            <p:ph type="sldNum" sz="quarter" idx="12"/>
          </p:nvPr>
        </p:nvSpPr>
        <p:spPr/>
        <p:txBody>
          <a:bodyPr/>
          <a:lstStyle/>
          <a:p>
            <a:fld id="{6EEB3F83-7C89-DC4C-A6B8-865E10D78B0E}" type="slidenum">
              <a:rPr lang="nb-NO" smtClean="0"/>
              <a:t>‹#›</a:t>
            </a:fld>
            <a:endParaRPr lang="nb-NO"/>
          </a:p>
        </p:txBody>
      </p:sp>
    </p:spTree>
    <p:extLst>
      <p:ext uri="{BB962C8B-B14F-4D97-AF65-F5344CB8AC3E}">
        <p14:creationId xmlns:p14="http://schemas.microsoft.com/office/powerpoint/2010/main" val="2053948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BC14877F-77D0-C5B6-1A27-701A100781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15C94418-8EC7-AF3F-DDDA-044C4AFCA0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E46A464-A08A-0C6A-6F06-EF588C1E19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5BF617-9EF1-524F-A430-3D3BB211EA8A}" type="datetimeFigureOut">
              <a:rPr lang="nb-NO" smtClean="0"/>
              <a:t>12.09.2024</a:t>
            </a:fld>
            <a:endParaRPr lang="nb-NO"/>
          </a:p>
        </p:txBody>
      </p:sp>
      <p:sp>
        <p:nvSpPr>
          <p:cNvPr id="5" name="Plassholder for bunntekst 4">
            <a:extLst>
              <a:ext uri="{FF2B5EF4-FFF2-40B4-BE49-F238E27FC236}">
                <a16:creationId xmlns:a16="http://schemas.microsoft.com/office/drawing/2014/main" id="{0E94263E-3767-E792-14C1-BC9358AFF9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40B4C5A0-1A7F-913C-3EB9-B1E7152ED7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EB3F83-7C89-DC4C-A6B8-865E10D78B0E}" type="slidenum">
              <a:rPr lang="nb-NO" smtClean="0"/>
              <a:t>‹#›</a:t>
            </a:fld>
            <a:endParaRPr lang="nb-NO"/>
          </a:p>
        </p:txBody>
      </p:sp>
    </p:spTree>
    <p:extLst>
      <p:ext uri="{BB962C8B-B14F-4D97-AF65-F5344CB8AC3E}">
        <p14:creationId xmlns:p14="http://schemas.microsoft.com/office/powerpoint/2010/main" val="21215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6" name="Rectangle 138">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40">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8" name="Group 142">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44" name="Freeform: Shape 143">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9" name="Freeform: Shape 144">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0" name="Freeform: Shape 145">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1" name="Freeform: Shape 146">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2" name="Freeform: Shape 147">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173" name="Freeform: Shape 148">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4" name="Freeform: Shape 149">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tel 1">
            <a:extLst>
              <a:ext uri="{FF2B5EF4-FFF2-40B4-BE49-F238E27FC236}">
                <a16:creationId xmlns:a16="http://schemas.microsoft.com/office/drawing/2014/main" id="{93E0846D-50DE-DADA-B3DE-4C75830BE649}"/>
              </a:ext>
            </a:extLst>
          </p:cNvPr>
          <p:cNvSpPr>
            <a:spLocks noGrp="1"/>
          </p:cNvSpPr>
          <p:nvPr>
            <p:ph type="ctrTitle"/>
          </p:nvPr>
        </p:nvSpPr>
        <p:spPr>
          <a:xfrm>
            <a:off x="3215729" y="1764407"/>
            <a:ext cx="5760846" cy="2310312"/>
          </a:xfrm>
        </p:spPr>
        <p:txBody>
          <a:bodyPr>
            <a:normAutofit/>
          </a:bodyPr>
          <a:lstStyle/>
          <a:p>
            <a:r>
              <a:rPr lang="nb-NO" sz="5200">
                <a:solidFill>
                  <a:schemeClr val="tx2"/>
                </a:solidFill>
                <a:latin typeface="Calibri" panose="020F0502020204030204" pitchFamily="34" charset="0"/>
                <a:cs typeface="Calibri" panose="020F0502020204030204" pitchFamily="34" charset="0"/>
              </a:rPr>
              <a:t>Evolusjon og arv</a:t>
            </a:r>
          </a:p>
        </p:txBody>
      </p:sp>
      <p:sp>
        <p:nvSpPr>
          <p:cNvPr id="3" name="Undertittel 2">
            <a:extLst>
              <a:ext uri="{FF2B5EF4-FFF2-40B4-BE49-F238E27FC236}">
                <a16:creationId xmlns:a16="http://schemas.microsoft.com/office/drawing/2014/main" id="{5506A1B5-210F-FBDD-BE09-600A635B243B}"/>
              </a:ext>
            </a:extLst>
          </p:cNvPr>
          <p:cNvSpPr>
            <a:spLocks noGrp="1"/>
          </p:cNvSpPr>
          <p:nvPr>
            <p:ph type="subTitle" idx="1"/>
          </p:nvPr>
        </p:nvSpPr>
        <p:spPr>
          <a:xfrm>
            <a:off x="3215729" y="4165152"/>
            <a:ext cx="5760846" cy="682079"/>
          </a:xfrm>
        </p:spPr>
        <p:txBody>
          <a:bodyPr>
            <a:normAutofit/>
          </a:bodyPr>
          <a:lstStyle/>
          <a:p>
            <a:endParaRPr lang="nb-NO">
              <a:solidFill>
                <a:schemeClr val="tx2"/>
              </a:solidFill>
            </a:endParaRPr>
          </a:p>
        </p:txBody>
      </p:sp>
    </p:spTree>
    <p:extLst>
      <p:ext uri="{BB962C8B-B14F-4D97-AF65-F5344CB8AC3E}">
        <p14:creationId xmlns:p14="http://schemas.microsoft.com/office/powerpoint/2010/main" val="30069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7C4C618D-6753-BF92-63B0-AFA34783E1A6}"/>
              </a:ext>
            </a:extLst>
          </p:cNvPr>
          <p:cNvSpPr>
            <a:spLocks noGrp="1"/>
          </p:cNvSpPr>
          <p:nvPr>
            <p:ph type="title"/>
          </p:nvPr>
        </p:nvSpPr>
        <p:spPr>
          <a:xfrm>
            <a:off x="1343004" y="522367"/>
            <a:ext cx="8597394" cy="1088719"/>
          </a:xfrm>
        </p:spPr>
        <p:txBody>
          <a:bodyPr anchor="b">
            <a:normAutofit/>
          </a:bodyPr>
          <a:lstStyle/>
          <a:p>
            <a:pPr algn="ctr"/>
            <a:r>
              <a:rPr lang="nb-NO">
                <a:latin typeface="Arial"/>
                <a:cs typeface="Arial"/>
              </a:rPr>
              <a:t>Plan for timen</a:t>
            </a:r>
            <a:endParaRPr lang="nb-NO">
              <a:latin typeface="Arial" panose="020B0604020202020204" pitchFamily="34" charset="0"/>
              <a:cs typeface="Arial" panose="020B0604020202020204" pitchFamily="34" charset="0"/>
            </a:endParaRPr>
          </a:p>
        </p:txBody>
      </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1452282" y="2243737"/>
            <a:ext cx="9294938" cy="2547224"/>
          </a:xfrm>
        </p:spPr>
        <p:txBody>
          <a:bodyPr vert="horz" lIns="91440" tIns="45720" rIns="91440" bIns="45720" rtlCol="0" anchor="t">
            <a:normAutofit/>
          </a:bodyPr>
          <a:lstStyle/>
          <a:p>
            <a:pPr marL="514350" indent="-514350">
              <a:buAutoNum type="arabicPeriod"/>
            </a:pPr>
            <a:r>
              <a:rPr lang="nb-NO" sz="3500">
                <a:latin typeface="Calibri"/>
                <a:ea typeface="Calibri"/>
                <a:cs typeface="Calibri"/>
              </a:rPr>
              <a:t>Svare på spørsmål individuelt.</a:t>
            </a:r>
            <a:endParaRPr lang="nb-NO" sz="3500">
              <a:latin typeface="Calibri" panose="020F0502020204030204" pitchFamily="34" charset="0"/>
              <a:ea typeface="Calibri"/>
              <a:cs typeface="Calibri" panose="020F0502020204030204" pitchFamily="34" charset="0"/>
            </a:endParaRPr>
          </a:p>
          <a:p>
            <a:pPr marL="514350" indent="-514350">
              <a:buAutoNum type="arabicPeriod"/>
            </a:pPr>
            <a:r>
              <a:rPr lang="nb-NO" sz="3500">
                <a:latin typeface="Calibri"/>
                <a:ea typeface="Calibri"/>
                <a:cs typeface="Calibri"/>
              </a:rPr>
              <a:t>Svare på spørsmål i firergruppene.</a:t>
            </a:r>
            <a:endParaRPr lang="nb-NO" sz="3500">
              <a:latin typeface="Calibri" panose="020F0502020204030204" pitchFamily="34" charset="0"/>
              <a:ea typeface="Calibri"/>
              <a:cs typeface="Calibri" panose="020F0502020204030204" pitchFamily="34" charset="0"/>
            </a:endParaRPr>
          </a:p>
          <a:p>
            <a:pPr marL="514350" indent="-514350">
              <a:buAutoNum type="arabicPeriod"/>
            </a:pPr>
            <a:r>
              <a:rPr lang="nb-NO" sz="3500">
                <a:latin typeface="Calibri"/>
                <a:ea typeface="Calibri"/>
                <a:cs typeface="Calibri"/>
              </a:rPr>
              <a:t>Felles gjennomgang av tema. </a:t>
            </a:r>
            <a:endParaRPr lang="nb-NO" sz="3500">
              <a:latin typeface="Calibri" panose="020F0502020204030204" pitchFamily="34" charset="0"/>
              <a:ea typeface="Calibri" panose="020F0502020204030204" pitchFamily="34" charset="0"/>
              <a:cs typeface="Calibri" panose="020F0502020204030204" pitchFamily="34" charset="0"/>
            </a:endParaRPr>
          </a:p>
          <a:p>
            <a:pPr marL="514350" indent="-514350">
              <a:buAutoNum type="arabicPeriod"/>
            </a:pPr>
            <a:r>
              <a:rPr lang="nb-NO" sz="3500">
                <a:latin typeface="Calibri"/>
                <a:ea typeface="Calibri"/>
                <a:cs typeface="Calibri"/>
              </a:rPr>
              <a:t>Diskusjonsoppgave.</a:t>
            </a:r>
            <a:endParaRPr lang="nb-NO" sz="350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nb-NO" sz="35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71138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1708417" y="2154090"/>
            <a:ext cx="8411275" cy="2547224"/>
          </a:xfrm>
        </p:spPr>
        <p:txBody>
          <a:bodyPr vert="horz" lIns="91440" tIns="45720" rIns="91440" bIns="45720" rtlCol="0" anchor="t">
            <a:normAutofit/>
          </a:bodyPr>
          <a:lstStyle/>
          <a:p>
            <a:pPr marL="0" indent="0" algn="ctr">
              <a:buNone/>
            </a:pPr>
            <a:r>
              <a:rPr lang="nb-NO" sz="4400">
                <a:latin typeface="Calibri"/>
                <a:ea typeface="Calibri"/>
                <a:cs typeface="Calibri"/>
              </a:rPr>
              <a:t>1.</a:t>
            </a:r>
          </a:p>
          <a:p>
            <a:pPr marL="0" indent="0" algn="ctr">
              <a:buNone/>
            </a:pPr>
            <a:r>
              <a:rPr lang="nb-NO" sz="4400">
                <a:latin typeface="Calibri"/>
                <a:ea typeface="Calibri"/>
                <a:cs typeface="Calibri"/>
              </a:rPr>
              <a:t>Svar på avkrysningsspørsmål på forms individuelt</a:t>
            </a:r>
          </a:p>
          <a:p>
            <a:pPr marL="0" indent="0">
              <a:buNone/>
            </a:pPr>
            <a:endParaRPr lang="nb-NO" sz="35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45970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DD635C-7F59-ED81-634C-DD3BE34BEDFA}"/>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83D726C1-DFCA-FD2E-4FCD-16B969AA6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A2A1AFBA-6EBB-D64D-5741-E3155CDB25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6F9C4F27-3F8B-8402-5F8D-46B37515B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6BE14253-8179-7EF2-B2B2-9DBF3319E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B72C2E98-D764-C860-3BF4-670616377F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E8DCCF8F-3951-4CCD-82F9-C905DE272B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80ED0430-61CC-18CA-E60F-16896AA8E0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2AF5855C-D78B-BD3C-D524-DC284ED50B41}"/>
              </a:ext>
            </a:extLst>
          </p:cNvPr>
          <p:cNvSpPr>
            <a:spLocks noGrp="1"/>
          </p:cNvSpPr>
          <p:nvPr>
            <p:ph idx="1"/>
          </p:nvPr>
        </p:nvSpPr>
        <p:spPr>
          <a:xfrm>
            <a:off x="1420266" y="2046513"/>
            <a:ext cx="9358972" cy="3845825"/>
          </a:xfrm>
        </p:spPr>
        <p:txBody>
          <a:bodyPr vert="horz" lIns="91440" tIns="45720" rIns="91440" bIns="45720" rtlCol="0" anchor="t">
            <a:noAutofit/>
          </a:bodyPr>
          <a:lstStyle/>
          <a:p>
            <a:r>
              <a:rPr lang="nb-NO" sz="3200">
                <a:latin typeface="Calibri"/>
                <a:ea typeface="Calibri"/>
                <a:cs typeface="Calibri"/>
              </a:rPr>
              <a:t>I grupper skal dere diskutere og svare på de samme spørsmålene</a:t>
            </a:r>
          </a:p>
          <a:p>
            <a:r>
              <a:rPr lang="nb-NO" sz="3200">
                <a:latin typeface="Calibri"/>
                <a:ea typeface="Calibri"/>
                <a:cs typeface="Calibri"/>
              </a:rPr>
              <a:t>Skrape av på det svaret dere tenker er riktig. </a:t>
            </a:r>
          </a:p>
          <a:p>
            <a:r>
              <a:rPr lang="nb-NO" sz="3200">
                <a:latin typeface="Calibri"/>
                <a:ea typeface="Calibri"/>
                <a:cs typeface="Calibri"/>
              </a:rPr>
              <a:t>Poeng:</a:t>
            </a:r>
          </a:p>
          <a:p>
            <a:pPr lvl="1"/>
            <a:r>
              <a:rPr lang="nb-NO" sz="3200">
                <a:latin typeface="Calibri"/>
                <a:ea typeface="Calibri"/>
                <a:cs typeface="Calibri"/>
              </a:rPr>
              <a:t>Første forsøk: 4 p</a:t>
            </a:r>
          </a:p>
          <a:p>
            <a:pPr lvl="1"/>
            <a:r>
              <a:rPr lang="nb-NO" sz="3200">
                <a:latin typeface="Calibri"/>
                <a:ea typeface="Calibri"/>
                <a:cs typeface="Calibri"/>
              </a:rPr>
              <a:t>Andre forsøk: 2 p</a:t>
            </a:r>
          </a:p>
          <a:p>
            <a:pPr lvl="1"/>
            <a:r>
              <a:rPr lang="nb-NO" sz="3200">
                <a:latin typeface="Calibri"/>
                <a:ea typeface="Calibri"/>
                <a:cs typeface="Calibri"/>
              </a:rPr>
              <a:t>Tredje forsøk: 1 p</a:t>
            </a:r>
          </a:p>
        </p:txBody>
      </p:sp>
      <p:pic>
        <p:nvPicPr>
          <p:cNvPr id="11" name="Grafikk 15" descr="Stjerne med heldekkende fyll">
            <a:extLst>
              <a:ext uri="{FF2B5EF4-FFF2-40B4-BE49-F238E27FC236}">
                <a16:creationId xmlns:a16="http://schemas.microsoft.com/office/drawing/2014/main" id="{A68DCA8E-CDFE-5881-567D-9F1559113D8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43363" y="4377634"/>
            <a:ext cx="1204969" cy="1204969"/>
          </a:xfrm>
          <a:prstGeom prst="rect">
            <a:avLst/>
          </a:prstGeom>
        </p:spPr>
      </p:pic>
      <p:sp>
        <p:nvSpPr>
          <p:cNvPr id="12" name="TekstSylinder 11">
            <a:extLst>
              <a:ext uri="{FF2B5EF4-FFF2-40B4-BE49-F238E27FC236}">
                <a16:creationId xmlns:a16="http://schemas.microsoft.com/office/drawing/2014/main" id="{418233C0-2F86-E08A-2C7F-10F9B51F9316}"/>
              </a:ext>
            </a:extLst>
          </p:cNvPr>
          <p:cNvSpPr txBox="1"/>
          <p:nvPr/>
        </p:nvSpPr>
        <p:spPr>
          <a:xfrm>
            <a:off x="7247234" y="4656952"/>
            <a:ext cx="3037519" cy="754053"/>
          </a:xfrm>
          <a:prstGeom prst="rect">
            <a:avLst/>
          </a:prstGeom>
          <a:noFill/>
        </p:spPr>
        <p:txBody>
          <a:bodyPr wrap="square" rtlCol="0">
            <a:spAutoFit/>
          </a:bodyPr>
          <a:lstStyle/>
          <a:p>
            <a:r>
              <a:rPr lang="nb-NO" sz="2500">
                <a:latin typeface="Calibri" panose="020F0502020204030204" pitchFamily="34" charset="0"/>
                <a:cs typeface="Calibri" panose="020F0502020204030204" pitchFamily="34" charset="0"/>
              </a:rPr>
              <a:t>= riktig svar</a:t>
            </a:r>
          </a:p>
          <a:p>
            <a:endParaRPr lang="nb-NO"/>
          </a:p>
        </p:txBody>
      </p:sp>
      <p:sp>
        <p:nvSpPr>
          <p:cNvPr id="4" name="TekstSylinder 3">
            <a:extLst>
              <a:ext uri="{FF2B5EF4-FFF2-40B4-BE49-F238E27FC236}">
                <a16:creationId xmlns:a16="http://schemas.microsoft.com/office/drawing/2014/main" id="{0703B3B1-B3EE-0876-01B3-E1B44ACA63AF}"/>
              </a:ext>
            </a:extLst>
          </p:cNvPr>
          <p:cNvSpPr txBox="1"/>
          <p:nvPr/>
        </p:nvSpPr>
        <p:spPr>
          <a:xfrm>
            <a:off x="998924" y="268941"/>
            <a:ext cx="969468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sz="3600"/>
              <a:t>2.</a:t>
            </a:r>
          </a:p>
          <a:p>
            <a:pPr algn="ctr"/>
            <a:r>
              <a:rPr lang="nb-NO" sz="3600"/>
              <a:t>Svar på avkrysningsspørsmålene i firergruppene</a:t>
            </a:r>
          </a:p>
        </p:txBody>
      </p:sp>
    </p:spTree>
    <p:extLst>
      <p:ext uri="{BB962C8B-B14F-4D97-AF65-F5344CB8AC3E}">
        <p14:creationId xmlns:p14="http://schemas.microsoft.com/office/powerpoint/2010/main" val="4158526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1708417" y="2154090"/>
            <a:ext cx="8411275" cy="2547224"/>
          </a:xfrm>
        </p:spPr>
        <p:txBody>
          <a:bodyPr vert="horz" lIns="91440" tIns="45720" rIns="91440" bIns="45720" rtlCol="0" anchor="t">
            <a:normAutofit/>
          </a:bodyPr>
          <a:lstStyle/>
          <a:p>
            <a:pPr marL="0" indent="0" algn="ctr">
              <a:buNone/>
            </a:pPr>
            <a:r>
              <a:rPr lang="nb-NO" sz="4400">
                <a:latin typeface="Calibri"/>
                <a:ea typeface="Calibri"/>
                <a:cs typeface="Calibri"/>
              </a:rPr>
              <a:t>3.</a:t>
            </a:r>
          </a:p>
          <a:p>
            <a:pPr marL="0" indent="0" algn="ctr">
              <a:buNone/>
            </a:pPr>
            <a:r>
              <a:rPr lang="nb-NO" sz="4400">
                <a:latin typeface="Calibri"/>
                <a:ea typeface="Calibri"/>
                <a:cs typeface="Calibri"/>
              </a:rPr>
              <a:t>Felles gjennomgang av tema</a:t>
            </a:r>
          </a:p>
          <a:p>
            <a:pPr marL="0" indent="0">
              <a:buNone/>
            </a:pPr>
            <a:endParaRPr lang="nb-NO" sz="35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9288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97CDE6-E39A-5060-C757-E0088C8ACFBA}"/>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2D60EDA5-362B-4F13-DD2F-89232C55B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876637A4-7C64-6EFB-F721-2A468FCEE6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E14A9ABD-ED8C-F0D4-18BC-E53D139AF4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BA5EC128-2885-4E66-0AE4-44AB971F6B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B6842919-E894-71E4-5BA3-4B29F771A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45E991CF-9878-4DBD-0048-43984607A0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30C0E209-4D86-B0A2-DE8C-DE95286BED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FE422B61-B47E-9C37-06EB-36D3ECC0649A}"/>
              </a:ext>
            </a:extLst>
          </p:cNvPr>
          <p:cNvSpPr>
            <a:spLocks noGrp="1"/>
          </p:cNvSpPr>
          <p:nvPr>
            <p:ph type="title"/>
          </p:nvPr>
        </p:nvSpPr>
        <p:spPr>
          <a:xfrm>
            <a:off x="907575" y="893762"/>
            <a:ext cx="10345002" cy="1741861"/>
          </a:xfrm>
        </p:spPr>
        <p:txBody>
          <a:bodyPr anchor="b">
            <a:normAutofit/>
          </a:bodyPr>
          <a:lstStyle/>
          <a:p>
            <a:r>
              <a:rPr lang="nb-NO" sz="3500">
                <a:latin typeface="Calibri" panose="020F0502020204030204" pitchFamily="34" charset="0"/>
                <a:cs typeface="Calibri" panose="020F0502020204030204" pitchFamily="34" charset="0"/>
              </a:rPr>
              <a:t>Spørsmål 1: At en art er godt tilpasset miljøet betyr at ..</a:t>
            </a:r>
          </a:p>
        </p:txBody>
      </p:sp>
      <p:sp>
        <p:nvSpPr>
          <p:cNvPr id="106" name="Plassholder for innhold 2">
            <a:extLst>
              <a:ext uri="{FF2B5EF4-FFF2-40B4-BE49-F238E27FC236}">
                <a16:creationId xmlns:a16="http://schemas.microsoft.com/office/drawing/2014/main" id="{B7CE6D49-26E0-2CF7-DBCA-00C75405C6B2}"/>
              </a:ext>
            </a:extLst>
          </p:cNvPr>
          <p:cNvSpPr>
            <a:spLocks noGrp="1"/>
          </p:cNvSpPr>
          <p:nvPr>
            <p:ph idx="1"/>
          </p:nvPr>
        </p:nvSpPr>
        <p:spPr>
          <a:xfrm>
            <a:off x="1093694" y="3281082"/>
            <a:ext cx="9825318" cy="2547224"/>
          </a:xfrm>
        </p:spPr>
        <p:txBody>
          <a:bodyPr>
            <a:noAutofit/>
          </a:bodyPr>
          <a:lstStyle/>
          <a:p>
            <a:pPr marL="514350" indent="-514350">
              <a:buAutoNum type="alphaLcParenR"/>
            </a:pPr>
            <a:r>
              <a:rPr lang="nb-NO" sz="2500">
                <a:latin typeface="Calibri" panose="020F0502020204030204" pitchFamily="34" charset="0"/>
                <a:cs typeface="Calibri" panose="020F0502020204030204" pitchFamily="34" charset="0"/>
              </a:rPr>
              <a:t>arten er tilpasningsdyktig</a:t>
            </a:r>
          </a:p>
          <a:p>
            <a:pPr marL="514350" indent="-514350">
              <a:buAutoNum type="alphaLcParenR"/>
            </a:pPr>
            <a:r>
              <a:rPr lang="nb-NO" sz="2500">
                <a:latin typeface="Calibri" panose="020F0502020204030204" pitchFamily="34" charset="0"/>
                <a:cs typeface="Calibri" panose="020F0502020204030204" pitchFamily="34" charset="0"/>
              </a:rPr>
              <a:t>arten er ferdig utviklet for miljøet</a:t>
            </a:r>
          </a:p>
          <a:p>
            <a:pPr marL="514350" indent="-514350">
              <a:buAutoNum type="alphaLcParenR"/>
            </a:pPr>
            <a:r>
              <a:rPr lang="nb-NO" sz="2500">
                <a:latin typeface="Calibri" panose="020F0502020204030204" pitchFamily="34" charset="0"/>
                <a:cs typeface="Calibri" panose="020F0502020204030204" pitchFamily="34" charset="0"/>
              </a:rPr>
              <a:t>arten er utviklet til å være den sterkeste arten i miljøet</a:t>
            </a:r>
          </a:p>
          <a:p>
            <a:pPr marL="514350" indent="-514350">
              <a:buAutoNum type="alphaLcParenR"/>
            </a:pPr>
            <a:r>
              <a:rPr lang="nb-NO" sz="2500">
                <a:latin typeface="Calibri" panose="020F0502020204030204" pitchFamily="34" charset="0"/>
                <a:cs typeface="Calibri" panose="020F0502020204030204" pitchFamily="34" charset="0"/>
              </a:rPr>
              <a:t>arten har egenskapene som øker artens overlevelse i miljøet</a:t>
            </a:r>
          </a:p>
        </p:txBody>
      </p:sp>
    </p:spTree>
    <p:extLst>
      <p:ext uri="{BB962C8B-B14F-4D97-AF65-F5344CB8AC3E}">
        <p14:creationId xmlns:p14="http://schemas.microsoft.com/office/powerpoint/2010/main" val="1542844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5E0A67-8E38-F4B6-638D-0CBF3B6476ED}"/>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A07FEA74-EB2E-3330-D7B6-5FF74BFD8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BC41EF14-B6A6-3205-DD5E-CC5A3E4072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D4B8A7AE-8A1B-EECA-1D54-36EBA17D4B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83338D4C-0DDF-C885-398F-E6D95AC5C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067901C-F0F0-AE8F-CBC3-4FA18C8449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7B28F585-5753-7B79-4BDF-22F64AFB3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BE448030-10D4-DF75-C85D-6A6FF06BD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22C6825D-2682-55C3-930B-26B458603506}"/>
              </a:ext>
            </a:extLst>
          </p:cNvPr>
          <p:cNvSpPr>
            <a:spLocks noGrp="1"/>
          </p:cNvSpPr>
          <p:nvPr>
            <p:ph type="title"/>
          </p:nvPr>
        </p:nvSpPr>
        <p:spPr>
          <a:xfrm>
            <a:off x="907574" y="893762"/>
            <a:ext cx="9993507" cy="1741861"/>
          </a:xfrm>
        </p:spPr>
        <p:txBody>
          <a:bodyPr anchor="b">
            <a:normAutofit/>
          </a:bodyPr>
          <a:lstStyle/>
          <a:p>
            <a:r>
              <a:rPr lang="nb-NO" sz="3500">
                <a:latin typeface="Calibri" panose="020F0502020204030204" pitchFamily="34" charset="0"/>
                <a:cs typeface="Calibri" panose="020F0502020204030204" pitchFamily="34" charset="0"/>
              </a:rPr>
              <a:t>Spørsmål 2: Hvilken av disse er IKKE et krav for evolusjon ved naturlig utvalg?</a:t>
            </a:r>
          </a:p>
        </p:txBody>
      </p:sp>
      <p:sp>
        <p:nvSpPr>
          <p:cNvPr id="106" name="Plassholder for innhold 2">
            <a:extLst>
              <a:ext uri="{FF2B5EF4-FFF2-40B4-BE49-F238E27FC236}">
                <a16:creationId xmlns:a16="http://schemas.microsoft.com/office/drawing/2014/main" id="{3972E266-C67A-66DC-AD78-05673A28FD24}"/>
              </a:ext>
            </a:extLst>
          </p:cNvPr>
          <p:cNvSpPr>
            <a:spLocks noGrp="1"/>
          </p:cNvSpPr>
          <p:nvPr>
            <p:ph idx="1"/>
          </p:nvPr>
        </p:nvSpPr>
        <p:spPr>
          <a:xfrm>
            <a:off x="1093694" y="3281082"/>
            <a:ext cx="9993507" cy="2547224"/>
          </a:xfrm>
        </p:spPr>
        <p:txBody>
          <a:bodyPr>
            <a:normAutofit/>
          </a:bodyPr>
          <a:lstStyle/>
          <a:p>
            <a:pPr marL="514350" indent="-514350">
              <a:buAutoNum type="alphaLcParenR"/>
            </a:pPr>
            <a:r>
              <a:rPr lang="nb-NO" sz="2500">
                <a:latin typeface="Calibri" panose="020F0502020204030204" pitchFamily="34" charset="0"/>
                <a:cs typeface="Calibri" panose="020F0502020204030204" pitchFamily="34" charset="0"/>
              </a:rPr>
              <a:t>Det blir født flere individer enn det kan vokse opp</a:t>
            </a:r>
          </a:p>
          <a:p>
            <a:pPr marL="514350" indent="-514350">
              <a:buAutoNum type="alphaLcParenR"/>
            </a:pPr>
            <a:r>
              <a:rPr lang="nb-NO" sz="2500">
                <a:latin typeface="Calibri" panose="020F0502020204030204" pitchFamily="34" charset="0"/>
                <a:cs typeface="Calibri" panose="020F0502020204030204" pitchFamily="34" charset="0"/>
              </a:rPr>
              <a:t>Det finnes arvelig variasjon mellom individene</a:t>
            </a:r>
          </a:p>
          <a:p>
            <a:pPr marL="514350" indent="-514350">
              <a:buFont typeface="Arial" panose="020B0604020202020204" pitchFamily="34" charset="0"/>
              <a:buAutoNum type="alphaLcParenR"/>
            </a:pPr>
            <a:r>
              <a:rPr lang="nb-NO" sz="2500">
                <a:latin typeface="Calibri" panose="020F0502020204030204" pitchFamily="34" charset="0"/>
                <a:cs typeface="Calibri" panose="020F0502020204030204" pitchFamily="34" charset="0"/>
              </a:rPr>
              <a:t>At egenskapen utfyller et behov som arten har nytte av</a:t>
            </a:r>
          </a:p>
          <a:p>
            <a:pPr marL="514350" indent="-514350">
              <a:buAutoNum type="alphaLcParenR"/>
            </a:pPr>
            <a:r>
              <a:rPr lang="nb-NO" sz="2500">
                <a:latin typeface="Calibri" panose="020F0502020204030204" pitchFamily="34" charset="0"/>
                <a:cs typeface="Calibri" panose="020F0502020204030204" pitchFamily="34" charset="0"/>
              </a:rPr>
              <a:t>Individene som er best tilpasset miljøet de lever i, har størst sjanse for å overleve, og dermed få overført flest gener til neste generasjon ved at de får flest avkom</a:t>
            </a:r>
          </a:p>
        </p:txBody>
      </p:sp>
    </p:spTree>
    <p:extLst>
      <p:ext uri="{BB962C8B-B14F-4D97-AF65-F5344CB8AC3E}">
        <p14:creationId xmlns:p14="http://schemas.microsoft.com/office/powerpoint/2010/main" val="3100029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B424F4-A44D-252E-55F0-DDE3B30422A9}"/>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FF5B7BAA-669D-7311-CB86-6EE1EF146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BD087019-F21E-B131-C91C-EF318F776C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1B5BEF30-0661-4878-59BF-D0BA473B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A3ECD388-463B-1357-8055-661D6BF91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6CA907AA-F2E4-4F3D-F39B-8DBE59536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E76A9542-4717-37CF-F106-270C74CCDE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A75A4AD5-9988-A4F6-CA9E-89353DEB10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522EEBE5-0841-A283-CFAD-ED5561C7CAA5}"/>
              </a:ext>
            </a:extLst>
          </p:cNvPr>
          <p:cNvSpPr>
            <a:spLocks noGrp="1"/>
          </p:cNvSpPr>
          <p:nvPr>
            <p:ph type="title"/>
          </p:nvPr>
        </p:nvSpPr>
        <p:spPr>
          <a:xfrm>
            <a:off x="907575" y="893762"/>
            <a:ext cx="10345002" cy="1741861"/>
          </a:xfrm>
        </p:spPr>
        <p:txBody>
          <a:bodyPr anchor="b">
            <a:normAutofit/>
          </a:bodyPr>
          <a:lstStyle/>
          <a:p>
            <a:r>
              <a:rPr lang="nb-NO" sz="3500">
                <a:latin typeface="Calibri" panose="020F0502020204030204" pitchFamily="34" charset="0"/>
                <a:cs typeface="Calibri" panose="020F0502020204030204" pitchFamily="34" charset="0"/>
              </a:rPr>
              <a:t>Spørsmål 3: Hvilket alternativ er feil? En mutasjon ..</a:t>
            </a:r>
          </a:p>
        </p:txBody>
      </p:sp>
      <p:sp>
        <p:nvSpPr>
          <p:cNvPr id="106" name="Plassholder for innhold 2">
            <a:extLst>
              <a:ext uri="{FF2B5EF4-FFF2-40B4-BE49-F238E27FC236}">
                <a16:creationId xmlns:a16="http://schemas.microsoft.com/office/drawing/2014/main" id="{409CA68D-54F3-345A-0629-A74E08385FBD}"/>
              </a:ext>
            </a:extLst>
          </p:cNvPr>
          <p:cNvSpPr>
            <a:spLocks noGrp="1"/>
          </p:cNvSpPr>
          <p:nvPr>
            <p:ph idx="1"/>
          </p:nvPr>
        </p:nvSpPr>
        <p:spPr>
          <a:xfrm>
            <a:off x="1093694" y="3281082"/>
            <a:ext cx="10190731" cy="2547224"/>
          </a:xfrm>
        </p:spPr>
        <p:txBody>
          <a:bodyPr>
            <a:normAutofit/>
          </a:bodyPr>
          <a:lstStyle/>
          <a:p>
            <a:pPr marL="514350" indent="-514350">
              <a:buAutoNum type="alphaLcParenR"/>
            </a:pPr>
            <a:r>
              <a:rPr lang="nb-NO" sz="2500">
                <a:latin typeface="Calibri" panose="020F0502020204030204" pitchFamily="34" charset="0"/>
                <a:cs typeface="Calibri" panose="020F0502020204030204" pitchFamily="34" charset="0"/>
              </a:rPr>
              <a:t>er en endring i genene som skjer når arten må tilpasse seg</a:t>
            </a:r>
          </a:p>
          <a:p>
            <a:pPr marL="514350" indent="-514350">
              <a:buAutoNum type="alphaLcParenR"/>
            </a:pPr>
            <a:r>
              <a:rPr lang="nb-NO" sz="2500">
                <a:latin typeface="Calibri" panose="020F0502020204030204" pitchFamily="34" charset="0"/>
                <a:cs typeface="Calibri" panose="020F0502020204030204" pitchFamily="34" charset="0"/>
              </a:rPr>
              <a:t>er en drivkraft for evolusjon</a:t>
            </a:r>
          </a:p>
          <a:p>
            <a:pPr marL="514350" indent="-514350">
              <a:buAutoNum type="alphaLcParenR"/>
            </a:pPr>
            <a:r>
              <a:rPr lang="nb-NO" sz="2500">
                <a:latin typeface="Calibri" panose="020F0502020204030204" pitchFamily="34" charset="0"/>
                <a:cs typeface="Calibri" panose="020F0502020204030204" pitchFamily="34" charset="0"/>
              </a:rPr>
              <a:t>er en plutselig endring i rekkefølgen av basene i et gen</a:t>
            </a:r>
          </a:p>
          <a:p>
            <a:pPr marL="514350" indent="-514350">
              <a:buAutoNum type="alphaLcParenR"/>
            </a:pPr>
            <a:r>
              <a:rPr lang="nb-NO" sz="2500">
                <a:latin typeface="Calibri" panose="020F0502020204030204" pitchFamily="34" charset="0"/>
                <a:cs typeface="Calibri" panose="020F0502020204030204" pitchFamily="34" charset="0"/>
              </a:rPr>
              <a:t>fører som oftest ikke til en endring av et individs egenskaper</a:t>
            </a:r>
          </a:p>
        </p:txBody>
      </p:sp>
    </p:spTree>
    <p:extLst>
      <p:ext uri="{BB962C8B-B14F-4D97-AF65-F5344CB8AC3E}">
        <p14:creationId xmlns:p14="http://schemas.microsoft.com/office/powerpoint/2010/main" val="202575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4D9D27-80C5-5DC1-5676-F2716C262299}"/>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679CEBE8-AC8C-0293-8F2C-AB604502A9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BCD27AE9-2D0A-F293-9FA2-FC8E928853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F908EAC1-27FD-51B4-3335-F54DF9C1E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77A7B679-D5E9-B545-9F69-46C844DEE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2D62801A-B76F-9C01-A296-3C1997CA9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3618B258-DFA6-13EF-BEB3-7527C9033A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58A6C497-88E1-A114-CEB6-786567203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CAAA1AA6-8D7D-0D66-CB83-E15A164E9B4B}"/>
              </a:ext>
            </a:extLst>
          </p:cNvPr>
          <p:cNvSpPr>
            <a:spLocks noGrp="1"/>
          </p:cNvSpPr>
          <p:nvPr>
            <p:ph type="title"/>
          </p:nvPr>
        </p:nvSpPr>
        <p:spPr>
          <a:xfrm>
            <a:off x="907575" y="893761"/>
            <a:ext cx="10376850" cy="2790731"/>
          </a:xfrm>
        </p:spPr>
        <p:txBody>
          <a:bodyPr anchor="b">
            <a:noAutofit/>
          </a:bodyPr>
          <a:lstStyle/>
          <a:p>
            <a:r>
              <a:rPr lang="nb-NO" sz="3500">
                <a:latin typeface="Calibri" panose="020F0502020204030204" pitchFamily="34" charset="0"/>
                <a:cs typeface="Calibri" panose="020F0502020204030204" pitchFamily="34" charset="0"/>
              </a:rPr>
              <a:t>Spørsmål 4: Når miljøet endrer seg, slik som vi opplever under dagens klimaendringer, kan arter respondere med å: tilpasse seg, flytte seg til et mer egnet leveområde, eller dø ut. Det vanligste utfallet gjennom utviklingshistorien har vært å:</a:t>
            </a:r>
          </a:p>
        </p:txBody>
      </p:sp>
      <p:sp>
        <p:nvSpPr>
          <p:cNvPr id="106" name="Plassholder for innhold 2">
            <a:extLst>
              <a:ext uri="{FF2B5EF4-FFF2-40B4-BE49-F238E27FC236}">
                <a16:creationId xmlns:a16="http://schemas.microsoft.com/office/drawing/2014/main" id="{B4A3C0A0-5DE5-10AB-FEF9-8464FFB08729}"/>
              </a:ext>
            </a:extLst>
          </p:cNvPr>
          <p:cNvSpPr>
            <a:spLocks noGrp="1"/>
          </p:cNvSpPr>
          <p:nvPr>
            <p:ph idx="1"/>
          </p:nvPr>
        </p:nvSpPr>
        <p:spPr>
          <a:xfrm>
            <a:off x="1093694" y="4177553"/>
            <a:ext cx="10190731" cy="2061881"/>
          </a:xfrm>
        </p:spPr>
        <p:txBody>
          <a:bodyPr>
            <a:normAutofit/>
          </a:bodyPr>
          <a:lstStyle/>
          <a:p>
            <a:pPr marL="514350" indent="-514350">
              <a:buAutoNum type="alphaLcParenR"/>
            </a:pPr>
            <a:r>
              <a:rPr lang="nb-NO" sz="2500">
                <a:latin typeface="Calibri" panose="020F0502020204030204" pitchFamily="34" charset="0"/>
                <a:cs typeface="Calibri" panose="020F0502020204030204" pitchFamily="34" charset="0"/>
              </a:rPr>
              <a:t>tilpasse seg</a:t>
            </a:r>
          </a:p>
          <a:p>
            <a:pPr marL="514350" indent="-514350">
              <a:buAutoNum type="alphaLcParenR"/>
            </a:pPr>
            <a:r>
              <a:rPr lang="nb-NO" sz="2500">
                <a:latin typeface="Calibri" panose="020F0502020204030204" pitchFamily="34" charset="0"/>
                <a:cs typeface="Calibri" panose="020F0502020204030204" pitchFamily="34" charset="0"/>
              </a:rPr>
              <a:t>flytte seg til et mer egnet leveområde</a:t>
            </a:r>
          </a:p>
          <a:p>
            <a:pPr marL="514350" indent="-514350">
              <a:buAutoNum type="alphaLcParenR"/>
            </a:pPr>
            <a:r>
              <a:rPr lang="nb-NO" sz="2500">
                <a:latin typeface="Calibri" panose="020F0502020204030204" pitchFamily="34" charset="0"/>
                <a:cs typeface="Calibri" panose="020F0502020204030204" pitchFamily="34" charset="0"/>
              </a:rPr>
              <a:t>dø ut</a:t>
            </a:r>
          </a:p>
          <a:p>
            <a:pPr marL="514350" indent="-514350">
              <a:buAutoNum type="alphaLcParenR"/>
            </a:pPr>
            <a:r>
              <a:rPr lang="nb-NO" sz="2500">
                <a:latin typeface="Calibri" panose="020F0502020204030204" pitchFamily="34" charset="0"/>
                <a:cs typeface="Calibri" panose="020F0502020204030204" pitchFamily="34" charset="0"/>
              </a:rPr>
              <a:t>de tre responsene er omtrent like vanlige</a:t>
            </a:r>
          </a:p>
        </p:txBody>
      </p:sp>
    </p:spTree>
    <p:extLst>
      <p:ext uri="{BB962C8B-B14F-4D97-AF65-F5344CB8AC3E}">
        <p14:creationId xmlns:p14="http://schemas.microsoft.com/office/powerpoint/2010/main" val="951393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3F104E-FA21-69F7-E609-57005DA798F3}"/>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6C5570CC-001F-544E-4337-3A1CFBEA2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C5F59E9D-DA00-81B3-C5F0-898A43B44C6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F6A80D42-28C8-A624-07F9-B2DB0EB4A7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E92A4CD0-FA28-34AC-0CE1-FC108E835C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2932AE47-FE50-F612-FBED-C445AAA0B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603547D7-3545-DCE6-23C6-79F6097ED3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53BCEFD2-B051-CB31-65C6-68FF33C303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BCA2516D-E9C9-D47E-D954-C3429EA5C699}"/>
              </a:ext>
            </a:extLst>
          </p:cNvPr>
          <p:cNvSpPr>
            <a:spLocks noGrp="1"/>
          </p:cNvSpPr>
          <p:nvPr>
            <p:ph type="title"/>
          </p:nvPr>
        </p:nvSpPr>
        <p:spPr>
          <a:xfrm>
            <a:off x="907575" y="893762"/>
            <a:ext cx="10376850" cy="1741861"/>
          </a:xfrm>
        </p:spPr>
        <p:txBody>
          <a:bodyPr anchor="b">
            <a:normAutofit/>
          </a:bodyPr>
          <a:lstStyle/>
          <a:p>
            <a:r>
              <a:rPr lang="nb-NO" sz="3500">
                <a:latin typeface="Calibri" panose="020F0502020204030204" pitchFamily="34" charset="0"/>
                <a:cs typeface="Calibri" panose="020F0502020204030204" pitchFamily="34" charset="0"/>
              </a:rPr>
              <a:t>Spørsmål 5: Vi vet at bjørnen har en kort hale. </a:t>
            </a:r>
            <a:br>
              <a:rPr lang="nb-NO" sz="3500">
                <a:latin typeface="Calibri" panose="020F0502020204030204" pitchFamily="34" charset="0"/>
                <a:cs typeface="Calibri" panose="020F0502020204030204" pitchFamily="34" charset="0"/>
              </a:rPr>
            </a:br>
            <a:r>
              <a:rPr lang="nb-NO" sz="3500">
                <a:latin typeface="Calibri" panose="020F0502020204030204" pitchFamily="34" charset="0"/>
                <a:cs typeface="Calibri" panose="020F0502020204030204" pitchFamily="34" charset="0"/>
              </a:rPr>
              <a:t>Vurder påstanden: «Bjørnen mistet halen ved evolusjon, fordi den ikke trengte den lenger»</a:t>
            </a:r>
          </a:p>
        </p:txBody>
      </p:sp>
      <p:sp>
        <p:nvSpPr>
          <p:cNvPr id="106" name="Plassholder for innhold 2">
            <a:extLst>
              <a:ext uri="{FF2B5EF4-FFF2-40B4-BE49-F238E27FC236}">
                <a16:creationId xmlns:a16="http://schemas.microsoft.com/office/drawing/2014/main" id="{C3473B57-1659-0375-6E84-90ACF3049876}"/>
              </a:ext>
            </a:extLst>
          </p:cNvPr>
          <p:cNvSpPr>
            <a:spLocks noGrp="1"/>
          </p:cNvSpPr>
          <p:nvPr>
            <p:ph idx="1"/>
          </p:nvPr>
        </p:nvSpPr>
        <p:spPr>
          <a:xfrm>
            <a:off x="1093694" y="3281082"/>
            <a:ext cx="10158884" cy="2547224"/>
          </a:xfrm>
        </p:spPr>
        <p:txBody>
          <a:bodyPr>
            <a:noAutofit/>
          </a:bodyPr>
          <a:lstStyle/>
          <a:p>
            <a:pPr marL="514350" indent="-514350">
              <a:buAutoNum type="alphaLcParenR"/>
            </a:pPr>
            <a:r>
              <a:rPr lang="nb-NO" sz="2500">
                <a:latin typeface="Calibri" panose="020F0502020204030204" pitchFamily="34" charset="0"/>
                <a:cs typeface="Calibri" panose="020F0502020204030204" pitchFamily="34" charset="0"/>
              </a:rPr>
              <a:t>Riktig. Bjørnen trengte at halen forsvant, så det oppstod en mutasjon som fjernet den.</a:t>
            </a:r>
          </a:p>
          <a:p>
            <a:pPr marL="514350" indent="-514350">
              <a:buAutoNum type="alphaLcParenR"/>
            </a:pPr>
            <a:r>
              <a:rPr lang="nb-NO" sz="2500">
                <a:latin typeface="Calibri" panose="020F0502020204030204" pitchFamily="34" charset="0"/>
                <a:cs typeface="Calibri" panose="020F0502020204030204" pitchFamily="34" charset="0"/>
              </a:rPr>
              <a:t>Feil. At bjørnen ikke trenger hale, fører ikke til at halen forsvinner.</a:t>
            </a:r>
          </a:p>
          <a:p>
            <a:pPr marL="514350" indent="-514350">
              <a:buAutoNum type="alphaLcParenR"/>
            </a:pPr>
            <a:r>
              <a:rPr lang="nb-NO" sz="2500">
                <a:latin typeface="Calibri" panose="020F0502020204030204" pitchFamily="34" charset="0"/>
                <a:cs typeface="Calibri" panose="020F0502020204030204" pitchFamily="34" charset="0"/>
              </a:rPr>
              <a:t>Riktig. Halen er unødvendig for bjørnen i miljøet den lever i, så for at bjørnen skal være best tilpasset miljøet gjør evolusjon at den fjernes.</a:t>
            </a:r>
          </a:p>
          <a:p>
            <a:pPr marL="514350" indent="-514350">
              <a:buAutoNum type="alphaLcParenR"/>
            </a:pPr>
            <a:r>
              <a:rPr lang="nb-NO" sz="2500">
                <a:latin typeface="Calibri" panose="020F0502020204030204" pitchFamily="34" charset="0"/>
                <a:cs typeface="Calibri" panose="020F0502020204030204" pitchFamily="34" charset="0"/>
              </a:rPr>
              <a:t>Feil. Bjørnen mistet halen da den ikke lenger ble brukt til å fange fisk.</a:t>
            </a:r>
          </a:p>
        </p:txBody>
      </p:sp>
    </p:spTree>
    <p:extLst>
      <p:ext uri="{BB962C8B-B14F-4D97-AF65-F5344CB8AC3E}">
        <p14:creationId xmlns:p14="http://schemas.microsoft.com/office/powerpoint/2010/main" val="3960352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2C4B73-B384-D438-F944-A5797140C706}"/>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52B06722-5AED-3367-A5CD-CC49F9660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E76D6B3C-0760-13C2-8906-7376D0634F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39BF4820-2F10-646B-CBB5-8BC7E71975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BA90B06E-5CA9-F515-9931-F62E5A57C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61F198C6-6D4F-4AC8-6D5B-ACA494CD92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89DF334F-9B38-16F6-5BC0-55C60AF38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CE6355AC-DD0D-EB56-5FF2-421DE6D654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EA95D5BB-4C2F-4408-D962-17B57D5E62A5}"/>
              </a:ext>
            </a:extLst>
          </p:cNvPr>
          <p:cNvSpPr>
            <a:spLocks noGrp="1"/>
          </p:cNvSpPr>
          <p:nvPr>
            <p:ph type="title"/>
          </p:nvPr>
        </p:nvSpPr>
        <p:spPr>
          <a:xfrm>
            <a:off x="1093693" y="509527"/>
            <a:ext cx="10158883" cy="2180917"/>
          </a:xfrm>
        </p:spPr>
        <p:txBody>
          <a:bodyPr anchor="b">
            <a:normAutofit/>
          </a:bodyPr>
          <a:lstStyle/>
          <a:p>
            <a:r>
              <a:rPr lang="nb-NO" sz="3500">
                <a:latin typeface="Calibri" panose="020F0502020204030204" pitchFamily="34" charset="0"/>
                <a:cs typeface="Calibri" panose="020F0502020204030204" pitchFamily="34" charset="0"/>
              </a:rPr>
              <a:t>Spørsmål 6: Hvorfor er det en fordel at en populasjon har stor genetisk variasjon?</a:t>
            </a:r>
          </a:p>
        </p:txBody>
      </p:sp>
      <p:sp>
        <p:nvSpPr>
          <p:cNvPr id="106" name="Plassholder for innhold 2">
            <a:extLst>
              <a:ext uri="{FF2B5EF4-FFF2-40B4-BE49-F238E27FC236}">
                <a16:creationId xmlns:a16="http://schemas.microsoft.com/office/drawing/2014/main" id="{8FB48539-CE56-EC0D-5D09-45BBCCB8A700}"/>
              </a:ext>
            </a:extLst>
          </p:cNvPr>
          <p:cNvSpPr>
            <a:spLocks noGrp="1"/>
          </p:cNvSpPr>
          <p:nvPr>
            <p:ph idx="1"/>
          </p:nvPr>
        </p:nvSpPr>
        <p:spPr>
          <a:xfrm>
            <a:off x="1093694" y="3647389"/>
            <a:ext cx="10158884" cy="2180917"/>
          </a:xfrm>
        </p:spPr>
        <p:txBody>
          <a:bodyPr>
            <a:noAutofit/>
          </a:bodyPr>
          <a:lstStyle/>
          <a:p>
            <a:pPr marL="514350" indent="-514350">
              <a:buAutoNum type="alphaLcParenR"/>
            </a:pPr>
            <a:r>
              <a:rPr lang="nb-NO" sz="2500">
                <a:latin typeface="Calibri" panose="020F0502020204030204" pitchFamily="34" charset="0"/>
                <a:cs typeface="Calibri" panose="020F0502020204030204" pitchFamily="34" charset="0"/>
              </a:rPr>
              <a:t>Det er større sjanse for at den sterkeste overlever</a:t>
            </a:r>
          </a:p>
          <a:p>
            <a:pPr marL="514350" indent="-514350">
              <a:buAutoNum type="alphaLcParenR"/>
            </a:pPr>
            <a:r>
              <a:rPr lang="nb-NO" sz="2500">
                <a:latin typeface="Calibri" panose="020F0502020204030204" pitchFamily="34" charset="0"/>
                <a:cs typeface="Calibri" panose="020F0502020204030204" pitchFamily="34" charset="0"/>
              </a:rPr>
              <a:t>Det er flere individer i populasjonen som er tilpasningsdyktige</a:t>
            </a:r>
          </a:p>
          <a:p>
            <a:pPr marL="514350" indent="-514350">
              <a:buFont typeface="Arial" panose="020B0604020202020204" pitchFamily="34" charset="0"/>
              <a:buAutoNum type="alphaLcParenR"/>
            </a:pPr>
            <a:r>
              <a:rPr lang="nb-NO" sz="2500">
                <a:latin typeface="Calibri" panose="020F0502020204030204" pitchFamily="34" charset="0"/>
                <a:cs typeface="Calibri" panose="020F0502020204030204" pitchFamily="34" charset="0"/>
              </a:rPr>
              <a:t>Det er større sjanse for at arten blir ferdig utviklet på kort tid</a:t>
            </a:r>
          </a:p>
          <a:p>
            <a:pPr marL="514350" indent="-514350">
              <a:buFont typeface="Arial" panose="020B0604020202020204" pitchFamily="34" charset="0"/>
              <a:buAutoNum type="alphaLcParenR"/>
            </a:pPr>
            <a:r>
              <a:rPr lang="nb-NO" sz="2500">
                <a:latin typeface="Calibri" panose="020F0502020204030204" pitchFamily="34" charset="0"/>
                <a:cs typeface="Calibri" panose="020F0502020204030204" pitchFamily="34" charset="0"/>
              </a:rPr>
              <a:t>Det er økt sjanse for at noen individer arten overlever om miljøet endres raskt</a:t>
            </a:r>
          </a:p>
        </p:txBody>
      </p:sp>
    </p:spTree>
    <p:extLst>
      <p:ext uri="{BB962C8B-B14F-4D97-AF65-F5344CB8AC3E}">
        <p14:creationId xmlns:p14="http://schemas.microsoft.com/office/powerpoint/2010/main" val="1166517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87C09F-747E-01BE-1A9A-D822774C74E8}"/>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59A0395B-760D-C775-7657-ED8E515BE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0499962A-E55D-AAA9-3141-D02DB9DAB6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D4354A9B-3A3D-9FD4-23F5-4685F27A47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3F4ECB1B-DA51-D4E7-4C9E-3D3CA6AA04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2B089898-C107-4EAD-34F6-66B7EA5536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D96C6FCC-DD95-DA1A-C08E-153EFEDA17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8E0654D7-1279-0F3E-7655-61F711C6D7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029A4DB4-60C2-28D3-492C-9EA8C30860D3}"/>
              </a:ext>
            </a:extLst>
          </p:cNvPr>
          <p:cNvSpPr>
            <a:spLocks noGrp="1"/>
          </p:cNvSpPr>
          <p:nvPr>
            <p:ph type="title"/>
          </p:nvPr>
        </p:nvSpPr>
        <p:spPr>
          <a:xfrm>
            <a:off x="907575" y="893762"/>
            <a:ext cx="10575752" cy="2535238"/>
          </a:xfrm>
        </p:spPr>
        <p:txBody>
          <a:bodyPr anchor="b">
            <a:noAutofit/>
          </a:bodyPr>
          <a:lstStyle/>
          <a:p>
            <a:r>
              <a:rPr lang="nb-NO" sz="3500">
                <a:latin typeface="Calibri" panose="020F0502020204030204" pitchFamily="34" charset="0"/>
                <a:cs typeface="Calibri" panose="020F0502020204030204" pitchFamily="34" charset="0"/>
              </a:rPr>
              <a:t>Spørsmål 7: På et forskningslaboratorium trener en forskningsgruppe opp 1000 mus til å grave seg ned i jorda når de blir truet. Dette er noe mus vanligvis ikke gjør. Disse musene slippes ut i naturen og formerer seg. Vil man etter 100 år se at etterkommerne fra disse musene fortsatt gjør dette?</a:t>
            </a:r>
          </a:p>
        </p:txBody>
      </p:sp>
      <p:sp>
        <p:nvSpPr>
          <p:cNvPr id="106" name="Plassholder for innhold 2">
            <a:extLst>
              <a:ext uri="{FF2B5EF4-FFF2-40B4-BE49-F238E27FC236}">
                <a16:creationId xmlns:a16="http://schemas.microsoft.com/office/drawing/2014/main" id="{E5F52F0D-A72F-CEAA-F19A-FD64258D6FC5}"/>
              </a:ext>
            </a:extLst>
          </p:cNvPr>
          <p:cNvSpPr>
            <a:spLocks noGrp="1"/>
          </p:cNvSpPr>
          <p:nvPr>
            <p:ph idx="1"/>
          </p:nvPr>
        </p:nvSpPr>
        <p:spPr>
          <a:xfrm>
            <a:off x="1093693" y="3558989"/>
            <a:ext cx="10550681" cy="2913529"/>
          </a:xfrm>
        </p:spPr>
        <p:txBody>
          <a:bodyPr>
            <a:noAutofit/>
          </a:bodyPr>
          <a:lstStyle/>
          <a:p>
            <a:pPr marL="0" indent="0">
              <a:buNone/>
            </a:pPr>
            <a:r>
              <a:rPr lang="nb-NO" sz="2500">
                <a:latin typeface="Calibri" panose="020F0502020204030204" pitchFamily="34" charset="0"/>
                <a:cs typeface="Calibri" panose="020F0502020204030204" pitchFamily="34" charset="0"/>
              </a:rPr>
              <a:t>a) Ja. Siden egenskapen er en nyttig tilpasning for overlevelse, vil disse musene være bedre tilpasset enn de andre musene. </a:t>
            </a:r>
          </a:p>
          <a:p>
            <a:pPr marL="0" indent="0">
              <a:buNone/>
            </a:pPr>
            <a:r>
              <a:rPr lang="nb-NO" sz="2500">
                <a:latin typeface="Calibri" panose="020F0502020204030204" pitchFamily="34" charset="0"/>
                <a:cs typeface="Calibri" panose="020F0502020204030204" pitchFamily="34" charset="0"/>
              </a:rPr>
              <a:t>b) Nei. Siden egenskapen ikke er arvelig, vil ikke etterkommerne arve egenskapen. </a:t>
            </a:r>
          </a:p>
          <a:p>
            <a:pPr marL="0" indent="0">
              <a:buNone/>
            </a:pPr>
            <a:r>
              <a:rPr lang="nb-NO" sz="2500">
                <a:latin typeface="Calibri" panose="020F0502020204030204" pitchFamily="34" charset="0"/>
                <a:cs typeface="Calibri" panose="020F0502020204030204" pitchFamily="34" charset="0"/>
              </a:rPr>
              <a:t>c) Ja. Siden egenskapen er arvelig, vil etterkommerne kunne grave seg ned ved en trussel.</a:t>
            </a:r>
          </a:p>
          <a:p>
            <a:pPr marL="0" indent="0">
              <a:buNone/>
            </a:pPr>
            <a:r>
              <a:rPr lang="nb-NO" sz="2500">
                <a:latin typeface="Calibri" panose="020F0502020204030204" pitchFamily="34" charset="0"/>
                <a:cs typeface="Calibri" panose="020F0502020204030204" pitchFamily="34" charset="0"/>
              </a:rPr>
              <a:t>d) Nei. Siden alle musene vil overleve.</a:t>
            </a:r>
          </a:p>
        </p:txBody>
      </p:sp>
    </p:spTree>
    <p:extLst>
      <p:ext uri="{BB962C8B-B14F-4D97-AF65-F5344CB8AC3E}">
        <p14:creationId xmlns:p14="http://schemas.microsoft.com/office/powerpoint/2010/main" val="1818531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2E4225-EE1C-9FD1-F166-78666FC1D515}"/>
            </a:ext>
          </a:extLst>
        </p:cNvPr>
        <p:cNvGrpSpPr/>
        <p:nvPr/>
      </p:nvGrpSpPr>
      <p:grpSpPr>
        <a:xfrm>
          <a:off x="0" y="0"/>
          <a:ext cx="0" cy="0"/>
          <a:chOff x="0" y="0"/>
          <a:chExt cx="0" cy="0"/>
        </a:xfrm>
      </p:grpSpPr>
      <p:sp>
        <p:nvSpPr>
          <p:cNvPr id="111" name="Rectangle 110">
            <a:extLst>
              <a:ext uri="{FF2B5EF4-FFF2-40B4-BE49-F238E27FC236}">
                <a16:creationId xmlns:a16="http://schemas.microsoft.com/office/drawing/2014/main" id="{0F173341-2F07-63B9-4875-31323DE2C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C3C2A841-7832-B599-C464-6D9CBDF6BF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8069EE0E-B470-F567-7956-FC1E8B22A8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FBE90085-B912-7A78-921E-619F514A2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80F6A641-410B-8593-DA88-8EE699737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D4B37B86-C013-4A8A-BDC9-E73E6632D8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C369DFA9-430A-2A87-B680-9EF5575671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2" name="Tittel 1">
            <a:extLst>
              <a:ext uri="{FF2B5EF4-FFF2-40B4-BE49-F238E27FC236}">
                <a16:creationId xmlns:a16="http://schemas.microsoft.com/office/drawing/2014/main" id="{3296ADAC-D435-F24C-7920-8ABA7A463663}"/>
              </a:ext>
            </a:extLst>
          </p:cNvPr>
          <p:cNvSpPr>
            <a:spLocks noGrp="1"/>
          </p:cNvSpPr>
          <p:nvPr>
            <p:ph type="title"/>
          </p:nvPr>
        </p:nvSpPr>
        <p:spPr>
          <a:xfrm>
            <a:off x="907575" y="893762"/>
            <a:ext cx="10575752" cy="1369827"/>
          </a:xfrm>
        </p:spPr>
        <p:txBody>
          <a:bodyPr anchor="b">
            <a:noAutofit/>
          </a:bodyPr>
          <a:lstStyle/>
          <a:p>
            <a:pPr algn="ctr"/>
            <a:r>
              <a:rPr lang="nb-NO" sz="4000">
                <a:latin typeface="Calibri"/>
                <a:ea typeface="Calibri"/>
                <a:cs typeface="Calibri"/>
              </a:rPr>
              <a:t>4.</a:t>
            </a:r>
            <a:br>
              <a:rPr lang="nb-NO" sz="4000">
                <a:latin typeface="Calibri"/>
                <a:ea typeface="Calibri"/>
                <a:cs typeface="Calibri"/>
              </a:rPr>
            </a:br>
            <a:r>
              <a:rPr lang="nb-NO" sz="4000">
                <a:latin typeface="Calibri"/>
                <a:ea typeface="Calibri"/>
                <a:cs typeface="Calibri"/>
              </a:rPr>
              <a:t>Diskusjonsoppgave</a:t>
            </a:r>
            <a:endParaRPr lang="nb-NO"/>
          </a:p>
        </p:txBody>
      </p:sp>
      <p:sp>
        <p:nvSpPr>
          <p:cNvPr id="106" name="Plassholder for innhold 2">
            <a:extLst>
              <a:ext uri="{FF2B5EF4-FFF2-40B4-BE49-F238E27FC236}">
                <a16:creationId xmlns:a16="http://schemas.microsoft.com/office/drawing/2014/main" id="{B83DCDAB-D0E6-3852-DCA3-CA6A9E23D2F1}"/>
              </a:ext>
            </a:extLst>
          </p:cNvPr>
          <p:cNvSpPr>
            <a:spLocks noGrp="1"/>
          </p:cNvSpPr>
          <p:nvPr>
            <p:ph idx="1"/>
          </p:nvPr>
        </p:nvSpPr>
        <p:spPr>
          <a:xfrm>
            <a:off x="1100096" y="2880233"/>
            <a:ext cx="10550681" cy="2913529"/>
          </a:xfrm>
        </p:spPr>
        <p:txBody>
          <a:bodyPr vert="horz" lIns="91440" tIns="45720" rIns="91440" bIns="45720" rtlCol="0" anchor="t">
            <a:noAutofit/>
          </a:bodyPr>
          <a:lstStyle/>
          <a:p>
            <a:pPr marL="0" indent="0" algn="ctr">
              <a:buNone/>
            </a:pPr>
            <a:r>
              <a:rPr lang="nb-NO" sz="3600">
                <a:latin typeface="Calibri"/>
                <a:ea typeface="Calibri"/>
                <a:cs typeface="Calibri"/>
              </a:rPr>
              <a:t>Les diskusjonsoppgaven, og bli enige om et svaralternativ i firergruppene.</a:t>
            </a:r>
            <a:endParaRPr lang="nb-NO" sz="3600">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73296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1D09D6-23CD-87FA-F62A-2E7B310A5C50}"/>
            </a:ext>
          </a:extLst>
        </p:cNvPr>
        <p:cNvGrpSpPr/>
        <p:nvPr/>
      </p:nvGrpSpPr>
      <p:grpSpPr>
        <a:xfrm>
          <a:off x="0" y="0"/>
          <a:ext cx="0" cy="0"/>
          <a:chOff x="0" y="0"/>
          <a:chExt cx="0" cy="0"/>
        </a:xfrm>
      </p:grpSpPr>
      <p:sp useBgFill="1">
        <p:nvSpPr>
          <p:cNvPr id="137" name="Slide background fill">
            <a:extLst>
              <a:ext uri="{FF2B5EF4-FFF2-40B4-BE49-F238E27FC236}">
                <a16:creationId xmlns:a16="http://schemas.microsoft.com/office/drawing/2014/main" id="{D581C0ED-378B-43DD-8E8E-4411C0826F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Color 2">
            <a:extLst>
              <a:ext uri="{FF2B5EF4-FFF2-40B4-BE49-F238E27FC236}">
                <a16:creationId xmlns:a16="http://schemas.microsoft.com/office/drawing/2014/main" id="{A6A6FED8-DD18-46DD-AD6A-23437D7444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1" name="Group 140">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42" name="Freeform: Shape 141">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3" name="Freeform: Shape 142">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4" name="Freeform: Shape 143">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5" name="Freeform: Shape 144">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6" name="Freeform: Shape 145">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7" name="Freeform: Shape 146">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8" name="Freeform: Shape 147">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4" name="Rectangle 1">
            <a:extLst>
              <a:ext uri="{FF2B5EF4-FFF2-40B4-BE49-F238E27FC236}">
                <a16:creationId xmlns:a16="http://schemas.microsoft.com/office/drawing/2014/main" id="{40E7AE3E-666D-7AE3-3C33-C6AAF1166275}"/>
              </a:ext>
            </a:extLst>
          </p:cNvPr>
          <p:cNvSpPr>
            <a:spLocks noGrp="1" noChangeArrowheads="1"/>
          </p:cNvSpPr>
          <p:nvPr>
            <p:ph type="title"/>
          </p:nvPr>
        </p:nvSpPr>
        <p:spPr bwMode="auto">
          <a:xfrm>
            <a:off x="399813" y="395889"/>
            <a:ext cx="6599253" cy="629641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0" numCol="1" rtlCol="0"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b-NO" sz="2000">
                <a:solidFill>
                  <a:schemeClr val="tx2"/>
                </a:solidFill>
                <a:latin typeface="Arial"/>
                <a:cs typeface="Arial"/>
              </a:rPr>
              <a:t>Etter hvert som byer har utviklet seg og blitt større, har man observert en endring hos fuglepopulasjoner som bor i byen i forhold til fuglepopulasjoner av samme art som bor i sitt naturlige habitat, skogen. </a:t>
            </a:r>
            <a:br>
              <a:rPr lang="nb-NO" sz="2000">
                <a:solidFill>
                  <a:schemeClr val="tx2"/>
                </a:solidFill>
                <a:latin typeface="Arial"/>
                <a:cs typeface="Arial"/>
              </a:rPr>
            </a:br>
            <a:endParaRPr lang="nb-NO" sz="2000">
              <a:solidFill>
                <a:schemeClr val="tx2"/>
              </a:solidFill>
              <a:cs typeface="Arial"/>
            </a:endParaRPr>
          </a:p>
          <a:p>
            <a:r>
              <a:rPr lang="nb-NO" sz="2000">
                <a:solidFill>
                  <a:schemeClr val="tx2"/>
                </a:solidFill>
                <a:latin typeface="Arial"/>
                <a:cs typeface="Arial"/>
              </a:rPr>
              <a:t>Miljøet i byen og i skogen er ulikt, og fuglene lever av noe ulik mat. I skogen spiser fuglene frø, insekter og bær, mens i byen lever fuglene også i stor grad av menneskemat. Støynivået er høyere i byen, og fuglene møter på andre utfordringer og trusler i byen enn i skogen. </a:t>
            </a:r>
            <a:endParaRPr lang="nb-NO" sz="2000">
              <a:solidFill>
                <a:schemeClr val="tx2"/>
              </a:solidFill>
              <a:cs typeface="Arial"/>
            </a:endParaRPr>
          </a:p>
          <a:p>
            <a:r>
              <a:rPr lang="nb-NO" sz="2000">
                <a:solidFill>
                  <a:schemeClr val="tx2"/>
                </a:solidFill>
                <a:latin typeface="Arial"/>
                <a:cs typeface="Arial"/>
              </a:rPr>
              <a:t>Både fuglepopulasjonen som bor i skogen og fuglepopulasjonen som bor i byen stammer fra den samme fuglearten som tidligere levde i skogen før byene oppsto. </a:t>
            </a:r>
            <a:br>
              <a:rPr lang="en-US" sz="6600"/>
            </a:br>
            <a:r>
              <a:rPr lang="nb-NO" sz="2000">
                <a:solidFill>
                  <a:schemeClr val="tx2"/>
                </a:solidFill>
                <a:latin typeface="Arial"/>
                <a:cs typeface="Arial"/>
              </a:rPr>
              <a:t>I tabell 1 ser du en sammenligning av ulike egenskaper hos fuglepopulasjonen i byen (</a:t>
            </a:r>
            <a:r>
              <a:rPr lang="nb-NO" sz="2000" err="1">
                <a:solidFill>
                  <a:schemeClr val="tx2"/>
                </a:solidFill>
                <a:latin typeface="Arial"/>
                <a:cs typeface="Arial"/>
              </a:rPr>
              <a:t>byfugl</a:t>
            </a:r>
            <a:r>
              <a:rPr lang="nb-NO" sz="2000">
                <a:solidFill>
                  <a:schemeClr val="tx2"/>
                </a:solidFill>
                <a:latin typeface="Arial"/>
                <a:cs typeface="Arial"/>
              </a:rPr>
              <a:t>) og fuglepopulasjonen i skogen (skogsfugl). Denne sammenligningen viser at de to ulike fuglepopulasjonene har noen ulikheter.</a:t>
            </a:r>
            <a:endParaRPr lang="nb-NO" sz="2000">
              <a:solidFill>
                <a:schemeClr val="tx2"/>
              </a:solidFill>
              <a:cs typeface="Arial"/>
            </a:endParaRPr>
          </a:p>
          <a:p>
            <a:pPr marL="0" marR="0" lvl="0" indent="0" defTabSz="914400">
              <a:spcBef>
                <a:spcPct val="0"/>
              </a:spcBef>
              <a:spcAft>
                <a:spcPct val="0"/>
              </a:spcAft>
              <a:buClrTx/>
              <a:buSzTx/>
              <a:buFontTx/>
              <a:buNone/>
              <a:tabLst/>
            </a:pPr>
            <a:endParaRPr lang="nb-NO" altLang="nb-NO" sz="1200" b="0" i="0" u="none" strike="noStrike" cap="none" normalizeH="0" baseline="0">
              <a:ln>
                <a:noFill/>
              </a:ln>
              <a:solidFill>
                <a:schemeClr val="tx2"/>
              </a:solidFill>
              <a:effectLst/>
              <a:latin typeface="Times New Roman"/>
              <a:cs typeface="Times New Roman"/>
            </a:endParaRPr>
          </a:p>
        </p:txBody>
      </p:sp>
      <p:graphicFrame>
        <p:nvGraphicFramePr>
          <p:cNvPr id="3" name="Plassholder for innhold 2">
            <a:extLst>
              <a:ext uri="{FF2B5EF4-FFF2-40B4-BE49-F238E27FC236}">
                <a16:creationId xmlns:a16="http://schemas.microsoft.com/office/drawing/2014/main" id="{90E9EC42-E55B-7253-D0BF-C5AC854561D8}"/>
              </a:ext>
            </a:extLst>
          </p:cNvPr>
          <p:cNvGraphicFramePr>
            <a:graphicFrameLocks noGrp="1"/>
          </p:cNvGraphicFramePr>
          <p:nvPr>
            <p:ph idx="1"/>
            <p:extLst>
              <p:ext uri="{D42A27DB-BD31-4B8C-83A1-F6EECF244321}">
                <p14:modId xmlns:p14="http://schemas.microsoft.com/office/powerpoint/2010/main" val="574304829"/>
              </p:ext>
            </p:extLst>
          </p:nvPr>
        </p:nvGraphicFramePr>
        <p:xfrm>
          <a:off x="7481687" y="485558"/>
          <a:ext cx="4464424" cy="3583140"/>
        </p:xfrm>
        <a:graphic>
          <a:graphicData uri="http://schemas.openxmlformats.org/drawingml/2006/table">
            <a:tbl>
              <a:tblPr firstRow="1" bandRow="1"/>
              <a:tblGrid>
                <a:gridCol w="1841264">
                  <a:extLst>
                    <a:ext uri="{9D8B030D-6E8A-4147-A177-3AD203B41FA5}">
                      <a16:colId xmlns:a16="http://schemas.microsoft.com/office/drawing/2014/main" val="899698813"/>
                    </a:ext>
                  </a:extLst>
                </a:gridCol>
                <a:gridCol w="1151066">
                  <a:extLst>
                    <a:ext uri="{9D8B030D-6E8A-4147-A177-3AD203B41FA5}">
                      <a16:colId xmlns:a16="http://schemas.microsoft.com/office/drawing/2014/main" val="957537860"/>
                    </a:ext>
                  </a:extLst>
                </a:gridCol>
                <a:gridCol w="1472094">
                  <a:extLst>
                    <a:ext uri="{9D8B030D-6E8A-4147-A177-3AD203B41FA5}">
                      <a16:colId xmlns:a16="http://schemas.microsoft.com/office/drawing/2014/main" val="334061309"/>
                    </a:ext>
                  </a:extLst>
                </a:gridCol>
              </a:tblGrid>
              <a:tr h="422056">
                <a:tc>
                  <a:txBody>
                    <a:bodyPr/>
                    <a:lstStyle/>
                    <a:p>
                      <a:pPr algn="l" rtl="0" fontAlgn="base"/>
                      <a:r>
                        <a:rPr lang="nb-NO" sz="1700" b="1" i="0" u="none" strike="noStrike">
                          <a:solidFill>
                            <a:srgbClr val="000000"/>
                          </a:solidFill>
                          <a:effectLst/>
                          <a:latin typeface="Arial" panose="020B0604020202020204" pitchFamily="34" charset="0"/>
                        </a:rPr>
                        <a:t>Egenskap</a:t>
                      </a:r>
                      <a:r>
                        <a:rPr lang="nb-NO" sz="1700" b="0" i="0" u="none" strike="noStrike">
                          <a:solidFill>
                            <a:srgbClr val="000000"/>
                          </a:solidFill>
                          <a:effectLst/>
                          <a:latin typeface="Arial" panose="020B0604020202020204" pitchFamily="34" charset="0"/>
                        </a:rPr>
                        <a:t>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9DAF8"/>
                    </a:solidFill>
                  </a:tcPr>
                </a:tc>
                <a:tc>
                  <a:txBody>
                    <a:bodyPr/>
                    <a:lstStyle/>
                    <a:p>
                      <a:pPr algn="l" rtl="0" fontAlgn="base"/>
                      <a:r>
                        <a:rPr lang="nb-NO" sz="1700" b="1" i="0" u="none" strike="noStrike" err="1">
                          <a:solidFill>
                            <a:srgbClr val="000000"/>
                          </a:solidFill>
                          <a:effectLst/>
                          <a:latin typeface="Arial" panose="020B0604020202020204" pitchFamily="34" charset="0"/>
                        </a:rPr>
                        <a:t>Byfugl</a:t>
                      </a:r>
                      <a:r>
                        <a:rPr lang="nb-NO" sz="1700" b="0" i="0" u="none" strike="noStrike">
                          <a:solidFill>
                            <a:srgbClr val="000000"/>
                          </a:solidFill>
                          <a:effectLst/>
                          <a:latin typeface="Arial" panose="020B0604020202020204" pitchFamily="34" charset="0"/>
                        </a:rPr>
                        <a:t>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9DAF8"/>
                    </a:solidFill>
                  </a:tcPr>
                </a:tc>
                <a:tc>
                  <a:txBody>
                    <a:bodyPr/>
                    <a:lstStyle/>
                    <a:p>
                      <a:pPr algn="l" rtl="0" fontAlgn="base"/>
                      <a:r>
                        <a:rPr lang="nb-NO" sz="1700" b="1" i="0" u="none" strike="noStrike">
                          <a:solidFill>
                            <a:srgbClr val="000000"/>
                          </a:solidFill>
                          <a:effectLst/>
                          <a:latin typeface="Arial" panose="020B0604020202020204" pitchFamily="34" charset="0"/>
                        </a:rPr>
                        <a:t>Skogsfugl</a:t>
                      </a:r>
                      <a:r>
                        <a:rPr lang="nb-NO" sz="1700" b="0" i="0" u="none" strike="noStrike">
                          <a:solidFill>
                            <a:srgbClr val="000000"/>
                          </a:solidFill>
                          <a:effectLst/>
                          <a:latin typeface="Arial" panose="020B0604020202020204" pitchFamily="34" charset="0"/>
                        </a:rPr>
                        <a:t>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9DAF8"/>
                    </a:solidFill>
                  </a:tcPr>
                </a:tc>
                <a:extLst>
                  <a:ext uri="{0D108BD9-81ED-4DB2-BD59-A6C34878D82A}">
                    <a16:rowId xmlns:a16="http://schemas.microsoft.com/office/drawing/2014/main" val="2350058832"/>
                  </a:ext>
                </a:extLst>
              </a:tr>
              <a:tr h="422056">
                <a:tc>
                  <a:txBody>
                    <a:bodyPr/>
                    <a:lstStyle/>
                    <a:p>
                      <a:pPr algn="l" rtl="0" fontAlgn="base"/>
                      <a:r>
                        <a:rPr lang="nb-NO" sz="1700" b="0" i="0" u="none" strike="noStrike">
                          <a:solidFill>
                            <a:srgbClr val="000000"/>
                          </a:solidFill>
                          <a:effectLst/>
                          <a:latin typeface="Arial" panose="020B0604020202020204" pitchFamily="34" charset="0"/>
                        </a:rPr>
                        <a:t>Kroppsstørrelse</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l" rtl="0" fontAlgn="base"/>
                      <a:r>
                        <a:rPr lang="nb-NO" sz="1700" b="0" i="0" u="none" strike="noStrike">
                          <a:solidFill>
                            <a:srgbClr val="000000"/>
                          </a:solidFill>
                          <a:effectLst/>
                          <a:latin typeface="Arial" panose="020B0604020202020204" pitchFamily="34" charset="0"/>
                        </a:rPr>
                        <a:t>Mindre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r>
                        <a:rPr lang="nb-NO" sz="1700" b="0" i="0" u="none" strike="noStrike">
                          <a:solidFill>
                            <a:srgbClr val="000000"/>
                          </a:solidFill>
                          <a:effectLst/>
                          <a:latin typeface="Arial" panose="020B0604020202020204" pitchFamily="34" charset="0"/>
                        </a:rPr>
                        <a:t>Større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50686653"/>
                  </a:ext>
                </a:extLst>
              </a:tr>
              <a:tr h="422056">
                <a:tc>
                  <a:txBody>
                    <a:bodyPr/>
                    <a:lstStyle/>
                    <a:p>
                      <a:pPr algn="l" rtl="0" fontAlgn="base"/>
                      <a:r>
                        <a:rPr lang="nb-NO" sz="1700" b="0" i="0" u="none" strike="noStrike">
                          <a:solidFill>
                            <a:srgbClr val="000000"/>
                          </a:solidFill>
                          <a:effectLst/>
                          <a:latin typeface="Arial" panose="020B0604020202020204" pitchFamily="34" charset="0"/>
                        </a:rPr>
                        <a:t>Antall egg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l" rtl="0" fontAlgn="base"/>
                      <a:r>
                        <a:rPr lang="nb-NO" sz="1700" b="0" i="0" u="none" strike="noStrike">
                          <a:solidFill>
                            <a:srgbClr val="000000"/>
                          </a:solidFill>
                          <a:effectLst/>
                          <a:latin typeface="Arial" panose="020B0604020202020204" pitchFamily="34" charset="0"/>
                        </a:rPr>
                        <a:t>Flere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r>
                        <a:rPr lang="nb-NO" sz="1700" b="0" i="0" u="none" strike="noStrike">
                          <a:solidFill>
                            <a:srgbClr val="000000"/>
                          </a:solidFill>
                          <a:effectLst/>
                          <a:latin typeface="Arial" panose="020B0604020202020204" pitchFamily="34" charset="0"/>
                        </a:rPr>
                        <a:t>Færre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0976235"/>
                  </a:ext>
                </a:extLst>
              </a:tr>
              <a:tr h="394192">
                <a:tc>
                  <a:txBody>
                    <a:bodyPr/>
                    <a:lstStyle/>
                    <a:p>
                      <a:pPr algn="l" rtl="0" fontAlgn="base"/>
                      <a:r>
                        <a:rPr lang="nb-NO" sz="1700" b="0" i="0" u="none" strike="noStrike">
                          <a:solidFill>
                            <a:srgbClr val="000000"/>
                          </a:solidFill>
                          <a:effectLst/>
                          <a:latin typeface="Arial" panose="020B0604020202020204" pitchFamily="34" charset="0"/>
                        </a:rPr>
                        <a:t>Nebb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l" rtl="0" fontAlgn="base"/>
                      <a:r>
                        <a:rPr lang="nb-NO" sz="1700" b="0" i="0" u="none" strike="noStrike">
                          <a:solidFill>
                            <a:srgbClr val="000000"/>
                          </a:solidFill>
                          <a:effectLst/>
                          <a:latin typeface="Arial" panose="020B0604020202020204" pitchFamily="34" charset="0"/>
                        </a:rPr>
                        <a:t>Større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r>
                        <a:rPr lang="nb-NO" sz="1700" b="0" i="0" u="none" strike="noStrike">
                          <a:solidFill>
                            <a:srgbClr val="000000"/>
                          </a:solidFill>
                          <a:effectLst/>
                          <a:latin typeface="Arial" panose="020B0604020202020204" pitchFamily="34" charset="0"/>
                        </a:rPr>
                        <a:t>Mindre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9108485"/>
                  </a:ext>
                </a:extLst>
              </a:tr>
              <a:tr h="422056">
                <a:tc>
                  <a:txBody>
                    <a:bodyPr/>
                    <a:lstStyle/>
                    <a:p>
                      <a:pPr algn="l" rtl="0" fontAlgn="base"/>
                      <a:r>
                        <a:rPr lang="nb-NO" sz="1700" b="0" i="0" u="none" strike="noStrike">
                          <a:solidFill>
                            <a:srgbClr val="000000"/>
                          </a:solidFill>
                          <a:effectLst/>
                          <a:latin typeface="Arial" panose="020B0604020202020204" pitchFamily="34" charset="0"/>
                        </a:rPr>
                        <a:t>Diett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l" rtl="0" fontAlgn="base"/>
                      <a:r>
                        <a:rPr lang="nb-NO" sz="1700" b="0" i="0" u="none" strike="noStrike">
                          <a:solidFill>
                            <a:srgbClr val="000000"/>
                          </a:solidFill>
                          <a:effectLst/>
                          <a:latin typeface="Arial" panose="020B0604020202020204" pitchFamily="34" charset="0"/>
                        </a:rPr>
                        <a:t>Bredere</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r>
                        <a:rPr lang="nb-NO" sz="1700" b="0" i="0" u="none" strike="noStrike">
                          <a:solidFill>
                            <a:srgbClr val="000000"/>
                          </a:solidFill>
                          <a:effectLst/>
                          <a:latin typeface="Arial" panose="020B0604020202020204" pitchFamily="34" charset="0"/>
                        </a:rPr>
                        <a:t>Smalere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294691"/>
                  </a:ext>
                </a:extLst>
              </a:tr>
              <a:tr h="422056">
                <a:tc>
                  <a:txBody>
                    <a:bodyPr/>
                    <a:lstStyle/>
                    <a:p>
                      <a:pPr algn="l" rtl="0" fontAlgn="base"/>
                      <a:r>
                        <a:rPr lang="nb-NO" sz="1700" b="0" i="0" u="none" strike="noStrike">
                          <a:solidFill>
                            <a:srgbClr val="000000"/>
                          </a:solidFill>
                          <a:effectLst/>
                          <a:latin typeface="Arial" panose="020B0604020202020204" pitchFamily="34" charset="0"/>
                        </a:rPr>
                        <a:t>Fly-lengde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l" rtl="0" fontAlgn="base"/>
                      <a:r>
                        <a:rPr lang="nb-NO" sz="1700" b="0" i="0" u="none" strike="noStrike">
                          <a:solidFill>
                            <a:srgbClr val="000000"/>
                          </a:solidFill>
                          <a:effectLst/>
                          <a:latin typeface="Arial" panose="020B0604020202020204" pitchFamily="34" charset="0"/>
                        </a:rPr>
                        <a:t>Langt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r>
                        <a:rPr lang="nb-NO" sz="1700" b="0" i="0" u="none" strike="noStrike">
                          <a:solidFill>
                            <a:srgbClr val="000000"/>
                          </a:solidFill>
                          <a:effectLst/>
                          <a:latin typeface="Arial" panose="020B0604020202020204" pitchFamily="34" charset="0"/>
                        </a:rPr>
                        <a:t>Kort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1703787"/>
                  </a:ext>
                </a:extLst>
              </a:tr>
              <a:tr h="422056">
                <a:tc>
                  <a:txBody>
                    <a:bodyPr/>
                    <a:lstStyle/>
                    <a:p>
                      <a:pPr algn="l" rtl="0" fontAlgn="base"/>
                      <a:r>
                        <a:rPr lang="nb-NO" sz="1700" b="0" i="0" u="none" strike="noStrike">
                          <a:solidFill>
                            <a:srgbClr val="000000"/>
                          </a:solidFill>
                          <a:effectLst/>
                          <a:latin typeface="Arial" panose="020B0604020202020204" pitchFamily="34" charset="0"/>
                        </a:rPr>
                        <a:t>Livstid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l" rtl="0" fontAlgn="base"/>
                      <a:r>
                        <a:rPr lang="nb-NO" sz="1700" b="0" i="0" u="none" strike="noStrike">
                          <a:solidFill>
                            <a:srgbClr val="000000"/>
                          </a:solidFill>
                          <a:effectLst/>
                          <a:latin typeface="Arial" panose="020B0604020202020204" pitchFamily="34" charset="0"/>
                        </a:rPr>
                        <a:t>Lengre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r>
                        <a:rPr lang="nb-NO" sz="1700" b="0" i="0" u="none" strike="noStrike">
                          <a:solidFill>
                            <a:srgbClr val="000000"/>
                          </a:solidFill>
                          <a:effectLst/>
                          <a:latin typeface="Arial" panose="020B0604020202020204" pitchFamily="34" charset="0"/>
                        </a:rPr>
                        <a:t>Kortere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5322535"/>
                  </a:ext>
                </a:extLst>
              </a:tr>
              <a:tr h="656612">
                <a:tc>
                  <a:txBody>
                    <a:bodyPr/>
                    <a:lstStyle/>
                    <a:p>
                      <a:pPr algn="l" rtl="0" fontAlgn="base"/>
                      <a:r>
                        <a:rPr lang="nb-NO" sz="1700" b="0" i="0" u="none" strike="noStrike">
                          <a:solidFill>
                            <a:srgbClr val="000000"/>
                          </a:solidFill>
                          <a:effectLst/>
                          <a:latin typeface="Arial" panose="020B0604020202020204" pitchFamily="34" charset="0"/>
                        </a:rPr>
                        <a:t>Tilknytning til leveområde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3F3F3"/>
                    </a:solidFill>
                  </a:tcPr>
                </a:tc>
                <a:tc>
                  <a:txBody>
                    <a:bodyPr/>
                    <a:lstStyle/>
                    <a:p>
                      <a:pPr algn="l" rtl="0" fontAlgn="base"/>
                      <a:r>
                        <a:rPr lang="nb-NO" sz="1700" b="0" i="0" u="none" strike="noStrike">
                          <a:solidFill>
                            <a:srgbClr val="000000"/>
                          </a:solidFill>
                          <a:effectLst/>
                          <a:latin typeface="Arial" panose="020B0604020202020204" pitchFamily="34" charset="0"/>
                        </a:rPr>
                        <a:t>Mindre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rtl="0" fontAlgn="base"/>
                      <a:r>
                        <a:rPr lang="nb-NO" sz="1700" b="0" i="0" u="none" strike="noStrike">
                          <a:solidFill>
                            <a:srgbClr val="000000"/>
                          </a:solidFill>
                          <a:effectLst/>
                          <a:latin typeface="Arial" panose="020B0604020202020204" pitchFamily="34" charset="0"/>
                        </a:rPr>
                        <a:t>Større </a:t>
                      </a:r>
                      <a:endParaRPr lang="nb-NO" sz="2500" b="0" i="0" u="none" strike="noStrike">
                        <a:effectLst/>
                        <a:latin typeface="Arial" panose="020B0604020202020204" pitchFamily="34" charset="0"/>
                      </a:endParaRPr>
                    </a:p>
                  </a:txBody>
                  <a:tcPr marL="130094" marR="130094" marT="65047" marB="650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48768592"/>
                  </a:ext>
                </a:extLst>
              </a:tr>
            </a:tbl>
          </a:graphicData>
        </a:graphic>
      </p:graphicFrame>
      <p:sp>
        <p:nvSpPr>
          <p:cNvPr id="5" name="TekstSylinder 4">
            <a:extLst>
              <a:ext uri="{FF2B5EF4-FFF2-40B4-BE49-F238E27FC236}">
                <a16:creationId xmlns:a16="http://schemas.microsoft.com/office/drawing/2014/main" id="{26B851CD-E188-0314-A209-A65704272D1B}"/>
              </a:ext>
            </a:extLst>
          </p:cNvPr>
          <p:cNvSpPr txBox="1"/>
          <p:nvPr/>
        </p:nvSpPr>
        <p:spPr>
          <a:xfrm>
            <a:off x="1014984" y="3429000"/>
            <a:ext cx="3987322" cy="646331"/>
          </a:xfrm>
          <a:prstGeom prst="rect">
            <a:avLst/>
          </a:prstGeom>
          <a:noFill/>
        </p:spPr>
        <p:txBody>
          <a:bodyPr wrap="square" rtlCol="0">
            <a:spAutoFit/>
          </a:bodyPr>
          <a:lstStyle/>
          <a:p>
            <a:pPr marL="0" marR="0" lvl="0" indent="0" defTabSz="914400" rtl="0" eaLnBrk="0" fontAlgn="base" latinLnBrk="0" hangingPunct="0">
              <a:spcBef>
                <a:spcPct val="0"/>
              </a:spcBef>
              <a:spcAft>
                <a:spcPct val="0"/>
              </a:spcAft>
              <a:buClrTx/>
              <a:buSzTx/>
              <a:buFontTx/>
              <a:buNone/>
              <a:tabLst/>
            </a:pPr>
            <a:endParaRPr kumimoji="0" lang="nb-NO" altLang="nb-NO" sz="1800" b="0" i="0" u="none" strike="noStrike" cap="none" normalizeH="0" baseline="0">
              <a:ln>
                <a:noFill/>
              </a:ln>
              <a:effectLst/>
              <a:cs typeface="Arial" panose="020B0604020202020204" pitchFamily="34" charset="0"/>
            </a:endParaRPr>
          </a:p>
          <a:p>
            <a:pPr marL="0" marR="0" lvl="0" indent="0" defTabSz="914400" rtl="0" eaLnBrk="0" fontAlgn="base" latinLnBrk="0" hangingPunct="0">
              <a:spcBef>
                <a:spcPct val="0"/>
              </a:spcBef>
              <a:spcAft>
                <a:spcPct val="0"/>
              </a:spcAft>
              <a:buClrTx/>
              <a:buSzTx/>
              <a:buFontTx/>
              <a:buNone/>
              <a:tabLst/>
            </a:pPr>
            <a:r>
              <a:rPr kumimoji="0" lang="nb-NO" altLang="nb-NO" sz="1800" b="0" i="0" u="none" strike="noStrike" cap="none" normalizeH="0" baseline="0">
                <a:ln>
                  <a:noFill/>
                </a:ln>
                <a:effectLst/>
                <a:cs typeface="Arial" panose="020B0604020202020204" pitchFamily="34" charset="0"/>
              </a:rPr>
              <a:t> </a:t>
            </a:r>
            <a:endParaRPr kumimoji="0" lang="nb-NO" altLang="nb-NO" sz="1800" b="0" i="0" u="none" strike="noStrike" cap="none" normalizeH="0" baseline="0">
              <a:ln>
                <a:noFill/>
              </a:ln>
              <a:effectLst/>
              <a:latin typeface="Arial" panose="020B0604020202020204" pitchFamily="34" charset="0"/>
              <a:cs typeface="Arial" panose="020B0604020202020204" pitchFamily="34" charset="0"/>
            </a:endParaRPr>
          </a:p>
        </p:txBody>
      </p:sp>
      <p:sp>
        <p:nvSpPr>
          <p:cNvPr id="2" name="TekstSylinder 1">
            <a:extLst>
              <a:ext uri="{FF2B5EF4-FFF2-40B4-BE49-F238E27FC236}">
                <a16:creationId xmlns:a16="http://schemas.microsoft.com/office/drawing/2014/main" id="{C0E61B37-EF80-C3CA-FDB4-DE7873683708}"/>
              </a:ext>
            </a:extLst>
          </p:cNvPr>
          <p:cNvSpPr txBox="1"/>
          <p:nvPr/>
        </p:nvSpPr>
        <p:spPr>
          <a:xfrm>
            <a:off x="7516265" y="4673172"/>
            <a:ext cx="467701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Arial"/>
                <a:cs typeface="Arial"/>
              </a:rPr>
              <a:t>Bruk din </a:t>
            </a:r>
            <a:r>
              <a:rPr lang="en-US" sz="2000" err="1">
                <a:latin typeface="Arial"/>
                <a:cs typeface="Arial"/>
              </a:rPr>
              <a:t>kunnskap</a:t>
            </a:r>
            <a:r>
              <a:rPr lang="en-US" sz="2000">
                <a:latin typeface="Arial"/>
                <a:cs typeface="Arial"/>
              </a:rPr>
              <a:t> om </a:t>
            </a:r>
            <a:r>
              <a:rPr lang="en-US" sz="2000" err="1">
                <a:latin typeface="Arial"/>
                <a:cs typeface="Arial"/>
              </a:rPr>
              <a:t>evolusjon</a:t>
            </a:r>
            <a:r>
              <a:rPr lang="en-US" sz="2000">
                <a:latin typeface="Arial"/>
                <a:cs typeface="Arial"/>
              </a:rPr>
              <a:t> </a:t>
            </a:r>
            <a:r>
              <a:rPr lang="en-US" sz="2000" err="1">
                <a:latin typeface="Arial"/>
                <a:cs typeface="Arial"/>
              </a:rPr>
              <a:t>til</a:t>
            </a:r>
            <a:r>
              <a:rPr lang="en-US" sz="2000">
                <a:latin typeface="Arial"/>
                <a:cs typeface="Arial"/>
              </a:rPr>
              <a:t> å </a:t>
            </a:r>
            <a:r>
              <a:rPr lang="en-US" sz="2000" err="1">
                <a:latin typeface="Arial"/>
                <a:cs typeface="Arial"/>
              </a:rPr>
              <a:t>velge</a:t>
            </a:r>
            <a:r>
              <a:rPr lang="en-US" sz="2000">
                <a:latin typeface="Arial"/>
                <a:cs typeface="Arial"/>
              </a:rPr>
              <a:t> det </a:t>
            </a:r>
            <a:r>
              <a:rPr lang="en-US" sz="2000" err="1">
                <a:latin typeface="Arial"/>
                <a:cs typeface="Arial"/>
              </a:rPr>
              <a:t>alternativet</a:t>
            </a:r>
            <a:r>
              <a:rPr lang="en-US" sz="2000">
                <a:latin typeface="Arial"/>
                <a:cs typeface="Arial"/>
              </a:rPr>
              <a:t> under </a:t>
            </a:r>
            <a:r>
              <a:rPr lang="en-US" sz="2000" err="1">
                <a:latin typeface="Arial"/>
                <a:cs typeface="Arial"/>
              </a:rPr>
              <a:t>som</a:t>
            </a:r>
            <a:r>
              <a:rPr lang="en-US" sz="2000">
                <a:latin typeface="Arial"/>
                <a:cs typeface="Arial"/>
              </a:rPr>
              <a:t> best </a:t>
            </a:r>
            <a:r>
              <a:rPr lang="en-US" sz="2000" err="1">
                <a:latin typeface="Arial"/>
                <a:cs typeface="Arial"/>
              </a:rPr>
              <a:t>beskriver</a:t>
            </a:r>
            <a:r>
              <a:rPr lang="en-US" sz="2000">
                <a:latin typeface="Arial"/>
                <a:cs typeface="Arial"/>
              </a:rPr>
              <a:t> </a:t>
            </a:r>
            <a:r>
              <a:rPr lang="en-US" sz="2000" err="1">
                <a:latin typeface="Arial"/>
                <a:cs typeface="Arial"/>
              </a:rPr>
              <a:t>hvordan</a:t>
            </a:r>
            <a:r>
              <a:rPr lang="en-US" sz="2000">
                <a:latin typeface="Arial"/>
                <a:cs typeface="Arial"/>
              </a:rPr>
              <a:t> </a:t>
            </a:r>
            <a:r>
              <a:rPr lang="en-US" sz="2000" err="1">
                <a:latin typeface="Arial"/>
                <a:cs typeface="Arial"/>
              </a:rPr>
              <a:t>dette</a:t>
            </a:r>
            <a:r>
              <a:rPr lang="en-US" sz="2000">
                <a:latin typeface="Arial"/>
                <a:cs typeface="Arial"/>
              </a:rPr>
              <a:t> </a:t>
            </a:r>
            <a:r>
              <a:rPr lang="en-US" sz="2000" err="1">
                <a:latin typeface="Arial"/>
                <a:cs typeface="Arial"/>
              </a:rPr>
              <a:t>kan</a:t>
            </a:r>
            <a:r>
              <a:rPr lang="en-US" sz="2000">
                <a:latin typeface="Arial"/>
                <a:cs typeface="Arial"/>
              </a:rPr>
              <a:t> ha </a:t>
            </a:r>
            <a:r>
              <a:rPr lang="en-US" sz="2000" err="1">
                <a:latin typeface="Arial"/>
                <a:cs typeface="Arial"/>
              </a:rPr>
              <a:t>foregått</a:t>
            </a:r>
            <a:r>
              <a:rPr lang="en-US" sz="2000">
                <a:latin typeface="Arial"/>
                <a:cs typeface="Arial"/>
              </a:rPr>
              <a:t>.  </a:t>
            </a:r>
            <a:endParaRPr lang="nb-NO" sz="2000"/>
          </a:p>
        </p:txBody>
      </p:sp>
    </p:spTree>
    <p:extLst>
      <p:ext uri="{BB962C8B-B14F-4D97-AF65-F5344CB8AC3E}">
        <p14:creationId xmlns:p14="http://schemas.microsoft.com/office/powerpoint/2010/main" val="3669805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811946" y="834998"/>
            <a:ext cx="10972618" cy="5531189"/>
          </a:xfrm>
        </p:spPr>
        <p:txBody>
          <a:bodyPr vert="horz" lIns="91440" tIns="45720" rIns="91440" bIns="45720" rtlCol="0" anchor="t">
            <a:noAutofit/>
          </a:bodyPr>
          <a:lstStyle/>
          <a:p>
            <a:pPr marL="514350" indent="-514350">
              <a:buAutoNum type="alphaUcPeriod"/>
            </a:pPr>
            <a:r>
              <a:rPr lang="nb-NO" sz="2400">
                <a:latin typeface="Arial"/>
                <a:ea typeface="Calibri"/>
                <a:cs typeface="Arial"/>
              </a:rPr>
              <a:t>Når byene oppsto, ble fuglene utsatt for flere ulike typer trusler. Blant annet var det ikke lenger like lett å legge egg på et trygt område. Dermed var det de individene som la flest egg, og dermed fikk flest avkom som overlevde, som førte genene sine videre til neste generasjon. Fordi fuglene opplevde at det også var en fordel å ha mindre kroppsstørrelse, skjedde det en mutasjon slik at fuglene også ble mindre. </a:t>
            </a:r>
            <a:br>
              <a:rPr lang="nb-NO" sz="2400">
                <a:latin typeface="Arial"/>
                <a:ea typeface="Calibri"/>
                <a:cs typeface="Arial"/>
              </a:rPr>
            </a:br>
            <a:br>
              <a:rPr lang="nb-NO" sz="2400">
                <a:latin typeface="Arial"/>
                <a:ea typeface="Calibri"/>
                <a:cs typeface="Arial"/>
              </a:rPr>
            </a:br>
            <a:endParaRPr lang="nb-NO" sz="2400">
              <a:latin typeface="Arial"/>
              <a:ea typeface="Calibri"/>
              <a:cs typeface="Arial"/>
            </a:endParaRPr>
          </a:p>
          <a:p>
            <a:pPr marL="514350" indent="-514350">
              <a:buAutoNum type="alphaUcPeriod"/>
            </a:pPr>
            <a:r>
              <a:rPr lang="nb-NO" sz="2400">
                <a:latin typeface="Arial"/>
                <a:ea typeface="Calibri"/>
                <a:cs typeface="Arial"/>
              </a:rPr>
              <a:t>Når byene oppsto, opplevde fuglene som levde i dette området en miljøforandring. På grunn av genetisk variasjon innad i fugleartene, var det noen individer som håndterte den nye miljøforandringen bedre enn andre. De individene som var mest tilpasningsdyktige klarte å tilpasse seg miljøet best, og er forfedrene til dagens </a:t>
            </a:r>
            <a:r>
              <a:rPr lang="nb-NO" sz="2400" err="1">
                <a:latin typeface="Arial"/>
                <a:ea typeface="Calibri"/>
                <a:cs typeface="Arial"/>
              </a:rPr>
              <a:t>byfugler</a:t>
            </a:r>
            <a:r>
              <a:rPr lang="nb-NO" sz="2400">
                <a:latin typeface="Arial"/>
                <a:ea typeface="Calibri"/>
                <a:cs typeface="Arial"/>
              </a:rPr>
              <a:t>.</a:t>
            </a:r>
            <a:endParaRPr lang="nb-NO" sz="2400">
              <a:ea typeface="Calibri"/>
            </a:endParaRPr>
          </a:p>
          <a:p>
            <a:pPr marL="0" indent="0">
              <a:buNone/>
            </a:pPr>
            <a:endParaRPr lang="nb-NO" sz="350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nb-NO" sz="35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9113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F1FABBDD-BEEB-47CC-9DC2-83E0BCD19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nvGrpSpPr>
          <p:cNvPr id="113" name="Group 112">
            <a:extLst>
              <a:ext uri="{FF2B5EF4-FFF2-40B4-BE49-F238E27FC236}">
                <a16:creationId xmlns:a16="http://schemas.microsoft.com/office/drawing/2014/main" id="{72E14A10-F6FE-46B8-9F62-D170790442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7625" y="0"/>
            <a:ext cx="11097905" cy="6858000"/>
            <a:chOff x="547625" y="0"/>
            <a:chExt cx="11097905" cy="6858000"/>
          </a:xfrm>
        </p:grpSpPr>
        <p:sp>
          <p:nvSpPr>
            <p:cNvPr id="114" name="Freeform: Shape 113">
              <a:extLst>
                <a:ext uri="{FF2B5EF4-FFF2-40B4-BE49-F238E27FC236}">
                  <a16:creationId xmlns:a16="http://schemas.microsoft.com/office/drawing/2014/main" id="{CF9D6573-DAA5-4FC7-9CC6-80FFE63718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7575" y="0"/>
              <a:ext cx="10345003" cy="6858000"/>
            </a:xfrm>
            <a:custGeom>
              <a:avLst/>
              <a:gdLst>
                <a:gd name="connsiteX0" fmla="*/ 7551973 w 9174595"/>
                <a:gd name="connsiteY0" fmla="*/ 0 h 6858000"/>
                <a:gd name="connsiteX1" fmla="*/ 5634635 w 9174595"/>
                <a:gd name="connsiteY1" fmla="*/ 0 h 6858000"/>
                <a:gd name="connsiteX2" fmla="*/ 5550590 w 9174595"/>
                <a:gd name="connsiteY2" fmla="*/ 0 h 6858000"/>
                <a:gd name="connsiteX3" fmla="*/ 5480986 w 9174595"/>
                <a:gd name="connsiteY3" fmla="*/ 0 h 6858000"/>
                <a:gd name="connsiteX4" fmla="*/ 4886240 w 9174595"/>
                <a:gd name="connsiteY4" fmla="*/ 0 h 6858000"/>
                <a:gd name="connsiteX5" fmla="*/ 4816638 w 9174595"/>
                <a:gd name="connsiteY5" fmla="*/ 0 h 6858000"/>
                <a:gd name="connsiteX6" fmla="*/ 4357958 w 9174595"/>
                <a:gd name="connsiteY6" fmla="*/ 0 h 6858000"/>
                <a:gd name="connsiteX7" fmla="*/ 4288354 w 9174595"/>
                <a:gd name="connsiteY7" fmla="*/ 0 h 6858000"/>
                <a:gd name="connsiteX8" fmla="*/ 3693608 w 9174595"/>
                <a:gd name="connsiteY8" fmla="*/ 0 h 6858000"/>
                <a:gd name="connsiteX9" fmla="*/ 3624006 w 9174595"/>
                <a:gd name="connsiteY9" fmla="*/ 0 h 6858000"/>
                <a:gd name="connsiteX10" fmla="*/ 3276448 w 9174595"/>
                <a:gd name="connsiteY10" fmla="*/ 0 h 6858000"/>
                <a:gd name="connsiteX11" fmla="*/ 1622622 w 9174595"/>
                <a:gd name="connsiteY11" fmla="*/ 0 h 6858000"/>
                <a:gd name="connsiteX12" fmla="*/ 1600504 w 9174595"/>
                <a:gd name="connsiteY12" fmla="*/ 14997 h 6858000"/>
                <a:gd name="connsiteX13" fmla="*/ 0 w 9174595"/>
                <a:gd name="connsiteY13" fmla="*/ 3621656 h 6858000"/>
                <a:gd name="connsiteX14" fmla="*/ 1873886 w 9174595"/>
                <a:gd name="connsiteY14" fmla="*/ 6374814 h 6858000"/>
                <a:gd name="connsiteX15" fmla="*/ 2390406 w 9174595"/>
                <a:gd name="connsiteY15" fmla="*/ 6780599 h 6858000"/>
                <a:gd name="connsiteX16" fmla="*/ 2502136 w 9174595"/>
                <a:gd name="connsiteY16" fmla="*/ 6858000 h 6858000"/>
                <a:gd name="connsiteX17" fmla="*/ 3276448 w 9174595"/>
                <a:gd name="connsiteY17" fmla="*/ 6858000 h 6858000"/>
                <a:gd name="connsiteX18" fmla="*/ 3624006 w 9174595"/>
                <a:gd name="connsiteY18" fmla="*/ 6858000 h 6858000"/>
                <a:gd name="connsiteX19" fmla="*/ 3693608 w 9174595"/>
                <a:gd name="connsiteY19" fmla="*/ 6858000 h 6858000"/>
                <a:gd name="connsiteX20" fmla="*/ 4288354 w 9174595"/>
                <a:gd name="connsiteY20" fmla="*/ 6858000 h 6858000"/>
                <a:gd name="connsiteX21" fmla="*/ 4357958 w 9174595"/>
                <a:gd name="connsiteY21" fmla="*/ 6858000 h 6858000"/>
                <a:gd name="connsiteX22" fmla="*/ 4816638 w 9174595"/>
                <a:gd name="connsiteY22" fmla="*/ 6858000 h 6858000"/>
                <a:gd name="connsiteX23" fmla="*/ 4886240 w 9174595"/>
                <a:gd name="connsiteY23" fmla="*/ 6858000 h 6858000"/>
                <a:gd name="connsiteX24" fmla="*/ 5480986 w 9174595"/>
                <a:gd name="connsiteY24" fmla="*/ 6858000 h 6858000"/>
                <a:gd name="connsiteX25" fmla="*/ 5550590 w 9174595"/>
                <a:gd name="connsiteY25" fmla="*/ 6858000 h 6858000"/>
                <a:gd name="connsiteX26" fmla="*/ 5634635 w 9174595"/>
                <a:gd name="connsiteY26" fmla="*/ 6858000 h 6858000"/>
                <a:gd name="connsiteX27" fmla="*/ 6672460 w 9174595"/>
                <a:gd name="connsiteY27" fmla="*/ 6858000 h 6858000"/>
                <a:gd name="connsiteX28" fmla="*/ 6784188 w 9174595"/>
                <a:gd name="connsiteY28" fmla="*/ 6780599 h 6858000"/>
                <a:gd name="connsiteX29" fmla="*/ 7300708 w 9174595"/>
                <a:gd name="connsiteY29" fmla="*/ 6374814 h 6858000"/>
                <a:gd name="connsiteX30" fmla="*/ 9174595 w 9174595"/>
                <a:gd name="connsiteY30" fmla="*/ 3621656 h 6858000"/>
                <a:gd name="connsiteX31" fmla="*/ 7574092 w 9174595"/>
                <a:gd name="connsiteY3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174595" h="6858000">
                  <a:moveTo>
                    <a:pt x="7551973" y="0"/>
                  </a:moveTo>
                  <a:lnTo>
                    <a:pt x="5634635" y="0"/>
                  </a:lnTo>
                  <a:lnTo>
                    <a:pt x="5550590" y="0"/>
                  </a:lnTo>
                  <a:lnTo>
                    <a:pt x="5480986" y="0"/>
                  </a:lnTo>
                  <a:lnTo>
                    <a:pt x="4886240" y="0"/>
                  </a:lnTo>
                  <a:lnTo>
                    <a:pt x="4816638" y="0"/>
                  </a:lnTo>
                  <a:lnTo>
                    <a:pt x="4357958" y="0"/>
                  </a:lnTo>
                  <a:lnTo>
                    <a:pt x="4288354" y="0"/>
                  </a:lnTo>
                  <a:lnTo>
                    <a:pt x="3693608" y="0"/>
                  </a:lnTo>
                  <a:lnTo>
                    <a:pt x="3624006" y="0"/>
                  </a:lnTo>
                  <a:lnTo>
                    <a:pt x="3276448" y="0"/>
                  </a:lnTo>
                  <a:lnTo>
                    <a:pt x="1622622" y="0"/>
                  </a:lnTo>
                  <a:lnTo>
                    <a:pt x="1600504" y="14997"/>
                  </a:lnTo>
                  <a:cubicBezTo>
                    <a:pt x="573594" y="754641"/>
                    <a:pt x="0" y="2093192"/>
                    <a:pt x="0" y="3621656"/>
                  </a:cubicBezTo>
                  <a:cubicBezTo>
                    <a:pt x="0" y="4969131"/>
                    <a:pt x="928496" y="5602839"/>
                    <a:pt x="1873886" y="6374814"/>
                  </a:cubicBezTo>
                  <a:cubicBezTo>
                    <a:pt x="2046046" y="6515397"/>
                    <a:pt x="2216632" y="6653108"/>
                    <a:pt x="2390406" y="6780599"/>
                  </a:cubicBezTo>
                  <a:lnTo>
                    <a:pt x="2502136" y="6858000"/>
                  </a:lnTo>
                  <a:lnTo>
                    <a:pt x="3276448" y="6858000"/>
                  </a:lnTo>
                  <a:lnTo>
                    <a:pt x="3624006" y="6858000"/>
                  </a:lnTo>
                  <a:lnTo>
                    <a:pt x="3693608" y="6858000"/>
                  </a:lnTo>
                  <a:lnTo>
                    <a:pt x="4288354" y="6858000"/>
                  </a:lnTo>
                  <a:lnTo>
                    <a:pt x="4357958" y="6858000"/>
                  </a:lnTo>
                  <a:lnTo>
                    <a:pt x="4816638" y="6858000"/>
                  </a:lnTo>
                  <a:lnTo>
                    <a:pt x="4886240" y="6858000"/>
                  </a:lnTo>
                  <a:lnTo>
                    <a:pt x="5480986" y="6858000"/>
                  </a:lnTo>
                  <a:lnTo>
                    <a:pt x="5550590" y="6858000"/>
                  </a:lnTo>
                  <a:lnTo>
                    <a:pt x="5634635" y="6858000"/>
                  </a:lnTo>
                  <a:lnTo>
                    <a:pt x="6672460" y="6858000"/>
                  </a:lnTo>
                  <a:lnTo>
                    <a:pt x="6784188" y="6780599"/>
                  </a:lnTo>
                  <a:cubicBezTo>
                    <a:pt x="6957963" y="6653108"/>
                    <a:pt x="7128548" y="6515397"/>
                    <a:pt x="7300708" y="6374814"/>
                  </a:cubicBezTo>
                  <a:cubicBezTo>
                    <a:pt x="8246100" y="5602839"/>
                    <a:pt x="9174595" y="4969131"/>
                    <a:pt x="9174595" y="3621656"/>
                  </a:cubicBezTo>
                  <a:cubicBezTo>
                    <a:pt x="9174595" y="2093192"/>
                    <a:pt x="8601001" y="754641"/>
                    <a:pt x="7574092" y="14997"/>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5" name="Freeform: Shape 114">
              <a:extLst>
                <a:ext uri="{FF2B5EF4-FFF2-40B4-BE49-F238E27FC236}">
                  <a16:creationId xmlns:a16="http://schemas.microsoft.com/office/drawing/2014/main" id="{99300304-8097-4497-B7D7-CF98A9A74F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708673"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6" name="Freeform: Shape 115">
              <a:extLst>
                <a:ext uri="{FF2B5EF4-FFF2-40B4-BE49-F238E27FC236}">
                  <a16:creationId xmlns:a16="http://schemas.microsoft.com/office/drawing/2014/main" id="{916BEB36-8C72-450B-A22A-48D54766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75235" y="0"/>
              <a:ext cx="2486322"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7" name="Freeform: Shape 116">
              <a:extLst>
                <a:ext uri="{FF2B5EF4-FFF2-40B4-BE49-F238E27FC236}">
                  <a16:creationId xmlns:a16="http://schemas.microsoft.com/office/drawing/2014/main" id="{9D8BC9E3-E539-449C-B557-4074751AE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547625" y="0"/>
              <a:ext cx="2209181" cy="6858000"/>
            </a:xfrm>
            <a:custGeom>
              <a:avLst/>
              <a:gdLst>
                <a:gd name="connsiteX0" fmla="*/ 955085 w 2209181"/>
                <a:gd name="connsiteY0" fmla="*/ 0 h 6858000"/>
                <a:gd name="connsiteX1" fmla="*/ 937727 w 2209181"/>
                <a:gd name="connsiteY1" fmla="*/ 0 h 6858000"/>
                <a:gd name="connsiteX2" fmla="*/ 963738 w 2209181"/>
                <a:gd name="connsiteY2" fmla="*/ 24346 h 6858000"/>
                <a:gd name="connsiteX3" fmla="*/ 2184004 w 2209181"/>
                <a:gd name="connsiteY3" fmla="*/ 3809420 h 6858000"/>
                <a:gd name="connsiteX4" fmla="*/ 218679 w 2209181"/>
                <a:gd name="connsiteY4" fmla="*/ 6681644 h 6858000"/>
                <a:gd name="connsiteX5" fmla="*/ 0 w 2209181"/>
                <a:gd name="connsiteY5" fmla="*/ 6858000 h 6858000"/>
                <a:gd name="connsiteX6" fmla="*/ 19349 w 2209181"/>
                <a:gd name="connsiteY6" fmla="*/ 6858000 h 6858000"/>
                <a:gd name="connsiteX7" fmla="*/ 236958 w 2209181"/>
                <a:gd name="connsiteY7" fmla="*/ 6682507 h 6858000"/>
                <a:gd name="connsiteX8" fmla="*/ 2202283 w 2209181"/>
                <a:gd name="connsiteY8" fmla="*/ 3810283 h 6858000"/>
                <a:gd name="connsiteX9" fmla="*/ 982018 w 2209181"/>
                <a:gd name="connsiteY9" fmla="*/ 252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55085" y="0"/>
                  </a:moveTo>
                  <a:lnTo>
                    <a:pt x="937727" y="0"/>
                  </a:lnTo>
                  <a:lnTo>
                    <a:pt x="963738" y="24346"/>
                  </a:lnTo>
                  <a:cubicBezTo>
                    <a:pt x="1818009" y="885455"/>
                    <a:pt x="2251801" y="2269402"/>
                    <a:pt x="2184004" y="3809420"/>
                  </a:cubicBezTo>
                  <a:cubicBezTo>
                    <a:pt x="2120250" y="5257592"/>
                    <a:pt x="1181008" y="5895709"/>
                    <a:pt x="218679" y="6681644"/>
                  </a:cubicBezTo>
                  <a:lnTo>
                    <a:pt x="0" y="6858000"/>
                  </a:lnTo>
                  <a:lnTo>
                    <a:pt x="19349" y="6858000"/>
                  </a:lnTo>
                  <a:lnTo>
                    <a:pt x="236958" y="6682507"/>
                  </a:lnTo>
                  <a:cubicBezTo>
                    <a:pt x="1199288" y="5896573"/>
                    <a:pt x="2138530" y="5258455"/>
                    <a:pt x="2202283" y="3810283"/>
                  </a:cubicBezTo>
                  <a:cubicBezTo>
                    <a:pt x="2270080" y="2270266"/>
                    <a:pt x="1836289" y="886318"/>
                    <a:pt x="982018" y="25210"/>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118" name="Freeform: Shape 117">
              <a:extLst>
                <a:ext uri="{FF2B5EF4-FFF2-40B4-BE49-F238E27FC236}">
                  <a16:creationId xmlns:a16="http://schemas.microsoft.com/office/drawing/2014/main" id="{074FC277-4245-45E3-A41E-BE1CFF33C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36349" y="0"/>
              <a:ext cx="2209181" cy="6858000"/>
            </a:xfrm>
            <a:custGeom>
              <a:avLst/>
              <a:gdLst>
                <a:gd name="connsiteX0" fmla="*/ 937727 w 2209181"/>
                <a:gd name="connsiteY0" fmla="*/ 0 h 6858000"/>
                <a:gd name="connsiteX1" fmla="*/ 955085 w 2209181"/>
                <a:gd name="connsiteY1" fmla="*/ 0 h 6858000"/>
                <a:gd name="connsiteX2" fmla="*/ 982018 w 2209181"/>
                <a:gd name="connsiteY2" fmla="*/ 25210 h 6858000"/>
                <a:gd name="connsiteX3" fmla="*/ 2202283 w 2209181"/>
                <a:gd name="connsiteY3" fmla="*/ 3810283 h 6858000"/>
                <a:gd name="connsiteX4" fmla="*/ 236958 w 2209181"/>
                <a:gd name="connsiteY4" fmla="*/ 6682507 h 6858000"/>
                <a:gd name="connsiteX5" fmla="*/ 19349 w 2209181"/>
                <a:gd name="connsiteY5" fmla="*/ 6858000 h 6858000"/>
                <a:gd name="connsiteX6" fmla="*/ 0 w 2209181"/>
                <a:gd name="connsiteY6" fmla="*/ 6858000 h 6858000"/>
                <a:gd name="connsiteX7" fmla="*/ 218679 w 2209181"/>
                <a:gd name="connsiteY7" fmla="*/ 6681644 h 6858000"/>
                <a:gd name="connsiteX8" fmla="*/ 2184004 w 2209181"/>
                <a:gd name="connsiteY8" fmla="*/ 3809420 h 6858000"/>
                <a:gd name="connsiteX9" fmla="*/ 963738 w 2209181"/>
                <a:gd name="connsiteY9" fmla="*/ 24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181" h="6858000">
                  <a:moveTo>
                    <a:pt x="937727" y="0"/>
                  </a:moveTo>
                  <a:lnTo>
                    <a:pt x="955085" y="0"/>
                  </a:lnTo>
                  <a:lnTo>
                    <a:pt x="982018" y="25210"/>
                  </a:lnTo>
                  <a:cubicBezTo>
                    <a:pt x="1836289" y="886318"/>
                    <a:pt x="2270080" y="2270266"/>
                    <a:pt x="2202283" y="3810283"/>
                  </a:cubicBezTo>
                  <a:cubicBezTo>
                    <a:pt x="2138530" y="5258455"/>
                    <a:pt x="1199288" y="5896573"/>
                    <a:pt x="236958" y="6682507"/>
                  </a:cubicBezTo>
                  <a:lnTo>
                    <a:pt x="19349" y="6858000"/>
                  </a:lnTo>
                  <a:lnTo>
                    <a:pt x="0" y="6858000"/>
                  </a:lnTo>
                  <a:lnTo>
                    <a:pt x="218679" y="6681644"/>
                  </a:lnTo>
                  <a:cubicBezTo>
                    <a:pt x="1181008" y="5895709"/>
                    <a:pt x="2120250" y="5257592"/>
                    <a:pt x="2184004" y="3809420"/>
                  </a:cubicBezTo>
                  <a:cubicBezTo>
                    <a:pt x="2251801" y="2269402"/>
                    <a:pt x="1818009" y="885455"/>
                    <a:pt x="963738" y="24346"/>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sp>
        <p:nvSpPr>
          <p:cNvPr id="106" name="Plassholder for innhold 2">
            <a:extLst>
              <a:ext uri="{FF2B5EF4-FFF2-40B4-BE49-F238E27FC236}">
                <a16:creationId xmlns:a16="http://schemas.microsoft.com/office/drawing/2014/main" id="{000CEC34-864C-D8F8-A96F-F8BF5AB251FB}"/>
              </a:ext>
            </a:extLst>
          </p:cNvPr>
          <p:cNvSpPr>
            <a:spLocks noGrp="1"/>
          </p:cNvSpPr>
          <p:nvPr>
            <p:ph idx="1"/>
          </p:nvPr>
        </p:nvSpPr>
        <p:spPr>
          <a:xfrm>
            <a:off x="811946" y="834998"/>
            <a:ext cx="10972618" cy="5531189"/>
          </a:xfrm>
        </p:spPr>
        <p:txBody>
          <a:bodyPr vert="horz" lIns="91440" tIns="45720" rIns="91440" bIns="45720" rtlCol="0" anchor="t">
            <a:noAutofit/>
          </a:bodyPr>
          <a:lstStyle/>
          <a:p>
            <a:pPr marL="0" indent="0">
              <a:buNone/>
            </a:pPr>
            <a:r>
              <a:rPr lang="nb-NO" sz="2400">
                <a:latin typeface="Arial"/>
                <a:ea typeface="Calibri"/>
                <a:cs typeface="Arial"/>
              </a:rPr>
              <a:t>C. Når byene oppsto, fikk fuglene tilgang på ny mat. I byen var det      vanskeligere å finne frø og bær, men noen fugler klarte å utnytte rester fra menneskers mat og søppel. De fuglene som kunne spise mye forskjellig mat var best tilpasset dette miljøet. I byen er det mange trusler som kan gjøre at fugler dør. Siden fuglene som klarte å utnytte variert mat har større sjanse for å overleve, får fuglene i de nye generasjonene en bredere diett. </a:t>
            </a:r>
            <a:endParaRPr lang="nb-NO"/>
          </a:p>
          <a:p>
            <a:pPr indent="0">
              <a:buNone/>
            </a:pPr>
            <a:endParaRPr lang="nb-NO"/>
          </a:p>
          <a:p>
            <a:pPr>
              <a:buNone/>
            </a:pPr>
            <a:endParaRPr lang="nb-NO"/>
          </a:p>
          <a:p>
            <a:pPr marL="0" indent="0">
              <a:buNone/>
            </a:pPr>
            <a:r>
              <a:rPr lang="nb-NO" sz="2400">
                <a:latin typeface="Arial"/>
                <a:ea typeface="Calibri"/>
                <a:cs typeface="Arial"/>
              </a:rPr>
              <a:t>D.  Når byene oppsto, endret hva slags mat som var tilgjengelig seg. Det var ikke lenger en fordel å ha små nebb, som er nyttig for å spise små frø og insekter, men heller større nebb for å kunne spise større mat. For å være bedre tilpasset bylivet ønsker derfor fuglene å ha et større nebb. Derfor skjedde det en mutasjon slik at større nebb ble vanligere i populasjonen enn små nebb. </a:t>
            </a:r>
            <a:endParaRPr lang="nb-NO"/>
          </a:p>
          <a:p>
            <a:pPr marL="0" indent="0">
              <a:buNone/>
            </a:pPr>
            <a:endParaRPr lang="nb-NO" sz="2400">
              <a:latin typeface="Arial"/>
              <a:ea typeface="Calibri"/>
              <a:cs typeface="Arial"/>
            </a:endParaRPr>
          </a:p>
          <a:p>
            <a:pPr marL="0" indent="0">
              <a:buNone/>
            </a:pPr>
            <a:endParaRPr lang="nb-NO" sz="350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nb-NO" sz="35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6232284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210D869937D14A95694B0860F7CFD6" ma:contentTypeVersion="4" ma:contentTypeDescription="Create a new document." ma:contentTypeScope="" ma:versionID="353d2eae3e6201659090559e6eaac68e">
  <xsd:schema xmlns:xsd="http://www.w3.org/2001/XMLSchema" xmlns:xs="http://www.w3.org/2001/XMLSchema" xmlns:p="http://schemas.microsoft.com/office/2006/metadata/properties" xmlns:ns2="6ec8bc31-38d7-40f5-b530-ef11c9562e77" targetNamespace="http://schemas.microsoft.com/office/2006/metadata/properties" ma:root="true" ma:fieldsID="08daae7d50e1d8688773d9375de47e9c" ns2:_="">
    <xsd:import namespace="6ec8bc31-38d7-40f5-b530-ef11c9562e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c8bc31-38d7-40f5-b530-ef11c9562e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111C8DF-B68B-4424-ABCF-737E26671D20}"/>
</file>

<file path=customXml/itemProps2.xml><?xml version="1.0" encoding="utf-8"?>
<ds:datastoreItem xmlns:ds="http://schemas.openxmlformats.org/officeDocument/2006/customXml" ds:itemID="{B05900C5-0147-4E13-86ED-F3F63B0C2739}"/>
</file>

<file path=customXml/itemProps3.xml><?xml version="1.0" encoding="utf-8"?>
<ds:datastoreItem xmlns:ds="http://schemas.openxmlformats.org/officeDocument/2006/customXml" ds:itemID="{52E26FB1-8C7A-427F-82AE-94E81E2E1D05}"/>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0</TotalTime>
  <Words>1142</Words>
  <Application>Microsoft Macintosh PowerPoint</Application>
  <PresentationFormat>Widescreen</PresentationFormat>
  <Paragraphs>93</Paragraphs>
  <Slides>16</Slides>
  <Notes>0</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16</vt:i4>
      </vt:variant>
    </vt:vector>
  </HeadingPairs>
  <TitlesOfParts>
    <vt:vector size="23" baseType="lpstr">
      <vt:lpstr>Meiryo</vt:lpstr>
      <vt:lpstr>Aptos</vt:lpstr>
      <vt:lpstr>Aptos Display</vt:lpstr>
      <vt:lpstr>Arial</vt:lpstr>
      <vt:lpstr>Calibri</vt:lpstr>
      <vt:lpstr>Times New Roman</vt:lpstr>
      <vt:lpstr>Office-tema</vt:lpstr>
      <vt:lpstr>Evolusjon og arv</vt:lpstr>
      <vt:lpstr>Plan for timen</vt:lpstr>
      <vt:lpstr>PowerPoint-presentasjon</vt:lpstr>
      <vt:lpstr>PowerPoint-presentasjon</vt:lpstr>
      <vt:lpstr>PowerPoint-presentasjon</vt:lpstr>
      <vt:lpstr>Spørsmål 1: At en art er godt tilpasset miljøet betyr at ..</vt:lpstr>
      <vt:lpstr>Spørsmål 2: Hvilken av disse er IKKE et krav for evolusjon ved naturlig utvalg?</vt:lpstr>
      <vt:lpstr>Spørsmål 3: Hvilket alternativ er feil? En mutasjon ..</vt:lpstr>
      <vt:lpstr>Spørsmål 4: Når miljøet endrer seg, slik som vi opplever under dagens klimaendringer, kan arter respondere med å: tilpasse seg, flytte seg til et mer egnet leveområde, eller dø ut. Det vanligste utfallet gjennom utviklingshistorien har vært å:</vt:lpstr>
      <vt:lpstr>Spørsmål 5: Vi vet at bjørnen har en kort hale.  Vurder påstanden: «Bjørnen mistet halen ved evolusjon, fordi den ikke trengte den lenger»</vt:lpstr>
      <vt:lpstr>Spørsmål 6: Hvorfor er det en fordel at en populasjon har stor genetisk variasjon?</vt:lpstr>
      <vt:lpstr>Spørsmål 7: På et forskningslaboratorium trener en forskningsgruppe opp 1000 mus til å grave seg ned i jorda når de blir truet. Dette er noe mus vanligvis ikke gjør. Disse musene slippes ut i naturen og formerer seg. Vil man etter 100 år se at etterkommerne fra disse musene fortsatt gjør dette?</vt:lpstr>
      <vt:lpstr>4. Diskusjonsoppgave</vt:lpstr>
      <vt:lpstr>Etter hvert som byer har utviklet seg og blitt større, har man observert en endring hos fuglepopulasjoner som bor i byen i forhold til fuglepopulasjoner av samme art som bor i sitt naturlige habitat, skogen.   Miljøet i byen og i skogen er ulikt, og fuglene lever av noe ulik mat. I skogen spiser fuglene frø, insekter og bær, mens i byen lever fuglene også i stor grad av menneskemat. Støynivået er høyere i byen, og fuglene møter på andre utfordringer og trusler i byen enn i skogen.  Både fuglepopulasjonen som bor i skogen og fuglepopulasjonen som bor i byen stammer fra den samme fuglearten som tidligere levde i skogen før byene oppsto.  I tabell 1 ser du en sammenligning av ulike egenskaper hos fuglepopulasjonen i byen (byfugl) og fuglepopulasjonen i skogen (skogsfugl). Denne sammenligningen viser at de to ulike fuglepopulasjonene har noen ulikheter. </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Evolusjon og arv</dc:title>
  <dc:creator>Hanna Kristine Langset</dc:creator>
  <cp:lastModifiedBy>Marthe Gundersen</cp:lastModifiedBy>
  <cp:revision>3</cp:revision>
  <dcterms:created xsi:type="dcterms:W3CDTF">2024-09-11T17:51:18Z</dcterms:created>
  <dcterms:modified xsi:type="dcterms:W3CDTF">2024-09-12T17:19:12Z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0x010100D8210D869937D14A95694B0860F7CFD6</vt:lpwstr>
  </property>
</Properties>
</file>