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entation.xml" ContentType="application/vnd.openxmlformats-officedocument.presentationml.presentation.main+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0" r:id="rId3"/>
    <p:sldId id="262" r:id="rId4"/>
    <p:sldId id="273" r:id="rId5"/>
    <p:sldId id="281" r:id="rId6"/>
    <p:sldId id="272" r:id="rId7"/>
    <p:sldId id="286" r:id="rId8"/>
    <p:sldId id="285" r:id="rId9"/>
    <p:sldId id="296" r:id="rId10"/>
    <p:sldId id="297" r:id="rId11"/>
    <p:sldId id="298" r:id="rId12"/>
    <p:sldId id="299" r:id="rId13"/>
    <p:sldId id="300" r:id="rId14"/>
    <p:sldId id="301" r:id="rId15"/>
    <p:sldId id="275" r:id="rId16"/>
    <p:sldId id="295" r:id="rId17"/>
    <p:sldId id="283" r:id="rId18"/>
    <p:sldId id="302" r:id="rId1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620"/>
    <p:restoredTop sz="94776"/>
  </p:normalViewPr>
  <p:slideViewPr>
    <p:cSldViewPr snapToGrid="0">
      <p:cViewPr varScale="1">
        <p:scale>
          <a:sx n="54" d="100"/>
          <a:sy n="54" d="100"/>
        </p:scale>
        <p:origin x="240" y="14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0D29C3-8691-CA9D-FE4C-775BF3B5B60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FA08A476-1098-02E0-70A9-4E27B341F2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E7E0048A-6223-5BDA-8D58-5A8B452547B1}"/>
              </a:ext>
            </a:extLst>
          </p:cNvPr>
          <p:cNvSpPr>
            <a:spLocks noGrp="1"/>
          </p:cNvSpPr>
          <p:nvPr>
            <p:ph type="dt" sz="half" idx="10"/>
          </p:nvPr>
        </p:nvSpPr>
        <p:spPr/>
        <p:txBody>
          <a:bodyPr/>
          <a:lstStyle/>
          <a:p>
            <a:fld id="{D85BF617-9EF1-524F-A430-3D3BB211EA8A}" type="datetimeFigureOut">
              <a:rPr lang="nb-NO" smtClean="0"/>
              <a:t>23.10.2024</a:t>
            </a:fld>
            <a:endParaRPr lang="nb-NO"/>
          </a:p>
        </p:txBody>
      </p:sp>
      <p:sp>
        <p:nvSpPr>
          <p:cNvPr id="5" name="Plassholder for bunntekst 4">
            <a:extLst>
              <a:ext uri="{FF2B5EF4-FFF2-40B4-BE49-F238E27FC236}">
                <a16:creationId xmlns:a16="http://schemas.microsoft.com/office/drawing/2014/main" id="{93BF5F98-0E87-07C6-9BEC-D0CDD484C37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5E67960-2A30-4978-E634-539D34AC6DB2}"/>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2296932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E86D39-1589-B4DE-A8B8-559DF61CA94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673C682-B34F-AF10-EE05-5A363B7B6AD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B884CD8-8CC3-ED41-8958-1C9A2076371A}"/>
              </a:ext>
            </a:extLst>
          </p:cNvPr>
          <p:cNvSpPr>
            <a:spLocks noGrp="1"/>
          </p:cNvSpPr>
          <p:nvPr>
            <p:ph type="dt" sz="half" idx="10"/>
          </p:nvPr>
        </p:nvSpPr>
        <p:spPr/>
        <p:txBody>
          <a:bodyPr/>
          <a:lstStyle/>
          <a:p>
            <a:fld id="{D85BF617-9EF1-524F-A430-3D3BB211EA8A}" type="datetimeFigureOut">
              <a:rPr lang="nb-NO" smtClean="0"/>
              <a:t>23.10.2024</a:t>
            </a:fld>
            <a:endParaRPr lang="nb-NO"/>
          </a:p>
        </p:txBody>
      </p:sp>
      <p:sp>
        <p:nvSpPr>
          <p:cNvPr id="5" name="Plassholder for bunntekst 4">
            <a:extLst>
              <a:ext uri="{FF2B5EF4-FFF2-40B4-BE49-F238E27FC236}">
                <a16:creationId xmlns:a16="http://schemas.microsoft.com/office/drawing/2014/main" id="{E7DA36B7-E397-C7B1-6327-99E8860EC39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DCA7473-C978-460A-F436-C5D32CD5C3F6}"/>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545741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D1880A-294C-4B7A-8C1D-C4E5A4D3FDFC}"/>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B5DBFAA5-6364-44C7-585B-8FA4D2B5CF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F7D4203A-1AB2-B73B-4A8C-E7AE6D273295}"/>
              </a:ext>
            </a:extLst>
          </p:cNvPr>
          <p:cNvSpPr>
            <a:spLocks noGrp="1"/>
          </p:cNvSpPr>
          <p:nvPr>
            <p:ph type="dt" sz="half" idx="10"/>
          </p:nvPr>
        </p:nvSpPr>
        <p:spPr/>
        <p:txBody>
          <a:bodyPr/>
          <a:lstStyle/>
          <a:p>
            <a:fld id="{D85BF617-9EF1-524F-A430-3D3BB211EA8A}" type="datetimeFigureOut">
              <a:rPr lang="nb-NO" smtClean="0"/>
              <a:t>23.10.2024</a:t>
            </a:fld>
            <a:endParaRPr lang="nb-NO"/>
          </a:p>
        </p:txBody>
      </p:sp>
      <p:sp>
        <p:nvSpPr>
          <p:cNvPr id="5" name="Plassholder for bunntekst 4">
            <a:extLst>
              <a:ext uri="{FF2B5EF4-FFF2-40B4-BE49-F238E27FC236}">
                <a16:creationId xmlns:a16="http://schemas.microsoft.com/office/drawing/2014/main" id="{F9959C77-8D06-1CA2-0898-B717D612673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477C08C-877F-D616-8FD4-4B74D9C9EB90}"/>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599258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B50735-BF1A-1651-1E1C-FF68D620EFD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539EF21-7EDB-5C30-C268-E322708895D8}"/>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1D81E138-09CA-F187-1776-24DF08160FAB}"/>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6208133-C5AB-CA70-2885-7455CBCADCFC}"/>
              </a:ext>
            </a:extLst>
          </p:cNvPr>
          <p:cNvSpPr>
            <a:spLocks noGrp="1"/>
          </p:cNvSpPr>
          <p:nvPr>
            <p:ph type="dt" sz="half" idx="10"/>
          </p:nvPr>
        </p:nvSpPr>
        <p:spPr/>
        <p:txBody>
          <a:bodyPr/>
          <a:lstStyle/>
          <a:p>
            <a:fld id="{D85BF617-9EF1-524F-A430-3D3BB211EA8A}" type="datetimeFigureOut">
              <a:rPr lang="nb-NO" smtClean="0"/>
              <a:t>23.10.2024</a:t>
            </a:fld>
            <a:endParaRPr lang="nb-NO"/>
          </a:p>
        </p:txBody>
      </p:sp>
      <p:sp>
        <p:nvSpPr>
          <p:cNvPr id="6" name="Plassholder for bunntekst 5">
            <a:extLst>
              <a:ext uri="{FF2B5EF4-FFF2-40B4-BE49-F238E27FC236}">
                <a16:creationId xmlns:a16="http://schemas.microsoft.com/office/drawing/2014/main" id="{993A4B04-8D14-9E7F-754F-BBC198A9398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A162BB1-0B8A-1462-A600-E601BB1130CC}"/>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89094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A9FBD-573C-4EFF-82DC-064BEE29525C}"/>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BC1AA943-B751-E63E-84E7-03BEC07C0F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B7B6EAFB-7A51-DA9A-6459-EC7D7C4551AE}"/>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2766AC33-B4DF-2C0B-2B86-CB36EBB6D8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ECD6B437-B8DA-0048-A2E6-67DBC019EC11}"/>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C3702AED-89DE-34B2-54D0-74F9CEFB7419}"/>
              </a:ext>
            </a:extLst>
          </p:cNvPr>
          <p:cNvSpPr>
            <a:spLocks noGrp="1"/>
          </p:cNvSpPr>
          <p:nvPr>
            <p:ph type="dt" sz="half" idx="10"/>
          </p:nvPr>
        </p:nvSpPr>
        <p:spPr/>
        <p:txBody>
          <a:bodyPr/>
          <a:lstStyle/>
          <a:p>
            <a:fld id="{D85BF617-9EF1-524F-A430-3D3BB211EA8A}" type="datetimeFigureOut">
              <a:rPr lang="nb-NO" smtClean="0"/>
              <a:t>23.10.2024</a:t>
            </a:fld>
            <a:endParaRPr lang="nb-NO"/>
          </a:p>
        </p:txBody>
      </p:sp>
      <p:sp>
        <p:nvSpPr>
          <p:cNvPr id="8" name="Plassholder for bunntekst 7">
            <a:extLst>
              <a:ext uri="{FF2B5EF4-FFF2-40B4-BE49-F238E27FC236}">
                <a16:creationId xmlns:a16="http://schemas.microsoft.com/office/drawing/2014/main" id="{5EA8C084-F39D-B983-F326-C8328904080B}"/>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37375E32-00A2-2758-D057-153BE6AB838E}"/>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965592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D3D12D-6E95-66EE-E9B6-752E1D3BFE0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E4FE72E4-A234-28EA-760D-2ECA4D65716D}"/>
              </a:ext>
            </a:extLst>
          </p:cNvPr>
          <p:cNvSpPr>
            <a:spLocks noGrp="1"/>
          </p:cNvSpPr>
          <p:nvPr>
            <p:ph type="dt" sz="half" idx="10"/>
          </p:nvPr>
        </p:nvSpPr>
        <p:spPr/>
        <p:txBody>
          <a:bodyPr/>
          <a:lstStyle/>
          <a:p>
            <a:fld id="{D85BF617-9EF1-524F-A430-3D3BB211EA8A}" type="datetimeFigureOut">
              <a:rPr lang="nb-NO" smtClean="0"/>
              <a:t>23.10.2024</a:t>
            </a:fld>
            <a:endParaRPr lang="nb-NO"/>
          </a:p>
        </p:txBody>
      </p:sp>
      <p:sp>
        <p:nvSpPr>
          <p:cNvPr id="4" name="Plassholder for bunntekst 3">
            <a:extLst>
              <a:ext uri="{FF2B5EF4-FFF2-40B4-BE49-F238E27FC236}">
                <a16:creationId xmlns:a16="http://schemas.microsoft.com/office/drawing/2014/main" id="{83253E69-CAA9-77CB-679B-607B037B845F}"/>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E1FC1B40-B8B2-C186-5ED2-778746AE9DD1}"/>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815765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8BC7351-0D0B-A5C1-79A9-47FD105CCD33}"/>
              </a:ext>
            </a:extLst>
          </p:cNvPr>
          <p:cNvSpPr>
            <a:spLocks noGrp="1"/>
          </p:cNvSpPr>
          <p:nvPr>
            <p:ph type="dt" sz="half" idx="10"/>
          </p:nvPr>
        </p:nvSpPr>
        <p:spPr/>
        <p:txBody>
          <a:bodyPr/>
          <a:lstStyle/>
          <a:p>
            <a:fld id="{D85BF617-9EF1-524F-A430-3D3BB211EA8A}" type="datetimeFigureOut">
              <a:rPr lang="nb-NO" smtClean="0"/>
              <a:t>23.10.2024</a:t>
            </a:fld>
            <a:endParaRPr lang="nb-NO"/>
          </a:p>
        </p:txBody>
      </p:sp>
      <p:sp>
        <p:nvSpPr>
          <p:cNvPr id="3" name="Plassholder for bunntekst 2">
            <a:extLst>
              <a:ext uri="{FF2B5EF4-FFF2-40B4-BE49-F238E27FC236}">
                <a16:creationId xmlns:a16="http://schemas.microsoft.com/office/drawing/2014/main" id="{AFB776E4-0D39-1CAC-D9D7-8474B96210B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B680B57-D3BF-C0F9-9B33-1738BD43919D}"/>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455849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E605A6-B0A3-C1B3-1E7B-68DC1706B64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F6AEEDD1-13AB-873D-1778-1C4EAB0152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C7576AC5-FB93-0827-FEB8-D200FA3C6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86DABF6-BC9B-16CF-9AA1-611F8947FDD5}"/>
              </a:ext>
            </a:extLst>
          </p:cNvPr>
          <p:cNvSpPr>
            <a:spLocks noGrp="1"/>
          </p:cNvSpPr>
          <p:nvPr>
            <p:ph type="dt" sz="half" idx="10"/>
          </p:nvPr>
        </p:nvSpPr>
        <p:spPr/>
        <p:txBody>
          <a:bodyPr/>
          <a:lstStyle/>
          <a:p>
            <a:fld id="{D85BF617-9EF1-524F-A430-3D3BB211EA8A}" type="datetimeFigureOut">
              <a:rPr lang="nb-NO" smtClean="0"/>
              <a:t>23.10.2024</a:t>
            </a:fld>
            <a:endParaRPr lang="nb-NO"/>
          </a:p>
        </p:txBody>
      </p:sp>
      <p:sp>
        <p:nvSpPr>
          <p:cNvPr id="6" name="Plassholder for bunntekst 5">
            <a:extLst>
              <a:ext uri="{FF2B5EF4-FFF2-40B4-BE49-F238E27FC236}">
                <a16:creationId xmlns:a16="http://schemas.microsoft.com/office/drawing/2014/main" id="{80907626-9B62-2AA2-2FC5-78DD1D1BCD6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67C8193-A2C9-40B9-5E23-DBE2DFD6E19C}"/>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4193256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1A71218-1ED5-F50F-1A0A-40B746F08CD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87C80C5-56BC-62A5-FB87-B91AB209D7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A6A1D66-7B93-C3DB-780D-C91A6F89C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BFF8A64-B3D3-6351-4E63-9FCCCFBC824E}"/>
              </a:ext>
            </a:extLst>
          </p:cNvPr>
          <p:cNvSpPr>
            <a:spLocks noGrp="1"/>
          </p:cNvSpPr>
          <p:nvPr>
            <p:ph type="dt" sz="half" idx="10"/>
          </p:nvPr>
        </p:nvSpPr>
        <p:spPr/>
        <p:txBody>
          <a:bodyPr/>
          <a:lstStyle/>
          <a:p>
            <a:fld id="{D85BF617-9EF1-524F-A430-3D3BB211EA8A}" type="datetimeFigureOut">
              <a:rPr lang="nb-NO" smtClean="0"/>
              <a:t>23.10.2024</a:t>
            </a:fld>
            <a:endParaRPr lang="nb-NO"/>
          </a:p>
        </p:txBody>
      </p:sp>
      <p:sp>
        <p:nvSpPr>
          <p:cNvPr id="6" name="Plassholder for bunntekst 5">
            <a:extLst>
              <a:ext uri="{FF2B5EF4-FFF2-40B4-BE49-F238E27FC236}">
                <a16:creationId xmlns:a16="http://schemas.microsoft.com/office/drawing/2014/main" id="{82A384EF-44B6-F5A1-5698-998628D77F7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7286004-1D31-1F6A-FB41-6B1A0C50D52F}"/>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3671799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217283-EA01-CBB5-CC94-BFDE0DA3E55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77CAC41B-61EC-04A2-99C4-18D3AC399F4C}"/>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5E06F8F-AAF2-06A5-04A4-1A5C1C9F4E25}"/>
              </a:ext>
            </a:extLst>
          </p:cNvPr>
          <p:cNvSpPr>
            <a:spLocks noGrp="1"/>
          </p:cNvSpPr>
          <p:nvPr>
            <p:ph type="dt" sz="half" idx="10"/>
          </p:nvPr>
        </p:nvSpPr>
        <p:spPr/>
        <p:txBody>
          <a:bodyPr/>
          <a:lstStyle/>
          <a:p>
            <a:fld id="{D85BF617-9EF1-524F-A430-3D3BB211EA8A}" type="datetimeFigureOut">
              <a:rPr lang="nb-NO" smtClean="0"/>
              <a:t>23.10.2024</a:t>
            </a:fld>
            <a:endParaRPr lang="nb-NO"/>
          </a:p>
        </p:txBody>
      </p:sp>
      <p:sp>
        <p:nvSpPr>
          <p:cNvPr id="5" name="Plassholder for bunntekst 4">
            <a:extLst>
              <a:ext uri="{FF2B5EF4-FFF2-40B4-BE49-F238E27FC236}">
                <a16:creationId xmlns:a16="http://schemas.microsoft.com/office/drawing/2014/main" id="{8BB62FFC-4D2C-2DC5-3788-C45A8BA3B1E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FAF0737-8E3F-CAEB-6831-8A8BD8EE2545}"/>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4165106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5598F7A-7827-ADD1-69A1-BB5F3DE7B214}"/>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57F258AE-1971-17B6-C73E-91934EFDEEA3}"/>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A902075-0CC2-1C78-1200-3637600A0B26}"/>
              </a:ext>
            </a:extLst>
          </p:cNvPr>
          <p:cNvSpPr>
            <a:spLocks noGrp="1"/>
          </p:cNvSpPr>
          <p:nvPr>
            <p:ph type="dt" sz="half" idx="10"/>
          </p:nvPr>
        </p:nvSpPr>
        <p:spPr/>
        <p:txBody>
          <a:bodyPr/>
          <a:lstStyle/>
          <a:p>
            <a:fld id="{D85BF617-9EF1-524F-A430-3D3BB211EA8A}" type="datetimeFigureOut">
              <a:rPr lang="nb-NO" smtClean="0"/>
              <a:t>23.10.2024</a:t>
            </a:fld>
            <a:endParaRPr lang="nb-NO"/>
          </a:p>
        </p:txBody>
      </p:sp>
      <p:sp>
        <p:nvSpPr>
          <p:cNvPr id="5" name="Plassholder for bunntekst 4">
            <a:extLst>
              <a:ext uri="{FF2B5EF4-FFF2-40B4-BE49-F238E27FC236}">
                <a16:creationId xmlns:a16="http://schemas.microsoft.com/office/drawing/2014/main" id="{D5DE57CC-B78D-B5DE-4697-376CDE52223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DFDA42-9DB8-8CF2-E6B3-0C887DB7090C}"/>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2053948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C14877F-77D0-C5B6-1A27-701A100781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15C94418-8EC7-AF3F-DDDA-044C4AFCA0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E46A464-A08A-0C6A-6F06-EF588C1E19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5BF617-9EF1-524F-A430-3D3BB211EA8A}" type="datetimeFigureOut">
              <a:rPr lang="nb-NO" smtClean="0"/>
              <a:t>23.10.2024</a:t>
            </a:fld>
            <a:endParaRPr lang="nb-NO"/>
          </a:p>
        </p:txBody>
      </p:sp>
      <p:sp>
        <p:nvSpPr>
          <p:cNvPr id="5" name="Plassholder for bunntekst 4">
            <a:extLst>
              <a:ext uri="{FF2B5EF4-FFF2-40B4-BE49-F238E27FC236}">
                <a16:creationId xmlns:a16="http://schemas.microsoft.com/office/drawing/2014/main" id="{0E94263E-3767-E792-14C1-BC9358AFF9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40B4C5A0-1A7F-913C-3EB9-B1E7152ED7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EB3F83-7C89-DC4C-A6B8-865E10D78B0E}" type="slidenum">
              <a:rPr lang="nb-NO" smtClean="0"/>
              <a:t>‹#›</a:t>
            </a:fld>
            <a:endParaRPr lang="nb-NO"/>
          </a:p>
        </p:txBody>
      </p:sp>
    </p:spTree>
    <p:extLst>
      <p:ext uri="{BB962C8B-B14F-4D97-AF65-F5344CB8AC3E}">
        <p14:creationId xmlns:p14="http://schemas.microsoft.com/office/powerpoint/2010/main" val="21215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6" name="Rectangle 138">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40">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8" name="Group 142">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44" name="Freeform: Shape 143">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9" name="Freeform: Shape 144">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0" name="Freeform: Shape 145">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1" name="Freeform: Shape 146">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2" name="Freeform: Shape 147">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173" name="Freeform: Shape 148">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4" name="Freeform: Shape 149">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tel 1">
            <a:extLst>
              <a:ext uri="{FF2B5EF4-FFF2-40B4-BE49-F238E27FC236}">
                <a16:creationId xmlns:a16="http://schemas.microsoft.com/office/drawing/2014/main" id="{93E0846D-50DE-DADA-B3DE-4C75830BE649}"/>
              </a:ext>
            </a:extLst>
          </p:cNvPr>
          <p:cNvSpPr>
            <a:spLocks noGrp="1"/>
          </p:cNvSpPr>
          <p:nvPr>
            <p:ph type="ctrTitle"/>
          </p:nvPr>
        </p:nvSpPr>
        <p:spPr>
          <a:xfrm>
            <a:off x="3215729" y="1764407"/>
            <a:ext cx="5760846" cy="2310312"/>
          </a:xfrm>
        </p:spPr>
        <p:txBody>
          <a:bodyPr>
            <a:normAutofit/>
          </a:bodyPr>
          <a:lstStyle/>
          <a:p>
            <a:r>
              <a:rPr lang="nb-NO" sz="5200" dirty="0">
                <a:solidFill>
                  <a:schemeClr val="tx2"/>
                </a:solidFill>
                <a:latin typeface="Calibri" panose="020F0502020204030204" pitchFamily="34" charset="0"/>
                <a:cs typeface="Calibri" panose="020F0502020204030204" pitchFamily="34" charset="0"/>
              </a:rPr>
              <a:t>Klimaendringer og biologisk mangfold</a:t>
            </a:r>
          </a:p>
        </p:txBody>
      </p:sp>
      <p:sp>
        <p:nvSpPr>
          <p:cNvPr id="3" name="Undertittel 2">
            <a:extLst>
              <a:ext uri="{FF2B5EF4-FFF2-40B4-BE49-F238E27FC236}">
                <a16:creationId xmlns:a16="http://schemas.microsoft.com/office/drawing/2014/main" id="{5506A1B5-210F-FBDD-BE09-600A635B243B}"/>
              </a:ext>
            </a:extLst>
          </p:cNvPr>
          <p:cNvSpPr>
            <a:spLocks noGrp="1"/>
          </p:cNvSpPr>
          <p:nvPr>
            <p:ph type="subTitle" idx="1"/>
          </p:nvPr>
        </p:nvSpPr>
        <p:spPr>
          <a:xfrm>
            <a:off x="3215729" y="4165152"/>
            <a:ext cx="5760846" cy="682079"/>
          </a:xfrm>
        </p:spPr>
        <p:txBody>
          <a:bodyPr>
            <a:normAutofit/>
          </a:bodyPr>
          <a:lstStyle/>
          <a:p>
            <a:endParaRPr lang="nb-NO">
              <a:solidFill>
                <a:schemeClr val="tx2"/>
              </a:solidFill>
            </a:endParaRPr>
          </a:p>
        </p:txBody>
      </p:sp>
    </p:spTree>
    <p:extLst>
      <p:ext uri="{BB962C8B-B14F-4D97-AF65-F5344CB8AC3E}">
        <p14:creationId xmlns:p14="http://schemas.microsoft.com/office/powerpoint/2010/main" val="30069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7C4C618D-6753-BF92-63B0-AFA34783E1A6}"/>
              </a:ext>
            </a:extLst>
          </p:cNvPr>
          <p:cNvSpPr>
            <a:spLocks noGrp="1"/>
          </p:cNvSpPr>
          <p:nvPr>
            <p:ph type="title"/>
          </p:nvPr>
        </p:nvSpPr>
        <p:spPr>
          <a:xfrm>
            <a:off x="1343004" y="522367"/>
            <a:ext cx="8597394" cy="1088719"/>
          </a:xfrm>
        </p:spPr>
        <p:txBody>
          <a:bodyPr anchor="b">
            <a:normAutofit/>
          </a:bodyPr>
          <a:lstStyle/>
          <a:p>
            <a:pPr algn="ctr"/>
            <a:r>
              <a:rPr lang="nb-NO">
                <a:latin typeface="Arial"/>
                <a:cs typeface="Arial"/>
              </a:rPr>
              <a:t>Plan for timen</a:t>
            </a:r>
            <a:endParaRPr lang="nb-NO">
              <a:latin typeface="Arial" panose="020B0604020202020204" pitchFamily="34" charset="0"/>
              <a:cs typeface="Arial" panose="020B0604020202020204" pitchFamily="34" charset="0"/>
            </a:endParaRPr>
          </a:p>
        </p:txBody>
      </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1452282" y="2243737"/>
            <a:ext cx="9294938" cy="2547224"/>
          </a:xfrm>
        </p:spPr>
        <p:txBody>
          <a:bodyPr vert="horz" lIns="91440" tIns="45720" rIns="91440" bIns="45720" rtlCol="0" anchor="t">
            <a:normAutofit/>
          </a:bodyPr>
          <a:lstStyle/>
          <a:p>
            <a:pPr marL="514350" indent="-514350">
              <a:buAutoNum type="arabicPeriod"/>
            </a:pPr>
            <a:r>
              <a:rPr lang="nb-NO" sz="3500">
                <a:latin typeface="Calibri"/>
                <a:ea typeface="Calibri"/>
                <a:cs typeface="Calibri"/>
              </a:rPr>
              <a:t>Svare på spørsmål individuelt.</a:t>
            </a:r>
            <a:endParaRPr lang="nb-NO" sz="3500">
              <a:latin typeface="Calibri" panose="020F0502020204030204" pitchFamily="34" charset="0"/>
              <a:ea typeface="Calibri"/>
              <a:cs typeface="Calibri" panose="020F0502020204030204" pitchFamily="34" charset="0"/>
            </a:endParaRPr>
          </a:p>
          <a:p>
            <a:pPr marL="514350" indent="-514350">
              <a:buAutoNum type="arabicPeriod"/>
            </a:pPr>
            <a:r>
              <a:rPr lang="nb-NO" sz="3500">
                <a:latin typeface="Calibri"/>
                <a:ea typeface="Calibri"/>
                <a:cs typeface="Calibri"/>
              </a:rPr>
              <a:t>Svare på spørsmål i firergruppene.</a:t>
            </a:r>
            <a:endParaRPr lang="nb-NO" sz="3500">
              <a:latin typeface="Calibri" panose="020F0502020204030204" pitchFamily="34" charset="0"/>
              <a:ea typeface="Calibri"/>
              <a:cs typeface="Calibri" panose="020F0502020204030204" pitchFamily="34" charset="0"/>
            </a:endParaRPr>
          </a:p>
          <a:p>
            <a:pPr marL="514350" indent="-514350">
              <a:buAutoNum type="arabicPeriod"/>
            </a:pPr>
            <a:r>
              <a:rPr lang="nb-NO" sz="3500">
                <a:latin typeface="Calibri"/>
                <a:ea typeface="Calibri"/>
                <a:cs typeface="Calibri"/>
              </a:rPr>
              <a:t>Felles gjennomgang av tema. </a:t>
            </a:r>
            <a:endParaRPr lang="nb-NO" sz="3500">
              <a:latin typeface="Calibri" panose="020F0502020204030204" pitchFamily="34" charset="0"/>
              <a:ea typeface="Calibri" panose="020F0502020204030204" pitchFamily="34" charset="0"/>
              <a:cs typeface="Calibri" panose="020F0502020204030204" pitchFamily="34" charset="0"/>
            </a:endParaRPr>
          </a:p>
          <a:p>
            <a:pPr marL="514350" indent="-514350">
              <a:buAutoNum type="arabicPeriod"/>
            </a:pPr>
            <a:r>
              <a:rPr lang="nb-NO" sz="3500">
                <a:latin typeface="Calibri"/>
                <a:ea typeface="Calibri"/>
                <a:cs typeface="Calibri"/>
              </a:rPr>
              <a:t>Diskusjonsoppgave.</a:t>
            </a:r>
            <a:endParaRPr lang="nb-NO" sz="350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nb-NO" sz="35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71138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1708417" y="2154090"/>
            <a:ext cx="8411275" cy="2547224"/>
          </a:xfrm>
        </p:spPr>
        <p:txBody>
          <a:bodyPr vert="horz" lIns="91440" tIns="45720" rIns="91440" bIns="45720" rtlCol="0" anchor="t">
            <a:normAutofit/>
          </a:bodyPr>
          <a:lstStyle/>
          <a:p>
            <a:pPr marL="0" indent="0" algn="ctr">
              <a:buNone/>
            </a:pPr>
            <a:r>
              <a:rPr lang="nb-NO" sz="4400">
                <a:latin typeface="Calibri"/>
                <a:ea typeface="Calibri"/>
                <a:cs typeface="Calibri"/>
              </a:rPr>
              <a:t>1.</a:t>
            </a:r>
          </a:p>
          <a:p>
            <a:pPr marL="0" indent="0" algn="ctr">
              <a:buNone/>
            </a:pPr>
            <a:r>
              <a:rPr lang="nb-NO" sz="4400">
                <a:latin typeface="Calibri"/>
                <a:ea typeface="Calibri"/>
                <a:cs typeface="Calibri"/>
              </a:rPr>
              <a:t>Svar på avkrysningsspørsmål på forms individuelt</a:t>
            </a:r>
          </a:p>
          <a:p>
            <a:pPr marL="0" indent="0">
              <a:buNone/>
            </a:pPr>
            <a:endParaRPr lang="nb-NO" sz="35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45970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DD635C-7F59-ED81-634C-DD3BE34BEDFA}"/>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83D726C1-DFCA-FD2E-4FCD-16B969AA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A2A1AFBA-6EBB-D64D-5741-E3155CDB25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6F9C4F27-3F8B-8402-5F8D-46B37515B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6BE14253-8179-7EF2-B2B2-9DBF3319E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B72C2E98-D764-C860-3BF4-670616377F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E8DCCF8F-3951-4CCD-82F9-C905DE272B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80ED0430-61CC-18CA-E60F-16896AA8E0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2AF5855C-D78B-BD3C-D524-DC284ED50B41}"/>
              </a:ext>
            </a:extLst>
          </p:cNvPr>
          <p:cNvSpPr>
            <a:spLocks noGrp="1"/>
          </p:cNvSpPr>
          <p:nvPr>
            <p:ph idx="1"/>
          </p:nvPr>
        </p:nvSpPr>
        <p:spPr>
          <a:xfrm>
            <a:off x="1420266" y="2046513"/>
            <a:ext cx="9358972" cy="3845825"/>
          </a:xfrm>
        </p:spPr>
        <p:txBody>
          <a:bodyPr vert="horz" lIns="91440" tIns="45720" rIns="91440" bIns="45720" rtlCol="0" anchor="t">
            <a:noAutofit/>
          </a:bodyPr>
          <a:lstStyle/>
          <a:p>
            <a:r>
              <a:rPr lang="nb-NO" sz="3200">
                <a:latin typeface="Calibri"/>
                <a:ea typeface="Calibri"/>
                <a:cs typeface="Calibri"/>
              </a:rPr>
              <a:t>I grupper skal dere diskutere og svare på de samme spørsmålene</a:t>
            </a:r>
          </a:p>
          <a:p>
            <a:r>
              <a:rPr lang="nb-NO" sz="3200">
                <a:latin typeface="Calibri"/>
                <a:ea typeface="Calibri"/>
                <a:cs typeface="Calibri"/>
              </a:rPr>
              <a:t>Skrape av på det svaret dere tenker er riktig. </a:t>
            </a:r>
          </a:p>
          <a:p>
            <a:r>
              <a:rPr lang="nb-NO" sz="3200">
                <a:latin typeface="Calibri"/>
                <a:ea typeface="Calibri"/>
                <a:cs typeface="Calibri"/>
              </a:rPr>
              <a:t>Poeng:</a:t>
            </a:r>
          </a:p>
          <a:p>
            <a:pPr lvl="1"/>
            <a:r>
              <a:rPr lang="nb-NO" sz="3200">
                <a:latin typeface="Calibri"/>
                <a:ea typeface="Calibri"/>
                <a:cs typeface="Calibri"/>
              </a:rPr>
              <a:t>Første forsøk: 4 p</a:t>
            </a:r>
          </a:p>
          <a:p>
            <a:pPr lvl="1"/>
            <a:r>
              <a:rPr lang="nb-NO" sz="3200">
                <a:latin typeface="Calibri"/>
                <a:ea typeface="Calibri"/>
                <a:cs typeface="Calibri"/>
              </a:rPr>
              <a:t>Andre forsøk: 2 p</a:t>
            </a:r>
          </a:p>
          <a:p>
            <a:pPr lvl="1"/>
            <a:r>
              <a:rPr lang="nb-NO" sz="3200">
                <a:latin typeface="Calibri"/>
                <a:ea typeface="Calibri"/>
                <a:cs typeface="Calibri"/>
              </a:rPr>
              <a:t>Tredje forsøk: 1 p</a:t>
            </a:r>
          </a:p>
        </p:txBody>
      </p:sp>
      <p:pic>
        <p:nvPicPr>
          <p:cNvPr id="11" name="Grafikk 15" descr="Stjerne med heldekkende fyll">
            <a:extLst>
              <a:ext uri="{FF2B5EF4-FFF2-40B4-BE49-F238E27FC236}">
                <a16:creationId xmlns:a16="http://schemas.microsoft.com/office/drawing/2014/main" id="{A68DCA8E-CDFE-5881-567D-9F1559113D8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43363" y="4377634"/>
            <a:ext cx="1204969" cy="1204969"/>
          </a:xfrm>
          <a:prstGeom prst="rect">
            <a:avLst/>
          </a:prstGeom>
        </p:spPr>
      </p:pic>
      <p:sp>
        <p:nvSpPr>
          <p:cNvPr id="12" name="TekstSylinder 11">
            <a:extLst>
              <a:ext uri="{FF2B5EF4-FFF2-40B4-BE49-F238E27FC236}">
                <a16:creationId xmlns:a16="http://schemas.microsoft.com/office/drawing/2014/main" id="{418233C0-2F86-E08A-2C7F-10F9B51F9316}"/>
              </a:ext>
            </a:extLst>
          </p:cNvPr>
          <p:cNvSpPr txBox="1"/>
          <p:nvPr/>
        </p:nvSpPr>
        <p:spPr>
          <a:xfrm>
            <a:off x="7247234" y="4656952"/>
            <a:ext cx="3037519" cy="754053"/>
          </a:xfrm>
          <a:prstGeom prst="rect">
            <a:avLst/>
          </a:prstGeom>
          <a:noFill/>
        </p:spPr>
        <p:txBody>
          <a:bodyPr wrap="square" rtlCol="0">
            <a:spAutoFit/>
          </a:bodyPr>
          <a:lstStyle/>
          <a:p>
            <a:r>
              <a:rPr lang="nb-NO" sz="2500">
                <a:latin typeface="Calibri" panose="020F0502020204030204" pitchFamily="34" charset="0"/>
                <a:cs typeface="Calibri" panose="020F0502020204030204" pitchFamily="34" charset="0"/>
              </a:rPr>
              <a:t>= riktig svar</a:t>
            </a:r>
          </a:p>
          <a:p>
            <a:endParaRPr lang="nb-NO"/>
          </a:p>
        </p:txBody>
      </p:sp>
      <p:sp>
        <p:nvSpPr>
          <p:cNvPr id="4" name="TekstSylinder 3">
            <a:extLst>
              <a:ext uri="{FF2B5EF4-FFF2-40B4-BE49-F238E27FC236}">
                <a16:creationId xmlns:a16="http://schemas.microsoft.com/office/drawing/2014/main" id="{0703B3B1-B3EE-0876-01B3-E1B44ACA63AF}"/>
              </a:ext>
            </a:extLst>
          </p:cNvPr>
          <p:cNvSpPr txBox="1"/>
          <p:nvPr/>
        </p:nvSpPr>
        <p:spPr>
          <a:xfrm>
            <a:off x="998924" y="268941"/>
            <a:ext cx="969468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sz="3600"/>
              <a:t>2.</a:t>
            </a:r>
          </a:p>
          <a:p>
            <a:pPr algn="ctr"/>
            <a:r>
              <a:rPr lang="nb-NO" sz="3600"/>
              <a:t>Svar på avkrysningsspørsmålene i firergruppene</a:t>
            </a:r>
          </a:p>
        </p:txBody>
      </p:sp>
    </p:spTree>
    <p:extLst>
      <p:ext uri="{BB962C8B-B14F-4D97-AF65-F5344CB8AC3E}">
        <p14:creationId xmlns:p14="http://schemas.microsoft.com/office/powerpoint/2010/main" val="4158526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1708417" y="2154090"/>
            <a:ext cx="8411275" cy="2547224"/>
          </a:xfrm>
        </p:spPr>
        <p:txBody>
          <a:bodyPr vert="horz" lIns="91440" tIns="45720" rIns="91440" bIns="45720" rtlCol="0" anchor="t">
            <a:normAutofit/>
          </a:bodyPr>
          <a:lstStyle/>
          <a:p>
            <a:pPr marL="0" indent="0" algn="ctr">
              <a:buNone/>
            </a:pPr>
            <a:r>
              <a:rPr lang="nb-NO" sz="4400">
                <a:latin typeface="Calibri"/>
                <a:ea typeface="Calibri"/>
                <a:cs typeface="Calibri"/>
              </a:rPr>
              <a:t>3.</a:t>
            </a:r>
          </a:p>
          <a:p>
            <a:pPr marL="0" indent="0" algn="ctr">
              <a:buNone/>
            </a:pPr>
            <a:r>
              <a:rPr lang="nb-NO" sz="4400">
                <a:latin typeface="Calibri"/>
                <a:ea typeface="Calibri"/>
                <a:cs typeface="Calibri"/>
              </a:rPr>
              <a:t>Felles gjennomgang av tema</a:t>
            </a:r>
          </a:p>
          <a:p>
            <a:pPr marL="0" indent="0">
              <a:buNone/>
            </a:pPr>
            <a:endParaRPr lang="nb-NO" sz="35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9288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97CDE6-E39A-5060-C757-E0088C8ACFBA}"/>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2D60EDA5-362B-4F13-DD2F-89232C55B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876637A4-7C64-6EFB-F721-2A468FCEE6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E14A9ABD-ED8C-F0D4-18BC-E53D139AF4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BA5EC128-2885-4E66-0AE4-44AB971F6B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B6842919-E894-71E4-5BA3-4B29F771A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45E991CF-9878-4DBD-0048-43984607A0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30C0E209-4D86-B0A2-DE8C-DE95286BED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FE422B61-B47E-9C37-06EB-36D3ECC0649A}"/>
              </a:ext>
            </a:extLst>
          </p:cNvPr>
          <p:cNvSpPr>
            <a:spLocks noGrp="1"/>
          </p:cNvSpPr>
          <p:nvPr>
            <p:ph type="title"/>
          </p:nvPr>
        </p:nvSpPr>
        <p:spPr>
          <a:xfrm>
            <a:off x="1662545" y="893763"/>
            <a:ext cx="9590032" cy="879054"/>
          </a:xfrm>
        </p:spPr>
        <p:txBody>
          <a:bodyPr anchor="b">
            <a:normAutofit/>
          </a:bodyPr>
          <a:lstStyle/>
          <a:p>
            <a:r>
              <a:rPr lang="nb-NO" sz="3500" dirty="0">
                <a:latin typeface="Calibri" panose="020F0502020204030204" pitchFamily="34" charset="0"/>
                <a:cs typeface="Calibri" panose="020F0502020204030204" pitchFamily="34" charset="0"/>
              </a:rPr>
              <a:t>Spørsmål 1: Hva er et samfunn?</a:t>
            </a:r>
          </a:p>
        </p:txBody>
      </p:sp>
      <p:sp>
        <p:nvSpPr>
          <p:cNvPr id="106" name="Plassholder for innhold 2">
            <a:extLst>
              <a:ext uri="{FF2B5EF4-FFF2-40B4-BE49-F238E27FC236}">
                <a16:creationId xmlns:a16="http://schemas.microsoft.com/office/drawing/2014/main" id="{B7CE6D49-26E0-2CF7-DBCA-00C75405C6B2}"/>
              </a:ext>
            </a:extLst>
          </p:cNvPr>
          <p:cNvSpPr>
            <a:spLocks noGrp="1"/>
          </p:cNvSpPr>
          <p:nvPr>
            <p:ph idx="1"/>
          </p:nvPr>
        </p:nvSpPr>
        <p:spPr>
          <a:xfrm>
            <a:off x="1093693" y="2237014"/>
            <a:ext cx="10158883" cy="3591292"/>
          </a:xfrm>
        </p:spPr>
        <p:txBody>
          <a:bodyPr>
            <a:noAutofit/>
          </a:bodyPr>
          <a:lstStyle/>
          <a:p>
            <a:pPr indent="0" algn="l" rtl="0" fontAlgn="base">
              <a:lnSpc>
                <a:spcPct val="150000"/>
              </a:lnSpc>
              <a:spcBef>
                <a:spcPts val="0"/>
              </a:spcBef>
              <a:spcAft>
                <a:spcPts val="0"/>
              </a:spcAft>
              <a:buNone/>
            </a:pPr>
            <a:endParaRPr lang="nb-NO" sz="200" dirty="0">
              <a:latin typeface="Calibri" panose="020F0502020204030204" pitchFamily="34" charset="0"/>
              <a:cs typeface="Calibri" panose="020F0502020204030204" pitchFamily="34" charset="0"/>
            </a:endParaRPr>
          </a:p>
          <a:p>
            <a:pPr marL="685800" indent="-457200" algn="l" rtl="0" fontAlgn="base">
              <a:lnSpc>
                <a:spcPct val="150000"/>
              </a:lnSpc>
              <a:spcBef>
                <a:spcPts val="0"/>
              </a:spcBef>
              <a:spcAft>
                <a:spcPts val="0"/>
              </a:spcAft>
              <a:buFont typeface="+mj-lt"/>
              <a:buAutoNum type="alphaLcParenR"/>
            </a:pPr>
            <a:r>
              <a:rPr lang="nb-NO" sz="2500" b="0" i="0" u="none" strike="noStrike" dirty="0">
                <a:effectLst/>
                <a:latin typeface="Calibri" panose="020F0502020204030204" pitchFamily="34" charset="0"/>
                <a:cs typeface="Calibri" panose="020F0502020204030204" pitchFamily="34" charset="0"/>
              </a:rPr>
              <a:t>Alle individer som naturlig kan få forplantningsdyktig avkom med hverandre.</a:t>
            </a:r>
          </a:p>
          <a:p>
            <a:pPr marL="685800" indent="-457200" algn="l" rtl="0" fontAlgn="base">
              <a:lnSpc>
                <a:spcPct val="150000"/>
              </a:lnSpc>
              <a:spcBef>
                <a:spcPts val="0"/>
              </a:spcBef>
              <a:spcAft>
                <a:spcPts val="0"/>
              </a:spcAft>
              <a:buFont typeface="+mj-lt"/>
              <a:buAutoNum type="alphaLcParenR"/>
            </a:pPr>
            <a:r>
              <a:rPr lang="nb-NO" sz="2500" b="0" i="0" u="none" strike="noStrike" dirty="0">
                <a:effectLst/>
                <a:latin typeface="Calibri" panose="020F0502020204030204" pitchFamily="34" charset="0"/>
                <a:cs typeface="Calibri" panose="020F0502020204030204" pitchFamily="34" charset="0"/>
              </a:rPr>
              <a:t>Alle de abiotiske og biotiske faktorene i et avgrenset område. </a:t>
            </a:r>
          </a:p>
          <a:p>
            <a:pPr marL="685800" indent="-457200" algn="l" rtl="0" fontAlgn="base">
              <a:lnSpc>
                <a:spcPct val="150000"/>
              </a:lnSpc>
              <a:spcBef>
                <a:spcPts val="0"/>
              </a:spcBef>
              <a:spcAft>
                <a:spcPts val="0"/>
              </a:spcAft>
              <a:buFont typeface="+mj-lt"/>
              <a:buAutoNum type="alphaLcParenR"/>
            </a:pPr>
            <a:r>
              <a:rPr lang="nb-NO" sz="2500" b="0" i="0" u="none" strike="noStrike" dirty="0">
                <a:effectLst/>
                <a:latin typeface="Calibri" panose="020F0502020204030204" pitchFamily="34" charset="0"/>
                <a:cs typeface="Calibri" panose="020F0502020204030204" pitchFamily="34" charset="0"/>
              </a:rPr>
              <a:t>Alle konsumentene som lever i det samme området. </a:t>
            </a:r>
          </a:p>
          <a:p>
            <a:pPr marL="685800" indent="-457200" algn="l" rtl="0" fontAlgn="base">
              <a:lnSpc>
                <a:spcPct val="150000"/>
              </a:lnSpc>
              <a:spcBef>
                <a:spcPts val="0"/>
              </a:spcBef>
              <a:spcAft>
                <a:spcPts val="0"/>
              </a:spcAft>
              <a:buFont typeface="+mj-lt"/>
              <a:buAutoNum type="alphaLcParenR"/>
            </a:pPr>
            <a:r>
              <a:rPr lang="nb-NO" sz="2500" dirty="0">
                <a:latin typeface="Calibri" panose="020F0502020204030204" pitchFamily="34" charset="0"/>
                <a:cs typeface="Calibri" panose="020F0502020204030204" pitchFamily="34" charset="0"/>
              </a:rPr>
              <a:t>Alle populasjonene som lever i det samme området.</a:t>
            </a:r>
          </a:p>
          <a:p>
            <a:pPr marL="0" indent="0" algn="l" rtl="0">
              <a:spcBef>
                <a:spcPts val="0"/>
              </a:spcBef>
              <a:spcAft>
                <a:spcPts val="0"/>
              </a:spcAft>
              <a:buNone/>
            </a:pPr>
            <a:br>
              <a:rPr lang="nb-NO" sz="2500" dirty="0">
                <a:latin typeface="Calibri" panose="020F0502020204030204" pitchFamily="34" charset="0"/>
                <a:cs typeface="Calibri" panose="020F0502020204030204" pitchFamily="34" charset="0"/>
              </a:rPr>
            </a:br>
            <a:br>
              <a:rPr lang="nb-NO" sz="2500" dirty="0">
                <a:latin typeface="Calibri" panose="020F0502020204030204" pitchFamily="34" charset="0"/>
                <a:cs typeface="Calibri" panose="020F0502020204030204" pitchFamily="34" charset="0"/>
              </a:rPr>
            </a:br>
            <a:endParaRPr lang="nb-NO" sz="2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42844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AD6F76-8B99-A148-659F-9280D7CE1654}"/>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21E014C3-57EB-37F5-837D-0CBD0F87E8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B7B326CF-A248-440A-D11D-B4E54AB7DC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55AD03C-06D2-1B61-6A84-89D3F6A4B5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D61DF2CD-417D-BE99-4D6A-E2722B1F7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5CDA5D49-0DE7-95CD-7D29-82DCB3AF18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3C3930E1-04E7-C021-7672-26F40DFF29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1D4DF9DE-01B0-E2AB-6C32-5EB055F5D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7265DE5C-3953-62A8-0CC4-3F2BA3EDD517}"/>
              </a:ext>
            </a:extLst>
          </p:cNvPr>
          <p:cNvSpPr>
            <a:spLocks noGrp="1"/>
          </p:cNvSpPr>
          <p:nvPr>
            <p:ph type="title"/>
          </p:nvPr>
        </p:nvSpPr>
        <p:spPr>
          <a:xfrm>
            <a:off x="907575" y="270164"/>
            <a:ext cx="10345002" cy="1122218"/>
          </a:xfrm>
        </p:spPr>
        <p:txBody>
          <a:bodyPr anchor="b">
            <a:normAutofit/>
          </a:bodyPr>
          <a:lstStyle/>
          <a:p>
            <a:r>
              <a:rPr lang="nb-NO" sz="3500" dirty="0">
                <a:latin typeface="Calibri" panose="020F0502020204030204" pitchFamily="34" charset="0"/>
                <a:cs typeface="Calibri" panose="020F0502020204030204" pitchFamily="34" charset="0"/>
              </a:rPr>
              <a:t>Spørsmål 2: Hvilke av påstandene om </a:t>
            </a:r>
            <a:br>
              <a:rPr lang="nb-NO" sz="3500" dirty="0">
                <a:latin typeface="Calibri" panose="020F0502020204030204" pitchFamily="34" charset="0"/>
                <a:cs typeface="Calibri" panose="020F0502020204030204" pitchFamily="34" charset="0"/>
              </a:rPr>
            </a:br>
            <a:r>
              <a:rPr lang="nb-NO" sz="3500" dirty="0">
                <a:latin typeface="Calibri" panose="020F0502020204030204" pitchFamily="34" charset="0"/>
                <a:cs typeface="Calibri" panose="020F0502020204030204" pitchFamily="34" charset="0"/>
              </a:rPr>
              <a:t>næringsnettet under er riktig?</a:t>
            </a:r>
          </a:p>
        </p:txBody>
      </p:sp>
      <p:sp>
        <p:nvSpPr>
          <p:cNvPr id="106" name="Plassholder for innhold 2">
            <a:extLst>
              <a:ext uri="{FF2B5EF4-FFF2-40B4-BE49-F238E27FC236}">
                <a16:creationId xmlns:a16="http://schemas.microsoft.com/office/drawing/2014/main" id="{C2616694-3A67-D14B-D75F-B315DF7D0C0A}"/>
              </a:ext>
            </a:extLst>
          </p:cNvPr>
          <p:cNvSpPr>
            <a:spLocks noGrp="1"/>
          </p:cNvSpPr>
          <p:nvPr>
            <p:ph idx="1"/>
          </p:nvPr>
        </p:nvSpPr>
        <p:spPr>
          <a:xfrm>
            <a:off x="546470" y="1662546"/>
            <a:ext cx="6914203" cy="4925290"/>
          </a:xfrm>
        </p:spPr>
        <p:txBody>
          <a:bodyPr>
            <a:noAutofit/>
          </a:bodyPr>
          <a:lstStyle/>
          <a:p>
            <a:pPr marL="457200" indent="-457200">
              <a:buAutoNum type="arabicPeriod"/>
            </a:pPr>
            <a:r>
              <a:rPr lang="nb-NO" sz="2500" dirty="0">
                <a:latin typeface="Calibri" panose="020F0502020204030204" pitchFamily="34" charset="0"/>
                <a:cs typeface="Calibri" panose="020F0502020204030204" pitchFamily="34" charset="0"/>
              </a:rPr>
              <a:t>Neshornet kan både bli spist av løven og gribben.</a:t>
            </a:r>
          </a:p>
          <a:p>
            <a:pPr marL="457200" indent="-457200">
              <a:buAutoNum type="arabicPeriod"/>
            </a:pPr>
            <a:r>
              <a:rPr lang="nb-NO" sz="2500" b="0" i="0" u="none" strike="noStrike" dirty="0">
                <a:effectLst/>
                <a:latin typeface="Calibri" panose="020F0502020204030204" pitchFamily="34" charset="0"/>
                <a:cs typeface="Calibri" panose="020F0502020204030204" pitchFamily="34" charset="0"/>
              </a:rPr>
              <a:t>Gresshoppen er en produsent fordi den lever av planter som omdanner solenergi til kjemisk energi. </a:t>
            </a:r>
          </a:p>
          <a:p>
            <a:pPr marL="457200" indent="-457200">
              <a:buAutoNum type="arabicPeriod"/>
            </a:pPr>
            <a:r>
              <a:rPr lang="nb-NO" sz="2500" b="0" i="0" u="none" strike="noStrike" dirty="0">
                <a:effectLst/>
                <a:latin typeface="Calibri" panose="020F0502020204030204" pitchFamily="34" charset="0"/>
                <a:cs typeface="Calibri" panose="020F0502020204030204" pitchFamily="34" charset="0"/>
              </a:rPr>
              <a:t>Apen og den afrikanske katten konkurrerer med hverandre om slangen som ressurs.</a:t>
            </a:r>
          </a:p>
          <a:p>
            <a:pPr marL="457200" indent="-457200">
              <a:buAutoNum type="arabicPeriod"/>
            </a:pPr>
            <a:r>
              <a:rPr lang="nb-NO" sz="2500" b="0" i="0" u="none" strike="noStrike" dirty="0">
                <a:effectLst/>
                <a:latin typeface="Calibri" panose="020F0502020204030204" pitchFamily="34" charset="0"/>
                <a:cs typeface="Calibri" panose="020F0502020204030204" pitchFamily="34" charset="0"/>
              </a:rPr>
              <a:t>Den svarte og hvite fuglen er både et rovdyr og et byttedyr.</a:t>
            </a:r>
          </a:p>
          <a:p>
            <a:pPr marL="457200" indent="-457200">
              <a:buAutoNum type="arabicPeriod"/>
            </a:pPr>
            <a:r>
              <a:rPr lang="nb-NO" sz="2500" b="0" i="0" u="none" strike="noStrike" dirty="0">
                <a:effectLst/>
                <a:latin typeface="Calibri" panose="020F0502020204030204" pitchFamily="34" charset="0"/>
                <a:cs typeface="Calibri" panose="020F0502020204030204" pitchFamily="34" charset="0"/>
              </a:rPr>
              <a:t>Gribben er både et rovdyr og et byttedyr.  </a:t>
            </a:r>
          </a:p>
          <a:p>
            <a:pPr marL="457200" indent="-457200">
              <a:buAutoNum type="arabicPeriod"/>
            </a:pPr>
            <a:r>
              <a:rPr lang="nb-NO" sz="2500" b="0" i="0" u="none" strike="noStrike" dirty="0">
                <a:effectLst/>
                <a:latin typeface="Calibri" panose="020F0502020204030204" pitchFamily="34" charset="0"/>
                <a:cs typeface="Calibri" panose="020F0502020204030204" pitchFamily="34" charset="0"/>
              </a:rPr>
              <a:t>Treet, neshornet, løven og giraffen er en næringskjede. </a:t>
            </a:r>
          </a:p>
          <a:p>
            <a:pPr marL="457200" indent="-457200">
              <a:buAutoNum type="arabicPeriod"/>
            </a:pPr>
            <a:endParaRPr lang="nb-NO" sz="2000" dirty="0">
              <a:latin typeface="Calibri" panose="020F0502020204030204" pitchFamily="34" charset="0"/>
              <a:cs typeface="Calibri" panose="020F0502020204030204" pitchFamily="34" charset="0"/>
            </a:endParaRPr>
          </a:p>
        </p:txBody>
      </p:sp>
      <p:pic>
        <p:nvPicPr>
          <p:cNvPr id="1028" name="Picture 4">
            <a:extLst>
              <a:ext uri="{FF2B5EF4-FFF2-40B4-BE49-F238E27FC236}">
                <a16:creationId xmlns:a16="http://schemas.microsoft.com/office/drawing/2014/main" id="{23CC0320-4790-5C94-FA15-59E71157D3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4418" y="3066394"/>
            <a:ext cx="4444900" cy="3168727"/>
          </a:xfrm>
          <a:prstGeom prst="rect">
            <a:avLst/>
          </a:prstGeom>
          <a:noFill/>
          <a:extLst>
            <a:ext uri="{909E8E84-426E-40DD-AFC4-6F175D3DCCD1}">
              <a14:hiddenFill xmlns:a14="http://schemas.microsoft.com/office/drawing/2010/main">
                <a:solidFill>
                  <a:srgbClr val="FFFFFF"/>
                </a:solidFill>
              </a14:hiddenFill>
            </a:ext>
          </a:extLst>
        </p:spPr>
      </p:pic>
      <p:sp>
        <p:nvSpPr>
          <p:cNvPr id="3" name="TekstSylinder 2">
            <a:extLst>
              <a:ext uri="{FF2B5EF4-FFF2-40B4-BE49-F238E27FC236}">
                <a16:creationId xmlns:a16="http://schemas.microsoft.com/office/drawing/2014/main" id="{5B779418-5565-D0A8-0DD6-4B3C3196D92F}"/>
              </a:ext>
            </a:extLst>
          </p:cNvPr>
          <p:cNvSpPr txBox="1"/>
          <p:nvPr/>
        </p:nvSpPr>
        <p:spPr>
          <a:xfrm>
            <a:off x="8975235" y="482736"/>
            <a:ext cx="2764083" cy="2359620"/>
          </a:xfrm>
          <a:prstGeom prst="rect">
            <a:avLst/>
          </a:prstGeom>
          <a:noFill/>
        </p:spPr>
        <p:txBody>
          <a:bodyPr wrap="square" rtlCol="0">
            <a:spAutoFit/>
          </a:bodyPr>
          <a:lstStyle/>
          <a:p>
            <a:endParaRPr lang="nb-NO" sz="100" dirty="0">
              <a:latin typeface="Calibri" panose="020F0502020204030204" pitchFamily="34" charset="0"/>
              <a:cs typeface="Calibri" panose="020F0502020204030204" pitchFamily="34" charset="0"/>
            </a:endParaRPr>
          </a:p>
          <a:p>
            <a:pPr marL="342900" indent="-342900">
              <a:lnSpc>
                <a:spcPct val="150000"/>
              </a:lnSpc>
              <a:buFontTx/>
              <a:buAutoNum type="alphaLcParenR"/>
            </a:pPr>
            <a:r>
              <a:rPr lang="nb-NO" sz="2500" dirty="0">
                <a:latin typeface="Calibri" panose="020F0502020204030204" pitchFamily="34" charset="0"/>
                <a:cs typeface="Calibri" panose="020F0502020204030204" pitchFamily="34" charset="0"/>
              </a:rPr>
              <a:t>1, 3 og 5</a:t>
            </a:r>
          </a:p>
          <a:p>
            <a:pPr marL="342900" indent="-342900">
              <a:lnSpc>
                <a:spcPct val="150000"/>
              </a:lnSpc>
              <a:buFontTx/>
              <a:buAutoNum type="alphaLcParenR"/>
            </a:pPr>
            <a:r>
              <a:rPr lang="nb-NO" sz="2500" dirty="0">
                <a:latin typeface="Calibri" panose="020F0502020204030204" pitchFamily="34" charset="0"/>
                <a:cs typeface="Calibri" panose="020F0502020204030204" pitchFamily="34" charset="0"/>
              </a:rPr>
              <a:t>3 og 4</a:t>
            </a:r>
          </a:p>
          <a:p>
            <a:pPr marL="342900" indent="-342900">
              <a:lnSpc>
                <a:spcPct val="150000"/>
              </a:lnSpc>
              <a:buFontTx/>
              <a:buAutoNum type="alphaLcParenR"/>
            </a:pPr>
            <a:r>
              <a:rPr lang="nb-NO" sz="2500" dirty="0">
                <a:latin typeface="Calibri" panose="020F0502020204030204" pitchFamily="34" charset="0"/>
                <a:cs typeface="Calibri" panose="020F0502020204030204" pitchFamily="34" charset="0"/>
              </a:rPr>
              <a:t>1 og 4</a:t>
            </a:r>
          </a:p>
          <a:p>
            <a:pPr marL="342900" indent="-342900">
              <a:lnSpc>
                <a:spcPct val="150000"/>
              </a:lnSpc>
              <a:buFontTx/>
              <a:buAutoNum type="alphaLcParenR"/>
            </a:pPr>
            <a:r>
              <a:rPr lang="nb-NO" sz="2500" dirty="0">
                <a:latin typeface="Calibri" panose="020F0502020204030204" pitchFamily="34" charset="0"/>
                <a:cs typeface="Calibri" panose="020F0502020204030204" pitchFamily="34" charset="0"/>
              </a:rPr>
              <a:t>2, 5 og 6</a:t>
            </a:r>
            <a:endParaRPr lang="nb-NO" sz="2500" dirty="0"/>
          </a:p>
        </p:txBody>
      </p:sp>
    </p:spTree>
    <p:extLst>
      <p:ext uri="{BB962C8B-B14F-4D97-AF65-F5344CB8AC3E}">
        <p14:creationId xmlns:p14="http://schemas.microsoft.com/office/powerpoint/2010/main" val="124202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1368DF-91AA-CC2A-F8FB-C23BF5F06BCE}"/>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390D3C58-AC38-08BE-E3DA-D526FCBA1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6618972C-063F-0EFD-93FC-A6A3462238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06559B43-CCBB-6974-D662-2CDBB386E4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ABE6446B-B064-D927-DF42-78930E4B7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0E7CF333-7EEA-605A-0394-49D31919F6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DD563EA0-D8B7-8CE8-B0D6-E100E5D6FB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2F9EB8B5-CB77-3EB4-B45F-2789B69194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504D938C-FC2F-28FA-B4C8-122038A6191E}"/>
              </a:ext>
            </a:extLst>
          </p:cNvPr>
          <p:cNvSpPr>
            <a:spLocks noGrp="1"/>
          </p:cNvSpPr>
          <p:nvPr>
            <p:ph type="title"/>
          </p:nvPr>
        </p:nvSpPr>
        <p:spPr>
          <a:xfrm>
            <a:off x="1184564" y="566058"/>
            <a:ext cx="9538854" cy="2052451"/>
          </a:xfrm>
        </p:spPr>
        <p:txBody>
          <a:bodyPr anchor="b">
            <a:normAutofit/>
          </a:bodyPr>
          <a:lstStyle/>
          <a:p>
            <a:r>
              <a:rPr lang="nb-NO" sz="3500" dirty="0">
                <a:latin typeface="Calibri" panose="020F0502020204030204" pitchFamily="34" charset="0"/>
                <a:cs typeface="Calibri" panose="020F0502020204030204" pitchFamily="34" charset="0"/>
              </a:rPr>
              <a:t>Spørsmål </a:t>
            </a:r>
            <a:r>
              <a:rPr lang="nb-NO" sz="3200" dirty="0">
                <a:latin typeface="Calibri" panose="020F0502020204030204" pitchFamily="34" charset="0"/>
                <a:cs typeface="Calibri" panose="020F0502020204030204" pitchFamily="34" charset="0"/>
              </a:rPr>
              <a:t>3: </a:t>
            </a:r>
            <a:r>
              <a:rPr lang="nb-NO" sz="3200" b="0" i="0" u="none" strike="noStrike" dirty="0">
                <a:solidFill>
                  <a:srgbClr val="000000"/>
                </a:solidFill>
                <a:effectLst/>
                <a:latin typeface="Calibri" panose="020F0502020204030204" pitchFamily="34" charset="0"/>
                <a:cs typeface="Calibri" panose="020F0502020204030204" pitchFamily="34" charset="0"/>
              </a:rPr>
              <a:t>Hva er viktigst for en populasjon å ha for å være best rustet mot raske endringer i klimaet?</a:t>
            </a:r>
            <a:endParaRPr lang="nb-NO" sz="3200" dirty="0">
              <a:latin typeface="Calibri" panose="020F0502020204030204" pitchFamily="34" charset="0"/>
              <a:cs typeface="Calibri" panose="020F0502020204030204" pitchFamily="34" charset="0"/>
            </a:endParaRPr>
          </a:p>
        </p:txBody>
      </p:sp>
      <p:sp>
        <p:nvSpPr>
          <p:cNvPr id="106" name="Plassholder for innhold 2">
            <a:extLst>
              <a:ext uri="{FF2B5EF4-FFF2-40B4-BE49-F238E27FC236}">
                <a16:creationId xmlns:a16="http://schemas.microsoft.com/office/drawing/2014/main" id="{7C546278-59EE-D7DD-3F99-6B8A255BBDA6}"/>
              </a:ext>
            </a:extLst>
          </p:cNvPr>
          <p:cNvSpPr>
            <a:spLocks noGrp="1"/>
          </p:cNvSpPr>
          <p:nvPr>
            <p:ph idx="1"/>
          </p:nvPr>
        </p:nvSpPr>
        <p:spPr>
          <a:xfrm>
            <a:off x="939422" y="2119745"/>
            <a:ext cx="9035851" cy="3708561"/>
          </a:xfrm>
        </p:spPr>
        <p:txBody>
          <a:bodyPr>
            <a:noAutofit/>
          </a:bodyPr>
          <a:lstStyle/>
          <a:p>
            <a:pPr indent="0" algn="l" rtl="0" fontAlgn="base">
              <a:spcBef>
                <a:spcPts val="0"/>
              </a:spcBef>
              <a:spcAft>
                <a:spcPts val="0"/>
              </a:spcAft>
              <a:buNone/>
            </a:pPr>
            <a:endParaRPr lang="nb-NO" dirty="0">
              <a:latin typeface="Calibri" panose="020F0502020204030204" pitchFamily="34" charset="0"/>
              <a:cs typeface="Calibri" panose="020F0502020204030204" pitchFamily="34" charset="0"/>
            </a:endParaRPr>
          </a:p>
          <a:p>
            <a:pPr indent="0" algn="l" rtl="0" fontAlgn="base">
              <a:spcBef>
                <a:spcPts val="0"/>
              </a:spcBef>
              <a:spcAft>
                <a:spcPts val="0"/>
              </a:spcAft>
              <a:buNone/>
            </a:pPr>
            <a:endParaRPr lang="nb-NO" b="0" i="0" u="none" strike="noStrike" dirty="0">
              <a:effectLst/>
              <a:latin typeface="Calibri" panose="020F0502020204030204" pitchFamily="34" charset="0"/>
              <a:cs typeface="Calibri" panose="020F0502020204030204" pitchFamily="34" charset="0"/>
            </a:endParaRPr>
          </a:p>
          <a:p>
            <a:pPr marL="685800" indent="-457200" algn="l" rtl="0" fontAlgn="base">
              <a:lnSpc>
                <a:spcPct val="150000"/>
              </a:lnSpc>
              <a:spcBef>
                <a:spcPts val="0"/>
              </a:spcBef>
              <a:spcAft>
                <a:spcPts val="0"/>
              </a:spcAft>
              <a:buAutoNum type="alphaLcParenR"/>
            </a:pPr>
            <a:r>
              <a:rPr lang="nb-NO" b="0" i="0" u="none" strike="noStrike" dirty="0">
                <a:effectLst/>
                <a:latin typeface="Calibri" panose="020F0502020204030204" pitchFamily="34" charset="0"/>
                <a:cs typeface="Calibri" panose="020F0502020204030204" pitchFamily="34" charset="0"/>
              </a:rPr>
              <a:t>Et stort antall individer i populasjonen. </a:t>
            </a:r>
          </a:p>
          <a:p>
            <a:pPr marL="685800" indent="-457200" fontAlgn="base">
              <a:lnSpc>
                <a:spcPct val="150000"/>
              </a:lnSpc>
              <a:spcBef>
                <a:spcPts val="0"/>
              </a:spcBef>
              <a:buFont typeface="Arial" panose="020B0604020202020204" pitchFamily="34" charset="0"/>
              <a:buAutoNum type="alphaLcParenR"/>
            </a:pPr>
            <a:r>
              <a:rPr lang="nb-NO" dirty="0">
                <a:latin typeface="Calibri" panose="020F0502020204030204" pitchFamily="34" charset="0"/>
                <a:cs typeface="Calibri" panose="020F0502020204030204" pitchFamily="34" charset="0"/>
              </a:rPr>
              <a:t>Stor genetisk variasjon.</a:t>
            </a:r>
          </a:p>
          <a:p>
            <a:pPr marL="685800" indent="-457200" algn="l" rtl="0" fontAlgn="base">
              <a:lnSpc>
                <a:spcPct val="150000"/>
              </a:lnSpc>
              <a:spcBef>
                <a:spcPts val="0"/>
              </a:spcBef>
              <a:spcAft>
                <a:spcPts val="0"/>
              </a:spcAft>
              <a:buAutoNum type="alphaLcParenR"/>
            </a:pPr>
            <a:r>
              <a:rPr lang="nb-NO" b="0" i="0" u="none" strike="noStrike" dirty="0">
                <a:effectLst/>
                <a:latin typeface="Calibri" panose="020F0502020204030204" pitchFamily="34" charset="0"/>
                <a:cs typeface="Calibri" panose="020F0502020204030204" pitchFamily="34" charset="0"/>
              </a:rPr>
              <a:t>Individer i populasjonen som er tilpasningsdyktige. </a:t>
            </a:r>
          </a:p>
          <a:p>
            <a:pPr marL="685800" indent="-457200" algn="l" rtl="0" fontAlgn="base">
              <a:lnSpc>
                <a:spcPct val="150000"/>
              </a:lnSpc>
              <a:spcBef>
                <a:spcPts val="0"/>
              </a:spcBef>
              <a:spcAft>
                <a:spcPts val="0"/>
              </a:spcAft>
              <a:buAutoNum type="alphaLcParenR"/>
            </a:pPr>
            <a:r>
              <a:rPr lang="nb-NO" b="0" i="0" u="none" strike="noStrike" dirty="0">
                <a:effectLst/>
                <a:latin typeface="Calibri" panose="020F0502020204030204" pitchFamily="34" charset="0"/>
                <a:cs typeface="Calibri" panose="020F0502020204030204" pitchFamily="34" charset="0"/>
              </a:rPr>
              <a:t>Lang generasjonstid (bruker lang tid på å få avkom). </a:t>
            </a:r>
          </a:p>
        </p:txBody>
      </p:sp>
    </p:spTree>
    <p:extLst>
      <p:ext uri="{BB962C8B-B14F-4D97-AF65-F5344CB8AC3E}">
        <p14:creationId xmlns:p14="http://schemas.microsoft.com/office/powerpoint/2010/main" val="3067733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56F8FB-BD1A-CB77-6605-4B034D1F7715}"/>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DF05B8E9-A701-9889-9714-9172D4F40D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185E4DA1-2B81-F59D-AFBE-6987BC52E2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F4EA504D-3FBD-D128-C313-D56C2A6EE3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D78AE4BE-2378-6DB1-4018-80146DBD12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65686D84-D178-A043-88D9-A3B90BF8D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66CDE3E4-2F72-1016-453D-E2FCDB2CE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8489DA6C-FDD3-7577-9C53-4296930DF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A0832E0B-0C86-CFEE-49BA-0A2CCC13BBE4}"/>
              </a:ext>
            </a:extLst>
          </p:cNvPr>
          <p:cNvSpPr>
            <a:spLocks noGrp="1"/>
          </p:cNvSpPr>
          <p:nvPr>
            <p:ph type="title"/>
          </p:nvPr>
        </p:nvSpPr>
        <p:spPr>
          <a:xfrm>
            <a:off x="1292597" y="893762"/>
            <a:ext cx="9825318" cy="1703965"/>
          </a:xfrm>
        </p:spPr>
        <p:txBody>
          <a:bodyPr anchor="b">
            <a:normAutofit/>
          </a:bodyPr>
          <a:lstStyle/>
          <a:p>
            <a:r>
              <a:rPr lang="nb-NO" sz="3500" dirty="0">
                <a:latin typeface="Calibri" panose="020F0502020204030204" pitchFamily="34" charset="0"/>
                <a:cs typeface="Calibri" panose="020F0502020204030204" pitchFamily="34" charset="0"/>
              </a:rPr>
              <a:t>Spørsmål 4: Hvilke tre gasser bidrar mest til de menneskeskapte klimaendringene og global oppvarming?</a:t>
            </a:r>
          </a:p>
        </p:txBody>
      </p:sp>
      <p:sp>
        <p:nvSpPr>
          <p:cNvPr id="106" name="Plassholder for innhold 2">
            <a:extLst>
              <a:ext uri="{FF2B5EF4-FFF2-40B4-BE49-F238E27FC236}">
                <a16:creationId xmlns:a16="http://schemas.microsoft.com/office/drawing/2014/main" id="{5A71F490-FE9F-671B-F887-66A212C034EE}"/>
              </a:ext>
            </a:extLst>
          </p:cNvPr>
          <p:cNvSpPr>
            <a:spLocks noGrp="1"/>
          </p:cNvSpPr>
          <p:nvPr>
            <p:ph idx="1"/>
          </p:nvPr>
        </p:nvSpPr>
        <p:spPr>
          <a:xfrm>
            <a:off x="1093694" y="2237014"/>
            <a:ext cx="9825318" cy="3591292"/>
          </a:xfrm>
        </p:spPr>
        <p:txBody>
          <a:bodyPr>
            <a:noAutofit/>
          </a:bodyPr>
          <a:lstStyle/>
          <a:p>
            <a:pPr indent="0" algn="l" rtl="0" fontAlgn="base">
              <a:spcBef>
                <a:spcPts val="0"/>
              </a:spcBef>
              <a:spcAft>
                <a:spcPts val="0"/>
              </a:spcAft>
              <a:buNone/>
            </a:pPr>
            <a:endParaRPr lang="nb-NO" sz="2500" b="0" i="0" u="none" strike="noStrike" dirty="0">
              <a:effectLst/>
              <a:latin typeface="Calibri" panose="020F0502020204030204" pitchFamily="34" charset="0"/>
              <a:cs typeface="Calibri" panose="020F0502020204030204" pitchFamily="34" charset="0"/>
            </a:endParaRPr>
          </a:p>
          <a:p>
            <a:pPr indent="0" algn="l" rtl="0" fontAlgn="base">
              <a:lnSpc>
                <a:spcPct val="150000"/>
              </a:lnSpc>
              <a:spcBef>
                <a:spcPts val="0"/>
              </a:spcBef>
              <a:spcAft>
                <a:spcPts val="0"/>
              </a:spcAft>
              <a:buNone/>
            </a:pPr>
            <a:endParaRPr lang="nb-NO" sz="2500" dirty="0">
              <a:latin typeface="Calibri" panose="020F0502020204030204" pitchFamily="34" charset="0"/>
              <a:cs typeface="Calibri" panose="020F0502020204030204" pitchFamily="34" charset="0"/>
            </a:endParaRPr>
          </a:p>
          <a:p>
            <a:pPr marL="685800" indent="-457200" algn="l" rtl="0" fontAlgn="base">
              <a:lnSpc>
                <a:spcPct val="150000"/>
              </a:lnSpc>
              <a:spcBef>
                <a:spcPts val="0"/>
              </a:spcBef>
              <a:spcAft>
                <a:spcPts val="0"/>
              </a:spcAft>
              <a:buFont typeface="+mj-lt"/>
              <a:buAutoNum type="alphaLcParenR"/>
            </a:pPr>
            <a:r>
              <a:rPr lang="nb-NO" sz="2500" b="0" i="0" u="none" strike="noStrike" dirty="0">
                <a:effectLst/>
                <a:latin typeface="Calibri" panose="020F0502020204030204" pitchFamily="34" charset="0"/>
                <a:cs typeface="Calibri" panose="020F0502020204030204" pitchFamily="34" charset="0"/>
              </a:rPr>
              <a:t>Karbondioksid CO</a:t>
            </a:r>
            <a:r>
              <a:rPr lang="nb-NO" sz="2500" b="0" i="0" u="none" strike="noStrike" baseline="-25000" dirty="0">
                <a:effectLst/>
                <a:latin typeface="Calibri" panose="020F0502020204030204" pitchFamily="34" charset="0"/>
                <a:cs typeface="Calibri" panose="020F0502020204030204" pitchFamily="34" charset="0"/>
              </a:rPr>
              <a:t>2</a:t>
            </a:r>
            <a:r>
              <a:rPr lang="nb-NO" sz="2500" b="0" i="0" u="none" strike="noStrike" dirty="0">
                <a:effectLst/>
                <a:latin typeface="Calibri" panose="020F0502020204030204" pitchFamily="34" charset="0"/>
                <a:cs typeface="Calibri" panose="020F0502020204030204" pitchFamily="34" charset="0"/>
              </a:rPr>
              <a:t>, metan CH</a:t>
            </a:r>
            <a:r>
              <a:rPr lang="nb-NO" sz="2500" b="0" i="0" u="none" strike="noStrike" baseline="-25000" dirty="0">
                <a:effectLst/>
                <a:latin typeface="Calibri" panose="020F0502020204030204" pitchFamily="34" charset="0"/>
                <a:cs typeface="Calibri" panose="020F0502020204030204" pitchFamily="34" charset="0"/>
              </a:rPr>
              <a:t>4</a:t>
            </a:r>
            <a:r>
              <a:rPr lang="nb-NO" sz="2500" b="0" i="0" u="none" strike="noStrike" dirty="0">
                <a:effectLst/>
                <a:latin typeface="Calibri" panose="020F0502020204030204" pitchFamily="34" charset="0"/>
                <a:cs typeface="Calibri" panose="020F0502020204030204" pitchFamily="34" charset="0"/>
              </a:rPr>
              <a:t> og lystgass N</a:t>
            </a:r>
            <a:r>
              <a:rPr lang="nb-NO" sz="2500" b="0" i="0" u="none" strike="noStrike" baseline="-25000" dirty="0">
                <a:effectLst/>
                <a:latin typeface="Calibri" panose="020F0502020204030204" pitchFamily="34" charset="0"/>
                <a:cs typeface="Calibri" panose="020F0502020204030204" pitchFamily="34" charset="0"/>
              </a:rPr>
              <a:t>2</a:t>
            </a:r>
            <a:r>
              <a:rPr lang="nb-NO" sz="2500" b="0" i="0" u="none" strike="noStrike" dirty="0">
                <a:effectLst/>
                <a:latin typeface="Calibri" panose="020F0502020204030204" pitchFamily="34" charset="0"/>
                <a:cs typeface="Calibri" panose="020F0502020204030204" pitchFamily="34" charset="0"/>
              </a:rPr>
              <a:t>O</a:t>
            </a:r>
          </a:p>
          <a:p>
            <a:pPr marL="685800" indent="-457200" fontAlgn="base">
              <a:lnSpc>
                <a:spcPct val="150000"/>
              </a:lnSpc>
              <a:spcBef>
                <a:spcPts val="0"/>
              </a:spcBef>
              <a:buFont typeface="+mj-lt"/>
              <a:buAutoNum type="alphaLcParenR"/>
            </a:pPr>
            <a:r>
              <a:rPr lang="nb-NO" sz="2500" dirty="0">
                <a:latin typeface="Calibri" panose="020F0502020204030204" pitchFamily="34" charset="0"/>
                <a:cs typeface="Calibri" panose="020F0502020204030204" pitchFamily="34" charset="0"/>
              </a:rPr>
              <a:t>Karbondioksid CO</a:t>
            </a:r>
            <a:r>
              <a:rPr lang="nb-NO" sz="2500" baseline="-25000" dirty="0">
                <a:latin typeface="Calibri" panose="020F0502020204030204" pitchFamily="34" charset="0"/>
                <a:cs typeface="Calibri" panose="020F0502020204030204" pitchFamily="34" charset="0"/>
              </a:rPr>
              <a:t>2</a:t>
            </a:r>
            <a:r>
              <a:rPr lang="nb-NO" sz="2500" dirty="0">
                <a:latin typeface="Calibri" panose="020F0502020204030204" pitchFamily="34" charset="0"/>
                <a:cs typeface="Calibri" panose="020F0502020204030204" pitchFamily="34" charset="0"/>
              </a:rPr>
              <a:t>, vann H</a:t>
            </a:r>
            <a:r>
              <a:rPr lang="nb-NO" sz="2500" baseline="-25000" dirty="0">
                <a:latin typeface="Calibri" panose="020F0502020204030204" pitchFamily="34" charset="0"/>
                <a:cs typeface="Calibri" panose="020F0502020204030204" pitchFamily="34" charset="0"/>
              </a:rPr>
              <a:t>2</a:t>
            </a:r>
            <a:r>
              <a:rPr lang="nb-NO" sz="2500" dirty="0">
                <a:latin typeface="Calibri" panose="020F0502020204030204" pitchFamily="34" charset="0"/>
                <a:cs typeface="Calibri" panose="020F0502020204030204" pitchFamily="34" charset="0"/>
              </a:rPr>
              <a:t>O og metan CH</a:t>
            </a:r>
            <a:r>
              <a:rPr lang="nb-NO" sz="2500" baseline="-25000" dirty="0">
                <a:latin typeface="Calibri" panose="020F0502020204030204" pitchFamily="34" charset="0"/>
                <a:cs typeface="Calibri" panose="020F0502020204030204" pitchFamily="34" charset="0"/>
              </a:rPr>
              <a:t>4</a:t>
            </a:r>
            <a:endParaRPr lang="nb-NO" sz="2500" dirty="0">
              <a:latin typeface="Calibri" panose="020F0502020204030204" pitchFamily="34" charset="0"/>
              <a:cs typeface="Calibri" panose="020F0502020204030204" pitchFamily="34" charset="0"/>
            </a:endParaRPr>
          </a:p>
          <a:p>
            <a:pPr marL="685800" indent="-457200" fontAlgn="base">
              <a:lnSpc>
                <a:spcPct val="150000"/>
              </a:lnSpc>
              <a:spcBef>
                <a:spcPts val="0"/>
              </a:spcBef>
              <a:buFont typeface="+mj-lt"/>
              <a:buAutoNum type="alphaLcParenR"/>
            </a:pPr>
            <a:r>
              <a:rPr lang="nb-NO" sz="2500" dirty="0">
                <a:latin typeface="Calibri" panose="020F0502020204030204" pitchFamily="34" charset="0"/>
                <a:cs typeface="Calibri" panose="020F0502020204030204" pitchFamily="34" charset="0"/>
              </a:rPr>
              <a:t>Karbondioksid CO</a:t>
            </a:r>
            <a:r>
              <a:rPr lang="nb-NO" sz="2500" baseline="-25000" dirty="0">
                <a:latin typeface="Calibri" panose="020F0502020204030204" pitchFamily="34" charset="0"/>
                <a:cs typeface="Calibri" panose="020F0502020204030204" pitchFamily="34" charset="0"/>
              </a:rPr>
              <a:t>2</a:t>
            </a:r>
            <a:r>
              <a:rPr lang="nb-NO" sz="2500" dirty="0">
                <a:latin typeface="Calibri" panose="020F0502020204030204" pitchFamily="34" charset="0"/>
                <a:cs typeface="Calibri" panose="020F0502020204030204" pitchFamily="34" charset="0"/>
              </a:rPr>
              <a:t>, vann H</a:t>
            </a:r>
            <a:r>
              <a:rPr lang="nb-NO" sz="2500" baseline="-25000" dirty="0">
                <a:latin typeface="Calibri" panose="020F0502020204030204" pitchFamily="34" charset="0"/>
                <a:cs typeface="Calibri" panose="020F0502020204030204" pitchFamily="34" charset="0"/>
              </a:rPr>
              <a:t>2</a:t>
            </a:r>
            <a:r>
              <a:rPr lang="nb-NO" sz="2500" dirty="0">
                <a:latin typeface="Calibri" panose="020F0502020204030204" pitchFamily="34" charset="0"/>
                <a:cs typeface="Calibri" panose="020F0502020204030204" pitchFamily="34" charset="0"/>
              </a:rPr>
              <a:t>O og lystgass N</a:t>
            </a:r>
            <a:r>
              <a:rPr lang="nb-NO" sz="2500" baseline="-25000" dirty="0">
                <a:latin typeface="Calibri" panose="020F0502020204030204" pitchFamily="34" charset="0"/>
                <a:cs typeface="Calibri" panose="020F0502020204030204" pitchFamily="34" charset="0"/>
              </a:rPr>
              <a:t>2</a:t>
            </a:r>
            <a:r>
              <a:rPr lang="nb-NO" sz="2500" dirty="0">
                <a:latin typeface="Calibri" panose="020F0502020204030204" pitchFamily="34" charset="0"/>
                <a:cs typeface="Calibri" panose="020F0502020204030204" pitchFamily="34" charset="0"/>
              </a:rPr>
              <a:t>O</a:t>
            </a:r>
            <a:endParaRPr lang="nb-NO" sz="2500" b="0" i="0" u="none" strike="noStrike" dirty="0">
              <a:effectLst/>
              <a:latin typeface="Calibri" panose="020F0502020204030204" pitchFamily="34" charset="0"/>
              <a:cs typeface="Calibri" panose="020F0502020204030204" pitchFamily="34" charset="0"/>
            </a:endParaRPr>
          </a:p>
          <a:p>
            <a:pPr marL="685800" indent="-457200" algn="l" rtl="0" fontAlgn="base">
              <a:lnSpc>
                <a:spcPct val="150000"/>
              </a:lnSpc>
              <a:spcBef>
                <a:spcPts val="0"/>
              </a:spcBef>
              <a:spcAft>
                <a:spcPts val="0"/>
              </a:spcAft>
              <a:buFont typeface="+mj-lt"/>
              <a:buAutoNum type="alphaLcParenR"/>
            </a:pPr>
            <a:r>
              <a:rPr lang="nb-NO" sz="2500" b="0" i="0" u="none" strike="noStrike" dirty="0">
                <a:effectLst/>
                <a:latin typeface="Calibri" panose="020F0502020204030204" pitchFamily="34" charset="0"/>
                <a:cs typeface="Calibri" panose="020F0502020204030204" pitchFamily="34" charset="0"/>
              </a:rPr>
              <a:t>Karbondioksid CO</a:t>
            </a:r>
            <a:r>
              <a:rPr lang="nb-NO" sz="2500" b="0" i="0" u="none" strike="noStrike" baseline="-25000" dirty="0">
                <a:effectLst/>
                <a:latin typeface="Calibri" panose="020F0502020204030204" pitchFamily="34" charset="0"/>
                <a:cs typeface="Calibri" panose="020F0502020204030204" pitchFamily="34" charset="0"/>
              </a:rPr>
              <a:t>2</a:t>
            </a:r>
            <a:r>
              <a:rPr lang="nb-NO" sz="2500" b="0" i="0" u="none" strike="noStrike" dirty="0">
                <a:effectLst/>
                <a:latin typeface="Calibri" panose="020F0502020204030204" pitchFamily="34" charset="0"/>
                <a:cs typeface="Calibri" panose="020F0502020204030204" pitchFamily="34" charset="0"/>
              </a:rPr>
              <a:t>, karbonmonoksid CO og vann H</a:t>
            </a:r>
            <a:r>
              <a:rPr lang="nb-NO" sz="2500" b="0" i="0" u="none" strike="noStrike" baseline="-25000" dirty="0">
                <a:effectLst/>
                <a:latin typeface="Calibri" panose="020F0502020204030204" pitchFamily="34" charset="0"/>
                <a:cs typeface="Calibri" panose="020F0502020204030204" pitchFamily="34" charset="0"/>
              </a:rPr>
              <a:t>2</a:t>
            </a:r>
            <a:r>
              <a:rPr lang="nb-NO" sz="2500" b="0" i="0" u="none" strike="noStrike" dirty="0">
                <a:effectLst/>
                <a:latin typeface="Calibri" panose="020F0502020204030204" pitchFamily="34" charset="0"/>
                <a:cs typeface="Calibri" panose="020F0502020204030204" pitchFamily="34" charset="0"/>
              </a:rPr>
              <a:t>O</a:t>
            </a:r>
          </a:p>
          <a:p>
            <a:pPr marL="0" indent="0" algn="l" rtl="0">
              <a:spcBef>
                <a:spcPts val="0"/>
              </a:spcBef>
              <a:spcAft>
                <a:spcPts val="0"/>
              </a:spcAft>
              <a:buNone/>
            </a:pPr>
            <a:br>
              <a:rPr lang="nb-NO" sz="2500" dirty="0">
                <a:latin typeface="Calibri" panose="020F0502020204030204" pitchFamily="34" charset="0"/>
                <a:cs typeface="Calibri" panose="020F0502020204030204" pitchFamily="34" charset="0"/>
              </a:rPr>
            </a:br>
            <a:br>
              <a:rPr lang="nb-NO" sz="2500" dirty="0">
                <a:latin typeface="Calibri" panose="020F0502020204030204" pitchFamily="34" charset="0"/>
                <a:cs typeface="Calibri" panose="020F0502020204030204" pitchFamily="34" charset="0"/>
              </a:rPr>
            </a:br>
            <a:endParaRPr lang="nb-NO" sz="2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501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AA4DAF-9200-6F76-31E1-0BEE82CD7BA6}"/>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82D0D217-BE44-994E-90D6-562BF189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DA3F4F8D-D896-9D77-E517-5E60149A54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17B8166C-826E-2FCC-8538-3A46F17212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876A5054-3E5A-EBBD-CA84-3C208C23AA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0540E692-8F2F-D3C1-728F-C823731CBE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B1CB49D2-E41D-90B2-AF3B-CB2514FB80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F3296A37-7FE7-E526-55BD-39A6764E44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59FAAE30-8FBB-159A-58F6-2AB6128BA65E}"/>
              </a:ext>
            </a:extLst>
          </p:cNvPr>
          <p:cNvSpPr>
            <a:spLocks noGrp="1"/>
          </p:cNvSpPr>
          <p:nvPr>
            <p:ph type="title"/>
          </p:nvPr>
        </p:nvSpPr>
        <p:spPr>
          <a:xfrm>
            <a:off x="1724891" y="893763"/>
            <a:ext cx="9527686" cy="1101292"/>
          </a:xfrm>
        </p:spPr>
        <p:txBody>
          <a:bodyPr anchor="b">
            <a:normAutofit/>
          </a:bodyPr>
          <a:lstStyle/>
          <a:p>
            <a:pPr algn="l" rtl="0">
              <a:spcBef>
                <a:spcPts val="0"/>
              </a:spcBef>
              <a:spcAft>
                <a:spcPts val="0"/>
              </a:spcAft>
            </a:pPr>
            <a:r>
              <a:rPr lang="nb-NO" sz="3600" dirty="0">
                <a:latin typeface="Calibri" panose="020F0502020204030204" pitchFamily="34" charset="0"/>
                <a:cs typeface="Calibri" panose="020F0502020204030204" pitchFamily="34" charset="0"/>
              </a:rPr>
              <a:t>Spørsmål 5: </a:t>
            </a:r>
            <a:r>
              <a:rPr lang="nb-NO" sz="3600" b="0" i="0" u="none" strike="noStrike" dirty="0">
                <a:solidFill>
                  <a:srgbClr val="000000"/>
                </a:solidFill>
                <a:effectLst/>
                <a:latin typeface="Calibri" panose="020F0502020204030204" pitchFamily="34" charset="0"/>
                <a:cs typeface="Calibri" panose="020F0502020204030204" pitchFamily="34" charset="0"/>
              </a:rPr>
              <a:t>Hvilken definisjon </a:t>
            </a:r>
            <a:br>
              <a:rPr lang="nb-NO" sz="3600" b="0" i="0" u="none" strike="noStrike" dirty="0">
                <a:solidFill>
                  <a:srgbClr val="000000"/>
                </a:solidFill>
                <a:effectLst/>
                <a:latin typeface="Calibri" panose="020F0502020204030204" pitchFamily="34" charset="0"/>
                <a:cs typeface="Calibri" panose="020F0502020204030204" pitchFamily="34" charset="0"/>
              </a:rPr>
            </a:br>
            <a:r>
              <a:rPr lang="nb-NO" sz="3600" b="0" i="0" u="none" strike="noStrike" dirty="0">
                <a:solidFill>
                  <a:srgbClr val="000000"/>
                </a:solidFill>
                <a:effectLst/>
                <a:latin typeface="Calibri" panose="020F0502020204030204" pitchFamily="34" charset="0"/>
                <a:cs typeface="Calibri" panose="020F0502020204030204" pitchFamily="34" charset="0"/>
              </a:rPr>
              <a:t>beskriver hva biologisk mangfold er?</a:t>
            </a:r>
            <a:endParaRPr lang="nb-NO" sz="3500" dirty="0">
              <a:latin typeface="Calibri" panose="020F0502020204030204" pitchFamily="34" charset="0"/>
              <a:cs typeface="Calibri" panose="020F0502020204030204" pitchFamily="34" charset="0"/>
            </a:endParaRPr>
          </a:p>
        </p:txBody>
      </p:sp>
      <p:sp>
        <p:nvSpPr>
          <p:cNvPr id="106" name="Plassholder for innhold 2">
            <a:extLst>
              <a:ext uri="{FF2B5EF4-FFF2-40B4-BE49-F238E27FC236}">
                <a16:creationId xmlns:a16="http://schemas.microsoft.com/office/drawing/2014/main" id="{7A54CDA4-4486-72EB-A7FD-EB104F188C7A}"/>
              </a:ext>
            </a:extLst>
          </p:cNvPr>
          <p:cNvSpPr>
            <a:spLocks noGrp="1"/>
          </p:cNvSpPr>
          <p:nvPr>
            <p:ph idx="1"/>
          </p:nvPr>
        </p:nvSpPr>
        <p:spPr>
          <a:xfrm>
            <a:off x="1093694" y="2306782"/>
            <a:ext cx="9825318" cy="3657454"/>
          </a:xfrm>
        </p:spPr>
        <p:txBody>
          <a:bodyPr>
            <a:noAutofit/>
          </a:bodyPr>
          <a:lstStyle/>
          <a:p>
            <a:pPr marL="685800" indent="-457200" algn="l" rtl="0" fontAlgn="base">
              <a:lnSpc>
                <a:spcPct val="150000"/>
              </a:lnSpc>
              <a:spcBef>
                <a:spcPts val="0"/>
              </a:spcBef>
              <a:spcAft>
                <a:spcPts val="0"/>
              </a:spcAft>
              <a:buFont typeface="+mj-lt"/>
              <a:buAutoNum type="alphaLcParenR"/>
            </a:pPr>
            <a:r>
              <a:rPr lang="nb-NO" sz="2500" b="0" i="0" u="none" strike="noStrike" dirty="0">
                <a:effectLst/>
                <a:latin typeface="Calibri" panose="020F0502020204030204" pitchFamily="34" charset="0"/>
                <a:cs typeface="Calibri" panose="020F0502020204030204" pitchFamily="34" charset="0"/>
              </a:rPr>
              <a:t>Antall arter i et område</a:t>
            </a:r>
          </a:p>
          <a:p>
            <a:pPr marL="685800" indent="-457200" algn="l" rtl="0" fontAlgn="base">
              <a:lnSpc>
                <a:spcPct val="150000"/>
              </a:lnSpc>
              <a:spcBef>
                <a:spcPts val="0"/>
              </a:spcBef>
              <a:spcAft>
                <a:spcPts val="0"/>
              </a:spcAft>
              <a:buFont typeface="+mj-lt"/>
              <a:buAutoNum type="alphaLcParenR"/>
            </a:pPr>
            <a:r>
              <a:rPr lang="nb-NO" sz="2500" b="0" i="0" u="none" strike="noStrike" dirty="0">
                <a:effectLst/>
                <a:latin typeface="Calibri" panose="020F0502020204030204" pitchFamily="34" charset="0"/>
                <a:cs typeface="Calibri" panose="020F0502020204030204" pitchFamily="34" charset="0"/>
              </a:rPr>
              <a:t>Variasjonen av antall arter og de abiotiske faktorene de må forholde seg til. </a:t>
            </a:r>
          </a:p>
          <a:p>
            <a:pPr marL="685800" indent="-457200" algn="l" rtl="0" fontAlgn="base">
              <a:lnSpc>
                <a:spcPct val="150000"/>
              </a:lnSpc>
              <a:spcBef>
                <a:spcPts val="0"/>
              </a:spcBef>
              <a:spcAft>
                <a:spcPts val="0"/>
              </a:spcAft>
              <a:buFont typeface="+mj-lt"/>
              <a:buAutoNum type="alphaLcParenR"/>
            </a:pPr>
            <a:r>
              <a:rPr lang="nb-NO" sz="2500" b="0" i="0" u="none" strike="noStrike" dirty="0">
                <a:effectLst/>
                <a:latin typeface="Calibri" panose="020F0502020204030204" pitchFamily="34" charset="0"/>
                <a:cs typeface="Calibri" panose="020F0502020204030204" pitchFamily="34" charset="0"/>
              </a:rPr>
              <a:t>Antall levende organismer innenfor et gitt område. </a:t>
            </a:r>
          </a:p>
          <a:p>
            <a:pPr marL="685800" indent="-457200" fontAlgn="base">
              <a:lnSpc>
                <a:spcPct val="150000"/>
              </a:lnSpc>
              <a:spcBef>
                <a:spcPts val="0"/>
              </a:spcBef>
              <a:buFont typeface="+mj-lt"/>
              <a:buAutoNum type="alphaLcParenR"/>
            </a:pPr>
            <a:r>
              <a:rPr lang="nb-NO" sz="2500" dirty="0">
                <a:latin typeface="Calibri" panose="020F0502020204030204" pitchFamily="34" charset="0"/>
                <a:cs typeface="Calibri" panose="020F0502020204030204" pitchFamily="34" charset="0"/>
              </a:rPr>
              <a:t>Variasjoner av økosystemer og samfunn, arter og genetisk variasjon. </a:t>
            </a:r>
          </a:p>
          <a:p>
            <a:pPr marL="685800" indent="-457200" algn="l" rtl="0" fontAlgn="base">
              <a:lnSpc>
                <a:spcPct val="150000"/>
              </a:lnSpc>
              <a:spcBef>
                <a:spcPts val="0"/>
              </a:spcBef>
              <a:spcAft>
                <a:spcPts val="0"/>
              </a:spcAft>
              <a:buFont typeface="+mj-lt"/>
              <a:buAutoNum type="alphaLcParenR"/>
            </a:pPr>
            <a:endParaRPr lang="nb-NO" sz="2500" b="0" i="0" u="none" strike="noStrike"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3678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D40157-287B-BDB1-3640-181581493CA1}"/>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68C40662-0759-C482-DE13-95A0A90B66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F93F3682-551B-055A-21B8-261B137A02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161C8EED-8D60-0A10-3EC5-4A6EB4F352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1E0ADE56-AC5B-B26B-5519-738FBBA1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55767343-F9F9-BF28-1957-E2915E226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8A6DFED7-F6DB-B1C7-A776-148CEF0044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D8B7CFFC-223D-4FE1-22F5-4D93911FE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3CDF35EE-06F1-2281-1459-17A01057B278}"/>
              </a:ext>
            </a:extLst>
          </p:cNvPr>
          <p:cNvSpPr>
            <a:spLocks noGrp="1"/>
          </p:cNvSpPr>
          <p:nvPr>
            <p:ph type="title"/>
          </p:nvPr>
        </p:nvSpPr>
        <p:spPr>
          <a:xfrm>
            <a:off x="1142999" y="893762"/>
            <a:ext cx="10109577" cy="1891001"/>
          </a:xfrm>
        </p:spPr>
        <p:txBody>
          <a:bodyPr anchor="b">
            <a:noAutofit/>
          </a:bodyPr>
          <a:lstStyle/>
          <a:p>
            <a:r>
              <a:rPr lang="nb-NO" sz="3200" dirty="0">
                <a:latin typeface="Calibri" panose="020F0502020204030204" pitchFamily="34" charset="0"/>
                <a:cs typeface="Calibri" panose="020F0502020204030204" pitchFamily="34" charset="0"/>
              </a:rPr>
              <a:t>Spørsmål 6: </a:t>
            </a:r>
            <a:r>
              <a:rPr lang="nb-NO" sz="3200" b="0" i="0" u="none" strike="noStrike" dirty="0">
                <a:solidFill>
                  <a:srgbClr val="000000"/>
                </a:solidFill>
                <a:effectLst/>
                <a:latin typeface="Calibri" panose="020F0502020204030204" pitchFamily="34" charset="0"/>
                <a:cs typeface="Calibri" panose="020F0502020204030204" pitchFamily="34" charset="0"/>
              </a:rPr>
              <a:t>Når miljøet endrer seg, slik som vi opplever under dagens klimaendringer, kan arter tilpasse seg, flytte seg til et mer egnet leveområde, eller dø ut. Det vanligste utfallet gjennom historien har vært å:</a:t>
            </a:r>
            <a:endParaRPr lang="nb-NO" sz="3200" dirty="0">
              <a:latin typeface="Calibri" panose="020F0502020204030204" pitchFamily="34" charset="0"/>
              <a:cs typeface="Calibri" panose="020F0502020204030204" pitchFamily="34" charset="0"/>
            </a:endParaRPr>
          </a:p>
        </p:txBody>
      </p:sp>
      <p:sp>
        <p:nvSpPr>
          <p:cNvPr id="106" name="Plassholder for innhold 2">
            <a:extLst>
              <a:ext uri="{FF2B5EF4-FFF2-40B4-BE49-F238E27FC236}">
                <a16:creationId xmlns:a16="http://schemas.microsoft.com/office/drawing/2014/main" id="{CA5D541C-D698-BF70-EE1D-6730BD17FF4D}"/>
              </a:ext>
            </a:extLst>
          </p:cNvPr>
          <p:cNvSpPr>
            <a:spLocks noGrp="1"/>
          </p:cNvSpPr>
          <p:nvPr>
            <p:ph idx="1"/>
          </p:nvPr>
        </p:nvSpPr>
        <p:spPr>
          <a:xfrm>
            <a:off x="1517072" y="3138054"/>
            <a:ext cx="9401939" cy="2690251"/>
          </a:xfrm>
        </p:spPr>
        <p:txBody>
          <a:bodyPr>
            <a:noAutofit/>
          </a:bodyPr>
          <a:lstStyle/>
          <a:p>
            <a:pPr marL="685800" indent="-457200" algn="l" rtl="0" fontAlgn="base">
              <a:lnSpc>
                <a:spcPct val="150000"/>
              </a:lnSpc>
              <a:spcBef>
                <a:spcPts val="0"/>
              </a:spcBef>
              <a:spcAft>
                <a:spcPts val="0"/>
              </a:spcAft>
              <a:buAutoNum type="alphaLcParenR"/>
            </a:pPr>
            <a:r>
              <a:rPr lang="nb-NO" sz="2500" dirty="0">
                <a:latin typeface="Calibri" panose="020F0502020204030204" pitchFamily="34" charset="0"/>
                <a:cs typeface="Calibri" panose="020F0502020204030204" pitchFamily="34" charset="0"/>
              </a:rPr>
              <a:t>t</a:t>
            </a:r>
            <a:r>
              <a:rPr lang="nb-NO" sz="2500" b="0" i="0" u="none" strike="noStrike" dirty="0">
                <a:effectLst/>
                <a:latin typeface="Calibri" panose="020F0502020204030204" pitchFamily="34" charset="0"/>
                <a:cs typeface="Calibri" panose="020F0502020204030204" pitchFamily="34" charset="0"/>
              </a:rPr>
              <a:t>ilpasse seg</a:t>
            </a:r>
          </a:p>
          <a:p>
            <a:pPr marL="685800" indent="-457200" fontAlgn="base">
              <a:lnSpc>
                <a:spcPct val="150000"/>
              </a:lnSpc>
              <a:spcBef>
                <a:spcPts val="0"/>
              </a:spcBef>
              <a:buFont typeface="Arial" panose="020B0604020202020204" pitchFamily="34" charset="0"/>
              <a:buAutoNum type="alphaLcParenR"/>
            </a:pPr>
            <a:r>
              <a:rPr lang="nb-NO" sz="2500" dirty="0">
                <a:latin typeface="Calibri" panose="020F0502020204030204" pitchFamily="34" charset="0"/>
                <a:cs typeface="Calibri" panose="020F0502020204030204" pitchFamily="34" charset="0"/>
              </a:rPr>
              <a:t>dø ut</a:t>
            </a:r>
            <a:endParaRPr lang="nb-NO" sz="2500" b="0" i="0" u="none" strike="noStrike" dirty="0">
              <a:effectLst/>
              <a:latin typeface="Calibri" panose="020F0502020204030204" pitchFamily="34" charset="0"/>
              <a:cs typeface="Calibri" panose="020F0502020204030204" pitchFamily="34" charset="0"/>
            </a:endParaRPr>
          </a:p>
          <a:p>
            <a:pPr marL="685800" indent="-457200" algn="l" rtl="0" fontAlgn="base">
              <a:lnSpc>
                <a:spcPct val="150000"/>
              </a:lnSpc>
              <a:spcBef>
                <a:spcPts val="0"/>
              </a:spcBef>
              <a:spcAft>
                <a:spcPts val="0"/>
              </a:spcAft>
              <a:buAutoNum type="alphaLcParenR"/>
            </a:pPr>
            <a:r>
              <a:rPr lang="nb-NO" sz="2500" b="0" i="0" u="none" strike="noStrike" dirty="0">
                <a:effectLst/>
                <a:latin typeface="Calibri" panose="020F0502020204030204" pitchFamily="34" charset="0"/>
                <a:cs typeface="Calibri" panose="020F0502020204030204" pitchFamily="34" charset="0"/>
              </a:rPr>
              <a:t>flytte seg til et mer egnet leveområdet</a:t>
            </a:r>
          </a:p>
          <a:p>
            <a:pPr marL="685800" indent="-457200" algn="l" rtl="0" fontAlgn="base">
              <a:lnSpc>
                <a:spcPct val="150000"/>
              </a:lnSpc>
              <a:spcBef>
                <a:spcPts val="0"/>
              </a:spcBef>
              <a:spcAft>
                <a:spcPts val="0"/>
              </a:spcAft>
              <a:buAutoNum type="alphaLcParenR"/>
            </a:pPr>
            <a:r>
              <a:rPr lang="nb-NO" sz="2500" b="0" i="0" u="none" strike="noStrike" dirty="0">
                <a:effectLst/>
                <a:latin typeface="Calibri" panose="020F0502020204030204" pitchFamily="34" charset="0"/>
                <a:cs typeface="Calibri" panose="020F0502020204030204" pitchFamily="34" charset="0"/>
              </a:rPr>
              <a:t>de tre er omtrent like vanlige</a:t>
            </a:r>
            <a:br>
              <a:rPr lang="nb-NO" sz="2500" dirty="0">
                <a:latin typeface="Calibri" panose="020F0502020204030204" pitchFamily="34" charset="0"/>
                <a:cs typeface="Calibri" panose="020F0502020204030204" pitchFamily="34" charset="0"/>
              </a:rPr>
            </a:br>
            <a:br>
              <a:rPr lang="nb-NO" sz="2500" dirty="0">
                <a:latin typeface="Calibri" panose="020F0502020204030204" pitchFamily="34" charset="0"/>
                <a:cs typeface="Calibri" panose="020F0502020204030204" pitchFamily="34" charset="0"/>
              </a:rPr>
            </a:br>
            <a:endParaRPr lang="nb-NO" sz="2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9139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2295AA-05E2-5A87-CFDA-6BE821D9A7D2}"/>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C38ACC75-E771-0FAB-EA79-327D11BE3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1D97D22C-EA8F-5E84-5B94-C9F0D7775A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3B3E10FB-4389-8D0E-FECC-1F4AA6CD0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01B9BEEF-8447-9227-C4D4-4141ECCE63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E735D6CB-E808-0763-5654-13F0687F55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4B9E9427-8FBA-86C3-E0C4-24A0EC206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E465D5FE-4298-8A92-940E-F2868B50BC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EB8F74C4-BC7B-1115-3AD4-B3BB3B3E52BA}"/>
              </a:ext>
            </a:extLst>
          </p:cNvPr>
          <p:cNvSpPr>
            <a:spLocks noGrp="1"/>
          </p:cNvSpPr>
          <p:nvPr>
            <p:ph type="title"/>
          </p:nvPr>
        </p:nvSpPr>
        <p:spPr>
          <a:xfrm>
            <a:off x="907575" y="332509"/>
            <a:ext cx="10345002" cy="1433946"/>
          </a:xfrm>
        </p:spPr>
        <p:txBody>
          <a:bodyPr anchor="b">
            <a:noAutofit/>
          </a:bodyPr>
          <a:lstStyle/>
          <a:p>
            <a:r>
              <a:rPr lang="nb-NO" sz="2800" dirty="0">
                <a:latin typeface="Calibri" panose="020F0502020204030204" pitchFamily="34" charset="0"/>
                <a:cs typeface="Calibri" panose="020F0502020204030204" pitchFamily="34" charset="0"/>
              </a:rPr>
              <a:t>Spørsmål 7: </a:t>
            </a:r>
            <a:r>
              <a:rPr lang="nb-NO" sz="2800" b="0" i="0" u="none" strike="noStrike" dirty="0">
                <a:solidFill>
                  <a:srgbClr val="000000"/>
                </a:solidFill>
                <a:effectLst/>
                <a:latin typeface="Calibri" panose="020F0502020204030204" pitchFamily="34" charset="0"/>
                <a:cs typeface="Calibri" panose="020F0502020204030204" pitchFamily="34" charset="0"/>
              </a:rPr>
              <a:t>Vurder påstanden: “Klimaendringene vi ser i dag er ikke noe annerledes enn de klimaendringene som har skjedd tidligere, som for eksempel istiden og ved utryddelsen av dinosaurene”. </a:t>
            </a:r>
            <a:endParaRPr lang="nb-NO" sz="2800" dirty="0">
              <a:latin typeface="Calibri" panose="020F0502020204030204" pitchFamily="34" charset="0"/>
              <a:cs typeface="Calibri" panose="020F0502020204030204" pitchFamily="34" charset="0"/>
            </a:endParaRPr>
          </a:p>
        </p:txBody>
      </p:sp>
      <p:sp>
        <p:nvSpPr>
          <p:cNvPr id="106" name="Plassholder for innhold 2">
            <a:extLst>
              <a:ext uri="{FF2B5EF4-FFF2-40B4-BE49-F238E27FC236}">
                <a16:creationId xmlns:a16="http://schemas.microsoft.com/office/drawing/2014/main" id="{AF9D5948-FA28-A732-00FE-F04412DB80E4}"/>
              </a:ext>
            </a:extLst>
          </p:cNvPr>
          <p:cNvSpPr>
            <a:spLocks noGrp="1"/>
          </p:cNvSpPr>
          <p:nvPr>
            <p:ph idx="1"/>
          </p:nvPr>
        </p:nvSpPr>
        <p:spPr>
          <a:xfrm>
            <a:off x="574009" y="1766455"/>
            <a:ext cx="11070366" cy="4759036"/>
          </a:xfrm>
        </p:spPr>
        <p:txBody>
          <a:bodyPr>
            <a:noAutofit/>
          </a:bodyPr>
          <a:lstStyle/>
          <a:p>
            <a:pPr marL="685800" indent="-457200" algn="l" rtl="0" fontAlgn="base">
              <a:spcBef>
                <a:spcPts val="0"/>
              </a:spcBef>
              <a:spcAft>
                <a:spcPts val="0"/>
              </a:spcAft>
              <a:buFont typeface="+mj-lt"/>
              <a:buAutoNum type="alphaLcParenR"/>
            </a:pPr>
            <a:endParaRPr lang="nb-NO" sz="2400" b="0" i="0" u="none" strike="noStrike" dirty="0">
              <a:effectLst/>
              <a:latin typeface="Calibri" panose="020F0502020204030204" pitchFamily="34" charset="0"/>
              <a:cs typeface="Calibri" panose="020F0502020204030204" pitchFamily="34" charset="0"/>
            </a:endParaRPr>
          </a:p>
          <a:p>
            <a:pPr marL="457200" indent="-457200" fontAlgn="base">
              <a:spcBef>
                <a:spcPts val="0"/>
              </a:spcBef>
              <a:buFont typeface="+mj-lt"/>
              <a:buAutoNum type="alphaLcParenR"/>
            </a:pPr>
            <a:r>
              <a:rPr lang="nb-NO" sz="2400" dirty="0">
                <a:latin typeface="Calibri" panose="020F0502020204030204" pitchFamily="34" charset="0"/>
                <a:cs typeface="Calibri" panose="020F0502020204030204" pitchFamily="34" charset="0"/>
              </a:rPr>
              <a:t>Feil. Klimaendringene vi opplever i dag skjer i et mye raskere tempo enn de tidligere klimaendringene. I tillegg er det klimaendringer som er menneskeskapte. </a:t>
            </a:r>
            <a:endParaRPr lang="nb-NO" sz="2400" b="0" i="0" u="none" strike="noStrike" dirty="0">
              <a:effectLst/>
              <a:latin typeface="Calibri" panose="020F0502020204030204" pitchFamily="34" charset="0"/>
              <a:cs typeface="Calibri" panose="020F0502020204030204" pitchFamily="34" charset="0"/>
            </a:endParaRPr>
          </a:p>
          <a:p>
            <a:pPr marL="457200" indent="-457200" algn="l" rtl="0" fontAlgn="base">
              <a:spcBef>
                <a:spcPts val="0"/>
              </a:spcBef>
              <a:spcAft>
                <a:spcPts val="0"/>
              </a:spcAft>
              <a:buFont typeface="+mj-lt"/>
              <a:buAutoNum type="alphaLcParenR"/>
            </a:pPr>
            <a:r>
              <a:rPr lang="nb-NO" sz="2400" b="0" i="0" u="none" strike="noStrike" dirty="0">
                <a:effectLst/>
                <a:latin typeface="Calibri" panose="020F0502020204030204" pitchFamily="34" charset="0"/>
                <a:cs typeface="Calibri" panose="020F0502020204030204" pitchFamily="34" charset="0"/>
              </a:rPr>
              <a:t>Riktig. Gjennom tidene har klimaet på jorda variert veldig, og verden har tidligere gått gjennom 5 masseutryddelser, blant annet utryddelsen av dinosaurene. De klimaendringene vi ser i dag er akkurat det samme, og vi er i begynnelsen av en sjette masseutryddelse. </a:t>
            </a:r>
          </a:p>
          <a:p>
            <a:pPr marL="457200" indent="-457200" algn="l" rtl="0" fontAlgn="base">
              <a:spcBef>
                <a:spcPts val="0"/>
              </a:spcBef>
              <a:spcAft>
                <a:spcPts val="0"/>
              </a:spcAft>
              <a:buFont typeface="+mj-lt"/>
              <a:buAutoNum type="alphaLcParenR"/>
            </a:pPr>
            <a:r>
              <a:rPr lang="nb-NO" sz="2400" b="0" i="0" u="none" strike="noStrike" dirty="0">
                <a:effectLst/>
                <a:latin typeface="Calibri" panose="020F0502020204030204" pitchFamily="34" charset="0"/>
                <a:cs typeface="Calibri" panose="020F0502020204030204" pitchFamily="34" charset="0"/>
              </a:rPr>
              <a:t>Riktig. Mengden CO</a:t>
            </a:r>
            <a:r>
              <a:rPr lang="nb-NO" sz="2400" b="0" i="0" u="none" strike="noStrike" baseline="-25000" dirty="0">
                <a:effectLst/>
                <a:latin typeface="Calibri" panose="020F0502020204030204" pitchFamily="34" charset="0"/>
                <a:cs typeface="Calibri" panose="020F0502020204030204" pitchFamily="34" charset="0"/>
              </a:rPr>
              <a:t>2</a:t>
            </a:r>
            <a:r>
              <a:rPr lang="nb-NO" sz="2400" b="0" i="0" u="none" strike="noStrike" dirty="0">
                <a:effectLst/>
                <a:latin typeface="Calibri" panose="020F0502020204030204" pitchFamily="34" charset="0"/>
                <a:cs typeface="Calibri" panose="020F0502020204030204" pitchFamily="34" charset="0"/>
              </a:rPr>
              <a:t> og CH</a:t>
            </a:r>
            <a:r>
              <a:rPr lang="nb-NO" sz="2400" b="0" i="0" u="none" strike="noStrike" baseline="-25000" dirty="0">
                <a:effectLst/>
                <a:latin typeface="Calibri" panose="020F0502020204030204" pitchFamily="34" charset="0"/>
                <a:cs typeface="Calibri" panose="020F0502020204030204" pitchFamily="34" charset="0"/>
              </a:rPr>
              <a:t>4</a:t>
            </a:r>
            <a:r>
              <a:rPr lang="nb-NO" sz="2400" b="0" i="0" u="none" strike="noStrike" dirty="0">
                <a:effectLst/>
                <a:latin typeface="Calibri" panose="020F0502020204030204" pitchFamily="34" charset="0"/>
                <a:cs typeface="Calibri" panose="020F0502020204030204" pitchFamily="34" charset="0"/>
              </a:rPr>
              <a:t> i atmosfæren har gjennom jordas historie variert veldig, og den har til og med vært høyere før enn det den er i dag. Derfor vil ikke dette gjøre klimaendringene som skjer i dag noe annerledes enn det som har skjedd tidligere. </a:t>
            </a:r>
          </a:p>
          <a:p>
            <a:pPr marL="457200" indent="-457200" algn="l" rtl="0" fontAlgn="base">
              <a:spcBef>
                <a:spcPts val="0"/>
              </a:spcBef>
              <a:spcAft>
                <a:spcPts val="0"/>
              </a:spcAft>
              <a:buFont typeface="+mj-lt"/>
              <a:buAutoNum type="alphaLcParenR"/>
            </a:pPr>
            <a:r>
              <a:rPr lang="nb-NO" sz="2400" b="0" i="0" u="none" strike="noStrike" dirty="0">
                <a:effectLst/>
                <a:latin typeface="Calibri" panose="020F0502020204030204" pitchFamily="34" charset="0"/>
                <a:cs typeface="Calibri" panose="020F0502020204030204" pitchFamily="34" charset="0"/>
              </a:rPr>
              <a:t>Feil. Klimaendringene i dag skiller seg fra de tidligere klimaendringene ved at de er menneskeskapte. Men det skjer i et såpass langsomt tempo at de fleste artene rekker å tilpasse seg det nye miljøet. </a:t>
            </a:r>
          </a:p>
        </p:txBody>
      </p:sp>
    </p:spTree>
    <p:extLst>
      <p:ext uri="{BB962C8B-B14F-4D97-AF65-F5344CB8AC3E}">
        <p14:creationId xmlns:p14="http://schemas.microsoft.com/office/powerpoint/2010/main" val="3026122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866A64-7FDE-156D-4C8C-D9CC2B231ED3}"/>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FD91DD9E-F653-8B1B-D087-CA57DE008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F9290317-DCF8-ED93-45B2-F8DB0F7E54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B6433904-9008-8063-C372-3901EDD0FF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581667D3-1609-4541-A653-AB33858A41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7A0DBE8A-F8B5-5211-D514-24C633429C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80A91F68-F3DA-735E-E704-B6AF4521E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E0C31DE5-E57A-6E6E-0290-98041346B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9035CAA4-743B-3213-6D7F-046C8A3BB38E}"/>
              </a:ext>
            </a:extLst>
          </p:cNvPr>
          <p:cNvSpPr>
            <a:spLocks noGrp="1"/>
          </p:cNvSpPr>
          <p:nvPr>
            <p:ph type="title"/>
          </p:nvPr>
        </p:nvSpPr>
        <p:spPr>
          <a:xfrm>
            <a:off x="1093694" y="893763"/>
            <a:ext cx="10158883" cy="1787092"/>
          </a:xfrm>
        </p:spPr>
        <p:txBody>
          <a:bodyPr anchor="b">
            <a:normAutofit/>
          </a:bodyPr>
          <a:lstStyle/>
          <a:p>
            <a:r>
              <a:rPr lang="nb-NO" sz="3500" dirty="0">
                <a:latin typeface="Calibri" panose="020F0502020204030204" pitchFamily="34" charset="0"/>
                <a:cs typeface="Calibri" panose="020F0502020204030204" pitchFamily="34" charset="0"/>
              </a:rPr>
              <a:t>Spørsmål </a:t>
            </a:r>
            <a:r>
              <a:rPr lang="nb-NO" sz="3200" dirty="0">
                <a:latin typeface="Calibri" panose="020F0502020204030204" pitchFamily="34" charset="0"/>
                <a:cs typeface="Calibri" panose="020F0502020204030204" pitchFamily="34" charset="0"/>
              </a:rPr>
              <a:t>8: </a:t>
            </a:r>
            <a:r>
              <a:rPr lang="nb-NO" sz="3200" b="0" i="0" u="none" strike="noStrike" dirty="0">
                <a:solidFill>
                  <a:srgbClr val="000000"/>
                </a:solidFill>
                <a:effectLst/>
                <a:latin typeface="Calibri" panose="020F0502020204030204" pitchFamily="34" charset="0"/>
                <a:cs typeface="Calibri" panose="020F0502020204030204" pitchFamily="34" charset="0"/>
              </a:rPr>
              <a:t>Hva er den største trusselen </a:t>
            </a:r>
            <a:br>
              <a:rPr lang="nb-NO" sz="3200" b="0" i="0" u="none" strike="noStrike" dirty="0">
                <a:solidFill>
                  <a:srgbClr val="000000"/>
                </a:solidFill>
                <a:effectLst/>
                <a:latin typeface="Calibri" panose="020F0502020204030204" pitchFamily="34" charset="0"/>
                <a:cs typeface="Calibri" panose="020F0502020204030204" pitchFamily="34" charset="0"/>
              </a:rPr>
            </a:br>
            <a:r>
              <a:rPr lang="nb-NO" sz="3200" b="0" i="0" u="none" strike="noStrike" dirty="0">
                <a:solidFill>
                  <a:srgbClr val="000000"/>
                </a:solidFill>
                <a:effectLst/>
                <a:latin typeface="Calibri" panose="020F0502020204030204" pitchFamily="34" charset="0"/>
                <a:cs typeface="Calibri" panose="020F0502020204030204" pitchFamily="34" charset="0"/>
              </a:rPr>
              <a:t>for tap av biologisk mangfold i dag?</a:t>
            </a:r>
            <a:endParaRPr lang="nb-NO" sz="3200" dirty="0">
              <a:latin typeface="Calibri" panose="020F0502020204030204" pitchFamily="34" charset="0"/>
              <a:cs typeface="Calibri" panose="020F0502020204030204" pitchFamily="34" charset="0"/>
            </a:endParaRPr>
          </a:p>
        </p:txBody>
      </p:sp>
      <p:sp>
        <p:nvSpPr>
          <p:cNvPr id="106" name="Plassholder for innhold 2">
            <a:extLst>
              <a:ext uri="{FF2B5EF4-FFF2-40B4-BE49-F238E27FC236}">
                <a16:creationId xmlns:a16="http://schemas.microsoft.com/office/drawing/2014/main" id="{58523992-4E3C-C697-379B-3B055748B1E2}"/>
              </a:ext>
            </a:extLst>
          </p:cNvPr>
          <p:cNvSpPr>
            <a:spLocks noGrp="1"/>
          </p:cNvSpPr>
          <p:nvPr>
            <p:ph idx="1"/>
          </p:nvPr>
        </p:nvSpPr>
        <p:spPr>
          <a:xfrm>
            <a:off x="1093694" y="3075708"/>
            <a:ext cx="9825318" cy="2752597"/>
          </a:xfrm>
        </p:spPr>
        <p:txBody>
          <a:bodyPr>
            <a:noAutofit/>
          </a:bodyPr>
          <a:lstStyle/>
          <a:p>
            <a:pPr marL="457200" indent="-457200" algn="l" rtl="0" fontAlgn="base">
              <a:lnSpc>
                <a:spcPct val="150000"/>
              </a:lnSpc>
              <a:spcBef>
                <a:spcPts val="0"/>
              </a:spcBef>
              <a:spcAft>
                <a:spcPts val="0"/>
              </a:spcAft>
              <a:buFont typeface="+mj-lt"/>
              <a:buAutoNum type="alphaLcParenR"/>
            </a:pPr>
            <a:r>
              <a:rPr lang="nb-NO" sz="2500" b="0" i="0" u="none" strike="noStrike" dirty="0">
                <a:effectLst/>
                <a:latin typeface="Calibri" panose="020F0502020204030204" pitchFamily="34" charset="0"/>
                <a:cs typeface="Calibri" panose="020F0502020204030204" pitchFamily="34" charset="0"/>
              </a:rPr>
              <a:t>Klimaendringene</a:t>
            </a:r>
          </a:p>
          <a:p>
            <a:pPr marL="457200" indent="-457200" algn="l" rtl="0" fontAlgn="base">
              <a:lnSpc>
                <a:spcPct val="150000"/>
              </a:lnSpc>
              <a:spcBef>
                <a:spcPts val="0"/>
              </a:spcBef>
              <a:spcAft>
                <a:spcPts val="0"/>
              </a:spcAft>
              <a:buFont typeface="+mj-lt"/>
              <a:buAutoNum type="alphaLcParenR"/>
            </a:pPr>
            <a:r>
              <a:rPr lang="nb-NO" sz="2500" b="0" i="0" u="none" strike="noStrike" dirty="0">
                <a:effectLst/>
                <a:latin typeface="Calibri" panose="020F0502020204030204" pitchFamily="34" charset="0"/>
                <a:cs typeface="Calibri" panose="020F0502020204030204" pitchFamily="34" charset="0"/>
              </a:rPr>
              <a:t>Arealutnytting (tap av habitat)</a:t>
            </a:r>
          </a:p>
          <a:p>
            <a:pPr marL="457200" indent="-457200" algn="l" rtl="0" fontAlgn="base">
              <a:lnSpc>
                <a:spcPct val="150000"/>
              </a:lnSpc>
              <a:spcBef>
                <a:spcPts val="0"/>
              </a:spcBef>
              <a:spcAft>
                <a:spcPts val="0"/>
              </a:spcAft>
              <a:buFont typeface="+mj-lt"/>
              <a:buAutoNum type="alphaLcParenR"/>
            </a:pPr>
            <a:r>
              <a:rPr lang="nb-NO" sz="2500" b="0" i="0" u="none" strike="noStrike" dirty="0">
                <a:effectLst/>
                <a:latin typeface="Calibri" panose="020F0502020204030204" pitchFamily="34" charset="0"/>
                <a:cs typeface="Calibri" panose="020F0502020204030204" pitchFamily="34" charset="0"/>
              </a:rPr>
              <a:t>Innføring av </a:t>
            </a:r>
            <a:r>
              <a:rPr lang="nb-NO" sz="2500" b="0" i="0" u="none" strike="noStrike" dirty="0" err="1">
                <a:effectLst/>
                <a:latin typeface="Calibri" panose="020F0502020204030204" pitchFamily="34" charset="0"/>
                <a:cs typeface="Calibri" panose="020F0502020204030204" pitchFamily="34" charset="0"/>
              </a:rPr>
              <a:t>fremmedarter</a:t>
            </a:r>
            <a:endParaRPr lang="nb-NO" sz="2500" b="0" i="0" u="none" strike="noStrike" dirty="0">
              <a:effectLst/>
              <a:latin typeface="Calibri" panose="020F0502020204030204" pitchFamily="34" charset="0"/>
              <a:cs typeface="Calibri" panose="020F0502020204030204" pitchFamily="34" charset="0"/>
            </a:endParaRPr>
          </a:p>
          <a:p>
            <a:pPr marL="457200" indent="-457200" algn="l" rtl="0" fontAlgn="base">
              <a:lnSpc>
                <a:spcPct val="150000"/>
              </a:lnSpc>
              <a:spcBef>
                <a:spcPts val="0"/>
              </a:spcBef>
              <a:spcAft>
                <a:spcPts val="0"/>
              </a:spcAft>
              <a:buFont typeface="+mj-lt"/>
              <a:buAutoNum type="alphaLcParenR"/>
            </a:pPr>
            <a:r>
              <a:rPr lang="nb-NO" sz="2500" b="0" i="0" u="none" strike="noStrike" dirty="0">
                <a:effectLst/>
                <a:latin typeface="Calibri" panose="020F0502020204030204" pitchFamily="34" charset="0"/>
                <a:cs typeface="Calibri" panose="020F0502020204030204" pitchFamily="34" charset="0"/>
              </a:rPr>
              <a:t>Naturkatastrofer som vulkanutbrudd, skogbrann, tsunami og orkaner</a:t>
            </a:r>
            <a:br>
              <a:rPr lang="nb-NO" sz="2500" dirty="0">
                <a:latin typeface="Calibri" panose="020F0502020204030204" pitchFamily="34" charset="0"/>
                <a:cs typeface="Calibri" panose="020F0502020204030204" pitchFamily="34" charset="0"/>
              </a:rPr>
            </a:br>
            <a:endParaRPr lang="nb-NO" sz="2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51808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F77FD2-DBED-88D3-2F66-E7B790DF60D2}"/>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9ACBA869-E061-DE39-6A7E-5E8227A0A3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83926687-0237-116B-54C1-D932EC6157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30507B7C-7456-04CD-B606-92531CCF7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A4912F7-F436-57DE-B78B-868CA06205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7D2E2486-B507-3CEA-62DF-AC667112D4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EFCE02F7-06FF-8952-D897-9B22BB9CB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75B9BF3F-80CA-3873-1822-FDDF1481A8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B6530B79-3519-5ED4-E02B-A704FFC14A68}"/>
              </a:ext>
            </a:extLst>
          </p:cNvPr>
          <p:cNvSpPr>
            <a:spLocks noGrp="1"/>
          </p:cNvSpPr>
          <p:nvPr>
            <p:ph type="title"/>
          </p:nvPr>
        </p:nvSpPr>
        <p:spPr>
          <a:xfrm>
            <a:off x="907575" y="487379"/>
            <a:ext cx="10345002" cy="1216730"/>
          </a:xfrm>
        </p:spPr>
        <p:txBody>
          <a:bodyPr anchor="b">
            <a:normAutofit fontScale="90000"/>
          </a:bodyPr>
          <a:lstStyle/>
          <a:p>
            <a:pPr algn="l" rtl="0">
              <a:spcBef>
                <a:spcPts val="0"/>
              </a:spcBef>
              <a:spcAft>
                <a:spcPts val="0"/>
              </a:spcAft>
            </a:pPr>
            <a:r>
              <a:rPr lang="nb-NO" sz="3600" dirty="0">
                <a:latin typeface="Calibri" panose="020F0502020204030204" pitchFamily="34" charset="0"/>
                <a:cs typeface="Calibri" panose="020F0502020204030204" pitchFamily="34" charset="0"/>
              </a:rPr>
              <a:t>Spørsmål 9: </a:t>
            </a:r>
            <a:r>
              <a:rPr lang="nb-NO" sz="3600" b="0" i="0" u="none" strike="noStrike" dirty="0">
                <a:solidFill>
                  <a:srgbClr val="000000"/>
                </a:solidFill>
                <a:effectLst/>
                <a:latin typeface="Calibri" panose="020F0502020204030204" pitchFamily="34" charset="0"/>
                <a:cs typeface="Calibri" panose="020F0502020204030204" pitchFamily="34" charset="0"/>
              </a:rPr>
              <a:t>Økt temperatur i havet blir sett på som en trussel mot det biologiske mangfoldet i havet. Hvorfor det?</a:t>
            </a:r>
            <a:endParaRPr lang="nb-NO" sz="3500" dirty="0">
              <a:latin typeface="Calibri" panose="020F0502020204030204" pitchFamily="34" charset="0"/>
              <a:cs typeface="Calibri" panose="020F0502020204030204" pitchFamily="34" charset="0"/>
            </a:endParaRPr>
          </a:p>
        </p:txBody>
      </p:sp>
      <p:sp>
        <p:nvSpPr>
          <p:cNvPr id="106" name="Plassholder for innhold 2">
            <a:extLst>
              <a:ext uri="{FF2B5EF4-FFF2-40B4-BE49-F238E27FC236}">
                <a16:creationId xmlns:a16="http://schemas.microsoft.com/office/drawing/2014/main" id="{2ABE37C7-4576-C53D-5FA9-C6F516C376D8}"/>
              </a:ext>
            </a:extLst>
          </p:cNvPr>
          <p:cNvSpPr>
            <a:spLocks noGrp="1"/>
          </p:cNvSpPr>
          <p:nvPr>
            <p:ph idx="1"/>
          </p:nvPr>
        </p:nvSpPr>
        <p:spPr>
          <a:xfrm>
            <a:off x="394855" y="1704109"/>
            <a:ext cx="11554690" cy="4666512"/>
          </a:xfrm>
        </p:spPr>
        <p:txBody>
          <a:bodyPr>
            <a:noAutofit/>
          </a:bodyPr>
          <a:lstStyle/>
          <a:p>
            <a:pPr indent="0" algn="l" rtl="0" fontAlgn="base">
              <a:spcBef>
                <a:spcPts val="0"/>
              </a:spcBef>
              <a:spcAft>
                <a:spcPts val="0"/>
              </a:spcAft>
              <a:buNone/>
            </a:pPr>
            <a:endParaRPr lang="nb-NO" sz="2500" dirty="0">
              <a:latin typeface="Calibri" panose="020F0502020204030204" pitchFamily="34" charset="0"/>
              <a:cs typeface="Calibri" panose="020F0502020204030204" pitchFamily="34" charset="0"/>
            </a:endParaRPr>
          </a:p>
          <a:p>
            <a:pPr marL="457200" indent="-457200" fontAlgn="base">
              <a:spcBef>
                <a:spcPts val="0"/>
              </a:spcBef>
              <a:buFont typeface="+mj-lt"/>
              <a:buAutoNum type="alphaLcParenR"/>
            </a:pPr>
            <a:r>
              <a:rPr lang="nb-NO" sz="2400" dirty="0">
                <a:latin typeface="Calibri" panose="020F0502020204030204" pitchFamily="34" charset="0"/>
                <a:cs typeface="Calibri" panose="020F0502020204030204" pitchFamily="34" charset="0"/>
              </a:rPr>
              <a:t>Økt temperatur i havet vil føre til at noen arter flytter seg lengre nordover der de fysiske forholdene er optimale for arten. Dette vil skape ubalanse i både det økosystemet som artene tilhørte, men også det nye økosystemet som arten flytter seg til. </a:t>
            </a:r>
            <a:endParaRPr lang="nb-NO" sz="2400" b="0" i="0" u="none" strike="noStrike" dirty="0">
              <a:effectLst/>
              <a:latin typeface="Calibri" panose="020F0502020204030204" pitchFamily="34" charset="0"/>
              <a:cs typeface="Calibri" panose="020F0502020204030204" pitchFamily="34" charset="0"/>
            </a:endParaRPr>
          </a:p>
          <a:p>
            <a:pPr marL="457200" indent="-457200" algn="l" rtl="0" fontAlgn="base">
              <a:spcBef>
                <a:spcPts val="0"/>
              </a:spcBef>
              <a:spcAft>
                <a:spcPts val="0"/>
              </a:spcAft>
              <a:buFont typeface="+mj-lt"/>
              <a:buAutoNum type="alphaLcParenR"/>
            </a:pPr>
            <a:r>
              <a:rPr lang="nb-NO" sz="2400" b="0" i="0" u="none" strike="noStrike" dirty="0">
                <a:effectLst/>
                <a:latin typeface="Calibri" panose="020F0502020204030204" pitchFamily="34" charset="0"/>
                <a:cs typeface="Calibri" panose="020F0502020204030204" pitchFamily="34" charset="0"/>
              </a:rPr>
              <a:t>Økt temperatur i havet fører til surere hav, som igjen fører til at kalken i skjell og korallrev løses opp og blir ødelagt. Korallrev er det naturlige habitatet for en stor del av livet i havet, og vil derfor i stor grad påvirke det biologiske mangfoldet negativt. </a:t>
            </a:r>
          </a:p>
          <a:p>
            <a:pPr marL="457200" indent="-457200" algn="l" rtl="0" fontAlgn="base">
              <a:spcBef>
                <a:spcPts val="0"/>
              </a:spcBef>
              <a:spcAft>
                <a:spcPts val="0"/>
              </a:spcAft>
              <a:buFont typeface="+mj-lt"/>
              <a:buAutoNum type="alphaLcParenR"/>
            </a:pPr>
            <a:r>
              <a:rPr lang="nb-NO" sz="2400" b="0" i="0" u="none" strike="noStrike" dirty="0">
                <a:effectLst/>
                <a:latin typeface="Calibri" panose="020F0502020204030204" pitchFamily="34" charset="0"/>
                <a:cs typeface="Calibri" panose="020F0502020204030204" pitchFamily="34" charset="0"/>
              </a:rPr>
              <a:t>Økt temperatur i havet fører til høyere havnivå fordi varmere vann tar mer plass. Dette er negativt for det biologiske mangfoldet i havet fordi det nå blir plass til flere individer enn det det var tidligere, og dermed større konkurranse mellom artene. </a:t>
            </a:r>
          </a:p>
          <a:p>
            <a:pPr marL="457200" indent="-457200" algn="l" rtl="0" fontAlgn="base">
              <a:spcBef>
                <a:spcPts val="0"/>
              </a:spcBef>
              <a:spcAft>
                <a:spcPts val="0"/>
              </a:spcAft>
              <a:buFont typeface="+mj-lt"/>
              <a:buAutoNum type="alphaLcParenR"/>
            </a:pPr>
            <a:r>
              <a:rPr lang="nb-NO" sz="2400" b="0" i="0" u="none" strike="noStrike" dirty="0">
                <a:effectLst/>
                <a:latin typeface="Calibri" panose="020F0502020204030204" pitchFamily="34" charset="0"/>
                <a:cs typeface="Calibri" panose="020F0502020204030204" pitchFamily="34" charset="0"/>
              </a:rPr>
              <a:t>Økt temperatur i havet endrer de abiotiske faktorene i økosystemet, men arter er tilpasningsdyktige, så det vil ikke få så store negative konsekvenser for det biologiske mangfoldet. </a:t>
            </a:r>
          </a:p>
          <a:p>
            <a:pPr marL="0" indent="0" algn="l" rtl="0">
              <a:spcBef>
                <a:spcPts val="0"/>
              </a:spcBef>
              <a:spcAft>
                <a:spcPts val="0"/>
              </a:spcAft>
              <a:buNone/>
            </a:pPr>
            <a:br>
              <a:rPr lang="nb-NO" sz="2400" dirty="0">
                <a:latin typeface="Calibri" panose="020F0502020204030204" pitchFamily="34" charset="0"/>
                <a:cs typeface="Calibri" panose="020F0502020204030204" pitchFamily="34" charset="0"/>
              </a:rPr>
            </a:br>
            <a:br>
              <a:rPr lang="nb-NO" sz="2500" dirty="0">
                <a:latin typeface="Calibri" panose="020F0502020204030204" pitchFamily="34" charset="0"/>
                <a:cs typeface="Calibri" panose="020F0502020204030204" pitchFamily="34" charset="0"/>
              </a:rPr>
            </a:br>
            <a:endParaRPr lang="nb-NO" sz="2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83695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2E4225-EE1C-9FD1-F166-78666FC1D515}"/>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0F173341-2F07-63B9-4875-31323DE2C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C3C2A841-7832-B599-C464-6D9CBDF6BF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8069EE0E-B470-F567-7956-FC1E8B22A8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FBE90085-B912-7A78-921E-619F514A2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80F6A641-410B-8593-DA88-8EE699737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D4B37B86-C013-4A8A-BDC9-E73E6632D8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C369DFA9-430A-2A87-B680-9EF5575671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3296ADAC-D435-F24C-7920-8ABA7A463663}"/>
              </a:ext>
            </a:extLst>
          </p:cNvPr>
          <p:cNvSpPr>
            <a:spLocks noGrp="1"/>
          </p:cNvSpPr>
          <p:nvPr>
            <p:ph type="title"/>
          </p:nvPr>
        </p:nvSpPr>
        <p:spPr>
          <a:xfrm>
            <a:off x="907575" y="893762"/>
            <a:ext cx="10575752" cy="1579274"/>
          </a:xfrm>
        </p:spPr>
        <p:txBody>
          <a:bodyPr anchor="b">
            <a:noAutofit/>
          </a:bodyPr>
          <a:lstStyle/>
          <a:p>
            <a:pPr algn="ctr"/>
            <a:r>
              <a:rPr lang="nb-NO" sz="4000" dirty="0">
                <a:latin typeface="Calibri"/>
                <a:ea typeface="Calibri"/>
                <a:cs typeface="Calibri"/>
              </a:rPr>
              <a:t>4. Diskusjonsoppgave</a:t>
            </a:r>
            <a:endParaRPr lang="nb-NO" dirty="0"/>
          </a:p>
        </p:txBody>
      </p:sp>
      <p:sp>
        <p:nvSpPr>
          <p:cNvPr id="106" name="Plassholder for innhold 2">
            <a:extLst>
              <a:ext uri="{FF2B5EF4-FFF2-40B4-BE49-F238E27FC236}">
                <a16:creationId xmlns:a16="http://schemas.microsoft.com/office/drawing/2014/main" id="{B83DCDAB-D0E6-3852-DCA3-CA6A9E23D2F1}"/>
              </a:ext>
            </a:extLst>
          </p:cNvPr>
          <p:cNvSpPr>
            <a:spLocks noGrp="1"/>
          </p:cNvSpPr>
          <p:nvPr>
            <p:ph idx="1"/>
          </p:nvPr>
        </p:nvSpPr>
        <p:spPr>
          <a:xfrm>
            <a:off x="1100096" y="3138055"/>
            <a:ext cx="10550681" cy="2655707"/>
          </a:xfrm>
        </p:spPr>
        <p:txBody>
          <a:bodyPr vert="horz" lIns="91440" tIns="45720" rIns="91440" bIns="45720" rtlCol="0" anchor="t">
            <a:noAutofit/>
          </a:bodyPr>
          <a:lstStyle/>
          <a:p>
            <a:pPr marL="0" indent="0" algn="ctr">
              <a:buNone/>
            </a:pPr>
            <a:r>
              <a:rPr lang="nb-NO" sz="3600" dirty="0">
                <a:latin typeface="Calibri"/>
                <a:ea typeface="Calibri"/>
                <a:cs typeface="Calibri"/>
              </a:rPr>
              <a:t>Les diskusjonsoppgaven, og bli enige om et svaralternativ i firergruppene.</a:t>
            </a:r>
            <a:endParaRPr lang="nb-NO" sz="3600" dirty="0">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73296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2995DF-EF84-62D9-6392-4E8A71E39228}"/>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6172B61A-0420-B10C-C64D-AFDD1E169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5E7637EC-58C0-D6C3-C799-422A967EFB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B8CF9B54-1271-1D45-97B6-F7765FAA4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272F0F21-158D-2276-AE31-EFA691BCE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FD20A088-7CC1-C45A-9FB4-7A912A8144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2432E0D3-D104-F0AB-1E72-C9F03529F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DF479537-0567-5CD0-CAD2-2EFF6FF98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E71AA45A-D322-6F68-EBE9-0924D4B70B65}"/>
              </a:ext>
            </a:extLst>
          </p:cNvPr>
          <p:cNvSpPr>
            <a:spLocks noGrp="1"/>
          </p:cNvSpPr>
          <p:nvPr>
            <p:ph idx="1"/>
          </p:nvPr>
        </p:nvSpPr>
        <p:spPr>
          <a:xfrm>
            <a:off x="698596" y="623455"/>
            <a:ext cx="7623839" cy="5191089"/>
          </a:xfrm>
        </p:spPr>
        <p:txBody>
          <a:bodyPr vert="horz" lIns="91440" tIns="45720" rIns="91440" bIns="45720" rtlCol="0" anchor="t">
            <a:noAutofit/>
          </a:bodyPr>
          <a:lstStyle/>
          <a:p>
            <a:pPr marL="0" indent="0" algn="l" rtl="0">
              <a:spcBef>
                <a:spcPts val="0"/>
              </a:spcBef>
              <a:spcAft>
                <a:spcPts val="0"/>
              </a:spcAft>
              <a:buNone/>
            </a:pPr>
            <a:r>
              <a:rPr lang="nb-NO" sz="2500" b="0" i="0" u="none" strike="noStrike" dirty="0">
                <a:solidFill>
                  <a:srgbClr val="000000"/>
                </a:solidFill>
                <a:effectLst/>
                <a:latin typeface="Calibri" panose="020F0502020204030204" pitchFamily="34" charset="0"/>
                <a:cs typeface="Calibri" panose="020F0502020204030204" pitchFamily="34" charset="0"/>
              </a:rPr>
              <a:t>Stillehavsøsters er en </a:t>
            </a:r>
            <a:r>
              <a:rPr lang="nb-NO" sz="2500" b="0" i="0" u="none" strike="noStrike" dirty="0" err="1">
                <a:solidFill>
                  <a:srgbClr val="000000"/>
                </a:solidFill>
                <a:effectLst/>
                <a:latin typeface="Calibri" panose="020F0502020204030204" pitchFamily="34" charset="0"/>
                <a:cs typeface="Calibri" panose="020F0502020204030204" pitchFamily="34" charset="0"/>
              </a:rPr>
              <a:t>fremmedart</a:t>
            </a:r>
            <a:r>
              <a:rPr lang="nb-NO" sz="2500" b="0" i="0" u="none" strike="noStrike" dirty="0">
                <a:solidFill>
                  <a:srgbClr val="000000"/>
                </a:solidFill>
                <a:effectLst/>
                <a:latin typeface="Calibri" panose="020F0502020204030204" pitchFamily="34" charset="0"/>
                <a:cs typeface="Calibri" panose="020F0502020204030204" pitchFamily="34" charset="0"/>
              </a:rPr>
              <a:t> som først ble observert langs kysten i Norge i 1980. Den trenger en stabil vanntemperatur på 19 grader i 5 dager for at den skal kunne formere seg. I dag finner vi den langs store deler av kysten i Sør-Norge. </a:t>
            </a:r>
            <a:br>
              <a:rPr lang="nb-NO" sz="2500" b="0" i="0" u="none" strike="noStrike" dirty="0">
                <a:solidFill>
                  <a:srgbClr val="000000"/>
                </a:solidFill>
                <a:effectLst/>
                <a:latin typeface="Calibri" panose="020F0502020204030204" pitchFamily="34" charset="0"/>
                <a:cs typeface="Calibri" panose="020F0502020204030204" pitchFamily="34" charset="0"/>
              </a:rPr>
            </a:br>
            <a:r>
              <a:rPr lang="nb-NO" sz="2500" b="0" i="0" u="none" strike="noStrike" dirty="0">
                <a:solidFill>
                  <a:srgbClr val="000000"/>
                </a:solidFill>
                <a:effectLst/>
                <a:latin typeface="Calibri" panose="020F0502020204030204" pitchFamily="34" charset="0"/>
                <a:cs typeface="Calibri" panose="020F0502020204030204" pitchFamily="34" charset="0"/>
              </a:rPr>
              <a:t>Den vokser raskt, og har en evne til å ta </a:t>
            </a:r>
          </a:p>
          <a:p>
            <a:pPr marL="0" indent="0" algn="l" rtl="0">
              <a:spcBef>
                <a:spcPts val="0"/>
              </a:spcBef>
              <a:spcAft>
                <a:spcPts val="0"/>
              </a:spcAft>
              <a:buNone/>
            </a:pPr>
            <a:r>
              <a:rPr lang="nb-NO" sz="2500" b="0" i="0" u="none" strike="noStrike" dirty="0">
                <a:solidFill>
                  <a:srgbClr val="000000"/>
                </a:solidFill>
                <a:effectLst/>
                <a:latin typeface="Calibri" panose="020F0502020204030204" pitchFamily="34" charset="0"/>
                <a:cs typeface="Calibri" panose="020F0502020204030204" pitchFamily="34" charset="0"/>
              </a:rPr>
              <a:t>over habitatet til blant annet blåskjell, </a:t>
            </a:r>
          </a:p>
          <a:p>
            <a:pPr marL="0" indent="0" algn="l" rtl="0">
              <a:spcBef>
                <a:spcPts val="0"/>
              </a:spcBef>
              <a:spcAft>
                <a:spcPts val="0"/>
              </a:spcAft>
              <a:buNone/>
            </a:pPr>
            <a:r>
              <a:rPr lang="nb-NO" sz="2500" b="0" i="0" u="none" strike="noStrike" dirty="0">
                <a:solidFill>
                  <a:srgbClr val="000000"/>
                </a:solidFill>
                <a:effectLst/>
                <a:latin typeface="Calibri" panose="020F0502020204030204" pitchFamily="34" charset="0"/>
                <a:cs typeface="Calibri" panose="020F0502020204030204" pitchFamily="34" charset="0"/>
              </a:rPr>
              <a:t>som er hovednæringskilden til ærfuglen. </a:t>
            </a:r>
          </a:p>
          <a:p>
            <a:pPr marL="0" indent="0" algn="l" rtl="0">
              <a:spcBef>
                <a:spcPts val="0"/>
              </a:spcBef>
              <a:spcAft>
                <a:spcPts val="0"/>
              </a:spcAft>
              <a:buNone/>
            </a:pPr>
            <a:r>
              <a:rPr lang="nb-NO" sz="2500" b="0" i="0" u="none" strike="noStrike" dirty="0">
                <a:solidFill>
                  <a:srgbClr val="000000"/>
                </a:solidFill>
                <a:effectLst/>
                <a:latin typeface="Calibri" panose="020F0502020204030204" pitchFamily="34" charset="0"/>
                <a:cs typeface="Calibri" panose="020F0502020204030204" pitchFamily="34" charset="0"/>
              </a:rPr>
              <a:t>Samtidig som at stillehavsøstersen kom til </a:t>
            </a:r>
          </a:p>
          <a:p>
            <a:pPr marL="0" indent="0" algn="l" rtl="0">
              <a:spcBef>
                <a:spcPts val="0"/>
              </a:spcBef>
              <a:spcAft>
                <a:spcPts val="0"/>
              </a:spcAft>
              <a:buNone/>
            </a:pPr>
            <a:r>
              <a:rPr lang="nb-NO" sz="2500" b="0" i="0" u="none" strike="noStrike" dirty="0">
                <a:solidFill>
                  <a:srgbClr val="000000"/>
                </a:solidFill>
                <a:effectLst/>
                <a:latin typeface="Calibri" panose="020F0502020204030204" pitchFamily="34" charset="0"/>
                <a:cs typeface="Calibri" panose="020F0502020204030204" pitchFamily="34" charset="0"/>
              </a:rPr>
              <a:t>Norge, så man også at nye fuglearter som </a:t>
            </a:r>
          </a:p>
          <a:p>
            <a:pPr marL="0" indent="0" algn="l" rtl="0">
              <a:spcBef>
                <a:spcPts val="0"/>
              </a:spcBef>
              <a:spcAft>
                <a:spcPts val="0"/>
              </a:spcAft>
              <a:buNone/>
            </a:pPr>
            <a:r>
              <a:rPr lang="nb-NO" sz="2500" b="0" i="0" u="none" strike="noStrike" dirty="0">
                <a:solidFill>
                  <a:srgbClr val="000000"/>
                </a:solidFill>
                <a:effectLst/>
                <a:latin typeface="Calibri" panose="020F0502020204030204" pitchFamily="34" charset="0"/>
                <a:cs typeface="Calibri" panose="020F0502020204030204" pitchFamily="34" charset="0"/>
              </a:rPr>
              <a:t>har stillehavsøstersen som næringskilde </a:t>
            </a:r>
          </a:p>
          <a:p>
            <a:pPr marL="0" indent="0" algn="l" rtl="0">
              <a:spcBef>
                <a:spcPts val="0"/>
              </a:spcBef>
              <a:spcAft>
                <a:spcPts val="0"/>
              </a:spcAft>
              <a:buNone/>
            </a:pPr>
            <a:r>
              <a:rPr lang="nb-NO" sz="2500" b="0" i="0" u="none" strike="noStrike" dirty="0">
                <a:solidFill>
                  <a:srgbClr val="000000"/>
                </a:solidFill>
                <a:effectLst/>
                <a:latin typeface="Calibri" panose="020F0502020204030204" pitchFamily="34" charset="0"/>
                <a:cs typeface="Calibri" panose="020F0502020204030204" pitchFamily="34" charset="0"/>
              </a:rPr>
              <a:t>også kom og etablerte seg. </a:t>
            </a:r>
            <a:br>
              <a:rPr lang="nb-NO" sz="2500" b="0" i="0" u="none" strike="noStrike" dirty="0">
                <a:solidFill>
                  <a:srgbClr val="000000"/>
                </a:solidFill>
                <a:effectLst/>
                <a:latin typeface="Calibri" panose="020F0502020204030204" pitchFamily="34" charset="0"/>
                <a:cs typeface="Calibri" panose="020F0502020204030204" pitchFamily="34" charset="0"/>
              </a:rPr>
            </a:br>
            <a:endParaRPr lang="nb-NO" sz="2500" b="0" i="0" u="none" strike="noStrike" dirty="0">
              <a:solidFill>
                <a:srgbClr val="000000"/>
              </a:solidFill>
              <a:effectLst/>
              <a:latin typeface="Calibri" panose="020F0502020204030204" pitchFamily="34" charset="0"/>
              <a:cs typeface="Calibri" panose="020F0502020204030204" pitchFamily="34" charset="0"/>
            </a:endParaRPr>
          </a:p>
          <a:p>
            <a:pPr marL="0" indent="0" algn="l" rtl="0">
              <a:spcBef>
                <a:spcPts val="0"/>
              </a:spcBef>
              <a:spcAft>
                <a:spcPts val="0"/>
              </a:spcAft>
              <a:buNone/>
            </a:pPr>
            <a:r>
              <a:rPr lang="nb-NO" sz="2500" b="0" i="0" u="none" strike="noStrike" dirty="0">
                <a:solidFill>
                  <a:srgbClr val="000000"/>
                </a:solidFill>
                <a:effectLst/>
                <a:latin typeface="Calibri" panose="020F0502020204030204" pitchFamily="34" charset="0"/>
                <a:cs typeface="Calibri" panose="020F0502020204030204" pitchFamily="34" charset="0"/>
              </a:rPr>
              <a:t>Hvordan vil klimaendringene påvirke den </a:t>
            </a:r>
          </a:p>
          <a:p>
            <a:pPr marL="0" indent="0" algn="l" rtl="0">
              <a:spcBef>
                <a:spcPts val="0"/>
              </a:spcBef>
              <a:spcAft>
                <a:spcPts val="0"/>
              </a:spcAft>
              <a:buNone/>
            </a:pPr>
            <a:r>
              <a:rPr lang="nb-NO" sz="2500" b="0" i="0" u="none" strike="noStrike" dirty="0">
                <a:solidFill>
                  <a:srgbClr val="000000"/>
                </a:solidFill>
                <a:effectLst/>
                <a:latin typeface="Calibri" panose="020F0502020204030204" pitchFamily="34" charset="0"/>
                <a:cs typeface="Calibri" panose="020F0502020204030204" pitchFamily="34" charset="0"/>
              </a:rPr>
              <a:t>videre utbredelsen av stillehavsøstersen i </a:t>
            </a:r>
          </a:p>
          <a:p>
            <a:pPr marL="0" indent="0" algn="l" rtl="0">
              <a:spcBef>
                <a:spcPts val="0"/>
              </a:spcBef>
              <a:spcAft>
                <a:spcPts val="0"/>
              </a:spcAft>
              <a:buNone/>
            </a:pPr>
            <a:r>
              <a:rPr lang="nb-NO" sz="2500" b="0" i="0" u="none" strike="noStrike" dirty="0">
                <a:solidFill>
                  <a:srgbClr val="000000"/>
                </a:solidFill>
                <a:effectLst/>
                <a:latin typeface="Calibri" panose="020F0502020204030204" pitchFamily="34" charset="0"/>
                <a:cs typeface="Calibri" panose="020F0502020204030204" pitchFamily="34" charset="0"/>
              </a:rPr>
              <a:t>Norge, og hvordan vil denne utbredelsen </a:t>
            </a:r>
          </a:p>
          <a:p>
            <a:pPr marL="0" indent="0" algn="l" rtl="0">
              <a:spcBef>
                <a:spcPts val="0"/>
              </a:spcBef>
              <a:spcAft>
                <a:spcPts val="0"/>
              </a:spcAft>
              <a:buNone/>
            </a:pPr>
            <a:r>
              <a:rPr lang="nb-NO" sz="2500" b="0" i="0" u="none" strike="noStrike" dirty="0">
                <a:solidFill>
                  <a:srgbClr val="000000"/>
                </a:solidFill>
                <a:effectLst/>
                <a:latin typeface="Calibri" panose="020F0502020204030204" pitchFamily="34" charset="0"/>
                <a:cs typeface="Calibri" panose="020F0502020204030204" pitchFamily="34" charset="0"/>
              </a:rPr>
              <a:t>påvirke det biologiske mangfoldet? </a:t>
            </a:r>
            <a:br>
              <a:rPr lang="nb-NO" sz="2500" dirty="0">
                <a:latin typeface="Calibri" panose="020F0502020204030204" pitchFamily="34" charset="0"/>
                <a:cs typeface="Calibri" panose="020F0502020204030204" pitchFamily="34" charset="0"/>
              </a:rPr>
            </a:br>
            <a:br>
              <a:rPr lang="nb-NO" sz="2500" dirty="0">
                <a:latin typeface="Calibri" panose="020F0502020204030204" pitchFamily="34" charset="0"/>
                <a:cs typeface="Calibri" panose="020F0502020204030204" pitchFamily="34" charset="0"/>
              </a:rPr>
            </a:br>
            <a:endParaRPr lang="nb-NO" sz="2500" dirty="0">
              <a:latin typeface="Calibri" panose="020F0502020204030204" pitchFamily="34" charset="0"/>
              <a:ea typeface="Calibri"/>
              <a:cs typeface="Calibri" panose="020F0502020204030204" pitchFamily="34" charset="0"/>
            </a:endParaRPr>
          </a:p>
        </p:txBody>
      </p:sp>
      <p:pic>
        <p:nvPicPr>
          <p:cNvPr id="2050" name="Picture 2">
            <a:extLst>
              <a:ext uri="{FF2B5EF4-FFF2-40B4-BE49-F238E27FC236}">
                <a16:creationId xmlns:a16="http://schemas.microsoft.com/office/drawing/2014/main" id="{92DD6EDD-2C30-5157-998C-0411FD0B0C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9059" y="2665846"/>
            <a:ext cx="5473700" cy="3937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40282533-1940-68A3-0A09-89995D63BB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2435" y="462973"/>
            <a:ext cx="3479800" cy="173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585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394855" y="685800"/>
            <a:ext cx="11409218" cy="5680388"/>
          </a:xfrm>
        </p:spPr>
        <p:txBody>
          <a:bodyPr vert="horz" lIns="91440" tIns="45720" rIns="91440" bIns="45720" rtlCol="0" anchor="t">
            <a:noAutofit/>
          </a:bodyPr>
          <a:lstStyle/>
          <a:p>
            <a:pPr marL="342900" indent="-342900" algn="l" rtl="0" fontAlgn="base">
              <a:spcBef>
                <a:spcPts val="0"/>
              </a:spcBef>
              <a:spcAft>
                <a:spcPts val="0"/>
              </a:spcAft>
              <a:buFont typeface="+mj-lt"/>
              <a:buAutoNum type="alphaLcParenR"/>
            </a:pPr>
            <a:r>
              <a:rPr lang="nb-NO" b="0" i="0" u="none" strike="noStrike" dirty="0">
                <a:solidFill>
                  <a:srgbClr val="000000"/>
                </a:solidFill>
                <a:effectLst/>
                <a:latin typeface="Calibri" panose="020F0502020204030204" pitchFamily="34" charset="0"/>
                <a:cs typeface="Calibri" panose="020F0502020204030204" pitchFamily="34" charset="0"/>
              </a:rPr>
              <a:t>Siden stillehavsøstersen er avhengig av at vanntemperaturen holder seg på 19 grader i minst 5 dager, er dette i dag en faktor som begrenser stillehavsøstersen fra å etablere seg lengre nord langs norskekysten. Drivhuseffekten fører til varmere klima på jorda, som vil si at temperaturen i havet vil øke her i Norge. Dette gjør at stillehavsøstersen kan etablere seg lengre nord. Da vil den forsvinne langs kysten i Sør-Norge, og det biologiske mangfoldet her vil gå tilbake til slik det var før. </a:t>
            </a:r>
          </a:p>
          <a:p>
            <a:pPr marL="342900" indent="-342900" algn="l" rtl="0" fontAlgn="base">
              <a:spcBef>
                <a:spcPts val="0"/>
              </a:spcBef>
              <a:spcAft>
                <a:spcPts val="0"/>
              </a:spcAft>
              <a:buFont typeface="+mj-lt"/>
              <a:buAutoNum type="alphaLcParenR"/>
            </a:pPr>
            <a:endParaRPr lang="nb-NO" b="0" i="0" u="none" strike="noStrike" dirty="0">
              <a:solidFill>
                <a:srgbClr val="000000"/>
              </a:solidFill>
              <a:effectLst/>
              <a:latin typeface="Calibri" panose="020F0502020204030204" pitchFamily="34" charset="0"/>
              <a:cs typeface="Calibri" panose="020F0502020204030204" pitchFamily="34" charset="0"/>
            </a:endParaRPr>
          </a:p>
          <a:p>
            <a:pPr marL="342900" indent="-342900" algn="l" rtl="0" fontAlgn="base">
              <a:spcBef>
                <a:spcPts val="0"/>
              </a:spcBef>
              <a:spcAft>
                <a:spcPts val="0"/>
              </a:spcAft>
              <a:buFont typeface="+mj-lt"/>
              <a:buAutoNum type="alphaLcParenR"/>
            </a:pPr>
            <a:r>
              <a:rPr lang="nb-NO" b="0" i="0" u="none" strike="noStrike" dirty="0">
                <a:solidFill>
                  <a:srgbClr val="000000"/>
                </a:solidFill>
                <a:effectLst/>
                <a:latin typeface="Calibri" panose="020F0502020204030204" pitchFamily="34" charset="0"/>
                <a:cs typeface="Calibri" panose="020F0502020204030204" pitchFamily="34" charset="0"/>
              </a:rPr>
              <a:t>Klimaendringene vil føre til at temperaturen i havet langs norskekysten blir varmere, som igjen fører til at havet blir surere. Dette gjør at kalken i skjellet på stillehavsøstersen løses lettere opp, og den vil derfor bli utryddet fra norskekysten. Dette vil påvirke det biologiske mangfoldet positivt, da stillehavsøstersen er en </a:t>
            </a:r>
            <a:r>
              <a:rPr lang="nb-NO" b="0" i="0" u="none" strike="noStrike" dirty="0" err="1">
                <a:solidFill>
                  <a:srgbClr val="000000"/>
                </a:solidFill>
                <a:effectLst/>
                <a:latin typeface="Calibri" panose="020F0502020204030204" pitchFamily="34" charset="0"/>
                <a:cs typeface="Calibri" panose="020F0502020204030204" pitchFamily="34" charset="0"/>
              </a:rPr>
              <a:t>fremmedart</a:t>
            </a:r>
            <a:r>
              <a:rPr lang="nb-NO" b="0" i="0" u="none" strike="noStrike" dirty="0">
                <a:solidFill>
                  <a:srgbClr val="000000"/>
                </a:solidFill>
                <a:effectLst/>
                <a:latin typeface="Calibri" panose="020F0502020204030204" pitchFamily="34" charset="0"/>
                <a:cs typeface="Calibri" panose="020F0502020204030204" pitchFamily="34" charset="0"/>
              </a:rPr>
              <a:t> som tar over store deler av havbunnen slik at andre arter ikke overlever. </a:t>
            </a:r>
          </a:p>
          <a:p>
            <a:pPr marL="0" indent="0">
              <a:buNone/>
            </a:pPr>
            <a:endParaRPr lang="nb-NO" sz="35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nb-NO" sz="35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62322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51A1D2-4490-EC60-FAB4-B9DD76D403DB}"/>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985ED83C-0F09-2B7B-BA2A-B11C5EE375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09B90836-A902-D108-3578-B42F7130A1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66851D5B-F336-5DD6-D103-BCAFC2EF6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A5262CF2-095F-387F-9ACA-F33053E054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4946B187-31D1-565E-17D4-2CE423606A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6C6BB86-A62F-8E2B-1D65-A0B627794F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36392D23-DFDF-5C42-AEC9-E787D6F6B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EF5420A0-A8C8-D314-1036-AAE38B7B2583}"/>
              </a:ext>
            </a:extLst>
          </p:cNvPr>
          <p:cNvSpPr>
            <a:spLocks noGrp="1"/>
          </p:cNvSpPr>
          <p:nvPr>
            <p:ph idx="1"/>
          </p:nvPr>
        </p:nvSpPr>
        <p:spPr>
          <a:xfrm>
            <a:off x="353291" y="602673"/>
            <a:ext cx="11471564" cy="5763515"/>
          </a:xfrm>
        </p:spPr>
        <p:txBody>
          <a:bodyPr vert="horz" lIns="91440" tIns="45720" rIns="91440" bIns="45720" rtlCol="0" anchor="t">
            <a:noAutofit/>
          </a:bodyPr>
          <a:lstStyle/>
          <a:p>
            <a:pPr marL="0" indent="0" algn="l" rtl="0" fontAlgn="base">
              <a:spcBef>
                <a:spcPts val="0"/>
              </a:spcBef>
              <a:spcAft>
                <a:spcPts val="0"/>
              </a:spcAft>
              <a:buNone/>
            </a:pPr>
            <a:r>
              <a:rPr lang="nb-NO" dirty="0">
                <a:solidFill>
                  <a:srgbClr val="000000"/>
                </a:solidFill>
                <a:latin typeface="Calibri" panose="020F0502020204030204" pitchFamily="34" charset="0"/>
                <a:cs typeface="Calibri" panose="020F0502020204030204" pitchFamily="34" charset="0"/>
              </a:rPr>
              <a:t>c</a:t>
            </a:r>
            <a:r>
              <a:rPr lang="nb-NO" b="0" i="0" u="none" strike="noStrike" dirty="0">
                <a:solidFill>
                  <a:srgbClr val="000000"/>
                </a:solidFill>
                <a:effectLst/>
                <a:latin typeface="Calibri" panose="020F0502020204030204" pitchFamily="34" charset="0"/>
                <a:cs typeface="Calibri" panose="020F0502020204030204" pitchFamily="34" charset="0"/>
              </a:rPr>
              <a:t>) 	En konsekvens av klimaendringene er at temperaturen i havet blir 	varmere. Dette gjør at flere arter vil trekke lengre nordover til den 	temperaturen de er best tilpasset til. Derfor vil vi oppleve at 	stillehavsøstersen vil trekke nordover langs kysten i Norge. Dette gjør 	også at fuglene som har stillehavsøstersen som næringskilde også vil 	trekke nordover, og det biologiske mangfoldet blir rikere. </a:t>
            </a:r>
          </a:p>
          <a:p>
            <a:pPr marL="0" indent="0" algn="l" rtl="0" fontAlgn="base">
              <a:spcBef>
                <a:spcPts val="0"/>
              </a:spcBef>
              <a:spcAft>
                <a:spcPts val="0"/>
              </a:spcAft>
              <a:buNone/>
            </a:pPr>
            <a:endParaRPr lang="nb-NO" b="0" i="0" u="none" strike="noStrike" dirty="0">
              <a:solidFill>
                <a:srgbClr val="000000"/>
              </a:solidFill>
              <a:effectLst/>
              <a:latin typeface="Calibri" panose="020F0502020204030204" pitchFamily="34" charset="0"/>
              <a:cs typeface="Calibri" panose="020F0502020204030204" pitchFamily="34" charset="0"/>
            </a:endParaRPr>
          </a:p>
          <a:p>
            <a:pPr marL="0" indent="0" algn="l" rtl="0" fontAlgn="base">
              <a:spcBef>
                <a:spcPts val="0"/>
              </a:spcBef>
              <a:spcAft>
                <a:spcPts val="0"/>
              </a:spcAft>
              <a:buNone/>
            </a:pPr>
            <a:r>
              <a:rPr lang="nb-NO" dirty="0">
                <a:solidFill>
                  <a:srgbClr val="000000"/>
                </a:solidFill>
                <a:latin typeface="Calibri" panose="020F0502020204030204" pitchFamily="34" charset="0"/>
                <a:cs typeface="Calibri" panose="020F0502020204030204" pitchFamily="34" charset="0"/>
              </a:rPr>
              <a:t>d) 	</a:t>
            </a:r>
            <a:r>
              <a:rPr lang="nb-NO" b="0" i="0" u="none" strike="noStrike" dirty="0">
                <a:solidFill>
                  <a:srgbClr val="000000"/>
                </a:solidFill>
                <a:effectLst/>
                <a:latin typeface="Calibri" panose="020F0502020204030204" pitchFamily="34" charset="0"/>
                <a:cs typeface="Calibri" panose="020F0502020204030204" pitchFamily="34" charset="0"/>
              </a:rPr>
              <a:t>Klimaendringene vil føre til økt drivhuseffekt, som vil gjøre 	temperaturen i havet varmere. Da vil temperaturen som 	stillehavsøstersen er best tilpasset være langs hele norskekysten, og 	stillehavsøstersen vil etablere seg her. Selv om blåskjellbestanden vil gå 	ned fordi stillehavsøstersen tar over dens habitat, vil dette være en 	langsom prosess som gjør at andre arter klarer å tilpasse seg og heller 	spise stillehavsøsters i stedet. Derfor vil ikke det biologiske mangfoldet 	endre seg i stor grad.  </a:t>
            </a:r>
          </a:p>
        </p:txBody>
      </p:sp>
    </p:spTree>
    <p:extLst>
      <p:ext uri="{BB962C8B-B14F-4D97-AF65-F5344CB8AC3E}">
        <p14:creationId xmlns:p14="http://schemas.microsoft.com/office/powerpoint/2010/main" val="123203297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210D869937D14A95694B0860F7CFD6" ma:contentTypeVersion="4" ma:contentTypeDescription="Create a new document." ma:contentTypeScope="" ma:versionID="353d2eae3e6201659090559e6eaac68e">
  <xsd:schema xmlns:xsd="http://www.w3.org/2001/XMLSchema" xmlns:xs="http://www.w3.org/2001/XMLSchema" xmlns:p="http://schemas.microsoft.com/office/2006/metadata/properties" xmlns:ns2="6ec8bc31-38d7-40f5-b530-ef11c9562e77" targetNamespace="http://schemas.microsoft.com/office/2006/metadata/properties" ma:root="true" ma:fieldsID="08daae7d50e1d8688773d9375de47e9c" ns2:_="">
    <xsd:import namespace="6ec8bc31-38d7-40f5-b530-ef11c9562e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c8bc31-38d7-40f5-b530-ef11c9562e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94590B0-774C-47E4-845C-ED58A42F4CD2}"/>
</file>

<file path=customXml/itemProps2.xml><?xml version="1.0" encoding="utf-8"?>
<ds:datastoreItem xmlns:ds="http://schemas.openxmlformats.org/officeDocument/2006/customXml" ds:itemID="{30DE36F2-82C2-4E39-8220-AD0D5B7949EA}"/>
</file>

<file path=customXml/itemProps3.xml><?xml version="1.0" encoding="utf-8"?>
<ds:datastoreItem xmlns:ds="http://schemas.openxmlformats.org/officeDocument/2006/customXml" ds:itemID="{F91CF9B5-635D-4040-8004-1F6C5E8B2084}"/>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104</TotalTime>
  <Words>1341</Words>
  <Application>Microsoft Macintosh PowerPoint</Application>
  <PresentationFormat>Widescreen</PresentationFormat>
  <Paragraphs>100</Paragraphs>
  <Slides>18</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18</vt:i4>
      </vt:variant>
    </vt:vector>
  </HeadingPairs>
  <TitlesOfParts>
    <vt:vector size="24" baseType="lpstr">
      <vt:lpstr>Meiryo</vt:lpstr>
      <vt:lpstr>Aptos</vt:lpstr>
      <vt:lpstr>Aptos Display</vt:lpstr>
      <vt:lpstr>Arial</vt:lpstr>
      <vt:lpstr>Calibri</vt:lpstr>
      <vt:lpstr>Office-tema</vt:lpstr>
      <vt:lpstr>Klimaendringer og biologisk mangfold</vt:lpstr>
      <vt:lpstr>Plan for timen</vt:lpstr>
      <vt:lpstr>PowerPoint-presentasjon</vt:lpstr>
      <vt:lpstr>PowerPoint-presentasjon</vt:lpstr>
      <vt:lpstr>PowerPoint-presentasjon</vt:lpstr>
      <vt:lpstr>Spørsmål 1: Hva er et samfunn?</vt:lpstr>
      <vt:lpstr>Spørsmål 2: Hvilke av påstandene om  næringsnettet under er riktig?</vt:lpstr>
      <vt:lpstr>Spørsmål 3: Hva er viktigst for en populasjon å ha for å være best rustet mot raske endringer i klimaet?</vt:lpstr>
      <vt:lpstr>Spørsmål 4: Hvilke tre gasser bidrar mest til de menneskeskapte klimaendringene og global oppvarming?</vt:lpstr>
      <vt:lpstr>Spørsmål 5: Hvilken definisjon  beskriver hva biologisk mangfold er?</vt:lpstr>
      <vt:lpstr>Spørsmål 6: Når miljøet endrer seg, slik som vi opplever under dagens klimaendringer, kan arter tilpasse seg, flytte seg til et mer egnet leveområde, eller dø ut. Det vanligste utfallet gjennom historien har vært å:</vt:lpstr>
      <vt:lpstr>Spørsmål 7: Vurder påstanden: “Klimaendringene vi ser i dag er ikke noe annerledes enn de klimaendringene som har skjedd tidligere, som for eksempel istiden og ved utryddelsen av dinosaurene”. </vt:lpstr>
      <vt:lpstr>Spørsmål 8: Hva er den største trusselen  for tap av biologisk mangfold i dag?</vt:lpstr>
      <vt:lpstr>Spørsmål 9: Økt temperatur i havet blir sett på som en trussel mot det biologiske mangfoldet i havet. Hvorfor det?</vt:lpstr>
      <vt:lpstr>4. Diskusjonsoppgave</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Evolusjon og arv</dc:title>
  <dc:creator>Hanna Kristine Langset</dc:creator>
  <cp:lastModifiedBy>Marthe Gundersen</cp:lastModifiedBy>
  <cp:revision>10</cp:revision>
  <dcterms:created xsi:type="dcterms:W3CDTF">2024-09-11T17:51:18Z</dcterms:created>
  <dcterms:modified xsi:type="dcterms:W3CDTF">2024-10-23T06:15:33Z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0x010100D8210D869937D14A95694B0860F7CFD6</vt:lpwstr>
  </property>
</Properties>
</file>