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0" r:id="rId3"/>
    <p:sldId id="262" r:id="rId4"/>
    <p:sldId id="273" r:id="rId5"/>
    <p:sldId id="281" r:id="rId6"/>
    <p:sldId id="272" r:id="rId7"/>
    <p:sldId id="284" r:id="rId8"/>
    <p:sldId id="285" r:id="rId9"/>
    <p:sldId id="286" r:id="rId10"/>
    <p:sldId id="287" r:id="rId11"/>
    <p:sldId id="288" r:id="rId12"/>
    <p:sldId id="289" r:id="rId13"/>
    <p:sldId id="293" r:id="rId14"/>
    <p:sldId id="291" r:id="rId15"/>
    <p:sldId id="292" r:id="rId16"/>
    <p:sldId id="275" r:id="rId17"/>
    <p:sldId id="295" r:id="rId18"/>
    <p:sldId id="283" r:id="rId19"/>
    <p:sldId id="294" r:id="rId2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46"/>
    <p:restoredTop sz="94776"/>
  </p:normalViewPr>
  <p:slideViewPr>
    <p:cSldViewPr snapToGrid="0">
      <p:cViewPr varScale="1">
        <p:scale>
          <a:sx n="108" d="100"/>
          <a:sy n="108" d="100"/>
        </p:scale>
        <p:origin x="216"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0D29C3-8691-CA9D-FE4C-775BF3B5B60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A08A476-1098-02E0-70A9-4E27B341F2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7E0048A-6223-5BDA-8D58-5A8B452547B1}"/>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5" name="Plassholder for bunntekst 4">
            <a:extLst>
              <a:ext uri="{FF2B5EF4-FFF2-40B4-BE49-F238E27FC236}">
                <a16:creationId xmlns:a16="http://schemas.microsoft.com/office/drawing/2014/main" id="{93BF5F98-0E87-07C6-9BEC-D0CDD484C37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5E67960-2A30-4978-E634-539D34AC6DB2}"/>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2296932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E86D39-1589-B4DE-A8B8-559DF61CA94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673C682-B34F-AF10-EE05-5A363B7B6AD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B884CD8-8CC3-ED41-8958-1C9A2076371A}"/>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5" name="Plassholder for bunntekst 4">
            <a:extLst>
              <a:ext uri="{FF2B5EF4-FFF2-40B4-BE49-F238E27FC236}">
                <a16:creationId xmlns:a16="http://schemas.microsoft.com/office/drawing/2014/main" id="{E7DA36B7-E397-C7B1-6327-99E8860EC39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DCA7473-C978-460A-F436-C5D32CD5C3F6}"/>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545741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D1880A-294C-4B7A-8C1D-C4E5A4D3FDFC}"/>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5DBFAA5-6364-44C7-585B-8FA4D2B5CF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F7D4203A-1AB2-B73B-4A8C-E7AE6D273295}"/>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5" name="Plassholder for bunntekst 4">
            <a:extLst>
              <a:ext uri="{FF2B5EF4-FFF2-40B4-BE49-F238E27FC236}">
                <a16:creationId xmlns:a16="http://schemas.microsoft.com/office/drawing/2014/main" id="{F9959C77-8D06-1CA2-0898-B717D612673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477C08C-877F-D616-8FD4-4B74D9C9EB90}"/>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599258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B50735-BF1A-1651-1E1C-FF68D620EFD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539EF21-7EDB-5C30-C268-E322708895D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D81E138-09CA-F187-1776-24DF08160FAB}"/>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6208133-C5AB-CA70-2885-7455CBCADCFC}"/>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6" name="Plassholder for bunntekst 5">
            <a:extLst>
              <a:ext uri="{FF2B5EF4-FFF2-40B4-BE49-F238E27FC236}">
                <a16:creationId xmlns:a16="http://schemas.microsoft.com/office/drawing/2014/main" id="{993A4B04-8D14-9E7F-754F-BBC198A9398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A162BB1-0B8A-1462-A600-E601BB1130CC}"/>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89094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A9FBD-573C-4EFF-82DC-064BEE29525C}"/>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C1AA943-B751-E63E-84E7-03BEC07C0F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B7B6EAFB-7A51-DA9A-6459-EC7D7C4551A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766AC33-B4DF-2C0B-2B86-CB36EBB6D8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CD6B437-B8DA-0048-A2E6-67DBC019EC1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C3702AED-89DE-34B2-54D0-74F9CEFB7419}"/>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8" name="Plassholder for bunntekst 7">
            <a:extLst>
              <a:ext uri="{FF2B5EF4-FFF2-40B4-BE49-F238E27FC236}">
                <a16:creationId xmlns:a16="http://schemas.microsoft.com/office/drawing/2014/main" id="{5EA8C084-F39D-B983-F326-C8328904080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7375E32-00A2-2758-D057-153BE6AB838E}"/>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965592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D3D12D-6E95-66EE-E9B6-752E1D3BFE0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E4FE72E4-A234-28EA-760D-2ECA4D65716D}"/>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4" name="Plassholder for bunntekst 3">
            <a:extLst>
              <a:ext uri="{FF2B5EF4-FFF2-40B4-BE49-F238E27FC236}">
                <a16:creationId xmlns:a16="http://schemas.microsoft.com/office/drawing/2014/main" id="{83253E69-CAA9-77CB-679B-607B037B845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E1FC1B40-B8B2-C186-5ED2-778746AE9DD1}"/>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815765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8BC7351-0D0B-A5C1-79A9-47FD105CCD33}"/>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3" name="Plassholder for bunntekst 2">
            <a:extLst>
              <a:ext uri="{FF2B5EF4-FFF2-40B4-BE49-F238E27FC236}">
                <a16:creationId xmlns:a16="http://schemas.microsoft.com/office/drawing/2014/main" id="{AFB776E4-0D39-1CAC-D9D7-8474B96210B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B680B57-D3BF-C0F9-9B33-1738BD43919D}"/>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455849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E605A6-B0A3-C1B3-1E7B-68DC1706B64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F6AEEDD1-13AB-873D-1778-1C4EAB0152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7576AC5-FB93-0827-FEB8-D200FA3C6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86DABF6-BC9B-16CF-9AA1-611F8947FDD5}"/>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6" name="Plassholder for bunntekst 5">
            <a:extLst>
              <a:ext uri="{FF2B5EF4-FFF2-40B4-BE49-F238E27FC236}">
                <a16:creationId xmlns:a16="http://schemas.microsoft.com/office/drawing/2014/main" id="{80907626-9B62-2AA2-2FC5-78DD1D1BCD6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67C8193-A2C9-40B9-5E23-DBE2DFD6E19C}"/>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4193256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A71218-1ED5-F50F-1A0A-40B746F08CD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87C80C5-56BC-62A5-FB87-B91AB209D7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A6A1D66-7B93-C3DB-780D-C91A6F89C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BFF8A64-B3D3-6351-4E63-9FCCCFBC824E}"/>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6" name="Plassholder for bunntekst 5">
            <a:extLst>
              <a:ext uri="{FF2B5EF4-FFF2-40B4-BE49-F238E27FC236}">
                <a16:creationId xmlns:a16="http://schemas.microsoft.com/office/drawing/2014/main" id="{82A384EF-44B6-F5A1-5698-998628D77F7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7286004-1D31-1F6A-FB41-6B1A0C50D52F}"/>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3671799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217283-EA01-CBB5-CC94-BFDE0DA3E55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77CAC41B-61EC-04A2-99C4-18D3AC399F4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5E06F8F-AAF2-06A5-04A4-1A5C1C9F4E25}"/>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5" name="Plassholder for bunntekst 4">
            <a:extLst>
              <a:ext uri="{FF2B5EF4-FFF2-40B4-BE49-F238E27FC236}">
                <a16:creationId xmlns:a16="http://schemas.microsoft.com/office/drawing/2014/main" id="{8BB62FFC-4D2C-2DC5-3788-C45A8BA3B1E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FAF0737-8E3F-CAEB-6831-8A8BD8EE2545}"/>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4165106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5598F7A-7827-ADD1-69A1-BB5F3DE7B214}"/>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57F258AE-1971-17B6-C73E-91934EFDEEA3}"/>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A902075-0CC2-1C78-1200-3637600A0B26}"/>
              </a:ext>
            </a:extLst>
          </p:cNvPr>
          <p:cNvSpPr>
            <a:spLocks noGrp="1"/>
          </p:cNvSpPr>
          <p:nvPr>
            <p:ph type="dt" sz="half" idx="10"/>
          </p:nvPr>
        </p:nvSpPr>
        <p:spPr/>
        <p:txBody>
          <a:bodyPr/>
          <a:lstStyle/>
          <a:p>
            <a:fld id="{D85BF617-9EF1-524F-A430-3D3BB211EA8A}" type="datetimeFigureOut">
              <a:rPr lang="nb-NO" smtClean="0"/>
              <a:t>22.10.2024</a:t>
            </a:fld>
            <a:endParaRPr lang="nb-NO"/>
          </a:p>
        </p:txBody>
      </p:sp>
      <p:sp>
        <p:nvSpPr>
          <p:cNvPr id="5" name="Plassholder for bunntekst 4">
            <a:extLst>
              <a:ext uri="{FF2B5EF4-FFF2-40B4-BE49-F238E27FC236}">
                <a16:creationId xmlns:a16="http://schemas.microsoft.com/office/drawing/2014/main" id="{D5DE57CC-B78D-B5DE-4697-376CDE52223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DFDA42-9DB8-8CF2-E6B3-0C887DB7090C}"/>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2053948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C14877F-77D0-C5B6-1A27-701A100781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5C94418-8EC7-AF3F-DDDA-044C4AFCA0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E46A464-A08A-0C6A-6F06-EF588C1E19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5BF617-9EF1-524F-A430-3D3BB211EA8A}" type="datetimeFigureOut">
              <a:rPr lang="nb-NO" smtClean="0"/>
              <a:t>22.10.2024</a:t>
            </a:fld>
            <a:endParaRPr lang="nb-NO"/>
          </a:p>
        </p:txBody>
      </p:sp>
      <p:sp>
        <p:nvSpPr>
          <p:cNvPr id="5" name="Plassholder for bunntekst 4">
            <a:extLst>
              <a:ext uri="{FF2B5EF4-FFF2-40B4-BE49-F238E27FC236}">
                <a16:creationId xmlns:a16="http://schemas.microsoft.com/office/drawing/2014/main" id="{0E94263E-3767-E792-14C1-BC9358AFF9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40B4C5A0-1A7F-913C-3EB9-B1E7152ED7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EB3F83-7C89-DC4C-A6B8-865E10D78B0E}" type="slidenum">
              <a:rPr lang="nb-NO" smtClean="0"/>
              <a:t>‹#›</a:t>
            </a:fld>
            <a:endParaRPr lang="nb-NO"/>
          </a:p>
        </p:txBody>
      </p:sp>
    </p:spTree>
    <p:extLst>
      <p:ext uri="{BB962C8B-B14F-4D97-AF65-F5344CB8AC3E}">
        <p14:creationId xmlns:p14="http://schemas.microsoft.com/office/powerpoint/2010/main" val="21215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6" name="Rectangle 138">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40">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8" name="Group 142">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44" name="Freeform: Shape 143">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9" name="Freeform: Shape 144">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0" name="Freeform: Shape 145">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1" name="Freeform: Shape 146">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2" name="Freeform: Shape 147">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73" name="Freeform: Shape 148">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 name="Freeform: Shape 149">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tel 1">
            <a:extLst>
              <a:ext uri="{FF2B5EF4-FFF2-40B4-BE49-F238E27FC236}">
                <a16:creationId xmlns:a16="http://schemas.microsoft.com/office/drawing/2014/main" id="{93E0846D-50DE-DADA-B3DE-4C75830BE649}"/>
              </a:ext>
            </a:extLst>
          </p:cNvPr>
          <p:cNvSpPr>
            <a:spLocks noGrp="1"/>
          </p:cNvSpPr>
          <p:nvPr>
            <p:ph type="ctrTitle"/>
          </p:nvPr>
        </p:nvSpPr>
        <p:spPr>
          <a:xfrm>
            <a:off x="3215729" y="1764407"/>
            <a:ext cx="5760846" cy="2310312"/>
          </a:xfrm>
        </p:spPr>
        <p:txBody>
          <a:bodyPr>
            <a:normAutofit/>
          </a:bodyPr>
          <a:lstStyle/>
          <a:p>
            <a:r>
              <a:rPr lang="nb-NO" sz="5200" dirty="0">
                <a:solidFill>
                  <a:schemeClr val="tx2"/>
                </a:solidFill>
                <a:latin typeface="Calibri" panose="020F0502020204030204" pitchFamily="34" charset="0"/>
                <a:cs typeface="Calibri" panose="020F0502020204030204" pitchFamily="34" charset="0"/>
              </a:rPr>
              <a:t>Miljøgifter</a:t>
            </a:r>
          </a:p>
        </p:txBody>
      </p:sp>
      <p:sp>
        <p:nvSpPr>
          <p:cNvPr id="3" name="Undertittel 2">
            <a:extLst>
              <a:ext uri="{FF2B5EF4-FFF2-40B4-BE49-F238E27FC236}">
                <a16:creationId xmlns:a16="http://schemas.microsoft.com/office/drawing/2014/main" id="{5506A1B5-210F-FBDD-BE09-600A635B243B}"/>
              </a:ext>
            </a:extLst>
          </p:cNvPr>
          <p:cNvSpPr>
            <a:spLocks noGrp="1"/>
          </p:cNvSpPr>
          <p:nvPr>
            <p:ph type="subTitle" idx="1"/>
          </p:nvPr>
        </p:nvSpPr>
        <p:spPr>
          <a:xfrm>
            <a:off x="3215729" y="4165152"/>
            <a:ext cx="5760846" cy="682079"/>
          </a:xfrm>
        </p:spPr>
        <p:txBody>
          <a:bodyPr>
            <a:normAutofit/>
          </a:bodyPr>
          <a:lstStyle/>
          <a:p>
            <a:endParaRPr lang="nb-NO">
              <a:solidFill>
                <a:schemeClr val="tx2"/>
              </a:solidFill>
            </a:endParaRPr>
          </a:p>
        </p:txBody>
      </p:sp>
    </p:spTree>
    <p:extLst>
      <p:ext uri="{BB962C8B-B14F-4D97-AF65-F5344CB8AC3E}">
        <p14:creationId xmlns:p14="http://schemas.microsoft.com/office/powerpoint/2010/main" val="30069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7C4C618D-6753-BF92-63B0-AFA34783E1A6}"/>
              </a:ext>
            </a:extLst>
          </p:cNvPr>
          <p:cNvSpPr>
            <a:spLocks noGrp="1"/>
          </p:cNvSpPr>
          <p:nvPr>
            <p:ph type="title"/>
          </p:nvPr>
        </p:nvSpPr>
        <p:spPr>
          <a:xfrm>
            <a:off x="1343004" y="522367"/>
            <a:ext cx="8597394" cy="1088719"/>
          </a:xfrm>
        </p:spPr>
        <p:txBody>
          <a:bodyPr anchor="b">
            <a:normAutofit/>
          </a:bodyPr>
          <a:lstStyle/>
          <a:p>
            <a:pPr algn="ctr"/>
            <a:r>
              <a:rPr lang="nb-NO">
                <a:latin typeface="Arial"/>
                <a:cs typeface="Arial"/>
              </a:rPr>
              <a:t>Plan for timen</a:t>
            </a:r>
            <a:endParaRPr lang="nb-NO">
              <a:latin typeface="Arial" panose="020B0604020202020204" pitchFamily="34" charset="0"/>
              <a:cs typeface="Arial" panose="020B0604020202020204" pitchFamily="34" charset="0"/>
            </a:endParaRPr>
          </a:p>
        </p:txBody>
      </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1452282" y="2243737"/>
            <a:ext cx="9294938" cy="2547224"/>
          </a:xfrm>
        </p:spPr>
        <p:txBody>
          <a:bodyPr vert="horz" lIns="91440" tIns="45720" rIns="91440" bIns="45720" rtlCol="0" anchor="t">
            <a:normAutofit/>
          </a:bodyPr>
          <a:lstStyle/>
          <a:p>
            <a:pPr marL="514350" indent="-514350">
              <a:buAutoNum type="arabicPeriod"/>
            </a:pPr>
            <a:r>
              <a:rPr lang="nb-NO" sz="3500">
                <a:latin typeface="Calibri"/>
                <a:ea typeface="Calibri"/>
                <a:cs typeface="Calibri"/>
              </a:rPr>
              <a:t>Svare på spørsmål individuelt.</a:t>
            </a:r>
            <a:endParaRPr lang="nb-NO" sz="3500">
              <a:latin typeface="Calibri" panose="020F0502020204030204" pitchFamily="34" charset="0"/>
              <a:ea typeface="Calibri"/>
              <a:cs typeface="Calibri" panose="020F0502020204030204" pitchFamily="34" charset="0"/>
            </a:endParaRPr>
          </a:p>
          <a:p>
            <a:pPr marL="514350" indent="-514350">
              <a:buAutoNum type="arabicPeriod"/>
            </a:pPr>
            <a:r>
              <a:rPr lang="nb-NO" sz="3500">
                <a:latin typeface="Calibri"/>
                <a:ea typeface="Calibri"/>
                <a:cs typeface="Calibri"/>
              </a:rPr>
              <a:t>Svare på spørsmål i firergruppene.</a:t>
            </a:r>
            <a:endParaRPr lang="nb-NO" sz="3500">
              <a:latin typeface="Calibri" panose="020F0502020204030204" pitchFamily="34" charset="0"/>
              <a:ea typeface="Calibri"/>
              <a:cs typeface="Calibri" panose="020F0502020204030204" pitchFamily="34" charset="0"/>
            </a:endParaRPr>
          </a:p>
          <a:p>
            <a:pPr marL="514350" indent="-514350">
              <a:buAutoNum type="arabicPeriod"/>
            </a:pPr>
            <a:r>
              <a:rPr lang="nb-NO" sz="3500">
                <a:latin typeface="Calibri"/>
                <a:ea typeface="Calibri"/>
                <a:cs typeface="Calibri"/>
              </a:rPr>
              <a:t>Felles gjennomgang av tema. </a:t>
            </a:r>
            <a:endParaRPr lang="nb-NO" sz="3500">
              <a:latin typeface="Calibri" panose="020F0502020204030204" pitchFamily="34" charset="0"/>
              <a:ea typeface="Calibri" panose="020F0502020204030204" pitchFamily="34" charset="0"/>
              <a:cs typeface="Calibri" panose="020F0502020204030204" pitchFamily="34" charset="0"/>
            </a:endParaRPr>
          </a:p>
          <a:p>
            <a:pPr marL="514350" indent="-514350">
              <a:buAutoNum type="arabicPeriod"/>
            </a:pPr>
            <a:r>
              <a:rPr lang="nb-NO" sz="3500">
                <a:latin typeface="Calibri"/>
                <a:ea typeface="Calibri"/>
                <a:cs typeface="Calibri"/>
              </a:rPr>
              <a:t>Diskusjonsoppgave.</a:t>
            </a:r>
            <a:endParaRPr lang="nb-NO" sz="350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nb-NO" sz="35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7113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1708417" y="2154090"/>
            <a:ext cx="8411275" cy="2547224"/>
          </a:xfrm>
        </p:spPr>
        <p:txBody>
          <a:bodyPr vert="horz" lIns="91440" tIns="45720" rIns="91440" bIns="45720" rtlCol="0" anchor="t">
            <a:normAutofit/>
          </a:bodyPr>
          <a:lstStyle/>
          <a:p>
            <a:pPr marL="0" indent="0" algn="ctr">
              <a:buNone/>
            </a:pPr>
            <a:r>
              <a:rPr lang="nb-NO" sz="4400">
                <a:latin typeface="Calibri"/>
                <a:ea typeface="Calibri"/>
                <a:cs typeface="Calibri"/>
              </a:rPr>
              <a:t>1.</a:t>
            </a:r>
          </a:p>
          <a:p>
            <a:pPr marL="0" indent="0" algn="ctr">
              <a:buNone/>
            </a:pPr>
            <a:r>
              <a:rPr lang="nb-NO" sz="4400">
                <a:latin typeface="Calibri"/>
                <a:ea typeface="Calibri"/>
                <a:cs typeface="Calibri"/>
              </a:rPr>
              <a:t>Svar på avkrysningsspørsmål på forms individuelt</a:t>
            </a:r>
          </a:p>
          <a:p>
            <a:pPr marL="0" indent="0">
              <a:buNone/>
            </a:pPr>
            <a:endParaRPr lang="nb-NO" sz="35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5970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DD635C-7F59-ED81-634C-DD3BE34BEDFA}"/>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83D726C1-DFCA-FD2E-4FCD-16B969AA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A2A1AFBA-6EBB-D64D-5741-E3155CDB25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6F9C4F27-3F8B-8402-5F8D-46B37515B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6BE14253-8179-7EF2-B2B2-9DBF3319E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B72C2E98-D764-C860-3BF4-670616377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E8DCCF8F-3951-4CCD-82F9-C905DE272B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80ED0430-61CC-18CA-E60F-16896AA8E0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2AF5855C-D78B-BD3C-D524-DC284ED50B41}"/>
              </a:ext>
            </a:extLst>
          </p:cNvPr>
          <p:cNvSpPr>
            <a:spLocks noGrp="1"/>
          </p:cNvSpPr>
          <p:nvPr>
            <p:ph idx="1"/>
          </p:nvPr>
        </p:nvSpPr>
        <p:spPr>
          <a:xfrm>
            <a:off x="1420266" y="2046513"/>
            <a:ext cx="9358972" cy="3845825"/>
          </a:xfrm>
        </p:spPr>
        <p:txBody>
          <a:bodyPr vert="horz" lIns="91440" tIns="45720" rIns="91440" bIns="45720" rtlCol="0" anchor="t">
            <a:noAutofit/>
          </a:bodyPr>
          <a:lstStyle/>
          <a:p>
            <a:r>
              <a:rPr lang="nb-NO" sz="3200">
                <a:latin typeface="Calibri"/>
                <a:ea typeface="Calibri"/>
                <a:cs typeface="Calibri"/>
              </a:rPr>
              <a:t>I grupper skal dere diskutere og svare på de samme spørsmålene</a:t>
            </a:r>
          </a:p>
          <a:p>
            <a:r>
              <a:rPr lang="nb-NO" sz="3200">
                <a:latin typeface="Calibri"/>
                <a:ea typeface="Calibri"/>
                <a:cs typeface="Calibri"/>
              </a:rPr>
              <a:t>Skrape av på det svaret dere tenker er riktig. </a:t>
            </a:r>
          </a:p>
          <a:p>
            <a:r>
              <a:rPr lang="nb-NO" sz="3200">
                <a:latin typeface="Calibri"/>
                <a:ea typeface="Calibri"/>
                <a:cs typeface="Calibri"/>
              </a:rPr>
              <a:t>Poeng:</a:t>
            </a:r>
          </a:p>
          <a:p>
            <a:pPr lvl="1"/>
            <a:r>
              <a:rPr lang="nb-NO" sz="3200">
                <a:latin typeface="Calibri"/>
                <a:ea typeface="Calibri"/>
                <a:cs typeface="Calibri"/>
              </a:rPr>
              <a:t>Første forsøk: 4 p</a:t>
            </a:r>
          </a:p>
          <a:p>
            <a:pPr lvl="1"/>
            <a:r>
              <a:rPr lang="nb-NO" sz="3200">
                <a:latin typeface="Calibri"/>
                <a:ea typeface="Calibri"/>
                <a:cs typeface="Calibri"/>
              </a:rPr>
              <a:t>Andre forsøk: 2 p</a:t>
            </a:r>
          </a:p>
          <a:p>
            <a:pPr lvl="1"/>
            <a:r>
              <a:rPr lang="nb-NO" sz="3200">
                <a:latin typeface="Calibri"/>
                <a:ea typeface="Calibri"/>
                <a:cs typeface="Calibri"/>
              </a:rPr>
              <a:t>Tredje forsøk: 1 p</a:t>
            </a:r>
          </a:p>
        </p:txBody>
      </p:sp>
      <p:pic>
        <p:nvPicPr>
          <p:cNvPr id="11" name="Grafikk 15" descr="Stjerne med heldekkende fyll">
            <a:extLst>
              <a:ext uri="{FF2B5EF4-FFF2-40B4-BE49-F238E27FC236}">
                <a16:creationId xmlns:a16="http://schemas.microsoft.com/office/drawing/2014/main" id="{A68DCA8E-CDFE-5881-567D-9F1559113D8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43363" y="4377634"/>
            <a:ext cx="1204969" cy="1204969"/>
          </a:xfrm>
          <a:prstGeom prst="rect">
            <a:avLst/>
          </a:prstGeom>
        </p:spPr>
      </p:pic>
      <p:sp>
        <p:nvSpPr>
          <p:cNvPr id="12" name="TekstSylinder 11">
            <a:extLst>
              <a:ext uri="{FF2B5EF4-FFF2-40B4-BE49-F238E27FC236}">
                <a16:creationId xmlns:a16="http://schemas.microsoft.com/office/drawing/2014/main" id="{418233C0-2F86-E08A-2C7F-10F9B51F9316}"/>
              </a:ext>
            </a:extLst>
          </p:cNvPr>
          <p:cNvSpPr txBox="1"/>
          <p:nvPr/>
        </p:nvSpPr>
        <p:spPr>
          <a:xfrm>
            <a:off x="7247234" y="4656952"/>
            <a:ext cx="3037519" cy="754053"/>
          </a:xfrm>
          <a:prstGeom prst="rect">
            <a:avLst/>
          </a:prstGeom>
          <a:noFill/>
        </p:spPr>
        <p:txBody>
          <a:bodyPr wrap="square" rtlCol="0">
            <a:spAutoFit/>
          </a:bodyPr>
          <a:lstStyle/>
          <a:p>
            <a:r>
              <a:rPr lang="nb-NO" sz="2500">
                <a:latin typeface="Calibri" panose="020F0502020204030204" pitchFamily="34" charset="0"/>
                <a:cs typeface="Calibri" panose="020F0502020204030204" pitchFamily="34" charset="0"/>
              </a:rPr>
              <a:t>= riktig svar</a:t>
            </a:r>
          </a:p>
          <a:p>
            <a:endParaRPr lang="nb-NO"/>
          </a:p>
        </p:txBody>
      </p:sp>
      <p:sp>
        <p:nvSpPr>
          <p:cNvPr id="4" name="TekstSylinder 3">
            <a:extLst>
              <a:ext uri="{FF2B5EF4-FFF2-40B4-BE49-F238E27FC236}">
                <a16:creationId xmlns:a16="http://schemas.microsoft.com/office/drawing/2014/main" id="{0703B3B1-B3EE-0876-01B3-E1B44ACA63AF}"/>
              </a:ext>
            </a:extLst>
          </p:cNvPr>
          <p:cNvSpPr txBox="1"/>
          <p:nvPr/>
        </p:nvSpPr>
        <p:spPr>
          <a:xfrm>
            <a:off x="998924" y="268941"/>
            <a:ext cx="969468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3600"/>
              <a:t>2.</a:t>
            </a:r>
          </a:p>
          <a:p>
            <a:pPr algn="ctr"/>
            <a:r>
              <a:rPr lang="nb-NO" sz="3600"/>
              <a:t>Svar på avkrysningsspørsmålene i firergruppene</a:t>
            </a:r>
          </a:p>
        </p:txBody>
      </p:sp>
    </p:spTree>
    <p:extLst>
      <p:ext uri="{BB962C8B-B14F-4D97-AF65-F5344CB8AC3E}">
        <p14:creationId xmlns:p14="http://schemas.microsoft.com/office/powerpoint/2010/main" val="4158526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1708417" y="2154090"/>
            <a:ext cx="8411275" cy="2547224"/>
          </a:xfrm>
        </p:spPr>
        <p:txBody>
          <a:bodyPr vert="horz" lIns="91440" tIns="45720" rIns="91440" bIns="45720" rtlCol="0" anchor="t">
            <a:normAutofit/>
          </a:bodyPr>
          <a:lstStyle/>
          <a:p>
            <a:pPr marL="0" indent="0" algn="ctr">
              <a:buNone/>
            </a:pPr>
            <a:r>
              <a:rPr lang="nb-NO" sz="4400">
                <a:latin typeface="Calibri"/>
                <a:ea typeface="Calibri"/>
                <a:cs typeface="Calibri"/>
              </a:rPr>
              <a:t>3.</a:t>
            </a:r>
          </a:p>
          <a:p>
            <a:pPr marL="0" indent="0" algn="ctr">
              <a:buNone/>
            </a:pPr>
            <a:r>
              <a:rPr lang="nb-NO" sz="4400">
                <a:latin typeface="Calibri"/>
                <a:ea typeface="Calibri"/>
                <a:cs typeface="Calibri"/>
              </a:rPr>
              <a:t>Felles gjennomgang av tema</a:t>
            </a:r>
          </a:p>
          <a:p>
            <a:pPr marL="0" indent="0">
              <a:buNone/>
            </a:pPr>
            <a:endParaRPr lang="nb-NO" sz="35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9288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97CDE6-E39A-5060-C757-E0088C8ACFBA}"/>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2D60EDA5-362B-4F13-DD2F-89232C55B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876637A4-7C64-6EFB-F721-2A468FCEE6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E14A9ABD-ED8C-F0D4-18BC-E53D139AF4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BA5EC128-2885-4E66-0AE4-44AB971F6B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B6842919-E894-71E4-5BA3-4B29F771A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45E991CF-9878-4DBD-0048-43984607A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30C0E209-4D86-B0A2-DE8C-DE95286BED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FE422B61-B47E-9C37-06EB-36D3ECC0649A}"/>
              </a:ext>
            </a:extLst>
          </p:cNvPr>
          <p:cNvSpPr>
            <a:spLocks noGrp="1"/>
          </p:cNvSpPr>
          <p:nvPr>
            <p:ph type="title"/>
          </p:nvPr>
        </p:nvSpPr>
        <p:spPr>
          <a:xfrm>
            <a:off x="907575" y="893763"/>
            <a:ext cx="10345002" cy="879054"/>
          </a:xfrm>
        </p:spPr>
        <p:txBody>
          <a:bodyPr anchor="b">
            <a:normAutofit/>
          </a:bodyPr>
          <a:lstStyle/>
          <a:p>
            <a:r>
              <a:rPr lang="nb-NO" sz="3500" dirty="0">
                <a:latin typeface="Calibri" panose="020F0502020204030204" pitchFamily="34" charset="0"/>
                <a:cs typeface="Calibri" panose="020F0502020204030204" pitchFamily="34" charset="0"/>
              </a:rPr>
              <a:t>Spørsmål 1: At miljøgifter akkumulerer betyr at</a:t>
            </a:r>
          </a:p>
        </p:txBody>
      </p:sp>
      <p:sp>
        <p:nvSpPr>
          <p:cNvPr id="106" name="Plassholder for innhold 2">
            <a:extLst>
              <a:ext uri="{FF2B5EF4-FFF2-40B4-BE49-F238E27FC236}">
                <a16:creationId xmlns:a16="http://schemas.microsoft.com/office/drawing/2014/main" id="{B7CE6D49-26E0-2CF7-DBCA-00C75405C6B2}"/>
              </a:ext>
            </a:extLst>
          </p:cNvPr>
          <p:cNvSpPr>
            <a:spLocks noGrp="1"/>
          </p:cNvSpPr>
          <p:nvPr>
            <p:ph idx="1"/>
          </p:nvPr>
        </p:nvSpPr>
        <p:spPr>
          <a:xfrm>
            <a:off x="1093694" y="2237014"/>
            <a:ext cx="9825318" cy="3591292"/>
          </a:xfrm>
        </p:spPr>
        <p:txBody>
          <a:bodyPr>
            <a:noAutofit/>
          </a:bodyPr>
          <a:lstStyle/>
          <a:p>
            <a:pPr marL="514350" indent="-514350">
              <a:buAutoNum type="alphaLcParenR"/>
            </a:pPr>
            <a:r>
              <a:rPr lang="nb-NO" sz="2500" dirty="0">
                <a:latin typeface="Calibri" panose="020F0502020204030204" pitchFamily="34" charset="0"/>
                <a:cs typeface="Calibri" panose="020F0502020204030204" pitchFamily="34" charset="0"/>
              </a:rPr>
              <a:t>miljøgifter skilles ut av organismen som tar den opp for å forhindre skade</a:t>
            </a:r>
          </a:p>
          <a:p>
            <a:pPr marL="514350" indent="-514350">
              <a:buAutoNum type="alphaLcParenR"/>
            </a:pPr>
            <a:r>
              <a:rPr lang="nb-NO" sz="2500" dirty="0">
                <a:latin typeface="Calibri" panose="020F0502020204030204" pitchFamily="34" charset="0"/>
                <a:cs typeface="Calibri" panose="020F0502020204030204" pitchFamily="34" charset="0"/>
              </a:rPr>
              <a:t>miljøgifter brytes ned til ufarlige stoffer gjennom organismenes forsvarsmekanismer</a:t>
            </a:r>
          </a:p>
          <a:p>
            <a:pPr marL="514350" indent="-514350">
              <a:buAutoNum type="alphaLcParenR"/>
            </a:pPr>
            <a:r>
              <a:rPr lang="nb-NO" sz="2500" dirty="0">
                <a:latin typeface="Calibri" panose="020F0502020204030204" pitchFamily="34" charset="0"/>
                <a:cs typeface="Calibri" panose="020F0502020204030204" pitchFamily="34" charset="0"/>
              </a:rPr>
              <a:t>miljøgifter oppkonsentreres gjennom næringskjeden, slik at det blir høyere konsentrasjon av miljøgifter lengre opp i næringskjeden</a:t>
            </a:r>
          </a:p>
          <a:p>
            <a:pPr marL="514350" indent="-514350">
              <a:buAutoNum type="alphaLcParenR"/>
            </a:pPr>
            <a:r>
              <a:rPr lang="nb-NO" sz="2500" dirty="0">
                <a:latin typeface="Calibri" panose="020F0502020204030204" pitchFamily="34" charset="0"/>
                <a:cs typeface="Calibri" panose="020F0502020204030204" pitchFamily="34" charset="0"/>
              </a:rPr>
              <a:t>miljøgifter samles opp og lagres i en organisme over tid, slik at det blir høye konsentrasjoner av stoffer i et individ</a:t>
            </a:r>
          </a:p>
        </p:txBody>
      </p:sp>
    </p:spTree>
    <p:extLst>
      <p:ext uri="{BB962C8B-B14F-4D97-AF65-F5344CB8AC3E}">
        <p14:creationId xmlns:p14="http://schemas.microsoft.com/office/powerpoint/2010/main" val="1542844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B733C6-D97E-1E12-F543-F9867B7E6BD9}"/>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A27BA233-45C4-3C9B-81C1-8A9365B4F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2BDC6721-60CA-6254-BD49-635A8E75E7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A4CFC0E3-6906-E440-0316-3379B4AC61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47034CDE-1EAA-99FF-51EC-AEF505E172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F4A24706-715A-0322-1AD3-CE68D455B0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28B8ACAA-AD9E-9F8C-F20E-F0D58196D9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D684AA85-5763-40DB-11BB-18689CE41D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159274BC-814D-9B77-A48F-D18F29C547CE}"/>
              </a:ext>
            </a:extLst>
          </p:cNvPr>
          <p:cNvSpPr>
            <a:spLocks noGrp="1"/>
          </p:cNvSpPr>
          <p:nvPr>
            <p:ph type="title"/>
          </p:nvPr>
        </p:nvSpPr>
        <p:spPr>
          <a:xfrm>
            <a:off x="907575" y="457201"/>
            <a:ext cx="10345002" cy="1794188"/>
          </a:xfrm>
        </p:spPr>
        <p:txBody>
          <a:bodyPr anchor="b">
            <a:normAutofit/>
          </a:bodyPr>
          <a:lstStyle/>
          <a:p>
            <a:r>
              <a:rPr lang="nb-NO" sz="3500" dirty="0">
                <a:latin typeface="Calibri" panose="020F0502020204030204" pitchFamily="34" charset="0"/>
                <a:cs typeface="Calibri" panose="020F0502020204030204" pitchFamily="34" charset="0"/>
              </a:rPr>
              <a:t>Spørsmål 2: Næringskjedene i havet er ofte lengre enn de på land. Hva har lengden på næringskjeden å si for mengden miljøgifter i dyrene øverst i næringskjeden?</a:t>
            </a:r>
          </a:p>
        </p:txBody>
      </p:sp>
      <p:sp>
        <p:nvSpPr>
          <p:cNvPr id="106" name="Plassholder for innhold 2">
            <a:extLst>
              <a:ext uri="{FF2B5EF4-FFF2-40B4-BE49-F238E27FC236}">
                <a16:creationId xmlns:a16="http://schemas.microsoft.com/office/drawing/2014/main" id="{5C5B1945-D08D-2429-7AB1-EF1C6D7BE2DD}"/>
              </a:ext>
            </a:extLst>
          </p:cNvPr>
          <p:cNvSpPr>
            <a:spLocks noGrp="1"/>
          </p:cNvSpPr>
          <p:nvPr>
            <p:ph idx="1"/>
          </p:nvPr>
        </p:nvSpPr>
        <p:spPr>
          <a:xfrm>
            <a:off x="698595" y="2708590"/>
            <a:ext cx="10762961" cy="3479938"/>
          </a:xfrm>
        </p:spPr>
        <p:txBody>
          <a:bodyPr>
            <a:noAutofit/>
          </a:bodyPr>
          <a:lstStyle/>
          <a:p>
            <a:pPr marL="514350" indent="-514350">
              <a:buAutoNum type="alphaLcParenR"/>
            </a:pPr>
            <a:r>
              <a:rPr lang="nb-NO" sz="2500" dirty="0">
                <a:latin typeface="Calibri" panose="020F0502020204030204" pitchFamily="34" charset="0"/>
                <a:cs typeface="Calibri" panose="020F0502020204030204" pitchFamily="34" charset="0"/>
              </a:rPr>
              <a:t>Miljøgifter binder seg til fett og hoper seg opp gjennom næringskjeden. Jo flere ledd det er, jo større mengder miljøgifter får rovdyret fra byttedyrene.</a:t>
            </a:r>
          </a:p>
          <a:p>
            <a:pPr marL="514350" indent="-514350">
              <a:buAutoNum type="alphaLcParenR"/>
            </a:pPr>
            <a:r>
              <a:rPr lang="nb-NO" sz="2500" dirty="0">
                <a:latin typeface="Calibri" panose="020F0502020204030204" pitchFamily="34" charset="0"/>
                <a:cs typeface="Calibri" panose="020F0502020204030204" pitchFamily="34" charset="0"/>
              </a:rPr>
              <a:t>Siden miljøgiftene løser seg lettere i vann, vil flere ledd gjøre at mengden miljøgifter rovdyr får fra byttedyrene, bli mindre jo lenger næringskjeden er.</a:t>
            </a:r>
          </a:p>
          <a:p>
            <a:pPr marL="514350" indent="-514350">
              <a:buAutoNum type="alphaLcParenR"/>
            </a:pPr>
            <a:r>
              <a:rPr lang="nb-NO" sz="2500" dirty="0">
                <a:latin typeface="Calibri" panose="020F0502020204030204" pitchFamily="34" charset="0"/>
                <a:cs typeface="Calibri" panose="020F0502020204030204" pitchFamily="34" charset="0"/>
              </a:rPr>
              <a:t>Miljøgifter brytes litt og litt ned i hvert av dyrene, så jo høyere opp i næringskjeden dyrene spiser, jo lavere blir konsentrasjonen av miljøgifter.</a:t>
            </a:r>
          </a:p>
          <a:p>
            <a:pPr marL="514350" indent="-514350">
              <a:buAutoNum type="alphaLcParenR"/>
            </a:pPr>
            <a:r>
              <a:rPr lang="nb-NO" sz="2500" dirty="0">
                <a:latin typeface="Calibri" panose="020F0502020204030204" pitchFamily="34" charset="0"/>
                <a:cs typeface="Calibri" panose="020F0502020204030204" pitchFamily="34" charset="0"/>
              </a:rPr>
              <a:t>Fra et trofisk nivå til et annet så vil 90 % av miljøgiftene forsvinne, og 10 % gå videre til neste nivå, dette gjør at det blir høyere konsentrasjoner i neste nivå.</a:t>
            </a:r>
          </a:p>
        </p:txBody>
      </p:sp>
    </p:spTree>
    <p:extLst>
      <p:ext uri="{BB962C8B-B14F-4D97-AF65-F5344CB8AC3E}">
        <p14:creationId xmlns:p14="http://schemas.microsoft.com/office/powerpoint/2010/main" val="3434319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1368DF-91AA-CC2A-F8FB-C23BF5F06BCE}"/>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390D3C58-AC38-08BE-E3DA-D526FCBA12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6618972C-063F-0EFD-93FC-A6A3462238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06559B43-CCBB-6974-D662-2CDBB386E4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ABE6446B-B064-D927-DF42-78930E4B7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0E7CF333-7EEA-605A-0394-49D31919F6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DD563EA0-D8B7-8CE8-B0D6-E100E5D6F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2F9EB8B5-CB77-3EB4-B45F-2789B69194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504D938C-FC2F-28FA-B4C8-122038A6191E}"/>
              </a:ext>
            </a:extLst>
          </p:cNvPr>
          <p:cNvSpPr>
            <a:spLocks noGrp="1"/>
          </p:cNvSpPr>
          <p:nvPr>
            <p:ph type="title"/>
          </p:nvPr>
        </p:nvSpPr>
        <p:spPr>
          <a:xfrm>
            <a:off x="907575" y="566058"/>
            <a:ext cx="10345002" cy="1153885"/>
          </a:xfrm>
        </p:spPr>
        <p:txBody>
          <a:bodyPr anchor="b">
            <a:normAutofit/>
          </a:bodyPr>
          <a:lstStyle/>
          <a:p>
            <a:r>
              <a:rPr lang="nb-NO" sz="3500" dirty="0">
                <a:latin typeface="Calibri" panose="020F0502020204030204" pitchFamily="34" charset="0"/>
                <a:cs typeface="Calibri" panose="020F0502020204030204" pitchFamily="34" charset="0"/>
              </a:rPr>
              <a:t>Spørsmål 3: Hva er SANT om mikroplast?</a:t>
            </a:r>
            <a:br>
              <a:rPr lang="nb-NO" sz="3500" dirty="0">
                <a:latin typeface="Calibri" panose="020F0502020204030204" pitchFamily="34" charset="0"/>
                <a:cs typeface="Calibri" panose="020F0502020204030204" pitchFamily="34" charset="0"/>
              </a:rPr>
            </a:br>
            <a:endParaRPr lang="nb-NO" sz="3500" dirty="0">
              <a:latin typeface="Calibri" panose="020F0502020204030204" pitchFamily="34" charset="0"/>
              <a:cs typeface="Calibri" panose="020F0502020204030204" pitchFamily="34" charset="0"/>
            </a:endParaRPr>
          </a:p>
        </p:txBody>
      </p:sp>
      <p:sp>
        <p:nvSpPr>
          <p:cNvPr id="106" name="Plassholder for innhold 2">
            <a:extLst>
              <a:ext uri="{FF2B5EF4-FFF2-40B4-BE49-F238E27FC236}">
                <a16:creationId xmlns:a16="http://schemas.microsoft.com/office/drawing/2014/main" id="{7C546278-59EE-D7DD-3F99-6B8A255BBDA6}"/>
              </a:ext>
            </a:extLst>
          </p:cNvPr>
          <p:cNvSpPr>
            <a:spLocks noGrp="1"/>
          </p:cNvSpPr>
          <p:nvPr>
            <p:ph idx="1"/>
          </p:nvPr>
        </p:nvSpPr>
        <p:spPr>
          <a:xfrm>
            <a:off x="546470" y="1719943"/>
            <a:ext cx="7882447" cy="4108363"/>
          </a:xfrm>
        </p:spPr>
        <p:txBody>
          <a:bodyPr>
            <a:noAutofit/>
          </a:bodyPr>
          <a:lstStyle/>
          <a:p>
            <a:pPr marL="0" indent="0">
              <a:buNone/>
            </a:pPr>
            <a:r>
              <a:rPr lang="nb-NO" sz="2500" dirty="0">
                <a:latin typeface="Calibri" panose="020F0502020204030204" pitchFamily="34" charset="0"/>
                <a:cs typeface="Calibri" panose="020F0502020204030204" pitchFamily="34" charset="0"/>
              </a:rPr>
              <a:t>1. Mikroplast er plastbiter som er mindre enn 5 millimeter</a:t>
            </a:r>
          </a:p>
          <a:p>
            <a:pPr marL="0" indent="0">
              <a:buNone/>
            </a:pPr>
            <a:r>
              <a:rPr lang="nb-NO" sz="2500" dirty="0">
                <a:latin typeface="Calibri" panose="020F0502020204030204" pitchFamily="34" charset="0"/>
                <a:cs typeface="Calibri" panose="020F0502020204030204" pitchFamily="34" charset="0"/>
              </a:rPr>
              <a:t>2. Mikroplast finnes naturlig i havet, men blir et problem i høye konsentrasjoner</a:t>
            </a:r>
          </a:p>
          <a:p>
            <a:pPr marL="0" indent="0">
              <a:buNone/>
            </a:pPr>
            <a:r>
              <a:rPr lang="nb-NO" sz="2500" dirty="0">
                <a:latin typeface="Calibri" panose="020F0502020204030204" pitchFamily="34" charset="0"/>
                <a:cs typeface="Calibri" panose="020F0502020204030204" pitchFamily="34" charset="0"/>
              </a:rPr>
              <a:t>3. Mikroplastens overflate kan ta opp miljøgifter fra havet</a:t>
            </a:r>
          </a:p>
          <a:p>
            <a:pPr marL="0" indent="0">
              <a:buNone/>
            </a:pPr>
            <a:r>
              <a:rPr lang="nb-NO" sz="2500" dirty="0">
                <a:latin typeface="Calibri" panose="020F0502020204030204" pitchFamily="34" charset="0"/>
                <a:cs typeface="Calibri" panose="020F0502020204030204" pitchFamily="34" charset="0"/>
              </a:rPr>
              <a:t>4. Mikroplast finner i drikkevann og matprodukter</a:t>
            </a:r>
          </a:p>
          <a:p>
            <a:pPr marL="0" indent="0">
              <a:buNone/>
            </a:pPr>
            <a:r>
              <a:rPr lang="nb-NO" sz="2500" dirty="0">
                <a:latin typeface="Calibri" panose="020F0502020204030204" pitchFamily="34" charset="0"/>
                <a:cs typeface="Calibri" panose="020F0502020204030204" pitchFamily="34" charset="0"/>
              </a:rPr>
              <a:t>5. Mikroplast er raskt nedbrytbart</a:t>
            </a:r>
          </a:p>
          <a:p>
            <a:pPr marL="0" indent="0">
              <a:buNone/>
            </a:pPr>
            <a:r>
              <a:rPr lang="nb-NO" sz="2500" dirty="0">
                <a:latin typeface="Calibri" panose="020F0502020204030204" pitchFamily="34" charset="0"/>
                <a:cs typeface="Calibri" panose="020F0502020204030204" pitchFamily="34" charset="0"/>
              </a:rPr>
              <a:t>6. Mikroplast kan blokkere marine organismers fordøyelsessystem</a:t>
            </a:r>
          </a:p>
          <a:p>
            <a:pPr marL="0" indent="0">
              <a:buNone/>
            </a:pPr>
            <a:r>
              <a:rPr lang="nb-NO" sz="2500" dirty="0">
                <a:latin typeface="Calibri" panose="020F0502020204030204" pitchFamily="34" charset="0"/>
                <a:cs typeface="Calibri" panose="020F0502020204030204" pitchFamily="34" charset="0"/>
              </a:rPr>
              <a:t>7. Mikroplast slutter å være et problem når det brytes ned til usynlig størrelse</a:t>
            </a:r>
          </a:p>
          <a:p>
            <a:pPr marL="0" indent="0">
              <a:buNone/>
            </a:pPr>
            <a:r>
              <a:rPr lang="nb-NO" sz="2500" dirty="0">
                <a:latin typeface="Calibri" panose="020F0502020204030204" pitchFamily="34" charset="0"/>
                <a:cs typeface="Calibri" panose="020F0502020204030204" pitchFamily="34" charset="0"/>
              </a:rPr>
              <a:t>8. Mikroplast finnes i alle ledd i næringskjeden</a:t>
            </a:r>
          </a:p>
        </p:txBody>
      </p:sp>
      <p:sp>
        <p:nvSpPr>
          <p:cNvPr id="3" name="TekstSylinder 2">
            <a:extLst>
              <a:ext uri="{FF2B5EF4-FFF2-40B4-BE49-F238E27FC236}">
                <a16:creationId xmlns:a16="http://schemas.microsoft.com/office/drawing/2014/main" id="{0A4670CA-AC35-2EFC-2F8D-B70322A089F6}"/>
              </a:ext>
            </a:extLst>
          </p:cNvPr>
          <p:cNvSpPr txBox="1"/>
          <p:nvPr/>
        </p:nvSpPr>
        <p:spPr>
          <a:xfrm>
            <a:off x="8975234" y="1719942"/>
            <a:ext cx="3032641" cy="3175485"/>
          </a:xfrm>
          <a:prstGeom prst="rect">
            <a:avLst/>
          </a:prstGeom>
          <a:noFill/>
        </p:spPr>
        <p:txBody>
          <a:bodyPr wrap="square" rtlCol="0">
            <a:spAutoFit/>
          </a:bodyPr>
          <a:lstStyle/>
          <a:p>
            <a:endParaRPr lang="nb-NO" sz="2500" dirty="0">
              <a:latin typeface="Calibri" panose="020F0502020204030204" pitchFamily="34" charset="0"/>
              <a:cs typeface="Calibri" panose="020F0502020204030204" pitchFamily="34" charset="0"/>
            </a:endParaRPr>
          </a:p>
          <a:p>
            <a:pPr marL="342900" indent="-342900">
              <a:lnSpc>
                <a:spcPct val="150000"/>
              </a:lnSpc>
              <a:buFontTx/>
              <a:buAutoNum type="alphaLcParenR"/>
            </a:pPr>
            <a:r>
              <a:rPr lang="nb-NO" sz="3000" dirty="0">
                <a:latin typeface="Calibri" panose="020F0502020204030204" pitchFamily="34" charset="0"/>
                <a:cs typeface="Calibri" panose="020F0502020204030204" pitchFamily="34" charset="0"/>
              </a:rPr>
              <a:t>  1, 3, 5, 6, 7</a:t>
            </a:r>
          </a:p>
          <a:p>
            <a:pPr marL="342900" indent="-342900">
              <a:lnSpc>
                <a:spcPct val="150000"/>
              </a:lnSpc>
              <a:buAutoNum type="alphaLcParenR"/>
            </a:pPr>
            <a:r>
              <a:rPr lang="nb-NO" sz="3000" dirty="0">
                <a:latin typeface="Calibri" panose="020F0502020204030204" pitchFamily="34" charset="0"/>
                <a:cs typeface="Calibri" panose="020F0502020204030204" pitchFamily="34" charset="0"/>
              </a:rPr>
              <a:t>  2, 3, 4, 8</a:t>
            </a:r>
          </a:p>
          <a:p>
            <a:pPr marL="342900" indent="-342900">
              <a:lnSpc>
                <a:spcPct val="150000"/>
              </a:lnSpc>
              <a:buAutoNum type="alphaLcParenR"/>
            </a:pPr>
            <a:r>
              <a:rPr lang="nb-NO" sz="3000" dirty="0">
                <a:latin typeface="Calibri" panose="020F0502020204030204" pitchFamily="34" charset="0"/>
                <a:cs typeface="Calibri" panose="020F0502020204030204" pitchFamily="34" charset="0"/>
              </a:rPr>
              <a:t>  1, 3, 4, 6, 8</a:t>
            </a:r>
          </a:p>
          <a:p>
            <a:pPr marL="342900" indent="-342900">
              <a:lnSpc>
                <a:spcPct val="150000"/>
              </a:lnSpc>
              <a:buFontTx/>
              <a:buAutoNum type="alphaLcParenR"/>
            </a:pPr>
            <a:r>
              <a:rPr lang="nb-NO" sz="3000" dirty="0">
                <a:latin typeface="Calibri" panose="020F0502020204030204" pitchFamily="34" charset="0"/>
                <a:cs typeface="Calibri" panose="020F0502020204030204" pitchFamily="34" charset="0"/>
              </a:rPr>
              <a:t>  2, 4, 5, 7</a:t>
            </a:r>
          </a:p>
        </p:txBody>
      </p:sp>
    </p:spTree>
    <p:extLst>
      <p:ext uri="{BB962C8B-B14F-4D97-AF65-F5344CB8AC3E}">
        <p14:creationId xmlns:p14="http://schemas.microsoft.com/office/powerpoint/2010/main" val="3067733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AD6F76-8B99-A148-659F-9280D7CE1654}"/>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21E014C3-57EB-37F5-837D-0CBD0F87E8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B7B326CF-A248-440A-D11D-B4E54AB7DC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55AD03C-06D2-1B61-6A84-89D3F6A4B5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D61DF2CD-417D-BE99-4D6A-E2722B1F7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5CDA5D49-0DE7-95CD-7D29-82DCB3AF18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3C3930E1-04E7-C021-7672-26F40DFF29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1D4DF9DE-01B0-E2AB-6C32-5EB055F5D7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7265DE5C-3953-62A8-0CC4-3F2BA3EDD517}"/>
              </a:ext>
            </a:extLst>
          </p:cNvPr>
          <p:cNvSpPr>
            <a:spLocks noGrp="1"/>
          </p:cNvSpPr>
          <p:nvPr>
            <p:ph type="title"/>
          </p:nvPr>
        </p:nvSpPr>
        <p:spPr>
          <a:xfrm>
            <a:off x="907575" y="270164"/>
            <a:ext cx="10345002" cy="706581"/>
          </a:xfrm>
        </p:spPr>
        <p:txBody>
          <a:bodyPr anchor="b">
            <a:normAutofit/>
          </a:bodyPr>
          <a:lstStyle/>
          <a:p>
            <a:r>
              <a:rPr lang="nb-NO" sz="3500" dirty="0">
                <a:latin typeface="Calibri" panose="020F0502020204030204" pitchFamily="34" charset="0"/>
                <a:cs typeface="Calibri" panose="020F0502020204030204" pitchFamily="34" charset="0"/>
              </a:rPr>
              <a:t>Spørsmål 4: Hvilken art har størst nivå av miljøgifter?</a:t>
            </a:r>
          </a:p>
        </p:txBody>
      </p:sp>
      <p:sp>
        <p:nvSpPr>
          <p:cNvPr id="106" name="Plassholder for innhold 2">
            <a:extLst>
              <a:ext uri="{FF2B5EF4-FFF2-40B4-BE49-F238E27FC236}">
                <a16:creationId xmlns:a16="http://schemas.microsoft.com/office/drawing/2014/main" id="{C2616694-3A67-D14B-D75F-B315DF7D0C0A}"/>
              </a:ext>
            </a:extLst>
          </p:cNvPr>
          <p:cNvSpPr>
            <a:spLocks noGrp="1"/>
          </p:cNvSpPr>
          <p:nvPr>
            <p:ph idx="1"/>
          </p:nvPr>
        </p:nvSpPr>
        <p:spPr>
          <a:xfrm>
            <a:off x="546470" y="976745"/>
            <a:ext cx="7454530" cy="4645821"/>
          </a:xfrm>
        </p:spPr>
        <p:txBody>
          <a:bodyPr>
            <a:noAutofit/>
          </a:bodyPr>
          <a:lstStyle/>
          <a:p>
            <a:pPr marL="514350" indent="-514350">
              <a:buAutoNum type="alphaLcParenR"/>
            </a:pPr>
            <a:r>
              <a:rPr lang="nb-NO" sz="2000" dirty="0">
                <a:latin typeface="Calibri" panose="020F0502020204030204" pitchFamily="34" charset="0"/>
                <a:cs typeface="Calibri" panose="020F0502020204030204" pitchFamily="34" charset="0"/>
              </a:rPr>
              <a:t>Planteplankton. De har rask livssyklus som fører til rask akkumulering av miljøgifter i individene, særlig siden de tar opp miljøgifter direkte fra vannet. Siden hvert individ er så lite, vil selv en liten dose miljøgifter utgjøre en svært høy konsentrasjon av miljøgifter.</a:t>
            </a:r>
          </a:p>
          <a:p>
            <a:pPr marL="514350" indent="-514350">
              <a:buAutoNum type="alphaLcParenR"/>
            </a:pPr>
            <a:r>
              <a:rPr lang="nb-NO" sz="2000" dirty="0">
                <a:latin typeface="Calibri" panose="020F0502020204030204" pitchFamily="34" charset="0"/>
                <a:cs typeface="Calibri" panose="020F0502020204030204" pitchFamily="34" charset="0"/>
              </a:rPr>
              <a:t>Spekkhogger. Siden den er topp-predator i næringsnettet og har mye fett på kroppen er den spesielt sårbar for </a:t>
            </a:r>
            <a:r>
              <a:rPr lang="nb-NO" sz="2000" dirty="0" err="1">
                <a:latin typeface="Calibri" panose="020F0502020204030204" pitchFamily="34" charset="0"/>
                <a:cs typeface="Calibri" panose="020F0502020204030204" pitchFamily="34" charset="0"/>
              </a:rPr>
              <a:t>biomagnifisering</a:t>
            </a:r>
            <a:r>
              <a:rPr lang="nb-NO" sz="2000" dirty="0">
                <a:latin typeface="Calibri" panose="020F0502020204030204" pitchFamily="34" charset="0"/>
                <a:cs typeface="Calibri" panose="020F0502020204030204" pitchFamily="34" charset="0"/>
              </a:rPr>
              <a:t>, som er at miljøgifter oppkonsentreres gjennom næringskjeden,  </a:t>
            </a:r>
            <a:r>
              <a:rPr lang="nb-NO" sz="2000" dirty="0" err="1">
                <a:latin typeface="Calibri" panose="020F0502020204030204" pitchFamily="34" charset="0"/>
                <a:cs typeface="Calibri" panose="020F0502020204030204" pitchFamily="34" charset="0"/>
              </a:rPr>
              <a:t>alik</a:t>
            </a:r>
            <a:r>
              <a:rPr lang="nb-NO" sz="2000" dirty="0">
                <a:latin typeface="Calibri" panose="020F0502020204030204" pitchFamily="34" charset="0"/>
                <a:cs typeface="Calibri" panose="020F0502020204030204" pitchFamily="34" charset="0"/>
              </a:rPr>
              <a:t> at det er høyest konsentrasjon av miljøgifter øverst i næringskjeden.</a:t>
            </a:r>
          </a:p>
          <a:p>
            <a:pPr marL="514350" indent="-514350">
              <a:buAutoNum type="alphaLcParenR"/>
            </a:pPr>
            <a:r>
              <a:rPr lang="nb-NO" sz="2000" dirty="0">
                <a:latin typeface="Calibri" panose="020F0502020204030204" pitchFamily="34" charset="0"/>
                <a:cs typeface="Calibri" panose="020F0502020204030204" pitchFamily="34" charset="0"/>
              </a:rPr>
              <a:t>Sel. Fordi den spiser fra flest ulike trofiske nivå, vil den utsettes for mest miljøgifter. Siden den har mye fett på kroppen er den sårbar for </a:t>
            </a:r>
            <a:r>
              <a:rPr lang="nb-NO" sz="2000" dirty="0" err="1">
                <a:latin typeface="Calibri" panose="020F0502020204030204" pitchFamily="34" charset="0"/>
                <a:cs typeface="Calibri" panose="020F0502020204030204" pitchFamily="34" charset="0"/>
              </a:rPr>
              <a:t>biomagnifisering</a:t>
            </a:r>
            <a:r>
              <a:rPr lang="nb-NO" sz="2000" dirty="0">
                <a:latin typeface="Calibri" panose="020F0502020204030204" pitchFamily="34" charset="0"/>
                <a:cs typeface="Calibri" panose="020F0502020204030204" pitchFamily="34" charset="0"/>
              </a:rPr>
              <a:t>, som er at konsentrasjonen av miljøgifter øker for hvert ledd oppover i næringskjeden.</a:t>
            </a:r>
          </a:p>
          <a:p>
            <a:pPr marL="514350" indent="-514350">
              <a:buAutoNum type="alphaLcParenR"/>
            </a:pPr>
            <a:r>
              <a:rPr lang="nb-NO" sz="2000" dirty="0">
                <a:latin typeface="Calibri" panose="020F0502020204030204" pitchFamily="34" charset="0"/>
                <a:cs typeface="Calibri" panose="020F0502020204030204" pitchFamily="34" charset="0"/>
              </a:rPr>
              <a:t>Reker. Siden miljøgiftene er tyngre enn vann vil de synke til bunnen, som gjør at det akkumulerer store mengder av miljøgifter i disse områdene. Siden rekene er de eneste som spiser bunnorganismene, vil de bli eksponert for de høyeste nivåene av miljøgifter. </a:t>
            </a:r>
          </a:p>
        </p:txBody>
      </p:sp>
      <p:pic>
        <p:nvPicPr>
          <p:cNvPr id="1026" name="Picture 2">
            <a:extLst>
              <a:ext uri="{FF2B5EF4-FFF2-40B4-BE49-F238E27FC236}">
                <a16:creationId xmlns:a16="http://schemas.microsoft.com/office/drawing/2014/main" id="{7F5F4E1F-916B-18B0-02E5-8BDFBE53C6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5567" y="2027800"/>
            <a:ext cx="4184054" cy="3779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02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C1753C-2E82-6742-8983-24DC2C625293}"/>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4C89BC6C-61B4-64CE-91F0-C7E805662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0E1BEF73-75F7-99B6-0C1D-F00D12CB3E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E1CF6CCF-4CA3-7FB3-8D14-720077C8A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8DDCF21A-44BE-5777-F062-63AA0268CC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AEE260BF-F7D0-B13F-D0DD-0A667ED06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D4A7F791-640D-167A-3973-A05727E91A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9DAB6E79-55AA-EA88-46E5-9A3D8B22D2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08E5AAAF-ADDC-DA7B-5FDD-53721795CA54}"/>
              </a:ext>
            </a:extLst>
          </p:cNvPr>
          <p:cNvSpPr>
            <a:spLocks noGrp="1"/>
          </p:cNvSpPr>
          <p:nvPr>
            <p:ph type="title"/>
          </p:nvPr>
        </p:nvSpPr>
        <p:spPr>
          <a:xfrm>
            <a:off x="907575" y="748145"/>
            <a:ext cx="10345002" cy="1309255"/>
          </a:xfrm>
        </p:spPr>
        <p:txBody>
          <a:bodyPr anchor="b">
            <a:noAutofit/>
          </a:bodyPr>
          <a:lstStyle/>
          <a:p>
            <a:r>
              <a:rPr lang="nb-NO" sz="2800" dirty="0">
                <a:latin typeface="Calibri" panose="020F0502020204030204" pitchFamily="34" charset="0"/>
                <a:cs typeface="Calibri" panose="020F0502020204030204" pitchFamily="34" charset="0"/>
              </a:rPr>
              <a:t>Spørsmål 5: Vi kan dele inn miljøgifter i to kategorier; fettløselige og vannløselige miljøgifter. PCB, dioksiner (brukt i industri) og </a:t>
            </a:r>
            <a:r>
              <a:rPr lang="nb-NO" sz="2800" dirty="0" err="1">
                <a:latin typeface="Calibri" panose="020F0502020204030204" pitchFamily="34" charset="0"/>
                <a:cs typeface="Calibri" panose="020F0502020204030204" pitchFamily="34" charset="0"/>
              </a:rPr>
              <a:t>ftalater</a:t>
            </a:r>
            <a:r>
              <a:rPr lang="nb-NO" sz="2800" dirty="0">
                <a:latin typeface="Calibri" panose="020F0502020204030204" pitchFamily="34" charset="0"/>
                <a:cs typeface="Calibri" panose="020F0502020204030204" pitchFamily="34" charset="0"/>
              </a:rPr>
              <a:t> (mykner i plast), er eksempler på fettløselige miljøgifter. Hva er særlig sant for fettløselige miljøgifter?</a:t>
            </a:r>
          </a:p>
        </p:txBody>
      </p:sp>
      <p:sp>
        <p:nvSpPr>
          <p:cNvPr id="106" name="Plassholder for innhold 2">
            <a:extLst>
              <a:ext uri="{FF2B5EF4-FFF2-40B4-BE49-F238E27FC236}">
                <a16:creationId xmlns:a16="http://schemas.microsoft.com/office/drawing/2014/main" id="{DB9CC899-3DDB-3342-00BF-2C9915634ED5}"/>
              </a:ext>
            </a:extLst>
          </p:cNvPr>
          <p:cNvSpPr>
            <a:spLocks noGrp="1"/>
          </p:cNvSpPr>
          <p:nvPr>
            <p:ph idx="1"/>
          </p:nvPr>
        </p:nvSpPr>
        <p:spPr>
          <a:xfrm>
            <a:off x="698595" y="2306781"/>
            <a:ext cx="10945779" cy="3803073"/>
          </a:xfrm>
        </p:spPr>
        <p:txBody>
          <a:bodyPr>
            <a:noAutofit/>
          </a:bodyPr>
          <a:lstStyle/>
          <a:p>
            <a:pPr marL="514350" indent="-514350">
              <a:buAutoNum type="alphaLcParenR"/>
            </a:pPr>
            <a:r>
              <a:rPr lang="nb-NO" sz="2300" dirty="0">
                <a:latin typeface="Calibri" panose="020F0502020204030204" pitchFamily="34" charset="0"/>
                <a:cs typeface="Calibri" panose="020F0502020204030204" pitchFamily="34" charset="0"/>
              </a:rPr>
              <a:t>Fettløselige miljøgifter lagres i fettvev, som gjør dem giftige for organismer med lite fett på kroppen, siden det lille de har av fett vil ha spesielt høye konsentrasjoner av miljøgifter.</a:t>
            </a:r>
          </a:p>
          <a:p>
            <a:pPr marL="514350" indent="-514350">
              <a:buAutoNum type="alphaLcParenR"/>
            </a:pPr>
            <a:r>
              <a:rPr lang="nb-NO" sz="2300" dirty="0">
                <a:latin typeface="Calibri" panose="020F0502020204030204" pitchFamily="34" charset="0"/>
                <a:cs typeface="Calibri" panose="020F0502020204030204" pitchFamily="34" charset="0"/>
              </a:rPr>
              <a:t>Siden fettløselige miljøgifter vil løses opp i fett, vil de raskt skilles ut av kroppen, som gjør at de er mindre farlige for organismer med mye fett på kroppen.</a:t>
            </a:r>
          </a:p>
          <a:p>
            <a:pPr marL="514350" indent="-514350">
              <a:buAutoNum type="alphaLcParenR"/>
            </a:pPr>
            <a:r>
              <a:rPr lang="nb-NO" sz="2300" dirty="0">
                <a:latin typeface="Calibri" panose="020F0502020204030204" pitchFamily="34" charset="0"/>
                <a:cs typeface="Calibri" panose="020F0502020204030204" pitchFamily="34" charset="0"/>
              </a:rPr>
              <a:t>Fettløselige miljøgifter lagres i fettvev, så når spedbarn får morsmelk, vil miljøgiftene kunne overføres til dem. Siden spedbarn er under utvikling og kroppen er liten, vil en liten dose miljøgift kunne gi høy konsentrasjon i kroppen, som gjør dem mer sårbare for effektene av miljøgifter.</a:t>
            </a:r>
          </a:p>
          <a:p>
            <a:pPr marL="514350" indent="-514350">
              <a:buAutoNum type="alphaLcParenR"/>
            </a:pPr>
            <a:r>
              <a:rPr lang="nb-NO" sz="2300" dirty="0">
                <a:latin typeface="Calibri" panose="020F0502020204030204" pitchFamily="34" charset="0"/>
                <a:cs typeface="Calibri" panose="020F0502020204030204" pitchFamily="34" charset="0"/>
              </a:rPr>
              <a:t>Fettløselige miljøgifter brytes lett ned i kroppen. Dette gjør at miljøgiftene lett skilles ut og havner i vannet, som gjør dyrene i vann ekstra sårbare for disse miljøgiftene.</a:t>
            </a:r>
          </a:p>
        </p:txBody>
      </p:sp>
    </p:spTree>
    <p:extLst>
      <p:ext uri="{BB962C8B-B14F-4D97-AF65-F5344CB8AC3E}">
        <p14:creationId xmlns:p14="http://schemas.microsoft.com/office/powerpoint/2010/main" val="780487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556746-FDFC-5778-72C9-EC5D5911C563}"/>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E05A3714-31C0-4758-083F-A8FFC38F8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C8D97EB3-6B0F-5D21-BB22-5F97D5FD34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5EACB7AF-2BC6-3513-6542-222A4585CF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014DDAF-D81E-F84A-E0A4-3702D7597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2A656632-CB38-8138-B953-C6E7A6AFA0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2A417F06-74CE-21D3-CFA0-966E231950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1A14296F-95A4-D187-8705-631B62CEE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9DE6F155-0DA7-95AC-20A3-DCFA0B6F7D3F}"/>
              </a:ext>
            </a:extLst>
          </p:cNvPr>
          <p:cNvSpPr>
            <a:spLocks noGrp="1"/>
          </p:cNvSpPr>
          <p:nvPr>
            <p:ph type="title"/>
          </p:nvPr>
        </p:nvSpPr>
        <p:spPr>
          <a:xfrm>
            <a:off x="907575" y="374074"/>
            <a:ext cx="10345002" cy="1641762"/>
          </a:xfrm>
        </p:spPr>
        <p:txBody>
          <a:bodyPr anchor="b">
            <a:noAutofit/>
          </a:bodyPr>
          <a:lstStyle/>
          <a:p>
            <a:pPr algn="l" rtl="0">
              <a:spcBef>
                <a:spcPts val="0"/>
              </a:spcBef>
              <a:spcAft>
                <a:spcPts val="0"/>
              </a:spcAft>
            </a:pPr>
            <a:r>
              <a:rPr lang="nb-NO" sz="2800" dirty="0">
                <a:latin typeface="Calibri" panose="020F0502020204030204" pitchFamily="34" charset="0"/>
                <a:cs typeface="Calibri" panose="020F0502020204030204" pitchFamily="34" charset="0"/>
              </a:rPr>
              <a:t>Spørsmål </a:t>
            </a:r>
            <a:r>
              <a:rPr lang="nb-NO" sz="2800" i="0" u="none" strike="noStrike" dirty="0">
                <a:solidFill>
                  <a:srgbClr val="000000"/>
                </a:solidFill>
                <a:effectLst/>
                <a:latin typeface="Calibri" panose="020F0502020204030204" pitchFamily="34" charset="0"/>
                <a:cs typeface="Calibri" panose="020F0502020204030204" pitchFamily="34" charset="0"/>
              </a:rPr>
              <a:t>6: Vi kan dele miljøgifter inn i to kategorier; fettløselige og vannløselige miljøgifter. Tungmetaller som bly, kvikksølv og kadmium er eksempler på vannløselige miljøgifter. Hva er særlig sant for vannløselige miljøgifter?</a:t>
            </a:r>
            <a:endParaRPr lang="nb-NO" sz="2800" dirty="0">
              <a:latin typeface="Calibri" panose="020F0502020204030204" pitchFamily="34" charset="0"/>
              <a:cs typeface="Calibri" panose="020F0502020204030204" pitchFamily="34" charset="0"/>
            </a:endParaRPr>
          </a:p>
        </p:txBody>
      </p:sp>
      <p:sp>
        <p:nvSpPr>
          <p:cNvPr id="106" name="Plassholder for innhold 2">
            <a:extLst>
              <a:ext uri="{FF2B5EF4-FFF2-40B4-BE49-F238E27FC236}">
                <a16:creationId xmlns:a16="http://schemas.microsoft.com/office/drawing/2014/main" id="{826056AC-5E08-6B73-73B3-92C563145917}"/>
              </a:ext>
            </a:extLst>
          </p:cNvPr>
          <p:cNvSpPr>
            <a:spLocks noGrp="1"/>
          </p:cNvSpPr>
          <p:nvPr>
            <p:ph idx="1"/>
          </p:nvPr>
        </p:nvSpPr>
        <p:spPr>
          <a:xfrm>
            <a:off x="698595" y="2202872"/>
            <a:ext cx="10762961" cy="3625433"/>
          </a:xfrm>
        </p:spPr>
        <p:txBody>
          <a:bodyPr>
            <a:noAutofit/>
          </a:bodyPr>
          <a:lstStyle/>
          <a:p>
            <a:pPr marL="514350" indent="-514350">
              <a:buAutoNum type="alphaLcParenR"/>
            </a:pPr>
            <a:r>
              <a:rPr lang="nb-NO" sz="2300" dirty="0">
                <a:latin typeface="Calibri" panose="020F0502020204030204" pitchFamily="34" charset="0"/>
                <a:cs typeface="Calibri" panose="020F0502020204030204" pitchFamily="34" charset="0"/>
              </a:rPr>
              <a:t>Vannløselige miljøgifter kan løses opp i vann, som gjør at de lett skilles ut og kan havne i vann, slik at organismer i vann er ekstra sårbare for dem. Det gjør også at miljøgiftene kan transporteres over lange avstander og havne langt unna stedet de ble sluppet ut</a:t>
            </a:r>
          </a:p>
          <a:p>
            <a:pPr marL="514350" indent="-514350">
              <a:buAutoNum type="alphaLcParenR"/>
            </a:pPr>
            <a:r>
              <a:rPr lang="nb-NO" sz="2300" b="0" i="0" u="none" strike="noStrike" dirty="0">
                <a:solidFill>
                  <a:srgbClr val="000000"/>
                </a:solidFill>
                <a:effectLst/>
                <a:latin typeface="Calibri" panose="020F0502020204030204" pitchFamily="34" charset="0"/>
                <a:cs typeface="Calibri" panose="020F0502020204030204" pitchFamily="34" charset="0"/>
              </a:rPr>
              <a:t>Vannløselige miljøgifter brytes lett ned i fettvev og akkumuleres i fettet hos levende organismer, som gjør dem spesielt farlige for organismer med mye fett på kroppen.</a:t>
            </a:r>
          </a:p>
          <a:p>
            <a:pPr marL="514350" indent="-514350">
              <a:buAutoNum type="alphaLcParenR"/>
            </a:pPr>
            <a:r>
              <a:rPr lang="nb-NO" sz="2300" b="0" i="0" u="none" strike="noStrike" dirty="0">
                <a:solidFill>
                  <a:srgbClr val="000000"/>
                </a:solidFill>
                <a:effectLst/>
                <a:latin typeface="Calibri" panose="020F0502020204030204" pitchFamily="34" charset="0"/>
                <a:cs typeface="Calibri" panose="020F0502020204030204" pitchFamily="34" charset="0"/>
              </a:rPr>
              <a:t>Vannløselige miljøgifter lagres i kroppen på en slik måte at de ofte </a:t>
            </a:r>
            <a:r>
              <a:rPr lang="nb-NO" sz="2300" b="0" i="0" u="none" strike="noStrike" dirty="0" err="1">
                <a:solidFill>
                  <a:srgbClr val="000000"/>
                </a:solidFill>
                <a:effectLst/>
                <a:latin typeface="Calibri" panose="020F0502020204030204" pitchFamily="34" charset="0"/>
                <a:cs typeface="Calibri" panose="020F0502020204030204" pitchFamily="34" charset="0"/>
              </a:rPr>
              <a:t>biomagnifiseres</a:t>
            </a:r>
            <a:r>
              <a:rPr lang="nb-NO" sz="2300" b="0" i="0" u="none" strike="noStrike" dirty="0">
                <a:solidFill>
                  <a:srgbClr val="000000"/>
                </a:solidFill>
                <a:effectLst/>
                <a:latin typeface="Calibri" panose="020F0502020204030204" pitchFamily="34" charset="0"/>
                <a:cs typeface="Calibri" panose="020F0502020204030204" pitchFamily="34" charset="0"/>
              </a:rPr>
              <a:t>, som betyr at det blir høyere konsentrasjoner i organismene på høyere trofiske nivåer i næringskjeden.</a:t>
            </a:r>
          </a:p>
          <a:p>
            <a:pPr marL="514350" indent="-514350">
              <a:buAutoNum type="alphaLcParenR"/>
            </a:pPr>
            <a:r>
              <a:rPr lang="nb-NO" sz="2300" b="0" i="0" u="none" strike="noStrike" dirty="0">
                <a:solidFill>
                  <a:srgbClr val="000000"/>
                </a:solidFill>
                <a:effectLst/>
                <a:latin typeface="Calibri" panose="020F0502020204030204" pitchFamily="34" charset="0"/>
                <a:cs typeface="Calibri" panose="020F0502020204030204" pitchFamily="34" charset="0"/>
              </a:rPr>
              <a:t>Vannløselige miljøgifter er miljøgifter som kan løses opp i vann. De fleste vannløselige miljøgifter er kunstig framstilte forbindelser som ikke forekommer naturlig i naturen, som gjør dem vanskelige å bli kvitt selv om de brytes ned.</a:t>
            </a:r>
          </a:p>
          <a:p>
            <a:pPr marL="514350" indent="-514350">
              <a:buAutoNum type="alphaLcParenR"/>
            </a:pPr>
            <a:endParaRPr lang="nb-NO"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9886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ECD225-BB00-673C-2266-95F96507CA3C}"/>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8885779A-72FB-EA83-1353-2F132EA1A6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970B9815-CCC4-AC87-7D10-03E05D3F0A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AF7C271A-94F4-8959-DE45-F7BD4E744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32F8FC79-DC01-6398-B6F0-A9F9279C2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5CDC43D6-D587-FC8E-0E22-7432FD67C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66A7A1FF-4876-4E7B-2A45-FD495D3C0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2824BE3F-9008-486D-E1E8-1525A7015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5D832060-4B3E-AC23-E2D4-04AB225E5E51}"/>
              </a:ext>
            </a:extLst>
          </p:cNvPr>
          <p:cNvSpPr>
            <a:spLocks noGrp="1"/>
          </p:cNvSpPr>
          <p:nvPr>
            <p:ph type="title"/>
          </p:nvPr>
        </p:nvSpPr>
        <p:spPr>
          <a:xfrm>
            <a:off x="907575" y="-55702"/>
            <a:ext cx="10345002" cy="1422782"/>
          </a:xfrm>
        </p:spPr>
        <p:txBody>
          <a:bodyPr anchor="b">
            <a:normAutofit/>
          </a:bodyPr>
          <a:lstStyle/>
          <a:p>
            <a:r>
              <a:rPr lang="nb-NO" sz="3400" dirty="0">
                <a:latin typeface="Calibri" panose="020F0502020204030204" pitchFamily="34" charset="0"/>
                <a:cs typeface="Calibri" panose="020F0502020204030204" pitchFamily="34" charset="0"/>
              </a:rPr>
              <a:t>Spørsmål 7: Hvilke påstander er SANT om konsekvenser for eksponering for miljøgifter?</a:t>
            </a:r>
          </a:p>
        </p:txBody>
      </p:sp>
      <p:sp>
        <p:nvSpPr>
          <p:cNvPr id="106" name="Plassholder for innhold 2">
            <a:extLst>
              <a:ext uri="{FF2B5EF4-FFF2-40B4-BE49-F238E27FC236}">
                <a16:creationId xmlns:a16="http://schemas.microsoft.com/office/drawing/2014/main" id="{319C93BC-ABA2-2F44-69D9-DF466AA2A421}"/>
              </a:ext>
            </a:extLst>
          </p:cNvPr>
          <p:cNvSpPr>
            <a:spLocks noGrp="1"/>
          </p:cNvSpPr>
          <p:nvPr>
            <p:ph idx="1"/>
          </p:nvPr>
        </p:nvSpPr>
        <p:spPr>
          <a:xfrm>
            <a:off x="730444" y="1634836"/>
            <a:ext cx="7979388" cy="4193470"/>
          </a:xfrm>
        </p:spPr>
        <p:txBody>
          <a:bodyPr>
            <a:noAutofit/>
          </a:bodyPr>
          <a:lstStyle/>
          <a:p>
            <a:pPr marL="457200" indent="-457200">
              <a:buAutoNum type="arabicPeriod"/>
            </a:pPr>
            <a:r>
              <a:rPr lang="nb-NO" sz="2500" dirty="0">
                <a:latin typeface="Calibri" panose="020F0502020204030204" pitchFamily="34" charset="0"/>
                <a:cs typeface="Calibri" panose="020F0502020204030204" pitchFamily="34" charset="0"/>
              </a:rPr>
              <a:t>Eksponering for miljøgifter er farligere for voksne enn for barn</a:t>
            </a:r>
          </a:p>
          <a:p>
            <a:pPr marL="457200" indent="-457200">
              <a:buAutoNum type="arabicPeriod"/>
            </a:pPr>
            <a:r>
              <a:rPr lang="nb-NO" sz="2500" b="0" i="0" u="none" strike="noStrike" dirty="0">
                <a:solidFill>
                  <a:srgbClr val="000000"/>
                </a:solidFill>
                <a:effectLst/>
                <a:latin typeface="Calibri" panose="020F0502020204030204" pitchFamily="34" charset="0"/>
                <a:cs typeface="Calibri" panose="020F0502020204030204" pitchFamily="34" charset="0"/>
              </a:rPr>
              <a:t>Miljøgifter kan redusere biologisk mangfold og påvirke arters naturlige utbredelse</a:t>
            </a:r>
          </a:p>
          <a:p>
            <a:pPr marL="457200" indent="-457200">
              <a:buAutoNum type="arabicPeriod"/>
            </a:pPr>
            <a:r>
              <a:rPr lang="nb-NO" sz="2500" b="0" i="0" u="none" strike="noStrike" dirty="0">
                <a:solidFill>
                  <a:srgbClr val="000000"/>
                </a:solidFill>
                <a:effectLst/>
                <a:latin typeface="Calibri" panose="020F0502020204030204" pitchFamily="34" charset="0"/>
                <a:cs typeface="Calibri" panose="020F0502020204030204" pitchFamily="34" charset="0"/>
              </a:rPr>
              <a:t>Miljøgifter kan øke risikoen for kreft og føre til DNA-skader</a:t>
            </a:r>
          </a:p>
          <a:p>
            <a:pPr marL="457200" indent="-457200">
              <a:buAutoNum type="arabicPeriod"/>
            </a:pPr>
            <a:r>
              <a:rPr lang="nb-NO" sz="2500" b="0" i="0" u="none" strike="noStrike" dirty="0">
                <a:solidFill>
                  <a:srgbClr val="000000"/>
                </a:solidFill>
                <a:effectLst/>
                <a:latin typeface="Calibri" panose="020F0502020204030204" pitchFamily="34" charset="0"/>
                <a:cs typeface="Calibri" panose="020F0502020204030204" pitchFamily="34" charset="0"/>
              </a:rPr>
              <a:t>Miljøgifter kan skade fosterutvikling og føre til nedsatt forplantningsevne hos dyr</a:t>
            </a:r>
          </a:p>
          <a:p>
            <a:pPr marL="457200" indent="-457200">
              <a:buAutoNum type="arabicPeriod"/>
            </a:pPr>
            <a:r>
              <a:rPr lang="nb-NO" sz="2500" b="0" i="0" u="none" strike="noStrike" dirty="0">
                <a:solidFill>
                  <a:srgbClr val="000000"/>
                </a:solidFill>
                <a:effectLst/>
                <a:latin typeface="Calibri" panose="020F0502020204030204" pitchFamily="34" charset="0"/>
                <a:cs typeface="Calibri" panose="020F0502020204030204" pitchFamily="34" charset="0"/>
              </a:rPr>
              <a:t>Miljøgifter kan føre til skader på lungene, hjertet og hjernen, og i verste fall død.</a:t>
            </a:r>
          </a:p>
          <a:p>
            <a:pPr marL="457200" indent="-457200">
              <a:buAutoNum type="arabicPeriod"/>
            </a:pPr>
            <a:r>
              <a:rPr lang="nb-NO" sz="2500" dirty="0">
                <a:solidFill>
                  <a:srgbClr val="000000"/>
                </a:solidFill>
                <a:latin typeface="Calibri" panose="020F0502020204030204" pitchFamily="34" charset="0"/>
                <a:cs typeface="Calibri" panose="020F0502020204030204" pitchFamily="34" charset="0"/>
              </a:rPr>
              <a:t>CO</a:t>
            </a:r>
            <a:r>
              <a:rPr lang="nb-NO" sz="2500" baseline="-25000" dirty="0">
                <a:solidFill>
                  <a:srgbClr val="000000"/>
                </a:solidFill>
                <a:latin typeface="Calibri" panose="020F0502020204030204" pitchFamily="34" charset="0"/>
                <a:cs typeface="Calibri" panose="020F0502020204030204" pitchFamily="34" charset="0"/>
              </a:rPr>
              <a:t>2</a:t>
            </a:r>
            <a:r>
              <a:rPr lang="nb-NO" sz="2500" dirty="0">
                <a:solidFill>
                  <a:srgbClr val="000000"/>
                </a:solidFill>
                <a:latin typeface="Calibri" panose="020F0502020204030204" pitchFamily="34" charset="0"/>
                <a:cs typeface="Calibri" panose="020F0502020204030204" pitchFamily="34" charset="0"/>
              </a:rPr>
              <a:t> er en utbredt miljøgift som bidrar til global oppvarming som fører til klimaendringer.</a:t>
            </a:r>
            <a:endParaRPr lang="nb-NO" sz="2500" b="0" i="0" u="none" strike="noStrike" dirty="0">
              <a:solidFill>
                <a:srgbClr val="000000"/>
              </a:solidFill>
              <a:effectLst/>
              <a:latin typeface="Calibri" panose="020F0502020204030204" pitchFamily="34" charset="0"/>
              <a:cs typeface="Calibri" panose="020F0502020204030204" pitchFamily="34" charset="0"/>
            </a:endParaRPr>
          </a:p>
          <a:p>
            <a:pPr marL="457200" indent="-457200">
              <a:buAutoNum type="arabicPeriod"/>
            </a:pPr>
            <a:endParaRPr lang="nb-NO" sz="2500" dirty="0">
              <a:latin typeface="Calibri" panose="020F0502020204030204" pitchFamily="34" charset="0"/>
              <a:cs typeface="Calibri" panose="020F0502020204030204" pitchFamily="34" charset="0"/>
            </a:endParaRPr>
          </a:p>
        </p:txBody>
      </p:sp>
      <p:sp>
        <p:nvSpPr>
          <p:cNvPr id="4" name="TekstSylinder 3">
            <a:extLst>
              <a:ext uri="{FF2B5EF4-FFF2-40B4-BE49-F238E27FC236}">
                <a16:creationId xmlns:a16="http://schemas.microsoft.com/office/drawing/2014/main" id="{F3BBCF0B-4720-4BB3-AC95-B04F791EAD25}"/>
              </a:ext>
            </a:extLst>
          </p:cNvPr>
          <p:cNvSpPr txBox="1"/>
          <p:nvPr/>
        </p:nvSpPr>
        <p:spPr>
          <a:xfrm>
            <a:off x="8838595" y="1311378"/>
            <a:ext cx="2923914" cy="4179542"/>
          </a:xfrm>
          <a:prstGeom prst="rect">
            <a:avLst/>
          </a:prstGeom>
          <a:noFill/>
        </p:spPr>
        <p:txBody>
          <a:bodyPr wrap="square" rtlCol="0">
            <a:spAutoFit/>
          </a:bodyPr>
          <a:lstStyle/>
          <a:p>
            <a:pPr>
              <a:lnSpc>
                <a:spcPct val="150000"/>
              </a:lnSpc>
            </a:pPr>
            <a:r>
              <a:rPr lang="nb-NO" sz="3000" dirty="0">
                <a:latin typeface="Calibri" panose="020F0502020204030204" pitchFamily="34" charset="0"/>
                <a:cs typeface="Calibri" panose="020F0502020204030204" pitchFamily="34" charset="0"/>
              </a:rPr>
              <a:t> </a:t>
            </a:r>
          </a:p>
          <a:p>
            <a:pPr>
              <a:lnSpc>
                <a:spcPct val="150000"/>
              </a:lnSpc>
            </a:pPr>
            <a:endParaRPr lang="nb-NO" sz="3000" dirty="0">
              <a:latin typeface="Calibri" panose="020F0502020204030204" pitchFamily="34" charset="0"/>
              <a:cs typeface="Calibri" panose="020F0502020204030204" pitchFamily="34" charset="0"/>
            </a:endParaRPr>
          </a:p>
          <a:p>
            <a:pPr marL="514350" indent="-514350">
              <a:lnSpc>
                <a:spcPct val="150000"/>
              </a:lnSpc>
              <a:buAutoNum type="alphaLcParenR"/>
            </a:pPr>
            <a:r>
              <a:rPr lang="nb-NO" sz="3000" dirty="0">
                <a:latin typeface="Calibri" panose="020F0502020204030204" pitchFamily="34" charset="0"/>
                <a:cs typeface="Calibri" panose="020F0502020204030204" pitchFamily="34" charset="0"/>
              </a:rPr>
              <a:t>2, 3, 4, 5</a:t>
            </a:r>
          </a:p>
          <a:p>
            <a:pPr marL="514350" indent="-514350">
              <a:lnSpc>
                <a:spcPct val="150000"/>
              </a:lnSpc>
              <a:buAutoNum type="alphaLcParenR"/>
            </a:pPr>
            <a:r>
              <a:rPr lang="nb-NO" sz="3000" dirty="0">
                <a:latin typeface="Calibri" panose="020F0502020204030204" pitchFamily="34" charset="0"/>
                <a:cs typeface="Calibri" panose="020F0502020204030204" pitchFamily="34" charset="0"/>
              </a:rPr>
              <a:t>1, 3, 4, 5</a:t>
            </a:r>
          </a:p>
          <a:p>
            <a:pPr marL="342900" indent="-342900">
              <a:lnSpc>
                <a:spcPct val="150000"/>
              </a:lnSpc>
              <a:buAutoNum type="alphaLcParenR"/>
            </a:pPr>
            <a:r>
              <a:rPr lang="nb-NO" sz="3000" dirty="0">
                <a:latin typeface="Calibri" panose="020F0502020204030204" pitchFamily="34" charset="0"/>
                <a:cs typeface="Calibri" panose="020F0502020204030204" pitchFamily="34" charset="0"/>
              </a:rPr>
              <a:t>  1, 2, 3, 6</a:t>
            </a:r>
          </a:p>
          <a:p>
            <a:pPr marL="342900" indent="-342900">
              <a:lnSpc>
                <a:spcPct val="150000"/>
              </a:lnSpc>
              <a:buFontTx/>
              <a:buAutoNum type="alphaLcParenR"/>
            </a:pPr>
            <a:r>
              <a:rPr lang="nb-NO" sz="3000" dirty="0">
                <a:latin typeface="Calibri" panose="020F0502020204030204" pitchFamily="34" charset="0"/>
                <a:cs typeface="Calibri" panose="020F0502020204030204" pitchFamily="34" charset="0"/>
              </a:rPr>
              <a:t>  1, 2, 5, 6</a:t>
            </a:r>
            <a:endParaRPr lang="nb-NO" sz="3000" dirty="0"/>
          </a:p>
        </p:txBody>
      </p:sp>
    </p:spTree>
    <p:extLst>
      <p:ext uri="{BB962C8B-B14F-4D97-AF65-F5344CB8AC3E}">
        <p14:creationId xmlns:p14="http://schemas.microsoft.com/office/powerpoint/2010/main" val="2825489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C830FB-4294-6A10-7C65-CCDDA14893EA}"/>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5A1CFE64-61BB-7A6B-64A9-3A4E5601B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4A277897-F042-52FA-B5DB-815BAF5E6C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8B3044BA-978F-F7E0-8D2F-CE135B426F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2BD29D38-B8A0-2E09-AD61-0F9FED73DB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36226223-C187-63BD-34A3-85B232B96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30BE4B4B-E61B-23EF-4C41-F37B2AEC6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991C7A3F-7868-16AE-14D4-5EB15A6923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C9898C44-3D8D-E018-EA2E-A09D31AB7D8C}"/>
              </a:ext>
            </a:extLst>
          </p:cNvPr>
          <p:cNvSpPr>
            <a:spLocks noGrp="1"/>
          </p:cNvSpPr>
          <p:nvPr>
            <p:ph type="title"/>
          </p:nvPr>
        </p:nvSpPr>
        <p:spPr>
          <a:xfrm>
            <a:off x="907575" y="443346"/>
            <a:ext cx="10345002" cy="868032"/>
          </a:xfrm>
        </p:spPr>
        <p:txBody>
          <a:bodyPr anchor="b">
            <a:normAutofit/>
          </a:bodyPr>
          <a:lstStyle/>
          <a:p>
            <a:r>
              <a:rPr lang="nb-NO" sz="3500" dirty="0">
                <a:latin typeface="Calibri" panose="020F0502020204030204" pitchFamily="34" charset="0"/>
                <a:cs typeface="Calibri" panose="020F0502020204030204" pitchFamily="34" charset="0"/>
              </a:rPr>
              <a:t>Spørsmål 8: Hvilke påstander er riktige?</a:t>
            </a:r>
          </a:p>
        </p:txBody>
      </p:sp>
      <p:sp>
        <p:nvSpPr>
          <p:cNvPr id="106" name="Plassholder for innhold 2">
            <a:extLst>
              <a:ext uri="{FF2B5EF4-FFF2-40B4-BE49-F238E27FC236}">
                <a16:creationId xmlns:a16="http://schemas.microsoft.com/office/drawing/2014/main" id="{B782A608-4AE0-778F-FED9-EB77A1B1DB90}"/>
              </a:ext>
            </a:extLst>
          </p:cNvPr>
          <p:cNvSpPr>
            <a:spLocks noGrp="1"/>
          </p:cNvSpPr>
          <p:nvPr>
            <p:ph idx="1"/>
          </p:nvPr>
        </p:nvSpPr>
        <p:spPr>
          <a:xfrm>
            <a:off x="907576" y="1634836"/>
            <a:ext cx="7802256" cy="4578928"/>
          </a:xfrm>
        </p:spPr>
        <p:txBody>
          <a:bodyPr>
            <a:noAutofit/>
          </a:bodyPr>
          <a:lstStyle/>
          <a:p>
            <a:pPr marL="457200" indent="-457200">
              <a:buAutoNum type="arabicPeriod"/>
            </a:pPr>
            <a:r>
              <a:rPr lang="nb-NO" sz="2500" dirty="0">
                <a:latin typeface="Calibri" panose="020F0502020204030204" pitchFamily="34" charset="0"/>
                <a:cs typeface="Calibri" panose="020F0502020204030204" pitchFamily="34" charset="0"/>
              </a:rPr>
              <a:t>Klimaendringer gir mer miljøgifter fordi mer is smelter</a:t>
            </a:r>
          </a:p>
          <a:p>
            <a:pPr marL="457200" indent="-457200">
              <a:buAutoNum type="arabicPeriod"/>
            </a:pPr>
            <a:r>
              <a:rPr lang="nb-NO" sz="2500" b="0" i="0" u="none" strike="noStrike" dirty="0">
                <a:solidFill>
                  <a:srgbClr val="000000"/>
                </a:solidFill>
                <a:effectLst/>
                <a:latin typeface="Calibri" panose="020F0502020204030204" pitchFamily="34" charset="0"/>
                <a:cs typeface="Calibri" panose="020F0502020204030204" pitchFamily="34" charset="0"/>
              </a:rPr>
              <a:t>Cocktaileffekten betyr at effekten av to miljøgifter kan oppheve hverandre</a:t>
            </a:r>
          </a:p>
          <a:p>
            <a:pPr marL="457200" indent="-457200">
              <a:buAutoNum type="arabicPeriod"/>
            </a:pPr>
            <a:r>
              <a:rPr lang="nb-NO" sz="2500" b="0" i="0" u="none" strike="noStrike" dirty="0">
                <a:solidFill>
                  <a:srgbClr val="000000"/>
                </a:solidFill>
                <a:effectLst/>
                <a:latin typeface="Calibri" panose="020F0502020204030204" pitchFamily="34" charset="0"/>
                <a:cs typeface="Calibri" panose="020F0502020204030204" pitchFamily="34" charset="0"/>
              </a:rPr>
              <a:t>Kostholdet har ikke noe å si for mengden miljøgifter i kroppen</a:t>
            </a:r>
          </a:p>
          <a:p>
            <a:pPr marL="457200" indent="-457200">
              <a:buAutoNum type="arabicPeriod"/>
            </a:pPr>
            <a:r>
              <a:rPr lang="nb-NO" sz="2500" b="0" i="0" u="none" strike="noStrike" dirty="0">
                <a:solidFill>
                  <a:srgbClr val="000000"/>
                </a:solidFill>
                <a:effectLst/>
                <a:latin typeface="Calibri" panose="020F0502020204030204" pitchFamily="34" charset="0"/>
                <a:cs typeface="Calibri" panose="020F0502020204030204" pitchFamily="34" charset="0"/>
              </a:rPr>
              <a:t>Som følge av klimaendringer kan fordelingen av miljøgifter mellom luft, vann og jord endres, og dermed påvirke hva vi blir utsatt for</a:t>
            </a:r>
          </a:p>
          <a:p>
            <a:pPr marL="457200" indent="-457200">
              <a:buAutoNum type="arabicPeriod"/>
            </a:pPr>
            <a:r>
              <a:rPr lang="nb-NO" sz="2500" dirty="0">
                <a:solidFill>
                  <a:srgbClr val="000000"/>
                </a:solidFill>
                <a:latin typeface="Calibri" panose="020F0502020204030204" pitchFamily="34" charset="0"/>
                <a:cs typeface="Calibri" panose="020F0502020204030204" pitchFamily="34" charset="0"/>
              </a:rPr>
              <a:t>Nordmenns forbruk av kosmetikk er ikke knyttet til miljøgifter</a:t>
            </a:r>
            <a:endParaRPr lang="nb-NO" sz="2500" b="0" i="0" u="none" strike="noStrike" dirty="0">
              <a:solidFill>
                <a:srgbClr val="000000"/>
              </a:solidFill>
              <a:effectLst/>
              <a:latin typeface="Calibri" panose="020F0502020204030204" pitchFamily="34" charset="0"/>
              <a:cs typeface="Calibri" panose="020F0502020204030204" pitchFamily="34" charset="0"/>
            </a:endParaRPr>
          </a:p>
          <a:p>
            <a:pPr marL="457200" indent="-457200">
              <a:buAutoNum type="arabicPeriod"/>
            </a:pPr>
            <a:endParaRPr lang="nb-NO" sz="2500" dirty="0">
              <a:latin typeface="Calibri" panose="020F0502020204030204" pitchFamily="34" charset="0"/>
              <a:cs typeface="Calibri" panose="020F0502020204030204" pitchFamily="34" charset="0"/>
            </a:endParaRPr>
          </a:p>
        </p:txBody>
      </p:sp>
      <p:sp>
        <p:nvSpPr>
          <p:cNvPr id="4" name="TekstSylinder 3">
            <a:extLst>
              <a:ext uri="{FF2B5EF4-FFF2-40B4-BE49-F238E27FC236}">
                <a16:creationId xmlns:a16="http://schemas.microsoft.com/office/drawing/2014/main" id="{FEE84891-E1E7-2EA3-198C-5651137484A5}"/>
              </a:ext>
            </a:extLst>
          </p:cNvPr>
          <p:cNvSpPr txBox="1"/>
          <p:nvPr/>
        </p:nvSpPr>
        <p:spPr>
          <a:xfrm>
            <a:off x="9276187" y="1311378"/>
            <a:ext cx="2486322" cy="3948710"/>
          </a:xfrm>
          <a:prstGeom prst="rect">
            <a:avLst/>
          </a:prstGeom>
          <a:noFill/>
        </p:spPr>
        <p:txBody>
          <a:bodyPr wrap="square" rtlCol="0">
            <a:spAutoFit/>
          </a:bodyPr>
          <a:lstStyle/>
          <a:p>
            <a:pPr>
              <a:lnSpc>
                <a:spcPct val="150000"/>
              </a:lnSpc>
            </a:pPr>
            <a:r>
              <a:rPr lang="nb-NO" sz="3000" dirty="0">
                <a:latin typeface="Calibri" panose="020F0502020204030204" pitchFamily="34" charset="0"/>
                <a:cs typeface="Calibri" panose="020F0502020204030204" pitchFamily="34" charset="0"/>
              </a:rPr>
              <a:t> </a:t>
            </a:r>
          </a:p>
          <a:p>
            <a:pPr>
              <a:lnSpc>
                <a:spcPct val="150000"/>
              </a:lnSpc>
            </a:pPr>
            <a:endParaRPr lang="nb-NO" sz="2000" dirty="0">
              <a:latin typeface="Calibri" panose="020F0502020204030204" pitchFamily="34" charset="0"/>
              <a:cs typeface="Calibri" panose="020F0502020204030204" pitchFamily="34" charset="0"/>
            </a:endParaRPr>
          </a:p>
          <a:p>
            <a:pPr marL="514350" indent="-514350">
              <a:lnSpc>
                <a:spcPct val="150000"/>
              </a:lnSpc>
              <a:buAutoNum type="alphaLcParenR"/>
            </a:pPr>
            <a:r>
              <a:rPr lang="nb-NO" sz="3000" dirty="0">
                <a:latin typeface="Calibri" panose="020F0502020204030204" pitchFamily="34" charset="0"/>
                <a:cs typeface="Calibri" panose="020F0502020204030204" pitchFamily="34" charset="0"/>
              </a:rPr>
              <a:t>2, 3, 5</a:t>
            </a:r>
          </a:p>
          <a:p>
            <a:pPr marL="514350" indent="-514350">
              <a:lnSpc>
                <a:spcPct val="150000"/>
              </a:lnSpc>
              <a:buAutoNum type="alphaLcParenR"/>
            </a:pPr>
            <a:r>
              <a:rPr lang="nb-NO" sz="3000" dirty="0">
                <a:latin typeface="Calibri" panose="020F0502020204030204" pitchFamily="34" charset="0"/>
                <a:cs typeface="Calibri" panose="020F0502020204030204" pitchFamily="34" charset="0"/>
              </a:rPr>
              <a:t>1, 4</a:t>
            </a:r>
          </a:p>
          <a:p>
            <a:pPr marL="342900" indent="-342900">
              <a:lnSpc>
                <a:spcPct val="150000"/>
              </a:lnSpc>
              <a:buAutoNum type="alphaLcParenR"/>
            </a:pPr>
            <a:r>
              <a:rPr lang="nb-NO" sz="3000" dirty="0">
                <a:latin typeface="Calibri" panose="020F0502020204030204" pitchFamily="34" charset="0"/>
                <a:cs typeface="Calibri" panose="020F0502020204030204" pitchFamily="34" charset="0"/>
              </a:rPr>
              <a:t>  3, 4, 5</a:t>
            </a:r>
          </a:p>
          <a:p>
            <a:pPr marL="342900" indent="-342900">
              <a:lnSpc>
                <a:spcPct val="150000"/>
              </a:lnSpc>
              <a:buFontTx/>
              <a:buAutoNum type="alphaLcParenR"/>
            </a:pPr>
            <a:r>
              <a:rPr lang="nb-NO" sz="3000" dirty="0">
                <a:latin typeface="Calibri" panose="020F0502020204030204" pitchFamily="34" charset="0"/>
                <a:cs typeface="Calibri" panose="020F0502020204030204" pitchFamily="34" charset="0"/>
              </a:rPr>
              <a:t>  1, 2</a:t>
            </a:r>
            <a:endParaRPr lang="nb-NO" sz="3000" dirty="0"/>
          </a:p>
        </p:txBody>
      </p:sp>
    </p:spTree>
    <p:extLst>
      <p:ext uri="{BB962C8B-B14F-4D97-AF65-F5344CB8AC3E}">
        <p14:creationId xmlns:p14="http://schemas.microsoft.com/office/powerpoint/2010/main" val="1192456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9296C8-00EC-7A2A-5AD1-A3FB81C52699}"/>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A6D61792-84A7-BFF3-7E3B-AE42D2B5A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CB671678-E46F-FA00-27EA-E3A6ABDF43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92C88FA4-FAE6-9F0C-965A-B68D7325C3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B028D646-FC3B-46AD-C369-8BA1B77A31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E8A78F3-56DA-C8C5-D952-A7E611DB3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410DE26-4EC2-D9BA-DB1F-F9BBBF5120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588DB4B2-9F89-2628-79EF-420B9A63D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B91B2C85-A979-CD77-F97F-C1DD7A0179CA}"/>
              </a:ext>
            </a:extLst>
          </p:cNvPr>
          <p:cNvSpPr>
            <a:spLocks noGrp="1"/>
          </p:cNvSpPr>
          <p:nvPr>
            <p:ph type="title"/>
          </p:nvPr>
        </p:nvSpPr>
        <p:spPr>
          <a:xfrm>
            <a:off x="907575" y="893762"/>
            <a:ext cx="10345002" cy="1184420"/>
          </a:xfrm>
        </p:spPr>
        <p:txBody>
          <a:bodyPr anchor="b">
            <a:noAutofit/>
          </a:bodyPr>
          <a:lstStyle/>
          <a:p>
            <a:pPr algn="l" rtl="0">
              <a:spcBef>
                <a:spcPts val="0"/>
              </a:spcBef>
              <a:spcAft>
                <a:spcPts val="0"/>
              </a:spcAft>
            </a:pPr>
            <a:r>
              <a:rPr lang="nb-NO" sz="3100" dirty="0">
                <a:latin typeface="Calibri" panose="020F0502020204030204" pitchFamily="34" charset="0"/>
                <a:cs typeface="Calibri" panose="020F0502020204030204" pitchFamily="34" charset="0"/>
              </a:rPr>
              <a:t>Spørsmål 9: </a:t>
            </a:r>
            <a:r>
              <a:rPr lang="nb-NO" sz="3100" b="0" i="0" u="none" strike="noStrike" dirty="0">
                <a:solidFill>
                  <a:srgbClr val="000000"/>
                </a:solidFill>
                <a:effectLst/>
                <a:latin typeface="Calibri" panose="020F0502020204030204" pitchFamily="34" charset="0"/>
                <a:cs typeface="Calibri" panose="020F0502020204030204" pitchFamily="34" charset="0"/>
              </a:rPr>
              <a:t>Mange kjente miljøgifter som DDT (</a:t>
            </a:r>
            <a:r>
              <a:rPr lang="nb-NO" sz="3100" b="0" i="0" u="none" strike="noStrike" dirty="0" err="1">
                <a:solidFill>
                  <a:srgbClr val="000000"/>
                </a:solidFill>
                <a:effectLst/>
                <a:latin typeface="Calibri" panose="020F0502020204030204" pitchFamily="34" charset="0"/>
                <a:cs typeface="Calibri" panose="020F0502020204030204" pitchFamily="34" charset="0"/>
              </a:rPr>
              <a:t>insektsmiddel</a:t>
            </a:r>
            <a:r>
              <a:rPr lang="nb-NO" sz="3100" b="0" i="0" u="none" strike="noStrike" dirty="0">
                <a:solidFill>
                  <a:srgbClr val="000000"/>
                </a:solidFill>
                <a:effectLst/>
                <a:latin typeface="Calibri" panose="020F0502020204030204" pitchFamily="34" charset="0"/>
                <a:cs typeface="Calibri" panose="020F0502020204030204" pitchFamily="34" charset="0"/>
              </a:rPr>
              <a:t>) og PCB (brukt i industri) ble forbudt i Norge, og i store deler av verden, på 70- og 80-tallet. Er disse fortsatt et problem i dag?</a:t>
            </a:r>
            <a:endParaRPr lang="nb-NO" sz="3100" dirty="0">
              <a:latin typeface="Calibri" panose="020F0502020204030204" pitchFamily="34" charset="0"/>
              <a:cs typeface="Calibri" panose="020F0502020204030204" pitchFamily="34" charset="0"/>
            </a:endParaRPr>
          </a:p>
        </p:txBody>
      </p:sp>
      <p:sp>
        <p:nvSpPr>
          <p:cNvPr id="106" name="Plassholder for innhold 2">
            <a:extLst>
              <a:ext uri="{FF2B5EF4-FFF2-40B4-BE49-F238E27FC236}">
                <a16:creationId xmlns:a16="http://schemas.microsoft.com/office/drawing/2014/main" id="{17ED3C4B-15E6-CE28-14FC-83F071783B63}"/>
              </a:ext>
            </a:extLst>
          </p:cNvPr>
          <p:cNvSpPr>
            <a:spLocks noGrp="1"/>
          </p:cNvSpPr>
          <p:nvPr>
            <p:ph idx="1"/>
          </p:nvPr>
        </p:nvSpPr>
        <p:spPr>
          <a:xfrm>
            <a:off x="730443" y="2514600"/>
            <a:ext cx="10553982" cy="3906982"/>
          </a:xfrm>
        </p:spPr>
        <p:txBody>
          <a:bodyPr>
            <a:noAutofit/>
          </a:bodyPr>
          <a:lstStyle/>
          <a:p>
            <a:pPr marL="457200" indent="-457200" algn="l" rtl="0" fontAlgn="base">
              <a:spcBef>
                <a:spcPts val="0"/>
              </a:spcBef>
              <a:spcAft>
                <a:spcPts val="0"/>
              </a:spcAft>
              <a:buAutoNum type="alphaLcParenR"/>
            </a:pPr>
            <a:r>
              <a:rPr lang="nb-NO" sz="2500" dirty="0">
                <a:solidFill>
                  <a:srgbClr val="000000"/>
                </a:solidFill>
                <a:latin typeface="Calibri" panose="020F0502020204030204" pitchFamily="34" charset="0"/>
                <a:cs typeface="Calibri" panose="020F0502020204030204" pitchFamily="34" charset="0"/>
              </a:rPr>
              <a:t>D</a:t>
            </a:r>
            <a:r>
              <a:rPr lang="nb-NO" sz="2500" b="0" i="0" u="none" strike="noStrike" dirty="0">
                <a:solidFill>
                  <a:srgbClr val="000000"/>
                </a:solidFill>
                <a:effectLst/>
                <a:latin typeface="Calibri" panose="020F0502020204030204" pitchFamily="34" charset="0"/>
                <a:cs typeface="Calibri" panose="020F0502020204030204" pitchFamily="34" charset="0"/>
              </a:rPr>
              <a:t>isse miljøgiftene utgjør en mindre fare nå fordi artene som over tid har blitt eksponert for disse stoffene gjennom evolusjon har tilpasset seg et forurenset miljø.</a:t>
            </a:r>
          </a:p>
          <a:p>
            <a:pPr marL="457200" indent="-457200" algn="l" rtl="0" fontAlgn="base">
              <a:spcBef>
                <a:spcPts val="0"/>
              </a:spcBef>
              <a:spcAft>
                <a:spcPts val="0"/>
              </a:spcAft>
              <a:buAutoNum type="alphaLcParenR"/>
            </a:pPr>
            <a:r>
              <a:rPr lang="nb-NO" sz="2500" dirty="0">
                <a:solidFill>
                  <a:srgbClr val="000000"/>
                </a:solidFill>
                <a:latin typeface="Calibri" panose="020F0502020204030204" pitchFamily="34" charset="0"/>
                <a:cs typeface="Calibri" panose="020F0502020204030204" pitchFamily="34" charset="0"/>
              </a:rPr>
              <a:t>N</a:t>
            </a:r>
            <a:r>
              <a:rPr lang="nb-NO" sz="2500" b="0" i="0" u="none" strike="noStrike" dirty="0">
                <a:solidFill>
                  <a:srgbClr val="000000"/>
                </a:solidFill>
                <a:effectLst/>
                <a:latin typeface="Calibri" panose="020F0502020204030204" pitchFamily="34" charset="0"/>
                <a:cs typeface="Calibri" panose="020F0502020204030204" pitchFamily="34" charset="0"/>
              </a:rPr>
              <a:t>oen miljøgifter, som DDT og PCB, brytes raskt ned, mens miljøgifter som er metaller er fortsatt et problem i ettertid fordi det ikke brytes ned, som f.eks. kvikksølv, kadmium og bly.</a:t>
            </a:r>
          </a:p>
          <a:p>
            <a:pPr marL="457200" indent="-457200" algn="l" rtl="0" fontAlgn="base">
              <a:spcBef>
                <a:spcPts val="0"/>
              </a:spcBef>
              <a:spcAft>
                <a:spcPts val="0"/>
              </a:spcAft>
              <a:buAutoNum type="alphaLcParenR"/>
            </a:pPr>
            <a:r>
              <a:rPr lang="nb-NO" sz="2500" dirty="0">
                <a:latin typeface="Calibri" panose="020F0502020204030204" pitchFamily="34" charset="0"/>
                <a:cs typeface="Calibri" panose="020F0502020204030204" pitchFamily="34" charset="0"/>
              </a:rPr>
              <a:t>Mange miljøgifter brytes svært sakte ned og kan være et problem i mange tiår etter at utslippene har stanset.</a:t>
            </a:r>
          </a:p>
          <a:p>
            <a:pPr marL="457200" indent="-457200" algn="l" rtl="0" fontAlgn="base">
              <a:spcBef>
                <a:spcPts val="0"/>
              </a:spcBef>
              <a:spcAft>
                <a:spcPts val="0"/>
              </a:spcAft>
              <a:buAutoNum type="alphaLcParenR"/>
            </a:pPr>
            <a:r>
              <a:rPr lang="nb-NO" sz="2500" dirty="0">
                <a:latin typeface="Calibri" panose="020F0502020204030204" pitchFamily="34" charset="0"/>
                <a:cs typeface="Calibri" panose="020F0502020204030204" pitchFamily="34" charset="0"/>
              </a:rPr>
              <a:t>Generelt er ikke slike gamle miljøgifter noe problem i dag, med unntak av de som inneholder nitrogen og fosfor, da det kan bidra til overgjødsling</a:t>
            </a:r>
          </a:p>
        </p:txBody>
      </p:sp>
    </p:spTree>
    <p:extLst>
      <p:ext uri="{BB962C8B-B14F-4D97-AF65-F5344CB8AC3E}">
        <p14:creationId xmlns:p14="http://schemas.microsoft.com/office/powerpoint/2010/main" val="1246156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10CF0A-3DE4-129C-B59D-ED719730BC05}"/>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AFF5F085-C3F6-DD09-C5C4-D1DA086C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EE1996DE-C3B2-12F9-0B82-175EE21B8D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FB4705A4-9F0F-A933-E878-6C000E695A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B97698CB-B289-A868-89AE-A33CE26DD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D042C503-40A1-A34E-2425-329AC58BC5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AAEB4D6B-6977-E5DB-87C7-436940362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BD5C1187-478C-D109-7D0A-0B1815719C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ABF5D46D-9C1E-EA42-070D-D645DBD72D41}"/>
              </a:ext>
            </a:extLst>
          </p:cNvPr>
          <p:cNvSpPr>
            <a:spLocks noGrp="1"/>
          </p:cNvSpPr>
          <p:nvPr>
            <p:ph type="title"/>
          </p:nvPr>
        </p:nvSpPr>
        <p:spPr>
          <a:xfrm>
            <a:off x="907575" y="893762"/>
            <a:ext cx="10345002" cy="1911783"/>
          </a:xfrm>
        </p:spPr>
        <p:txBody>
          <a:bodyPr anchor="b">
            <a:noAutofit/>
          </a:bodyPr>
          <a:lstStyle/>
          <a:p>
            <a:r>
              <a:rPr lang="nb-NO" sz="3200" dirty="0">
                <a:latin typeface="Calibri" panose="020F0502020204030204" pitchFamily="34" charset="0"/>
                <a:cs typeface="Calibri" panose="020F0502020204030204" pitchFamily="34" charset="0"/>
              </a:rPr>
              <a:t>Spørsmål 10: </a:t>
            </a:r>
            <a:r>
              <a:rPr lang="nb-NO" sz="3200" b="0" i="0" u="none" strike="noStrike" dirty="0">
                <a:solidFill>
                  <a:srgbClr val="000000"/>
                </a:solidFill>
                <a:effectLst/>
                <a:latin typeface="Calibri" panose="020F0502020204030204" pitchFamily="34" charset="0"/>
                <a:cs typeface="Calibri" panose="020F0502020204030204" pitchFamily="34" charset="0"/>
              </a:rPr>
              <a:t>I Norge er mat den viktigste kilden til en rekke miljøgifter, og ulikt kosthold er derfor en viktig årsak til at det er forskjell på hvor mye helseskadelige stoffer ulike personer får i seg. Hvilken påstand er du mest enig i?</a:t>
            </a:r>
            <a:endParaRPr lang="nb-NO" sz="3200" dirty="0">
              <a:latin typeface="Calibri" panose="020F0502020204030204" pitchFamily="34" charset="0"/>
              <a:cs typeface="Calibri" panose="020F0502020204030204" pitchFamily="34" charset="0"/>
            </a:endParaRPr>
          </a:p>
        </p:txBody>
      </p:sp>
      <p:sp>
        <p:nvSpPr>
          <p:cNvPr id="106" name="Plassholder for innhold 2">
            <a:extLst>
              <a:ext uri="{FF2B5EF4-FFF2-40B4-BE49-F238E27FC236}">
                <a16:creationId xmlns:a16="http://schemas.microsoft.com/office/drawing/2014/main" id="{B250EE27-A105-9333-BDFC-B0607318FD1C}"/>
              </a:ext>
            </a:extLst>
          </p:cNvPr>
          <p:cNvSpPr>
            <a:spLocks noGrp="1"/>
          </p:cNvSpPr>
          <p:nvPr>
            <p:ph idx="1"/>
          </p:nvPr>
        </p:nvSpPr>
        <p:spPr>
          <a:xfrm>
            <a:off x="1093694" y="3281082"/>
            <a:ext cx="9825318" cy="2683156"/>
          </a:xfrm>
        </p:spPr>
        <p:txBody>
          <a:bodyPr>
            <a:noAutofit/>
          </a:bodyPr>
          <a:lstStyle/>
          <a:p>
            <a:pPr marL="457200" indent="-457200" algn="l" rtl="0" fontAlgn="base">
              <a:spcBef>
                <a:spcPts val="0"/>
              </a:spcBef>
              <a:spcAft>
                <a:spcPts val="0"/>
              </a:spcAft>
              <a:buAutoNum type="alphaLcParenR"/>
            </a:pPr>
            <a:r>
              <a:rPr lang="nb-NO" sz="2500" b="0" i="0" u="none" strike="noStrike" dirty="0">
                <a:solidFill>
                  <a:srgbClr val="000000"/>
                </a:solidFill>
                <a:effectLst/>
                <a:latin typeface="Calibri" panose="020F0502020204030204" pitchFamily="34" charset="0"/>
                <a:cs typeface="Calibri" panose="020F0502020204030204" pitchFamily="34" charset="0"/>
              </a:rPr>
              <a:t>Personer som spiser fiskelever og måkeegg, er mer eksponert for dioksiner og PCB enn de som ikke spiser slike matvarer.</a:t>
            </a:r>
          </a:p>
          <a:p>
            <a:pPr marL="457200" indent="-457200" algn="l" rtl="0" fontAlgn="base">
              <a:spcBef>
                <a:spcPts val="0"/>
              </a:spcBef>
              <a:spcAft>
                <a:spcPts val="0"/>
              </a:spcAft>
              <a:buAutoNum type="alphaLcParenR"/>
            </a:pPr>
            <a:r>
              <a:rPr lang="nb-NO" sz="2500" b="0" i="0" u="none" strike="noStrike" dirty="0">
                <a:solidFill>
                  <a:srgbClr val="000000"/>
                </a:solidFill>
                <a:effectLst/>
                <a:latin typeface="Calibri" panose="020F0502020204030204" pitchFamily="34" charset="0"/>
                <a:cs typeface="Calibri" panose="020F0502020204030204" pitchFamily="34" charset="0"/>
              </a:rPr>
              <a:t>De som spiser mye rovfisk, får i seg mer kvikksølv enn de som spiser lite fisk</a:t>
            </a:r>
          </a:p>
          <a:p>
            <a:pPr marL="457200" indent="-457200" algn="l" rtl="0" fontAlgn="base">
              <a:spcBef>
                <a:spcPts val="0"/>
              </a:spcBef>
              <a:spcAft>
                <a:spcPts val="0"/>
              </a:spcAft>
              <a:buAutoNum type="alphaLcParenR"/>
            </a:pPr>
            <a:r>
              <a:rPr lang="nb-NO" sz="2500" b="0" i="0" u="none" strike="noStrike" dirty="0">
                <a:solidFill>
                  <a:srgbClr val="000000"/>
                </a:solidFill>
                <a:effectLst/>
                <a:latin typeface="Calibri" panose="020F0502020204030204" pitchFamily="34" charset="0"/>
                <a:cs typeface="Calibri" panose="020F0502020204030204" pitchFamily="34" charset="0"/>
              </a:rPr>
              <a:t>Personer som spiser mye viltkjøtt skutt med blyammunisjon, har høyere blynivå i blodet enn andre</a:t>
            </a:r>
          </a:p>
          <a:p>
            <a:pPr marL="457200" indent="-457200" algn="l" rtl="0" fontAlgn="base">
              <a:spcBef>
                <a:spcPts val="0"/>
              </a:spcBef>
              <a:spcAft>
                <a:spcPts val="0"/>
              </a:spcAft>
              <a:buAutoNum type="alphaLcParenR"/>
            </a:pPr>
            <a:r>
              <a:rPr lang="nb-NO" sz="2500" dirty="0">
                <a:solidFill>
                  <a:srgbClr val="000000"/>
                </a:solidFill>
                <a:latin typeface="Calibri" panose="020F0502020204030204" pitchFamily="34" charset="0"/>
                <a:cs typeface="Calibri" panose="020F0502020204030204" pitchFamily="34" charset="0"/>
              </a:rPr>
              <a:t>Alle påstandene stemmer</a:t>
            </a:r>
            <a:endParaRPr lang="nb-NO" sz="25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3184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2E4225-EE1C-9FD1-F166-78666FC1D515}"/>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0F173341-2F07-63B9-4875-31323DE2C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C3C2A841-7832-B599-C464-6D9CBDF6BF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8069EE0E-B470-F567-7956-FC1E8B22A8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FBE90085-B912-7A78-921E-619F514A2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80F6A641-410B-8593-DA88-8EE699737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D4B37B86-C013-4A8A-BDC9-E73E6632D8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C369DFA9-430A-2A87-B680-9EF557567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3296ADAC-D435-F24C-7920-8ABA7A463663}"/>
              </a:ext>
            </a:extLst>
          </p:cNvPr>
          <p:cNvSpPr>
            <a:spLocks noGrp="1"/>
          </p:cNvSpPr>
          <p:nvPr>
            <p:ph type="title"/>
          </p:nvPr>
        </p:nvSpPr>
        <p:spPr>
          <a:xfrm>
            <a:off x="907575" y="893762"/>
            <a:ext cx="10575752" cy="1579274"/>
          </a:xfrm>
        </p:spPr>
        <p:txBody>
          <a:bodyPr anchor="b">
            <a:noAutofit/>
          </a:bodyPr>
          <a:lstStyle/>
          <a:p>
            <a:pPr algn="ctr"/>
            <a:r>
              <a:rPr lang="nb-NO" sz="4000" dirty="0">
                <a:latin typeface="Calibri"/>
                <a:ea typeface="Calibri"/>
                <a:cs typeface="Calibri"/>
              </a:rPr>
              <a:t>4. Diskusjonsoppgave</a:t>
            </a:r>
            <a:endParaRPr lang="nb-NO" dirty="0"/>
          </a:p>
        </p:txBody>
      </p:sp>
      <p:sp>
        <p:nvSpPr>
          <p:cNvPr id="106" name="Plassholder for innhold 2">
            <a:extLst>
              <a:ext uri="{FF2B5EF4-FFF2-40B4-BE49-F238E27FC236}">
                <a16:creationId xmlns:a16="http://schemas.microsoft.com/office/drawing/2014/main" id="{B83DCDAB-D0E6-3852-DCA3-CA6A9E23D2F1}"/>
              </a:ext>
            </a:extLst>
          </p:cNvPr>
          <p:cNvSpPr>
            <a:spLocks noGrp="1"/>
          </p:cNvSpPr>
          <p:nvPr>
            <p:ph idx="1"/>
          </p:nvPr>
        </p:nvSpPr>
        <p:spPr>
          <a:xfrm>
            <a:off x="1100096" y="3138055"/>
            <a:ext cx="10550681" cy="2655707"/>
          </a:xfrm>
        </p:spPr>
        <p:txBody>
          <a:bodyPr vert="horz" lIns="91440" tIns="45720" rIns="91440" bIns="45720" rtlCol="0" anchor="t">
            <a:noAutofit/>
          </a:bodyPr>
          <a:lstStyle/>
          <a:p>
            <a:pPr marL="0" indent="0" algn="ctr">
              <a:buNone/>
            </a:pPr>
            <a:r>
              <a:rPr lang="nb-NO" sz="3600" dirty="0">
                <a:latin typeface="Calibri"/>
                <a:ea typeface="Calibri"/>
                <a:cs typeface="Calibri"/>
              </a:rPr>
              <a:t>Les diskusjonsoppgaven, og bli enige om et svaralternativ i firergruppene.</a:t>
            </a:r>
            <a:endParaRPr lang="nb-NO" sz="3600" dirty="0">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73296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2995DF-EF84-62D9-6392-4E8A71E39228}"/>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6172B61A-0420-B10C-C64D-AFDD1E169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5E7637EC-58C0-D6C3-C799-422A967EFB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B8CF9B54-1271-1D45-97B6-F7765FAA42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272F0F21-158D-2276-AE31-EFA691BCE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FD20A088-7CC1-C45A-9FB4-7A912A8144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2432E0D3-D104-F0AB-1E72-C9F03529F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DF479537-0567-5CD0-CAD2-2EFF6FF98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E71AA45A-D322-6F68-EBE9-0924D4B70B65}"/>
              </a:ext>
            </a:extLst>
          </p:cNvPr>
          <p:cNvSpPr>
            <a:spLocks noGrp="1"/>
          </p:cNvSpPr>
          <p:nvPr>
            <p:ph idx="1"/>
          </p:nvPr>
        </p:nvSpPr>
        <p:spPr>
          <a:xfrm>
            <a:off x="1100096" y="581891"/>
            <a:ext cx="10550681" cy="5211871"/>
          </a:xfrm>
        </p:spPr>
        <p:txBody>
          <a:bodyPr vert="horz" lIns="91440" tIns="45720" rIns="91440" bIns="45720" rtlCol="0" anchor="t">
            <a:noAutofit/>
          </a:bodyPr>
          <a:lstStyle/>
          <a:p>
            <a:pPr marL="0" indent="0" algn="l" rtl="0">
              <a:spcBef>
                <a:spcPts val="0"/>
              </a:spcBef>
              <a:spcAft>
                <a:spcPts val="0"/>
              </a:spcAft>
              <a:buNone/>
            </a:pPr>
            <a:r>
              <a:rPr lang="nb-NO" sz="2100" dirty="0" err="1">
                <a:solidFill>
                  <a:srgbClr val="000000"/>
                </a:solidFill>
                <a:latin typeface="Calibri" panose="020F0502020204030204" pitchFamily="34" charset="0"/>
                <a:cs typeface="Calibri" panose="020F0502020204030204" pitchFamily="34" charset="0"/>
              </a:rPr>
              <a:t>T</a:t>
            </a:r>
            <a:r>
              <a:rPr lang="nb-NO" sz="2100" b="0" i="0" u="none" strike="noStrike" dirty="0" err="1">
                <a:solidFill>
                  <a:srgbClr val="000000"/>
                </a:solidFill>
                <a:effectLst/>
                <a:latin typeface="Calibri" panose="020F0502020204030204" pitchFamily="34" charset="0"/>
                <a:cs typeface="Calibri" panose="020F0502020204030204" pitchFamily="34" charset="0"/>
              </a:rPr>
              <a:t>emu</a:t>
            </a:r>
            <a:r>
              <a:rPr lang="nb-NO" sz="2100" b="0" i="0" u="none" strike="noStrike" dirty="0">
                <a:solidFill>
                  <a:srgbClr val="000000"/>
                </a:solidFill>
                <a:effectLst/>
                <a:latin typeface="Calibri" panose="020F0502020204030204" pitchFamily="34" charset="0"/>
                <a:cs typeface="Calibri" panose="020F0502020204030204" pitchFamily="34" charset="0"/>
              </a:rPr>
              <a:t> er en nettbutikk som selger forskjellige produkter til svært billige priser. Noe av det som selges der er kosmetikk, smykker, leker, klær, plastvarer og elektronikk. Produktene som selges der, selges til mye lavere priser enn tilsvarende produkter produsert i Norge. I Norge og flere andre land er det krav om at produkter merkes med CE-merking for å vise at de møter visse sikkerhetsstandarder. Samtidig har det nylig kommet studier som har identifisert at flere av produktene som selges på </a:t>
            </a:r>
            <a:r>
              <a:rPr lang="nb-NO" sz="2100" b="0" i="0" u="none" strike="noStrike" dirty="0" err="1">
                <a:solidFill>
                  <a:srgbClr val="000000"/>
                </a:solidFill>
                <a:effectLst/>
                <a:latin typeface="Calibri" panose="020F0502020204030204" pitchFamily="34" charset="0"/>
                <a:cs typeface="Calibri" panose="020F0502020204030204" pitchFamily="34" charset="0"/>
              </a:rPr>
              <a:t>Temu</a:t>
            </a:r>
            <a:r>
              <a:rPr lang="nb-NO" sz="2100" b="0" i="0" u="none" strike="noStrike" dirty="0">
                <a:solidFill>
                  <a:srgbClr val="000000"/>
                </a:solidFill>
                <a:effectLst/>
                <a:latin typeface="Calibri" panose="020F0502020204030204" pitchFamily="34" charset="0"/>
                <a:cs typeface="Calibri" panose="020F0502020204030204" pitchFamily="34" charset="0"/>
              </a:rPr>
              <a:t> inneholder miljøgifter som </a:t>
            </a:r>
            <a:r>
              <a:rPr lang="nb-NO" sz="2100" b="0" i="0" u="none" strike="noStrike" dirty="0" err="1">
                <a:solidFill>
                  <a:srgbClr val="000000"/>
                </a:solidFill>
                <a:effectLst/>
                <a:latin typeface="Calibri" panose="020F0502020204030204" pitchFamily="34" charset="0"/>
                <a:cs typeface="Calibri" panose="020F0502020204030204" pitchFamily="34" charset="0"/>
              </a:rPr>
              <a:t>ftalater</a:t>
            </a:r>
            <a:r>
              <a:rPr lang="nb-NO" sz="2100" b="0" i="0" u="none" strike="noStrike" dirty="0">
                <a:solidFill>
                  <a:srgbClr val="000000"/>
                </a:solidFill>
                <a:effectLst/>
                <a:latin typeface="Calibri" panose="020F0502020204030204" pitchFamily="34" charset="0"/>
                <a:cs typeface="Calibri" panose="020F0502020204030204" pitchFamily="34" charset="0"/>
              </a:rPr>
              <a:t> og tungmetaller som bly og kadmium. </a:t>
            </a:r>
          </a:p>
          <a:p>
            <a:pPr marL="0" indent="0" algn="l" rtl="0">
              <a:spcBef>
                <a:spcPts val="0"/>
              </a:spcBef>
              <a:spcAft>
                <a:spcPts val="0"/>
              </a:spcAft>
              <a:buNone/>
            </a:pPr>
            <a:endParaRPr lang="nb-NO" sz="2100" dirty="0">
              <a:solidFill>
                <a:srgbClr val="000000"/>
              </a:solidFill>
              <a:latin typeface="Calibri" panose="020F0502020204030204" pitchFamily="34" charset="0"/>
              <a:cs typeface="Calibri" panose="020F0502020204030204" pitchFamily="34" charset="0"/>
            </a:endParaRPr>
          </a:p>
          <a:p>
            <a:pPr marL="0" indent="0" algn="l" rtl="0">
              <a:spcBef>
                <a:spcPts val="0"/>
              </a:spcBef>
              <a:spcAft>
                <a:spcPts val="0"/>
              </a:spcAft>
              <a:buNone/>
            </a:pPr>
            <a:r>
              <a:rPr lang="nb-NO" sz="2100" b="0" i="0" u="none" strike="noStrike" dirty="0" err="1">
                <a:solidFill>
                  <a:srgbClr val="000000"/>
                </a:solidFill>
                <a:effectLst/>
                <a:latin typeface="Calibri" panose="020F0502020204030204" pitchFamily="34" charset="0"/>
                <a:cs typeface="Calibri" panose="020F0502020204030204" pitchFamily="34" charset="0"/>
              </a:rPr>
              <a:t>Ftalater</a:t>
            </a:r>
            <a:r>
              <a:rPr lang="nb-NO" sz="2100" b="0" i="0" u="none" strike="noStrike" dirty="0">
                <a:solidFill>
                  <a:srgbClr val="000000"/>
                </a:solidFill>
                <a:effectLst/>
                <a:latin typeface="Calibri" panose="020F0502020204030204" pitchFamily="34" charset="0"/>
                <a:cs typeface="Calibri" panose="020F0502020204030204" pitchFamily="34" charset="0"/>
              </a:rPr>
              <a:t> er fettløselige miljøgifter som har blitt mye brukt som mykner i plastmaterialer. De er kjent for å være hormonforstyrrende og kreftfremkallende stoffer. </a:t>
            </a:r>
          </a:p>
          <a:p>
            <a:pPr marL="0" indent="0" algn="l" rtl="0">
              <a:spcBef>
                <a:spcPts val="0"/>
              </a:spcBef>
              <a:spcAft>
                <a:spcPts val="0"/>
              </a:spcAft>
              <a:buNone/>
            </a:pPr>
            <a:r>
              <a:rPr lang="nb-NO" sz="2100" b="0" i="0" u="none" strike="noStrike" dirty="0">
                <a:solidFill>
                  <a:srgbClr val="000000"/>
                </a:solidFill>
                <a:effectLst/>
                <a:latin typeface="Calibri" panose="020F0502020204030204" pitchFamily="34" charset="0"/>
                <a:cs typeface="Calibri" panose="020F0502020204030204" pitchFamily="34" charset="0"/>
              </a:rPr>
              <a:t>Bly er et tungmetall som har blitt brukt i bensin, maling og industri. Ved for høye verdier kan det påvirke nervesystemet, særlig til barn. Det finnes lave mengder bly i alle matvarer. Noen av de vi spiser mye er korn, melk og grønnsaker.</a:t>
            </a:r>
          </a:p>
          <a:p>
            <a:pPr marL="0" indent="0" algn="l" rtl="0">
              <a:spcBef>
                <a:spcPts val="0"/>
              </a:spcBef>
              <a:spcAft>
                <a:spcPts val="0"/>
              </a:spcAft>
              <a:buNone/>
            </a:pPr>
            <a:r>
              <a:rPr lang="nb-NO" sz="2100" b="0" i="0" u="none" strike="noStrike" dirty="0">
                <a:solidFill>
                  <a:srgbClr val="000000"/>
                </a:solidFill>
                <a:effectLst/>
                <a:latin typeface="Calibri" panose="020F0502020204030204" pitchFamily="34" charset="0"/>
                <a:cs typeface="Calibri" panose="020F0502020204030204" pitchFamily="34" charset="0"/>
              </a:rPr>
              <a:t>Kadmium er et tungmetall som blant annet kommer fra industri og jordbruk. Stoffet hoper seg opp i nyrene og fører til nyreskader. Disse skadene kommer særlig til syne i voksne/eldre. Vi kan få i oss kadmium gjennom mat som skjell og krepsdyr, og lavere mengder i korn, poteter og grønnsaker. </a:t>
            </a:r>
          </a:p>
          <a:p>
            <a:pPr marL="0" indent="0" algn="l" rtl="0">
              <a:spcBef>
                <a:spcPts val="0"/>
              </a:spcBef>
              <a:spcAft>
                <a:spcPts val="0"/>
              </a:spcAft>
              <a:buNone/>
            </a:pPr>
            <a:br>
              <a:rPr lang="nb-NO" sz="2100" b="0" i="0" u="none" strike="noStrike" dirty="0">
                <a:solidFill>
                  <a:srgbClr val="000000"/>
                </a:solidFill>
                <a:effectLst/>
                <a:latin typeface="Calibri" panose="020F0502020204030204" pitchFamily="34" charset="0"/>
                <a:cs typeface="Calibri" panose="020F0502020204030204" pitchFamily="34" charset="0"/>
              </a:rPr>
            </a:br>
            <a:r>
              <a:rPr lang="nb-NO" sz="2100" b="0" i="0" u="none" strike="noStrike" dirty="0">
                <a:solidFill>
                  <a:srgbClr val="000000"/>
                </a:solidFill>
                <a:effectLst/>
                <a:latin typeface="Calibri" panose="020F0502020204030204" pitchFamily="34" charset="0"/>
                <a:cs typeface="Calibri" panose="020F0502020204030204" pitchFamily="34" charset="0"/>
              </a:rPr>
              <a:t>Under har vi fire som har kjøpt noe på </a:t>
            </a:r>
            <a:r>
              <a:rPr lang="nb-NO" sz="2100" b="0" i="0" u="none" strike="noStrike" dirty="0" err="1">
                <a:solidFill>
                  <a:srgbClr val="000000"/>
                </a:solidFill>
                <a:effectLst/>
                <a:latin typeface="Calibri" panose="020F0502020204030204" pitchFamily="34" charset="0"/>
                <a:cs typeface="Calibri" panose="020F0502020204030204" pitchFamily="34" charset="0"/>
              </a:rPr>
              <a:t>Temu</a:t>
            </a:r>
            <a:r>
              <a:rPr lang="nb-NO" sz="2100" b="0" i="0" u="none" strike="noStrike" dirty="0">
                <a:solidFill>
                  <a:srgbClr val="000000"/>
                </a:solidFill>
                <a:effectLst/>
                <a:latin typeface="Calibri" panose="020F0502020204030204" pitchFamily="34" charset="0"/>
                <a:cs typeface="Calibri" panose="020F0502020204030204" pitchFamily="34" charset="0"/>
              </a:rPr>
              <a:t> og som forklarer hvorfor det går bra. Bruk informasjonen over og det du kan om miljøgifter til avgjøre hvem du er </a:t>
            </a:r>
            <a:r>
              <a:rPr lang="nb-NO" sz="2100" b="0" i="0" u="sng" strike="noStrike" dirty="0">
                <a:solidFill>
                  <a:srgbClr val="000000"/>
                </a:solidFill>
                <a:effectLst/>
                <a:latin typeface="Calibri" panose="020F0502020204030204" pitchFamily="34" charset="0"/>
                <a:cs typeface="Calibri" panose="020F0502020204030204" pitchFamily="34" charset="0"/>
              </a:rPr>
              <a:t>minst uenig</a:t>
            </a:r>
            <a:r>
              <a:rPr lang="nb-NO" sz="2100" b="0" i="0" u="none" strike="noStrike" dirty="0">
                <a:solidFill>
                  <a:srgbClr val="000000"/>
                </a:solidFill>
                <a:effectLst/>
                <a:latin typeface="Calibri" panose="020F0502020204030204" pitchFamily="34" charset="0"/>
                <a:cs typeface="Calibri" panose="020F0502020204030204" pitchFamily="34" charset="0"/>
              </a:rPr>
              <a:t> med.</a:t>
            </a:r>
          </a:p>
          <a:p>
            <a:pPr marL="0" indent="0">
              <a:buNone/>
            </a:pPr>
            <a:br>
              <a:rPr lang="nb-NO" sz="2400" dirty="0"/>
            </a:br>
            <a:br>
              <a:rPr lang="nb-NO" sz="2400" dirty="0"/>
            </a:br>
            <a:endParaRPr lang="nb-NO" sz="3600" dirty="0">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3096585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811946" y="834998"/>
            <a:ext cx="10972618" cy="5531189"/>
          </a:xfrm>
        </p:spPr>
        <p:txBody>
          <a:bodyPr vert="horz" lIns="91440" tIns="45720" rIns="91440" bIns="45720" rtlCol="0" anchor="t">
            <a:noAutofit/>
          </a:bodyPr>
          <a:lstStyle/>
          <a:p>
            <a:pPr marL="0" indent="0" algn="l" rtl="0">
              <a:spcBef>
                <a:spcPts val="0"/>
              </a:spcBef>
              <a:spcAft>
                <a:spcPts val="0"/>
              </a:spcAft>
              <a:buNone/>
            </a:pPr>
            <a:r>
              <a:rPr lang="nb-NO" sz="2600" b="1" i="0" u="none" strike="noStrike" dirty="0">
                <a:solidFill>
                  <a:srgbClr val="000000"/>
                </a:solidFill>
                <a:effectLst/>
                <a:latin typeface="Calibri" panose="020F0502020204030204" pitchFamily="34" charset="0"/>
                <a:cs typeface="Calibri" panose="020F0502020204030204" pitchFamily="34" charset="0"/>
              </a:rPr>
              <a:t>Amanda:</a:t>
            </a:r>
            <a:r>
              <a:rPr lang="nb-NO" sz="2600" b="0" i="0" u="none" strike="noStrike" dirty="0">
                <a:solidFill>
                  <a:srgbClr val="000000"/>
                </a:solidFill>
                <a:effectLst/>
                <a:latin typeface="Calibri" panose="020F0502020204030204" pitchFamily="34" charset="0"/>
                <a:cs typeface="Calibri" panose="020F0502020204030204" pitchFamily="34" charset="0"/>
              </a:rPr>
              <a:t> Jeg fant noen smykker som ligner veldig på designersmykker som jeg har ønsket meg lenge. Jeg vet at det er funnet miljøgifter i noen smykker fra </a:t>
            </a:r>
            <a:r>
              <a:rPr lang="nb-NO" sz="2600" b="0" i="0" u="none" strike="noStrike" dirty="0" err="1">
                <a:solidFill>
                  <a:srgbClr val="000000"/>
                </a:solidFill>
                <a:effectLst/>
                <a:latin typeface="Calibri" panose="020F0502020204030204" pitchFamily="34" charset="0"/>
                <a:cs typeface="Calibri" panose="020F0502020204030204" pitchFamily="34" charset="0"/>
              </a:rPr>
              <a:t>Temu</a:t>
            </a:r>
            <a:r>
              <a:rPr lang="nb-NO" sz="2600" b="0" i="0" u="none" strike="noStrike" dirty="0">
                <a:solidFill>
                  <a:srgbClr val="000000"/>
                </a:solidFill>
                <a:effectLst/>
                <a:latin typeface="Calibri" panose="020F0502020204030204" pitchFamily="34" charset="0"/>
                <a:cs typeface="Calibri" panose="020F0502020204030204" pitchFamily="34" charset="0"/>
              </a:rPr>
              <a:t>, hovedsakelig bly og kadmium. Siden disse er vannløselige stoffer, så kan jeg vaske dem vekk fra smykkene hvis jeg vasker dem godt nok før jeg bruker dem. På den måten unngår jeg å få i meg miljøgiftene selv, samtidig som jeg kan ha på meg pene smykker som jeg ellers ikke hadde hatt råd til.</a:t>
            </a:r>
          </a:p>
          <a:p>
            <a:pPr marL="0" indent="0" algn="l" rtl="0">
              <a:spcBef>
                <a:spcPts val="0"/>
              </a:spcBef>
              <a:spcAft>
                <a:spcPts val="0"/>
              </a:spcAft>
              <a:buNone/>
            </a:pPr>
            <a:br>
              <a:rPr lang="nb-NO" sz="2600" b="0" i="0" u="none" strike="noStrike" dirty="0">
                <a:solidFill>
                  <a:srgbClr val="000000"/>
                </a:solidFill>
                <a:effectLst/>
                <a:latin typeface="Calibri" panose="020F0502020204030204" pitchFamily="34" charset="0"/>
                <a:cs typeface="Calibri" panose="020F0502020204030204" pitchFamily="34" charset="0"/>
              </a:rPr>
            </a:br>
            <a:r>
              <a:rPr lang="nb-NO" sz="2600" b="1" i="0" u="none" strike="noStrike" dirty="0">
                <a:solidFill>
                  <a:srgbClr val="000000"/>
                </a:solidFill>
                <a:effectLst/>
                <a:latin typeface="Calibri" panose="020F0502020204030204" pitchFamily="34" charset="0"/>
                <a:cs typeface="Calibri" panose="020F0502020204030204" pitchFamily="34" charset="0"/>
              </a:rPr>
              <a:t>Bjørn:</a:t>
            </a:r>
            <a:r>
              <a:rPr lang="nb-NO" sz="2600" b="0" i="0" u="none" strike="noStrike" dirty="0">
                <a:solidFill>
                  <a:srgbClr val="000000"/>
                </a:solidFill>
                <a:effectLst/>
                <a:latin typeface="Calibri" panose="020F0502020204030204" pitchFamily="34" charset="0"/>
                <a:cs typeface="Calibri" panose="020F0502020204030204" pitchFamily="34" charset="0"/>
              </a:rPr>
              <a:t> Jeg skal snart flytte ut hjemmefra og da trenger jeg nye plastredskap og beholdere til kjøkkenet. </a:t>
            </a:r>
            <a:r>
              <a:rPr lang="nb-NO" sz="2600" b="0" i="0" u="none" strike="noStrike" dirty="0" err="1">
                <a:solidFill>
                  <a:srgbClr val="000000"/>
                </a:solidFill>
                <a:effectLst/>
                <a:latin typeface="Calibri" panose="020F0502020204030204" pitchFamily="34" charset="0"/>
                <a:cs typeface="Calibri" panose="020F0502020204030204" pitchFamily="34" charset="0"/>
              </a:rPr>
              <a:t>Temu</a:t>
            </a:r>
            <a:r>
              <a:rPr lang="nb-NO" sz="2600" b="0" i="0" u="none" strike="noStrike" dirty="0">
                <a:solidFill>
                  <a:srgbClr val="000000"/>
                </a:solidFill>
                <a:effectLst/>
                <a:latin typeface="Calibri" panose="020F0502020204030204" pitchFamily="34" charset="0"/>
                <a:cs typeface="Calibri" panose="020F0502020204030204" pitchFamily="34" charset="0"/>
              </a:rPr>
              <a:t> selger slike produkter til en veldig god pris. Jeg har lest at </a:t>
            </a:r>
            <a:r>
              <a:rPr lang="nb-NO" sz="2600" b="0" i="0" u="none" strike="noStrike" dirty="0" err="1">
                <a:solidFill>
                  <a:srgbClr val="000000"/>
                </a:solidFill>
                <a:effectLst/>
                <a:latin typeface="Calibri" panose="020F0502020204030204" pitchFamily="34" charset="0"/>
                <a:cs typeface="Calibri" panose="020F0502020204030204" pitchFamily="34" charset="0"/>
              </a:rPr>
              <a:t>ftalater</a:t>
            </a:r>
            <a:r>
              <a:rPr lang="nb-NO" sz="2600" b="0" i="0" u="none" strike="noStrike" dirty="0">
                <a:solidFill>
                  <a:srgbClr val="000000"/>
                </a:solidFill>
                <a:effectLst/>
                <a:latin typeface="Calibri" panose="020F0502020204030204" pitchFamily="34" charset="0"/>
                <a:cs typeface="Calibri" panose="020F0502020204030204" pitchFamily="34" charset="0"/>
              </a:rPr>
              <a:t> kan finnes i slike produkter og at de kan være hormonforstyrrende og kreftfremkallende, men siden jeg er ung og sprek, så klarer kroppen min å bryte ned slike stoffer, og i små doser så er det ikke så farlig. Slike miljøgifter er mest farlig for barn, og siden jeg ikke har noen småbarn rundt meg, så kommer ingen barn til å spise av de redskapene uansett. </a:t>
            </a:r>
            <a:endParaRPr lang="nb-NO" sz="2600" dirty="0">
              <a:latin typeface="Calibri" panose="020F0502020204030204" pitchFamily="34" charset="0"/>
              <a:ea typeface="Calibri"/>
              <a:cs typeface="Calibri" panose="020F0502020204030204" pitchFamily="34" charset="0"/>
            </a:endParaRPr>
          </a:p>
          <a:p>
            <a:pPr marL="0" indent="0">
              <a:buNone/>
            </a:pPr>
            <a:endParaRPr lang="nb-NO" sz="35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nb-NO" sz="35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2322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2D0593-9D23-E9A8-BFCB-5DB9792CE88F}"/>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70DD4677-D27A-465B-0B5E-18A99FCED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81303609-A3E9-CB05-B033-CEA273775E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459572D4-FD13-610F-E69D-D943BEB95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C927F24F-DAD3-E4D1-0A71-F55CF72BA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CDFC4D8E-FA3E-7232-8B8D-5D4A19CA69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2E91924F-9194-E16E-30FB-2CB3D3C2FA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41258A65-06E3-26D2-7F8D-35422CD4AE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3B362764-5F24-06F9-87D8-584D2C9E4705}"/>
              </a:ext>
            </a:extLst>
          </p:cNvPr>
          <p:cNvSpPr>
            <a:spLocks noGrp="1"/>
          </p:cNvSpPr>
          <p:nvPr>
            <p:ph idx="1"/>
          </p:nvPr>
        </p:nvSpPr>
        <p:spPr>
          <a:xfrm>
            <a:off x="811946" y="540328"/>
            <a:ext cx="10972618" cy="5825860"/>
          </a:xfrm>
        </p:spPr>
        <p:txBody>
          <a:bodyPr vert="horz" lIns="91440" tIns="45720" rIns="91440" bIns="45720" rtlCol="0" anchor="t">
            <a:noAutofit/>
          </a:bodyPr>
          <a:lstStyle/>
          <a:p>
            <a:pPr marL="0" indent="0" algn="l" rtl="0">
              <a:spcBef>
                <a:spcPts val="0"/>
              </a:spcBef>
              <a:spcAft>
                <a:spcPts val="0"/>
              </a:spcAft>
              <a:buNone/>
            </a:pPr>
            <a:r>
              <a:rPr lang="nb-NO" sz="2600" b="1" i="0" u="none" strike="noStrike" dirty="0">
                <a:solidFill>
                  <a:srgbClr val="000000"/>
                </a:solidFill>
                <a:effectLst/>
                <a:latin typeface="Calibri" panose="020F0502020204030204" pitchFamily="34" charset="0"/>
                <a:cs typeface="Calibri" panose="020F0502020204030204" pitchFamily="34" charset="0"/>
              </a:rPr>
              <a:t>Charlotte: </a:t>
            </a:r>
            <a:r>
              <a:rPr lang="nb-NO" sz="2600" b="0" i="0" u="none" strike="noStrike" dirty="0">
                <a:solidFill>
                  <a:srgbClr val="000000"/>
                </a:solidFill>
                <a:effectLst/>
                <a:latin typeface="Calibri" panose="020F0502020204030204" pitchFamily="34" charset="0"/>
                <a:cs typeface="Calibri" panose="020F0502020204030204" pitchFamily="34" charset="0"/>
              </a:rPr>
              <a:t>Jeg har kjøpt klær på </a:t>
            </a:r>
            <a:r>
              <a:rPr lang="nb-NO" sz="2600" b="0" i="0" u="none" strike="noStrike" dirty="0" err="1">
                <a:solidFill>
                  <a:srgbClr val="000000"/>
                </a:solidFill>
                <a:effectLst/>
                <a:latin typeface="Calibri" panose="020F0502020204030204" pitchFamily="34" charset="0"/>
                <a:cs typeface="Calibri" panose="020F0502020204030204" pitchFamily="34" charset="0"/>
              </a:rPr>
              <a:t>Temu</a:t>
            </a:r>
            <a:r>
              <a:rPr lang="nb-NO" sz="2600" b="0" i="0" u="none" strike="noStrike" dirty="0">
                <a:solidFill>
                  <a:srgbClr val="000000"/>
                </a:solidFill>
                <a:effectLst/>
                <a:latin typeface="Calibri" panose="020F0502020204030204" pitchFamily="34" charset="0"/>
                <a:cs typeface="Calibri" panose="020F0502020204030204" pitchFamily="34" charset="0"/>
              </a:rPr>
              <a:t>. Både klær fra </a:t>
            </a:r>
            <a:r>
              <a:rPr lang="nb-NO" sz="2600" b="0" i="0" u="none" strike="noStrike" dirty="0" err="1">
                <a:solidFill>
                  <a:srgbClr val="000000"/>
                </a:solidFill>
                <a:effectLst/>
                <a:latin typeface="Calibri" panose="020F0502020204030204" pitchFamily="34" charset="0"/>
                <a:cs typeface="Calibri" panose="020F0502020204030204" pitchFamily="34" charset="0"/>
              </a:rPr>
              <a:t>Temu</a:t>
            </a:r>
            <a:r>
              <a:rPr lang="nb-NO" sz="2600" b="0" i="0" u="none" strike="noStrike" dirty="0">
                <a:solidFill>
                  <a:srgbClr val="000000"/>
                </a:solidFill>
                <a:effectLst/>
                <a:latin typeface="Calibri" panose="020F0502020204030204" pitchFamily="34" charset="0"/>
                <a:cs typeface="Calibri" panose="020F0502020204030204" pitchFamily="34" charset="0"/>
              </a:rPr>
              <a:t> og fra norske butikker blir ofte produsert på fabrikker i Kina hvor arbeidsforholdene er kritikkverdige. Disse forholdene er like dårlige uavhengig av om jeg handler på </a:t>
            </a:r>
            <a:r>
              <a:rPr lang="nb-NO" sz="2600" b="0" i="0" u="none" strike="noStrike" dirty="0" err="1">
                <a:solidFill>
                  <a:srgbClr val="000000"/>
                </a:solidFill>
                <a:effectLst/>
                <a:latin typeface="Calibri" panose="020F0502020204030204" pitchFamily="34" charset="0"/>
                <a:cs typeface="Calibri" panose="020F0502020204030204" pitchFamily="34" charset="0"/>
              </a:rPr>
              <a:t>Temu</a:t>
            </a:r>
            <a:r>
              <a:rPr lang="nb-NO" sz="2600" b="0" i="0" u="none" strike="noStrike" dirty="0">
                <a:solidFill>
                  <a:srgbClr val="000000"/>
                </a:solidFill>
                <a:effectLst/>
                <a:latin typeface="Calibri" panose="020F0502020204030204" pitchFamily="34" charset="0"/>
                <a:cs typeface="Calibri" panose="020F0502020204030204" pitchFamily="34" charset="0"/>
              </a:rPr>
              <a:t> eller i en kjede som H&amp;M, så valget av forhandler har lite innvirkning på situasjonen til arbeiderne. Mange av klærne fra slike kleskjeder er laget av polyester, som er lange karbonkjeder, akkurat som ull. Dette betyr at klær som er laget av ull eller polyester er omtrent like miljøvennlige.</a:t>
            </a:r>
          </a:p>
          <a:p>
            <a:pPr marL="0" indent="0" algn="l" rtl="0">
              <a:spcBef>
                <a:spcPts val="0"/>
              </a:spcBef>
              <a:spcAft>
                <a:spcPts val="0"/>
              </a:spcAft>
              <a:buNone/>
            </a:pPr>
            <a:br>
              <a:rPr lang="nb-NO" sz="2600" b="0" i="0" u="none" strike="noStrike" dirty="0">
                <a:solidFill>
                  <a:srgbClr val="000000"/>
                </a:solidFill>
                <a:effectLst/>
                <a:latin typeface="Calibri" panose="020F0502020204030204" pitchFamily="34" charset="0"/>
                <a:cs typeface="Calibri" panose="020F0502020204030204" pitchFamily="34" charset="0"/>
              </a:rPr>
            </a:br>
            <a:r>
              <a:rPr lang="nb-NO" sz="2600" b="1" i="0" u="none" strike="noStrike" dirty="0">
                <a:solidFill>
                  <a:srgbClr val="000000"/>
                </a:solidFill>
                <a:effectLst/>
                <a:latin typeface="Calibri" panose="020F0502020204030204" pitchFamily="34" charset="0"/>
                <a:cs typeface="Calibri" panose="020F0502020204030204" pitchFamily="34" charset="0"/>
              </a:rPr>
              <a:t>Daniel:</a:t>
            </a:r>
            <a:r>
              <a:rPr lang="nb-NO" sz="2600" b="0" i="0" u="none" strike="noStrike" dirty="0">
                <a:solidFill>
                  <a:srgbClr val="000000"/>
                </a:solidFill>
                <a:effectLst/>
                <a:latin typeface="Calibri" panose="020F0502020204030204" pitchFamily="34" charset="0"/>
                <a:cs typeface="Calibri" panose="020F0502020204030204" pitchFamily="34" charset="0"/>
              </a:rPr>
              <a:t> Jeg har kjøpt et nettbrett på </a:t>
            </a:r>
            <a:r>
              <a:rPr lang="nb-NO" sz="2600" b="0" i="0" u="none" strike="noStrike" dirty="0" err="1">
                <a:solidFill>
                  <a:srgbClr val="000000"/>
                </a:solidFill>
                <a:effectLst/>
                <a:latin typeface="Calibri" panose="020F0502020204030204" pitchFamily="34" charset="0"/>
                <a:cs typeface="Calibri" panose="020F0502020204030204" pitchFamily="34" charset="0"/>
              </a:rPr>
              <a:t>Temu</a:t>
            </a:r>
            <a:r>
              <a:rPr lang="nb-NO" sz="2600" b="0" i="0" u="none" strike="noStrike" dirty="0">
                <a:solidFill>
                  <a:srgbClr val="000000"/>
                </a:solidFill>
                <a:effectLst/>
                <a:latin typeface="Calibri" panose="020F0502020204030204" pitchFamily="34" charset="0"/>
                <a:cs typeface="Calibri" panose="020F0502020204030204" pitchFamily="34" charset="0"/>
              </a:rPr>
              <a:t> fordi prisen var utrolig lav sammenlignet med tilsvarende produkter i norske butikker. Dette er det eneste produktet jeg har kjøpt på </a:t>
            </a:r>
            <a:r>
              <a:rPr lang="nb-NO" sz="2600" b="0" i="0" u="none" strike="noStrike" dirty="0" err="1">
                <a:solidFill>
                  <a:srgbClr val="000000"/>
                </a:solidFill>
                <a:effectLst/>
                <a:latin typeface="Calibri" panose="020F0502020204030204" pitchFamily="34" charset="0"/>
                <a:cs typeface="Calibri" panose="020F0502020204030204" pitchFamily="34" charset="0"/>
              </a:rPr>
              <a:t>Temu</a:t>
            </a:r>
            <a:r>
              <a:rPr lang="nb-NO" sz="2600" b="0" i="0" u="none" strike="noStrike" dirty="0">
                <a:solidFill>
                  <a:srgbClr val="000000"/>
                </a:solidFill>
                <a:effectLst/>
                <a:latin typeface="Calibri" panose="020F0502020204030204" pitchFamily="34" charset="0"/>
                <a:cs typeface="Calibri" panose="020F0502020204030204" pitchFamily="34" charset="0"/>
              </a:rPr>
              <a:t>. Til vanlig lever jeg veldig sunt og miljøbevisst. Jeg sorterer søppel, har lavt forbruk, kjøper lite klær og spiser sunt. Jeg er klar over at elektronikk fra </a:t>
            </a:r>
            <a:r>
              <a:rPr lang="nb-NO" sz="2600" b="0" i="0" u="none" strike="noStrike" dirty="0" err="1">
                <a:solidFill>
                  <a:srgbClr val="000000"/>
                </a:solidFill>
                <a:effectLst/>
                <a:latin typeface="Calibri" panose="020F0502020204030204" pitchFamily="34" charset="0"/>
                <a:cs typeface="Calibri" panose="020F0502020204030204" pitchFamily="34" charset="0"/>
              </a:rPr>
              <a:t>Temu</a:t>
            </a:r>
            <a:r>
              <a:rPr lang="nb-NO" sz="2600" b="0" i="0" u="none" strike="noStrike" dirty="0">
                <a:solidFill>
                  <a:srgbClr val="000000"/>
                </a:solidFill>
                <a:effectLst/>
                <a:latin typeface="Calibri" panose="020F0502020204030204" pitchFamily="34" charset="0"/>
                <a:cs typeface="Calibri" panose="020F0502020204030204" pitchFamily="34" charset="0"/>
              </a:rPr>
              <a:t> kan inneholde miljøgifter, men siden jeg ikke skal spise fra produktene, anser jeg risikoen for at jeg får i meg miljøgifter, som lav. Ettersom jeg generelt lever så sunt, er jeg ikke bekymret for at jeg skal bli skadet av eksponeringen for miljøgifter fra nettbrettet.</a:t>
            </a:r>
          </a:p>
          <a:p>
            <a:pPr marL="0" indent="0">
              <a:buNone/>
            </a:pPr>
            <a:endParaRPr lang="nb-NO" sz="26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nb-NO" sz="35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9042374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210D869937D14A95694B0860F7CFD6" ma:contentTypeVersion="4" ma:contentTypeDescription="Create a new document." ma:contentTypeScope="" ma:versionID="353d2eae3e6201659090559e6eaac68e">
  <xsd:schema xmlns:xsd="http://www.w3.org/2001/XMLSchema" xmlns:xs="http://www.w3.org/2001/XMLSchema" xmlns:p="http://schemas.microsoft.com/office/2006/metadata/properties" xmlns:ns2="6ec8bc31-38d7-40f5-b530-ef11c9562e77" targetNamespace="http://schemas.microsoft.com/office/2006/metadata/properties" ma:root="true" ma:fieldsID="08daae7d50e1d8688773d9375de47e9c" ns2:_="">
    <xsd:import namespace="6ec8bc31-38d7-40f5-b530-ef11c9562e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c8bc31-38d7-40f5-b530-ef11c9562e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EE61CBF-FE99-4790-94EA-CBF79984823A}"/>
</file>

<file path=customXml/itemProps2.xml><?xml version="1.0" encoding="utf-8"?>
<ds:datastoreItem xmlns:ds="http://schemas.openxmlformats.org/officeDocument/2006/customXml" ds:itemID="{F8C9CD2A-98CE-4C6C-B8AC-2DF98318B426}"/>
</file>

<file path=customXml/itemProps3.xml><?xml version="1.0" encoding="utf-8"?>
<ds:datastoreItem xmlns:ds="http://schemas.openxmlformats.org/officeDocument/2006/customXml" ds:itemID="{8F81E060-E20D-45FF-B52F-2B777C1828BD}"/>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62</TotalTime>
  <Words>2169</Words>
  <Application>Microsoft Macintosh PowerPoint</Application>
  <PresentationFormat>Widescreen</PresentationFormat>
  <Paragraphs>106</Paragraphs>
  <Slides>19</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19</vt:i4>
      </vt:variant>
    </vt:vector>
  </HeadingPairs>
  <TitlesOfParts>
    <vt:vector size="25" baseType="lpstr">
      <vt:lpstr>Meiryo</vt:lpstr>
      <vt:lpstr>Aptos</vt:lpstr>
      <vt:lpstr>Aptos Display</vt:lpstr>
      <vt:lpstr>Arial</vt:lpstr>
      <vt:lpstr>Calibri</vt:lpstr>
      <vt:lpstr>Office-tema</vt:lpstr>
      <vt:lpstr>Miljøgifter</vt:lpstr>
      <vt:lpstr>Plan for timen</vt:lpstr>
      <vt:lpstr>PowerPoint-presentasjon</vt:lpstr>
      <vt:lpstr>PowerPoint-presentasjon</vt:lpstr>
      <vt:lpstr>PowerPoint-presentasjon</vt:lpstr>
      <vt:lpstr>Spørsmål 1: At miljøgifter akkumulerer betyr at</vt:lpstr>
      <vt:lpstr>Spørsmål 2: Næringskjedene i havet er ofte lengre enn de på land. Hva har lengden på næringskjeden å si for mengden miljøgifter i dyrene øverst i næringskjeden?</vt:lpstr>
      <vt:lpstr>Spørsmål 3: Hva er SANT om mikroplast? </vt:lpstr>
      <vt:lpstr>Spørsmål 4: Hvilken art har størst nivå av miljøgifter?</vt:lpstr>
      <vt:lpstr>Spørsmål 5: Vi kan dele inn miljøgifter i to kategorier; fettløselige og vannløselige miljøgifter. PCB, dioksiner (brukt i industri) og ftalater (mykner i plast), er eksempler på fettløselige miljøgifter. Hva er særlig sant for fettløselige miljøgifter?</vt:lpstr>
      <vt:lpstr>Spørsmål 6: Vi kan dele miljøgifter inn i to kategorier; fettløselige og vannløselige miljøgifter. Tungmetaller som bly, kvikksølv og kadmium er eksempler på vannløselige miljøgifter. Hva er særlig sant for vannløselige miljøgifter?</vt:lpstr>
      <vt:lpstr>Spørsmål 7: Hvilke påstander er SANT om konsekvenser for eksponering for miljøgifter?</vt:lpstr>
      <vt:lpstr>Spørsmål 8: Hvilke påstander er riktige?</vt:lpstr>
      <vt:lpstr>Spørsmål 9: Mange kjente miljøgifter som DDT (insektsmiddel) og PCB (brukt i industri) ble forbudt i Norge, og i store deler av verden, på 70- og 80-tallet. Er disse fortsatt et problem i dag?</vt:lpstr>
      <vt:lpstr>Spørsmål 10: I Norge er mat den viktigste kilden til en rekke miljøgifter, og ulikt kosthold er derfor en viktig årsak til at det er forskjell på hvor mye helseskadelige stoffer ulike personer får i seg. Hvilken påstand er du mest enig i?</vt:lpstr>
      <vt:lpstr>4. Diskusjonsoppgave</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Evolusjon og arv</dc:title>
  <dc:creator>Hanna Kristine Langset</dc:creator>
  <cp:lastModifiedBy>Marthe Gundersen</cp:lastModifiedBy>
  <cp:revision>6</cp:revision>
  <dcterms:created xsi:type="dcterms:W3CDTF">2024-09-11T17:51:18Z</dcterms:created>
  <dcterms:modified xsi:type="dcterms:W3CDTF">2024-10-22T10:11:15Z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0x010100D8210D869937D14A95694B0860F7CFD6</vt:lpwstr>
  </property>
</Properties>
</file>