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84" r:id="rId3"/>
    <p:sldId id="285" r:id="rId4"/>
    <p:sldId id="286" r:id="rId5"/>
    <p:sldId id="263" r:id="rId6"/>
    <p:sldId id="269" r:id="rId7"/>
    <p:sldId id="264" r:id="rId8"/>
    <p:sldId id="287" r:id="rId9"/>
    <p:sldId id="266" r:id="rId10"/>
    <p:sldId id="288" r:id="rId11"/>
    <p:sldId id="265" r:id="rId12"/>
    <p:sldId id="289" r:id="rId13"/>
    <p:sldId id="267" r:id="rId14"/>
    <p:sldId id="290" r:id="rId15"/>
    <p:sldId id="268" r:id="rId16"/>
    <p:sldId id="270" r:id="rId17"/>
    <p:sldId id="291" r:id="rId18"/>
    <p:sldId id="271" r:id="rId19"/>
    <p:sldId id="292" r:id="rId20"/>
    <p:sldId id="272" r:id="rId21"/>
    <p:sldId id="293" r:id="rId22"/>
    <p:sldId id="273" r:id="rId23"/>
    <p:sldId id="276" r:id="rId24"/>
    <p:sldId id="294" r:id="rId25"/>
    <p:sldId id="274" r:id="rId26"/>
    <p:sldId id="275" r:id="rId27"/>
    <p:sldId id="295" r:id="rId28"/>
    <p:sldId id="277" r:id="rId29"/>
    <p:sldId id="279" r:id="rId30"/>
    <p:sldId id="280" r:id="rId31"/>
    <p:sldId id="296" r:id="rId32"/>
    <p:sldId id="298" r:id="rId33"/>
    <p:sldId id="297" r:id="rId34"/>
    <p:sldId id="299" r:id="rId35"/>
    <p:sldId id="282" r:id="rId36"/>
    <p:sldId id="300" r:id="rId37"/>
    <p:sldId id="283" r:id="rId38"/>
    <p:sldId id="302" r:id="rId39"/>
    <p:sldId id="301" r:id="rId40"/>
    <p:sldId id="303" r:id="rId41"/>
    <p:sldId id="304" r:id="rId42"/>
    <p:sldId id="305" r:id="rId4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43"/>
    <p:restoredTop sz="94676"/>
  </p:normalViewPr>
  <p:slideViewPr>
    <p:cSldViewPr snapToGrid="0">
      <p:cViewPr varScale="1">
        <p:scale>
          <a:sx n="114" d="100"/>
          <a:sy n="114" d="100"/>
        </p:scale>
        <p:origin x="9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C6C2A-E984-8446-8E58-2B1AF53CCC7A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AFE83-EFD5-A642-B767-946B4842EE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81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DDA0B-2180-2042-CA5D-5410712CB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E012D32-06E7-4D20-85AD-3C9A277B76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EA470B6-C55B-E1F7-D8AC-16660615F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box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final </a:t>
            </a:r>
            <a:r>
              <a:rPr lang="nb-NO" dirty="0" err="1"/>
              <a:t>evaluation</a:t>
            </a:r>
            <a:r>
              <a:rPr lang="nb-NO" dirty="0"/>
              <a:t> and </a:t>
            </a:r>
            <a:r>
              <a:rPr lang="nb-NO" dirty="0" err="1"/>
              <a:t>reporting</a:t>
            </a:r>
            <a:endParaRPr lang="nb-NO" dirty="0"/>
          </a:p>
          <a:p>
            <a:r>
              <a:rPr lang="nb-NO" dirty="0"/>
              <a:t>One </a:t>
            </a:r>
            <a:r>
              <a:rPr lang="nb-NO" dirty="0" err="1"/>
              <a:t>high</a:t>
            </a:r>
            <a:r>
              <a:rPr lang="nb-NO" dirty="0"/>
              <a:t> </a:t>
            </a:r>
            <a:r>
              <a:rPr lang="nb-NO" dirty="0" err="1"/>
              <a:t>level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+ </a:t>
            </a:r>
            <a:r>
              <a:rPr lang="nb-NO" dirty="0" err="1"/>
              <a:t>zoomin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and </a:t>
            </a:r>
            <a:r>
              <a:rPr lang="nb-NO" dirty="0" err="1"/>
              <a:t>the</a:t>
            </a:r>
            <a:r>
              <a:rPr lang="nb-NO" dirty="0"/>
              <a:t> full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everything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D2ECF8-1027-10F1-B73F-E03FEC78C1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6449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box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final </a:t>
            </a:r>
            <a:r>
              <a:rPr lang="nb-NO" dirty="0" err="1"/>
              <a:t>evaluation</a:t>
            </a:r>
            <a:r>
              <a:rPr lang="nb-NO" dirty="0"/>
              <a:t> and </a:t>
            </a:r>
            <a:r>
              <a:rPr lang="nb-NO" dirty="0" err="1"/>
              <a:t>reporting</a:t>
            </a:r>
            <a:endParaRPr lang="nb-NO" dirty="0"/>
          </a:p>
          <a:p>
            <a:r>
              <a:rPr lang="nb-NO" dirty="0"/>
              <a:t>One </a:t>
            </a:r>
            <a:r>
              <a:rPr lang="nb-NO" dirty="0" err="1"/>
              <a:t>high</a:t>
            </a:r>
            <a:r>
              <a:rPr lang="nb-NO" dirty="0"/>
              <a:t> </a:t>
            </a:r>
            <a:r>
              <a:rPr lang="nb-NO" dirty="0" err="1"/>
              <a:t>level</a:t>
            </a:r>
            <a:r>
              <a:rPr lang="nb-NO" dirty="0"/>
              <a:t> </a:t>
            </a:r>
            <a:r>
              <a:rPr lang="nb-NO" dirty="0" err="1"/>
              <a:t>model</a:t>
            </a:r>
            <a:r>
              <a:rPr lang="nb-NO" dirty="0"/>
              <a:t> + </a:t>
            </a:r>
            <a:r>
              <a:rPr lang="nb-NO" dirty="0" err="1"/>
              <a:t>zoomin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and </a:t>
            </a:r>
            <a:r>
              <a:rPr lang="nb-NO" dirty="0" err="1"/>
              <a:t>the</a:t>
            </a:r>
            <a:r>
              <a:rPr lang="nb-NO" dirty="0"/>
              <a:t> full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everything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4512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Not for </a:t>
            </a:r>
            <a:r>
              <a:rPr lang="nb-NO" dirty="0" err="1"/>
              <a:t>reporting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4930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Functional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endParaRPr lang="nb-NO" dirty="0"/>
          </a:p>
          <a:p>
            <a:r>
              <a:rPr lang="nb-NO" dirty="0"/>
              <a:t>Normal software </a:t>
            </a:r>
            <a:r>
              <a:rPr lang="nb-NO" dirty="0" err="1"/>
              <a:t>development</a:t>
            </a:r>
            <a:endParaRPr lang="nb-NO" dirty="0"/>
          </a:p>
          <a:p>
            <a:r>
              <a:rPr lang="nb-NO" dirty="0"/>
              <a:t>Report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4380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0300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Check</a:t>
            </a:r>
            <a:r>
              <a:rPr lang="nb-NO" dirty="0"/>
              <a:t> </a:t>
            </a:r>
            <a:r>
              <a:rPr lang="nb-NO" dirty="0" err="1"/>
              <a:t>Munzner</a:t>
            </a:r>
            <a:r>
              <a:rPr lang="nb-NO" dirty="0"/>
              <a:t> </a:t>
            </a:r>
            <a:r>
              <a:rPr lang="nb-NO" dirty="0" err="1"/>
              <a:t>quadrant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38044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58423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Something</a:t>
            </a:r>
            <a:r>
              <a:rPr lang="nb-NO" dirty="0"/>
              <a:t> more?</a:t>
            </a:r>
          </a:p>
          <a:p>
            <a:endParaRPr lang="nb-NO" dirty="0"/>
          </a:p>
          <a:p>
            <a:r>
              <a:rPr lang="nb-NO" dirty="0" err="1"/>
              <a:t>Pieces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6164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Also</a:t>
            </a:r>
            <a:r>
              <a:rPr lang="nb-NO" dirty="0"/>
              <a:t> relevant during </a:t>
            </a:r>
            <a:r>
              <a:rPr lang="nb-NO" dirty="0" err="1"/>
              <a:t>implementation</a:t>
            </a:r>
            <a:r>
              <a:rPr lang="nb-NO" dirty="0"/>
              <a:t>? </a:t>
            </a:r>
            <a:r>
              <a:rPr lang="nb-NO" dirty="0" err="1"/>
              <a:t>Move</a:t>
            </a:r>
            <a:r>
              <a:rPr lang="nb-NO" dirty="0"/>
              <a:t>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93699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Revise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4826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Rephrase</a:t>
            </a:r>
            <a:r>
              <a:rPr lang="nb-NO" dirty="0"/>
              <a:t> </a:t>
            </a:r>
            <a:r>
              <a:rPr lang="nb-NO" dirty="0" err="1"/>
              <a:t>practice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something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business</a:t>
            </a:r>
          </a:p>
          <a:p>
            <a:r>
              <a:rPr lang="nb-NO" dirty="0" err="1"/>
              <a:t>Check</a:t>
            </a:r>
            <a:r>
              <a:rPr lang="nb-NO" dirty="0"/>
              <a:t> Hevner </a:t>
            </a:r>
            <a:r>
              <a:rPr lang="nb-NO" dirty="0" err="1"/>
              <a:t>contribution</a:t>
            </a:r>
            <a:r>
              <a:rPr lang="nb-NO" dirty="0"/>
              <a:t> (</a:t>
            </a:r>
            <a:r>
              <a:rPr lang="nb-NO" dirty="0" err="1"/>
              <a:t>novelty</a:t>
            </a:r>
            <a:r>
              <a:rPr lang="nb-NO" dirty="0"/>
              <a:t>) (</a:t>
            </a:r>
            <a:r>
              <a:rPr lang="nb-NO" dirty="0" err="1"/>
              <a:t>applicability</a:t>
            </a:r>
            <a:r>
              <a:rPr lang="nb-NO" dirty="0"/>
              <a:t>) (</a:t>
            </a:r>
            <a:r>
              <a:rPr lang="nb-NO" dirty="0" err="1"/>
              <a:t>usefulness</a:t>
            </a:r>
            <a:r>
              <a:rPr lang="nb-NO" dirty="0"/>
              <a:t>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35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7554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Review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page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91088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14645-7D18-A27D-1E4C-F01816E47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C3A753B-2223-0291-68F8-1AC248D25C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92EF08A-4119-E636-23CD-C046007473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Review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page</a:t>
            </a:r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5483836-8E23-2A37-3BFD-F2AB19386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AFE83-EFD5-A642-B767-946B4842EE40}" type="slidenum">
              <a:rPr lang="nb-NO" smtClean="0"/>
              <a:t>39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596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78AB4C-3423-3569-0345-04B888925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B270F5-A2CB-B43D-F4E5-4CD8C86559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F0DEA5-9B30-02C8-19C1-E5786AF81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5A6949E-3049-3A13-7FE2-08D0D108C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6187B9-058E-3C3A-425E-C63BADD35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99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6446EC-CD6F-0F0A-5C90-2D0897DC0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57580D2-EE65-A32D-245C-BD24AE0FF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C480A7-F8ED-1B01-9AB2-DE249C716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7266D7-022B-2854-D119-926FE1B9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1F5AC9F-17C8-2B24-D3FD-0C420A924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702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5AAD59-8D7C-DAAD-B542-8779E7A50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B75701-9211-709B-5CD5-9AE667CA38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5E4E01-4198-F9C9-AE06-7F302D38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D9447A-CE5E-B84E-B4D1-A1703FB1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3A560FD-33B7-48A4-D3F7-30CED15EF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5432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F9B9EC-60B0-3093-4C56-46EAFEFC0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56BAC3-03A9-CDFF-305A-BBA7921BC0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57AB7A1-550B-D878-EB54-6BC85042C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45B696F-DD4A-CF59-C48C-3F6B9B522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9C36154-88E4-CAAA-1AC9-9C5FB76A9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174EDFF-531E-6929-6402-2A3103E65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402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F09DF2-1B1D-CA92-9404-6A4A15D4B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DCD3037-A6DE-963D-E896-3591104BB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29FB2DC-7643-DB98-B083-8A104B05A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8C764BE-4FEB-FF66-4CAA-6EC98DB507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9621F0F-E1F1-0077-F8BA-EC63B5D2D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AD912C4-FEFF-0B7D-C0A4-5EC43862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EFAF4A3-AFD2-3500-240D-708A5C429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9D0B1D2-4F24-5EC4-919E-49C861DE4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061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7E0276-F45A-FD2E-B81B-812C10FF3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C60B2D2-BA2B-0BD8-9C4F-2D9FDE398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7E63909-F36C-FE8A-C69D-4374FC1C6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B08F0E6-DE99-504B-8067-E8B0D0D8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9747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95CC3EEB-29AB-29BB-EA1B-2348F0DAA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38D9394-B104-2076-40D5-C9C93FF83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93857B9-3100-8665-8748-0CB268D43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43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4520BD-F54D-93D0-AA3F-03A6F4775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CBEA40-EF3D-0FB9-8020-D07680080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BE75A1F-21D0-E18A-B003-8BC67D60D1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8E52ABD9-0652-C20B-17D1-B1453CE33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C324243-DD26-A9ED-8705-23210B24D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CCA5393-22DB-BDE9-DAF0-750D70B45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0649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FB89B0-C01F-DE57-F90C-322802C2C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DB6C682-0CB2-2C4E-DEAA-1623614FBF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73DED1C-806F-6B9A-0D4B-1A0443CE0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762C6E5-844D-9B2E-14F9-C27792105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C63DBEB-6ED3-1E19-A91A-163476879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876286F-0BE9-4F10-3C69-B8988E29C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523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957543-ACCA-F9C2-E5D1-BC82BC4A1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9A39DC1-5FAC-8474-9CC9-56057FFFC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2AEB816-937F-0DA2-A204-513053053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490A785-B4B5-415F-BCC8-0F5EFC906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3788A11-ED50-3EB3-C78A-EA93AE98A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2676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CE774854-7C11-D09A-9469-FF018B8821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DF9073C-1BEC-9696-D59C-FE5386862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709BE4-06BA-280A-C751-67B1EEF45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E3FDC40-A34B-D218-A527-590D6D754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C2B29B-E7C1-3F13-7C62-7B30C33F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607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C92B4B-058A-70FD-71D2-2AB1216BA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E72B295-9733-4A8F-A42F-F83709425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75EFC0-6A4B-0650-FD62-9BBE7EB4CC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D487E6-0AC6-EB44-8FB9-37044B4D8361}" type="datetimeFigureOut">
              <a:rPr lang="nb-NO" smtClean="0"/>
              <a:t>22.04.2026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ADC9AC1-E6D0-60E5-5F7D-FE44A7729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BF8B213-E640-D709-E169-30F5575A0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D74B37-A110-294D-9AB7-C0FD9CAF800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082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antonima@ifi.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8A0744-3BE0-C1D8-5E0B-C14ECDF26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Dev</a:t>
            </a:r>
            <a:r>
              <a:rPr lang="nb-NO" dirty="0"/>
              <a:t> Science Research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789DF51-AB8D-56D3-3412-98518E8018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A systematic</a:t>
            </a:r>
            <a:r>
              <a:rPr lang="nb-NO" dirty="0"/>
              <a:t> </a:t>
            </a:r>
            <a:r>
              <a:rPr lang="nb-NO" dirty="0" err="1"/>
              <a:t>approach</a:t>
            </a:r>
            <a:r>
              <a:rPr lang="nb-NO" dirty="0"/>
              <a:t> to </a:t>
            </a:r>
            <a:r>
              <a:rPr lang="nb-NO" dirty="0" err="1"/>
              <a:t>develop</a:t>
            </a:r>
            <a:r>
              <a:rPr lang="nb-NO" dirty="0"/>
              <a:t> software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provides</a:t>
            </a:r>
            <a:r>
              <a:rPr lang="nb-NO" dirty="0"/>
              <a:t> </a:t>
            </a:r>
            <a:r>
              <a:rPr lang="nb-NO" dirty="0" err="1"/>
              <a:t>scientific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as </a:t>
            </a:r>
            <a:r>
              <a:rPr lang="nb-NO" dirty="0" err="1"/>
              <a:t>well</a:t>
            </a:r>
            <a:r>
              <a:rPr lang="nb-NO" dirty="0"/>
              <a:t> as </a:t>
            </a:r>
            <a:r>
              <a:rPr lang="nb-NO" dirty="0" err="1"/>
              <a:t>value</a:t>
            </a:r>
            <a:r>
              <a:rPr lang="nb-NO" dirty="0"/>
              <a:t> to stakeholders</a:t>
            </a:r>
          </a:p>
        </p:txBody>
      </p:sp>
    </p:spTree>
    <p:extLst>
      <p:ext uri="{BB962C8B-B14F-4D97-AF65-F5344CB8AC3E}">
        <p14:creationId xmlns:p14="http://schemas.microsoft.com/office/powerpoint/2010/main" val="1678869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006750-B349-1BDE-835C-7ABD5F3FE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Dev</a:t>
            </a:r>
            <a:r>
              <a:rPr lang="nb-NO" dirty="0"/>
              <a:t> Science Research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3ED2D3-F8E8-41AA-D158-7DE2F5619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 err="1"/>
              <a:t>We</a:t>
            </a:r>
            <a:r>
              <a:rPr lang="nb-NO" dirty="0"/>
              <a:t> have used Design Science Research for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years</a:t>
            </a:r>
            <a:endParaRPr lang="nb-NO" dirty="0"/>
          </a:p>
          <a:p>
            <a:pPr lvl="1"/>
            <a:r>
              <a:rPr lang="nb-NO" dirty="0"/>
              <a:t>More </a:t>
            </a:r>
            <a:r>
              <a:rPr lang="nb-NO" dirty="0" err="1"/>
              <a:t>than</a:t>
            </a:r>
            <a:r>
              <a:rPr lang="nb-NO" dirty="0"/>
              <a:t> 10 master </a:t>
            </a:r>
            <a:r>
              <a:rPr lang="nb-NO" dirty="0" err="1"/>
              <a:t>theses</a:t>
            </a:r>
            <a:endParaRPr lang="nb-NO" dirty="0"/>
          </a:p>
          <a:p>
            <a:r>
              <a:rPr lang="nb-NO" dirty="0"/>
              <a:t>Design Science Research has </a:t>
            </a:r>
            <a:r>
              <a:rPr lang="nb-NO" dirty="0" err="1"/>
              <a:t>challenges</a:t>
            </a:r>
            <a:endParaRPr lang="nb-NO" dirty="0"/>
          </a:p>
          <a:p>
            <a:pPr lvl="1"/>
            <a:r>
              <a:rPr lang="nb-NO" dirty="0" err="1"/>
              <a:t>Difficult</a:t>
            </a:r>
            <a:r>
              <a:rPr lang="nb-NO" dirty="0"/>
              <a:t> to </a:t>
            </a:r>
            <a:r>
              <a:rPr lang="nb-NO" dirty="0" err="1"/>
              <a:t>relate</a:t>
            </a:r>
            <a:r>
              <a:rPr lang="nb-NO" dirty="0"/>
              <a:t> to Software Engineering</a:t>
            </a:r>
          </a:p>
          <a:p>
            <a:pPr lvl="1"/>
            <a:r>
              <a:rPr lang="nb-NO" dirty="0" err="1"/>
              <a:t>Uses</a:t>
            </a:r>
            <a:r>
              <a:rPr lang="nb-NO" dirty="0"/>
              <a:t> a </a:t>
            </a:r>
            <a:r>
              <a:rPr lang="nb-NO" dirty="0" err="1"/>
              <a:t>jargon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overlaps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Software Engineering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calls</a:t>
            </a:r>
            <a:r>
              <a:rPr lang="nb-NO" dirty="0"/>
              <a:t> </a:t>
            </a:r>
            <a:r>
              <a:rPr lang="nb-NO" dirty="0" err="1"/>
              <a:t>similar</a:t>
            </a:r>
            <a:r>
              <a:rPr lang="nb-NO" dirty="0"/>
              <a:t> </a:t>
            </a:r>
            <a:r>
              <a:rPr lang="nb-NO" dirty="0" err="1"/>
              <a:t>things</a:t>
            </a:r>
            <a:r>
              <a:rPr lang="nb-NO" dirty="0"/>
              <a:t> in a different </a:t>
            </a:r>
            <a:r>
              <a:rPr lang="nb-NO" dirty="0" err="1"/>
              <a:t>way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scope</a:t>
            </a:r>
            <a:r>
              <a:rPr lang="nb-NO" dirty="0"/>
              <a:t> is </a:t>
            </a:r>
            <a:r>
              <a:rPr lang="nb-NO" dirty="0" err="1"/>
              <a:t>broader</a:t>
            </a:r>
            <a:r>
              <a:rPr lang="nb-NO" dirty="0"/>
              <a:t> and </a:t>
            </a:r>
            <a:r>
              <a:rPr lang="nb-NO" dirty="0" err="1"/>
              <a:t>therefore</a:t>
            </a:r>
            <a:r>
              <a:rPr lang="nb-NO" dirty="0"/>
              <a:t> </a:t>
            </a:r>
            <a:r>
              <a:rPr lang="nb-NO" dirty="0" err="1"/>
              <a:t>often</a:t>
            </a:r>
            <a:r>
              <a:rPr lang="nb-NO" dirty="0"/>
              <a:t> </a:t>
            </a:r>
            <a:r>
              <a:rPr lang="nb-NO" dirty="0" err="1"/>
              <a:t>confusing</a:t>
            </a:r>
            <a:r>
              <a:rPr lang="nb-NO" dirty="0"/>
              <a:t> (</a:t>
            </a:r>
            <a:r>
              <a:rPr lang="nb-NO" dirty="0" err="1"/>
              <a:t>tries</a:t>
            </a:r>
            <a:r>
              <a:rPr lang="nb-NO" dirty="0"/>
              <a:t> to cover </a:t>
            </a:r>
            <a:r>
              <a:rPr lang="nb-NO" dirty="0" err="1"/>
              <a:t>methods</a:t>
            </a:r>
            <a:r>
              <a:rPr lang="nb-NO" dirty="0"/>
              <a:t>, </a:t>
            </a:r>
            <a:r>
              <a:rPr lang="nb-NO" dirty="0" err="1"/>
              <a:t>tools</a:t>
            </a:r>
            <a:r>
              <a:rPr lang="nb-NO" dirty="0"/>
              <a:t>, </a:t>
            </a:r>
            <a:r>
              <a:rPr lang="nb-NO" dirty="0" err="1"/>
              <a:t>theories</a:t>
            </a:r>
            <a:r>
              <a:rPr lang="nb-NO" dirty="0"/>
              <a:t> etc.)</a:t>
            </a:r>
          </a:p>
          <a:p>
            <a:pPr lvl="1"/>
            <a:r>
              <a:rPr lang="nb-NO" dirty="0" err="1"/>
              <a:t>Lacks</a:t>
            </a:r>
            <a:r>
              <a:rPr lang="nb-NO" dirty="0"/>
              <a:t> </a:t>
            </a:r>
            <a:r>
              <a:rPr lang="nb-NO" dirty="0" err="1"/>
              <a:t>systematic</a:t>
            </a:r>
            <a:r>
              <a:rPr lang="nb-NO" dirty="0"/>
              <a:t> and </a:t>
            </a:r>
            <a:r>
              <a:rPr lang="nb-NO" dirty="0" err="1"/>
              <a:t>concrete</a:t>
            </a:r>
            <a:r>
              <a:rPr lang="nb-NO" dirty="0"/>
              <a:t> guidelines for software </a:t>
            </a:r>
            <a:r>
              <a:rPr lang="nb-NO" dirty="0" err="1"/>
              <a:t>engineering</a:t>
            </a:r>
            <a:endParaRPr lang="nb-NO" dirty="0"/>
          </a:p>
          <a:p>
            <a:r>
              <a:rPr lang="nb-NO" dirty="0" err="1"/>
              <a:t>We</a:t>
            </a:r>
            <a:r>
              <a:rPr lang="nb-NO" dirty="0"/>
              <a:t> have </a:t>
            </a:r>
            <a:r>
              <a:rPr lang="nb-NO" dirty="0" err="1"/>
              <a:t>adapted</a:t>
            </a:r>
            <a:r>
              <a:rPr lang="nb-NO" dirty="0"/>
              <a:t> DSR to </a:t>
            </a:r>
            <a:r>
              <a:rPr lang="nb-NO" dirty="0" err="1"/>
              <a:t>DevSR</a:t>
            </a:r>
            <a:r>
              <a:rPr lang="nb-NO" dirty="0"/>
              <a:t> to </a:t>
            </a:r>
            <a:r>
              <a:rPr lang="nb-NO" dirty="0" err="1"/>
              <a:t>help</a:t>
            </a:r>
            <a:r>
              <a:rPr lang="nb-NO" dirty="0"/>
              <a:t> software </a:t>
            </a:r>
            <a:r>
              <a:rPr lang="nb-NO" dirty="0" err="1"/>
              <a:t>engineering</a:t>
            </a:r>
            <a:r>
              <a:rPr lang="nb-NO" dirty="0"/>
              <a:t> students </a:t>
            </a:r>
          </a:p>
          <a:p>
            <a:pPr lvl="1"/>
            <a:r>
              <a:rPr lang="nb-NO" dirty="0" err="1"/>
              <a:t>DevSR</a:t>
            </a:r>
            <a:r>
              <a:rPr lang="nb-NO" dirty="0"/>
              <a:t> is a </a:t>
            </a:r>
            <a:r>
              <a:rPr lang="nb-NO" dirty="0" err="1"/>
              <a:t>version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DSR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 dirty="0" err="1"/>
              <a:t>specific</a:t>
            </a:r>
            <a:r>
              <a:rPr lang="nb-NO" dirty="0"/>
              <a:t> and </a:t>
            </a:r>
            <a:r>
              <a:rPr lang="nb-NO" dirty="0" err="1"/>
              <a:t>adapted</a:t>
            </a:r>
            <a:r>
              <a:rPr lang="nb-NO" dirty="0"/>
              <a:t> to SE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1940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5FCEB1-0CCD-4A17-7F0C-FB465C97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Advantages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DevSR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6D37F3-35C7-074D-8D44-04E0D181D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nb-NO" dirty="0"/>
              <a:t>SE students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reuse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have </a:t>
            </a:r>
            <a:r>
              <a:rPr lang="nb-NO" dirty="0" err="1"/>
              <a:t>learned</a:t>
            </a:r>
            <a:r>
              <a:rPr lang="nb-NO" dirty="0"/>
              <a:t> during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course</a:t>
            </a:r>
            <a:r>
              <a:rPr lang="nb-NO" dirty="0"/>
              <a:t> to </a:t>
            </a:r>
            <a:r>
              <a:rPr lang="nb-NO" dirty="0" err="1"/>
              <a:t>carry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endParaRPr lang="nb-NO" dirty="0"/>
          </a:p>
          <a:p>
            <a:pPr lvl="1"/>
            <a:r>
              <a:rPr lang="nb-NO" dirty="0"/>
              <a:t>Research </a:t>
            </a:r>
            <a:r>
              <a:rPr lang="nb-NO" dirty="0" err="1"/>
              <a:t>practices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«</a:t>
            </a:r>
            <a:r>
              <a:rPr lang="nb-NO" dirty="0" err="1"/>
              <a:t>additions</a:t>
            </a:r>
            <a:r>
              <a:rPr lang="nb-NO" dirty="0"/>
              <a:t>» to a </a:t>
            </a:r>
            <a:r>
              <a:rPr lang="nb-NO" dirty="0" err="1"/>
              <a:t>well-known</a:t>
            </a:r>
            <a:r>
              <a:rPr lang="nb-NO" dirty="0"/>
              <a:t> </a:t>
            </a:r>
            <a:r>
              <a:rPr lang="nb-NO" dirty="0" err="1"/>
              <a:t>process</a:t>
            </a:r>
            <a:endParaRPr lang="nb-NO" dirty="0"/>
          </a:p>
          <a:p>
            <a:r>
              <a:rPr lang="nb-NO" dirty="0" err="1"/>
              <a:t>Allows</a:t>
            </a:r>
            <a:r>
              <a:rPr lang="nb-NO" dirty="0"/>
              <a:t> </a:t>
            </a:r>
            <a:r>
              <a:rPr lang="nb-NO" dirty="0" err="1"/>
              <a:t>flexibility</a:t>
            </a:r>
            <a:r>
              <a:rPr lang="nb-NO" dirty="0"/>
              <a:t>: during </a:t>
            </a:r>
            <a:r>
              <a:rPr lang="nb-NO" dirty="0" err="1"/>
              <a:t>iterations</a:t>
            </a:r>
            <a:r>
              <a:rPr lang="nb-NO" dirty="0"/>
              <a:t> students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issues</a:t>
            </a:r>
            <a:r>
              <a:rPr lang="nb-NO" dirty="0"/>
              <a:t> not </a:t>
            </a:r>
            <a:r>
              <a:rPr lang="nb-NO" dirty="0" err="1"/>
              <a:t>known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beginning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endParaRPr lang="nb-NO" dirty="0"/>
          </a:p>
          <a:p>
            <a:r>
              <a:rPr lang="nb-NO" dirty="0" err="1"/>
              <a:t>Allows</a:t>
            </a:r>
            <a:r>
              <a:rPr lang="nb-NO" dirty="0"/>
              <a:t> </a:t>
            </a:r>
            <a:r>
              <a:rPr lang="nb-NO" dirty="0" err="1"/>
              <a:t>incremental</a:t>
            </a:r>
            <a:r>
              <a:rPr lang="nb-NO" dirty="0"/>
              <a:t> and </a:t>
            </a:r>
            <a:r>
              <a:rPr lang="nb-NO" dirty="0" err="1"/>
              <a:t>documentable</a:t>
            </a:r>
            <a:r>
              <a:rPr lang="nb-NO" dirty="0"/>
              <a:t> </a:t>
            </a:r>
            <a:r>
              <a:rPr lang="nb-NO" dirty="0" err="1"/>
              <a:t>steps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endParaRPr lang="nb-NO" dirty="0"/>
          </a:p>
          <a:p>
            <a:r>
              <a:rPr lang="nb-NO" dirty="0"/>
              <a:t>It is </a:t>
            </a:r>
            <a:r>
              <a:rPr lang="nb-NO" dirty="0" err="1"/>
              <a:t>particularly</a:t>
            </a:r>
            <a:r>
              <a:rPr lang="nb-NO" dirty="0"/>
              <a:t> </a:t>
            </a:r>
            <a:r>
              <a:rPr lang="nb-NO" dirty="0" err="1"/>
              <a:t>suitable</a:t>
            </a:r>
            <a:r>
              <a:rPr lang="nb-NO" dirty="0"/>
              <a:t> to </a:t>
            </a:r>
            <a:r>
              <a:rPr lang="nb-NO" dirty="0" err="1"/>
              <a:t>conduct</a:t>
            </a:r>
            <a:r>
              <a:rPr lang="nb-NO" dirty="0"/>
              <a:t> an </a:t>
            </a:r>
            <a:r>
              <a:rPr lang="nb-NO" dirty="0" err="1"/>
              <a:t>implementation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industry</a:t>
            </a:r>
            <a:endParaRPr lang="nb-NO" dirty="0"/>
          </a:p>
          <a:p>
            <a:pPr lvl="1"/>
            <a:r>
              <a:rPr lang="nb-NO" dirty="0"/>
              <a:t>Organizations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be </a:t>
            </a:r>
            <a:r>
              <a:rPr lang="nb-NO" dirty="0" err="1"/>
              <a:t>familiar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development</a:t>
            </a:r>
            <a:r>
              <a:rPr lang="nb-NO" dirty="0"/>
              <a:t> </a:t>
            </a:r>
            <a:r>
              <a:rPr lang="nb-NO" dirty="0" err="1"/>
              <a:t>process</a:t>
            </a:r>
            <a:endParaRPr lang="nb-NO" dirty="0"/>
          </a:p>
          <a:p>
            <a:pPr lvl="1"/>
            <a:r>
              <a:rPr lang="nb-NO" dirty="0" err="1"/>
              <a:t>Although</a:t>
            </a:r>
            <a:r>
              <a:rPr lang="nb-NO" dirty="0"/>
              <a:t> </a:t>
            </a:r>
            <a:r>
              <a:rPr lang="nb-NO" dirty="0" err="1"/>
              <a:t>ideas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taken</a:t>
            </a:r>
            <a:r>
              <a:rPr lang="nb-NO" dirty="0"/>
              <a:t> from Agile software </a:t>
            </a:r>
            <a:r>
              <a:rPr lang="nb-NO" dirty="0" err="1"/>
              <a:t>development</a:t>
            </a:r>
            <a:r>
              <a:rPr lang="nb-NO" dirty="0"/>
              <a:t>, Agile is used in teams for </a:t>
            </a:r>
            <a:r>
              <a:rPr lang="nb-NO" dirty="0" err="1"/>
              <a:t>collaboration</a:t>
            </a:r>
            <a:r>
              <a:rPr lang="nb-NO" dirty="0"/>
              <a:t>, and </a:t>
            </a:r>
            <a:r>
              <a:rPr lang="nb-NO" dirty="0" err="1"/>
              <a:t>many</a:t>
            </a:r>
            <a:r>
              <a:rPr lang="nb-NO" dirty="0"/>
              <a:t> </a:t>
            </a:r>
            <a:r>
              <a:rPr lang="nb-NO" dirty="0" err="1"/>
              <a:t>practices</a:t>
            </a:r>
            <a:r>
              <a:rPr lang="nb-NO" dirty="0"/>
              <a:t> do not </a:t>
            </a:r>
            <a:r>
              <a:rPr lang="nb-NO" dirty="0" err="1"/>
              <a:t>apply</a:t>
            </a:r>
            <a:r>
              <a:rPr lang="nb-NO" dirty="0"/>
              <a:t> for a master </a:t>
            </a:r>
            <a:r>
              <a:rPr lang="nb-NO" dirty="0" err="1"/>
              <a:t>thesis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1199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3F707-D586-873E-9422-DD52017B4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D89BC1-701C-5F2E-3B87-CE7086DA5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125" y="449717"/>
            <a:ext cx="9161885" cy="1325563"/>
          </a:xfrm>
        </p:spPr>
        <p:txBody>
          <a:bodyPr>
            <a:normAutofit/>
          </a:bodyPr>
          <a:lstStyle/>
          <a:p>
            <a:r>
              <a:rPr lang="nb-NO" dirty="0" err="1"/>
              <a:t>Dev</a:t>
            </a:r>
            <a:r>
              <a:rPr lang="nb-NO" dirty="0"/>
              <a:t> Science Research (simple </a:t>
            </a:r>
            <a:r>
              <a:rPr lang="nb-NO" dirty="0" err="1"/>
              <a:t>model</a:t>
            </a:r>
            <a:r>
              <a:rPr lang="nb-NO" dirty="0"/>
              <a:t>)</a:t>
            </a:r>
          </a:p>
        </p:txBody>
      </p:sp>
      <p:grpSp>
        <p:nvGrpSpPr>
          <p:cNvPr id="50" name="Gruppe 49">
            <a:extLst>
              <a:ext uri="{FF2B5EF4-FFF2-40B4-BE49-F238E27FC236}">
                <a16:creationId xmlns:a16="http://schemas.microsoft.com/office/drawing/2014/main" id="{152D2EB7-9C1F-254E-EF53-C3DC24FB781F}"/>
              </a:ext>
            </a:extLst>
          </p:cNvPr>
          <p:cNvGrpSpPr/>
          <p:nvPr/>
        </p:nvGrpSpPr>
        <p:grpSpPr>
          <a:xfrm>
            <a:off x="1686745" y="1748715"/>
            <a:ext cx="3859032" cy="4659568"/>
            <a:chOff x="1686745" y="1990614"/>
            <a:chExt cx="3301717" cy="3581631"/>
          </a:xfrm>
        </p:grpSpPr>
        <p:sp>
          <p:nvSpPr>
            <p:cNvPr id="48" name="Avrundet rektangel 47">
              <a:extLst>
                <a:ext uri="{FF2B5EF4-FFF2-40B4-BE49-F238E27FC236}">
                  <a16:creationId xmlns:a16="http://schemas.microsoft.com/office/drawing/2014/main" id="{F9AA9248-86B0-2124-B7E1-1F3E3D98DE28}"/>
                </a:ext>
              </a:extLst>
            </p:cNvPr>
            <p:cNvSpPr/>
            <p:nvPr/>
          </p:nvSpPr>
          <p:spPr>
            <a:xfrm>
              <a:off x="1686745" y="1990614"/>
              <a:ext cx="3301717" cy="2636308"/>
            </a:xfrm>
            <a:prstGeom prst="roundRect">
              <a:avLst>
                <a:gd name="adj" fmla="val 9889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nb-NO" sz="1600" dirty="0"/>
                <a:t>	       	                 </a:t>
              </a:r>
              <a:r>
                <a:rPr lang="nb-NO" sz="1600" b="1" dirty="0" err="1"/>
                <a:t>Iteration</a:t>
              </a:r>
              <a:endParaRPr lang="nb-NO" sz="1600" b="1" dirty="0"/>
            </a:p>
          </p:txBody>
        </p:sp>
        <p:sp>
          <p:nvSpPr>
            <p:cNvPr id="25" name="Pil ned 24">
              <a:extLst>
                <a:ext uri="{FF2B5EF4-FFF2-40B4-BE49-F238E27FC236}">
                  <a16:creationId xmlns:a16="http://schemas.microsoft.com/office/drawing/2014/main" id="{610ED47E-1FC3-8B1C-F55A-BD088A33AC5D}"/>
                </a:ext>
              </a:extLst>
            </p:cNvPr>
            <p:cNvSpPr/>
            <p:nvPr/>
          </p:nvSpPr>
          <p:spPr>
            <a:xfrm>
              <a:off x="2818283" y="4518425"/>
              <a:ext cx="414766" cy="17525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/>
            </a:p>
          </p:txBody>
        </p:sp>
        <p:sp>
          <p:nvSpPr>
            <p:cNvPr id="26" name="Avrundet rektangel 25">
              <a:extLst>
                <a:ext uri="{FF2B5EF4-FFF2-40B4-BE49-F238E27FC236}">
                  <a16:creationId xmlns:a16="http://schemas.microsoft.com/office/drawing/2014/main" id="{E749D957-5B08-B86B-B006-EB28E154B960}"/>
                </a:ext>
              </a:extLst>
            </p:cNvPr>
            <p:cNvSpPr/>
            <p:nvPr/>
          </p:nvSpPr>
          <p:spPr>
            <a:xfrm>
              <a:off x="2157766" y="4699287"/>
              <a:ext cx="1792365" cy="320314"/>
            </a:xfrm>
            <a:prstGeom prst="roundRect">
              <a:avLst>
                <a:gd name="adj" fmla="val 9889"/>
              </a:avLst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600" dirty="0"/>
                <a:t>Final Evaluation</a:t>
              </a:r>
            </a:p>
          </p:txBody>
        </p:sp>
        <p:sp>
          <p:nvSpPr>
            <p:cNvPr id="38" name="Avrundet rektangel 37">
              <a:extLst>
                <a:ext uri="{FF2B5EF4-FFF2-40B4-BE49-F238E27FC236}">
                  <a16:creationId xmlns:a16="http://schemas.microsoft.com/office/drawing/2014/main" id="{201028DB-C429-373E-F79A-DBD81FE3A42D}"/>
                </a:ext>
              </a:extLst>
            </p:cNvPr>
            <p:cNvSpPr/>
            <p:nvPr/>
          </p:nvSpPr>
          <p:spPr>
            <a:xfrm>
              <a:off x="2157766" y="4161694"/>
              <a:ext cx="1793706" cy="321799"/>
            </a:xfrm>
            <a:prstGeom prst="roundRect">
              <a:avLst>
                <a:gd name="adj" fmla="val 9889"/>
              </a:avLst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600" dirty="0" err="1"/>
                <a:t>Temporary</a:t>
              </a:r>
              <a:r>
                <a:rPr lang="nb-NO" sz="1600" dirty="0"/>
                <a:t> </a:t>
              </a:r>
              <a:r>
                <a:rPr lang="nb-NO" sz="1600" dirty="0" err="1"/>
                <a:t>Validation</a:t>
              </a:r>
              <a:endParaRPr lang="nb-NO" sz="1600" dirty="0"/>
            </a:p>
          </p:txBody>
        </p:sp>
        <p:sp>
          <p:nvSpPr>
            <p:cNvPr id="36" name="Avrundet rektangel 35">
              <a:extLst>
                <a:ext uri="{FF2B5EF4-FFF2-40B4-BE49-F238E27FC236}">
                  <a16:creationId xmlns:a16="http://schemas.microsoft.com/office/drawing/2014/main" id="{56FACFEF-E682-5ED2-CAE7-BAC5B7C5D717}"/>
                </a:ext>
              </a:extLst>
            </p:cNvPr>
            <p:cNvSpPr/>
            <p:nvPr/>
          </p:nvSpPr>
          <p:spPr>
            <a:xfrm>
              <a:off x="2149122" y="2808430"/>
              <a:ext cx="1794910" cy="451470"/>
            </a:xfrm>
            <a:prstGeom prst="roundRect">
              <a:avLst>
                <a:gd name="adj" fmla="val 9889"/>
              </a:avLst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600"/>
                <a:t>Method </a:t>
              </a:r>
              <a:r>
                <a:rPr lang="nb-NO" sz="1600" err="1"/>
                <a:t>selection</a:t>
              </a:r>
              <a:r>
                <a:rPr lang="nb-NO" sz="1600"/>
                <a:t> and </a:t>
              </a:r>
              <a:r>
                <a:rPr lang="nb-NO" sz="1600" err="1"/>
                <a:t>setup</a:t>
              </a:r>
              <a:endParaRPr lang="nb-NO" sz="1600"/>
            </a:p>
          </p:txBody>
        </p:sp>
        <p:sp>
          <p:nvSpPr>
            <p:cNvPr id="6" name="Avrundet rektangel 5">
              <a:extLst>
                <a:ext uri="{FF2B5EF4-FFF2-40B4-BE49-F238E27FC236}">
                  <a16:creationId xmlns:a16="http://schemas.microsoft.com/office/drawing/2014/main" id="{AF8BC361-4C01-AB29-9BF0-C432CC2B3D15}"/>
                </a:ext>
              </a:extLst>
            </p:cNvPr>
            <p:cNvSpPr/>
            <p:nvPr/>
          </p:nvSpPr>
          <p:spPr>
            <a:xfrm>
              <a:off x="2149122" y="2187825"/>
              <a:ext cx="1794910" cy="395896"/>
            </a:xfrm>
            <a:prstGeom prst="roundRect">
              <a:avLst>
                <a:gd name="adj" fmla="val 9889"/>
              </a:avLst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600" err="1"/>
                <a:t>Context</a:t>
              </a:r>
              <a:r>
                <a:rPr lang="nb-NO" sz="1600"/>
                <a:t> </a:t>
              </a:r>
              <a:r>
                <a:rPr lang="nb-NO" sz="1600" err="1"/>
                <a:t>evaluation</a:t>
              </a:r>
              <a:endParaRPr lang="nb-NO" sz="1600"/>
            </a:p>
          </p:txBody>
        </p:sp>
        <p:sp>
          <p:nvSpPr>
            <p:cNvPr id="9" name="Avrundet rektangel 8">
              <a:extLst>
                <a:ext uri="{FF2B5EF4-FFF2-40B4-BE49-F238E27FC236}">
                  <a16:creationId xmlns:a16="http://schemas.microsoft.com/office/drawing/2014/main" id="{FC0B6B7A-2DCA-D309-2AC2-FDCB5520CA1C}"/>
                </a:ext>
              </a:extLst>
            </p:cNvPr>
            <p:cNvSpPr/>
            <p:nvPr/>
          </p:nvSpPr>
          <p:spPr>
            <a:xfrm>
              <a:off x="2149122" y="3481654"/>
              <a:ext cx="1793705" cy="459118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/>
                <a:t>Design and </a:t>
              </a:r>
              <a:r>
                <a:rPr lang="nb-NO" sz="1600" dirty="0" err="1"/>
                <a:t>implementations</a:t>
              </a:r>
              <a:endParaRPr lang="nb-NO" sz="1600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C5170D6D-D7DD-F7FA-7AA2-E060CF36D281}"/>
                </a:ext>
              </a:extLst>
            </p:cNvPr>
            <p:cNvSpPr/>
            <p:nvPr/>
          </p:nvSpPr>
          <p:spPr>
            <a:xfrm>
              <a:off x="1863547" y="2239313"/>
              <a:ext cx="417387" cy="29650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1</a:t>
              </a: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5C7971A-8E89-8DCE-EBEA-C05FE682C344}"/>
                </a:ext>
              </a:extLst>
            </p:cNvPr>
            <p:cNvSpPr/>
            <p:nvPr/>
          </p:nvSpPr>
          <p:spPr>
            <a:xfrm>
              <a:off x="1863547" y="2878464"/>
              <a:ext cx="417387" cy="29650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2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2DEFCA8-B24D-0FCC-28D0-3D448A5BD71B}"/>
                </a:ext>
              </a:extLst>
            </p:cNvPr>
            <p:cNvSpPr/>
            <p:nvPr/>
          </p:nvSpPr>
          <p:spPr>
            <a:xfrm>
              <a:off x="1863547" y="3549354"/>
              <a:ext cx="417387" cy="29650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3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C0C1D1F-3B4B-A5CB-F1B9-AC6E2D890615}"/>
                </a:ext>
              </a:extLst>
            </p:cNvPr>
            <p:cNvSpPr/>
            <p:nvPr/>
          </p:nvSpPr>
          <p:spPr>
            <a:xfrm>
              <a:off x="1863547" y="4161694"/>
              <a:ext cx="417387" cy="29650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4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E77E96E-C2B6-750C-8DAD-1D116B9C2EBD}"/>
                </a:ext>
              </a:extLst>
            </p:cNvPr>
            <p:cNvSpPr/>
            <p:nvPr/>
          </p:nvSpPr>
          <p:spPr>
            <a:xfrm>
              <a:off x="1863547" y="4700426"/>
              <a:ext cx="417387" cy="29650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/>
                <a:t>5</a:t>
              </a:r>
            </a:p>
          </p:txBody>
        </p:sp>
        <p:sp>
          <p:nvSpPr>
            <p:cNvPr id="37" name="Pil med U-sving 36">
              <a:extLst>
                <a:ext uri="{FF2B5EF4-FFF2-40B4-BE49-F238E27FC236}">
                  <a16:creationId xmlns:a16="http://schemas.microsoft.com/office/drawing/2014/main" id="{1C6E4761-17FC-306C-A946-5DAB54FD1309}"/>
                </a:ext>
              </a:extLst>
            </p:cNvPr>
            <p:cNvSpPr/>
            <p:nvPr/>
          </p:nvSpPr>
          <p:spPr>
            <a:xfrm rot="16200000" flipV="1">
              <a:off x="3078339" y="3046860"/>
              <a:ext cx="2177875" cy="562782"/>
            </a:xfrm>
            <a:prstGeom prst="uturnArrow">
              <a:avLst>
                <a:gd name="adj1" fmla="val 17936"/>
                <a:gd name="adj2" fmla="val 25000"/>
                <a:gd name="adj3" fmla="val 26864"/>
                <a:gd name="adj4" fmla="val 43750"/>
                <a:gd name="adj5" fmla="val 10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>
                <a:solidFill>
                  <a:schemeClr val="tx1"/>
                </a:solidFill>
              </a:endParaRPr>
            </a:p>
          </p:txBody>
        </p:sp>
        <p:sp>
          <p:nvSpPr>
            <p:cNvPr id="49" name="TekstSylinder 48">
              <a:extLst>
                <a:ext uri="{FF2B5EF4-FFF2-40B4-BE49-F238E27FC236}">
                  <a16:creationId xmlns:a16="http://schemas.microsoft.com/office/drawing/2014/main" id="{FDDFC9CC-F27D-F935-B72F-EE123DE9580C}"/>
                </a:ext>
              </a:extLst>
            </p:cNvPr>
            <p:cNvSpPr txBox="1"/>
            <p:nvPr/>
          </p:nvSpPr>
          <p:spPr>
            <a:xfrm rot="5400000">
              <a:off x="4053470" y="3553216"/>
              <a:ext cx="1018966" cy="315994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nb-NO" dirty="0" err="1"/>
                <a:t>Refining</a:t>
              </a:r>
              <a:endParaRPr lang="nb-NO" sz="2000" dirty="0"/>
            </a:p>
          </p:txBody>
        </p:sp>
        <p:sp>
          <p:nvSpPr>
            <p:cNvPr id="61" name="Pil ned 60">
              <a:extLst>
                <a:ext uri="{FF2B5EF4-FFF2-40B4-BE49-F238E27FC236}">
                  <a16:creationId xmlns:a16="http://schemas.microsoft.com/office/drawing/2014/main" id="{2C7667FE-4407-C275-54E4-A36A052A0384}"/>
                </a:ext>
              </a:extLst>
            </p:cNvPr>
            <p:cNvSpPr/>
            <p:nvPr/>
          </p:nvSpPr>
          <p:spPr>
            <a:xfrm>
              <a:off x="2813771" y="2602093"/>
              <a:ext cx="414766" cy="17525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/>
            </a:p>
          </p:txBody>
        </p:sp>
        <p:sp>
          <p:nvSpPr>
            <p:cNvPr id="62" name="Pil ned 61">
              <a:extLst>
                <a:ext uri="{FF2B5EF4-FFF2-40B4-BE49-F238E27FC236}">
                  <a16:creationId xmlns:a16="http://schemas.microsoft.com/office/drawing/2014/main" id="{A33223EC-15DF-5920-60FC-D44FBF73EB98}"/>
                </a:ext>
              </a:extLst>
            </p:cNvPr>
            <p:cNvSpPr/>
            <p:nvPr/>
          </p:nvSpPr>
          <p:spPr>
            <a:xfrm>
              <a:off x="2813771" y="3283731"/>
              <a:ext cx="414766" cy="17525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/>
            </a:p>
          </p:txBody>
        </p:sp>
        <p:sp>
          <p:nvSpPr>
            <p:cNvPr id="63" name="Pil ned 62">
              <a:extLst>
                <a:ext uri="{FF2B5EF4-FFF2-40B4-BE49-F238E27FC236}">
                  <a16:creationId xmlns:a16="http://schemas.microsoft.com/office/drawing/2014/main" id="{3F040115-09E5-866F-6D68-510451935A25}"/>
                </a:ext>
              </a:extLst>
            </p:cNvPr>
            <p:cNvSpPr/>
            <p:nvPr/>
          </p:nvSpPr>
          <p:spPr>
            <a:xfrm>
              <a:off x="2813771" y="3974544"/>
              <a:ext cx="414766" cy="17525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/>
            </a:p>
          </p:txBody>
        </p:sp>
        <p:sp>
          <p:nvSpPr>
            <p:cNvPr id="29" name="Avrundet rektangel 28">
              <a:extLst>
                <a:ext uri="{FF2B5EF4-FFF2-40B4-BE49-F238E27FC236}">
                  <a16:creationId xmlns:a16="http://schemas.microsoft.com/office/drawing/2014/main" id="{8CFBB67D-DF09-2F93-F917-B95D3A0AA00A}"/>
                </a:ext>
              </a:extLst>
            </p:cNvPr>
            <p:cNvSpPr/>
            <p:nvPr/>
          </p:nvSpPr>
          <p:spPr>
            <a:xfrm>
              <a:off x="2149122" y="5251931"/>
              <a:ext cx="1792365" cy="320314"/>
            </a:xfrm>
            <a:prstGeom prst="roundRect">
              <a:avLst>
                <a:gd name="adj" fmla="val 9889"/>
              </a:avLst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600" dirty="0"/>
                <a:t>Reporting</a:t>
              </a:r>
            </a:p>
          </p:txBody>
        </p:sp>
        <p:sp>
          <p:nvSpPr>
            <p:cNvPr id="30" name="Pil ned 29">
              <a:extLst>
                <a:ext uri="{FF2B5EF4-FFF2-40B4-BE49-F238E27FC236}">
                  <a16:creationId xmlns:a16="http://schemas.microsoft.com/office/drawing/2014/main" id="{99F6A809-0B61-BB29-5EEB-6491824CABFD}"/>
                </a:ext>
              </a:extLst>
            </p:cNvPr>
            <p:cNvSpPr/>
            <p:nvPr/>
          </p:nvSpPr>
          <p:spPr>
            <a:xfrm>
              <a:off x="2818283" y="5060145"/>
              <a:ext cx="414766" cy="175250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2000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F389B754-CF99-E96B-2B23-B9A351015A89}"/>
                </a:ext>
              </a:extLst>
            </p:cNvPr>
            <p:cNvSpPr/>
            <p:nvPr/>
          </p:nvSpPr>
          <p:spPr>
            <a:xfrm>
              <a:off x="1863547" y="5274604"/>
              <a:ext cx="417387" cy="29650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8093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vrundet rektangel 40">
            <a:extLst>
              <a:ext uri="{FF2B5EF4-FFF2-40B4-BE49-F238E27FC236}">
                <a16:creationId xmlns:a16="http://schemas.microsoft.com/office/drawing/2014/main" id="{1AC5268D-3504-0A1A-5B69-5A0B789A0A3A}"/>
              </a:ext>
            </a:extLst>
          </p:cNvPr>
          <p:cNvSpPr/>
          <p:nvPr/>
        </p:nvSpPr>
        <p:spPr>
          <a:xfrm>
            <a:off x="5312442" y="307085"/>
            <a:ext cx="6705387" cy="4664213"/>
          </a:xfrm>
          <a:prstGeom prst="roundRect">
            <a:avLst>
              <a:gd name="adj" fmla="val 3778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nb-NO" sz="1200" dirty="0"/>
              <a:t>	       	                 </a:t>
            </a:r>
            <a:r>
              <a:rPr lang="nb-NO" sz="1200" b="1" dirty="0" err="1"/>
              <a:t>Iteration</a:t>
            </a:r>
            <a:endParaRPr lang="nb-NO" sz="1200" b="1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F13BB515-2DCA-52F5-865E-93DA5E15D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97" y="401619"/>
            <a:ext cx="4886215" cy="1325563"/>
          </a:xfrm>
        </p:spPr>
        <p:txBody>
          <a:bodyPr>
            <a:normAutofit fontScale="90000"/>
          </a:bodyPr>
          <a:lstStyle/>
          <a:p>
            <a:r>
              <a:rPr lang="nb-NO" dirty="0" err="1"/>
              <a:t>Dev</a:t>
            </a:r>
            <a:r>
              <a:rPr lang="nb-NO" dirty="0"/>
              <a:t> Science  Research</a:t>
            </a:r>
            <a:br>
              <a:rPr lang="nb-NO" dirty="0"/>
            </a:br>
            <a:r>
              <a:rPr lang="nb-NO" dirty="0"/>
              <a:t>(full </a:t>
            </a:r>
            <a:r>
              <a:rPr lang="nb-NO" dirty="0" err="1"/>
              <a:t>model</a:t>
            </a:r>
            <a:r>
              <a:rPr lang="nb-NO" dirty="0"/>
              <a:t>)</a:t>
            </a:r>
          </a:p>
        </p:txBody>
      </p:sp>
      <p:sp>
        <p:nvSpPr>
          <p:cNvPr id="96" name="TekstSylinder 95">
            <a:extLst>
              <a:ext uri="{FF2B5EF4-FFF2-40B4-BE49-F238E27FC236}">
                <a16:creationId xmlns:a16="http://schemas.microsoft.com/office/drawing/2014/main" id="{694AF154-8D3C-7308-A44A-7E6A08E6C546}"/>
              </a:ext>
            </a:extLst>
          </p:cNvPr>
          <p:cNvSpPr txBox="1"/>
          <p:nvPr/>
        </p:nvSpPr>
        <p:spPr>
          <a:xfrm>
            <a:off x="454960" y="4837448"/>
            <a:ext cx="1350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err="1"/>
              <a:t>Theoretical</a:t>
            </a:r>
            <a:r>
              <a:rPr lang="nb-NO" sz="1200"/>
              <a:t> and </a:t>
            </a:r>
          </a:p>
          <a:p>
            <a:r>
              <a:rPr lang="nb-NO" sz="1200" err="1"/>
              <a:t>Practical</a:t>
            </a:r>
            <a:r>
              <a:rPr lang="nb-NO" sz="1200"/>
              <a:t> </a:t>
            </a:r>
            <a:r>
              <a:rPr lang="nb-NO" sz="1200" err="1"/>
              <a:t>insights</a:t>
            </a:r>
            <a:endParaRPr lang="nb-NO" sz="1200"/>
          </a:p>
        </p:txBody>
      </p:sp>
      <p:cxnSp>
        <p:nvCxnSpPr>
          <p:cNvPr id="97" name="Rett pil 96">
            <a:extLst>
              <a:ext uri="{FF2B5EF4-FFF2-40B4-BE49-F238E27FC236}">
                <a16:creationId xmlns:a16="http://schemas.microsoft.com/office/drawing/2014/main" id="{FB540332-F78B-B765-ECA5-EBEA1F756882}"/>
              </a:ext>
            </a:extLst>
          </p:cNvPr>
          <p:cNvCxnSpPr>
            <a:cxnSpLocks/>
          </p:cNvCxnSpPr>
          <p:nvPr/>
        </p:nvCxnSpPr>
        <p:spPr>
          <a:xfrm>
            <a:off x="532427" y="5362831"/>
            <a:ext cx="1184613" cy="0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Pil ned 24">
            <a:extLst>
              <a:ext uri="{FF2B5EF4-FFF2-40B4-BE49-F238E27FC236}">
                <a16:creationId xmlns:a16="http://schemas.microsoft.com/office/drawing/2014/main" id="{33B90386-5CF3-0D21-98AB-3F843656A243}"/>
              </a:ext>
            </a:extLst>
          </p:cNvPr>
          <p:cNvSpPr/>
          <p:nvPr/>
        </p:nvSpPr>
        <p:spPr>
          <a:xfrm>
            <a:off x="8124039" y="4881647"/>
            <a:ext cx="414766" cy="1752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/>
          </a:p>
        </p:txBody>
      </p:sp>
      <p:sp>
        <p:nvSpPr>
          <p:cNvPr id="26" name="Avrundet rektangel 25">
            <a:extLst>
              <a:ext uri="{FF2B5EF4-FFF2-40B4-BE49-F238E27FC236}">
                <a16:creationId xmlns:a16="http://schemas.microsoft.com/office/drawing/2014/main" id="{DE6DAE2A-3D14-D9AC-A3B9-976AFCEE740C}"/>
              </a:ext>
            </a:extLst>
          </p:cNvPr>
          <p:cNvSpPr/>
          <p:nvPr/>
        </p:nvSpPr>
        <p:spPr>
          <a:xfrm>
            <a:off x="5671911" y="5074861"/>
            <a:ext cx="5240019" cy="792080"/>
          </a:xfrm>
          <a:prstGeom prst="roundRect">
            <a:avLst>
              <a:gd name="adj" fmla="val 9889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sz="1200" dirty="0"/>
              <a:t>Final Evaluation</a:t>
            </a:r>
          </a:p>
        </p:txBody>
      </p:sp>
      <p:sp>
        <p:nvSpPr>
          <p:cNvPr id="27" name="Avrundet rektangel 26">
            <a:extLst>
              <a:ext uri="{FF2B5EF4-FFF2-40B4-BE49-F238E27FC236}">
                <a16:creationId xmlns:a16="http://schemas.microsoft.com/office/drawing/2014/main" id="{C05A08C4-89D0-91D9-FD7A-C1DF66A9BB85}"/>
              </a:ext>
            </a:extLst>
          </p:cNvPr>
          <p:cNvSpPr/>
          <p:nvPr/>
        </p:nvSpPr>
        <p:spPr>
          <a:xfrm>
            <a:off x="6203804" y="5336464"/>
            <a:ext cx="1718736" cy="42791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Formal </a:t>
            </a:r>
            <a:r>
              <a:rPr lang="nb-NO" sz="1200" dirty="0" err="1"/>
              <a:t>Assessment</a:t>
            </a:r>
            <a:r>
              <a:rPr lang="nb-NO" sz="1200" dirty="0"/>
              <a:t> </a:t>
            </a:r>
            <a:r>
              <a:rPr lang="nb-NO" sz="1200" dirty="0" err="1"/>
              <a:t>of</a:t>
            </a:r>
            <a:r>
              <a:rPr lang="nb-NO" sz="1200" dirty="0"/>
              <a:t> final </a:t>
            </a:r>
            <a:r>
              <a:rPr lang="nb-NO" sz="1200" dirty="0" err="1"/>
              <a:t>solution</a:t>
            </a:r>
            <a:endParaRPr lang="nb-NO" sz="1200" dirty="0"/>
          </a:p>
        </p:txBody>
      </p:sp>
      <p:sp>
        <p:nvSpPr>
          <p:cNvPr id="28" name="Avrundet rektangel 27">
            <a:extLst>
              <a:ext uri="{FF2B5EF4-FFF2-40B4-BE49-F238E27FC236}">
                <a16:creationId xmlns:a16="http://schemas.microsoft.com/office/drawing/2014/main" id="{21BCC105-3958-EC70-88A9-5AC7A11CBD7F}"/>
              </a:ext>
            </a:extLst>
          </p:cNvPr>
          <p:cNvSpPr/>
          <p:nvPr/>
        </p:nvSpPr>
        <p:spPr>
          <a:xfrm>
            <a:off x="8778854" y="5356992"/>
            <a:ext cx="1456317" cy="40738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/>
              <a:t>Final Insights</a:t>
            </a: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E9A69735-BDB4-D40F-C6B8-AF6B8DAC183D}"/>
              </a:ext>
            </a:extLst>
          </p:cNvPr>
          <p:cNvGrpSpPr/>
          <p:nvPr/>
        </p:nvGrpSpPr>
        <p:grpSpPr>
          <a:xfrm>
            <a:off x="2847384" y="577952"/>
            <a:ext cx="8978669" cy="5628569"/>
            <a:chOff x="2847384" y="577951"/>
            <a:chExt cx="8695775" cy="6992031"/>
          </a:xfrm>
        </p:grpSpPr>
        <p:sp>
          <p:nvSpPr>
            <p:cNvPr id="100" name="Avrundet rektangel 99">
              <a:extLst>
                <a:ext uri="{FF2B5EF4-FFF2-40B4-BE49-F238E27FC236}">
                  <a16:creationId xmlns:a16="http://schemas.microsoft.com/office/drawing/2014/main" id="{DBACC147-18F5-2347-F9C1-64C656CF232E}"/>
                </a:ext>
              </a:extLst>
            </p:cNvPr>
            <p:cNvSpPr/>
            <p:nvPr/>
          </p:nvSpPr>
          <p:spPr>
            <a:xfrm>
              <a:off x="2847384" y="2394862"/>
              <a:ext cx="1686560" cy="2004129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600" dirty="0" err="1"/>
                <a:t>External</a:t>
              </a:r>
              <a:r>
                <a:rPr lang="nb-NO" sz="1600" dirty="0"/>
                <a:t> </a:t>
              </a:r>
              <a:r>
                <a:rPr lang="nb-NO" sz="1600" dirty="0" err="1"/>
                <a:t>knowledge</a:t>
              </a:r>
              <a:endParaRPr lang="nb-NO" sz="1600" dirty="0"/>
            </a:p>
          </p:txBody>
        </p:sp>
        <p:sp>
          <p:nvSpPr>
            <p:cNvPr id="38" name="Avrundet rektangel 37">
              <a:extLst>
                <a:ext uri="{FF2B5EF4-FFF2-40B4-BE49-F238E27FC236}">
                  <a16:creationId xmlns:a16="http://schemas.microsoft.com/office/drawing/2014/main" id="{8762E392-E9DB-F88B-B426-0FAB8CBAD101}"/>
                </a:ext>
              </a:extLst>
            </p:cNvPr>
            <p:cNvSpPr/>
            <p:nvPr/>
          </p:nvSpPr>
          <p:spPr>
            <a:xfrm>
              <a:off x="5585848" y="4864951"/>
              <a:ext cx="5074920" cy="1051932"/>
            </a:xfrm>
            <a:prstGeom prst="roundRect">
              <a:avLst>
                <a:gd name="adj" fmla="val 9889"/>
              </a:avLst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200" dirty="0" err="1"/>
                <a:t>Temporary</a:t>
              </a:r>
              <a:r>
                <a:rPr lang="nb-NO" sz="1200" dirty="0"/>
                <a:t> </a:t>
              </a:r>
              <a:r>
                <a:rPr lang="nb-NO" sz="1200" dirty="0" err="1"/>
                <a:t>Validation</a:t>
              </a:r>
              <a:endParaRPr lang="nb-NO" sz="1200" dirty="0"/>
            </a:p>
          </p:txBody>
        </p:sp>
        <p:sp>
          <p:nvSpPr>
            <p:cNvPr id="36" name="Avrundet rektangel 35">
              <a:extLst>
                <a:ext uri="{FF2B5EF4-FFF2-40B4-BE49-F238E27FC236}">
                  <a16:creationId xmlns:a16="http://schemas.microsoft.com/office/drawing/2014/main" id="{2FEE56AF-8600-3E9D-CC25-296AA97ED662}"/>
                </a:ext>
              </a:extLst>
            </p:cNvPr>
            <p:cNvSpPr/>
            <p:nvPr/>
          </p:nvSpPr>
          <p:spPr>
            <a:xfrm>
              <a:off x="5613400" y="2777278"/>
              <a:ext cx="5074920" cy="1048234"/>
            </a:xfrm>
            <a:prstGeom prst="roundRect">
              <a:avLst>
                <a:gd name="adj" fmla="val 9889"/>
              </a:avLst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200" dirty="0"/>
                <a:t>Method </a:t>
              </a:r>
              <a:r>
                <a:rPr lang="nb-NO" sz="1200" dirty="0" err="1"/>
                <a:t>selection</a:t>
              </a:r>
              <a:r>
                <a:rPr lang="nb-NO" sz="1200" dirty="0"/>
                <a:t> and </a:t>
              </a:r>
              <a:r>
                <a:rPr lang="nb-NO" sz="1200" dirty="0" err="1"/>
                <a:t>setup</a:t>
              </a:r>
              <a:endParaRPr lang="nb-NO" sz="1200" dirty="0"/>
            </a:p>
          </p:txBody>
        </p:sp>
        <p:sp>
          <p:nvSpPr>
            <p:cNvPr id="6" name="Avrundet rektangel 5">
              <a:extLst>
                <a:ext uri="{FF2B5EF4-FFF2-40B4-BE49-F238E27FC236}">
                  <a16:creationId xmlns:a16="http://schemas.microsoft.com/office/drawing/2014/main" id="{361F6D52-8536-A780-DDE5-1F2EB525C883}"/>
                </a:ext>
              </a:extLst>
            </p:cNvPr>
            <p:cNvSpPr/>
            <p:nvPr/>
          </p:nvSpPr>
          <p:spPr>
            <a:xfrm>
              <a:off x="5585848" y="582166"/>
              <a:ext cx="5074920" cy="1948560"/>
            </a:xfrm>
            <a:prstGeom prst="roundRect">
              <a:avLst>
                <a:gd name="adj" fmla="val 9889"/>
              </a:avLst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nb-NO" sz="1200" err="1"/>
                <a:t>Context</a:t>
              </a:r>
              <a:r>
                <a:rPr lang="nb-NO" sz="1200"/>
                <a:t> </a:t>
              </a:r>
              <a:r>
                <a:rPr lang="nb-NO" sz="1200" err="1"/>
                <a:t>evaluation</a:t>
              </a:r>
              <a:endParaRPr lang="nb-NO" sz="1200"/>
            </a:p>
          </p:txBody>
        </p:sp>
        <p:sp>
          <p:nvSpPr>
            <p:cNvPr id="3" name="Avrundet rektangel 2">
              <a:extLst>
                <a:ext uri="{FF2B5EF4-FFF2-40B4-BE49-F238E27FC236}">
                  <a16:creationId xmlns:a16="http://schemas.microsoft.com/office/drawing/2014/main" id="{B298FB53-7DD6-657D-0F27-60556FA0588A}"/>
                </a:ext>
              </a:extLst>
            </p:cNvPr>
            <p:cNvSpPr/>
            <p:nvPr/>
          </p:nvSpPr>
          <p:spPr>
            <a:xfrm>
              <a:off x="7431868" y="982478"/>
              <a:ext cx="1410432" cy="50607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/>
                <a:t>Research </a:t>
              </a:r>
              <a:r>
                <a:rPr lang="nb-NO" sz="1200" dirty="0" err="1"/>
                <a:t>requirements</a:t>
              </a:r>
              <a:endParaRPr lang="nb-NO" sz="1200" dirty="0"/>
            </a:p>
          </p:txBody>
        </p:sp>
        <p:sp>
          <p:nvSpPr>
            <p:cNvPr id="4" name="Avrundet rektangel 3">
              <a:extLst>
                <a:ext uri="{FF2B5EF4-FFF2-40B4-BE49-F238E27FC236}">
                  <a16:creationId xmlns:a16="http://schemas.microsoft.com/office/drawing/2014/main" id="{B6C04080-6461-874C-8163-D2FEA136AFEB}"/>
                </a:ext>
              </a:extLst>
            </p:cNvPr>
            <p:cNvSpPr/>
            <p:nvPr/>
          </p:nvSpPr>
          <p:spPr>
            <a:xfrm>
              <a:off x="9078698" y="982478"/>
              <a:ext cx="1410432" cy="50607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/>
                <a:t>Business </a:t>
              </a:r>
              <a:r>
                <a:rPr lang="nb-NO" sz="1200" dirty="0" err="1"/>
                <a:t>requirements</a:t>
              </a:r>
              <a:endParaRPr lang="nb-NO" sz="1200" dirty="0"/>
            </a:p>
          </p:txBody>
        </p:sp>
        <p:sp>
          <p:nvSpPr>
            <p:cNvPr id="5" name="Avrundet rektangel 4">
              <a:extLst>
                <a:ext uri="{FF2B5EF4-FFF2-40B4-BE49-F238E27FC236}">
                  <a16:creationId xmlns:a16="http://schemas.microsoft.com/office/drawing/2014/main" id="{7E5E5066-28D8-2AD6-FFF9-9AB3F2FF4DC5}"/>
                </a:ext>
              </a:extLst>
            </p:cNvPr>
            <p:cNvSpPr/>
            <p:nvPr/>
          </p:nvSpPr>
          <p:spPr>
            <a:xfrm>
              <a:off x="6345671" y="1888789"/>
              <a:ext cx="1410432" cy="50607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 err="1"/>
                <a:t>Requirements</a:t>
              </a:r>
              <a:r>
                <a:rPr lang="nb-NO" sz="1200" dirty="0"/>
                <a:t> </a:t>
              </a:r>
              <a:r>
                <a:rPr lang="nb-NO" sz="1200" dirty="0" err="1"/>
                <a:t>prioritization</a:t>
              </a:r>
              <a:endParaRPr lang="nb-NO" sz="1200" dirty="0"/>
            </a:p>
          </p:txBody>
        </p:sp>
        <p:sp>
          <p:nvSpPr>
            <p:cNvPr id="7" name="Avrundet rektangel 6">
              <a:extLst>
                <a:ext uri="{FF2B5EF4-FFF2-40B4-BE49-F238E27FC236}">
                  <a16:creationId xmlns:a16="http://schemas.microsoft.com/office/drawing/2014/main" id="{6F99BE83-76FA-9163-7C8C-D9655ECBD89F}"/>
                </a:ext>
              </a:extLst>
            </p:cNvPr>
            <p:cNvSpPr/>
            <p:nvPr/>
          </p:nvSpPr>
          <p:spPr>
            <a:xfrm>
              <a:off x="7459420" y="3183575"/>
              <a:ext cx="1410432" cy="50607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/>
                <a:t>Baseline establishment</a:t>
              </a:r>
            </a:p>
          </p:txBody>
        </p:sp>
        <p:sp>
          <p:nvSpPr>
            <p:cNvPr id="8" name="Avrundet rektangel 7">
              <a:extLst>
                <a:ext uri="{FF2B5EF4-FFF2-40B4-BE49-F238E27FC236}">
                  <a16:creationId xmlns:a16="http://schemas.microsoft.com/office/drawing/2014/main" id="{31A441ED-A0B2-43F5-611E-D26E47945F93}"/>
                </a:ext>
              </a:extLst>
            </p:cNvPr>
            <p:cNvSpPr/>
            <p:nvPr/>
          </p:nvSpPr>
          <p:spPr>
            <a:xfrm>
              <a:off x="5812590" y="3139763"/>
              <a:ext cx="1410432" cy="640457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 err="1"/>
                <a:t>Criteria</a:t>
              </a:r>
              <a:r>
                <a:rPr lang="nb-NO" sz="1200" dirty="0"/>
                <a:t> and </a:t>
              </a:r>
              <a:r>
                <a:rPr lang="nb-NO" sz="1200" dirty="0" err="1"/>
                <a:t>Benchmark</a:t>
              </a:r>
              <a:r>
                <a:rPr lang="nb-NO" sz="1200" dirty="0"/>
                <a:t> establishment</a:t>
              </a:r>
            </a:p>
          </p:txBody>
        </p:sp>
        <p:sp>
          <p:nvSpPr>
            <p:cNvPr id="9" name="Avrundet rektangel 8">
              <a:extLst>
                <a:ext uri="{FF2B5EF4-FFF2-40B4-BE49-F238E27FC236}">
                  <a16:creationId xmlns:a16="http://schemas.microsoft.com/office/drawing/2014/main" id="{CE5C18AD-2862-AB70-9803-14BC6BAF89AB}"/>
                </a:ext>
              </a:extLst>
            </p:cNvPr>
            <p:cNvSpPr/>
            <p:nvPr/>
          </p:nvSpPr>
          <p:spPr>
            <a:xfrm>
              <a:off x="5611639" y="4046613"/>
              <a:ext cx="5074920" cy="570335"/>
            </a:xfrm>
            <a:prstGeom prst="roundRect">
              <a:avLst/>
            </a:prstGeom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/>
                <a:t>Design and </a:t>
              </a:r>
              <a:r>
                <a:rPr lang="nb-NO" sz="1200" dirty="0" err="1"/>
                <a:t>implementations</a:t>
              </a:r>
              <a:endParaRPr lang="nb-NO" sz="1200" dirty="0"/>
            </a:p>
          </p:txBody>
        </p:sp>
        <p:sp>
          <p:nvSpPr>
            <p:cNvPr id="10" name="Avrundet rektangel 9">
              <a:extLst>
                <a:ext uri="{FF2B5EF4-FFF2-40B4-BE49-F238E27FC236}">
                  <a16:creationId xmlns:a16="http://schemas.microsoft.com/office/drawing/2014/main" id="{11C80EFA-AF40-7B4C-6E6B-42E0185E8CBC}"/>
                </a:ext>
              </a:extLst>
            </p:cNvPr>
            <p:cNvSpPr/>
            <p:nvPr/>
          </p:nvSpPr>
          <p:spPr>
            <a:xfrm>
              <a:off x="8591969" y="5272932"/>
              <a:ext cx="1410432" cy="50607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 err="1"/>
                <a:t>Temporary</a:t>
              </a:r>
              <a:r>
                <a:rPr lang="nb-NO" sz="1200" dirty="0"/>
                <a:t> Insights</a:t>
              </a:r>
            </a:p>
          </p:txBody>
        </p:sp>
        <p:sp>
          <p:nvSpPr>
            <p:cNvPr id="11" name="Avrundet rektangel 10">
              <a:extLst>
                <a:ext uri="{FF2B5EF4-FFF2-40B4-BE49-F238E27FC236}">
                  <a16:creationId xmlns:a16="http://schemas.microsoft.com/office/drawing/2014/main" id="{C615D06C-437A-8E19-6E1B-2F4B7294050C}"/>
                </a:ext>
              </a:extLst>
            </p:cNvPr>
            <p:cNvSpPr/>
            <p:nvPr/>
          </p:nvSpPr>
          <p:spPr>
            <a:xfrm>
              <a:off x="6098052" y="5241435"/>
              <a:ext cx="1720612" cy="590761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 err="1"/>
                <a:t>Assessment</a:t>
              </a:r>
              <a:r>
                <a:rPr lang="nb-NO" sz="1200" dirty="0"/>
                <a:t> </a:t>
              </a:r>
              <a:r>
                <a:rPr lang="nb-NO" sz="1200" dirty="0" err="1"/>
                <a:t>of</a:t>
              </a:r>
              <a:r>
                <a:rPr lang="nb-NO" sz="1200" dirty="0"/>
                <a:t> </a:t>
              </a:r>
              <a:r>
                <a:rPr lang="nb-NO" sz="1200" dirty="0" err="1"/>
                <a:t>temporary</a:t>
              </a:r>
              <a:r>
                <a:rPr lang="nb-NO" sz="1200" dirty="0"/>
                <a:t> </a:t>
              </a:r>
              <a:r>
                <a:rPr lang="nb-NO" sz="1200" dirty="0" err="1"/>
                <a:t>solution</a:t>
              </a:r>
              <a:endParaRPr lang="nb-NO" sz="1200" dirty="0"/>
            </a:p>
          </p:txBody>
        </p:sp>
        <p:sp>
          <p:nvSpPr>
            <p:cNvPr id="14" name="Avrundet rektangel 13">
              <a:extLst>
                <a:ext uri="{FF2B5EF4-FFF2-40B4-BE49-F238E27FC236}">
                  <a16:creationId xmlns:a16="http://schemas.microsoft.com/office/drawing/2014/main" id="{781BF1C6-6A98-7774-B537-66083414048B}"/>
                </a:ext>
              </a:extLst>
            </p:cNvPr>
            <p:cNvSpPr/>
            <p:nvPr/>
          </p:nvSpPr>
          <p:spPr>
            <a:xfrm>
              <a:off x="9106250" y="3183575"/>
              <a:ext cx="1410432" cy="50607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 err="1"/>
                <a:t>Experimental</a:t>
              </a:r>
              <a:r>
                <a:rPr lang="nb-NO" sz="1200" dirty="0"/>
                <a:t> design</a:t>
              </a:r>
            </a:p>
          </p:txBody>
        </p:sp>
        <p:sp>
          <p:nvSpPr>
            <p:cNvPr id="16" name="Avrundet rektangel 15">
              <a:extLst>
                <a:ext uri="{FF2B5EF4-FFF2-40B4-BE49-F238E27FC236}">
                  <a16:creationId xmlns:a16="http://schemas.microsoft.com/office/drawing/2014/main" id="{50E9F27F-3BC4-68B6-C093-49BBF4251389}"/>
                </a:ext>
              </a:extLst>
            </p:cNvPr>
            <p:cNvSpPr/>
            <p:nvPr/>
          </p:nvSpPr>
          <p:spPr>
            <a:xfrm>
              <a:off x="2981062" y="3781803"/>
              <a:ext cx="1410432" cy="506073"/>
            </a:xfrm>
            <a:prstGeom prst="round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/>
                <a:t>Business Stakeholders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37DA31BC-B605-5C20-1DDC-09E75535FB51}"/>
                </a:ext>
              </a:extLst>
            </p:cNvPr>
            <p:cNvSpPr/>
            <p:nvPr/>
          </p:nvSpPr>
          <p:spPr>
            <a:xfrm>
              <a:off x="5380802" y="577951"/>
              <a:ext cx="404236" cy="36832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400"/>
                <a:t>1</a:t>
              </a:r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C8B8B106-9E81-1423-51C1-224D54448D4F}"/>
                </a:ext>
              </a:extLst>
            </p:cNvPr>
            <p:cNvSpPr/>
            <p:nvPr/>
          </p:nvSpPr>
          <p:spPr>
            <a:xfrm>
              <a:off x="5408354" y="2773622"/>
              <a:ext cx="404236" cy="36832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400"/>
                <a:t>2</a:t>
              </a:r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788F5478-A474-DB81-9999-5565CA4DF722}"/>
                </a:ext>
              </a:extLst>
            </p:cNvPr>
            <p:cNvSpPr/>
            <p:nvPr/>
          </p:nvSpPr>
          <p:spPr>
            <a:xfrm>
              <a:off x="5380801" y="4179748"/>
              <a:ext cx="404236" cy="36832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400"/>
                <a:t>3</a:t>
              </a:r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12A6869-27B8-B58F-1648-406FC4E4548C}"/>
                </a:ext>
              </a:extLst>
            </p:cNvPr>
            <p:cNvSpPr/>
            <p:nvPr/>
          </p:nvSpPr>
          <p:spPr>
            <a:xfrm>
              <a:off x="5380802" y="4873108"/>
              <a:ext cx="404236" cy="36832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400"/>
                <a:t>4</a:t>
              </a:r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FA7AB2A-609A-E64F-A06E-43893E120309}"/>
                </a:ext>
              </a:extLst>
            </p:cNvPr>
            <p:cNvSpPr/>
            <p:nvPr/>
          </p:nvSpPr>
          <p:spPr>
            <a:xfrm>
              <a:off x="5380800" y="6467188"/>
              <a:ext cx="404236" cy="368326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400"/>
                <a:t>5</a:t>
              </a:r>
            </a:p>
          </p:txBody>
        </p:sp>
        <p:sp>
          <p:nvSpPr>
            <p:cNvPr id="33" name="Avrundet rektangel 32">
              <a:extLst>
                <a:ext uri="{FF2B5EF4-FFF2-40B4-BE49-F238E27FC236}">
                  <a16:creationId xmlns:a16="http://schemas.microsoft.com/office/drawing/2014/main" id="{32C9CB91-24DF-6C53-B511-D371E76F46AE}"/>
                </a:ext>
              </a:extLst>
            </p:cNvPr>
            <p:cNvSpPr/>
            <p:nvPr/>
          </p:nvSpPr>
          <p:spPr>
            <a:xfrm>
              <a:off x="5785038" y="982478"/>
              <a:ext cx="1410432" cy="50607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 err="1"/>
                <a:t>Constraints</a:t>
              </a:r>
              <a:r>
                <a:rPr lang="nb-NO" sz="1200" dirty="0"/>
                <a:t> and risks</a:t>
              </a:r>
            </a:p>
          </p:txBody>
        </p:sp>
        <p:sp>
          <p:nvSpPr>
            <p:cNvPr id="34" name="Avrundet rektangel 33">
              <a:extLst>
                <a:ext uri="{FF2B5EF4-FFF2-40B4-BE49-F238E27FC236}">
                  <a16:creationId xmlns:a16="http://schemas.microsoft.com/office/drawing/2014/main" id="{4D6D90F3-5486-DB92-29A4-EBFECA67E2DF}"/>
                </a:ext>
              </a:extLst>
            </p:cNvPr>
            <p:cNvSpPr/>
            <p:nvPr/>
          </p:nvSpPr>
          <p:spPr>
            <a:xfrm>
              <a:off x="8531946" y="1888789"/>
              <a:ext cx="1410432" cy="50607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dirty="0"/>
                <a:t>Initial </a:t>
              </a:r>
              <a:r>
                <a:rPr lang="nb-NO" sz="1200" dirty="0" err="1"/>
                <a:t>RQs</a:t>
              </a:r>
              <a:endParaRPr lang="nb-NO" sz="1200" dirty="0"/>
            </a:p>
          </p:txBody>
        </p:sp>
        <p:sp>
          <p:nvSpPr>
            <p:cNvPr id="37" name="Pil med U-sving 36">
              <a:extLst>
                <a:ext uri="{FF2B5EF4-FFF2-40B4-BE49-F238E27FC236}">
                  <a16:creationId xmlns:a16="http://schemas.microsoft.com/office/drawing/2014/main" id="{A6AC564A-89AF-8FD7-7C18-8BFD34C258F1}"/>
                </a:ext>
              </a:extLst>
            </p:cNvPr>
            <p:cNvSpPr/>
            <p:nvPr/>
          </p:nvSpPr>
          <p:spPr>
            <a:xfrm rot="16200000" flipV="1">
              <a:off x="8899666" y="3215565"/>
              <a:ext cx="4074161" cy="545050"/>
            </a:xfrm>
            <a:prstGeom prst="uturnArrow">
              <a:avLst>
                <a:gd name="adj1" fmla="val 25000"/>
                <a:gd name="adj2" fmla="val 25000"/>
                <a:gd name="adj3" fmla="val 26864"/>
                <a:gd name="adj4" fmla="val 43750"/>
                <a:gd name="adj5" fmla="val 100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>
                <a:solidFill>
                  <a:schemeClr val="tx1"/>
                </a:solidFill>
              </a:endParaRPr>
            </a:p>
          </p:txBody>
        </p:sp>
        <p:sp>
          <p:nvSpPr>
            <p:cNvPr id="49" name="TekstSylinder 48">
              <a:extLst>
                <a:ext uri="{FF2B5EF4-FFF2-40B4-BE49-F238E27FC236}">
                  <a16:creationId xmlns:a16="http://schemas.microsoft.com/office/drawing/2014/main" id="{E3C2B14D-F08A-302A-60D1-E21A839C7A5F}"/>
                </a:ext>
              </a:extLst>
            </p:cNvPr>
            <p:cNvSpPr txBox="1"/>
            <p:nvPr/>
          </p:nvSpPr>
          <p:spPr>
            <a:xfrm rot="5400000">
              <a:off x="10339713" y="3255180"/>
              <a:ext cx="2079005" cy="32788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nb-NO" sz="1600" dirty="0" err="1"/>
                <a:t>Refining</a:t>
              </a:r>
              <a:endParaRPr lang="nb-NO" sz="1600" dirty="0"/>
            </a:p>
          </p:txBody>
        </p:sp>
        <p:sp>
          <p:nvSpPr>
            <p:cNvPr id="53" name="Venstre klammeparentes 52">
              <a:extLst>
                <a:ext uri="{FF2B5EF4-FFF2-40B4-BE49-F238E27FC236}">
                  <a16:creationId xmlns:a16="http://schemas.microsoft.com/office/drawing/2014/main" id="{CFD5847C-2D68-5965-E538-BBD734A1CB5C}"/>
                </a:ext>
              </a:extLst>
            </p:cNvPr>
            <p:cNvSpPr/>
            <p:nvPr/>
          </p:nvSpPr>
          <p:spPr>
            <a:xfrm rot="16200000">
              <a:off x="8027101" y="-686749"/>
              <a:ext cx="219965" cy="4704092"/>
            </a:xfrm>
            <a:prstGeom prst="leftBrace">
              <a:avLst>
                <a:gd name="adj1" fmla="val 35625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 sz="1600"/>
            </a:p>
          </p:txBody>
        </p:sp>
        <p:cxnSp>
          <p:nvCxnSpPr>
            <p:cNvPr id="55" name="Rett linje 54">
              <a:extLst>
                <a:ext uri="{FF2B5EF4-FFF2-40B4-BE49-F238E27FC236}">
                  <a16:creationId xmlns:a16="http://schemas.microsoft.com/office/drawing/2014/main" id="{A2BC718C-34D6-84AC-0851-F5B0DFA6C7C4}"/>
                </a:ext>
              </a:extLst>
            </p:cNvPr>
            <p:cNvCxnSpPr>
              <a:cxnSpLocks/>
            </p:cNvCxnSpPr>
            <p:nvPr/>
          </p:nvCxnSpPr>
          <p:spPr>
            <a:xfrm>
              <a:off x="8137083" y="1775280"/>
              <a:ext cx="0" cy="35833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Rett pil 56">
              <a:extLst>
                <a:ext uri="{FF2B5EF4-FFF2-40B4-BE49-F238E27FC236}">
                  <a16:creationId xmlns:a16="http://schemas.microsoft.com/office/drawing/2014/main" id="{4F481668-A1E1-F620-8D06-A316D27A0DF4}"/>
                </a:ext>
              </a:extLst>
            </p:cNvPr>
            <p:cNvCxnSpPr>
              <a:cxnSpLocks/>
              <a:endCxn id="5" idx="3"/>
            </p:cNvCxnSpPr>
            <p:nvPr/>
          </p:nvCxnSpPr>
          <p:spPr>
            <a:xfrm flipH="1">
              <a:off x="7756103" y="2141826"/>
              <a:ext cx="34481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Rett pil 57">
              <a:extLst>
                <a:ext uri="{FF2B5EF4-FFF2-40B4-BE49-F238E27FC236}">
                  <a16:creationId xmlns:a16="http://schemas.microsoft.com/office/drawing/2014/main" id="{9E01AAE6-FE98-25C1-CD07-F4AEEBB99EFD}"/>
                </a:ext>
              </a:extLst>
            </p:cNvPr>
            <p:cNvCxnSpPr>
              <a:cxnSpLocks/>
              <a:endCxn id="34" idx="1"/>
            </p:cNvCxnSpPr>
            <p:nvPr/>
          </p:nvCxnSpPr>
          <p:spPr>
            <a:xfrm>
              <a:off x="8100921" y="2141826"/>
              <a:ext cx="43102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Pil ned 60">
              <a:extLst>
                <a:ext uri="{FF2B5EF4-FFF2-40B4-BE49-F238E27FC236}">
                  <a16:creationId xmlns:a16="http://schemas.microsoft.com/office/drawing/2014/main" id="{CF73C449-FC8D-F54B-2021-76BE68CDF6B0}"/>
                </a:ext>
              </a:extLst>
            </p:cNvPr>
            <p:cNvSpPr/>
            <p:nvPr/>
          </p:nvSpPr>
          <p:spPr>
            <a:xfrm>
              <a:off x="7957786" y="2530727"/>
              <a:ext cx="401698" cy="21770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/>
            </a:p>
          </p:txBody>
        </p:sp>
        <p:sp>
          <p:nvSpPr>
            <p:cNvPr id="62" name="Pil ned 61">
              <a:extLst>
                <a:ext uri="{FF2B5EF4-FFF2-40B4-BE49-F238E27FC236}">
                  <a16:creationId xmlns:a16="http://schemas.microsoft.com/office/drawing/2014/main" id="{1B6E0993-35BD-91B2-2F46-D4DB1D66E13D}"/>
                </a:ext>
              </a:extLst>
            </p:cNvPr>
            <p:cNvSpPr/>
            <p:nvPr/>
          </p:nvSpPr>
          <p:spPr>
            <a:xfrm>
              <a:off x="7963786" y="3822304"/>
              <a:ext cx="401698" cy="21770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/>
            </a:p>
          </p:txBody>
        </p:sp>
        <p:sp>
          <p:nvSpPr>
            <p:cNvPr id="63" name="Pil ned 62">
              <a:extLst>
                <a:ext uri="{FF2B5EF4-FFF2-40B4-BE49-F238E27FC236}">
                  <a16:creationId xmlns:a16="http://schemas.microsoft.com/office/drawing/2014/main" id="{2EF2B5DA-18E8-04E6-3545-B15068392B92}"/>
                </a:ext>
              </a:extLst>
            </p:cNvPr>
            <p:cNvSpPr/>
            <p:nvPr/>
          </p:nvSpPr>
          <p:spPr>
            <a:xfrm>
              <a:off x="7957786" y="4624933"/>
              <a:ext cx="401698" cy="217702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1600"/>
            </a:p>
          </p:txBody>
        </p:sp>
        <p:sp>
          <p:nvSpPr>
            <p:cNvPr id="83" name="Avrundet rektangel 82">
              <a:extLst>
                <a:ext uri="{FF2B5EF4-FFF2-40B4-BE49-F238E27FC236}">
                  <a16:creationId xmlns:a16="http://schemas.microsoft.com/office/drawing/2014/main" id="{BAA2CFD8-CD67-2957-6C0B-F8DF097C7C0A}"/>
                </a:ext>
              </a:extLst>
            </p:cNvPr>
            <p:cNvSpPr/>
            <p:nvPr/>
          </p:nvSpPr>
          <p:spPr>
            <a:xfrm>
              <a:off x="2981062" y="3183574"/>
              <a:ext cx="1410432" cy="506073"/>
            </a:xfrm>
            <a:prstGeom prst="round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200" err="1"/>
                <a:t>Existing</a:t>
              </a:r>
              <a:r>
                <a:rPr lang="nb-NO" sz="1200"/>
                <a:t> </a:t>
              </a:r>
              <a:r>
                <a:rPr lang="nb-NO" sz="1200" err="1"/>
                <a:t>Literature</a:t>
              </a:r>
              <a:endParaRPr lang="nb-NO" sz="1200"/>
            </a:p>
          </p:txBody>
        </p:sp>
        <p:cxnSp>
          <p:nvCxnSpPr>
            <p:cNvPr id="102" name="Rett pil 101">
              <a:extLst>
                <a:ext uri="{FF2B5EF4-FFF2-40B4-BE49-F238E27FC236}">
                  <a16:creationId xmlns:a16="http://schemas.microsoft.com/office/drawing/2014/main" id="{7C8A4D7C-854C-57E6-1EFC-0546D9E13DF6}"/>
                </a:ext>
              </a:extLst>
            </p:cNvPr>
            <p:cNvCxnSpPr>
              <a:cxnSpLocks/>
              <a:stCxn id="100" idx="3"/>
              <a:endCxn id="17" idx="3"/>
            </p:cNvCxnSpPr>
            <p:nvPr/>
          </p:nvCxnSpPr>
          <p:spPr>
            <a:xfrm flipV="1">
              <a:off x="4533944" y="892337"/>
              <a:ext cx="906057" cy="2504590"/>
            </a:xfrm>
            <a:prstGeom prst="straightConnector1">
              <a:avLst/>
            </a:prstGeom>
            <a:ln w="1905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3" name="Rett pil 102">
              <a:extLst>
                <a:ext uri="{FF2B5EF4-FFF2-40B4-BE49-F238E27FC236}">
                  <a16:creationId xmlns:a16="http://schemas.microsoft.com/office/drawing/2014/main" id="{D704BA25-A533-1F05-999E-264A28E39F7F}"/>
                </a:ext>
              </a:extLst>
            </p:cNvPr>
            <p:cNvCxnSpPr>
              <a:cxnSpLocks/>
              <a:stCxn id="100" idx="3"/>
              <a:endCxn id="18" idx="2"/>
            </p:cNvCxnSpPr>
            <p:nvPr/>
          </p:nvCxnSpPr>
          <p:spPr>
            <a:xfrm flipV="1">
              <a:off x="4533944" y="2957785"/>
              <a:ext cx="874410" cy="439142"/>
            </a:xfrm>
            <a:prstGeom prst="straightConnector1">
              <a:avLst/>
            </a:prstGeom>
            <a:ln w="1905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6" name="Rett pil 105">
              <a:extLst>
                <a:ext uri="{FF2B5EF4-FFF2-40B4-BE49-F238E27FC236}">
                  <a16:creationId xmlns:a16="http://schemas.microsoft.com/office/drawing/2014/main" id="{B7722CC8-960C-6E68-4343-84C184B48982}"/>
                </a:ext>
              </a:extLst>
            </p:cNvPr>
            <p:cNvCxnSpPr>
              <a:cxnSpLocks/>
              <a:stCxn id="100" idx="3"/>
              <a:endCxn id="20" idx="1"/>
            </p:cNvCxnSpPr>
            <p:nvPr/>
          </p:nvCxnSpPr>
          <p:spPr>
            <a:xfrm>
              <a:off x="4533944" y="3396927"/>
              <a:ext cx="906057" cy="1530121"/>
            </a:xfrm>
            <a:prstGeom prst="straightConnector1">
              <a:avLst/>
            </a:prstGeom>
            <a:ln w="1905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9" name="Rett pil 108">
              <a:extLst>
                <a:ext uri="{FF2B5EF4-FFF2-40B4-BE49-F238E27FC236}">
                  <a16:creationId xmlns:a16="http://schemas.microsoft.com/office/drawing/2014/main" id="{3F1E6F95-268B-42DF-8DF6-E5E60B7117D2}"/>
                </a:ext>
              </a:extLst>
            </p:cNvPr>
            <p:cNvCxnSpPr>
              <a:cxnSpLocks/>
              <a:stCxn id="31" idx="2"/>
              <a:endCxn id="100" idx="2"/>
            </p:cNvCxnSpPr>
            <p:nvPr/>
          </p:nvCxnSpPr>
          <p:spPr>
            <a:xfrm flipH="1" flipV="1">
              <a:off x="3690664" y="4398990"/>
              <a:ext cx="1717690" cy="3170992"/>
            </a:xfrm>
            <a:prstGeom prst="straightConnector1">
              <a:avLst/>
            </a:prstGeom>
            <a:ln w="1905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9" name="Avrundet rektangel 28">
            <a:extLst>
              <a:ext uri="{FF2B5EF4-FFF2-40B4-BE49-F238E27FC236}">
                <a16:creationId xmlns:a16="http://schemas.microsoft.com/office/drawing/2014/main" id="{FE4D6647-8C8F-C2CF-3252-C7210047A771}"/>
              </a:ext>
            </a:extLst>
          </p:cNvPr>
          <p:cNvSpPr/>
          <p:nvPr/>
        </p:nvSpPr>
        <p:spPr>
          <a:xfrm>
            <a:off x="5671911" y="6032812"/>
            <a:ext cx="5240019" cy="374544"/>
          </a:xfrm>
          <a:prstGeom prst="roundRect">
            <a:avLst>
              <a:gd name="adj" fmla="val 9889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b-NO" sz="1200" dirty="0"/>
              <a:t>Reporting</a:t>
            </a:r>
          </a:p>
        </p:txBody>
      </p:sp>
      <p:sp>
        <p:nvSpPr>
          <p:cNvPr id="30" name="Pil ned 29">
            <a:extLst>
              <a:ext uri="{FF2B5EF4-FFF2-40B4-BE49-F238E27FC236}">
                <a16:creationId xmlns:a16="http://schemas.microsoft.com/office/drawing/2014/main" id="{3C7B87BF-410E-3686-F895-1F63706BB934}"/>
              </a:ext>
            </a:extLst>
          </p:cNvPr>
          <p:cNvSpPr/>
          <p:nvPr/>
        </p:nvSpPr>
        <p:spPr>
          <a:xfrm>
            <a:off x="8114193" y="5866941"/>
            <a:ext cx="414766" cy="1752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/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0749B93E-37A5-22D8-667A-5D3C7748D866}"/>
              </a:ext>
            </a:extLst>
          </p:cNvPr>
          <p:cNvSpPr/>
          <p:nvPr/>
        </p:nvSpPr>
        <p:spPr>
          <a:xfrm>
            <a:off x="5491668" y="6058270"/>
            <a:ext cx="417387" cy="29650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 dirty="0"/>
              <a:t>6</a:t>
            </a:r>
          </a:p>
        </p:txBody>
      </p:sp>
      <p:cxnSp>
        <p:nvCxnSpPr>
          <p:cNvPr id="35" name="Rett pil 34">
            <a:extLst>
              <a:ext uri="{FF2B5EF4-FFF2-40B4-BE49-F238E27FC236}">
                <a16:creationId xmlns:a16="http://schemas.microsoft.com/office/drawing/2014/main" id="{3ACC7AE4-9340-BD09-C8AF-91586220398F}"/>
              </a:ext>
            </a:extLst>
          </p:cNvPr>
          <p:cNvCxnSpPr>
            <a:cxnSpLocks/>
            <a:stCxn id="100" idx="3"/>
            <a:endCxn id="21" idx="1"/>
          </p:cNvCxnSpPr>
          <p:nvPr/>
        </p:nvCxnSpPr>
        <p:spPr>
          <a:xfrm>
            <a:off x="4588812" y="2847221"/>
            <a:ext cx="935531" cy="2514975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338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691BF7-8B57-AD42-69BB-18CBEF3AE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Context</a:t>
            </a:r>
            <a:r>
              <a:rPr lang="nb-NO" dirty="0"/>
              <a:t> </a:t>
            </a:r>
            <a:r>
              <a:rPr lang="nb-NO" dirty="0" err="1"/>
              <a:t>evaluation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4529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592CE7-17B4-DD52-0AB5-7E669D993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Constraints</a:t>
            </a:r>
            <a:r>
              <a:rPr lang="nb-NO" dirty="0"/>
              <a:t> and risks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728FEC1-54DC-D98B-34EE-B3E372871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9659"/>
            <a:ext cx="10515600" cy="5043216"/>
          </a:xfrm>
        </p:spPr>
        <p:txBody>
          <a:bodyPr>
            <a:normAutofit fontScale="85000" lnSpcReduction="10000"/>
          </a:bodyPr>
          <a:lstStyle/>
          <a:p>
            <a:r>
              <a:rPr lang="nb-NO" dirty="0" err="1"/>
              <a:t>Context</a:t>
            </a:r>
            <a:r>
              <a:rPr lang="nb-NO" dirty="0"/>
              <a:t> </a:t>
            </a:r>
            <a:r>
              <a:rPr lang="nb-NO" dirty="0" err="1"/>
              <a:t>constraints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limit </a:t>
            </a:r>
            <a:r>
              <a:rPr lang="nb-NO" dirty="0" err="1"/>
              <a:t>feasibility</a:t>
            </a:r>
            <a:r>
              <a:rPr lang="nb-NO" dirty="0"/>
              <a:t> or </a:t>
            </a:r>
            <a:r>
              <a:rPr lang="nb-NO" dirty="0" err="1"/>
              <a:t>contributions</a:t>
            </a:r>
            <a:endParaRPr lang="nb-NO" dirty="0"/>
          </a:p>
          <a:p>
            <a:pPr lvl="1"/>
            <a:r>
              <a:rPr lang="nb-NO" dirty="0" err="1"/>
              <a:t>Analyze</a:t>
            </a:r>
            <a:r>
              <a:rPr lang="nb-NO" dirty="0"/>
              <a:t>: </a:t>
            </a:r>
          </a:p>
          <a:p>
            <a:pPr lvl="2"/>
            <a:r>
              <a:rPr lang="nb-NO" dirty="0"/>
              <a:t>Collaboration settings</a:t>
            </a:r>
          </a:p>
          <a:p>
            <a:pPr lvl="3"/>
            <a:r>
              <a:rPr lang="nb-NO" dirty="0"/>
              <a:t>Who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stakeholders and </a:t>
            </a: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from </a:t>
            </a:r>
            <a:r>
              <a:rPr lang="nb-NO" dirty="0" err="1"/>
              <a:t>them</a:t>
            </a:r>
            <a:r>
              <a:rPr lang="nb-NO" dirty="0"/>
              <a:t>? Are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? Is data </a:t>
            </a:r>
            <a:r>
              <a:rPr lang="nb-NO" dirty="0" err="1"/>
              <a:t>available</a:t>
            </a:r>
            <a:r>
              <a:rPr lang="nb-NO" dirty="0"/>
              <a:t>?</a:t>
            </a:r>
          </a:p>
          <a:p>
            <a:pPr lvl="2"/>
            <a:r>
              <a:rPr lang="nb-NO" dirty="0"/>
              <a:t>Time </a:t>
            </a:r>
            <a:r>
              <a:rPr lang="nb-NO" dirty="0" err="1"/>
              <a:t>available</a:t>
            </a:r>
            <a:r>
              <a:rPr lang="nb-NO" dirty="0"/>
              <a:t> for </a:t>
            </a:r>
            <a:r>
              <a:rPr lang="nb-NO" dirty="0" err="1"/>
              <a:t>thesis</a:t>
            </a:r>
            <a:endParaRPr lang="nb-NO" dirty="0"/>
          </a:p>
          <a:p>
            <a:pPr lvl="2"/>
            <a:r>
              <a:rPr lang="nb-NO" dirty="0" err="1"/>
              <a:t>Identify</a:t>
            </a:r>
            <a:r>
              <a:rPr lang="nb-NO" dirty="0"/>
              <a:t> </a:t>
            </a:r>
            <a:r>
              <a:rPr lang="nb-NO" dirty="0" err="1"/>
              <a:t>tasks</a:t>
            </a:r>
            <a:r>
              <a:rPr lang="nb-NO" dirty="0"/>
              <a:t> </a:t>
            </a:r>
            <a:r>
              <a:rPr lang="nb-NO" dirty="0" err="1"/>
              <a:t>necessary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rest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and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long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estimated</a:t>
            </a:r>
            <a:r>
              <a:rPr lang="nb-NO" dirty="0"/>
              <a:t> to </a:t>
            </a:r>
            <a:r>
              <a:rPr lang="nb-NO" dirty="0" err="1"/>
              <a:t>take</a:t>
            </a:r>
            <a:endParaRPr lang="nb-NO" dirty="0"/>
          </a:p>
          <a:p>
            <a:pPr lvl="2"/>
            <a:r>
              <a:rPr lang="nb-NO" dirty="0" err="1"/>
              <a:t>Check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writing</a:t>
            </a:r>
            <a:r>
              <a:rPr lang="nb-NO" dirty="0"/>
              <a:t> </a:t>
            </a:r>
            <a:r>
              <a:rPr lang="nb-NO" dirty="0" err="1"/>
              <a:t>process</a:t>
            </a:r>
            <a:r>
              <a:rPr lang="nb-NO" dirty="0"/>
              <a:t> and speed. </a:t>
            </a:r>
            <a:r>
              <a:rPr lang="nb-NO" dirty="0" err="1"/>
              <a:t>Each</a:t>
            </a:r>
            <a:r>
              <a:rPr lang="nb-NO" dirty="0"/>
              <a:t> student has a different pace and </a:t>
            </a:r>
            <a:r>
              <a:rPr lang="nb-NO" dirty="0" err="1"/>
              <a:t>capability</a:t>
            </a:r>
            <a:endParaRPr lang="nb-NO" dirty="0"/>
          </a:p>
          <a:p>
            <a:pPr lvl="2"/>
            <a:r>
              <a:rPr lang="nb-NO" dirty="0"/>
              <a:t>Technology </a:t>
            </a:r>
            <a:r>
              <a:rPr lang="nb-NO" dirty="0" err="1"/>
              <a:t>readiness</a:t>
            </a:r>
            <a:endParaRPr lang="nb-NO" dirty="0"/>
          </a:p>
          <a:p>
            <a:pPr lvl="3"/>
            <a:r>
              <a:rPr lang="nb-NO" dirty="0"/>
              <a:t>Are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trying</a:t>
            </a:r>
            <a:r>
              <a:rPr lang="nb-NO" dirty="0"/>
              <a:t> to </a:t>
            </a:r>
            <a:r>
              <a:rPr lang="nb-NO" dirty="0" err="1"/>
              <a:t>use</a:t>
            </a:r>
            <a:r>
              <a:rPr lang="nb-NO" dirty="0"/>
              <a:t> a </a:t>
            </a:r>
            <a:r>
              <a:rPr lang="nb-NO" dirty="0" err="1"/>
              <a:t>technology</a:t>
            </a:r>
            <a:r>
              <a:rPr lang="nb-NO" dirty="0"/>
              <a:t> for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there</a:t>
            </a:r>
            <a:r>
              <a:rPr lang="nb-NO" dirty="0"/>
              <a:t> is not </a:t>
            </a:r>
            <a:r>
              <a:rPr lang="nb-NO" dirty="0" err="1"/>
              <a:t>much</a:t>
            </a:r>
            <a:r>
              <a:rPr lang="nb-NO" dirty="0"/>
              <a:t> stable </a:t>
            </a:r>
            <a:r>
              <a:rPr lang="nb-NO" dirty="0" err="1"/>
              <a:t>knowledge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?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Plan: </a:t>
            </a:r>
          </a:p>
          <a:p>
            <a:pPr lvl="2"/>
            <a:r>
              <a:rPr lang="nb-NO" dirty="0" err="1"/>
              <a:t>Create</a:t>
            </a:r>
            <a:r>
              <a:rPr lang="nb-NO" dirty="0"/>
              <a:t> an initial plan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beginning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(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essay) to </a:t>
            </a:r>
            <a:r>
              <a:rPr lang="nb-NO" dirty="0" err="1"/>
              <a:t>the</a:t>
            </a:r>
            <a:r>
              <a:rPr lang="nb-NO" dirty="0"/>
              <a:t> end</a:t>
            </a:r>
          </a:p>
          <a:p>
            <a:pPr lvl="2"/>
            <a:r>
              <a:rPr lang="nb-NO" dirty="0" err="1"/>
              <a:t>Identify</a:t>
            </a:r>
            <a:r>
              <a:rPr lang="nb-NO" dirty="0"/>
              <a:t> risks</a:t>
            </a:r>
          </a:p>
          <a:p>
            <a:pPr lvl="3"/>
            <a:r>
              <a:rPr lang="nb-NO" dirty="0"/>
              <a:t>Data and stakeholders </a:t>
            </a:r>
            <a:r>
              <a:rPr lang="nb-NO" dirty="0" err="1"/>
              <a:t>availability</a:t>
            </a:r>
            <a:endParaRPr lang="nb-NO" dirty="0"/>
          </a:p>
          <a:p>
            <a:pPr lvl="3"/>
            <a:r>
              <a:rPr lang="nb-NO" dirty="0" err="1"/>
              <a:t>Techonological</a:t>
            </a:r>
            <a:r>
              <a:rPr lang="nb-NO" dirty="0"/>
              <a:t> </a:t>
            </a:r>
            <a:r>
              <a:rPr lang="nb-NO" dirty="0" err="1"/>
              <a:t>uncertainty</a:t>
            </a:r>
            <a:endParaRPr lang="nb-NO" dirty="0"/>
          </a:p>
          <a:p>
            <a:pPr lvl="3"/>
            <a:r>
              <a:rPr lang="nb-NO" dirty="0"/>
              <a:t>...</a:t>
            </a:r>
          </a:p>
          <a:p>
            <a:pPr lvl="2"/>
            <a:r>
              <a:rPr lang="nb-NO" dirty="0" err="1"/>
              <a:t>Create</a:t>
            </a:r>
            <a:r>
              <a:rPr lang="nb-NO" dirty="0"/>
              <a:t> a plan B, C ... </a:t>
            </a:r>
            <a:r>
              <a:rPr lang="nb-NO" dirty="0" err="1"/>
              <a:t>According</a:t>
            </a:r>
            <a:r>
              <a:rPr lang="nb-NO" dirty="0"/>
              <a:t> to risks </a:t>
            </a:r>
            <a:r>
              <a:rPr lang="nb-NO" dirty="0" err="1"/>
              <a:t>above</a:t>
            </a:r>
            <a:r>
              <a:rPr lang="nb-NO" dirty="0"/>
              <a:t> </a:t>
            </a:r>
            <a:r>
              <a:rPr lang="nb-NO" dirty="0" err="1"/>
              <a:t>together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supervisor</a:t>
            </a:r>
          </a:p>
          <a:p>
            <a:pPr lvl="2"/>
            <a:r>
              <a:rPr lang="nb-NO" dirty="0"/>
              <a:t>Plans </a:t>
            </a:r>
            <a:r>
              <a:rPr lang="nb-NO" dirty="0" err="1"/>
              <a:t>change</a:t>
            </a:r>
            <a:r>
              <a:rPr lang="nb-NO" dirty="0"/>
              <a:t>, </a:t>
            </a:r>
            <a:r>
              <a:rPr lang="nb-NO" dirty="0" err="1"/>
              <a:t>it’s</a:t>
            </a:r>
            <a:r>
              <a:rPr lang="nb-NO" dirty="0"/>
              <a:t> </a:t>
            </a:r>
            <a:r>
              <a:rPr lang="nb-NO" dirty="0" err="1"/>
              <a:t>important</a:t>
            </a:r>
            <a:r>
              <a:rPr lang="nb-NO" dirty="0"/>
              <a:t> to monitor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constraints</a:t>
            </a:r>
            <a:r>
              <a:rPr lang="nb-NO" dirty="0"/>
              <a:t> and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best </a:t>
            </a:r>
            <a:r>
              <a:rPr lang="nb-NO" dirty="0" err="1"/>
              <a:t>solution</a:t>
            </a:r>
            <a:endParaRPr lang="nb-NO" dirty="0"/>
          </a:p>
          <a:p>
            <a:pPr lvl="1"/>
            <a:endParaRPr lang="nb-NO" dirty="0"/>
          </a:p>
          <a:p>
            <a:pPr lvl="2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2194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E56F73-D16E-523B-185E-E44C47C8D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075484-0698-B05D-E850-F5748591A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Bjørn and Line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collaborate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 to </a:t>
            </a:r>
            <a:r>
              <a:rPr lang="nb-NO" dirty="0" err="1"/>
              <a:t>collect</a:t>
            </a:r>
            <a:r>
              <a:rPr lang="nb-NO" dirty="0"/>
              <a:t> feedback</a:t>
            </a:r>
          </a:p>
          <a:p>
            <a:r>
              <a:rPr lang="nb-NO" dirty="0"/>
              <a:t>Manager Vilde from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 </a:t>
            </a:r>
            <a:r>
              <a:rPr lang="nb-NO" dirty="0" err="1"/>
              <a:t>says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be </a:t>
            </a:r>
            <a:r>
              <a:rPr lang="nb-NO" dirty="0" err="1"/>
              <a:t>available</a:t>
            </a:r>
            <a:r>
              <a:rPr lang="nb-NO" dirty="0"/>
              <a:t> to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students</a:t>
            </a:r>
          </a:p>
          <a:p>
            <a:r>
              <a:rPr lang="nb-NO" dirty="0"/>
              <a:t>During </a:t>
            </a:r>
            <a:r>
              <a:rPr lang="nb-NO" dirty="0" err="1"/>
              <a:t>the</a:t>
            </a:r>
            <a:r>
              <a:rPr lang="nb-NO" dirty="0"/>
              <a:t> first </a:t>
            </a:r>
            <a:r>
              <a:rPr lang="nb-NO" dirty="0" err="1"/>
              <a:t>iteration</a:t>
            </a:r>
            <a:r>
              <a:rPr lang="nb-NO" dirty="0"/>
              <a:t>,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people</a:t>
            </a:r>
            <a:r>
              <a:rPr lang="nb-NO" dirty="0"/>
              <a:t> in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 </a:t>
            </a:r>
            <a:r>
              <a:rPr lang="nb-NO" dirty="0" err="1"/>
              <a:t>don’t</a:t>
            </a:r>
            <a:r>
              <a:rPr lang="nb-NO" dirty="0"/>
              <a:t> </a:t>
            </a:r>
            <a:r>
              <a:rPr lang="nb-NO" dirty="0" err="1"/>
              <a:t>reply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emails from </a:t>
            </a:r>
            <a:r>
              <a:rPr lang="nb-NO" dirty="0" err="1"/>
              <a:t>the</a:t>
            </a:r>
            <a:r>
              <a:rPr lang="nb-NO" dirty="0"/>
              <a:t> student</a:t>
            </a:r>
          </a:p>
          <a:p>
            <a:r>
              <a:rPr lang="nb-NO" dirty="0" err="1"/>
              <a:t>What</a:t>
            </a:r>
            <a:r>
              <a:rPr lang="nb-NO" dirty="0"/>
              <a:t> to do?</a:t>
            </a:r>
          </a:p>
          <a:p>
            <a:pPr lvl="1"/>
            <a:r>
              <a:rPr lang="nb-NO" dirty="0" err="1"/>
              <a:t>Conact</a:t>
            </a:r>
            <a:r>
              <a:rPr lang="nb-NO" dirty="0"/>
              <a:t> Vilde to understand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 is still </a:t>
            </a:r>
            <a:r>
              <a:rPr lang="nb-NO" dirty="0" err="1"/>
              <a:t>interested</a:t>
            </a:r>
            <a:endParaRPr lang="nb-NO" dirty="0"/>
          </a:p>
          <a:p>
            <a:r>
              <a:rPr lang="nb-NO" dirty="0"/>
              <a:t>Plan B: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organization</a:t>
            </a:r>
            <a:r>
              <a:rPr lang="nb-NO" dirty="0"/>
              <a:t> (still </a:t>
            </a:r>
            <a:r>
              <a:rPr lang="nb-NO" dirty="0" err="1"/>
              <a:t>risky</a:t>
            </a:r>
            <a:r>
              <a:rPr lang="nb-NO" dirty="0"/>
              <a:t>)</a:t>
            </a:r>
          </a:p>
          <a:p>
            <a:r>
              <a:rPr lang="nb-NO" dirty="0"/>
              <a:t>Plan C: </a:t>
            </a:r>
            <a:r>
              <a:rPr lang="nb-NO" dirty="0" err="1"/>
              <a:t>use</a:t>
            </a:r>
            <a:r>
              <a:rPr lang="nb-NO" dirty="0"/>
              <a:t> personal </a:t>
            </a:r>
            <a:r>
              <a:rPr lang="nb-NO" dirty="0" err="1"/>
              <a:t>network</a:t>
            </a:r>
            <a:r>
              <a:rPr lang="nb-NO" dirty="0"/>
              <a:t> to </a:t>
            </a:r>
            <a:r>
              <a:rPr lang="nb-NO" dirty="0" err="1"/>
              <a:t>obtain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(e.g. </a:t>
            </a:r>
            <a:r>
              <a:rPr lang="nb-NO" dirty="0" err="1"/>
              <a:t>fellow</a:t>
            </a:r>
            <a:r>
              <a:rPr lang="nb-NO" dirty="0"/>
              <a:t> students, </a:t>
            </a:r>
            <a:r>
              <a:rPr lang="nb-NO" dirty="0" err="1"/>
              <a:t>although</a:t>
            </a:r>
            <a:r>
              <a:rPr lang="nb-NO" dirty="0"/>
              <a:t> not </a:t>
            </a:r>
            <a:r>
              <a:rPr lang="nb-NO" dirty="0" err="1"/>
              <a:t>recommended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final </a:t>
            </a:r>
            <a:r>
              <a:rPr lang="nb-NO" dirty="0" err="1"/>
              <a:t>evaluation</a:t>
            </a:r>
            <a:r>
              <a:rPr lang="nb-NO" dirty="0"/>
              <a:t>)</a:t>
            </a:r>
          </a:p>
          <a:p>
            <a:r>
              <a:rPr lang="nb-NO" dirty="0"/>
              <a:t>Plan D: </a:t>
            </a:r>
            <a:r>
              <a:rPr lang="nb-NO" dirty="0" err="1"/>
              <a:t>study</a:t>
            </a:r>
            <a:r>
              <a:rPr lang="nb-NO" dirty="0"/>
              <a:t> a different </a:t>
            </a:r>
            <a:r>
              <a:rPr lang="nb-NO" dirty="0" err="1"/>
              <a:t>aspect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problem for </a:t>
            </a:r>
            <a:r>
              <a:rPr lang="nb-NO" dirty="0" err="1"/>
              <a:t>which</a:t>
            </a:r>
            <a:r>
              <a:rPr lang="nb-NO" dirty="0"/>
              <a:t> human </a:t>
            </a:r>
            <a:r>
              <a:rPr lang="nb-NO" dirty="0" err="1"/>
              <a:t>evaluation</a:t>
            </a:r>
            <a:r>
              <a:rPr lang="nb-NO" dirty="0"/>
              <a:t> is not </a:t>
            </a:r>
            <a:r>
              <a:rPr lang="nb-NO" dirty="0" err="1"/>
              <a:t>necessary</a:t>
            </a:r>
            <a:endParaRPr lang="nb-NO" dirty="0"/>
          </a:p>
          <a:p>
            <a:r>
              <a:rPr lang="nb-NO" dirty="0"/>
              <a:t>Plan E: ...</a:t>
            </a:r>
          </a:p>
        </p:txBody>
      </p:sp>
    </p:spTree>
    <p:extLst>
      <p:ext uri="{BB962C8B-B14F-4D97-AF65-F5344CB8AC3E}">
        <p14:creationId xmlns:p14="http://schemas.microsoft.com/office/powerpoint/2010/main" val="1119290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C06B1B-69C8-578F-9A19-247A64E39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Business </a:t>
            </a:r>
            <a:r>
              <a:rPr lang="nb-NO" dirty="0" err="1"/>
              <a:t>requirements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7A73CB-DA7B-A9F9-7D45-78C299C68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3595"/>
          </a:xfrm>
        </p:spPr>
        <p:txBody>
          <a:bodyPr>
            <a:normAutofit fontScale="92500"/>
          </a:bodyPr>
          <a:lstStyle/>
          <a:p>
            <a:r>
              <a:rPr lang="nb-NO" dirty="0" err="1"/>
              <a:t>Consult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stakeholders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study</a:t>
            </a:r>
            <a:endParaRPr lang="nb-NO" dirty="0"/>
          </a:p>
          <a:p>
            <a:r>
              <a:rPr lang="nb-NO" dirty="0" err="1"/>
              <a:t>Elicit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relevant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study</a:t>
            </a:r>
            <a:endParaRPr lang="nb-NO" dirty="0"/>
          </a:p>
          <a:p>
            <a:pPr lvl="1"/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requirement</a:t>
            </a:r>
            <a:r>
              <a:rPr lang="nb-NO" dirty="0"/>
              <a:t> </a:t>
            </a:r>
            <a:r>
              <a:rPr lang="nb-NO" dirty="0" err="1"/>
              <a:t>technique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used:</a:t>
            </a:r>
          </a:p>
          <a:p>
            <a:pPr lvl="2"/>
            <a:r>
              <a:rPr lang="nb-NO" dirty="0" err="1"/>
              <a:t>Example</a:t>
            </a:r>
            <a:r>
              <a:rPr lang="nb-NO" dirty="0"/>
              <a:t>: </a:t>
            </a:r>
            <a:r>
              <a:rPr lang="nb-NO" dirty="0" err="1"/>
              <a:t>informal</a:t>
            </a:r>
            <a:r>
              <a:rPr lang="nb-NO" dirty="0"/>
              <a:t> </a:t>
            </a:r>
            <a:r>
              <a:rPr lang="nb-NO" dirty="0" err="1"/>
              <a:t>interview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sample stakeholders</a:t>
            </a:r>
          </a:p>
          <a:p>
            <a:pPr lvl="2"/>
            <a:r>
              <a:rPr lang="nb-NO" dirty="0" err="1"/>
              <a:t>Example</a:t>
            </a:r>
            <a:r>
              <a:rPr lang="nb-NO" dirty="0"/>
              <a:t>: Collection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blog</a:t>
            </a:r>
            <a:r>
              <a:rPr lang="nb-NO" dirty="0"/>
              <a:t> posts, </a:t>
            </a:r>
            <a:r>
              <a:rPr lang="nb-NO" dirty="0" err="1"/>
              <a:t>presentations</a:t>
            </a:r>
            <a:r>
              <a:rPr lang="nb-NO" dirty="0"/>
              <a:t>, etc.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clearly</a:t>
            </a:r>
            <a:r>
              <a:rPr lang="nb-NO" dirty="0"/>
              <a:t> </a:t>
            </a:r>
            <a:r>
              <a:rPr lang="nb-NO" dirty="0" err="1"/>
              <a:t>explained</a:t>
            </a:r>
            <a:r>
              <a:rPr lang="nb-NO" dirty="0"/>
              <a:t> by a stakeholder</a:t>
            </a:r>
          </a:p>
          <a:p>
            <a:r>
              <a:rPr lang="nb-NO" dirty="0" err="1"/>
              <a:t>Create</a:t>
            </a:r>
            <a:r>
              <a:rPr lang="nb-NO" dirty="0"/>
              <a:t> a </a:t>
            </a:r>
            <a:r>
              <a:rPr lang="nb-NO" dirty="0" err="1"/>
              <a:t>set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important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stakeholders</a:t>
            </a:r>
          </a:p>
          <a:p>
            <a:pPr lvl="1"/>
            <a:r>
              <a:rPr lang="nb-NO" dirty="0"/>
              <a:t>It is to start </a:t>
            </a:r>
            <a:r>
              <a:rPr lang="nb-NO" dirty="0" err="1"/>
              <a:t>with</a:t>
            </a:r>
            <a:r>
              <a:rPr lang="nb-NO" dirty="0"/>
              <a:t> a list </a:t>
            </a:r>
            <a:r>
              <a:rPr lang="nb-NO" dirty="0" err="1"/>
              <a:t>with</a:t>
            </a:r>
            <a:r>
              <a:rPr lang="nb-NO" dirty="0"/>
              <a:t> more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addressed</a:t>
            </a:r>
            <a:r>
              <a:rPr lang="nb-NO" dirty="0"/>
              <a:t>,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prioritized</a:t>
            </a:r>
            <a:r>
              <a:rPr lang="nb-NO" dirty="0"/>
              <a:t> </a:t>
            </a:r>
            <a:r>
              <a:rPr lang="nb-NO" dirty="0" err="1"/>
              <a:t>afterwards</a:t>
            </a:r>
            <a:endParaRPr lang="nb-NO" dirty="0"/>
          </a:p>
          <a:p>
            <a:pPr lvl="1"/>
            <a:r>
              <a:rPr lang="nb-NO" dirty="0" err="1"/>
              <a:t>Identify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important</a:t>
            </a:r>
            <a:r>
              <a:rPr lang="nb-NO" dirty="0"/>
              <a:t> </a:t>
            </a:r>
            <a:r>
              <a:rPr lang="nb-NO" dirty="0" err="1"/>
              <a:t>qualities</a:t>
            </a:r>
            <a:r>
              <a:rPr lang="nb-NO" dirty="0"/>
              <a:t> for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dirty="0"/>
          </a:p>
          <a:p>
            <a:pPr lvl="2"/>
            <a:r>
              <a:rPr lang="nb-NO" dirty="0" err="1"/>
              <a:t>Example</a:t>
            </a:r>
            <a:r>
              <a:rPr lang="nb-NO" dirty="0"/>
              <a:t>: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to make an </a:t>
            </a:r>
            <a:r>
              <a:rPr lang="nb-NO" dirty="0" err="1"/>
              <a:t>existing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faster or test </a:t>
            </a:r>
            <a:r>
              <a:rPr lang="nb-NO" dirty="0" err="1"/>
              <a:t>if</a:t>
            </a:r>
            <a:r>
              <a:rPr lang="nb-NO" dirty="0"/>
              <a:t> a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is </a:t>
            </a:r>
            <a:r>
              <a:rPr lang="nb-NO" dirty="0" err="1"/>
              <a:t>feasible</a:t>
            </a:r>
            <a:r>
              <a:rPr lang="nb-NO" dirty="0"/>
              <a:t> at all?</a:t>
            </a:r>
          </a:p>
          <a:p>
            <a:pPr lvl="1"/>
            <a:r>
              <a:rPr lang="nb-NO" dirty="0"/>
              <a:t>(</a:t>
            </a:r>
            <a:r>
              <a:rPr lang="nb-NO" dirty="0" err="1"/>
              <a:t>optional</a:t>
            </a:r>
            <a:r>
              <a:rPr lang="nb-NO" dirty="0"/>
              <a:t>) </a:t>
            </a:r>
            <a:r>
              <a:rPr lang="nb-NO" dirty="0" err="1"/>
              <a:t>Create</a:t>
            </a:r>
            <a:r>
              <a:rPr lang="nb-NO" dirty="0"/>
              <a:t> a </a:t>
            </a:r>
            <a:r>
              <a:rPr lang="nb-NO" dirty="0" err="1"/>
              <a:t>set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stories</a:t>
            </a:r>
            <a:r>
              <a:rPr lang="nb-NO" dirty="0"/>
              <a:t>/</a:t>
            </a:r>
            <a:r>
              <a:rPr lang="nb-NO" dirty="0" err="1"/>
              <a:t>tasks</a:t>
            </a:r>
            <a:r>
              <a:rPr lang="nb-NO" dirty="0"/>
              <a:t> to break </a:t>
            </a:r>
            <a:r>
              <a:rPr lang="nb-NO" dirty="0" err="1"/>
              <a:t>down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7208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27862C-98E9-3CC6-5712-7DE0A5BE6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5B3E42-E2AC-8CA1-0C30-88B835C17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330039" cy="435133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Write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stories</a:t>
            </a:r>
            <a:endParaRPr lang="nb-NO" dirty="0"/>
          </a:p>
          <a:p>
            <a:r>
              <a:rPr lang="nb-NO" dirty="0" err="1"/>
              <a:t>Motivate</a:t>
            </a:r>
            <a:r>
              <a:rPr lang="nb-NO" dirty="0"/>
              <a:t>, </a:t>
            </a:r>
            <a:r>
              <a:rPr lang="nb-NO" dirty="0" err="1"/>
              <a:t>explain</a:t>
            </a:r>
            <a:r>
              <a:rPr lang="nb-NO" dirty="0"/>
              <a:t> </a:t>
            </a:r>
            <a:r>
              <a:rPr lang="nb-NO" dirty="0" err="1"/>
              <a:t>assumptions</a:t>
            </a:r>
            <a:r>
              <a:rPr lang="nb-NO" dirty="0"/>
              <a:t> and </a:t>
            </a:r>
            <a:r>
              <a:rPr lang="nb-NO" dirty="0" err="1"/>
              <a:t>write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story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implemented</a:t>
            </a:r>
            <a:endParaRPr lang="nb-NO" dirty="0"/>
          </a:p>
          <a:p>
            <a:r>
              <a:rPr lang="nb-NO" dirty="0" err="1"/>
              <a:t>Give</a:t>
            </a:r>
            <a:r>
              <a:rPr lang="nb-NO" dirty="0"/>
              <a:t> it an initial </a:t>
            </a:r>
            <a:r>
              <a:rPr lang="nb-NO" dirty="0" err="1"/>
              <a:t>prioritization</a:t>
            </a:r>
            <a:endParaRPr lang="nb-NO" dirty="0"/>
          </a:p>
          <a:p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want</a:t>
            </a:r>
            <a:r>
              <a:rPr lang="nb-NO" dirty="0"/>
              <a:t> to </a:t>
            </a:r>
            <a:r>
              <a:rPr lang="nb-NO" dirty="0" err="1"/>
              <a:t>explain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able</a:t>
            </a:r>
            <a:r>
              <a:rPr lang="nb-NO" dirty="0"/>
              <a:t> to do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2FF1BA5-9838-484E-ACD1-01CD9DDDE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088" y="1364020"/>
            <a:ext cx="5962650" cy="534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16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23BF98-7D10-AE18-C9CB-8170F9D3D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Research </a:t>
            </a:r>
            <a:r>
              <a:rPr lang="nb-NO" dirty="0" err="1"/>
              <a:t>requirements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D6F2F1A-AEDC-2AB8-5F4D-747678BEA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In a </a:t>
            </a:r>
            <a:r>
              <a:rPr lang="nb-NO" dirty="0" err="1"/>
              <a:t>traditional</a:t>
            </a:r>
            <a:r>
              <a:rPr lang="nb-NO" dirty="0"/>
              <a:t> software </a:t>
            </a:r>
            <a:r>
              <a:rPr lang="nb-NO" dirty="0" err="1"/>
              <a:t>project</a:t>
            </a:r>
            <a:r>
              <a:rPr lang="nb-NO" dirty="0"/>
              <a:t>,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usually</a:t>
            </a:r>
            <a:r>
              <a:rPr lang="nb-NO" dirty="0"/>
              <a:t> </a:t>
            </a:r>
            <a:r>
              <a:rPr lang="nb-NO" dirty="0" err="1"/>
              <a:t>doesn’t</a:t>
            </a:r>
            <a:r>
              <a:rPr lang="nb-NO" dirty="0"/>
              <a:t> </a:t>
            </a:r>
            <a:r>
              <a:rPr lang="nb-NO" dirty="0" err="1"/>
              <a:t>exist</a:t>
            </a:r>
            <a:r>
              <a:rPr lang="nb-NO" dirty="0"/>
              <a:t>. In a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 (</a:t>
            </a:r>
            <a:r>
              <a:rPr lang="nb-NO" dirty="0" err="1"/>
              <a:t>including</a:t>
            </a:r>
            <a:r>
              <a:rPr lang="nb-NO" dirty="0"/>
              <a:t> a </a:t>
            </a:r>
            <a:r>
              <a:rPr lang="nb-NO" dirty="0" err="1"/>
              <a:t>thesis</a:t>
            </a:r>
            <a:r>
              <a:rPr lang="nb-NO" dirty="0"/>
              <a:t>), </a:t>
            </a:r>
            <a:r>
              <a:rPr lang="nb-NO" dirty="0" err="1"/>
              <a:t>this</a:t>
            </a:r>
            <a:r>
              <a:rPr lang="nb-NO" dirty="0"/>
              <a:t> is </a:t>
            </a:r>
            <a:r>
              <a:rPr lang="nb-NO" dirty="0" err="1"/>
              <a:t>crucial</a:t>
            </a:r>
            <a:endParaRPr lang="nb-NO" dirty="0"/>
          </a:p>
          <a:p>
            <a:pPr lvl="1"/>
            <a:r>
              <a:rPr lang="nb-NO" dirty="0"/>
              <a:t>Initial </a:t>
            </a:r>
            <a:r>
              <a:rPr lang="nb-NO" dirty="0" err="1"/>
              <a:t>literature</a:t>
            </a:r>
            <a:r>
              <a:rPr lang="nb-NO" dirty="0"/>
              <a:t> </a:t>
            </a:r>
            <a:r>
              <a:rPr lang="nb-NO" dirty="0" err="1"/>
              <a:t>review</a:t>
            </a:r>
            <a:endParaRPr lang="nb-NO" dirty="0"/>
          </a:p>
          <a:p>
            <a:pPr lvl="2"/>
            <a:r>
              <a:rPr lang="nb-NO" dirty="0"/>
              <a:t>Select a </a:t>
            </a:r>
            <a:r>
              <a:rPr lang="nb-NO" dirty="0" err="1"/>
              <a:t>few</a:t>
            </a:r>
            <a:r>
              <a:rPr lang="nb-NO" dirty="0"/>
              <a:t> </a:t>
            </a:r>
            <a:r>
              <a:rPr lang="nb-NO" dirty="0" err="1"/>
              <a:t>very</a:t>
            </a:r>
            <a:r>
              <a:rPr lang="nb-NO" dirty="0"/>
              <a:t> relevant </a:t>
            </a:r>
            <a:r>
              <a:rPr lang="nb-NO" dirty="0" err="1"/>
              <a:t>sources</a:t>
            </a:r>
            <a:endParaRPr lang="nb-NO" dirty="0"/>
          </a:p>
          <a:p>
            <a:pPr lvl="3"/>
            <a:r>
              <a:rPr lang="nb-NO" dirty="0" err="1"/>
              <a:t>Majority</a:t>
            </a:r>
            <a:r>
              <a:rPr lang="nb-NO" dirty="0"/>
              <a:t> peer </a:t>
            </a:r>
            <a:r>
              <a:rPr lang="nb-NO" dirty="0" err="1"/>
              <a:t>reviewed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be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sources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as </a:t>
            </a:r>
            <a:r>
              <a:rPr lang="nb-NO" dirty="0" err="1"/>
              <a:t>blog</a:t>
            </a:r>
            <a:r>
              <a:rPr lang="nb-NO" dirty="0"/>
              <a:t> posts from </a:t>
            </a:r>
            <a:r>
              <a:rPr lang="nb-NO" dirty="0" err="1"/>
              <a:t>renown</a:t>
            </a:r>
            <a:r>
              <a:rPr lang="nb-NO" dirty="0"/>
              <a:t> </a:t>
            </a:r>
            <a:r>
              <a:rPr lang="nb-NO" dirty="0" err="1"/>
              <a:t>authors</a:t>
            </a:r>
            <a:endParaRPr lang="nb-NO" dirty="0"/>
          </a:p>
          <a:p>
            <a:pPr lvl="2"/>
            <a:r>
              <a:rPr lang="nb-NO" dirty="0"/>
              <a:t>One-</a:t>
            </a:r>
            <a:r>
              <a:rPr lang="nb-NO" dirty="0" err="1"/>
              <a:t>step</a:t>
            </a:r>
            <a:r>
              <a:rPr lang="nb-NO" dirty="0"/>
              <a:t> forward and </a:t>
            </a:r>
            <a:r>
              <a:rPr lang="nb-NO" dirty="0" err="1"/>
              <a:t>backward</a:t>
            </a:r>
            <a:r>
              <a:rPr lang="nb-NO" dirty="0"/>
              <a:t> </a:t>
            </a:r>
            <a:r>
              <a:rPr lang="nb-NO" dirty="0" err="1"/>
              <a:t>snowballing</a:t>
            </a:r>
            <a:r>
              <a:rPr lang="nb-NO" dirty="0"/>
              <a:t> </a:t>
            </a:r>
            <a:r>
              <a:rPr lang="nb-NO" dirty="0" err="1"/>
              <a:t>literature</a:t>
            </a:r>
            <a:r>
              <a:rPr lang="nb-NO" dirty="0"/>
              <a:t> </a:t>
            </a:r>
            <a:r>
              <a:rPr lang="nb-NO" dirty="0" err="1"/>
              <a:t>review</a:t>
            </a:r>
            <a:endParaRPr lang="nb-NO" dirty="0"/>
          </a:p>
          <a:p>
            <a:pPr lvl="3"/>
            <a:r>
              <a:rPr lang="nb-NO" dirty="0" err="1"/>
              <a:t>Check</a:t>
            </a:r>
            <a:r>
              <a:rPr lang="nb-NO" dirty="0"/>
              <a:t> </a:t>
            </a:r>
            <a:r>
              <a:rPr lang="nb-NO" dirty="0" err="1"/>
              <a:t>references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previously</a:t>
            </a:r>
            <a:r>
              <a:rPr lang="nb-NO" dirty="0"/>
              <a:t> </a:t>
            </a:r>
            <a:r>
              <a:rPr lang="nb-NO" dirty="0" err="1"/>
              <a:t>selected</a:t>
            </a:r>
            <a:r>
              <a:rPr lang="nb-NO" dirty="0"/>
              <a:t> </a:t>
            </a:r>
            <a:r>
              <a:rPr lang="nb-NO" dirty="0" err="1"/>
              <a:t>papers</a:t>
            </a:r>
            <a:r>
              <a:rPr lang="nb-NO" dirty="0"/>
              <a:t>. Select a </a:t>
            </a:r>
            <a:r>
              <a:rPr lang="nb-NO" dirty="0" err="1"/>
              <a:t>subset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relevant</a:t>
            </a:r>
          </a:p>
          <a:p>
            <a:pPr lvl="3"/>
            <a:r>
              <a:rPr lang="nb-NO" dirty="0" err="1"/>
              <a:t>Check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papers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cite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previously</a:t>
            </a:r>
            <a:r>
              <a:rPr lang="nb-NO" dirty="0"/>
              <a:t> </a:t>
            </a:r>
            <a:r>
              <a:rPr lang="nb-NO" dirty="0" err="1"/>
              <a:t>selected</a:t>
            </a:r>
            <a:r>
              <a:rPr lang="nb-NO" dirty="0"/>
              <a:t> </a:t>
            </a:r>
            <a:r>
              <a:rPr lang="nb-NO" dirty="0" err="1"/>
              <a:t>papers</a:t>
            </a:r>
            <a:r>
              <a:rPr lang="nb-NO" dirty="0"/>
              <a:t>. Select a relevant </a:t>
            </a:r>
            <a:r>
              <a:rPr lang="nb-NO" dirty="0" err="1"/>
              <a:t>subset</a:t>
            </a:r>
            <a:endParaRPr lang="nb-NO" dirty="0"/>
          </a:p>
          <a:p>
            <a:pPr lvl="1"/>
            <a:r>
              <a:rPr lang="nb-NO" dirty="0" err="1"/>
              <a:t>Identify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existing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gaps</a:t>
            </a:r>
          </a:p>
          <a:p>
            <a:pPr lvl="2"/>
            <a:r>
              <a:rPr lang="nb-NO" dirty="0"/>
              <a:t>Not </a:t>
            </a:r>
            <a:r>
              <a:rPr lang="nb-NO" dirty="0" err="1"/>
              <a:t>many</a:t>
            </a:r>
            <a:r>
              <a:rPr lang="nb-NO" dirty="0"/>
              <a:t>, </a:t>
            </a:r>
            <a:r>
              <a:rPr lang="nb-NO" dirty="0" err="1"/>
              <a:t>restrict</a:t>
            </a:r>
            <a:r>
              <a:rPr lang="nb-NO" dirty="0"/>
              <a:t> to 2 </a:t>
            </a:r>
            <a:r>
              <a:rPr lang="nb-NO" dirty="0" err="1"/>
              <a:t>max</a:t>
            </a:r>
            <a:r>
              <a:rPr lang="nb-NO" dirty="0"/>
              <a:t> 3 to </a:t>
            </a:r>
            <a:r>
              <a:rPr lang="nb-NO" dirty="0" err="1"/>
              <a:t>avoid</a:t>
            </a:r>
            <a:r>
              <a:rPr lang="nb-NO" dirty="0"/>
              <a:t> </a:t>
            </a:r>
            <a:r>
              <a:rPr lang="nb-NO" dirty="0" err="1"/>
              <a:t>complexity</a:t>
            </a:r>
            <a:r>
              <a:rPr lang="nb-NO" dirty="0"/>
              <a:t> and </a:t>
            </a:r>
            <a:r>
              <a:rPr lang="nb-NO" dirty="0" err="1"/>
              <a:t>too</a:t>
            </a:r>
            <a:r>
              <a:rPr lang="nb-NO" dirty="0"/>
              <a:t> huge </a:t>
            </a:r>
            <a:r>
              <a:rPr lang="nb-NO" dirty="0" err="1"/>
              <a:t>scope</a:t>
            </a:r>
            <a:endParaRPr lang="nb-NO" dirty="0"/>
          </a:p>
          <a:p>
            <a:pPr lvl="1"/>
            <a:r>
              <a:rPr lang="nb-NO" dirty="0" err="1"/>
              <a:t>Create</a:t>
            </a:r>
            <a:r>
              <a:rPr lang="nb-NO" dirty="0"/>
              <a:t> a </a:t>
            </a:r>
            <a:r>
              <a:rPr lang="nb-NO" dirty="0" err="1"/>
              <a:t>backlog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gaps (same as for </a:t>
            </a:r>
            <a:r>
              <a:rPr lang="nb-NO" dirty="0" err="1"/>
              <a:t>the</a:t>
            </a:r>
            <a:r>
              <a:rPr lang="nb-NO" dirty="0"/>
              <a:t> business </a:t>
            </a:r>
            <a:r>
              <a:rPr lang="nb-NO" dirty="0" err="1"/>
              <a:t>requirements</a:t>
            </a:r>
            <a:r>
              <a:rPr lang="nb-NO" dirty="0"/>
              <a:t>)</a:t>
            </a:r>
          </a:p>
          <a:p>
            <a:pPr lvl="1"/>
            <a:r>
              <a:rPr lang="nb-NO" dirty="0" err="1"/>
              <a:t>Identify</a:t>
            </a:r>
            <a:r>
              <a:rPr lang="nb-NO" dirty="0"/>
              <a:t> initial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theories</a:t>
            </a:r>
            <a:r>
              <a:rPr lang="nb-NO" dirty="0"/>
              <a:t> to be used to </a:t>
            </a:r>
            <a:r>
              <a:rPr lang="nb-NO" dirty="0" err="1"/>
              <a:t>build</a:t>
            </a:r>
            <a:r>
              <a:rPr lang="nb-NO" dirty="0"/>
              <a:t> </a:t>
            </a:r>
            <a:r>
              <a:rPr lang="nb-NO" dirty="0" err="1"/>
              <a:t>on</a:t>
            </a:r>
            <a:endParaRPr lang="nb-NO" dirty="0"/>
          </a:p>
          <a:p>
            <a:pPr lvl="2"/>
            <a:r>
              <a:rPr lang="nb-NO" dirty="0" err="1"/>
              <a:t>Avoid</a:t>
            </a:r>
            <a:r>
              <a:rPr lang="nb-NO" dirty="0"/>
              <a:t> reinventing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wheel</a:t>
            </a:r>
            <a:r>
              <a:rPr lang="nb-NO" dirty="0"/>
              <a:t> and have a </a:t>
            </a:r>
            <a:r>
              <a:rPr lang="nb-NO" dirty="0" err="1"/>
              <a:t>framework</a:t>
            </a:r>
            <a:r>
              <a:rPr lang="nb-NO" dirty="0"/>
              <a:t> to </a:t>
            </a:r>
            <a:r>
              <a:rPr lang="nb-NO" dirty="0" err="1"/>
              <a:t>explain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components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research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93449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A8E302-FCBB-729F-2834-18D7FC822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DFBB7A-75E6-764E-FD1E-34BD3F8C7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 </a:t>
            </a:r>
            <a:r>
              <a:rPr lang="nb-NO" dirty="0" err="1"/>
              <a:t>research</a:t>
            </a:r>
            <a:r>
              <a:rPr lang="nb-NO" dirty="0"/>
              <a:t> gap </a:t>
            </a:r>
            <a:r>
              <a:rPr lang="nb-NO" dirty="0" err="1"/>
              <a:t>could</a:t>
            </a:r>
            <a:r>
              <a:rPr lang="nb-NO" dirty="0"/>
              <a:t> be a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containing</a:t>
            </a:r>
            <a:r>
              <a:rPr lang="nb-NO" dirty="0"/>
              <a:t>,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discussion</a:t>
            </a:r>
            <a:r>
              <a:rPr lang="nb-NO" dirty="0"/>
              <a:t>, </a:t>
            </a:r>
            <a:r>
              <a:rPr lang="nb-NO" dirty="0" err="1"/>
              <a:t>phrases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as:</a:t>
            </a:r>
          </a:p>
          <a:p>
            <a:pPr lvl="1"/>
            <a:r>
              <a:rPr lang="nb-NO" dirty="0"/>
              <a:t>«More </a:t>
            </a:r>
            <a:r>
              <a:rPr lang="nb-NO" dirty="0" err="1"/>
              <a:t>research</a:t>
            </a:r>
            <a:r>
              <a:rPr lang="nb-NO" dirty="0"/>
              <a:t> is </a:t>
            </a:r>
            <a:r>
              <a:rPr lang="nb-NO" dirty="0" err="1"/>
              <a:t>needed</a:t>
            </a:r>
            <a:r>
              <a:rPr lang="nb-NO" dirty="0"/>
              <a:t> to understand </a:t>
            </a:r>
            <a:r>
              <a:rPr lang="nb-NO" dirty="0" err="1"/>
              <a:t>how</a:t>
            </a:r>
            <a:r>
              <a:rPr lang="nb-NO" dirty="0"/>
              <a:t> a </a:t>
            </a:r>
            <a:r>
              <a:rPr lang="nb-NO" dirty="0" err="1"/>
              <a:t>technical</a:t>
            </a:r>
            <a:r>
              <a:rPr lang="nb-NO" dirty="0"/>
              <a:t> </a:t>
            </a:r>
            <a:r>
              <a:rPr lang="nb-NO" dirty="0" err="1"/>
              <a:t>debt</a:t>
            </a:r>
            <a:r>
              <a:rPr lang="nb-NO" dirty="0"/>
              <a:t> </a:t>
            </a:r>
            <a:r>
              <a:rPr lang="nb-NO" dirty="0" err="1"/>
              <a:t>backlog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prioritized</a:t>
            </a:r>
            <a:r>
              <a:rPr lang="nb-NO" dirty="0"/>
              <a:t>»</a:t>
            </a:r>
          </a:p>
          <a:p>
            <a:r>
              <a:rPr lang="nb-NO" dirty="0"/>
              <a:t>It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be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introduction</a:t>
            </a:r>
            <a:r>
              <a:rPr lang="nb-NO" dirty="0"/>
              <a:t>, as </a:t>
            </a:r>
            <a:r>
              <a:rPr lang="nb-NO" dirty="0" err="1"/>
              <a:t>motivation</a:t>
            </a:r>
            <a:endParaRPr lang="nb-NO" dirty="0"/>
          </a:p>
          <a:p>
            <a:pPr lvl="1"/>
            <a:r>
              <a:rPr lang="nb-NO" dirty="0"/>
              <a:t>«</a:t>
            </a:r>
            <a:r>
              <a:rPr lang="nb-NO" dirty="0" err="1"/>
              <a:t>We</a:t>
            </a:r>
            <a:r>
              <a:rPr lang="nb-NO" dirty="0"/>
              <a:t> have still not </a:t>
            </a:r>
            <a:r>
              <a:rPr lang="nb-NO" dirty="0" err="1"/>
              <a:t>understood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AI is </a:t>
            </a:r>
            <a:r>
              <a:rPr lang="nb-NO" dirty="0" err="1"/>
              <a:t>perceived</a:t>
            </a:r>
            <a:r>
              <a:rPr lang="nb-NO" dirty="0"/>
              <a:t> by </a:t>
            </a:r>
            <a:r>
              <a:rPr lang="nb-NO" dirty="0" err="1"/>
              <a:t>developers</a:t>
            </a:r>
            <a:r>
              <a:rPr lang="nb-NO" dirty="0"/>
              <a:t>»</a:t>
            </a:r>
          </a:p>
          <a:p>
            <a:pPr lvl="1"/>
            <a:r>
              <a:rPr lang="nb-NO" dirty="0" err="1"/>
              <a:t>Although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is a problem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 dirty="0" err="1"/>
              <a:t>being</a:t>
            </a:r>
            <a:r>
              <a:rPr lang="nb-NO" dirty="0"/>
              <a:t> </a:t>
            </a:r>
            <a:r>
              <a:rPr lang="nb-NO" dirty="0" err="1"/>
              <a:t>answered</a:t>
            </a:r>
            <a:r>
              <a:rPr lang="nb-NO" dirty="0"/>
              <a:t> in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, it </a:t>
            </a:r>
            <a:r>
              <a:rPr lang="nb-NO" dirty="0" err="1"/>
              <a:t>doesn’t</a:t>
            </a:r>
            <a:r>
              <a:rPr lang="nb-NO" dirty="0"/>
              <a:t> </a:t>
            </a:r>
            <a:r>
              <a:rPr lang="nb-NO" dirty="0" err="1"/>
              <a:t>mean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is </a:t>
            </a:r>
            <a:r>
              <a:rPr lang="nb-NO" dirty="0" err="1"/>
              <a:t>addressing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whole</a:t>
            </a:r>
            <a:r>
              <a:rPr lang="nb-NO" dirty="0"/>
              <a:t> problem.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aspects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it </a:t>
            </a:r>
            <a:r>
              <a:rPr lang="nb-NO" dirty="0" err="1"/>
              <a:t>could</a:t>
            </a:r>
            <a:r>
              <a:rPr lang="nb-NO" dirty="0"/>
              <a:t> still be relevant</a:t>
            </a:r>
          </a:p>
          <a:p>
            <a:r>
              <a:rPr lang="nb-NO" dirty="0" err="1"/>
              <a:t>Blog</a:t>
            </a:r>
            <a:r>
              <a:rPr lang="nb-NO" dirty="0"/>
              <a:t> post from a </a:t>
            </a:r>
            <a:r>
              <a:rPr lang="nb-NO" dirty="0" err="1"/>
              <a:t>renown</a:t>
            </a:r>
            <a:r>
              <a:rPr lang="nb-NO" dirty="0"/>
              <a:t> </a:t>
            </a:r>
            <a:r>
              <a:rPr lang="nb-NO" dirty="0" err="1"/>
              <a:t>practitioner</a:t>
            </a:r>
            <a:r>
              <a:rPr lang="nb-NO" dirty="0"/>
              <a:t> in </a:t>
            </a:r>
            <a:r>
              <a:rPr lang="nb-NO" dirty="0" err="1"/>
              <a:t>Linkedin</a:t>
            </a:r>
            <a:r>
              <a:rPr lang="nb-NO" dirty="0"/>
              <a:t> or Medium etc.</a:t>
            </a:r>
          </a:p>
        </p:txBody>
      </p:sp>
    </p:spTree>
    <p:extLst>
      <p:ext uri="{BB962C8B-B14F-4D97-AF65-F5344CB8AC3E}">
        <p14:creationId xmlns:p14="http://schemas.microsoft.com/office/powerpoint/2010/main" val="2250326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B1BB43-6AC7-CC33-CFA2-489DD3426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prioritization</a:t>
            </a:r>
            <a:r>
              <a:rPr lang="nb-NO" dirty="0"/>
              <a:t> and </a:t>
            </a:r>
            <a:r>
              <a:rPr lang="nb-NO" dirty="0" err="1"/>
              <a:t>RQs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E64F55-C0EF-016E-00C8-E2856C8B6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A </a:t>
            </a:r>
            <a:r>
              <a:rPr lang="nb-NO" b="1" dirty="0" err="1"/>
              <a:t>tricky</a:t>
            </a:r>
            <a:r>
              <a:rPr lang="nb-NO" b="1" dirty="0"/>
              <a:t> part </a:t>
            </a:r>
            <a:r>
              <a:rPr lang="nb-NO" dirty="0"/>
              <a:t>is to </a:t>
            </a:r>
            <a:r>
              <a:rPr lang="nb-NO" dirty="0" err="1"/>
              <a:t>find</a:t>
            </a:r>
            <a:r>
              <a:rPr lang="nb-NO" dirty="0"/>
              <a:t>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intersection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business,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 and </a:t>
            </a:r>
            <a:r>
              <a:rPr lang="nb-NO" dirty="0" err="1"/>
              <a:t>context</a:t>
            </a:r>
            <a:r>
              <a:rPr lang="nb-NO" dirty="0"/>
              <a:t> </a:t>
            </a:r>
            <a:r>
              <a:rPr lang="nb-NO" dirty="0" err="1"/>
              <a:t>constraints</a:t>
            </a:r>
            <a:endParaRPr lang="nb-NO" dirty="0"/>
          </a:p>
          <a:p>
            <a:pPr lvl="1"/>
            <a:r>
              <a:rPr lang="nb-NO" dirty="0"/>
              <a:t>First, </a:t>
            </a:r>
            <a:r>
              <a:rPr lang="nb-NO" dirty="0" err="1"/>
              <a:t>prioritize</a:t>
            </a:r>
            <a:r>
              <a:rPr lang="nb-NO" dirty="0"/>
              <a:t> </a:t>
            </a:r>
            <a:r>
              <a:rPr lang="nb-NO" dirty="0" err="1"/>
              <a:t>buisiness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importance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stakeholders</a:t>
            </a:r>
          </a:p>
          <a:p>
            <a:pPr lvl="1"/>
            <a:r>
              <a:rPr lang="nb-NO" dirty="0" err="1"/>
              <a:t>Remove</a:t>
            </a:r>
            <a:r>
              <a:rPr lang="nb-NO" dirty="0"/>
              <a:t> or </a:t>
            </a:r>
            <a:r>
              <a:rPr lang="nb-NO" dirty="0" err="1"/>
              <a:t>postpone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not </a:t>
            </a:r>
            <a:r>
              <a:rPr lang="nb-NO" dirty="0" err="1"/>
              <a:t>feasible</a:t>
            </a:r>
            <a:r>
              <a:rPr lang="nb-NO" dirty="0"/>
              <a:t> or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risky</a:t>
            </a:r>
            <a:r>
              <a:rPr lang="nb-NO" dirty="0"/>
              <a:t> </a:t>
            </a:r>
            <a:r>
              <a:rPr lang="nb-NO" dirty="0" err="1"/>
              <a:t>according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context</a:t>
            </a:r>
            <a:r>
              <a:rPr lang="nb-NO" dirty="0"/>
              <a:t> </a:t>
            </a:r>
            <a:r>
              <a:rPr lang="nb-NO" dirty="0" err="1"/>
              <a:t>analysis</a:t>
            </a:r>
            <a:endParaRPr lang="nb-NO" dirty="0"/>
          </a:p>
          <a:p>
            <a:pPr lvl="1"/>
            <a:r>
              <a:rPr lang="nb-NO" dirty="0" err="1"/>
              <a:t>Remove</a:t>
            </a:r>
            <a:r>
              <a:rPr lang="nb-NO" dirty="0"/>
              <a:t> or </a:t>
            </a:r>
            <a:r>
              <a:rPr lang="nb-NO" dirty="0" err="1"/>
              <a:t>postpone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do not </a:t>
            </a:r>
            <a:r>
              <a:rPr lang="nb-NO" dirty="0" err="1"/>
              <a:t>provide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contribution</a:t>
            </a:r>
            <a:r>
              <a:rPr lang="nb-NO" dirty="0"/>
              <a:t> for </a:t>
            </a:r>
            <a:r>
              <a:rPr lang="nb-NO" dirty="0" err="1"/>
              <a:t>research</a:t>
            </a:r>
            <a:r>
              <a:rPr lang="nb-NO" dirty="0"/>
              <a:t> (</a:t>
            </a:r>
            <a:r>
              <a:rPr lang="nb-NO" dirty="0" err="1"/>
              <a:t>unless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</a:t>
            </a:r>
            <a:r>
              <a:rPr lang="nb-NO" dirty="0" err="1"/>
              <a:t>provide</a:t>
            </a:r>
            <a:r>
              <a:rPr lang="nb-NO" dirty="0"/>
              <a:t> a </a:t>
            </a:r>
            <a:r>
              <a:rPr lang="nb-NO" dirty="0" err="1"/>
              <a:t>contribution</a:t>
            </a:r>
            <a:r>
              <a:rPr lang="nb-NO" dirty="0"/>
              <a:t> </a:t>
            </a:r>
            <a:r>
              <a:rPr lang="nb-NO" dirty="0" err="1"/>
              <a:t>together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If none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left</a:t>
            </a:r>
            <a:r>
              <a:rPr lang="nb-NO" dirty="0"/>
              <a:t>, start </a:t>
            </a:r>
            <a:r>
              <a:rPr lang="nb-NO" dirty="0" err="1"/>
              <a:t>again</a:t>
            </a:r>
            <a:r>
              <a:rPr lang="nb-NO" dirty="0"/>
              <a:t> from </a:t>
            </a:r>
            <a:r>
              <a:rPr lang="nb-NO" dirty="0" err="1"/>
              <a:t>scratch</a:t>
            </a:r>
            <a:endParaRPr lang="nb-NO" dirty="0"/>
          </a:p>
          <a:p>
            <a:r>
              <a:rPr lang="nb-NO" dirty="0" err="1"/>
              <a:t>Create</a:t>
            </a:r>
            <a:r>
              <a:rPr lang="nb-NO" dirty="0"/>
              <a:t> </a:t>
            </a:r>
            <a:r>
              <a:rPr lang="nb-NO" b="1" dirty="0"/>
              <a:t>initial Research Questions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relevant for </a:t>
            </a:r>
            <a:r>
              <a:rPr lang="nb-NO" dirty="0" err="1"/>
              <a:t>research</a:t>
            </a:r>
            <a:r>
              <a:rPr lang="nb-NO" dirty="0"/>
              <a:t> gaps and </a:t>
            </a:r>
            <a:r>
              <a:rPr lang="nb-NO" dirty="0" err="1"/>
              <a:t>aim</a:t>
            </a:r>
            <a:r>
              <a:rPr lang="nb-NO" dirty="0"/>
              <a:t> at </a:t>
            </a:r>
            <a:r>
              <a:rPr lang="nb-NO" dirty="0" err="1"/>
              <a:t>addressing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business </a:t>
            </a:r>
            <a:r>
              <a:rPr lang="nb-NO" dirty="0" err="1"/>
              <a:t>requirements</a:t>
            </a:r>
            <a:endParaRPr lang="nb-NO" dirty="0"/>
          </a:p>
          <a:p>
            <a:pPr lvl="1"/>
            <a:r>
              <a:rPr lang="nb-NO" dirty="0"/>
              <a:t>It is ok to have more </a:t>
            </a:r>
            <a:r>
              <a:rPr lang="nb-NO" dirty="0" err="1"/>
              <a:t>RQs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feasible</a:t>
            </a:r>
            <a:r>
              <a:rPr lang="nb-NO" dirty="0"/>
              <a:t> to </a:t>
            </a:r>
            <a:r>
              <a:rPr lang="nb-NO" dirty="0" err="1"/>
              <a:t>address</a:t>
            </a:r>
            <a:r>
              <a:rPr lang="nb-NO" dirty="0"/>
              <a:t> at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point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process</a:t>
            </a:r>
            <a:r>
              <a:rPr lang="nb-NO" dirty="0"/>
              <a:t>. </a:t>
            </a:r>
            <a:r>
              <a:rPr lang="nb-NO" dirty="0" err="1"/>
              <a:t>Prioritize</a:t>
            </a:r>
            <a:r>
              <a:rPr lang="nb-NO" dirty="0"/>
              <a:t>, and start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ones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more </a:t>
            </a:r>
            <a:r>
              <a:rPr lang="nb-NO" dirty="0" err="1"/>
              <a:t>important</a:t>
            </a:r>
            <a:r>
              <a:rPr lang="nb-NO" dirty="0"/>
              <a:t> </a:t>
            </a:r>
            <a:r>
              <a:rPr lang="nb-NO" dirty="0" err="1"/>
              <a:t>according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analysis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9908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48B6820-B9A3-1E1C-9009-20B43CCFF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29EA52-141A-9A67-53E3-2D5944F26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418"/>
            <a:ext cx="10515600" cy="491345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Organization </a:t>
            </a:r>
            <a:r>
              <a:rPr lang="nb-NO" dirty="0" err="1"/>
              <a:t>X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</a:t>
            </a:r>
            <a:r>
              <a:rPr lang="nb-NO" dirty="0" err="1"/>
              <a:t>me</a:t>
            </a:r>
            <a:r>
              <a:rPr lang="nb-NO" dirty="0"/>
              <a:t> to </a:t>
            </a:r>
            <a:r>
              <a:rPr lang="nb-NO" dirty="0" err="1"/>
              <a:t>create</a:t>
            </a:r>
            <a:r>
              <a:rPr lang="nb-NO" dirty="0"/>
              <a:t> a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interface</a:t>
            </a:r>
            <a:r>
              <a:rPr lang="nb-NO" dirty="0"/>
              <a:t> to </a:t>
            </a:r>
            <a:r>
              <a:rPr lang="nb-NO" dirty="0" err="1"/>
              <a:t>integrate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tools</a:t>
            </a:r>
            <a:endParaRPr lang="nb-NO" dirty="0"/>
          </a:p>
          <a:p>
            <a:pPr lvl="1"/>
            <a:r>
              <a:rPr lang="nb-NO" dirty="0"/>
              <a:t>This is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high</a:t>
            </a:r>
            <a:r>
              <a:rPr lang="nb-NO" dirty="0"/>
              <a:t> </a:t>
            </a:r>
            <a:r>
              <a:rPr lang="nb-NO" dirty="0" err="1"/>
              <a:t>level</a:t>
            </a:r>
            <a:r>
              <a:rPr lang="nb-NO" dirty="0"/>
              <a:t> business </a:t>
            </a:r>
            <a:r>
              <a:rPr lang="nb-NO" dirty="0" err="1"/>
              <a:t>requirement</a:t>
            </a:r>
            <a:endParaRPr lang="nb-NO" dirty="0"/>
          </a:p>
          <a:p>
            <a:pPr lvl="1"/>
            <a:r>
              <a:rPr lang="nb-NO" dirty="0"/>
              <a:t>It’s not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requirement</a:t>
            </a:r>
            <a:endParaRPr lang="nb-NO" dirty="0"/>
          </a:p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to </a:t>
            </a:r>
            <a:r>
              <a:rPr lang="nb-NO" dirty="0" err="1"/>
              <a:t>create</a:t>
            </a:r>
            <a:r>
              <a:rPr lang="nb-NO" dirty="0"/>
              <a:t> an </a:t>
            </a:r>
            <a:r>
              <a:rPr lang="nb-NO" dirty="0" err="1"/>
              <a:t>interface</a:t>
            </a:r>
            <a:r>
              <a:rPr lang="nb-NO" dirty="0"/>
              <a:t>. </a:t>
            </a:r>
            <a:r>
              <a:rPr lang="nb-NO" dirty="0" err="1"/>
              <a:t>However</a:t>
            </a:r>
            <a:r>
              <a:rPr lang="nb-NO" dirty="0"/>
              <a:t>,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interface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</a:t>
            </a:r>
            <a:r>
              <a:rPr lang="nb-NO" dirty="0" err="1"/>
              <a:t>communicate</a:t>
            </a:r>
            <a:r>
              <a:rPr lang="nb-NO" dirty="0"/>
              <a:t> not just </a:t>
            </a:r>
            <a:r>
              <a:rPr lang="nb-NO" dirty="0" err="1"/>
              <a:t>with</a:t>
            </a:r>
            <a:r>
              <a:rPr lang="nb-NO" dirty="0"/>
              <a:t> a normal API, </a:t>
            </a:r>
            <a:r>
              <a:rPr lang="nb-NO" dirty="0" err="1"/>
              <a:t>but</a:t>
            </a:r>
            <a:r>
              <a:rPr lang="nb-NO" dirty="0"/>
              <a:t> it has to be </a:t>
            </a:r>
            <a:r>
              <a:rPr lang="nb-NO" dirty="0" err="1"/>
              <a:t>designed</a:t>
            </a:r>
            <a:r>
              <a:rPr lang="nb-NO" dirty="0"/>
              <a:t> in </a:t>
            </a:r>
            <a:r>
              <a:rPr lang="nb-NO" dirty="0" err="1"/>
              <a:t>aspecial</a:t>
            </a:r>
            <a:r>
              <a:rPr lang="nb-NO" dirty="0"/>
              <a:t> </a:t>
            </a:r>
            <a:r>
              <a:rPr lang="nb-NO" dirty="0" err="1"/>
              <a:t>way</a:t>
            </a:r>
            <a:r>
              <a:rPr lang="nb-NO" dirty="0"/>
              <a:t> (for </a:t>
            </a:r>
            <a:r>
              <a:rPr lang="nb-NO" dirty="0" err="1"/>
              <a:t>example</a:t>
            </a:r>
            <a:r>
              <a:rPr lang="nb-NO" dirty="0"/>
              <a:t> to handle data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consumed</a:t>
            </a:r>
            <a:r>
              <a:rPr lang="nb-NO" dirty="0"/>
              <a:t> by AI). </a:t>
            </a:r>
          </a:p>
          <a:p>
            <a:pPr lvl="1"/>
            <a:r>
              <a:rPr lang="nb-NO" dirty="0" err="1"/>
              <a:t>There</a:t>
            </a:r>
            <a:r>
              <a:rPr lang="nb-NO" dirty="0"/>
              <a:t> is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or </a:t>
            </a:r>
            <a:r>
              <a:rPr lang="nb-NO" dirty="0" err="1"/>
              <a:t>technical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clearly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 for </a:t>
            </a:r>
            <a:r>
              <a:rPr lang="nb-NO" dirty="0" err="1"/>
              <a:t>this</a:t>
            </a:r>
            <a:r>
              <a:rPr lang="nb-NO" dirty="0"/>
              <a:t>. Or </a:t>
            </a:r>
            <a:r>
              <a:rPr lang="nb-NO" dirty="0" err="1"/>
              <a:t>there</a:t>
            </a:r>
            <a:r>
              <a:rPr lang="nb-NO" dirty="0"/>
              <a:t> is,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it’s</a:t>
            </a:r>
            <a:r>
              <a:rPr lang="nb-NO" dirty="0"/>
              <a:t> suboptimal, or has </a:t>
            </a:r>
            <a:r>
              <a:rPr lang="nb-NO" dirty="0" err="1"/>
              <a:t>assumptions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do not hold for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endParaRPr lang="nb-NO" dirty="0"/>
          </a:p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found</a:t>
            </a:r>
            <a:r>
              <a:rPr lang="nb-NO" dirty="0"/>
              <a:t>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intersection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business and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endParaRPr lang="nb-NO" dirty="0"/>
          </a:p>
          <a:p>
            <a:pPr lvl="1"/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implementing</a:t>
            </a:r>
            <a:r>
              <a:rPr lang="nb-NO" dirty="0"/>
              <a:t> and </a:t>
            </a:r>
            <a:r>
              <a:rPr lang="nb-NO" dirty="0" err="1"/>
              <a:t>evaluating</a:t>
            </a:r>
            <a:r>
              <a:rPr lang="nb-NO" dirty="0"/>
              <a:t>, </a:t>
            </a:r>
            <a:r>
              <a:rPr lang="nb-NO" dirty="0" err="1"/>
              <a:t>it’s</a:t>
            </a:r>
            <a:r>
              <a:rPr lang="nb-NO" dirty="0"/>
              <a:t> </a:t>
            </a:r>
            <a:r>
              <a:rPr lang="nb-NO" dirty="0" err="1"/>
              <a:t>important</a:t>
            </a:r>
            <a:r>
              <a:rPr lang="nb-NO" dirty="0"/>
              <a:t> to </a:t>
            </a:r>
            <a:r>
              <a:rPr lang="nb-NO" dirty="0" err="1"/>
              <a:t>focus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AI-</a:t>
            </a:r>
            <a:r>
              <a:rPr lang="nb-NO" dirty="0" err="1"/>
              <a:t>specific</a:t>
            </a:r>
            <a:r>
              <a:rPr lang="nb-NO" dirty="0"/>
              <a:t> part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problem, as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relevant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requirement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4030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5392F3-05B0-ABF6-B98D-C0C0C1399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Method </a:t>
            </a:r>
            <a:r>
              <a:rPr lang="nb-NO" dirty="0" err="1"/>
              <a:t>selection</a:t>
            </a:r>
            <a:r>
              <a:rPr lang="nb-NO" dirty="0"/>
              <a:t> and </a:t>
            </a:r>
            <a:r>
              <a:rPr lang="nb-NO" dirty="0" err="1"/>
              <a:t>setup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D0297B-41D9-37C5-B502-7C3212F74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0747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95381F-6681-502A-1454-BF6750A9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Criteria</a:t>
            </a:r>
            <a:r>
              <a:rPr lang="nb-NO" dirty="0"/>
              <a:t> and </a:t>
            </a:r>
            <a:r>
              <a:rPr lang="nb-NO" dirty="0" err="1"/>
              <a:t>benchmark</a:t>
            </a:r>
            <a:r>
              <a:rPr lang="nb-NO" dirty="0"/>
              <a:t> establishment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B8EDB7D-427A-6F6A-ACA9-590C06059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8560"/>
          </a:xfrm>
        </p:spPr>
        <p:txBody>
          <a:bodyPr>
            <a:normAutofit lnSpcReduction="10000"/>
          </a:bodyPr>
          <a:lstStyle/>
          <a:p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 </a:t>
            </a:r>
            <a:r>
              <a:rPr lang="nb-NO" dirty="0" err="1"/>
              <a:t>elicited</a:t>
            </a:r>
            <a:r>
              <a:rPr lang="nb-NO" dirty="0"/>
              <a:t> </a:t>
            </a:r>
            <a:r>
              <a:rPr lang="nb-NO" dirty="0" err="1"/>
              <a:t>earlier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Define</a:t>
            </a:r>
            <a:r>
              <a:rPr lang="nb-NO" dirty="0"/>
              <a:t> a </a:t>
            </a:r>
            <a:r>
              <a:rPr lang="nb-NO" dirty="0" err="1"/>
              <a:t>set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criteria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be </a:t>
            </a:r>
            <a:r>
              <a:rPr lang="nb-NO" dirty="0" err="1"/>
              <a:t>fulfilled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dirty="0"/>
          </a:p>
          <a:p>
            <a:pPr lvl="2"/>
            <a:r>
              <a:rPr lang="nb-NO" dirty="0" err="1"/>
              <a:t>Create</a:t>
            </a:r>
            <a:r>
              <a:rPr lang="nb-NO" dirty="0"/>
              <a:t> a </a:t>
            </a:r>
            <a:r>
              <a:rPr lang="nb-NO" dirty="0" err="1"/>
              <a:t>definition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concepts</a:t>
            </a:r>
            <a:endParaRPr lang="nb-NO" dirty="0"/>
          </a:p>
          <a:p>
            <a:pPr lvl="2"/>
            <a:r>
              <a:rPr lang="nb-NO" dirty="0"/>
              <a:t>E.g. The </a:t>
            </a:r>
            <a:r>
              <a:rPr lang="nb-NO" dirty="0" err="1"/>
              <a:t>solution</a:t>
            </a:r>
            <a:r>
              <a:rPr lang="nb-NO" dirty="0"/>
              <a:t> is </a:t>
            </a:r>
            <a:r>
              <a:rPr lang="nb-NO" b="1" dirty="0" err="1"/>
              <a:t>correct</a:t>
            </a:r>
            <a:r>
              <a:rPr lang="nb-NO" dirty="0"/>
              <a:t> (</a:t>
            </a:r>
            <a:r>
              <a:rPr lang="nb-NO" dirty="0" err="1"/>
              <a:t>technical</a:t>
            </a:r>
            <a:r>
              <a:rPr lang="nb-NO" dirty="0"/>
              <a:t> </a:t>
            </a:r>
            <a:r>
              <a:rPr lang="nb-NO" dirty="0" err="1"/>
              <a:t>requirement</a:t>
            </a:r>
            <a:r>
              <a:rPr lang="nb-NO" dirty="0"/>
              <a:t>)</a:t>
            </a:r>
          </a:p>
          <a:p>
            <a:pPr lvl="2"/>
            <a:r>
              <a:rPr lang="nb-NO" dirty="0"/>
              <a:t>E.g. The </a:t>
            </a:r>
            <a:r>
              <a:rPr lang="nb-NO" dirty="0" err="1"/>
              <a:t>solution</a:t>
            </a:r>
            <a:r>
              <a:rPr lang="nb-NO" dirty="0"/>
              <a:t> is </a:t>
            </a:r>
            <a:r>
              <a:rPr lang="nb-NO" b="1" dirty="0" err="1"/>
              <a:t>helpful</a:t>
            </a:r>
            <a:r>
              <a:rPr lang="nb-NO" dirty="0"/>
              <a:t> (</a:t>
            </a:r>
            <a:r>
              <a:rPr lang="nb-NO" dirty="0" err="1"/>
              <a:t>user</a:t>
            </a:r>
            <a:r>
              <a:rPr lang="nb-NO" dirty="0"/>
              <a:t> </a:t>
            </a:r>
            <a:r>
              <a:rPr lang="nb-NO" dirty="0" err="1"/>
              <a:t>requirement</a:t>
            </a:r>
            <a:r>
              <a:rPr lang="nb-NO" dirty="0"/>
              <a:t>)</a:t>
            </a:r>
          </a:p>
          <a:p>
            <a:pPr lvl="1"/>
            <a:r>
              <a:rPr lang="nb-NO" dirty="0" err="1"/>
              <a:t>Define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criteria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evaluated</a:t>
            </a:r>
            <a:endParaRPr lang="nb-NO" dirty="0"/>
          </a:p>
          <a:p>
            <a:pPr lvl="2"/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use</a:t>
            </a:r>
            <a:r>
              <a:rPr lang="nb-NO" dirty="0"/>
              <a:t> as </a:t>
            </a:r>
            <a:r>
              <a:rPr lang="nb-NO" dirty="0" err="1"/>
              <a:t>proxy</a:t>
            </a:r>
            <a:r>
              <a:rPr lang="nb-NO" dirty="0"/>
              <a:t> for </a:t>
            </a:r>
            <a:r>
              <a:rPr lang="nb-NO" dirty="0" err="1"/>
              <a:t>measurement</a:t>
            </a:r>
            <a:endParaRPr lang="nb-NO" dirty="0"/>
          </a:p>
          <a:p>
            <a:pPr lvl="3"/>
            <a:r>
              <a:rPr lang="nb-NO" dirty="0" err="1"/>
              <a:t>Qualitative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from stakeholders</a:t>
            </a:r>
          </a:p>
          <a:p>
            <a:pPr lvl="3"/>
            <a:r>
              <a:rPr lang="nb-NO" dirty="0" err="1"/>
              <a:t>Automatically</a:t>
            </a:r>
            <a:r>
              <a:rPr lang="nb-NO" dirty="0"/>
              <a:t> </a:t>
            </a:r>
            <a:r>
              <a:rPr lang="nb-NO" dirty="0" err="1"/>
              <a:t>tested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metrics</a:t>
            </a:r>
            <a:endParaRPr lang="nb-NO" dirty="0"/>
          </a:p>
          <a:p>
            <a:pPr lvl="4"/>
            <a:r>
              <a:rPr lang="nb-NO" dirty="0" err="1"/>
              <a:t>Optional</a:t>
            </a:r>
            <a:r>
              <a:rPr lang="nb-NO" dirty="0"/>
              <a:t>: record </a:t>
            </a:r>
            <a:r>
              <a:rPr lang="nb-NO" dirty="0" err="1"/>
              <a:t>wanted</a:t>
            </a:r>
            <a:r>
              <a:rPr lang="nb-NO" dirty="0"/>
              <a:t> </a:t>
            </a:r>
            <a:r>
              <a:rPr lang="nb-NO" dirty="0" err="1"/>
              <a:t>thresholds</a:t>
            </a:r>
            <a:r>
              <a:rPr lang="nb-NO" dirty="0"/>
              <a:t> to </a:t>
            </a:r>
            <a:r>
              <a:rPr lang="nb-NO" dirty="0" err="1"/>
              <a:t>measure</a:t>
            </a:r>
            <a:r>
              <a:rPr lang="nb-NO" dirty="0"/>
              <a:t> </a:t>
            </a:r>
            <a:r>
              <a:rPr lang="nb-NO" dirty="0" err="1"/>
              <a:t>against</a:t>
            </a:r>
            <a:endParaRPr lang="nb-NO" dirty="0"/>
          </a:p>
          <a:p>
            <a:pPr lvl="1"/>
            <a:r>
              <a:rPr lang="nb-NO" dirty="0" err="1"/>
              <a:t>Establish</a:t>
            </a:r>
            <a:r>
              <a:rPr lang="nb-NO" dirty="0"/>
              <a:t> a </a:t>
            </a:r>
            <a:r>
              <a:rPr lang="nb-NO" dirty="0" err="1"/>
              <a:t>benchmark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reused</a:t>
            </a:r>
            <a:r>
              <a:rPr lang="nb-NO" dirty="0"/>
              <a:t> and </a:t>
            </a:r>
            <a:r>
              <a:rPr lang="nb-NO" dirty="0" err="1"/>
              <a:t>refined</a:t>
            </a:r>
            <a:r>
              <a:rPr lang="nb-NO" dirty="0"/>
              <a:t>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iterations</a:t>
            </a:r>
            <a:endParaRPr lang="nb-NO" dirty="0"/>
          </a:p>
          <a:p>
            <a:pPr lvl="2"/>
            <a:r>
              <a:rPr lang="nb-NO" dirty="0" err="1"/>
              <a:t>Any</a:t>
            </a:r>
            <a:r>
              <a:rPr lang="nb-NO" dirty="0"/>
              <a:t> testing </a:t>
            </a:r>
            <a:r>
              <a:rPr lang="nb-NO" dirty="0" err="1"/>
              <a:t>techinque</a:t>
            </a:r>
            <a:r>
              <a:rPr lang="nb-NO" dirty="0"/>
              <a:t>, </a:t>
            </a:r>
            <a:r>
              <a:rPr lang="nb-NO" dirty="0" err="1"/>
              <a:t>if</a:t>
            </a:r>
            <a:r>
              <a:rPr lang="nb-NO" dirty="0"/>
              <a:t> relevant, </a:t>
            </a:r>
            <a:r>
              <a:rPr lang="nb-NO" dirty="0" err="1"/>
              <a:t>can</a:t>
            </a:r>
            <a:r>
              <a:rPr lang="nb-NO" dirty="0"/>
              <a:t> be used</a:t>
            </a:r>
          </a:p>
          <a:p>
            <a:pPr lvl="1"/>
            <a:r>
              <a:rPr lang="nb-NO" dirty="0"/>
              <a:t>Here </a:t>
            </a:r>
            <a:r>
              <a:rPr lang="nb-NO" dirty="0" err="1"/>
              <a:t>construct</a:t>
            </a:r>
            <a:r>
              <a:rPr lang="nb-NO" dirty="0"/>
              <a:t> </a:t>
            </a:r>
            <a:r>
              <a:rPr lang="nb-NO" dirty="0" err="1"/>
              <a:t>validity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considered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53460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3A2A5C-A1E1-2A9E-F85D-25196B48B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205479-598D-1A3E-E63B-F9EE9BCDC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9418"/>
            <a:ext cx="10515600" cy="5278582"/>
          </a:xfrm>
        </p:spPr>
        <p:txBody>
          <a:bodyPr>
            <a:normAutofit lnSpcReduction="10000"/>
          </a:bodyPr>
          <a:lstStyle/>
          <a:p>
            <a:r>
              <a:rPr lang="nb-NO" dirty="0"/>
              <a:t>Øyvind </a:t>
            </a:r>
            <a:r>
              <a:rPr lang="nb-NO" dirty="0" err="1"/>
              <a:t>would</a:t>
            </a:r>
            <a:r>
              <a:rPr lang="nb-NO" dirty="0"/>
              <a:t> like to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, giving more </a:t>
            </a:r>
            <a:r>
              <a:rPr lang="nb-NO" dirty="0" err="1"/>
              <a:t>information</a:t>
            </a:r>
            <a:r>
              <a:rPr lang="nb-NO" dirty="0"/>
              <a:t> to an LLM, it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answer</a:t>
            </a:r>
            <a:r>
              <a:rPr lang="nb-NO" dirty="0"/>
              <a:t> questions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diary</a:t>
            </a:r>
            <a:r>
              <a:rPr lang="nb-NO" dirty="0"/>
              <a:t> </a:t>
            </a:r>
            <a:r>
              <a:rPr lang="nb-NO" dirty="0" err="1"/>
              <a:t>production</a:t>
            </a:r>
            <a:endParaRPr lang="nb-NO" dirty="0"/>
          </a:p>
          <a:p>
            <a:pPr lvl="1"/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important</a:t>
            </a:r>
            <a:r>
              <a:rPr lang="nb-NO" dirty="0"/>
              <a:t>? </a:t>
            </a:r>
            <a:r>
              <a:rPr lang="nb-NO" b="1" dirty="0" err="1"/>
              <a:t>Correctness</a:t>
            </a:r>
            <a:r>
              <a:rPr lang="nb-NO" dirty="0"/>
              <a:t> The LLM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correct</a:t>
            </a:r>
            <a:r>
              <a:rPr lang="nb-NO" dirty="0"/>
              <a:t>,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stakeholder in </a:t>
            </a:r>
            <a:r>
              <a:rPr lang="nb-NO" dirty="0" err="1"/>
              <a:t>company</a:t>
            </a:r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 </a:t>
            </a:r>
            <a:r>
              <a:rPr lang="nb-NO" dirty="0" err="1"/>
              <a:t>would</a:t>
            </a:r>
            <a:r>
              <a:rPr lang="nb-NO" dirty="0"/>
              <a:t> like to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outcome</a:t>
            </a:r>
            <a:r>
              <a:rPr lang="nb-NO" dirty="0"/>
              <a:t> to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past</a:t>
            </a:r>
            <a:r>
              <a:rPr lang="nb-NO" dirty="0"/>
              <a:t> </a:t>
            </a:r>
            <a:r>
              <a:rPr lang="nb-NO" dirty="0" err="1"/>
              <a:t>information</a:t>
            </a:r>
            <a:endParaRPr lang="nb-NO" dirty="0"/>
          </a:p>
          <a:p>
            <a:pPr lvl="2"/>
            <a:r>
              <a:rPr lang="nb-NO" dirty="0"/>
              <a:t>A </a:t>
            </a:r>
            <a:r>
              <a:rPr lang="nb-NO" dirty="0" err="1"/>
              <a:t>benchmark</a:t>
            </a:r>
            <a:r>
              <a:rPr lang="nb-NO" dirty="0"/>
              <a:t>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created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b="1" dirty="0"/>
              <a:t>questions</a:t>
            </a:r>
            <a:r>
              <a:rPr lang="nb-NO" dirty="0"/>
              <a:t> and </a:t>
            </a:r>
            <a:r>
              <a:rPr lang="nb-NO" b="1" dirty="0" err="1"/>
              <a:t>correct</a:t>
            </a:r>
            <a:r>
              <a:rPr lang="nb-NO" b="1" dirty="0"/>
              <a:t> </a:t>
            </a:r>
            <a:r>
              <a:rPr lang="nb-NO" b="1" dirty="0" err="1"/>
              <a:t>answers</a:t>
            </a:r>
            <a:r>
              <a:rPr lang="nb-NO" dirty="0"/>
              <a:t>. </a:t>
            </a:r>
            <a:r>
              <a:rPr lang="nb-NO" dirty="0" err="1"/>
              <a:t>Every</a:t>
            </a:r>
            <a:r>
              <a:rPr lang="nb-NO" dirty="0"/>
              <a:t> time </a:t>
            </a:r>
            <a:r>
              <a:rPr lang="nb-NO" dirty="0" err="1"/>
              <a:t>the</a:t>
            </a:r>
            <a:r>
              <a:rPr lang="nb-NO" dirty="0"/>
              <a:t> LLM is </a:t>
            </a:r>
            <a:r>
              <a:rPr lang="nb-NO" dirty="0" err="1"/>
              <a:t>tested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various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, it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give</a:t>
            </a:r>
            <a:r>
              <a:rPr lang="nb-NO" dirty="0"/>
              <a:t> different </a:t>
            </a:r>
            <a:r>
              <a:rPr lang="nb-NO" dirty="0" err="1"/>
              <a:t>answers</a:t>
            </a:r>
            <a:r>
              <a:rPr lang="nb-NO" dirty="0"/>
              <a:t>,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version</a:t>
            </a:r>
            <a:r>
              <a:rPr lang="nb-NO" dirty="0"/>
              <a:t> is </a:t>
            </a:r>
            <a:r>
              <a:rPr lang="nb-NO" dirty="0" err="1"/>
              <a:t>closer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correct</a:t>
            </a:r>
            <a:r>
              <a:rPr lang="nb-NO" dirty="0"/>
              <a:t> </a:t>
            </a:r>
            <a:r>
              <a:rPr lang="nb-NO" dirty="0" err="1"/>
              <a:t>answer</a:t>
            </a:r>
            <a:r>
              <a:rPr lang="nb-NO" dirty="0"/>
              <a:t>?</a:t>
            </a:r>
          </a:p>
          <a:p>
            <a:pPr lvl="2"/>
            <a:r>
              <a:rPr lang="nb-NO" dirty="0"/>
              <a:t>To test </a:t>
            </a:r>
            <a:r>
              <a:rPr lang="nb-NO" dirty="0" err="1"/>
              <a:t>this</a:t>
            </a:r>
            <a:r>
              <a:rPr lang="nb-NO" dirty="0"/>
              <a:t>,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do it </a:t>
            </a:r>
            <a:r>
              <a:rPr lang="nb-NO" dirty="0" err="1"/>
              <a:t>quantitatively</a:t>
            </a:r>
            <a:r>
              <a:rPr lang="nb-NO" dirty="0"/>
              <a:t> (</a:t>
            </a:r>
            <a:r>
              <a:rPr lang="nb-NO" dirty="0" err="1"/>
              <a:t>if</a:t>
            </a:r>
            <a:r>
              <a:rPr lang="nb-NO" dirty="0"/>
              <a:t> a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answer</a:t>
            </a:r>
            <a:r>
              <a:rPr lang="nb-NO" dirty="0"/>
              <a:t> is </a:t>
            </a:r>
            <a:r>
              <a:rPr lang="nb-NO" dirty="0" err="1"/>
              <a:t>expected</a:t>
            </a:r>
            <a:r>
              <a:rPr lang="nb-NO" dirty="0"/>
              <a:t>) or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metrics</a:t>
            </a:r>
            <a:r>
              <a:rPr lang="nb-NO" dirty="0"/>
              <a:t>, or </a:t>
            </a:r>
            <a:r>
              <a:rPr lang="nb-NO" dirty="0" err="1"/>
              <a:t>qualitative</a:t>
            </a:r>
            <a:r>
              <a:rPr lang="nb-NO" dirty="0"/>
              <a:t> (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would</a:t>
            </a:r>
            <a:r>
              <a:rPr lang="nb-NO" dirty="0"/>
              <a:t> </a:t>
            </a:r>
            <a:r>
              <a:rPr lang="nb-NO" dirty="0" err="1"/>
              <a:t>take</a:t>
            </a:r>
            <a:r>
              <a:rPr lang="nb-NO" dirty="0"/>
              <a:t> more time,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be more </a:t>
            </a:r>
            <a:r>
              <a:rPr lang="nb-NO" dirty="0" err="1"/>
              <a:t>accurate</a:t>
            </a:r>
            <a:r>
              <a:rPr lang="nb-NO" dirty="0"/>
              <a:t>)</a:t>
            </a:r>
          </a:p>
          <a:p>
            <a:pPr lvl="1"/>
            <a:r>
              <a:rPr lang="nb-NO" b="1" dirty="0" err="1"/>
              <a:t>Usefulness</a:t>
            </a:r>
            <a:endParaRPr lang="nb-NO" b="1" dirty="0"/>
          </a:p>
          <a:p>
            <a:pPr lvl="2"/>
            <a:r>
              <a:rPr lang="nb-NO" dirty="0"/>
              <a:t>Is </a:t>
            </a:r>
            <a:r>
              <a:rPr lang="nb-NO" dirty="0" err="1"/>
              <a:t>the</a:t>
            </a:r>
            <a:r>
              <a:rPr lang="nb-NO" dirty="0"/>
              <a:t> LLM giving </a:t>
            </a:r>
            <a:r>
              <a:rPr lang="nb-NO" dirty="0" err="1"/>
              <a:t>vague</a:t>
            </a:r>
            <a:r>
              <a:rPr lang="nb-NO" dirty="0"/>
              <a:t> </a:t>
            </a:r>
            <a:r>
              <a:rPr lang="nb-NO" dirty="0" err="1"/>
              <a:t>answers</a:t>
            </a:r>
            <a:r>
              <a:rPr lang="nb-NO" dirty="0"/>
              <a:t> or </a:t>
            </a:r>
            <a:r>
              <a:rPr lang="nb-NO" dirty="0" err="1"/>
              <a:t>detailed</a:t>
            </a:r>
            <a:r>
              <a:rPr lang="nb-NO" dirty="0"/>
              <a:t> </a:t>
            </a:r>
            <a:r>
              <a:rPr lang="nb-NO" dirty="0" err="1"/>
              <a:t>ones</a:t>
            </a:r>
            <a:r>
              <a:rPr lang="nb-NO" dirty="0"/>
              <a:t>?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be used in </a:t>
            </a:r>
            <a:r>
              <a:rPr lang="nb-NO" dirty="0" err="1"/>
              <a:t>practice</a:t>
            </a:r>
            <a:r>
              <a:rPr lang="nb-NO" dirty="0"/>
              <a:t>? </a:t>
            </a:r>
          </a:p>
          <a:p>
            <a:pPr lvl="2"/>
            <a:r>
              <a:rPr lang="nb-NO" dirty="0"/>
              <a:t>This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asked</a:t>
            </a:r>
            <a:r>
              <a:rPr lang="nb-NO" dirty="0"/>
              <a:t> to stakeholders. </a:t>
            </a:r>
          </a:p>
          <a:p>
            <a:pPr lvl="2"/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it’s</a:t>
            </a:r>
            <a:r>
              <a:rPr lang="nb-NO" dirty="0"/>
              <a:t> </a:t>
            </a:r>
            <a:r>
              <a:rPr lang="nb-NO" dirty="0" err="1"/>
              <a:t>expensive</a:t>
            </a:r>
            <a:r>
              <a:rPr lang="nb-NO" dirty="0"/>
              <a:t>. So </a:t>
            </a:r>
            <a:r>
              <a:rPr lang="nb-NO" dirty="0" err="1"/>
              <a:t>maybe</a:t>
            </a:r>
            <a:r>
              <a:rPr lang="nb-NO" dirty="0"/>
              <a:t> during </a:t>
            </a:r>
            <a:r>
              <a:rPr lang="nb-NO" dirty="0" err="1"/>
              <a:t>the</a:t>
            </a:r>
            <a:r>
              <a:rPr lang="nb-NO" dirty="0"/>
              <a:t> first </a:t>
            </a:r>
            <a:r>
              <a:rPr lang="nb-NO" dirty="0" err="1"/>
              <a:t>iterations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is </a:t>
            </a:r>
            <a:r>
              <a:rPr lang="nb-NO" dirty="0" err="1"/>
              <a:t>evaluated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students, and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it’s</a:t>
            </a:r>
            <a:r>
              <a:rPr lang="nb-NO" dirty="0"/>
              <a:t> </a:t>
            </a:r>
            <a:r>
              <a:rPr lang="nb-NO" dirty="0" err="1"/>
              <a:t>evaluated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final </a:t>
            </a:r>
            <a:r>
              <a:rPr lang="nb-NO" dirty="0" err="1"/>
              <a:t>evaluation</a:t>
            </a:r>
            <a:r>
              <a:rPr lang="nb-NO" dirty="0"/>
              <a:t> by </a:t>
            </a:r>
            <a:r>
              <a:rPr lang="nb-NO" dirty="0" err="1"/>
              <a:t>someone</a:t>
            </a:r>
            <a:r>
              <a:rPr lang="nb-NO" dirty="0"/>
              <a:t> in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13278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B542EF8-5C93-76A7-49C1-BBA7FEC7A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b-NO" dirty="0"/>
              <a:t>Baseline establishment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873DDD-2DEB-A84C-7F73-DF02F0705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2233"/>
            <a:ext cx="10515600" cy="5231218"/>
          </a:xfrm>
        </p:spPr>
        <p:txBody>
          <a:bodyPr>
            <a:normAutofit fontScale="85000" lnSpcReduction="20000"/>
          </a:bodyPr>
          <a:lstStyle/>
          <a:p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novel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 dirty="0" err="1"/>
              <a:t>created</a:t>
            </a:r>
            <a:r>
              <a:rPr lang="nb-NO" dirty="0"/>
              <a:t> during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development</a:t>
            </a:r>
            <a:r>
              <a:rPr lang="nb-NO" dirty="0"/>
              <a:t> </a:t>
            </a:r>
            <a:r>
              <a:rPr lang="nb-NO" dirty="0" err="1"/>
              <a:t>phase</a:t>
            </a:r>
            <a:r>
              <a:rPr lang="nb-NO" dirty="0"/>
              <a:t>,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evaluated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</a:t>
            </a:r>
            <a:r>
              <a:rPr lang="nb-NO" dirty="0" err="1"/>
              <a:t>another</a:t>
            </a:r>
            <a:r>
              <a:rPr lang="nb-NO" dirty="0"/>
              <a:t> simple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considered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readlily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 </a:t>
            </a:r>
            <a:r>
              <a:rPr lang="nb-NO" dirty="0" err="1"/>
              <a:t>state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art/</a:t>
            </a:r>
            <a:r>
              <a:rPr lang="nb-NO" dirty="0" err="1"/>
              <a:t>practice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dirty="0"/>
          </a:p>
          <a:p>
            <a:pPr lvl="1"/>
            <a:r>
              <a:rPr lang="nb-NO" dirty="0"/>
              <a:t>4 types </a:t>
            </a:r>
            <a:r>
              <a:rPr lang="nb-NO" dirty="0" err="1"/>
              <a:t>of</a:t>
            </a:r>
            <a:r>
              <a:rPr lang="nb-NO" dirty="0"/>
              <a:t> baseline</a:t>
            </a:r>
          </a:p>
          <a:p>
            <a:pPr marL="1371600" lvl="2" indent="-457200">
              <a:buFont typeface="+mj-lt"/>
              <a:buAutoNum type="arabicPeriod"/>
            </a:pPr>
            <a:r>
              <a:rPr lang="nb-NO" dirty="0"/>
              <a:t>No </a:t>
            </a:r>
            <a:r>
              <a:rPr lang="nb-NO" dirty="0" err="1"/>
              <a:t>existing</a:t>
            </a:r>
            <a:r>
              <a:rPr lang="nb-NO" dirty="0"/>
              <a:t> baseline: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whole</a:t>
            </a:r>
            <a:r>
              <a:rPr lang="nb-NO" dirty="0"/>
              <a:t> </a:t>
            </a:r>
            <a:r>
              <a:rPr lang="nb-NO" dirty="0" err="1"/>
              <a:t>functionality</a:t>
            </a:r>
            <a:r>
              <a:rPr lang="nb-NO" dirty="0"/>
              <a:t> is </a:t>
            </a:r>
            <a:r>
              <a:rPr lang="nb-NO" dirty="0" err="1"/>
              <a:t>new</a:t>
            </a:r>
            <a:r>
              <a:rPr lang="nb-NO" dirty="0"/>
              <a:t>,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existing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demonstrates</a:t>
            </a:r>
            <a:r>
              <a:rPr lang="nb-NO" dirty="0"/>
              <a:t> </a:t>
            </a:r>
            <a:r>
              <a:rPr lang="nb-NO" dirty="0" err="1"/>
              <a:t>novelty</a:t>
            </a:r>
            <a:endParaRPr lang="nb-NO" dirty="0"/>
          </a:p>
          <a:p>
            <a:pPr marL="1371600" lvl="2" indent="-457200">
              <a:buFont typeface="+mj-lt"/>
              <a:buAutoNum type="arabicPeriod"/>
            </a:pPr>
            <a:r>
              <a:rPr lang="nb-NO" dirty="0"/>
              <a:t>Baseline from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: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could</a:t>
            </a:r>
            <a:r>
              <a:rPr lang="nb-NO" dirty="0"/>
              <a:t> be </a:t>
            </a:r>
            <a:r>
              <a:rPr lang="nb-NO" dirty="0" err="1"/>
              <a:t>describing</a:t>
            </a:r>
            <a:r>
              <a:rPr lang="nb-NO" dirty="0"/>
              <a:t> a </a:t>
            </a:r>
            <a:r>
              <a:rPr lang="nb-NO" dirty="0" err="1"/>
              <a:t>state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practice</a:t>
            </a:r>
            <a:r>
              <a:rPr lang="nb-NO" dirty="0"/>
              <a:t>/art </a:t>
            </a:r>
            <a:r>
              <a:rPr lang="nb-NO" dirty="0" err="1"/>
              <a:t>solution</a:t>
            </a:r>
            <a:r>
              <a:rPr lang="nb-NO" dirty="0"/>
              <a:t>,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include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compared</a:t>
            </a:r>
            <a:r>
              <a:rPr lang="nb-NO" dirty="0"/>
              <a:t> </a:t>
            </a:r>
            <a:r>
              <a:rPr lang="nb-NO" dirty="0" err="1"/>
              <a:t>against</a:t>
            </a:r>
            <a:endParaRPr lang="nb-NO" dirty="0"/>
          </a:p>
          <a:p>
            <a:pPr marL="1371600" lvl="2" indent="-457200">
              <a:buFont typeface="+mj-lt"/>
              <a:buAutoNum type="arabicPeriod"/>
            </a:pPr>
            <a:r>
              <a:rPr lang="nb-NO" dirty="0"/>
              <a:t>Baseline from </a:t>
            </a:r>
            <a:r>
              <a:rPr lang="nb-NO" dirty="0" err="1"/>
              <a:t>practice</a:t>
            </a:r>
            <a:r>
              <a:rPr lang="nb-NO" dirty="0"/>
              <a:t>: </a:t>
            </a:r>
            <a:r>
              <a:rPr lang="nb-NO" dirty="0" err="1"/>
              <a:t>the</a:t>
            </a:r>
            <a:r>
              <a:rPr lang="nb-NO" dirty="0"/>
              <a:t> stakeholders </a:t>
            </a:r>
            <a:r>
              <a:rPr lang="nb-NO" dirty="0" err="1"/>
              <a:t>provide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description</a:t>
            </a:r>
            <a:r>
              <a:rPr lang="nb-NO" dirty="0"/>
              <a:t> (or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implementation</a:t>
            </a:r>
            <a:r>
              <a:rPr lang="nb-NO" dirty="0"/>
              <a:t>)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current</a:t>
            </a:r>
            <a:r>
              <a:rPr lang="nb-NO" dirty="0"/>
              <a:t> </a:t>
            </a:r>
            <a:r>
              <a:rPr lang="nb-NO" dirty="0" err="1"/>
              <a:t>practical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, </a:t>
            </a:r>
            <a:r>
              <a:rPr lang="nb-NO" dirty="0" err="1"/>
              <a:t>including</a:t>
            </a:r>
            <a:r>
              <a:rPr lang="nb-NO" dirty="0"/>
              <a:t> </a:t>
            </a:r>
            <a:r>
              <a:rPr lang="nb-NO" dirty="0" err="1"/>
              <a:t>measurements</a:t>
            </a:r>
            <a:r>
              <a:rPr lang="nb-NO" dirty="0"/>
              <a:t> to be </a:t>
            </a:r>
            <a:r>
              <a:rPr lang="nb-NO" dirty="0" err="1"/>
              <a:t>compared</a:t>
            </a:r>
            <a:r>
              <a:rPr lang="nb-NO" dirty="0"/>
              <a:t> </a:t>
            </a:r>
            <a:r>
              <a:rPr lang="nb-NO" dirty="0" err="1"/>
              <a:t>against</a:t>
            </a:r>
            <a:endParaRPr lang="nb-NO" dirty="0"/>
          </a:p>
          <a:p>
            <a:pPr marL="1371600" lvl="2" indent="-457200">
              <a:buFont typeface="+mj-lt"/>
              <a:buAutoNum type="arabicPeriod"/>
            </a:pPr>
            <a:r>
              <a:rPr lang="nb-NO" dirty="0" err="1"/>
              <a:t>Creation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baseline: </a:t>
            </a:r>
            <a:r>
              <a:rPr lang="nb-NO" dirty="0" err="1"/>
              <a:t>if</a:t>
            </a:r>
            <a:r>
              <a:rPr lang="nb-NO" dirty="0"/>
              <a:t> a </a:t>
            </a:r>
            <a:r>
              <a:rPr lang="nb-NO" dirty="0" err="1"/>
              <a:t>previous</a:t>
            </a:r>
            <a:r>
              <a:rPr lang="nb-NO" dirty="0"/>
              <a:t> baseline is not </a:t>
            </a:r>
            <a:r>
              <a:rPr lang="nb-NO" dirty="0" err="1"/>
              <a:t>available</a:t>
            </a:r>
            <a:r>
              <a:rPr lang="nb-NO" dirty="0"/>
              <a:t> or not </a:t>
            </a:r>
            <a:r>
              <a:rPr lang="nb-NO" dirty="0" err="1"/>
              <a:t>measured</a:t>
            </a:r>
            <a:r>
              <a:rPr lang="nb-NO" dirty="0"/>
              <a:t>, a plausible and </a:t>
            </a:r>
            <a:r>
              <a:rPr lang="nb-NO" dirty="0" err="1"/>
              <a:t>similar</a:t>
            </a:r>
            <a:r>
              <a:rPr lang="nb-NO" dirty="0"/>
              <a:t> baseline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create</a:t>
            </a:r>
            <a:r>
              <a:rPr lang="nb-NO" dirty="0"/>
              <a:t> and </a:t>
            </a:r>
            <a:r>
              <a:rPr lang="nb-NO" dirty="0" err="1"/>
              <a:t>measured</a:t>
            </a:r>
            <a:endParaRPr lang="nb-NO" dirty="0"/>
          </a:p>
          <a:p>
            <a:pPr lvl="3"/>
            <a:r>
              <a:rPr lang="nb-NO" dirty="0"/>
              <a:t>This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require</a:t>
            </a:r>
            <a:r>
              <a:rPr lang="nb-NO" dirty="0"/>
              <a:t> </a:t>
            </a:r>
            <a:r>
              <a:rPr lang="nb-NO" dirty="0" err="1"/>
              <a:t>quite</a:t>
            </a:r>
            <a:r>
              <a:rPr lang="nb-NO" dirty="0"/>
              <a:t> a lot </a:t>
            </a:r>
            <a:r>
              <a:rPr lang="nb-NO" dirty="0" err="1"/>
              <a:t>of</a:t>
            </a:r>
            <a:r>
              <a:rPr lang="nb-NO" dirty="0"/>
              <a:t> time,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it’s</a:t>
            </a:r>
            <a:r>
              <a:rPr lang="nb-NO" dirty="0"/>
              <a:t> a </a:t>
            </a:r>
            <a:r>
              <a:rPr lang="nb-NO" dirty="0" err="1"/>
              <a:t>necessary</a:t>
            </a:r>
            <a:r>
              <a:rPr lang="nb-NO" dirty="0"/>
              <a:t> </a:t>
            </a:r>
            <a:r>
              <a:rPr lang="nb-NO" dirty="0" err="1"/>
              <a:t>step</a:t>
            </a:r>
            <a:r>
              <a:rPr lang="nb-NO" dirty="0"/>
              <a:t>. The baseline </a:t>
            </a:r>
            <a:r>
              <a:rPr lang="nb-NO" dirty="0" err="1"/>
              <a:t>doesn’t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be </a:t>
            </a:r>
            <a:r>
              <a:rPr lang="nb-NO" dirty="0" err="1"/>
              <a:t>the</a:t>
            </a:r>
            <a:r>
              <a:rPr lang="nb-NO" dirty="0"/>
              <a:t> ultimate </a:t>
            </a:r>
            <a:r>
              <a:rPr lang="nb-NO" dirty="0" err="1"/>
              <a:t>product</a:t>
            </a:r>
            <a:r>
              <a:rPr lang="nb-NO" dirty="0"/>
              <a:t>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a plausible </a:t>
            </a:r>
            <a:r>
              <a:rPr lang="nb-NO" dirty="0" err="1"/>
              <a:t>average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solving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problem</a:t>
            </a:r>
          </a:p>
          <a:p>
            <a:pPr lvl="1"/>
            <a:endParaRPr lang="nb-NO" dirty="0"/>
          </a:p>
          <a:p>
            <a:pPr lvl="1"/>
            <a:r>
              <a:rPr lang="nb-NO" dirty="0"/>
              <a:t>If a baseline </a:t>
            </a:r>
            <a:r>
              <a:rPr lang="nb-NO" dirty="0" err="1"/>
              <a:t>exists</a:t>
            </a:r>
            <a:r>
              <a:rPr lang="nb-NO" dirty="0"/>
              <a:t> </a:t>
            </a:r>
            <a:r>
              <a:rPr lang="nb-NO" dirty="0" err="1"/>
              <a:t>but</a:t>
            </a:r>
            <a:r>
              <a:rPr lang="nb-NO" dirty="0"/>
              <a:t> is not </a:t>
            </a:r>
            <a:r>
              <a:rPr lang="nb-NO" dirty="0" err="1"/>
              <a:t>measured</a:t>
            </a:r>
            <a:r>
              <a:rPr lang="nb-NO" dirty="0"/>
              <a:t> or </a:t>
            </a:r>
            <a:r>
              <a:rPr lang="nb-NO" dirty="0" err="1"/>
              <a:t>cannot</a:t>
            </a:r>
            <a:r>
              <a:rPr lang="nb-NO" dirty="0"/>
              <a:t> be </a:t>
            </a:r>
            <a:r>
              <a:rPr lang="nb-NO" dirty="0" err="1"/>
              <a:t>replicated</a:t>
            </a:r>
            <a:r>
              <a:rPr lang="nb-NO" dirty="0"/>
              <a:t>, </a:t>
            </a:r>
            <a:r>
              <a:rPr lang="nb-NO" dirty="0" err="1"/>
              <a:t>go</a:t>
            </a:r>
            <a:r>
              <a:rPr lang="nb-NO" dirty="0"/>
              <a:t> to case (1) and </a:t>
            </a:r>
            <a:r>
              <a:rPr lang="nb-NO" dirty="0" err="1"/>
              <a:t>give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rationales</a:t>
            </a:r>
            <a:endParaRPr lang="nb-NO" dirty="0"/>
          </a:p>
          <a:p>
            <a:pPr lvl="1"/>
            <a:r>
              <a:rPr lang="nb-NO" dirty="0"/>
              <a:t>If case (4) is </a:t>
            </a:r>
            <a:r>
              <a:rPr lang="nb-NO" dirty="0" err="1"/>
              <a:t>selected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creation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baseline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considered</a:t>
            </a:r>
            <a:r>
              <a:rPr lang="nb-NO" dirty="0"/>
              <a:t> a first </a:t>
            </a:r>
            <a:r>
              <a:rPr lang="nb-NO" dirty="0" err="1"/>
              <a:t>iteration</a:t>
            </a:r>
            <a:r>
              <a:rPr lang="nb-NO" dirty="0"/>
              <a:t>,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following</a:t>
            </a:r>
            <a:r>
              <a:rPr lang="nb-NO" dirty="0"/>
              <a:t> </a:t>
            </a:r>
            <a:r>
              <a:rPr lang="nb-NO" dirty="0" err="1"/>
              <a:t>development</a:t>
            </a:r>
            <a:r>
              <a:rPr lang="nb-NO" dirty="0"/>
              <a:t> and </a:t>
            </a:r>
            <a:r>
              <a:rPr lang="nb-NO" dirty="0" err="1"/>
              <a:t>evaluation</a:t>
            </a:r>
            <a:r>
              <a:rPr lang="nb-NO" dirty="0"/>
              <a:t> </a:t>
            </a:r>
            <a:r>
              <a:rPr lang="nb-NO" dirty="0" err="1"/>
              <a:t>phases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carried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</a:t>
            </a:r>
            <a:r>
              <a:rPr lang="nb-NO" dirty="0" err="1"/>
              <a:t>without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experimental</a:t>
            </a:r>
            <a:r>
              <a:rPr lang="nb-NO" dirty="0"/>
              <a:t> design</a:t>
            </a:r>
          </a:p>
        </p:txBody>
      </p:sp>
    </p:spTree>
    <p:extLst>
      <p:ext uri="{BB962C8B-B14F-4D97-AF65-F5344CB8AC3E}">
        <p14:creationId xmlns:p14="http://schemas.microsoft.com/office/powerpoint/2010/main" val="4149764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B9EFF4-E4B9-E177-59AB-031169D6F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FDECF7-31A7-5142-3CE5-75CACB713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7056"/>
          </a:xfrm>
        </p:spPr>
        <p:txBody>
          <a:bodyPr>
            <a:normAutofit lnSpcReduction="10000"/>
          </a:bodyPr>
          <a:lstStyle/>
          <a:p>
            <a:r>
              <a:rPr lang="nb-NO" dirty="0"/>
              <a:t>Linn </a:t>
            </a:r>
            <a:r>
              <a:rPr lang="nb-NO" dirty="0" err="1"/>
              <a:t>would</a:t>
            </a:r>
            <a:r>
              <a:rPr lang="nb-NO" dirty="0"/>
              <a:t> like to understand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combination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metrics</a:t>
            </a:r>
            <a:r>
              <a:rPr lang="nb-NO" dirty="0"/>
              <a:t> </a:t>
            </a:r>
            <a:r>
              <a:rPr lang="nb-NO" dirty="0" err="1"/>
              <a:t>gives</a:t>
            </a:r>
            <a:r>
              <a:rPr lang="nb-NO" dirty="0"/>
              <a:t>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single </a:t>
            </a:r>
            <a:r>
              <a:rPr lang="nb-NO" dirty="0" err="1"/>
              <a:t>metrics</a:t>
            </a:r>
            <a:r>
              <a:rPr lang="nb-NO" dirty="0"/>
              <a:t>. </a:t>
            </a:r>
            <a:r>
              <a:rPr lang="nb-NO" dirty="0" err="1"/>
              <a:t>Such</a:t>
            </a:r>
            <a:r>
              <a:rPr lang="nb-NO" dirty="0"/>
              <a:t> combination has not </a:t>
            </a:r>
            <a:r>
              <a:rPr lang="nb-NO" dirty="0" err="1"/>
              <a:t>been</a:t>
            </a:r>
            <a:r>
              <a:rPr lang="nb-NO" dirty="0"/>
              <a:t> done </a:t>
            </a:r>
            <a:r>
              <a:rPr lang="nb-NO" dirty="0" err="1"/>
              <a:t>before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</a:t>
            </a:r>
            <a:r>
              <a:rPr lang="nb-NO" dirty="0" err="1"/>
              <a:t>measure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outcome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both</a:t>
            </a:r>
            <a:r>
              <a:rPr lang="nb-NO" dirty="0"/>
              <a:t> </a:t>
            </a:r>
            <a:r>
              <a:rPr lang="nb-NO" dirty="0" err="1"/>
              <a:t>metrics</a:t>
            </a:r>
            <a:r>
              <a:rPr lang="nb-NO" dirty="0"/>
              <a:t> </a:t>
            </a:r>
            <a:r>
              <a:rPr lang="nb-NO" dirty="0" err="1"/>
              <a:t>individually</a:t>
            </a:r>
            <a:r>
              <a:rPr lang="nb-NO" dirty="0"/>
              <a:t> and </a:t>
            </a:r>
            <a:r>
              <a:rPr lang="nb-NO" dirty="0" err="1"/>
              <a:t>the</a:t>
            </a:r>
            <a:r>
              <a:rPr lang="nb-NO" dirty="0"/>
              <a:t> combination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dataset</a:t>
            </a:r>
            <a:endParaRPr lang="nb-NO" dirty="0"/>
          </a:p>
          <a:p>
            <a:r>
              <a:rPr lang="nb-NO" dirty="0"/>
              <a:t>Bilal </a:t>
            </a:r>
            <a:r>
              <a:rPr lang="nb-NO" dirty="0" err="1"/>
              <a:t>would</a:t>
            </a:r>
            <a:r>
              <a:rPr lang="nb-NO" dirty="0"/>
              <a:t> like to </a:t>
            </a:r>
            <a:r>
              <a:rPr lang="nb-NO" dirty="0" err="1"/>
              <a:t>visualize</a:t>
            </a:r>
            <a:r>
              <a:rPr lang="nb-NO" dirty="0"/>
              <a:t> a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metrics</a:t>
            </a:r>
            <a:r>
              <a:rPr lang="nb-NO" dirty="0"/>
              <a:t>. No </a:t>
            </a:r>
            <a:r>
              <a:rPr lang="nb-NO" dirty="0" err="1"/>
              <a:t>similar</a:t>
            </a:r>
            <a:r>
              <a:rPr lang="nb-NO" dirty="0"/>
              <a:t> </a:t>
            </a:r>
            <a:r>
              <a:rPr lang="nb-NO" dirty="0" err="1"/>
              <a:t>visualizations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available</a:t>
            </a:r>
            <a:endParaRPr lang="nb-NO" dirty="0"/>
          </a:p>
          <a:p>
            <a:pPr lvl="1"/>
            <a:r>
              <a:rPr lang="nb-NO" dirty="0"/>
              <a:t>A baseline </a:t>
            </a:r>
            <a:r>
              <a:rPr lang="nb-NO" dirty="0" err="1"/>
              <a:t>cannot</a:t>
            </a:r>
            <a:r>
              <a:rPr lang="nb-NO" dirty="0"/>
              <a:t> be </a:t>
            </a:r>
            <a:r>
              <a:rPr lang="nb-NO" dirty="0" err="1"/>
              <a:t>established</a:t>
            </a:r>
            <a:r>
              <a:rPr lang="nb-NO" dirty="0"/>
              <a:t>. The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existence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visualization</a:t>
            </a:r>
            <a:r>
              <a:rPr lang="nb-NO" dirty="0"/>
              <a:t> is </a:t>
            </a:r>
            <a:r>
              <a:rPr lang="nb-NO" dirty="0" err="1"/>
              <a:t>proof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it </a:t>
            </a:r>
            <a:r>
              <a:rPr lang="nb-NO" dirty="0" err="1"/>
              <a:t>can</a:t>
            </a:r>
            <a:r>
              <a:rPr lang="nb-NO" dirty="0"/>
              <a:t> be done.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evaluated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end </a:t>
            </a:r>
            <a:r>
              <a:rPr lang="nb-NO" dirty="0" err="1"/>
              <a:t>anyways</a:t>
            </a:r>
            <a:endParaRPr lang="nb-NO" dirty="0"/>
          </a:p>
          <a:p>
            <a:r>
              <a:rPr lang="nb-NO" dirty="0"/>
              <a:t>Demi </a:t>
            </a:r>
            <a:r>
              <a:rPr lang="nb-NO" dirty="0" err="1"/>
              <a:t>would</a:t>
            </a:r>
            <a:r>
              <a:rPr lang="nb-NO" dirty="0"/>
              <a:t> like to </a:t>
            </a:r>
            <a:r>
              <a:rPr lang="nb-NO" dirty="0" err="1"/>
              <a:t>improve</a:t>
            </a:r>
            <a:r>
              <a:rPr lang="nb-NO" dirty="0"/>
              <a:t> a </a:t>
            </a:r>
            <a:r>
              <a:rPr lang="nb-NO" dirty="0" err="1"/>
              <a:t>tool</a:t>
            </a:r>
            <a:r>
              <a:rPr lang="nb-NO" dirty="0"/>
              <a:t> used in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endParaRPr lang="nb-NO" dirty="0"/>
          </a:p>
          <a:p>
            <a:pPr lvl="1"/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compare</a:t>
            </a:r>
            <a:r>
              <a:rPr lang="nb-NO" dirty="0"/>
              <a:t> her </a:t>
            </a:r>
            <a:r>
              <a:rPr lang="nb-NO" dirty="0" err="1"/>
              <a:t>implementation</a:t>
            </a:r>
            <a:r>
              <a:rPr lang="nb-NO" dirty="0"/>
              <a:t> </a:t>
            </a:r>
            <a:r>
              <a:rPr lang="nb-NO" dirty="0" err="1"/>
              <a:t>outcome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 dirty="0" err="1"/>
              <a:t>now</a:t>
            </a:r>
            <a:r>
              <a:rPr lang="nb-NO" dirty="0"/>
              <a:t> used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organization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0512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80CE71-65F7-F41C-FAD5-4BA35D039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b-NO" dirty="0"/>
              <a:t>Experiment design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252936-7427-CD25-3407-32B5CC8AA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906"/>
            <a:ext cx="10515600" cy="5706095"/>
          </a:xfrm>
        </p:spPr>
        <p:txBody>
          <a:bodyPr>
            <a:normAutofit fontScale="85000" lnSpcReduction="10000"/>
          </a:bodyPr>
          <a:lstStyle/>
          <a:p>
            <a:r>
              <a:rPr lang="nb-NO" dirty="0"/>
              <a:t>To understand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determines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positive or negative </a:t>
            </a:r>
            <a:r>
              <a:rPr lang="nb-NO" b="1" dirty="0" err="1"/>
              <a:t>outcome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evaluation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solution</a:t>
            </a:r>
            <a:r>
              <a:rPr lang="nb-NO" dirty="0"/>
              <a:t>, it is </a:t>
            </a:r>
            <a:r>
              <a:rPr lang="nb-NO" dirty="0" err="1"/>
              <a:t>important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solutions</a:t>
            </a:r>
            <a:r>
              <a:rPr lang="nb-NO" dirty="0"/>
              <a:t> </a:t>
            </a:r>
            <a:r>
              <a:rPr lang="nb-NO" dirty="0" err="1"/>
              <a:t>implemented</a:t>
            </a:r>
            <a:r>
              <a:rPr lang="nb-NO" dirty="0"/>
              <a:t> during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iterations</a:t>
            </a:r>
            <a:r>
              <a:rPr lang="nb-NO" dirty="0"/>
              <a:t> </a:t>
            </a:r>
            <a:r>
              <a:rPr lang="nb-NO" dirty="0" err="1"/>
              <a:t>vary</a:t>
            </a:r>
            <a:r>
              <a:rPr lang="nb-NO" dirty="0"/>
              <a:t> </a:t>
            </a:r>
            <a:r>
              <a:rPr lang="nb-NO" b="1" dirty="0" err="1"/>
              <a:t>specific</a:t>
            </a:r>
            <a:r>
              <a:rPr lang="nb-NO" b="1" dirty="0"/>
              <a:t> variables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baseline. </a:t>
            </a:r>
          </a:p>
          <a:p>
            <a:pPr lvl="1"/>
            <a:r>
              <a:rPr lang="nb-NO" dirty="0" err="1"/>
              <a:t>Each</a:t>
            </a:r>
            <a:r>
              <a:rPr lang="nb-NO" dirty="0"/>
              <a:t> time a different </a:t>
            </a:r>
            <a:r>
              <a:rPr lang="nb-NO" dirty="0" err="1"/>
              <a:t>solution</a:t>
            </a:r>
            <a:r>
              <a:rPr lang="nb-NO" dirty="0"/>
              <a:t> is </a:t>
            </a:r>
            <a:r>
              <a:rPr lang="nb-NO" dirty="0" err="1"/>
              <a:t>created</a:t>
            </a:r>
            <a:r>
              <a:rPr lang="nb-NO" dirty="0"/>
              <a:t> and </a:t>
            </a:r>
            <a:r>
              <a:rPr lang="nb-NO" dirty="0" err="1"/>
              <a:t>evaluated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call</a:t>
            </a:r>
            <a:r>
              <a:rPr lang="nb-NO" dirty="0"/>
              <a:t> it an </a:t>
            </a:r>
            <a:r>
              <a:rPr lang="nb-NO" b="1" dirty="0" err="1"/>
              <a:t>experiment</a:t>
            </a:r>
            <a:r>
              <a:rPr lang="nb-NO" b="1" dirty="0"/>
              <a:t> </a:t>
            </a:r>
            <a:r>
              <a:rPr lang="nb-NO" dirty="0"/>
              <a:t>(</a:t>
            </a:r>
            <a:r>
              <a:rPr lang="nb-NO" dirty="0" err="1"/>
              <a:t>but</a:t>
            </a:r>
            <a:r>
              <a:rPr lang="nb-NO" dirty="0"/>
              <a:t> not to be </a:t>
            </a:r>
            <a:r>
              <a:rPr lang="nb-NO" dirty="0" err="1"/>
              <a:t>confused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 «</a:t>
            </a:r>
            <a:r>
              <a:rPr lang="nb-NO" dirty="0" err="1"/>
              <a:t>controlled</a:t>
            </a:r>
            <a:r>
              <a:rPr lang="nb-NO" dirty="0"/>
              <a:t> </a:t>
            </a:r>
            <a:r>
              <a:rPr lang="nb-NO" dirty="0" err="1"/>
              <a:t>experiment</a:t>
            </a:r>
            <a:r>
              <a:rPr lang="nb-NO" dirty="0"/>
              <a:t>» or «</a:t>
            </a:r>
            <a:r>
              <a:rPr lang="nb-NO" dirty="0" err="1"/>
              <a:t>quasi</a:t>
            </a:r>
            <a:r>
              <a:rPr lang="nb-NO" dirty="0"/>
              <a:t> </a:t>
            </a:r>
            <a:r>
              <a:rPr lang="nb-NO" dirty="0" err="1"/>
              <a:t>experiment</a:t>
            </a:r>
            <a:r>
              <a:rPr lang="nb-NO" dirty="0"/>
              <a:t>»)</a:t>
            </a:r>
          </a:p>
          <a:p>
            <a:pPr lvl="1"/>
            <a:r>
              <a:rPr lang="nb-NO" dirty="0"/>
              <a:t>It is </a:t>
            </a:r>
            <a:r>
              <a:rPr lang="nb-NO" dirty="0" err="1"/>
              <a:t>important</a:t>
            </a:r>
            <a:r>
              <a:rPr lang="nb-NO" dirty="0"/>
              <a:t> to </a:t>
            </a:r>
            <a:r>
              <a:rPr lang="nb-NO" dirty="0" err="1"/>
              <a:t>define</a:t>
            </a:r>
            <a:r>
              <a:rPr lang="nb-NO" dirty="0"/>
              <a:t>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b="1" dirty="0"/>
              <a:t>variable(s)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kept</a:t>
            </a:r>
            <a:r>
              <a:rPr lang="nb-NO" dirty="0"/>
              <a:t> </a:t>
            </a:r>
            <a:r>
              <a:rPr lang="nb-NO" b="1" dirty="0" err="1"/>
              <a:t>fixed</a:t>
            </a:r>
            <a:r>
              <a:rPr lang="nb-NO" dirty="0"/>
              <a:t> (</a:t>
            </a:r>
            <a:r>
              <a:rPr lang="nb-NO" dirty="0" err="1"/>
              <a:t>controlled</a:t>
            </a:r>
            <a:r>
              <a:rPr lang="nb-NO" dirty="0"/>
              <a:t>) and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ones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b="1" dirty="0" err="1"/>
              <a:t>vary</a:t>
            </a:r>
            <a:r>
              <a:rPr lang="nb-NO" dirty="0"/>
              <a:t> (</a:t>
            </a:r>
            <a:r>
              <a:rPr lang="nb-NO" dirty="0" err="1"/>
              <a:t>studied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More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variable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varied</a:t>
            </a:r>
            <a:r>
              <a:rPr lang="nb-NO" dirty="0"/>
              <a:t> in an </a:t>
            </a:r>
            <a:r>
              <a:rPr lang="nb-NO" b="1" dirty="0" err="1"/>
              <a:t>iteration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variables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b="1" dirty="0" err="1"/>
              <a:t>connected</a:t>
            </a:r>
            <a:endParaRPr lang="nb-NO" b="1" dirty="0"/>
          </a:p>
          <a:p>
            <a:pPr lvl="1"/>
            <a:r>
              <a:rPr lang="nb-NO" b="1" dirty="0"/>
              <a:t>Log</a:t>
            </a:r>
            <a:r>
              <a:rPr lang="nb-NO" dirty="0"/>
              <a:t> </a:t>
            </a:r>
            <a:r>
              <a:rPr lang="nb-NO" dirty="0" err="1"/>
              <a:t>every</a:t>
            </a:r>
            <a:r>
              <a:rPr lang="nb-NO" dirty="0"/>
              <a:t> </a:t>
            </a:r>
            <a:r>
              <a:rPr lang="nb-NO" dirty="0" err="1"/>
              <a:t>experiment</a:t>
            </a:r>
            <a:r>
              <a:rPr lang="nb-NO" dirty="0"/>
              <a:t> for </a:t>
            </a:r>
            <a:r>
              <a:rPr lang="nb-NO" dirty="0" err="1"/>
              <a:t>internal</a:t>
            </a:r>
            <a:r>
              <a:rPr lang="nb-NO" dirty="0"/>
              <a:t> </a:t>
            </a:r>
            <a:r>
              <a:rPr lang="nb-NO" dirty="0" err="1"/>
              <a:t>validity</a:t>
            </a:r>
            <a:r>
              <a:rPr lang="nb-NO" dirty="0"/>
              <a:t>: </a:t>
            </a:r>
            <a:r>
              <a:rPr lang="nb-NO" dirty="0" err="1"/>
              <a:t>how</a:t>
            </a:r>
            <a:r>
              <a:rPr lang="nb-NO" dirty="0"/>
              <a:t> do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which</a:t>
            </a:r>
            <a:r>
              <a:rPr lang="nb-NO" dirty="0"/>
              <a:t> variable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b="1" dirty="0" err="1"/>
              <a:t>responsible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outcome</a:t>
            </a:r>
            <a:r>
              <a:rPr lang="nb-NO" dirty="0"/>
              <a:t>?</a:t>
            </a:r>
          </a:p>
          <a:p>
            <a:pPr lvl="1"/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comparing</a:t>
            </a:r>
            <a:r>
              <a:rPr lang="nb-NO" dirty="0"/>
              <a:t> to a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initial baseline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replaced</a:t>
            </a:r>
            <a:r>
              <a:rPr lang="nb-NO" dirty="0"/>
              <a:t>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it </a:t>
            </a:r>
            <a:r>
              <a:rPr lang="nb-NO" dirty="0" err="1"/>
              <a:t>gives</a:t>
            </a:r>
            <a:r>
              <a:rPr lang="nb-NO" dirty="0"/>
              <a:t>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(</a:t>
            </a:r>
            <a:r>
              <a:rPr lang="nb-NO" dirty="0" err="1"/>
              <a:t>usually</a:t>
            </a:r>
            <a:r>
              <a:rPr lang="nb-NO" dirty="0"/>
              <a:t> </a:t>
            </a:r>
            <a:r>
              <a:rPr lang="nb-NO" dirty="0" err="1"/>
              <a:t>there</a:t>
            </a:r>
            <a:r>
              <a:rPr lang="nb-NO" dirty="0"/>
              <a:t> is </a:t>
            </a:r>
            <a:r>
              <a:rPr lang="nb-NO" dirty="0" err="1"/>
              <a:t>one</a:t>
            </a:r>
            <a:r>
              <a:rPr lang="nb-NO" dirty="0"/>
              <a:t> baseline per </a:t>
            </a:r>
            <a:r>
              <a:rPr lang="nb-NO" dirty="0" err="1"/>
              <a:t>iteration</a:t>
            </a:r>
            <a:r>
              <a:rPr lang="nb-NO" dirty="0"/>
              <a:t>)	</a:t>
            </a:r>
          </a:p>
          <a:p>
            <a:r>
              <a:rPr lang="nb-NO" dirty="0"/>
              <a:t>It is </a:t>
            </a:r>
            <a:r>
              <a:rPr lang="nb-NO" dirty="0" err="1"/>
              <a:t>important</a:t>
            </a:r>
            <a:r>
              <a:rPr lang="nb-NO" dirty="0"/>
              <a:t> to design and log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experiments</a:t>
            </a:r>
            <a:r>
              <a:rPr lang="nb-NO" dirty="0"/>
              <a:t> </a:t>
            </a:r>
            <a:r>
              <a:rPr lang="nb-NO" dirty="0" err="1"/>
              <a:t>carefully</a:t>
            </a:r>
            <a:r>
              <a:rPr lang="nb-NO" dirty="0"/>
              <a:t>, for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experiment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configuration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saved</a:t>
            </a:r>
            <a:r>
              <a:rPr lang="nb-NO" dirty="0"/>
              <a:t> </a:t>
            </a:r>
            <a:r>
              <a:rPr lang="nb-NO" dirty="0" err="1"/>
              <a:t>together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assessment</a:t>
            </a:r>
            <a:endParaRPr lang="nb-NO" dirty="0"/>
          </a:p>
          <a:p>
            <a:r>
              <a:rPr lang="nb-NO" dirty="0"/>
              <a:t>It si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important</a:t>
            </a:r>
            <a:r>
              <a:rPr lang="nb-NO" dirty="0"/>
              <a:t> to </a:t>
            </a:r>
            <a:r>
              <a:rPr lang="nb-NO" dirty="0" err="1"/>
              <a:t>keep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process</a:t>
            </a:r>
            <a:r>
              <a:rPr lang="nb-NO" dirty="0"/>
              <a:t> </a:t>
            </a:r>
            <a:r>
              <a:rPr lang="nb-NO" dirty="0" err="1"/>
              <a:t>creative</a:t>
            </a:r>
            <a:r>
              <a:rPr lang="nb-NO" dirty="0"/>
              <a:t>. One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informally</a:t>
            </a:r>
            <a:r>
              <a:rPr lang="nb-NO" dirty="0"/>
              <a:t> </a:t>
            </a:r>
            <a:r>
              <a:rPr lang="nb-NO" dirty="0" err="1"/>
              <a:t>try</a:t>
            </a:r>
            <a:r>
              <a:rPr lang="nb-NO" dirty="0"/>
              <a:t> </a:t>
            </a:r>
            <a:r>
              <a:rPr lang="nb-NO" dirty="0" err="1"/>
              <a:t>something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fly,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seem</a:t>
            </a:r>
            <a:r>
              <a:rPr lang="nb-NO" dirty="0"/>
              <a:t> </a:t>
            </a:r>
            <a:r>
              <a:rPr lang="nb-NO" dirty="0" err="1"/>
              <a:t>good</a:t>
            </a:r>
            <a:r>
              <a:rPr lang="nb-NO" dirty="0"/>
              <a:t>, re-run it as an </a:t>
            </a:r>
            <a:r>
              <a:rPr lang="nb-NO" dirty="0" err="1"/>
              <a:t>experiment</a:t>
            </a:r>
            <a:r>
              <a:rPr lang="nb-NO" dirty="0"/>
              <a:t> and log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12313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179634-D382-5463-07E7-00B7A4B7F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518E95-C912-AF47-AA31-FC5C13B3BA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Alessia</a:t>
            </a:r>
            <a:r>
              <a:rPr lang="nb-NO" dirty="0"/>
              <a:t> </a:t>
            </a:r>
            <a:r>
              <a:rPr lang="nb-NO" dirty="0" err="1"/>
              <a:t>would</a:t>
            </a:r>
            <a:r>
              <a:rPr lang="nb-NO" dirty="0"/>
              <a:t> like to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or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technique</a:t>
            </a:r>
            <a:r>
              <a:rPr lang="nb-NO" dirty="0"/>
              <a:t> to </a:t>
            </a:r>
            <a:r>
              <a:rPr lang="nb-NO" dirty="0" err="1"/>
              <a:t>measure</a:t>
            </a:r>
            <a:r>
              <a:rPr lang="nb-NO" dirty="0"/>
              <a:t> </a:t>
            </a:r>
            <a:r>
              <a:rPr lang="nb-NO" dirty="0" err="1"/>
              <a:t>technical</a:t>
            </a:r>
            <a:r>
              <a:rPr lang="nb-NO" dirty="0"/>
              <a:t> </a:t>
            </a:r>
            <a:r>
              <a:rPr lang="nb-NO" dirty="0" err="1"/>
              <a:t>debt</a:t>
            </a:r>
            <a:endParaRPr lang="nb-NO" dirty="0"/>
          </a:p>
          <a:p>
            <a:pPr lvl="1"/>
            <a:r>
              <a:rPr lang="nb-NO" dirty="0"/>
              <a:t>The baseline is a </a:t>
            </a:r>
            <a:r>
              <a:rPr lang="nb-NO" dirty="0" err="1"/>
              <a:t>known</a:t>
            </a:r>
            <a:r>
              <a:rPr lang="nb-NO" dirty="0"/>
              <a:t> </a:t>
            </a:r>
            <a:r>
              <a:rPr lang="nb-NO" dirty="0" err="1"/>
              <a:t>existing</a:t>
            </a:r>
            <a:r>
              <a:rPr lang="nb-NO" dirty="0"/>
              <a:t> </a:t>
            </a:r>
            <a:r>
              <a:rPr lang="nb-NO" dirty="0" err="1"/>
              <a:t>tool</a:t>
            </a:r>
            <a:r>
              <a:rPr lang="nb-NO" dirty="0"/>
              <a:t>. </a:t>
            </a:r>
            <a:r>
              <a:rPr lang="nb-NO" dirty="0" err="1"/>
              <a:t>She</a:t>
            </a:r>
            <a:r>
              <a:rPr lang="nb-NO" dirty="0"/>
              <a:t> run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tool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project</a:t>
            </a:r>
            <a:r>
              <a:rPr lang="nb-NO" dirty="0"/>
              <a:t> P and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measure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consumed</a:t>
            </a:r>
            <a:endParaRPr lang="nb-NO" dirty="0"/>
          </a:p>
          <a:p>
            <a:pPr lvl="1"/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experiment</a:t>
            </a:r>
            <a:r>
              <a:rPr lang="nb-NO" dirty="0"/>
              <a:t>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tries</a:t>
            </a:r>
            <a:r>
              <a:rPr lang="nb-NO" dirty="0"/>
              <a:t> her </a:t>
            </a:r>
            <a:r>
              <a:rPr lang="nb-NO" dirty="0" err="1"/>
              <a:t>own</a:t>
            </a:r>
            <a:r>
              <a:rPr lang="nb-NO" dirty="0"/>
              <a:t> </a:t>
            </a:r>
            <a:r>
              <a:rPr lang="nb-NO" dirty="0" err="1"/>
              <a:t>tool</a:t>
            </a:r>
            <a:r>
              <a:rPr lang="nb-NO" dirty="0"/>
              <a:t> </a:t>
            </a:r>
            <a:r>
              <a:rPr lang="nb-NO" b="1" dirty="0" err="1"/>
              <a:t>on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same </a:t>
            </a:r>
            <a:r>
              <a:rPr lang="nb-NO" b="1" dirty="0" err="1"/>
              <a:t>machine</a:t>
            </a:r>
            <a:r>
              <a:rPr lang="nb-NO" dirty="0"/>
              <a:t>, </a:t>
            </a:r>
            <a:r>
              <a:rPr lang="nb-NO" b="1" dirty="0" err="1"/>
              <a:t>on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same </a:t>
            </a:r>
            <a:r>
              <a:rPr lang="nb-NO" b="1" dirty="0" err="1"/>
              <a:t>project</a:t>
            </a:r>
            <a:r>
              <a:rPr lang="nb-NO" b="1" dirty="0"/>
              <a:t> P </a:t>
            </a:r>
            <a:r>
              <a:rPr lang="nb-NO" dirty="0"/>
              <a:t>and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measure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consumed</a:t>
            </a:r>
            <a:r>
              <a:rPr lang="nb-NO" dirty="0"/>
              <a:t>. The </a:t>
            </a:r>
            <a:r>
              <a:rPr lang="nb-NO" dirty="0" err="1"/>
              <a:t>only</a:t>
            </a:r>
            <a:r>
              <a:rPr lang="nb-NO" dirty="0"/>
              <a:t> </a:t>
            </a:r>
            <a:r>
              <a:rPr lang="nb-NO" dirty="0" err="1"/>
              <a:t>thing</a:t>
            </a:r>
            <a:r>
              <a:rPr lang="nb-NO" dirty="0"/>
              <a:t>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varies</a:t>
            </a:r>
            <a:r>
              <a:rPr lang="nb-NO" dirty="0"/>
              <a:t> in her </a:t>
            </a:r>
            <a:r>
              <a:rPr lang="nb-NO" dirty="0" err="1"/>
              <a:t>experiment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tool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is used</a:t>
            </a:r>
          </a:p>
        </p:txBody>
      </p:sp>
    </p:spTree>
    <p:extLst>
      <p:ext uri="{BB962C8B-B14F-4D97-AF65-F5344CB8AC3E}">
        <p14:creationId xmlns:p14="http://schemas.microsoft.com/office/powerpoint/2010/main" val="2293499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08070A-C19B-7342-0DE0-301DFE47E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Design and </a:t>
            </a:r>
            <a:r>
              <a:rPr lang="nb-NO" dirty="0" err="1"/>
              <a:t>implementation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3C9530DD-7B56-43D4-D4DA-CC2805760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4723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3CEFD-D6EA-D745-E9E5-DE323A928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F428D5-E2B1-7E0C-C5F8-F7DAFAFFA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Design and </a:t>
            </a:r>
            <a:r>
              <a:rPr lang="nb-NO" dirty="0" err="1"/>
              <a:t>implementation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86A4A5-3967-B3D5-F625-7198EE3E5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This </a:t>
            </a:r>
            <a:r>
              <a:rPr lang="nb-NO" dirty="0" err="1"/>
              <a:t>phase</a:t>
            </a:r>
            <a:r>
              <a:rPr lang="nb-NO" dirty="0"/>
              <a:t> </a:t>
            </a:r>
            <a:r>
              <a:rPr lang="nb-NO" dirty="0" err="1"/>
              <a:t>entirely</a:t>
            </a:r>
            <a:r>
              <a:rPr lang="nb-NO" dirty="0"/>
              <a:t> </a:t>
            </a:r>
            <a:r>
              <a:rPr lang="nb-NO" dirty="0" err="1"/>
              <a:t>depends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dirty="0"/>
          </a:p>
          <a:p>
            <a:pPr lvl="1"/>
            <a:r>
              <a:rPr lang="nb-NO" dirty="0"/>
              <a:t>Technologies and </a:t>
            </a:r>
            <a:r>
              <a:rPr lang="nb-NO" dirty="0" err="1"/>
              <a:t>versions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logged</a:t>
            </a:r>
            <a:r>
              <a:rPr lang="nb-NO" dirty="0"/>
              <a:t> and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kept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iterations</a:t>
            </a:r>
            <a:r>
              <a:rPr lang="nb-NO" dirty="0"/>
              <a:t> (</a:t>
            </a:r>
            <a:r>
              <a:rPr lang="nb-NO" dirty="0" err="1"/>
              <a:t>unless</a:t>
            </a:r>
            <a:r>
              <a:rPr lang="nb-NO" dirty="0"/>
              <a:t> it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studied</a:t>
            </a:r>
            <a:r>
              <a:rPr lang="nb-NO" dirty="0"/>
              <a:t> variable)</a:t>
            </a:r>
          </a:p>
          <a:p>
            <a:pPr lvl="1"/>
            <a:r>
              <a:rPr lang="nb-NO" dirty="0" err="1"/>
              <a:t>Intermediary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implementations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logged</a:t>
            </a:r>
            <a:r>
              <a:rPr lang="nb-NO" dirty="0"/>
              <a:t>, for </a:t>
            </a:r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related</a:t>
            </a:r>
            <a:r>
              <a:rPr lang="nb-NO" dirty="0"/>
              <a:t> to </a:t>
            </a:r>
            <a:r>
              <a:rPr lang="nb-NO" dirty="0" err="1"/>
              <a:t>decisions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affect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studied</a:t>
            </a:r>
            <a:r>
              <a:rPr lang="nb-NO" dirty="0"/>
              <a:t> variable</a:t>
            </a:r>
          </a:p>
          <a:p>
            <a:pPr lvl="1"/>
            <a:r>
              <a:rPr lang="nb-NO" dirty="0"/>
              <a:t>This </a:t>
            </a:r>
            <a:r>
              <a:rPr lang="nb-NO" dirty="0" err="1"/>
              <a:t>phase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correctly</a:t>
            </a:r>
            <a:r>
              <a:rPr lang="nb-NO" dirty="0"/>
              <a:t> </a:t>
            </a:r>
            <a:r>
              <a:rPr lang="nb-NO" dirty="0" err="1"/>
              <a:t>estimated</a:t>
            </a:r>
            <a:r>
              <a:rPr lang="nb-NO" dirty="0"/>
              <a:t> or it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cause</a:t>
            </a:r>
            <a:r>
              <a:rPr lang="nb-NO" dirty="0"/>
              <a:t> </a:t>
            </a:r>
            <a:r>
              <a:rPr lang="nb-NO" dirty="0" err="1"/>
              <a:t>disruptions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uploaded</a:t>
            </a:r>
            <a:r>
              <a:rPr lang="nb-NO" dirty="0"/>
              <a:t> in a </a:t>
            </a:r>
            <a:r>
              <a:rPr lang="nb-NO" dirty="0" err="1"/>
              <a:t>versioned</a:t>
            </a:r>
            <a:r>
              <a:rPr lang="nb-NO" dirty="0"/>
              <a:t> system </a:t>
            </a:r>
            <a:r>
              <a:rPr lang="nb-NO" dirty="0" err="1"/>
              <a:t>such</a:t>
            </a:r>
            <a:r>
              <a:rPr lang="nb-NO" dirty="0"/>
              <a:t> as </a:t>
            </a:r>
            <a:r>
              <a:rPr lang="nb-NO" dirty="0" err="1"/>
              <a:t>git</a:t>
            </a:r>
            <a:r>
              <a:rPr lang="nb-NO" dirty="0"/>
              <a:t> </a:t>
            </a:r>
            <a:r>
              <a:rPr lang="nb-NO" dirty="0" err="1"/>
              <a:t>where</a:t>
            </a:r>
            <a:r>
              <a:rPr lang="nb-NO" dirty="0"/>
              <a:t> it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replicated</a:t>
            </a:r>
            <a:endParaRPr lang="nb-NO" dirty="0"/>
          </a:p>
          <a:p>
            <a:pPr lvl="2"/>
            <a:r>
              <a:rPr lang="nb-NO" dirty="0"/>
              <a:t>Not </a:t>
            </a:r>
            <a:r>
              <a:rPr lang="nb-NO" dirty="0" err="1"/>
              <a:t>necessarily</a:t>
            </a:r>
            <a:r>
              <a:rPr lang="nb-NO" dirty="0"/>
              <a:t> all </a:t>
            </a:r>
            <a:r>
              <a:rPr lang="nb-NO" dirty="0" err="1"/>
              <a:t>the</a:t>
            </a:r>
            <a:r>
              <a:rPr lang="nb-NO" dirty="0"/>
              <a:t> stages,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most </a:t>
            </a:r>
            <a:r>
              <a:rPr lang="nb-NO" dirty="0" err="1"/>
              <a:t>significant</a:t>
            </a:r>
            <a:r>
              <a:rPr lang="nb-NO" dirty="0"/>
              <a:t> </a:t>
            </a:r>
            <a:r>
              <a:rPr lang="nb-NO" dirty="0" err="1"/>
              <a:t>ones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97953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64FD89-097B-8884-5EE8-92D333719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1962E4-0B63-5398-6773-531FAE6CD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8166"/>
            <a:ext cx="10515600" cy="4984709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Antti </a:t>
            </a:r>
            <a:r>
              <a:rPr lang="nb-NO" dirty="0" err="1"/>
              <a:t>wants</a:t>
            </a:r>
            <a:r>
              <a:rPr lang="nb-NO" dirty="0"/>
              <a:t> to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effect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different </a:t>
            </a:r>
            <a:r>
              <a:rPr lang="nb-NO" dirty="0" err="1"/>
              <a:t>visualizations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users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website</a:t>
            </a:r>
          </a:p>
          <a:p>
            <a:pPr lvl="1"/>
            <a:r>
              <a:rPr lang="nb-NO" dirty="0"/>
              <a:t>He </a:t>
            </a:r>
            <a:r>
              <a:rPr lang="nb-NO" dirty="0" err="1"/>
              <a:t>uses</a:t>
            </a:r>
            <a:r>
              <a:rPr lang="nb-NO" dirty="0"/>
              <a:t> </a:t>
            </a:r>
            <a:r>
              <a:rPr lang="nb-NO" dirty="0" err="1"/>
              <a:t>Github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code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his </a:t>
            </a:r>
            <a:r>
              <a:rPr lang="nb-NO" dirty="0" err="1"/>
              <a:t>solution</a:t>
            </a:r>
            <a:endParaRPr lang="nb-NO" dirty="0"/>
          </a:p>
          <a:p>
            <a:pPr lvl="1"/>
            <a:r>
              <a:rPr lang="nb-NO" dirty="0"/>
              <a:t>He </a:t>
            </a:r>
            <a:r>
              <a:rPr lang="nb-NO" dirty="0" err="1"/>
              <a:t>commits</a:t>
            </a:r>
            <a:r>
              <a:rPr lang="nb-NO" dirty="0"/>
              <a:t> a </a:t>
            </a:r>
            <a:r>
              <a:rPr lang="nb-NO" dirty="0" err="1"/>
              <a:t>version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his </a:t>
            </a:r>
            <a:r>
              <a:rPr lang="nb-NO" dirty="0" err="1"/>
              <a:t>code</a:t>
            </a:r>
            <a:r>
              <a:rPr lang="nb-NO" dirty="0"/>
              <a:t> C1, </a:t>
            </a:r>
            <a:r>
              <a:rPr lang="nb-NO" dirty="0" err="1"/>
              <a:t>explaining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in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commit</a:t>
            </a:r>
            <a:r>
              <a:rPr lang="nb-NO" dirty="0"/>
              <a:t> </a:t>
            </a:r>
            <a:r>
              <a:rPr lang="nb-NO" dirty="0" err="1"/>
              <a:t>he</a:t>
            </a:r>
            <a:r>
              <a:rPr lang="nb-NO" dirty="0"/>
              <a:t> has </a:t>
            </a:r>
            <a:r>
              <a:rPr lang="nb-NO" dirty="0" err="1"/>
              <a:t>implemented</a:t>
            </a:r>
            <a:r>
              <a:rPr lang="nb-NO" dirty="0"/>
              <a:t> </a:t>
            </a:r>
            <a:r>
              <a:rPr lang="nb-NO" dirty="0" err="1"/>
              <a:t>visualization</a:t>
            </a:r>
            <a:r>
              <a:rPr lang="nb-NO" dirty="0"/>
              <a:t> V1</a:t>
            </a:r>
          </a:p>
          <a:p>
            <a:pPr lvl="1"/>
            <a:r>
              <a:rPr lang="nb-NO" dirty="0"/>
              <a:t>He runs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evaluation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 </a:t>
            </a:r>
            <a:r>
              <a:rPr lang="nb-NO" dirty="0" err="1"/>
              <a:t>few</a:t>
            </a:r>
            <a:r>
              <a:rPr lang="nb-NO" dirty="0"/>
              <a:t> </a:t>
            </a:r>
            <a:r>
              <a:rPr lang="nb-NO" dirty="0" err="1"/>
              <a:t>fellow</a:t>
            </a:r>
            <a:r>
              <a:rPr lang="nb-NO" dirty="0"/>
              <a:t> students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he</a:t>
            </a:r>
            <a:r>
              <a:rPr lang="nb-NO" dirty="0"/>
              <a:t> </a:t>
            </a:r>
            <a:r>
              <a:rPr lang="nb-NO" dirty="0" err="1"/>
              <a:t>doesn’t</a:t>
            </a:r>
            <a:r>
              <a:rPr lang="nb-NO" dirty="0"/>
              <a:t>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yet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is</a:t>
            </a:r>
          </a:p>
          <a:p>
            <a:pPr lvl="1"/>
            <a:r>
              <a:rPr lang="nb-NO" dirty="0"/>
              <a:t>The </a:t>
            </a:r>
            <a:r>
              <a:rPr lang="nb-NO" dirty="0" err="1"/>
              <a:t>outcome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assessment</a:t>
            </a:r>
            <a:r>
              <a:rPr lang="nb-NO" dirty="0"/>
              <a:t> is </a:t>
            </a:r>
            <a:r>
              <a:rPr lang="nb-NO" dirty="0" err="1"/>
              <a:t>saved</a:t>
            </a:r>
            <a:r>
              <a:rPr lang="nb-NO" dirty="0"/>
              <a:t> in a folder and </a:t>
            </a:r>
            <a:r>
              <a:rPr lang="nb-NO" dirty="0" err="1"/>
              <a:t>called</a:t>
            </a:r>
            <a:r>
              <a:rPr lang="nb-NO" dirty="0"/>
              <a:t> it «assessmen_C1». This </a:t>
            </a:r>
            <a:r>
              <a:rPr lang="nb-NO" dirty="0" err="1"/>
              <a:t>way</a:t>
            </a:r>
            <a:r>
              <a:rPr lang="nb-NO" dirty="0"/>
              <a:t> </a:t>
            </a:r>
            <a:r>
              <a:rPr lang="nb-NO" dirty="0" err="1"/>
              <a:t>he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C2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visualization</a:t>
            </a:r>
            <a:r>
              <a:rPr lang="nb-NO" dirty="0"/>
              <a:t> V2 is </a:t>
            </a:r>
            <a:r>
              <a:rPr lang="nb-NO" dirty="0" err="1"/>
              <a:t>assessed</a:t>
            </a:r>
            <a:endParaRPr lang="nb-NO" dirty="0"/>
          </a:p>
          <a:p>
            <a:pPr lvl="1"/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, Antti just </a:t>
            </a:r>
            <a:r>
              <a:rPr lang="nb-NO" dirty="0" err="1"/>
              <a:t>needs</a:t>
            </a:r>
            <a:r>
              <a:rPr lang="nb-NO" dirty="0"/>
              <a:t> to report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commit</a:t>
            </a:r>
            <a:r>
              <a:rPr lang="nb-NO" dirty="0"/>
              <a:t> C1,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rationale</a:t>
            </a:r>
            <a:r>
              <a:rPr lang="nb-NO" dirty="0"/>
              <a:t>,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assessmen_C1.</a:t>
            </a:r>
          </a:p>
          <a:p>
            <a:pPr lvl="2"/>
            <a:r>
              <a:rPr lang="nb-NO" dirty="0"/>
              <a:t>NB: a </a:t>
            </a:r>
            <a:r>
              <a:rPr lang="nb-NO" dirty="0" err="1"/>
              <a:t>visualization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consists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several</a:t>
            </a:r>
            <a:r>
              <a:rPr lang="nb-NO" dirty="0"/>
              <a:t> «variables». One </a:t>
            </a:r>
            <a:r>
              <a:rPr lang="nb-NO" dirty="0" err="1"/>
              <a:t>might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use</a:t>
            </a:r>
            <a:r>
              <a:rPr lang="nb-NO" dirty="0"/>
              <a:t> a different </a:t>
            </a:r>
            <a:r>
              <a:rPr lang="nb-NO" dirty="0" err="1"/>
              <a:t>language</a:t>
            </a:r>
            <a:r>
              <a:rPr lang="nb-NO" dirty="0"/>
              <a:t>, a different web </a:t>
            </a:r>
            <a:r>
              <a:rPr lang="nb-NO" dirty="0" err="1"/>
              <a:t>browser</a:t>
            </a:r>
            <a:r>
              <a:rPr lang="nb-NO" dirty="0"/>
              <a:t> etc. </a:t>
            </a:r>
            <a:r>
              <a:rPr lang="nb-NO" dirty="0" err="1"/>
              <a:t>Sometimes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is </a:t>
            </a:r>
            <a:r>
              <a:rPr lang="nb-NO" dirty="0" err="1"/>
              <a:t>acceptable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variables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connected</a:t>
            </a:r>
            <a:r>
              <a:rPr lang="nb-NO" dirty="0"/>
              <a:t> (for </a:t>
            </a:r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visualization</a:t>
            </a:r>
            <a:r>
              <a:rPr lang="nb-NO" dirty="0"/>
              <a:t> </a:t>
            </a:r>
            <a:r>
              <a:rPr lang="nb-NO" dirty="0" err="1"/>
              <a:t>cannot</a:t>
            </a:r>
            <a:r>
              <a:rPr lang="nb-NO" dirty="0"/>
              <a:t> be run in a different </a:t>
            </a:r>
            <a:r>
              <a:rPr lang="nb-NO" dirty="0" err="1"/>
              <a:t>browser</a:t>
            </a:r>
            <a:r>
              <a:rPr lang="nb-NO" dirty="0"/>
              <a:t>).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motivations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be </a:t>
            </a:r>
            <a:r>
              <a:rPr lang="nb-NO" dirty="0" err="1"/>
              <a:t>reported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2032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B72A509-DE1F-F758-C2C6-ADEC544CA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Evaluation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883035-A1E3-475C-A34B-7BC01E8E4B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6074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7CCFAB8-984F-62F9-6EA2-056CF8B14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Assessment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temporary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23496AF-3F0E-A843-3F1E-723542E3D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nb-NO" dirty="0" err="1"/>
              <a:t>Once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is </a:t>
            </a:r>
            <a:r>
              <a:rPr lang="nb-NO" dirty="0" err="1"/>
              <a:t>implemented</a:t>
            </a:r>
            <a:r>
              <a:rPr lang="nb-NO" dirty="0"/>
              <a:t>, it has to be </a:t>
            </a:r>
            <a:r>
              <a:rPr lang="nb-NO" dirty="0" err="1"/>
              <a:t>assessed</a:t>
            </a:r>
            <a:endParaRPr lang="nb-NO" dirty="0"/>
          </a:p>
          <a:p>
            <a:pPr lvl="1"/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benchmark</a:t>
            </a:r>
            <a:r>
              <a:rPr lang="nb-NO" dirty="0"/>
              <a:t> </a:t>
            </a:r>
            <a:r>
              <a:rPr lang="nb-NO" dirty="0" err="1"/>
              <a:t>defined</a:t>
            </a:r>
            <a:r>
              <a:rPr lang="nb-NO" dirty="0"/>
              <a:t> </a:t>
            </a:r>
            <a:r>
              <a:rPr lang="nb-NO" dirty="0" err="1"/>
              <a:t>previously</a:t>
            </a:r>
            <a:r>
              <a:rPr lang="nb-NO" dirty="0"/>
              <a:t> to run «tests» and </a:t>
            </a:r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outcome</a:t>
            </a:r>
            <a:r>
              <a:rPr lang="nb-NO" dirty="0"/>
              <a:t>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iterations</a:t>
            </a:r>
            <a:r>
              <a:rPr lang="nb-NO" dirty="0"/>
              <a:t> and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baseline</a:t>
            </a:r>
          </a:p>
          <a:p>
            <a:pPr lvl="1"/>
            <a:r>
              <a:rPr lang="nb-NO" dirty="0"/>
              <a:t>In case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qualitative</a:t>
            </a:r>
            <a:r>
              <a:rPr lang="nb-NO" dirty="0"/>
              <a:t> </a:t>
            </a:r>
            <a:r>
              <a:rPr lang="nb-NO" dirty="0" err="1"/>
              <a:t>evaluation</a:t>
            </a:r>
            <a:r>
              <a:rPr lang="nb-NO" dirty="0"/>
              <a:t>,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is not </a:t>
            </a:r>
            <a:r>
              <a:rPr lang="nb-NO" dirty="0" err="1"/>
              <a:t>the</a:t>
            </a:r>
            <a:r>
              <a:rPr lang="nb-NO" dirty="0"/>
              <a:t> final </a:t>
            </a:r>
            <a:r>
              <a:rPr lang="nb-NO" dirty="0" err="1"/>
              <a:t>evaluation</a:t>
            </a:r>
            <a:r>
              <a:rPr lang="nb-NO" dirty="0"/>
              <a:t>, </a:t>
            </a:r>
            <a:r>
              <a:rPr lang="nb-NO" dirty="0" err="1"/>
              <a:t>consider</a:t>
            </a:r>
            <a:r>
              <a:rPr lang="nb-NO" dirty="0"/>
              <a:t> </a:t>
            </a:r>
            <a:r>
              <a:rPr lang="nb-NO" dirty="0" err="1"/>
              <a:t>having</a:t>
            </a:r>
            <a:r>
              <a:rPr lang="nb-NO" dirty="0"/>
              <a:t> a less formal </a:t>
            </a:r>
            <a:r>
              <a:rPr lang="nb-NO" dirty="0" err="1"/>
              <a:t>evaluation</a:t>
            </a:r>
            <a:r>
              <a:rPr lang="nb-NO" dirty="0"/>
              <a:t> to </a:t>
            </a:r>
            <a:r>
              <a:rPr lang="nb-NO" dirty="0" err="1"/>
              <a:t>keep</a:t>
            </a:r>
            <a:r>
              <a:rPr lang="nb-NO" dirty="0"/>
              <a:t> </a:t>
            </a:r>
            <a:r>
              <a:rPr lang="nb-NO" dirty="0" err="1"/>
              <a:t>resources</a:t>
            </a:r>
            <a:r>
              <a:rPr lang="nb-NO" dirty="0"/>
              <a:t> </a:t>
            </a:r>
            <a:r>
              <a:rPr lang="nb-NO" dirty="0" err="1"/>
              <a:t>acceptable</a:t>
            </a:r>
            <a:r>
              <a:rPr lang="nb-NO" dirty="0"/>
              <a:t>:</a:t>
            </a:r>
          </a:p>
          <a:p>
            <a:pPr lvl="2"/>
            <a:r>
              <a:rPr lang="nb-NO" dirty="0" err="1"/>
              <a:t>Identify</a:t>
            </a:r>
            <a:r>
              <a:rPr lang="nb-NO" dirty="0"/>
              <a:t> a </a:t>
            </a:r>
            <a:r>
              <a:rPr lang="nb-NO" dirty="0" err="1"/>
              <a:t>proxy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stakeholder</a:t>
            </a:r>
          </a:p>
          <a:p>
            <a:pPr lvl="3"/>
            <a:r>
              <a:rPr lang="nb-NO" dirty="0" err="1"/>
              <a:t>Another</a:t>
            </a:r>
            <a:r>
              <a:rPr lang="nb-NO" dirty="0"/>
              <a:t> student</a:t>
            </a:r>
          </a:p>
          <a:p>
            <a:pPr lvl="3"/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practitioner</a:t>
            </a:r>
            <a:endParaRPr lang="nb-NO" dirty="0"/>
          </a:p>
          <a:p>
            <a:pPr lvl="3"/>
            <a:r>
              <a:rPr lang="nb-NO" dirty="0"/>
              <a:t>Supervisor </a:t>
            </a:r>
          </a:p>
          <a:p>
            <a:pPr lvl="3"/>
            <a:r>
              <a:rPr lang="nb-NO" dirty="0" err="1"/>
              <a:t>Self</a:t>
            </a:r>
            <a:r>
              <a:rPr lang="nb-NO" dirty="0"/>
              <a:t> (not </a:t>
            </a:r>
            <a:r>
              <a:rPr lang="nb-NO" dirty="0" err="1"/>
              <a:t>recommended</a:t>
            </a:r>
            <a:r>
              <a:rPr lang="nb-NO" dirty="0"/>
              <a:t> </a:t>
            </a:r>
            <a:r>
              <a:rPr lang="nb-NO" dirty="0" err="1"/>
              <a:t>unless</a:t>
            </a:r>
            <a:r>
              <a:rPr lang="nb-NO" dirty="0"/>
              <a:t> </a:t>
            </a:r>
            <a:r>
              <a:rPr lang="nb-NO" dirty="0" err="1"/>
              <a:t>exceptions</a:t>
            </a:r>
            <a:r>
              <a:rPr lang="nb-NO" dirty="0"/>
              <a:t>)</a:t>
            </a:r>
          </a:p>
          <a:p>
            <a:pPr lvl="1"/>
            <a:r>
              <a:rPr lang="nb-NO" dirty="0" err="1"/>
              <a:t>Any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tests or </a:t>
            </a:r>
            <a:r>
              <a:rPr lang="nb-NO" dirty="0" err="1"/>
              <a:t>empirical</a:t>
            </a:r>
            <a:r>
              <a:rPr lang="nb-NO" dirty="0"/>
              <a:t> </a:t>
            </a:r>
            <a:r>
              <a:rPr lang="nb-NO" dirty="0" err="1"/>
              <a:t>mehtods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used </a:t>
            </a:r>
            <a:r>
              <a:rPr lang="nb-NO" dirty="0" err="1"/>
              <a:t>here</a:t>
            </a:r>
            <a:r>
              <a:rPr lang="nb-NO" dirty="0"/>
              <a:t> as </a:t>
            </a:r>
            <a:r>
              <a:rPr lang="nb-NO" dirty="0" err="1"/>
              <a:t>long</a:t>
            </a:r>
            <a:r>
              <a:rPr lang="nb-NO" dirty="0"/>
              <a:t> as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right </a:t>
            </a:r>
            <a:r>
              <a:rPr lang="nb-NO" dirty="0" err="1"/>
              <a:t>ones</a:t>
            </a:r>
            <a:r>
              <a:rPr lang="nb-NO" dirty="0"/>
              <a:t> to </a:t>
            </a:r>
            <a:r>
              <a:rPr lang="nb-NO" dirty="0" err="1"/>
              <a:t>give</a:t>
            </a:r>
            <a:r>
              <a:rPr lang="nb-NO" dirty="0"/>
              <a:t> relevant </a:t>
            </a:r>
            <a:r>
              <a:rPr lang="nb-NO" dirty="0" err="1"/>
              <a:t>insights</a:t>
            </a:r>
            <a:endParaRPr lang="nb-NO" dirty="0"/>
          </a:p>
          <a:p>
            <a:pPr lvl="1"/>
            <a:r>
              <a:rPr lang="nb-NO" b="1" dirty="0"/>
              <a:t>The </a:t>
            </a:r>
            <a:r>
              <a:rPr lang="nb-NO" b="1" dirty="0" err="1"/>
              <a:t>results</a:t>
            </a:r>
            <a:r>
              <a:rPr lang="nb-NO" b="1" dirty="0"/>
              <a:t> </a:t>
            </a:r>
            <a:r>
              <a:rPr lang="nb-NO" b="1" dirty="0" err="1"/>
              <a:t>need</a:t>
            </a:r>
            <a:r>
              <a:rPr lang="nb-NO" b="1" dirty="0"/>
              <a:t> to be </a:t>
            </a:r>
            <a:r>
              <a:rPr lang="nb-NO" b="1" dirty="0" err="1"/>
              <a:t>logged</a:t>
            </a:r>
            <a:r>
              <a:rPr lang="nb-NO" b="1" dirty="0"/>
              <a:t> </a:t>
            </a:r>
            <a:r>
              <a:rPr lang="nb-NO" b="1" dirty="0" err="1"/>
              <a:t>carefully</a:t>
            </a:r>
            <a:r>
              <a:rPr lang="nb-NO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762388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7F2499-E6FA-E7D2-2814-D90D5DAEA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742559-A554-3DC5-675E-3C236EEA9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nb-NO" dirty="0" err="1"/>
              <a:t>Diao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</a:t>
            </a:r>
            <a:r>
              <a:rPr lang="nb-NO" dirty="0" err="1"/>
              <a:t>assess</a:t>
            </a:r>
            <a:r>
              <a:rPr lang="nb-NO" dirty="0"/>
              <a:t> her </a:t>
            </a:r>
            <a:r>
              <a:rPr lang="nb-NO" dirty="0" err="1"/>
              <a:t>novel</a:t>
            </a:r>
            <a:r>
              <a:rPr lang="nb-NO" dirty="0"/>
              <a:t> </a:t>
            </a:r>
            <a:r>
              <a:rPr lang="nb-NO" dirty="0" err="1"/>
              <a:t>tool</a:t>
            </a:r>
            <a:r>
              <a:rPr lang="nb-NO" dirty="0"/>
              <a:t> to </a:t>
            </a:r>
            <a:r>
              <a:rPr lang="nb-NO" dirty="0" err="1"/>
              <a:t>automatically</a:t>
            </a:r>
            <a:r>
              <a:rPr lang="nb-NO" dirty="0"/>
              <a:t> </a:t>
            </a:r>
            <a:r>
              <a:rPr lang="nb-NO" dirty="0" err="1"/>
              <a:t>prioritize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features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AI.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wants</a:t>
            </a:r>
            <a:r>
              <a:rPr lang="nb-NO" dirty="0"/>
              <a:t> to test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is </a:t>
            </a:r>
            <a:r>
              <a:rPr lang="nb-NO" dirty="0" err="1"/>
              <a:t>correct</a:t>
            </a:r>
            <a:r>
              <a:rPr lang="nb-NO" dirty="0"/>
              <a:t> and </a:t>
            </a:r>
            <a:r>
              <a:rPr lang="nb-NO" dirty="0" err="1"/>
              <a:t>useful</a:t>
            </a:r>
            <a:endParaRPr lang="nb-NO" dirty="0"/>
          </a:p>
          <a:p>
            <a:pPr lvl="1"/>
            <a:r>
              <a:rPr lang="nb-NO" dirty="0" err="1"/>
              <a:t>Correct</a:t>
            </a:r>
            <a:r>
              <a:rPr lang="nb-NO" dirty="0"/>
              <a:t>: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finds</a:t>
            </a:r>
            <a:r>
              <a:rPr lang="nb-NO" dirty="0"/>
              <a:t> </a:t>
            </a:r>
            <a:r>
              <a:rPr lang="nb-NO" dirty="0" err="1"/>
              <a:t>some</a:t>
            </a:r>
            <a:r>
              <a:rPr lang="nb-NO" dirty="0"/>
              <a:t> «</a:t>
            </a:r>
            <a:r>
              <a:rPr lang="nb-NO" dirty="0" err="1"/>
              <a:t>ground</a:t>
            </a:r>
            <a:r>
              <a:rPr lang="nb-NO" dirty="0"/>
              <a:t> </a:t>
            </a:r>
            <a:r>
              <a:rPr lang="nb-NO" dirty="0" err="1"/>
              <a:t>truth</a:t>
            </a:r>
            <a:r>
              <a:rPr lang="nb-NO" dirty="0"/>
              <a:t>»: a real team has </a:t>
            </a:r>
            <a:r>
              <a:rPr lang="nb-NO" dirty="0" err="1"/>
              <a:t>logged</a:t>
            </a:r>
            <a:r>
              <a:rPr lang="nb-NO" dirty="0"/>
              <a:t>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feature</a:t>
            </a:r>
            <a:r>
              <a:rPr lang="nb-NO" dirty="0"/>
              <a:t> </a:t>
            </a:r>
            <a:r>
              <a:rPr lang="nb-NO" dirty="0" err="1"/>
              <a:t>descriptions</a:t>
            </a:r>
            <a:r>
              <a:rPr lang="nb-NO" dirty="0"/>
              <a:t> </a:t>
            </a:r>
            <a:r>
              <a:rPr lang="nb-NO" dirty="0" err="1"/>
              <a:t>together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a </a:t>
            </a:r>
            <a:r>
              <a:rPr lang="nb-NO" dirty="0" err="1"/>
              <a:t>priority</a:t>
            </a:r>
            <a:r>
              <a:rPr lang="nb-NO" dirty="0"/>
              <a:t> </a:t>
            </a:r>
            <a:r>
              <a:rPr lang="nb-NO" dirty="0" err="1"/>
              <a:t>label</a:t>
            </a:r>
            <a:r>
              <a:rPr lang="nb-NO" dirty="0"/>
              <a:t>. </a:t>
            </a:r>
            <a:r>
              <a:rPr lang="nb-NO" dirty="0" err="1"/>
              <a:t>Diao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compare</a:t>
            </a:r>
            <a:r>
              <a:rPr lang="nb-NO" dirty="0"/>
              <a:t> her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ground</a:t>
            </a:r>
            <a:r>
              <a:rPr lang="nb-NO" dirty="0"/>
              <a:t> </a:t>
            </a:r>
            <a:r>
              <a:rPr lang="nb-NO" dirty="0" err="1"/>
              <a:t>truth</a:t>
            </a:r>
            <a:r>
              <a:rPr lang="nb-NO" dirty="0"/>
              <a:t> and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accurate</a:t>
            </a:r>
            <a:r>
              <a:rPr lang="nb-NO" dirty="0"/>
              <a:t>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endParaRPr lang="nb-NO" dirty="0"/>
          </a:p>
          <a:p>
            <a:pPr lvl="1"/>
            <a:r>
              <a:rPr lang="nb-NO" dirty="0" err="1"/>
              <a:t>Useful</a:t>
            </a:r>
            <a:r>
              <a:rPr lang="nb-NO" dirty="0"/>
              <a:t>: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wants</a:t>
            </a:r>
            <a:r>
              <a:rPr lang="nb-NO" dirty="0"/>
              <a:t> to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her </a:t>
            </a:r>
            <a:r>
              <a:rPr lang="nb-NO" dirty="0" err="1"/>
              <a:t>tool</a:t>
            </a:r>
            <a:r>
              <a:rPr lang="nb-NO" dirty="0"/>
              <a:t> is </a:t>
            </a:r>
            <a:r>
              <a:rPr lang="nb-NO" dirty="0" err="1"/>
              <a:t>useful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team to </a:t>
            </a:r>
            <a:r>
              <a:rPr lang="nb-NO" dirty="0" err="1"/>
              <a:t>prioritize</a:t>
            </a:r>
            <a:r>
              <a:rPr lang="nb-NO" dirty="0"/>
              <a:t> </a:t>
            </a:r>
            <a:r>
              <a:rPr lang="nb-NO" dirty="0" err="1"/>
              <a:t>issues</a:t>
            </a:r>
            <a:endParaRPr lang="nb-NO" dirty="0"/>
          </a:p>
          <a:p>
            <a:pPr lvl="2"/>
            <a:r>
              <a:rPr lang="nb-NO" dirty="0" err="1"/>
              <a:t>She</a:t>
            </a:r>
            <a:r>
              <a:rPr lang="nb-NO" dirty="0"/>
              <a:t> ask </a:t>
            </a:r>
            <a:r>
              <a:rPr lang="nb-NO" dirty="0" err="1"/>
              <a:t>two</a:t>
            </a:r>
            <a:r>
              <a:rPr lang="nb-NO" dirty="0"/>
              <a:t> teams to </a:t>
            </a:r>
            <a:r>
              <a:rPr lang="nb-NO" dirty="0" err="1"/>
              <a:t>participate</a:t>
            </a:r>
            <a:r>
              <a:rPr lang="nb-NO" dirty="0"/>
              <a:t> in a </a:t>
            </a:r>
            <a:r>
              <a:rPr lang="nb-NO" dirty="0" err="1"/>
              <a:t>prioritization</a:t>
            </a:r>
            <a:r>
              <a:rPr lang="nb-NO" dirty="0"/>
              <a:t> </a:t>
            </a:r>
            <a:r>
              <a:rPr lang="nb-NO" dirty="0" err="1"/>
              <a:t>activity</a:t>
            </a:r>
            <a:r>
              <a:rPr lang="nb-NO" dirty="0"/>
              <a:t> and </a:t>
            </a:r>
            <a:r>
              <a:rPr lang="nb-NO" dirty="0" err="1"/>
              <a:t>she</a:t>
            </a:r>
            <a:r>
              <a:rPr lang="nb-NO" dirty="0"/>
              <a:t> ask for feedback </a:t>
            </a:r>
            <a:r>
              <a:rPr lang="nb-NO" dirty="0" err="1"/>
              <a:t>afterwards</a:t>
            </a:r>
            <a:endParaRPr lang="nb-NO" dirty="0"/>
          </a:p>
          <a:p>
            <a:r>
              <a:rPr lang="nb-NO" dirty="0" err="1"/>
              <a:t>Diao</a:t>
            </a:r>
            <a:r>
              <a:rPr lang="nb-NO" dirty="0"/>
              <a:t> </a:t>
            </a:r>
            <a:r>
              <a:rPr lang="nb-NO" dirty="0" err="1"/>
              <a:t>now</a:t>
            </a:r>
            <a:r>
              <a:rPr lang="nb-NO" dirty="0"/>
              <a:t> </a:t>
            </a:r>
            <a:r>
              <a:rPr lang="nb-NO" dirty="0" err="1"/>
              <a:t>wants</a:t>
            </a:r>
            <a:r>
              <a:rPr lang="nb-NO" dirty="0"/>
              <a:t> to </a:t>
            </a:r>
            <a:r>
              <a:rPr lang="nb-NO" dirty="0" err="1"/>
              <a:t>compare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tools</a:t>
            </a:r>
            <a:r>
              <a:rPr lang="nb-NO" dirty="0"/>
              <a:t> (</a:t>
            </a:r>
            <a:r>
              <a:rPr lang="nb-NO" dirty="0" err="1"/>
              <a:t>one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baseline from a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found</a:t>
            </a:r>
            <a:r>
              <a:rPr lang="nb-NO" dirty="0"/>
              <a:t>)</a:t>
            </a:r>
          </a:p>
          <a:p>
            <a:pPr lvl="1"/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set</a:t>
            </a:r>
            <a:r>
              <a:rPr lang="nb-NO" dirty="0"/>
              <a:t> up a </a:t>
            </a:r>
            <a:r>
              <a:rPr lang="nb-NO" dirty="0" err="1"/>
              <a:t>controlled</a:t>
            </a:r>
            <a:r>
              <a:rPr lang="nb-NO" dirty="0"/>
              <a:t> </a:t>
            </a:r>
            <a:r>
              <a:rPr lang="nb-NO" dirty="0" err="1"/>
              <a:t>experiment</a:t>
            </a:r>
            <a:endParaRPr lang="nb-NO" dirty="0"/>
          </a:p>
          <a:p>
            <a:pPr lvl="2"/>
            <a:r>
              <a:rPr lang="nb-NO" dirty="0" err="1"/>
              <a:t>She</a:t>
            </a:r>
            <a:r>
              <a:rPr lang="nb-NO" dirty="0"/>
              <a:t> ask </a:t>
            </a:r>
            <a:r>
              <a:rPr lang="nb-NO" dirty="0" err="1"/>
              <a:t>two</a:t>
            </a:r>
            <a:r>
              <a:rPr lang="nb-NO" dirty="0"/>
              <a:t> different </a:t>
            </a:r>
            <a:r>
              <a:rPr lang="nb-NO" dirty="0" err="1"/>
              <a:t>groups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people</a:t>
            </a:r>
            <a:r>
              <a:rPr lang="nb-NO" dirty="0"/>
              <a:t> to rate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usefulness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tools</a:t>
            </a:r>
            <a:r>
              <a:rPr lang="nb-NO" dirty="0"/>
              <a:t>,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her </a:t>
            </a:r>
            <a:r>
              <a:rPr lang="nb-NO" dirty="0" err="1"/>
              <a:t>tool</a:t>
            </a:r>
            <a:r>
              <a:rPr lang="nb-NO" dirty="0"/>
              <a:t> and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baseline</a:t>
            </a:r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1473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D1406-A47F-8FBD-703C-8D24B8111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Temporary</a:t>
            </a:r>
            <a:r>
              <a:rPr lang="nb-NO" dirty="0"/>
              <a:t> Insights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8FB38D-BC9C-9F96-4E0E-2712CDF41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During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implementation</a:t>
            </a:r>
            <a:r>
              <a:rPr lang="nb-NO" dirty="0"/>
              <a:t>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assessment</a:t>
            </a:r>
            <a:r>
              <a:rPr lang="nb-NO" dirty="0"/>
              <a:t>, </a:t>
            </a:r>
            <a:r>
              <a:rPr lang="nb-NO" dirty="0" err="1"/>
              <a:t>several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</a:t>
            </a:r>
            <a:r>
              <a:rPr lang="nb-NO" dirty="0" err="1"/>
              <a:t>emerge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study</a:t>
            </a:r>
            <a:endParaRPr lang="nb-NO" dirty="0"/>
          </a:p>
          <a:p>
            <a:pPr lvl="1"/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expected</a:t>
            </a:r>
            <a:r>
              <a:rPr lang="nb-NO" dirty="0"/>
              <a:t>, as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varying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studied</a:t>
            </a:r>
            <a:r>
              <a:rPr lang="nb-NO" dirty="0"/>
              <a:t> variable</a:t>
            </a:r>
          </a:p>
          <a:p>
            <a:pPr lvl="1"/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not be </a:t>
            </a:r>
            <a:r>
              <a:rPr lang="nb-NO" dirty="0" err="1"/>
              <a:t>expected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still relevant</a:t>
            </a:r>
          </a:p>
          <a:p>
            <a:pPr lvl="1"/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might</a:t>
            </a:r>
            <a:r>
              <a:rPr lang="nb-NO" dirty="0"/>
              <a:t> not be </a:t>
            </a:r>
            <a:r>
              <a:rPr lang="nb-NO" dirty="0" err="1"/>
              <a:t>directly</a:t>
            </a:r>
            <a:r>
              <a:rPr lang="nb-NO" dirty="0"/>
              <a:t> relevant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could</a:t>
            </a:r>
            <a:r>
              <a:rPr lang="nb-NO" dirty="0"/>
              <a:t> </a:t>
            </a:r>
            <a:r>
              <a:rPr lang="nb-NO" dirty="0" err="1"/>
              <a:t>contribute</a:t>
            </a:r>
            <a:r>
              <a:rPr lang="nb-NO" dirty="0"/>
              <a:t> to </a:t>
            </a:r>
            <a:r>
              <a:rPr lang="nb-NO" dirty="0" err="1"/>
              <a:t>other</a:t>
            </a:r>
            <a:r>
              <a:rPr lang="nb-NO" dirty="0"/>
              <a:t> parts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knowledge</a:t>
            </a:r>
            <a:r>
              <a:rPr lang="nb-NO" dirty="0"/>
              <a:t> (for </a:t>
            </a:r>
            <a:r>
              <a:rPr lang="nb-NO" dirty="0" err="1"/>
              <a:t>example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a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and </a:t>
            </a:r>
            <a:r>
              <a:rPr lang="nb-NO" dirty="0" err="1"/>
              <a:t>discovering</a:t>
            </a:r>
            <a:r>
              <a:rPr lang="nb-NO" dirty="0"/>
              <a:t> a </a:t>
            </a:r>
            <a:r>
              <a:rPr lang="nb-NO" dirty="0" err="1"/>
              <a:t>interesting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case for it). It is </a:t>
            </a:r>
            <a:r>
              <a:rPr lang="nb-NO" dirty="0" err="1"/>
              <a:t>worth</a:t>
            </a:r>
            <a:r>
              <a:rPr lang="nb-NO" dirty="0"/>
              <a:t> logging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and report </a:t>
            </a:r>
            <a:r>
              <a:rPr lang="nb-NO" dirty="0" err="1"/>
              <a:t>them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discussion</a:t>
            </a:r>
            <a:r>
              <a:rPr lang="nb-NO" dirty="0"/>
              <a:t> </a:t>
            </a:r>
            <a:r>
              <a:rPr lang="nb-NO" dirty="0" err="1"/>
              <a:t>section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end</a:t>
            </a:r>
          </a:p>
          <a:p>
            <a:pPr lvl="1"/>
            <a:r>
              <a:rPr lang="nb-NO" dirty="0"/>
              <a:t>From all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</a:t>
            </a:r>
            <a:r>
              <a:rPr lang="nb-NO" dirty="0" err="1"/>
              <a:t>logged</a:t>
            </a:r>
            <a:r>
              <a:rPr lang="nb-NO" dirty="0"/>
              <a:t> during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implementation</a:t>
            </a:r>
            <a:r>
              <a:rPr lang="nb-NO" dirty="0"/>
              <a:t> and </a:t>
            </a:r>
            <a:r>
              <a:rPr lang="nb-NO" dirty="0" err="1"/>
              <a:t>assessment</a:t>
            </a:r>
            <a:r>
              <a:rPr lang="nb-NO" dirty="0"/>
              <a:t>, </a:t>
            </a:r>
            <a:r>
              <a:rPr lang="nb-NO" dirty="0" err="1"/>
              <a:t>some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prioritized</a:t>
            </a:r>
            <a:endParaRPr lang="nb-NO" dirty="0"/>
          </a:p>
          <a:p>
            <a:pPr lvl="2"/>
            <a:r>
              <a:rPr lang="nb-NO" dirty="0" err="1"/>
              <a:t>Give</a:t>
            </a:r>
            <a:r>
              <a:rPr lang="nb-NO" dirty="0"/>
              <a:t> </a:t>
            </a:r>
            <a:r>
              <a:rPr lang="nb-NO" dirty="0" err="1"/>
              <a:t>importance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novelty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respect</a:t>
            </a:r>
            <a:r>
              <a:rPr lang="nb-NO" dirty="0"/>
              <a:t> to business or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r>
              <a:rPr lang="nb-NO" dirty="0"/>
              <a:t>, or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constraints</a:t>
            </a:r>
            <a:r>
              <a:rPr lang="nb-NO" dirty="0"/>
              <a:t> </a:t>
            </a:r>
            <a:r>
              <a:rPr lang="nb-NO" dirty="0" err="1"/>
              <a:t>emerging</a:t>
            </a:r>
            <a:r>
              <a:rPr lang="nb-NO" dirty="0"/>
              <a:t> for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iterations</a:t>
            </a:r>
            <a:endParaRPr lang="nb-NO" dirty="0"/>
          </a:p>
          <a:p>
            <a:pPr lvl="1"/>
            <a:r>
              <a:rPr lang="nb-NO" dirty="0"/>
              <a:t>Insights </a:t>
            </a:r>
            <a:r>
              <a:rPr lang="nb-NO" dirty="0" err="1"/>
              <a:t>will</a:t>
            </a:r>
            <a:r>
              <a:rPr lang="nb-NO" dirty="0"/>
              <a:t> be used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iteration</a:t>
            </a:r>
            <a:r>
              <a:rPr lang="nb-NO" dirty="0"/>
              <a:t> to </a:t>
            </a:r>
            <a:r>
              <a:rPr lang="nb-NO" dirty="0" err="1"/>
              <a:t>adjust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steps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879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379CDF-F32C-E7C9-C96C-813342A78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Refinement</a:t>
            </a:r>
            <a:r>
              <a:rPr lang="nb-NO" dirty="0"/>
              <a:t> </a:t>
            </a:r>
            <a:r>
              <a:rPr lang="nb-NO" dirty="0" err="1"/>
              <a:t>iteration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1374AC5-1C98-0E7B-E5B5-46D350A6B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21871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0A577-0091-B4A7-4F6C-1E47ACC0B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B53A7A-0851-B469-2402-C0F9336C0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Refinement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4B755C-26F3-B3A0-C5FB-265C2A8C5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The </a:t>
            </a:r>
            <a:r>
              <a:rPr lang="nb-NO" dirty="0" err="1"/>
              <a:t>insights</a:t>
            </a:r>
            <a:r>
              <a:rPr lang="nb-NO" dirty="0"/>
              <a:t> and </a:t>
            </a:r>
            <a:r>
              <a:rPr lang="nb-NO" dirty="0" err="1"/>
              <a:t>findings</a:t>
            </a:r>
            <a:r>
              <a:rPr lang="nb-NO" dirty="0"/>
              <a:t> </a:t>
            </a:r>
            <a:r>
              <a:rPr lang="nb-NO" dirty="0" err="1"/>
              <a:t>gained</a:t>
            </a:r>
            <a:r>
              <a:rPr lang="nb-NO" dirty="0"/>
              <a:t> during </a:t>
            </a:r>
            <a:r>
              <a:rPr lang="nb-NO" dirty="0" err="1"/>
              <a:t>implementation</a:t>
            </a:r>
            <a:r>
              <a:rPr lang="nb-NO" dirty="0"/>
              <a:t> and </a:t>
            </a:r>
            <a:r>
              <a:rPr lang="nb-NO" dirty="0" err="1"/>
              <a:t>assessment</a:t>
            </a:r>
            <a:r>
              <a:rPr lang="nb-NO" dirty="0"/>
              <a:t>,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described</a:t>
            </a:r>
            <a:r>
              <a:rPr lang="nb-NO" dirty="0"/>
              <a:t> and used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iteration</a:t>
            </a:r>
            <a:r>
              <a:rPr lang="nb-NO" dirty="0"/>
              <a:t> to </a:t>
            </a:r>
            <a:r>
              <a:rPr lang="nb-NO" dirty="0" err="1"/>
              <a:t>reflect</a:t>
            </a:r>
            <a:r>
              <a:rPr lang="nb-NO" dirty="0"/>
              <a:t> and </a:t>
            </a:r>
            <a:r>
              <a:rPr lang="nb-NO" dirty="0" err="1"/>
              <a:t>update</a:t>
            </a:r>
            <a:r>
              <a:rPr lang="nb-NO" dirty="0"/>
              <a:t> </a:t>
            </a:r>
            <a:r>
              <a:rPr lang="nb-NO" b="1" dirty="0" err="1"/>
              <a:t>any</a:t>
            </a:r>
            <a:r>
              <a:rPr lang="nb-NO" b="1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steps</a:t>
            </a:r>
            <a:r>
              <a:rPr lang="nb-NO" dirty="0"/>
              <a:t> in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phase</a:t>
            </a:r>
            <a:endParaRPr lang="nb-NO" dirty="0"/>
          </a:p>
          <a:p>
            <a:r>
              <a:rPr lang="nb-NO" dirty="0" err="1"/>
              <a:t>Although</a:t>
            </a:r>
            <a:r>
              <a:rPr lang="nb-NO" dirty="0"/>
              <a:t> it is </a:t>
            </a:r>
            <a:r>
              <a:rPr lang="nb-NO" dirty="0" err="1"/>
              <a:t>recommended</a:t>
            </a:r>
            <a:r>
              <a:rPr lang="nb-NO" dirty="0"/>
              <a:t> to not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direction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too</a:t>
            </a:r>
            <a:r>
              <a:rPr lang="nb-NO" dirty="0"/>
              <a:t> </a:t>
            </a:r>
            <a:r>
              <a:rPr lang="nb-NO" dirty="0" err="1"/>
              <a:t>much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perception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context</a:t>
            </a:r>
            <a:r>
              <a:rPr lang="nb-NO" dirty="0"/>
              <a:t>. It is </a:t>
            </a:r>
            <a:r>
              <a:rPr lang="nb-NO" dirty="0" err="1"/>
              <a:t>therefore</a:t>
            </a:r>
            <a:r>
              <a:rPr lang="nb-NO" dirty="0"/>
              <a:t> </a:t>
            </a:r>
            <a:r>
              <a:rPr lang="nb-NO" dirty="0" err="1"/>
              <a:t>acceptable</a:t>
            </a:r>
            <a:r>
              <a:rPr lang="nb-NO" dirty="0"/>
              <a:t> to </a:t>
            </a:r>
            <a:r>
              <a:rPr lang="nb-NO" dirty="0" err="1"/>
              <a:t>adjust</a:t>
            </a:r>
            <a:r>
              <a:rPr lang="nb-NO" dirty="0"/>
              <a:t>,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remove</a:t>
            </a:r>
            <a:r>
              <a:rPr lang="nb-NO" dirty="0"/>
              <a:t> </a:t>
            </a:r>
            <a:r>
              <a:rPr lang="nb-NO" dirty="0" err="1"/>
              <a:t>constraints</a:t>
            </a:r>
            <a:r>
              <a:rPr lang="nb-NO" dirty="0"/>
              <a:t>, risks, </a:t>
            </a:r>
            <a:r>
              <a:rPr lang="nb-NO" dirty="0" err="1"/>
              <a:t>requirements</a:t>
            </a:r>
            <a:r>
              <a:rPr lang="nb-NO" dirty="0"/>
              <a:t>, baseline, </a:t>
            </a:r>
            <a:r>
              <a:rPr lang="nb-NO" dirty="0" err="1"/>
              <a:t>benchmarks</a:t>
            </a:r>
            <a:r>
              <a:rPr lang="nb-NO" dirty="0"/>
              <a:t>, </a:t>
            </a:r>
            <a:r>
              <a:rPr lang="nb-NO" dirty="0" err="1"/>
              <a:t>experimental</a:t>
            </a:r>
            <a:r>
              <a:rPr lang="nb-NO" dirty="0"/>
              <a:t> design, </a:t>
            </a:r>
            <a:r>
              <a:rPr lang="nb-NO" dirty="0" err="1"/>
              <a:t>assessment</a:t>
            </a:r>
            <a:r>
              <a:rPr lang="nb-NO" dirty="0"/>
              <a:t> </a:t>
            </a:r>
            <a:r>
              <a:rPr lang="nb-NO" dirty="0" err="1"/>
              <a:t>methods</a:t>
            </a:r>
            <a:r>
              <a:rPr lang="nb-NO" dirty="0"/>
              <a:t> etc.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iteration</a:t>
            </a:r>
            <a:r>
              <a:rPr lang="nb-NO" dirty="0"/>
              <a:t>. </a:t>
            </a:r>
          </a:p>
          <a:p>
            <a:pPr lvl="1"/>
            <a:r>
              <a:rPr lang="nb-NO" dirty="0"/>
              <a:t>R: it is </a:t>
            </a:r>
            <a:r>
              <a:rPr lang="nb-NO" dirty="0" err="1"/>
              <a:t>recommended</a:t>
            </a:r>
            <a:r>
              <a:rPr lang="nb-NO" dirty="0"/>
              <a:t> to not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too</a:t>
            </a:r>
            <a:r>
              <a:rPr lang="nb-NO" dirty="0"/>
              <a:t> </a:t>
            </a:r>
            <a:r>
              <a:rPr lang="nb-NO" dirty="0" err="1"/>
              <a:t>much</a:t>
            </a:r>
            <a:r>
              <a:rPr lang="nb-NO" dirty="0"/>
              <a:t> for </a:t>
            </a:r>
            <a:r>
              <a:rPr lang="nb-NO" dirty="0" err="1"/>
              <a:t>only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iteration</a:t>
            </a:r>
            <a:r>
              <a:rPr lang="nb-NO" dirty="0"/>
              <a:t>, </a:t>
            </a:r>
            <a:r>
              <a:rPr lang="nb-NO" dirty="0" err="1"/>
              <a:t>unless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very</a:t>
            </a:r>
            <a:r>
              <a:rPr lang="nb-NO" dirty="0"/>
              <a:t> negative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show evident </a:t>
            </a:r>
            <a:r>
              <a:rPr lang="nb-NO" dirty="0" err="1"/>
              <a:t>unfeasibility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planned</a:t>
            </a:r>
            <a:r>
              <a:rPr lang="nb-NO" dirty="0"/>
              <a:t> </a:t>
            </a:r>
            <a:r>
              <a:rPr lang="nb-NO" dirty="0" err="1"/>
              <a:t>approach</a:t>
            </a:r>
            <a:r>
              <a:rPr lang="nb-NO" dirty="0"/>
              <a:t>. In </a:t>
            </a:r>
            <a:r>
              <a:rPr lang="nb-NO" dirty="0" err="1"/>
              <a:t>any</a:t>
            </a:r>
            <a:r>
              <a:rPr lang="nb-NO" dirty="0"/>
              <a:t> case,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findings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shuold</a:t>
            </a:r>
            <a:r>
              <a:rPr lang="nb-NO" dirty="0"/>
              <a:t> be </a:t>
            </a:r>
            <a:r>
              <a:rPr lang="nb-NO" dirty="0" err="1"/>
              <a:t>reported</a:t>
            </a:r>
            <a:r>
              <a:rPr lang="nb-NO" dirty="0"/>
              <a:t> as negative </a:t>
            </a:r>
            <a:r>
              <a:rPr lang="nb-NO" dirty="0" err="1"/>
              <a:t>results</a:t>
            </a:r>
            <a:r>
              <a:rPr lang="nb-NO" dirty="0"/>
              <a:t> and </a:t>
            </a:r>
            <a:r>
              <a:rPr lang="nb-NO" dirty="0" err="1"/>
              <a:t>can</a:t>
            </a:r>
            <a:r>
              <a:rPr lang="nb-NO" dirty="0"/>
              <a:t> be as </a:t>
            </a:r>
            <a:r>
              <a:rPr lang="nb-NO" dirty="0" err="1"/>
              <a:t>valuable</a:t>
            </a:r>
            <a:r>
              <a:rPr lang="nb-NO" dirty="0"/>
              <a:t> as a </a:t>
            </a:r>
            <a:r>
              <a:rPr lang="nb-NO" dirty="0" err="1"/>
              <a:t>successful</a:t>
            </a:r>
            <a:r>
              <a:rPr lang="nb-NO" dirty="0"/>
              <a:t> </a:t>
            </a:r>
            <a:r>
              <a:rPr lang="nb-NO" dirty="0" err="1"/>
              <a:t>solution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45112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3659643-EF64-3809-2189-2DB3BC292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r>
              <a:rPr lang="nb-NO" dirty="0"/>
              <a:t> (</a:t>
            </a:r>
            <a:r>
              <a:rPr lang="nb-NO" dirty="0" err="1"/>
              <a:t>both</a:t>
            </a:r>
            <a:r>
              <a:rPr lang="nb-NO" dirty="0"/>
              <a:t> for </a:t>
            </a:r>
            <a:r>
              <a:rPr lang="nb-NO" dirty="0" err="1"/>
              <a:t>temporary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and </a:t>
            </a:r>
            <a:r>
              <a:rPr lang="nb-NO" dirty="0" err="1"/>
              <a:t>iterations</a:t>
            </a:r>
            <a:r>
              <a:rPr lang="nb-NO" dirty="0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836CFCB-9317-36DF-433F-A7487754AD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Bård </a:t>
            </a:r>
            <a:r>
              <a:rPr lang="nb-NO" dirty="0" err="1"/>
              <a:t>wants</a:t>
            </a:r>
            <a:r>
              <a:rPr lang="nb-NO" dirty="0"/>
              <a:t> to </a:t>
            </a:r>
            <a:r>
              <a:rPr lang="nb-NO" dirty="0" err="1"/>
              <a:t>implement</a:t>
            </a:r>
            <a:r>
              <a:rPr lang="nb-NO" dirty="0"/>
              <a:t> a </a:t>
            </a:r>
            <a:r>
              <a:rPr lang="nb-NO" dirty="0" err="1"/>
              <a:t>tool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a </a:t>
            </a:r>
            <a:r>
              <a:rPr lang="nb-NO" dirty="0" err="1"/>
              <a:t>novel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T. His RQ is «</a:t>
            </a:r>
            <a:r>
              <a:rPr lang="nb-NO" dirty="0" err="1"/>
              <a:t>what</a:t>
            </a:r>
            <a:r>
              <a:rPr lang="nb-NO" dirty="0"/>
              <a:t> parameters </a:t>
            </a:r>
            <a:r>
              <a:rPr lang="nb-NO" dirty="0" err="1"/>
              <a:t>need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T to </a:t>
            </a:r>
            <a:r>
              <a:rPr lang="nb-NO" dirty="0" err="1"/>
              <a:t>work</a:t>
            </a:r>
            <a:r>
              <a:rPr lang="nb-NO" dirty="0"/>
              <a:t> in </a:t>
            </a:r>
            <a:r>
              <a:rPr lang="nb-NO" dirty="0" err="1"/>
              <a:t>Domain</a:t>
            </a:r>
            <a:r>
              <a:rPr lang="nb-NO" dirty="0"/>
              <a:t> D?»</a:t>
            </a:r>
          </a:p>
          <a:p>
            <a:pPr lvl="1"/>
            <a:r>
              <a:rPr lang="nb-NO" dirty="0" err="1"/>
              <a:t>However</a:t>
            </a:r>
            <a:r>
              <a:rPr lang="nb-NO" dirty="0"/>
              <a:t>, during </a:t>
            </a:r>
            <a:r>
              <a:rPr lang="nb-NO" dirty="0" err="1"/>
              <a:t>the</a:t>
            </a:r>
            <a:r>
              <a:rPr lang="nb-NO" dirty="0"/>
              <a:t> first </a:t>
            </a:r>
            <a:r>
              <a:rPr lang="nb-NO" dirty="0" err="1"/>
              <a:t>iteration</a:t>
            </a:r>
            <a:r>
              <a:rPr lang="nb-NO" dirty="0"/>
              <a:t>, it is </a:t>
            </a:r>
            <a:r>
              <a:rPr lang="nb-NO" dirty="0" err="1"/>
              <a:t>clear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</a:t>
            </a:r>
            <a:r>
              <a:rPr lang="nb-NO" dirty="0" err="1"/>
              <a:t>cannot</a:t>
            </a:r>
            <a:r>
              <a:rPr lang="nb-NO" dirty="0"/>
              <a:t> be used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Domain</a:t>
            </a:r>
            <a:r>
              <a:rPr lang="nb-NO" dirty="0"/>
              <a:t> D</a:t>
            </a:r>
          </a:p>
          <a:p>
            <a:pPr lvl="2"/>
            <a:r>
              <a:rPr lang="nb-NO" dirty="0"/>
              <a:t>The </a:t>
            </a:r>
            <a:r>
              <a:rPr lang="nb-NO" dirty="0" err="1"/>
              <a:t>performance</a:t>
            </a:r>
            <a:r>
              <a:rPr lang="nb-NO" dirty="0"/>
              <a:t> is </a:t>
            </a:r>
            <a:r>
              <a:rPr lang="nb-NO" dirty="0" err="1"/>
              <a:t>really</a:t>
            </a:r>
            <a:r>
              <a:rPr lang="nb-NO" dirty="0"/>
              <a:t> </a:t>
            </a:r>
            <a:r>
              <a:rPr lang="nb-NO" dirty="0" err="1"/>
              <a:t>poor</a:t>
            </a:r>
            <a:endParaRPr lang="nb-NO" dirty="0"/>
          </a:p>
          <a:p>
            <a:pPr lvl="1"/>
            <a:r>
              <a:rPr lang="nb-NO" dirty="0"/>
              <a:t>This is a «negative» </a:t>
            </a:r>
            <a:r>
              <a:rPr lang="nb-NO" dirty="0" err="1"/>
              <a:t>result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still be </a:t>
            </a:r>
            <a:r>
              <a:rPr lang="nb-NO" dirty="0" err="1"/>
              <a:t>reported</a:t>
            </a:r>
            <a:r>
              <a:rPr lang="nb-NO" dirty="0"/>
              <a:t> as a </a:t>
            </a:r>
            <a:r>
              <a:rPr lang="nb-NO" dirty="0" err="1"/>
              <a:t>contribution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. </a:t>
            </a:r>
            <a:r>
              <a:rPr lang="nb-NO" dirty="0" err="1"/>
              <a:t>Now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for </a:t>
            </a:r>
            <a:r>
              <a:rPr lang="nb-NO" dirty="0" err="1"/>
              <a:t>that</a:t>
            </a:r>
            <a:r>
              <a:rPr lang="nb-NO" dirty="0"/>
              <a:t> type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Domain</a:t>
            </a:r>
            <a:r>
              <a:rPr lang="nb-NO" dirty="0"/>
              <a:t> D,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novel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is not </a:t>
            </a:r>
            <a:r>
              <a:rPr lang="nb-NO" dirty="0" err="1"/>
              <a:t>suitable</a:t>
            </a:r>
            <a:endParaRPr lang="nb-NO" dirty="0"/>
          </a:p>
          <a:p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iteration</a:t>
            </a:r>
            <a:r>
              <a:rPr lang="nb-NO" dirty="0"/>
              <a:t>, Bård </a:t>
            </a:r>
            <a:r>
              <a:rPr lang="nb-NO" dirty="0" err="1"/>
              <a:t>tries</a:t>
            </a:r>
            <a:r>
              <a:rPr lang="nb-NO" dirty="0"/>
              <a:t> </a:t>
            </a:r>
            <a:r>
              <a:rPr lang="nb-NO" dirty="0" err="1"/>
              <a:t>another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E </a:t>
            </a:r>
          </a:p>
          <a:p>
            <a:pPr lvl="1"/>
            <a:r>
              <a:rPr lang="nb-NO" dirty="0"/>
              <a:t>He </a:t>
            </a:r>
            <a:r>
              <a:rPr lang="nb-NO" dirty="0" err="1"/>
              <a:t>needs</a:t>
            </a:r>
            <a:r>
              <a:rPr lang="nb-NO" dirty="0"/>
              <a:t> to </a:t>
            </a:r>
            <a:r>
              <a:rPr lang="nb-NO" dirty="0" err="1"/>
              <a:t>update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RQs</a:t>
            </a:r>
            <a:r>
              <a:rPr lang="nb-NO" dirty="0"/>
              <a:t>, </a:t>
            </a:r>
            <a:r>
              <a:rPr lang="nb-NO" dirty="0" err="1"/>
              <a:t>which</a:t>
            </a:r>
            <a:r>
              <a:rPr lang="nb-NO" dirty="0"/>
              <a:t>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T in </a:t>
            </a:r>
            <a:r>
              <a:rPr lang="nb-NO" dirty="0" err="1"/>
              <a:t>Domain</a:t>
            </a:r>
            <a:r>
              <a:rPr lang="nb-NO" dirty="0"/>
              <a:t> D. </a:t>
            </a:r>
            <a:r>
              <a:rPr lang="nb-NO" dirty="0" err="1"/>
              <a:t>Now</a:t>
            </a:r>
            <a:r>
              <a:rPr lang="nb-NO" dirty="0"/>
              <a:t> </a:t>
            </a:r>
            <a:r>
              <a:rPr lang="nb-NO" dirty="0" err="1"/>
              <a:t>he</a:t>
            </a:r>
            <a:r>
              <a:rPr lang="nb-NO" dirty="0"/>
              <a:t> has a </a:t>
            </a:r>
            <a:r>
              <a:rPr lang="nb-NO" dirty="0" err="1"/>
              <a:t>rephrased</a:t>
            </a:r>
            <a:r>
              <a:rPr lang="nb-NO" dirty="0"/>
              <a:t> RQ: «To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extent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T </a:t>
            </a:r>
            <a:r>
              <a:rPr lang="nb-NO" dirty="0" err="1"/>
              <a:t>work</a:t>
            </a:r>
            <a:r>
              <a:rPr lang="nb-NO" dirty="0"/>
              <a:t> in </a:t>
            </a:r>
            <a:r>
              <a:rPr lang="nb-NO" dirty="0" err="1"/>
              <a:t>Domain</a:t>
            </a:r>
            <a:r>
              <a:rPr lang="nb-NO" dirty="0"/>
              <a:t> D?» and a </a:t>
            </a:r>
            <a:r>
              <a:rPr lang="nb-NO" dirty="0" err="1"/>
              <a:t>new</a:t>
            </a:r>
            <a:r>
              <a:rPr lang="nb-NO" dirty="0"/>
              <a:t> RQ: «To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extent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technology</a:t>
            </a:r>
            <a:r>
              <a:rPr lang="nb-NO" dirty="0"/>
              <a:t> E </a:t>
            </a:r>
            <a:r>
              <a:rPr lang="nb-NO" dirty="0" err="1"/>
              <a:t>work</a:t>
            </a:r>
            <a:r>
              <a:rPr lang="nb-NO" dirty="0"/>
              <a:t> in </a:t>
            </a:r>
            <a:r>
              <a:rPr lang="nb-NO" dirty="0" err="1"/>
              <a:t>Domain</a:t>
            </a:r>
            <a:r>
              <a:rPr lang="nb-NO" dirty="0"/>
              <a:t> D?»</a:t>
            </a:r>
          </a:p>
        </p:txBody>
      </p:sp>
    </p:spTree>
    <p:extLst>
      <p:ext uri="{BB962C8B-B14F-4D97-AF65-F5344CB8AC3E}">
        <p14:creationId xmlns:p14="http://schemas.microsoft.com/office/powerpoint/2010/main" val="14650247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B59F6-0FE1-DE90-DF21-74FD47BE9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FEB3EC-9EAE-F0DD-57D0-E16A61EEC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Final Evaluation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15BBC4-D830-7129-C2B7-015FD0B57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4192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7E75D6-C561-4E0C-6014-2977EC76C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Formal </a:t>
            </a:r>
            <a:r>
              <a:rPr lang="nb-NO" dirty="0" err="1"/>
              <a:t>Assessment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6475E5-27DF-99EA-8740-1C4A4A400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a </a:t>
            </a:r>
            <a:r>
              <a:rPr lang="nb-NO" b="1" dirty="0"/>
              <a:t>final </a:t>
            </a:r>
            <a:r>
              <a:rPr lang="nb-NO" b="1" dirty="0" err="1"/>
              <a:t>evaluation</a:t>
            </a:r>
            <a:r>
              <a:rPr lang="nb-NO" b="1" dirty="0"/>
              <a:t> </a:t>
            </a:r>
            <a:r>
              <a:rPr lang="nb-NO" dirty="0" err="1"/>
              <a:t>that</a:t>
            </a:r>
            <a:r>
              <a:rPr lang="nb-NO" dirty="0"/>
              <a:t> is as formal and </a:t>
            </a:r>
            <a:r>
              <a:rPr lang="nb-NO" dirty="0" err="1"/>
              <a:t>rigorous</a:t>
            </a:r>
            <a:r>
              <a:rPr lang="nb-NO" dirty="0"/>
              <a:t>  as </a:t>
            </a:r>
            <a:r>
              <a:rPr lang="nb-NO" dirty="0" err="1"/>
              <a:t>possible</a:t>
            </a:r>
            <a:r>
              <a:rPr lang="nb-NO" dirty="0"/>
              <a:t> and </a:t>
            </a:r>
            <a:r>
              <a:rPr lang="nb-NO" dirty="0" err="1"/>
              <a:t>should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as </a:t>
            </a:r>
            <a:r>
              <a:rPr lang="nb-NO" dirty="0" err="1"/>
              <a:t>realistic</a:t>
            </a:r>
            <a:r>
              <a:rPr lang="nb-NO" dirty="0"/>
              <a:t> </a:t>
            </a:r>
            <a:r>
              <a:rPr lang="nb-NO" dirty="0" err="1"/>
              <a:t>evaluators</a:t>
            </a:r>
            <a:r>
              <a:rPr lang="nb-NO" dirty="0"/>
              <a:t> (e.g. Users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system) as </a:t>
            </a:r>
            <a:r>
              <a:rPr lang="nb-NO" dirty="0" err="1"/>
              <a:t>possible</a:t>
            </a:r>
            <a:r>
              <a:rPr lang="nb-NO" dirty="0"/>
              <a:t> (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necessary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E.g. </a:t>
            </a:r>
            <a:r>
              <a:rPr lang="nb-NO" dirty="0" err="1"/>
              <a:t>Controlled</a:t>
            </a:r>
            <a:r>
              <a:rPr lang="nb-NO" dirty="0"/>
              <a:t> </a:t>
            </a:r>
            <a:r>
              <a:rPr lang="nb-NO" dirty="0" err="1"/>
              <a:t>experiments</a:t>
            </a:r>
            <a:endParaRPr lang="nb-NO" dirty="0"/>
          </a:p>
          <a:p>
            <a:pPr lvl="1"/>
            <a:r>
              <a:rPr lang="nb-NO" dirty="0"/>
              <a:t>E.g. Demo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users</a:t>
            </a:r>
            <a:endParaRPr lang="nb-NO" dirty="0"/>
          </a:p>
          <a:p>
            <a:r>
              <a:rPr lang="nb-NO" dirty="0"/>
              <a:t>The formal </a:t>
            </a:r>
            <a:r>
              <a:rPr lang="nb-NO" dirty="0" err="1"/>
              <a:t>assessment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carefully</a:t>
            </a:r>
            <a:r>
              <a:rPr lang="nb-NO" dirty="0"/>
              <a:t> </a:t>
            </a:r>
            <a:r>
              <a:rPr lang="nb-NO" dirty="0" err="1"/>
              <a:t>designed</a:t>
            </a:r>
            <a:r>
              <a:rPr lang="nb-NO" dirty="0"/>
              <a:t> and </a:t>
            </a:r>
            <a:r>
              <a:rPr lang="nb-NO" dirty="0" err="1"/>
              <a:t>prepared</a:t>
            </a:r>
            <a:endParaRPr lang="nb-NO" dirty="0"/>
          </a:p>
          <a:p>
            <a:pPr lvl="1"/>
            <a:r>
              <a:rPr lang="nb-NO" dirty="0" err="1"/>
              <a:t>Often</a:t>
            </a:r>
            <a:r>
              <a:rPr lang="nb-NO" dirty="0"/>
              <a:t> it </a:t>
            </a:r>
            <a:r>
              <a:rPr lang="nb-NO" dirty="0" err="1"/>
              <a:t>cannot</a:t>
            </a:r>
            <a:r>
              <a:rPr lang="nb-NO" dirty="0"/>
              <a:t> be </a:t>
            </a:r>
            <a:r>
              <a:rPr lang="nb-NO" dirty="0" err="1"/>
              <a:t>replicated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something</a:t>
            </a:r>
            <a:r>
              <a:rPr lang="nb-NO" dirty="0"/>
              <a:t> </a:t>
            </a:r>
            <a:r>
              <a:rPr lang="nb-NO" dirty="0" err="1"/>
              <a:t>goes</a:t>
            </a:r>
            <a:r>
              <a:rPr lang="nb-NO" dirty="0"/>
              <a:t> </a:t>
            </a:r>
            <a:r>
              <a:rPr lang="nb-NO" dirty="0" err="1"/>
              <a:t>wrong</a:t>
            </a:r>
            <a:endParaRPr lang="nb-NO" dirty="0"/>
          </a:p>
          <a:p>
            <a:r>
              <a:rPr lang="nb-NO" dirty="0"/>
              <a:t>If an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involved</a:t>
            </a:r>
            <a:r>
              <a:rPr lang="nb-NO" dirty="0"/>
              <a:t>,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be </a:t>
            </a:r>
            <a:r>
              <a:rPr lang="nb-NO" dirty="0" err="1"/>
              <a:t>contacted</a:t>
            </a:r>
            <a:r>
              <a:rPr lang="nb-NO" dirty="0"/>
              <a:t> </a:t>
            </a:r>
            <a:r>
              <a:rPr lang="nb-NO" dirty="0" err="1"/>
              <a:t>well</a:t>
            </a:r>
            <a:r>
              <a:rPr lang="nb-NO" dirty="0"/>
              <a:t> in </a:t>
            </a:r>
            <a:r>
              <a:rPr lang="nb-NO" dirty="0" err="1"/>
              <a:t>advance</a:t>
            </a:r>
            <a:endParaRPr lang="nb-NO" dirty="0"/>
          </a:p>
          <a:p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do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actual</a:t>
            </a:r>
            <a:r>
              <a:rPr lang="nb-NO" dirty="0"/>
              <a:t> </a:t>
            </a:r>
            <a:r>
              <a:rPr lang="nb-NO" dirty="0" err="1"/>
              <a:t>evaluation</a:t>
            </a:r>
            <a:r>
              <a:rPr lang="nb-NO" dirty="0"/>
              <a:t>, run a pilot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fellow</a:t>
            </a:r>
            <a:r>
              <a:rPr lang="nb-NO" dirty="0"/>
              <a:t> students or supervisors etc.</a:t>
            </a:r>
          </a:p>
        </p:txBody>
      </p:sp>
    </p:spTree>
    <p:extLst>
      <p:ext uri="{BB962C8B-B14F-4D97-AF65-F5344CB8AC3E}">
        <p14:creationId xmlns:p14="http://schemas.microsoft.com/office/powerpoint/2010/main" val="14625199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5C1C83-E388-BBC3-0226-ADABBDFA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2B1EEC6-094C-7FD3-376D-C8782B802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5668"/>
            <a:ext cx="10515600" cy="493720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Mari </a:t>
            </a:r>
            <a:r>
              <a:rPr lang="nb-NO" dirty="0" err="1"/>
              <a:t>needs</a:t>
            </a:r>
            <a:r>
              <a:rPr lang="nb-NO" dirty="0"/>
              <a:t> to understand </a:t>
            </a:r>
            <a:r>
              <a:rPr lang="nb-NO" dirty="0" err="1"/>
              <a:t>if</a:t>
            </a:r>
            <a:r>
              <a:rPr lang="nb-NO" dirty="0"/>
              <a:t> her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metrics</a:t>
            </a:r>
            <a:r>
              <a:rPr lang="nb-NO" dirty="0"/>
              <a:t> is </a:t>
            </a:r>
            <a:r>
              <a:rPr lang="nb-NO" dirty="0" err="1"/>
              <a:t>able</a:t>
            </a:r>
            <a:r>
              <a:rPr lang="nb-NO" dirty="0"/>
              <a:t> to show </a:t>
            </a:r>
            <a:r>
              <a:rPr lang="nb-NO" dirty="0" err="1"/>
              <a:t>useful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for </a:t>
            </a:r>
            <a:r>
              <a:rPr lang="nb-NO" dirty="0" err="1"/>
              <a:t>developers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to </a:t>
            </a:r>
            <a:r>
              <a:rPr lang="nb-NO" dirty="0" err="1"/>
              <a:t>decouple</a:t>
            </a:r>
            <a:r>
              <a:rPr lang="nb-NO" dirty="0"/>
              <a:t> different </a:t>
            </a:r>
            <a:r>
              <a:rPr lang="nb-NO" dirty="0" err="1"/>
              <a:t>classes</a:t>
            </a:r>
            <a:endParaRPr lang="nb-NO" dirty="0"/>
          </a:p>
          <a:p>
            <a:pPr lvl="1"/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prepares</a:t>
            </a:r>
            <a:r>
              <a:rPr lang="nb-NO" dirty="0"/>
              <a:t> a demo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various</a:t>
            </a:r>
            <a:r>
              <a:rPr lang="nb-NO" dirty="0"/>
              <a:t> </a:t>
            </a:r>
            <a:r>
              <a:rPr lang="nb-NO" dirty="0" err="1"/>
              <a:t>phases</a:t>
            </a:r>
            <a:r>
              <a:rPr lang="nb-NO" dirty="0"/>
              <a:t>:</a:t>
            </a:r>
          </a:p>
          <a:p>
            <a:pPr lvl="2"/>
            <a:r>
              <a:rPr lang="nb-NO" dirty="0"/>
              <a:t>Show </a:t>
            </a:r>
            <a:r>
              <a:rPr lang="nb-NO" dirty="0" err="1"/>
              <a:t>the</a:t>
            </a:r>
            <a:r>
              <a:rPr lang="nb-NO" dirty="0"/>
              <a:t> original </a:t>
            </a:r>
            <a:r>
              <a:rPr lang="nb-NO" dirty="0" err="1"/>
              <a:t>solution</a:t>
            </a:r>
            <a:r>
              <a:rPr lang="nb-NO" dirty="0"/>
              <a:t> (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classes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coupled</a:t>
            </a:r>
            <a:r>
              <a:rPr lang="nb-NO" dirty="0"/>
              <a:t>)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developers</a:t>
            </a:r>
            <a:endParaRPr lang="nb-NO" dirty="0"/>
          </a:p>
          <a:p>
            <a:pPr lvl="2"/>
            <a:r>
              <a:rPr lang="nb-NO" dirty="0"/>
              <a:t>Ask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developers</a:t>
            </a:r>
            <a:r>
              <a:rPr lang="nb-NO" dirty="0"/>
              <a:t> for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(so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not </a:t>
            </a:r>
            <a:r>
              <a:rPr lang="nb-NO" dirty="0" err="1"/>
              <a:t>biased</a:t>
            </a:r>
            <a:r>
              <a:rPr lang="nb-NO" dirty="0"/>
              <a:t> by her </a:t>
            </a:r>
            <a:r>
              <a:rPr lang="nb-NO" dirty="0" err="1"/>
              <a:t>suggestions</a:t>
            </a:r>
            <a:r>
              <a:rPr lang="nb-NO" dirty="0"/>
              <a:t>)</a:t>
            </a:r>
          </a:p>
          <a:p>
            <a:pPr lvl="2"/>
            <a:r>
              <a:rPr lang="nb-NO" dirty="0"/>
              <a:t>Show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metrics</a:t>
            </a:r>
            <a:r>
              <a:rPr lang="nb-NO" dirty="0"/>
              <a:t> and understand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tool</a:t>
            </a:r>
            <a:r>
              <a:rPr lang="nb-NO" dirty="0"/>
              <a:t> </a:t>
            </a:r>
            <a:r>
              <a:rPr lang="nb-NO" dirty="0" err="1"/>
              <a:t>suggests</a:t>
            </a:r>
            <a:r>
              <a:rPr lang="nb-NO" dirty="0"/>
              <a:t> </a:t>
            </a:r>
            <a:r>
              <a:rPr lang="nb-NO" dirty="0" err="1"/>
              <a:t>comparable</a:t>
            </a:r>
            <a:r>
              <a:rPr lang="nb-NO" dirty="0"/>
              <a:t> </a:t>
            </a:r>
            <a:r>
              <a:rPr lang="nb-NO" dirty="0" err="1"/>
              <a:t>solutions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developers</a:t>
            </a:r>
            <a:endParaRPr lang="nb-NO" dirty="0"/>
          </a:p>
          <a:p>
            <a:pPr lvl="2"/>
            <a:r>
              <a:rPr lang="nb-NO" dirty="0"/>
              <a:t>Ask questions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developers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</a:t>
            </a:r>
            <a:r>
              <a:rPr lang="nb-NO" dirty="0" err="1"/>
              <a:t>useful</a:t>
            </a:r>
            <a:r>
              <a:rPr lang="nb-NO" dirty="0"/>
              <a:t> (</a:t>
            </a:r>
            <a:r>
              <a:rPr lang="nb-NO" dirty="0" err="1"/>
              <a:t>on</a:t>
            </a:r>
            <a:r>
              <a:rPr lang="nb-NO" dirty="0"/>
              <a:t> a </a:t>
            </a:r>
            <a:r>
              <a:rPr lang="nb-NO" dirty="0" err="1"/>
              <a:t>scale</a:t>
            </a:r>
            <a:r>
              <a:rPr lang="nb-NO" dirty="0"/>
              <a:t> from 1 to 5)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</a:t>
            </a:r>
            <a:r>
              <a:rPr lang="nb-NO" dirty="0" err="1"/>
              <a:t>were</a:t>
            </a:r>
            <a:endParaRPr lang="nb-NO" dirty="0"/>
          </a:p>
          <a:p>
            <a:pPr lvl="1"/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contact</a:t>
            </a:r>
            <a:r>
              <a:rPr lang="nb-NO" dirty="0"/>
              <a:t> </a:t>
            </a:r>
            <a:r>
              <a:rPr lang="nb-NO" dirty="0" err="1"/>
              <a:t>various</a:t>
            </a:r>
            <a:r>
              <a:rPr lang="nb-NO" dirty="0"/>
              <a:t> </a:t>
            </a:r>
            <a:r>
              <a:rPr lang="nb-NO" dirty="0" err="1"/>
              <a:t>developers</a:t>
            </a:r>
            <a:r>
              <a:rPr lang="nb-NO" dirty="0"/>
              <a:t> at </a:t>
            </a:r>
            <a:r>
              <a:rPr lang="nb-NO" dirty="0" err="1"/>
              <a:t>various</a:t>
            </a:r>
            <a:r>
              <a:rPr lang="nb-NO" dirty="0"/>
              <a:t> </a:t>
            </a:r>
            <a:r>
              <a:rPr lang="nb-NO" dirty="0" err="1"/>
              <a:t>organizations</a:t>
            </a:r>
            <a:r>
              <a:rPr lang="nb-NO" dirty="0"/>
              <a:t> to </a:t>
            </a:r>
            <a:r>
              <a:rPr lang="nb-NO" dirty="0" err="1"/>
              <a:t>try</a:t>
            </a:r>
            <a:r>
              <a:rPr lang="nb-NO" dirty="0"/>
              <a:t> her </a:t>
            </a:r>
            <a:r>
              <a:rPr lang="nb-NO" dirty="0" err="1"/>
              <a:t>tool</a:t>
            </a:r>
            <a:endParaRPr lang="nb-NO" dirty="0"/>
          </a:p>
          <a:p>
            <a:pPr lvl="2"/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month</a:t>
            </a:r>
            <a:r>
              <a:rPr lang="nb-NO" dirty="0"/>
              <a:t>,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developers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available</a:t>
            </a:r>
            <a:r>
              <a:rPr lang="nb-NO" dirty="0"/>
              <a:t> to </a:t>
            </a:r>
            <a:r>
              <a:rPr lang="nb-NO" dirty="0" err="1"/>
              <a:t>try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demo</a:t>
            </a:r>
          </a:p>
          <a:p>
            <a:pPr lvl="2"/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meanwhile</a:t>
            </a:r>
            <a:r>
              <a:rPr lang="nb-NO" dirty="0"/>
              <a:t> </a:t>
            </a:r>
            <a:r>
              <a:rPr lang="nb-NO" dirty="0" err="1"/>
              <a:t>see</a:t>
            </a:r>
            <a:r>
              <a:rPr lang="nb-NO" dirty="0"/>
              <a:t> </a:t>
            </a:r>
            <a:r>
              <a:rPr lang="nb-NO" dirty="0" err="1"/>
              <a:t>below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She</a:t>
            </a:r>
            <a:r>
              <a:rPr lang="nb-NO" dirty="0"/>
              <a:t> run </a:t>
            </a:r>
            <a:r>
              <a:rPr lang="nb-NO" dirty="0" err="1"/>
              <a:t>the</a:t>
            </a:r>
            <a:r>
              <a:rPr lang="nb-NO" dirty="0"/>
              <a:t> demo </a:t>
            </a:r>
            <a:r>
              <a:rPr lang="nb-NO" dirty="0" err="1"/>
              <a:t>with</a:t>
            </a:r>
            <a:r>
              <a:rPr lang="nb-NO" dirty="0"/>
              <a:t> her </a:t>
            </a:r>
            <a:r>
              <a:rPr lang="nb-NO" dirty="0" err="1"/>
              <a:t>fellow</a:t>
            </a:r>
            <a:r>
              <a:rPr lang="nb-NO" dirty="0"/>
              <a:t> student Ali</a:t>
            </a:r>
          </a:p>
          <a:p>
            <a:pPr lvl="2"/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discovered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it is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if</a:t>
            </a:r>
            <a:r>
              <a:rPr lang="nb-NO" dirty="0"/>
              <a:t> </a:t>
            </a:r>
            <a:r>
              <a:rPr lang="nb-NO" dirty="0" err="1"/>
              <a:t>she</a:t>
            </a:r>
            <a:r>
              <a:rPr lang="nb-NO" dirty="0"/>
              <a:t> asks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developers</a:t>
            </a:r>
            <a:r>
              <a:rPr lang="nb-NO" dirty="0"/>
              <a:t> to </a:t>
            </a:r>
            <a:r>
              <a:rPr lang="nb-NO" dirty="0" err="1"/>
              <a:t>explain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original </a:t>
            </a:r>
            <a:r>
              <a:rPr lang="nb-NO" dirty="0" err="1"/>
              <a:t>solution</a:t>
            </a:r>
            <a:r>
              <a:rPr lang="nb-NO" dirty="0"/>
              <a:t>, and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updates</a:t>
            </a:r>
            <a:r>
              <a:rPr lang="nb-NO" dirty="0"/>
              <a:t> her demo plan</a:t>
            </a:r>
          </a:p>
          <a:p>
            <a:pPr lvl="1"/>
            <a:r>
              <a:rPr lang="nb-NO" dirty="0"/>
              <a:t>Problem: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weeks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developers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available</a:t>
            </a:r>
            <a:endParaRPr lang="nb-NO" dirty="0"/>
          </a:p>
          <a:p>
            <a:pPr lvl="2"/>
            <a:r>
              <a:rPr lang="nb-NO" dirty="0" err="1"/>
              <a:t>She</a:t>
            </a:r>
            <a:r>
              <a:rPr lang="nb-NO" dirty="0"/>
              <a:t> talks to </a:t>
            </a:r>
            <a:r>
              <a:rPr lang="nb-NO" dirty="0" err="1"/>
              <a:t>the</a:t>
            </a:r>
            <a:r>
              <a:rPr lang="nb-NO" dirty="0"/>
              <a:t> supervisors and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find</a:t>
            </a:r>
            <a:r>
              <a:rPr lang="nb-NO" dirty="0"/>
              <a:t> </a:t>
            </a:r>
            <a:r>
              <a:rPr lang="nb-NO" dirty="0" err="1"/>
              <a:t>someone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approaches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49807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C7D2-0BD6-5662-A70B-2D50247DE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40D976-9314-E5AE-049D-D0871F7C7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Contributions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DA68E0-8D71-B6C2-B87A-81C7D2BB3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High </a:t>
            </a:r>
            <a:r>
              <a:rPr lang="nb-NO" dirty="0" err="1"/>
              <a:t>level</a:t>
            </a:r>
            <a:r>
              <a:rPr lang="nb-NO" dirty="0"/>
              <a:t> </a:t>
            </a:r>
            <a:r>
              <a:rPr lang="nb-NO" dirty="0" err="1"/>
              <a:t>contributions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identified</a:t>
            </a:r>
            <a:r>
              <a:rPr lang="nb-NO" dirty="0"/>
              <a:t> </a:t>
            </a:r>
            <a:r>
              <a:rPr lang="nb-NO" dirty="0" err="1"/>
              <a:t>across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findings</a:t>
            </a:r>
            <a:r>
              <a:rPr lang="nb-NO" dirty="0"/>
              <a:t> </a:t>
            </a:r>
            <a:r>
              <a:rPr lang="nb-NO" dirty="0" err="1"/>
              <a:t>obtained</a:t>
            </a:r>
            <a:r>
              <a:rPr lang="nb-NO" dirty="0"/>
              <a:t> during all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iterations</a:t>
            </a:r>
            <a:r>
              <a:rPr lang="nb-NO" dirty="0"/>
              <a:t>. </a:t>
            </a:r>
          </a:p>
          <a:p>
            <a:pPr lvl="1"/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didn’t</a:t>
            </a:r>
            <a:r>
              <a:rPr lang="nb-NO" dirty="0"/>
              <a:t> </a:t>
            </a:r>
            <a:r>
              <a:rPr lang="nb-NO" dirty="0" err="1"/>
              <a:t>know</a:t>
            </a:r>
            <a:r>
              <a:rPr lang="nb-NO" dirty="0"/>
              <a:t> </a:t>
            </a:r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? </a:t>
            </a:r>
          </a:p>
          <a:p>
            <a:pPr lvl="1"/>
            <a:r>
              <a:rPr lang="nb-NO" dirty="0" err="1"/>
              <a:t>What</a:t>
            </a:r>
            <a:r>
              <a:rPr lang="nb-NO" dirty="0"/>
              <a:t> is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could’nt</a:t>
            </a:r>
            <a:r>
              <a:rPr lang="nb-NO" dirty="0"/>
              <a:t> do </a:t>
            </a:r>
            <a:r>
              <a:rPr lang="nb-NO" dirty="0" err="1"/>
              <a:t>before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latest </a:t>
            </a:r>
            <a:r>
              <a:rPr lang="nb-NO" dirty="0" err="1"/>
              <a:t>implementation</a:t>
            </a:r>
            <a:r>
              <a:rPr lang="nb-NO" dirty="0"/>
              <a:t>?</a:t>
            </a:r>
          </a:p>
          <a:p>
            <a:pPr lvl="1"/>
            <a:r>
              <a:rPr lang="nb-NO" b="1" dirty="0" err="1"/>
              <a:t>Contributions</a:t>
            </a:r>
            <a:r>
              <a:rPr lang="nb-NO" b="1" dirty="0"/>
              <a:t> </a:t>
            </a:r>
            <a:r>
              <a:rPr lang="nb-NO" b="1" dirty="0" err="1"/>
              <a:t>can</a:t>
            </a:r>
            <a:r>
              <a:rPr lang="nb-NO" b="1" dirty="0"/>
              <a:t> be </a:t>
            </a:r>
            <a:r>
              <a:rPr lang="nb-NO" b="1" dirty="0" err="1"/>
              <a:t>related</a:t>
            </a:r>
            <a:r>
              <a:rPr lang="nb-NO" b="1" dirty="0"/>
              <a:t> to </a:t>
            </a:r>
            <a:r>
              <a:rPr lang="nb-NO" b="1" dirty="0" err="1"/>
              <a:t>research</a:t>
            </a:r>
            <a:r>
              <a:rPr lang="nb-NO" b="1" dirty="0"/>
              <a:t> or </a:t>
            </a:r>
            <a:r>
              <a:rPr lang="nb-NO" b="1" dirty="0" err="1"/>
              <a:t>practice</a:t>
            </a:r>
            <a:endParaRPr lang="nb-NO" b="1" dirty="0"/>
          </a:p>
          <a:p>
            <a:pPr lvl="1"/>
            <a:r>
              <a:rPr lang="nb-NO" b="1" dirty="0" err="1"/>
              <a:t>Deliverying</a:t>
            </a:r>
            <a:r>
              <a:rPr lang="nb-NO" b="1" dirty="0"/>
              <a:t> a </a:t>
            </a:r>
            <a:r>
              <a:rPr lang="nb-NO" b="1" dirty="0" err="1"/>
              <a:t>feature</a:t>
            </a:r>
            <a:r>
              <a:rPr lang="nb-NO" b="1" dirty="0"/>
              <a:t> to an </a:t>
            </a:r>
            <a:r>
              <a:rPr lang="nb-NO" b="1" dirty="0" err="1"/>
              <a:t>organization</a:t>
            </a:r>
            <a:r>
              <a:rPr lang="nb-NO" b="1" dirty="0"/>
              <a:t> </a:t>
            </a:r>
            <a:r>
              <a:rPr lang="nb-NO" b="1" dirty="0" err="1"/>
              <a:t>X</a:t>
            </a:r>
            <a:r>
              <a:rPr lang="nb-NO" b="1" dirty="0"/>
              <a:t> is not a </a:t>
            </a:r>
            <a:r>
              <a:rPr lang="nb-NO" b="1" dirty="0" err="1"/>
              <a:t>contribution</a:t>
            </a:r>
            <a:r>
              <a:rPr lang="nb-NO" b="1" dirty="0"/>
              <a:t>, </a:t>
            </a:r>
            <a:r>
              <a:rPr lang="nb-NO" b="1" dirty="0" err="1"/>
              <a:t>unless</a:t>
            </a:r>
            <a:r>
              <a:rPr lang="nb-NO" b="1" dirty="0"/>
              <a:t> </a:t>
            </a:r>
            <a:r>
              <a:rPr lang="nb-NO" b="1" dirty="0" err="1"/>
              <a:t>it’s</a:t>
            </a:r>
            <a:r>
              <a:rPr lang="nb-NO" b="1" dirty="0"/>
              <a:t> </a:t>
            </a:r>
            <a:r>
              <a:rPr lang="nb-NO" b="1" dirty="0" err="1"/>
              <a:t>something</a:t>
            </a:r>
            <a:r>
              <a:rPr lang="nb-NO" b="1" dirty="0"/>
              <a:t> </a:t>
            </a:r>
            <a:r>
              <a:rPr lang="nb-NO" b="1" dirty="0" err="1"/>
              <a:t>novel</a:t>
            </a:r>
            <a:r>
              <a:rPr lang="nb-NO" b="1" dirty="0"/>
              <a:t> (</a:t>
            </a:r>
            <a:r>
              <a:rPr lang="nb-NO" b="1" dirty="0" err="1"/>
              <a:t>see</a:t>
            </a:r>
            <a:r>
              <a:rPr lang="nb-NO" b="1" dirty="0"/>
              <a:t> questions </a:t>
            </a:r>
            <a:r>
              <a:rPr lang="nb-NO" b="1" dirty="0" err="1"/>
              <a:t>above</a:t>
            </a:r>
            <a:r>
              <a:rPr lang="nb-NO" b="1" dirty="0"/>
              <a:t>)</a:t>
            </a:r>
          </a:p>
          <a:p>
            <a:pPr lvl="1"/>
            <a:r>
              <a:rPr lang="nb-NO" dirty="0"/>
              <a:t>Research </a:t>
            </a:r>
            <a:r>
              <a:rPr lang="nb-NO" dirty="0" err="1"/>
              <a:t>contributions</a:t>
            </a:r>
            <a:r>
              <a:rPr lang="nb-NO" dirty="0"/>
              <a:t>:</a:t>
            </a:r>
          </a:p>
          <a:p>
            <a:pPr lvl="2"/>
            <a:r>
              <a:rPr lang="nb-NO" dirty="0"/>
              <a:t>How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researchers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findings</a:t>
            </a:r>
            <a:r>
              <a:rPr lang="nb-NO" dirty="0"/>
              <a:t> in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?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implications</a:t>
            </a:r>
            <a:r>
              <a:rPr lang="nb-NO" dirty="0"/>
              <a:t> for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?</a:t>
            </a:r>
          </a:p>
          <a:p>
            <a:pPr lvl="1"/>
            <a:r>
              <a:rPr lang="nb-NO" dirty="0" err="1"/>
              <a:t>Practical</a:t>
            </a:r>
            <a:r>
              <a:rPr lang="nb-NO" dirty="0"/>
              <a:t> </a:t>
            </a:r>
            <a:r>
              <a:rPr lang="nb-NO" dirty="0" err="1"/>
              <a:t>contributions</a:t>
            </a:r>
            <a:r>
              <a:rPr lang="nb-NO" dirty="0"/>
              <a:t>:</a:t>
            </a:r>
          </a:p>
          <a:p>
            <a:pPr lvl="2"/>
            <a:r>
              <a:rPr lang="nb-NO" dirty="0"/>
              <a:t>How </a:t>
            </a:r>
            <a:r>
              <a:rPr lang="nb-NO" dirty="0" err="1"/>
              <a:t>can</a:t>
            </a:r>
            <a:r>
              <a:rPr lang="nb-NO" dirty="0"/>
              <a:t> </a:t>
            </a:r>
            <a:r>
              <a:rPr lang="nb-NO" dirty="0" err="1"/>
              <a:t>practitioners</a:t>
            </a:r>
            <a:r>
              <a:rPr lang="nb-NO" dirty="0"/>
              <a:t> (in general)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findings</a:t>
            </a:r>
            <a:r>
              <a:rPr lang="nb-NO" dirty="0"/>
              <a:t> in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? </a:t>
            </a:r>
            <a:r>
              <a:rPr lang="nb-NO" dirty="0" err="1"/>
              <a:t>What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implications</a:t>
            </a:r>
            <a:r>
              <a:rPr lang="nb-NO" dirty="0"/>
              <a:t> for </a:t>
            </a:r>
            <a:r>
              <a:rPr lang="nb-NO" dirty="0" err="1"/>
              <a:t>their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?</a:t>
            </a:r>
          </a:p>
          <a:p>
            <a:r>
              <a:rPr lang="nb-NO" dirty="0" err="1"/>
              <a:t>Understanding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contribution</a:t>
            </a:r>
            <a:r>
              <a:rPr lang="nb-NO" dirty="0"/>
              <a:t> is </a:t>
            </a:r>
            <a:r>
              <a:rPr lang="nb-NO" dirty="0" err="1"/>
              <a:t>difficult</a:t>
            </a:r>
            <a:r>
              <a:rPr lang="nb-NO" dirty="0"/>
              <a:t> and </a:t>
            </a:r>
            <a:r>
              <a:rPr lang="nb-NO" dirty="0" err="1"/>
              <a:t>require</a:t>
            </a:r>
            <a:r>
              <a:rPr lang="nb-NO" dirty="0"/>
              <a:t> time to </a:t>
            </a:r>
            <a:r>
              <a:rPr lang="nb-NO" dirty="0" err="1"/>
              <a:t>crystallize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actual</a:t>
            </a:r>
            <a:r>
              <a:rPr lang="nb-NO" dirty="0"/>
              <a:t> </a:t>
            </a:r>
            <a:r>
              <a:rPr lang="nb-NO" dirty="0" err="1"/>
              <a:t>few</a:t>
            </a:r>
            <a:r>
              <a:rPr lang="nb-NO" dirty="0"/>
              <a:t> </a:t>
            </a:r>
            <a:r>
              <a:rPr lang="nb-NO" dirty="0" err="1"/>
              <a:t>iportant</a:t>
            </a:r>
            <a:r>
              <a:rPr lang="nb-NO" dirty="0"/>
              <a:t> </a:t>
            </a:r>
            <a:r>
              <a:rPr lang="nb-NO" dirty="0" err="1"/>
              <a:t>points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 </a:t>
            </a:r>
            <a:r>
              <a:rPr lang="nb-NO" dirty="0" err="1"/>
              <a:t>study</a:t>
            </a:r>
            <a:endParaRPr lang="nb-NO" dirty="0"/>
          </a:p>
          <a:p>
            <a:pPr lvl="1"/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231689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CFE78B-EC09-E70F-7840-149D7F5BF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522A7A-68DF-E5AD-8805-5A684CD6F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Daniel has </a:t>
            </a:r>
            <a:r>
              <a:rPr lang="nb-NO" dirty="0" err="1"/>
              <a:t>create</a:t>
            </a:r>
            <a:r>
              <a:rPr lang="nb-NO" dirty="0"/>
              <a:t> a huge </a:t>
            </a:r>
            <a:r>
              <a:rPr lang="nb-NO" dirty="0" err="1"/>
              <a:t>tool</a:t>
            </a:r>
            <a:r>
              <a:rPr lang="nb-NO" dirty="0"/>
              <a:t> to </a:t>
            </a:r>
            <a:r>
              <a:rPr lang="nb-NO" dirty="0" err="1"/>
              <a:t>use</a:t>
            </a:r>
            <a:r>
              <a:rPr lang="nb-NO" dirty="0"/>
              <a:t> Machine Learning to </a:t>
            </a:r>
            <a:r>
              <a:rPr lang="nb-NO" dirty="0" err="1"/>
              <a:t>suggest</a:t>
            </a:r>
            <a:r>
              <a:rPr lang="nb-NO" dirty="0"/>
              <a:t> </a:t>
            </a:r>
            <a:r>
              <a:rPr lang="nb-NO" dirty="0" err="1"/>
              <a:t>products</a:t>
            </a:r>
            <a:r>
              <a:rPr lang="nb-NO" dirty="0"/>
              <a:t> to </a:t>
            </a:r>
            <a:r>
              <a:rPr lang="nb-NO" dirty="0" err="1"/>
              <a:t>customers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an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tool</a:t>
            </a:r>
            <a:r>
              <a:rPr lang="nb-NO" dirty="0"/>
              <a:t> is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well</a:t>
            </a:r>
            <a:r>
              <a:rPr lang="nb-NO" dirty="0"/>
              <a:t> </a:t>
            </a:r>
            <a:r>
              <a:rPr lang="nb-NO" dirty="0" err="1"/>
              <a:t>implemented</a:t>
            </a:r>
            <a:r>
              <a:rPr lang="nb-NO" dirty="0"/>
              <a:t> and </a:t>
            </a:r>
            <a:r>
              <a:rPr lang="nb-NO" dirty="0" err="1"/>
              <a:t>organization</a:t>
            </a:r>
            <a:r>
              <a:rPr lang="nb-NO" dirty="0"/>
              <a:t> </a:t>
            </a:r>
            <a:r>
              <a:rPr lang="nb-NO" dirty="0" err="1"/>
              <a:t>X</a:t>
            </a:r>
            <a:r>
              <a:rPr lang="nb-NO" dirty="0"/>
              <a:t> is </a:t>
            </a:r>
            <a:r>
              <a:rPr lang="nb-NO" dirty="0" err="1"/>
              <a:t>very</a:t>
            </a:r>
            <a:r>
              <a:rPr lang="nb-NO" dirty="0"/>
              <a:t> happy and </a:t>
            </a:r>
            <a:r>
              <a:rPr lang="nb-NO" dirty="0" err="1"/>
              <a:t>deploy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tool</a:t>
            </a:r>
            <a:endParaRPr lang="nb-NO" dirty="0"/>
          </a:p>
          <a:p>
            <a:pPr lvl="1"/>
            <a:r>
              <a:rPr lang="nb-NO" dirty="0" err="1"/>
              <a:t>However</a:t>
            </a:r>
            <a:r>
              <a:rPr lang="nb-NO" dirty="0"/>
              <a:t>, </a:t>
            </a:r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2 </a:t>
            </a:r>
            <a:r>
              <a:rPr lang="nb-NO" dirty="0" err="1"/>
              <a:t>papers</a:t>
            </a:r>
            <a:r>
              <a:rPr lang="nb-NO" dirty="0"/>
              <a:t> </a:t>
            </a:r>
            <a:r>
              <a:rPr lang="nb-NO" dirty="0" err="1"/>
              <a:t>reporting</a:t>
            </a:r>
            <a:r>
              <a:rPr lang="nb-NO" dirty="0"/>
              <a:t> </a:t>
            </a:r>
            <a:r>
              <a:rPr lang="nb-NO" dirty="0" err="1"/>
              <a:t>exactly</a:t>
            </a:r>
            <a:r>
              <a:rPr lang="nb-NO" dirty="0"/>
              <a:t> </a:t>
            </a:r>
            <a:r>
              <a:rPr lang="nb-NO" dirty="0" err="1"/>
              <a:t>doing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 </a:t>
            </a:r>
            <a:r>
              <a:rPr lang="nb-NO" dirty="0" err="1"/>
              <a:t>thing</a:t>
            </a:r>
            <a:r>
              <a:rPr lang="nb-NO" dirty="0"/>
              <a:t> in a </a:t>
            </a:r>
            <a:r>
              <a:rPr lang="nb-NO" dirty="0" err="1"/>
              <a:t>similar</a:t>
            </a:r>
            <a:r>
              <a:rPr lang="nb-NO" dirty="0"/>
              <a:t> settings</a:t>
            </a:r>
          </a:p>
          <a:p>
            <a:pPr lvl="1"/>
            <a:r>
              <a:rPr lang="nb-NO" dirty="0"/>
              <a:t>The </a:t>
            </a:r>
            <a:r>
              <a:rPr lang="nb-NO" dirty="0" err="1"/>
              <a:t>contribution</a:t>
            </a:r>
            <a:r>
              <a:rPr lang="nb-NO" dirty="0"/>
              <a:t> is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poor</a:t>
            </a:r>
            <a:endParaRPr lang="nb-NO" dirty="0"/>
          </a:p>
          <a:p>
            <a:r>
              <a:rPr lang="nb-NO" dirty="0"/>
              <a:t>Frances has </a:t>
            </a:r>
            <a:r>
              <a:rPr lang="nb-NO" dirty="0" err="1"/>
              <a:t>created</a:t>
            </a:r>
            <a:r>
              <a:rPr lang="nb-NO" dirty="0"/>
              <a:t> a prototype to </a:t>
            </a:r>
            <a:r>
              <a:rPr lang="nb-NO" dirty="0" err="1"/>
              <a:t>suggest</a:t>
            </a:r>
            <a:r>
              <a:rPr lang="nb-NO" dirty="0"/>
              <a:t> </a:t>
            </a:r>
            <a:r>
              <a:rPr lang="nb-NO" dirty="0" err="1"/>
              <a:t>labels</a:t>
            </a:r>
            <a:r>
              <a:rPr lang="nb-NO" dirty="0"/>
              <a:t> for </a:t>
            </a:r>
            <a:r>
              <a:rPr lang="nb-NO" dirty="0" err="1"/>
              <a:t>security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LLMs</a:t>
            </a:r>
            <a:endParaRPr lang="nb-NO" dirty="0"/>
          </a:p>
          <a:p>
            <a:pPr lvl="1"/>
            <a:r>
              <a:rPr lang="nb-NO" dirty="0"/>
              <a:t>Her </a:t>
            </a:r>
            <a:r>
              <a:rPr lang="nb-NO" dirty="0" err="1"/>
              <a:t>tool</a:t>
            </a:r>
            <a:r>
              <a:rPr lang="nb-NO" dirty="0"/>
              <a:t> is a prototype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run </a:t>
            </a:r>
            <a:r>
              <a:rPr lang="nb-NO" dirty="0" err="1"/>
              <a:t>only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her laptop</a:t>
            </a:r>
          </a:p>
          <a:p>
            <a:pPr lvl="1"/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previous</a:t>
            </a:r>
            <a:r>
              <a:rPr lang="nb-NO" dirty="0"/>
              <a:t> </a:t>
            </a:r>
            <a:r>
              <a:rPr lang="nb-NO" dirty="0" err="1"/>
              <a:t>approaches</a:t>
            </a:r>
            <a:r>
              <a:rPr lang="nb-NO" dirty="0"/>
              <a:t> in </a:t>
            </a:r>
            <a:r>
              <a:rPr lang="nb-NO" dirty="0" err="1"/>
              <a:t>literature</a:t>
            </a:r>
            <a:r>
              <a:rPr lang="nb-NO" dirty="0"/>
              <a:t> and </a:t>
            </a:r>
            <a:r>
              <a:rPr lang="nb-NO" dirty="0" err="1"/>
              <a:t>practice</a:t>
            </a:r>
            <a:r>
              <a:rPr lang="nb-NO" dirty="0"/>
              <a:t> </a:t>
            </a:r>
            <a:r>
              <a:rPr lang="nb-NO" dirty="0" err="1"/>
              <a:t>don’t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wel</a:t>
            </a:r>
            <a:r>
              <a:rPr lang="nb-NO" dirty="0"/>
              <a:t>, </a:t>
            </a:r>
            <a:r>
              <a:rPr lang="nb-NO" dirty="0" err="1"/>
              <a:t>while</a:t>
            </a:r>
            <a:r>
              <a:rPr lang="nb-NO" dirty="0"/>
              <a:t> her </a:t>
            </a:r>
            <a:r>
              <a:rPr lang="nb-NO" dirty="0" err="1"/>
              <a:t>solution</a:t>
            </a:r>
            <a:r>
              <a:rPr lang="nb-NO" dirty="0"/>
              <a:t> </a:t>
            </a:r>
            <a:r>
              <a:rPr lang="nb-NO" dirty="0" err="1"/>
              <a:t>gives</a:t>
            </a:r>
            <a:r>
              <a:rPr lang="nb-NO" dirty="0"/>
              <a:t> </a:t>
            </a:r>
            <a:r>
              <a:rPr lang="nb-NO" dirty="0" err="1"/>
              <a:t>really</a:t>
            </a:r>
            <a:r>
              <a:rPr lang="nb-NO" dirty="0"/>
              <a:t> </a:t>
            </a:r>
            <a:r>
              <a:rPr lang="nb-NO" dirty="0" err="1"/>
              <a:t>accurate</a:t>
            </a:r>
            <a:r>
              <a:rPr lang="nb-NO" dirty="0"/>
              <a:t> </a:t>
            </a:r>
            <a:r>
              <a:rPr lang="nb-NO" dirty="0" err="1"/>
              <a:t>results</a:t>
            </a:r>
            <a:endParaRPr lang="nb-NO" dirty="0"/>
          </a:p>
          <a:p>
            <a:pPr lvl="1"/>
            <a:r>
              <a:rPr lang="nb-NO" dirty="0"/>
              <a:t>The </a:t>
            </a:r>
            <a:r>
              <a:rPr lang="nb-NO" dirty="0" err="1"/>
              <a:t>developers</a:t>
            </a:r>
            <a:r>
              <a:rPr lang="nb-NO" dirty="0"/>
              <a:t> </a:t>
            </a:r>
            <a:r>
              <a:rPr lang="nb-NO" dirty="0" err="1"/>
              <a:t>finds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input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useful</a:t>
            </a:r>
            <a:endParaRPr lang="nb-NO" dirty="0"/>
          </a:p>
          <a:p>
            <a:pPr lvl="1"/>
            <a:r>
              <a:rPr lang="nb-NO" dirty="0"/>
              <a:t>Her </a:t>
            </a:r>
            <a:r>
              <a:rPr lang="nb-NO" dirty="0" err="1"/>
              <a:t>contribution</a:t>
            </a:r>
            <a:r>
              <a:rPr lang="nb-NO" dirty="0"/>
              <a:t> is </a:t>
            </a:r>
            <a:r>
              <a:rPr lang="nb-NO" dirty="0" err="1"/>
              <a:t>very</a:t>
            </a:r>
            <a:r>
              <a:rPr lang="nb-NO" dirty="0"/>
              <a:t> </a:t>
            </a:r>
            <a:r>
              <a:rPr lang="nb-NO" dirty="0" err="1"/>
              <a:t>strong</a:t>
            </a:r>
            <a:r>
              <a:rPr lang="nb-NO" dirty="0"/>
              <a:t>: </a:t>
            </a:r>
            <a:r>
              <a:rPr lang="nb-NO" dirty="0" err="1"/>
              <a:t>it’s</a:t>
            </a:r>
            <a:r>
              <a:rPr lang="nb-NO" dirty="0"/>
              <a:t> </a:t>
            </a:r>
            <a:r>
              <a:rPr lang="nb-NO" dirty="0" err="1"/>
              <a:t>novel</a:t>
            </a:r>
            <a:r>
              <a:rPr lang="nb-NO" dirty="0"/>
              <a:t> and </a:t>
            </a:r>
            <a:r>
              <a:rPr lang="nb-NO" dirty="0" err="1"/>
              <a:t>useful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11658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C5C284-6C9D-B5B2-0637-3EAED811B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841"/>
            <a:ext cx="10515600" cy="1325563"/>
          </a:xfrm>
        </p:spPr>
        <p:txBody>
          <a:bodyPr/>
          <a:lstStyle/>
          <a:p>
            <a:r>
              <a:rPr lang="nb-NO" dirty="0"/>
              <a:t>Reporting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266F3AD-9B6B-7D08-AC6D-E55148DE8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527"/>
            <a:ext cx="10515600" cy="5159966"/>
          </a:xfrm>
        </p:spPr>
        <p:txBody>
          <a:bodyPr>
            <a:normAutofit lnSpcReduction="10000"/>
          </a:bodyPr>
          <a:lstStyle/>
          <a:p>
            <a:r>
              <a:rPr lang="nb-NO" dirty="0" err="1"/>
              <a:t>Usual</a:t>
            </a:r>
            <a:r>
              <a:rPr lang="nb-NO" dirty="0"/>
              <a:t> </a:t>
            </a:r>
            <a:r>
              <a:rPr lang="nb-NO" dirty="0" err="1"/>
              <a:t>reporting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</a:t>
            </a:r>
            <a:r>
              <a:rPr lang="nb-NO" dirty="0" err="1"/>
              <a:t>includes</a:t>
            </a:r>
            <a:r>
              <a:rPr lang="nb-NO" dirty="0"/>
              <a:t>:</a:t>
            </a:r>
          </a:p>
          <a:p>
            <a:pPr lvl="1"/>
            <a:r>
              <a:rPr lang="nb-NO" dirty="0" err="1"/>
              <a:t>Introduction</a:t>
            </a:r>
            <a:r>
              <a:rPr lang="nb-NO" dirty="0"/>
              <a:t>, </a:t>
            </a:r>
            <a:r>
              <a:rPr lang="nb-NO" dirty="0" err="1"/>
              <a:t>background</a:t>
            </a:r>
            <a:r>
              <a:rPr lang="nb-NO" dirty="0"/>
              <a:t>, </a:t>
            </a:r>
            <a:r>
              <a:rPr lang="nb-NO" dirty="0" err="1"/>
              <a:t>methodology</a:t>
            </a:r>
            <a:r>
              <a:rPr lang="nb-NO" dirty="0"/>
              <a:t>, </a:t>
            </a:r>
            <a:r>
              <a:rPr lang="nb-NO" dirty="0" err="1"/>
              <a:t>results</a:t>
            </a:r>
            <a:r>
              <a:rPr lang="nb-NO" dirty="0"/>
              <a:t>, </a:t>
            </a:r>
            <a:r>
              <a:rPr lang="nb-NO" dirty="0" err="1"/>
              <a:t>discussion</a:t>
            </a:r>
            <a:r>
              <a:rPr lang="nb-NO" dirty="0"/>
              <a:t>, </a:t>
            </a:r>
            <a:r>
              <a:rPr lang="nb-NO" dirty="0" err="1"/>
              <a:t>conclusion</a:t>
            </a:r>
            <a:endParaRPr lang="nb-NO" dirty="0"/>
          </a:p>
          <a:p>
            <a:r>
              <a:rPr lang="nb-NO" dirty="0"/>
              <a:t>For </a:t>
            </a:r>
            <a:r>
              <a:rPr lang="nb-NO" dirty="0" err="1"/>
              <a:t>DevSR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recommend</a:t>
            </a:r>
            <a:r>
              <a:rPr lang="nb-NO" dirty="0"/>
              <a:t> a different </a:t>
            </a:r>
            <a:r>
              <a:rPr lang="nb-NO" dirty="0" err="1"/>
              <a:t>approach</a:t>
            </a:r>
            <a:endParaRPr lang="nb-NO" dirty="0"/>
          </a:p>
          <a:p>
            <a:pPr lvl="1"/>
            <a:r>
              <a:rPr lang="nb-NO" dirty="0" err="1"/>
              <a:t>Introduction</a:t>
            </a:r>
            <a:r>
              <a:rPr lang="nb-NO" dirty="0"/>
              <a:t>, </a:t>
            </a:r>
            <a:r>
              <a:rPr lang="nb-NO" dirty="0" err="1"/>
              <a:t>background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same</a:t>
            </a:r>
          </a:p>
          <a:p>
            <a:pPr lvl="1"/>
            <a:r>
              <a:rPr lang="nb-NO" dirty="0"/>
              <a:t>Research design: </a:t>
            </a:r>
            <a:r>
              <a:rPr lang="nb-NO" dirty="0" err="1"/>
              <a:t>here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</a:t>
            </a:r>
            <a:r>
              <a:rPr lang="nb-NO" dirty="0" err="1"/>
              <a:t>explains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overall design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steps</a:t>
            </a:r>
            <a:r>
              <a:rPr lang="nb-NO" dirty="0"/>
              <a:t> </a:t>
            </a:r>
            <a:r>
              <a:rPr lang="nb-NO" dirty="0" err="1"/>
              <a:t>described</a:t>
            </a:r>
            <a:r>
              <a:rPr lang="nb-NO" dirty="0"/>
              <a:t> so far,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concrete</a:t>
            </a:r>
            <a:r>
              <a:rPr lang="nb-NO" dirty="0"/>
              <a:t> </a:t>
            </a:r>
            <a:r>
              <a:rPr lang="nb-NO" dirty="0" err="1"/>
              <a:t>decisions</a:t>
            </a:r>
            <a:r>
              <a:rPr lang="nb-NO" dirty="0"/>
              <a:t> and </a:t>
            </a:r>
            <a:r>
              <a:rPr lang="nb-NO" dirty="0" err="1"/>
              <a:t>rationale</a:t>
            </a:r>
            <a:r>
              <a:rPr lang="nb-NO" dirty="0"/>
              <a:t>. This </a:t>
            </a:r>
            <a:r>
              <a:rPr lang="nb-NO" dirty="0" err="1"/>
              <a:t>should</a:t>
            </a:r>
            <a:r>
              <a:rPr lang="nb-NO" dirty="0"/>
              <a:t> serve as a </a:t>
            </a:r>
            <a:r>
              <a:rPr lang="nb-NO" dirty="0" err="1"/>
              <a:t>bird-eye</a:t>
            </a:r>
            <a:r>
              <a:rPr lang="nb-NO" dirty="0"/>
              <a:t> </a:t>
            </a:r>
            <a:r>
              <a:rPr lang="nb-NO" dirty="0" err="1"/>
              <a:t>description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methodology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iteration</a:t>
            </a:r>
            <a:r>
              <a:rPr lang="nb-NO" dirty="0"/>
              <a:t> is </a:t>
            </a:r>
            <a:r>
              <a:rPr lang="nb-NO" dirty="0" err="1"/>
              <a:t>reported</a:t>
            </a:r>
            <a:r>
              <a:rPr lang="nb-NO" dirty="0"/>
              <a:t>, </a:t>
            </a:r>
            <a:r>
              <a:rPr lang="nb-NO" dirty="0" err="1"/>
              <a:t>including</a:t>
            </a:r>
            <a:endParaRPr lang="nb-NO" dirty="0"/>
          </a:p>
          <a:p>
            <a:pPr lvl="2"/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methodology</a:t>
            </a:r>
            <a:endParaRPr lang="nb-NO" dirty="0"/>
          </a:p>
          <a:p>
            <a:pPr lvl="2"/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results</a:t>
            </a:r>
            <a:endParaRPr lang="nb-NO" dirty="0"/>
          </a:p>
          <a:p>
            <a:pPr lvl="2"/>
            <a:r>
              <a:rPr lang="nb-NO" dirty="0" err="1"/>
              <a:t>Specific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and </a:t>
            </a:r>
            <a:r>
              <a:rPr lang="nb-NO" dirty="0" err="1"/>
              <a:t>discussion</a:t>
            </a:r>
            <a:endParaRPr lang="nb-NO" dirty="0"/>
          </a:p>
          <a:p>
            <a:pPr lvl="1"/>
            <a:r>
              <a:rPr lang="nb-NO" dirty="0"/>
              <a:t>A final </a:t>
            </a:r>
            <a:r>
              <a:rPr lang="nb-NO" dirty="0" err="1"/>
              <a:t>evaluation</a:t>
            </a:r>
            <a:r>
              <a:rPr lang="nb-NO" dirty="0"/>
              <a:t> </a:t>
            </a:r>
            <a:r>
              <a:rPr lang="nb-NO" dirty="0" err="1"/>
              <a:t>chapter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methodology</a:t>
            </a:r>
            <a:r>
              <a:rPr lang="nb-NO" dirty="0"/>
              <a:t> and </a:t>
            </a:r>
            <a:r>
              <a:rPr lang="nb-NO" dirty="0" err="1"/>
              <a:t>results</a:t>
            </a:r>
            <a:endParaRPr lang="nb-NO" dirty="0"/>
          </a:p>
          <a:p>
            <a:pPr lvl="1"/>
            <a:r>
              <a:rPr lang="nb-NO" dirty="0"/>
              <a:t>A </a:t>
            </a:r>
            <a:r>
              <a:rPr lang="nb-NO" dirty="0" err="1"/>
              <a:t>chapter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summary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most </a:t>
            </a:r>
            <a:r>
              <a:rPr lang="nb-NO" dirty="0" err="1"/>
              <a:t>important</a:t>
            </a:r>
            <a:r>
              <a:rPr lang="nb-NO" dirty="0"/>
              <a:t> </a:t>
            </a:r>
            <a:r>
              <a:rPr lang="nb-NO" dirty="0" err="1"/>
              <a:t>results</a:t>
            </a:r>
            <a:r>
              <a:rPr lang="nb-NO" dirty="0"/>
              <a:t>, </a:t>
            </a:r>
            <a:r>
              <a:rPr lang="nb-NO" dirty="0" err="1"/>
              <a:t>contributions</a:t>
            </a:r>
            <a:r>
              <a:rPr lang="nb-NO" dirty="0"/>
              <a:t> and </a:t>
            </a:r>
            <a:r>
              <a:rPr lang="nb-NO" dirty="0" err="1"/>
              <a:t>usual</a:t>
            </a:r>
            <a:r>
              <a:rPr lang="nb-NO" dirty="0"/>
              <a:t> </a:t>
            </a:r>
            <a:r>
              <a:rPr lang="nb-NO" dirty="0" err="1"/>
              <a:t>discussion</a:t>
            </a:r>
            <a:r>
              <a:rPr lang="nb-NO" dirty="0"/>
              <a:t>, </a:t>
            </a:r>
            <a:r>
              <a:rPr lang="nb-NO" dirty="0" err="1"/>
              <a:t>then</a:t>
            </a:r>
            <a:r>
              <a:rPr lang="nb-NO" dirty="0"/>
              <a:t> </a:t>
            </a:r>
            <a:r>
              <a:rPr lang="nb-NO" dirty="0" err="1"/>
              <a:t>conclusions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30761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58AD62-B8CB-7DFC-023A-498B393F2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D8D7BD-88EE-95DF-1A9F-90D78980C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67251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Jay </a:t>
            </a:r>
            <a:r>
              <a:rPr lang="nb-NO" dirty="0" err="1"/>
              <a:t>would</a:t>
            </a:r>
            <a:r>
              <a:rPr lang="nb-NO" dirty="0"/>
              <a:t> like to </a:t>
            </a:r>
            <a:r>
              <a:rPr lang="nb-NO" dirty="0" err="1"/>
              <a:t>create</a:t>
            </a:r>
            <a:r>
              <a:rPr lang="nb-NO" dirty="0"/>
              <a:t> a </a:t>
            </a:r>
            <a:r>
              <a:rPr lang="nb-NO" dirty="0" err="1"/>
              <a:t>visualization</a:t>
            </a:r>
            <a:r>
              <a:rPr lang="nb-NO" dirty="0"/>
              <a:t> for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backlog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After</a:t>
            </a:r>
            <a:r>
              <a:rPr lang="nb-NO" dirty="0"/>
              <a:t> an initial </a:t>
            </a:r>
            <a:r>
              <a:rPr lang="nb-NO" dirty="0" err="1"/>
              <a:t>literature</a:t>
            </a:r>
            <a:r>
              <a:rPr lang="nb-NO" dirty="0"/>
              <a:t> </a:t>
            </a:r>
            <a:r>
              <a:rPr lang="nb-NO" dirty="0" err="1"/>
              <a:t>review</a:t>
            </a:r>
            <a:r>
              <a:rPr lang="nb-NO" dirty="0"/>
              <a:t>, </a:t>
            </a:r>
            <a:r>
              <a:rPr lang="nb-NO" dirty="0" err="1"/>
              <a:t>she</a:t>
            </a:r>
            <a:r>
              <a:rPr lang="nb-NO" dirty="0"/>
              <a:t> </a:t>
            </a:r>
            <a:r>
              <a:rPr lang="nb-NO" dirty="0" err="1"/>
              <a:t>does</a:t>
            </a:r>
            <a:r>
              <a:rPr lang="nb-NO" dirty="0"/>
              <a:t>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iterations</a:t>
            </a:r>
            <a:r>
              <a:rPr lang="nb-NO" dirty="0"/>
              <a:t> </a:t>
            </a:r>
          </a:p>
          <a:p>
            <a:pPr lvl="1"/>
            <a:r>
              <a:rPr lang="nb-NO" dirty="0"/>
              <a:t>The first </a:t>
            </a:r>
            <a:r>
              <a:rPr lang="nb-NO" dirty="0" err="1"/>
              <a:t>one</a:t>
            </a:r>
            <a:r>
              <a:rPr lang="nb-NO" dirty="0"/>
              <a:t> is </a:t>
            </a:r>
            <a:r>
              <a:rPr lang="nb-NO" dirty="0" err="1"/>
              <a:t>focused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various</a:t>
            </a:r>
            <a:r>
              <a:rPr lang="nb-NO" dirty="0"/>
              <a:t> prototypes</a:t>
            </a:r>
          </a:p>
          <a:p>
            <a:pPr lvl="1"/>
            <a:r>
              <a:rPr lang="nb-NO" dirty="0"/>
              <a:t>The </a:t>
            </a:r>
            <a:r>
              <a:rPr lang="nb-NO" dirty="0" err="1"/>
              <a:t>second</a:t>
            </a:r>
            <a:r>
              <a:rPr lang="nb-NO" dirty="0"/>
              <a:t> </a:t>
            </a:r>
            <a:r>
              <a:rPr lang="nb-NO" dirty="0" err="1"/>
              <a:t>one</a:t>
            </a:r>
            <a:r>
              <a:rPr lang="nb-NO" dirty="0"/>
              <a:t> leads to </a:t>
            </a:r>
            <a:r>
              <a:rPr lang="nb-NO" dirty="0" err="1"/>
              <a:t>the</a:t>
            </a:r>
            <a:r>
              <a:rPr lang="nb-NO" dirty="0"/>
              <a:t> final </a:t>
            </a:r>
            <a:r>
              <a:rPr lang="nb-NO" dirty="0" err="1"/>
              <a:t>evaluation</a:t>
            </a:r>
            <a:r>
              <a:rPr lang="nb-NO" dirty="0"/>
              <a:t> </a:t>
            </a:r>
            <a:r>
              <a:rPr lang="nb-NO" dirty="0" err="1"/>
              <a:t>after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backlog</a:t>
            </a:r>
            <a:r>
              <a:rPr lang="nb-NO" dirty="0"/>
              <a:t> is </a:t>
            </a:r>
            <a:r>
              <a:rPr lang="nb-NO" dirty="0" err="1"/>
              <a:t>refined</a:t>
            </a:r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r>
              <a:rPr lang="nb-NO" dirty="0"/>
              <a:t>In her report, </a:t>
            </a:r>
            <a:r>
              <a:rPr lang="nb-NO" dirty="0" err="1"/>
              <a:t>she</a:t>
            </a:r>
            <a:r>
              <a:rPr lang="nb-NO" dirty="0"/>
              <a:t> has </a:t>
            </a:r>
            <a:r>
              <a:rPr lang="nb-NO" dirty="0" err="1"/>
              <a:t>two</a:t>
            </a:r>
            <a:r>
              <a:rPr lang="nb-NO" dirty="0"/>
              <a:t> </a:t>
            </a:r>
            <a:r>
              <a:rPr lang="nb-NO" dirty="0" err="1"/>
              <a:t>chapters</a:t>
            </a:r>
            <a:r>
              <a:rPr lang="nb-NO" dirty="0"/>
              <a:t>, </a:t>
            </a:r>
            <a:r>
              <a:rPr lang="nb-NO" dirty="0" err="1"/>
              <a:t>one</a:t>
            </a:r>
            <a:r>
              <a:rPr lang="nb-NO" dirty="0"/>
              <a:t> for «iteration1» and </a:t>
            </a:r>
            <a:r>
              <a:rPr lang="nb-NO" dirty="0" err="1"/>
              <a:t>one</a:t>
            </a:r>
            <a:r>
              <a:rPr lang="nb-NO" dirty="0"/>
              <a:t> for «iteration2»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82DF5AA-73E6-D5E7-800A-862B0C2D5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355" y="3158836"/>
            <a:ext cx="5643843" cy="275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890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247B46-25F8-30B9-A8A3-EED01B4E9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975338-B59C-05AD-7DD5-3004A2797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841"/>
            <a:ext cx="10515600" cy="1325563"/>
          </a:xfrm>
        </p:spPr>
        <p:txBody>
          <a:bodyPr/>
          <a:lstStyle/>
          <a:p>
            <a:r>
              <a:rPr lang="nb-NO" dirty="0"/>
              <a:t>Reporting ++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77C791-9184-330E-1354-49C55942B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6527"/>
            <a:ext cx="10515600" cy="5379632"/>
          </a:xfrm>
        </p:spPr>
        <p:txBody>
          <a:bodyPr>
            <a:normAutofit fontScale="92500" lnSpcReduction="10000"/>
          </a:bodyPr>
          <a:lstStyle/>
          <a:p>
            <a:r>
              <a:rPr lang="nb-NO" dirty="0" err="1"/>
              <a:t>There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various</a:t>
            </a:r>
            <a:r>
              <a:rPr lang="nb-NO" dirty="0"/>
              <a:t> types </a:t>
            </a:r>
            <a:r>
              <a:rPr lang="nb-NO" dirty="0" err="1"/>
              <a:t>of</a:t>
            </a:r>
            <a:r>
              <a:rPr lang="nb-NO" dirty="0"/>
              <a:t> reports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created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Research </a:t>
            </a:r>
            <a:r>
              <a:rPr lang="nb-NO" dirty="0" err="1"/>
              <a:t>content</a:t>
            </a:r>
            <a:r>
              <a:rPr lang="nb-NO" dirty="0"/>
              <a:t> (</a:t>
            </a:r>
            <a:r>
              <a:rPr lang="nb-NO" dirty="0" err="1"/>
              <a:t>focused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contributions</a:t>
            </a:r>
            <a:r>
              <a:rPr lang="nb-NO" dirty="0"/>
              <a:t> for </a:t>
            </a:r>
            <a:r>
              <a:rPr lang="nb-NO" dirty="0" err="1"/>
              <a:t>research</a:t>
            </a:r>
            <a:r>
              <a:rPr lang="nb-NO" dirty="0"/>
              <a:t>):</a:t>
            </a:r>
          </a:p>
          <a:p>
            <a:pPr lvl="2"/>
            <a:r>
              <a:rPr lang="nb-NO" dirty="0"/>
              <a:t>Technical report, </a:t>
            </a:r>
            <a:r>
              <a:rPr lang="nb-NO" dirty="0" err="1"/>
              <a:t>thesis</a:t>
            </a:r>
            <a:r>
              <a:rPr lang="nb-NO" dirty="0"/>
              <a:t>,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paper</a:t>
            </a:r>
            <a:endParaRPr lang="nb-NO" dirty="0"/>
          </a:p>
          <a:p>
            <a:pPr lvl="3"/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rigor</a:t>
            </a:r>
            <a:r>
              <a:rPr lang="nb-NO" dirty="0"/>
              <a:t>, </a:t>
            </a:r>
            <a:r>
              <a:rPr lang="nb-NO" dirty="0" err="1"/>
              <a:t>novelty</a:t>
            </a:r>
            <a:r>
              <a:rPr lang="nb-NO" dirty="0"/>
              <a:t> and </a:t>
            </a:r>
            <a:r>
              <a:rPr lang="nb-NO" dirty="0" err="1"/>
              <a:t>relevance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contributions</a:t>
            </a:r>
            <a:r>
              <a:rPr lang="nb-NO" dirty="0"/>
              <a:t>,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published</a:t>
            </a:r>
            <a:r>
              <a:rPr lang="nb-NO" dirty="0"/>
              <a:t> in different </a:t>
            </a:r>
            <a:r>
              <a:rPr lang="nb-NO" dirty="0" err="1"/>
              <a:t>outlets</a:t>
            </a:r>
            <a:endParaRPr lang="nb-NO" dirty="0"/>
          </a:p>
          <a:p>
            <a:pPr lvl="3"/>
            <a:r>
              <a:rPr lang="nb-NO" dirty="0"/>
              <a:t>All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phases</a:t>
            </a:r>
            <a:r>
              <a:rPr lang="nb-NO" dirty="0"/>
              <a:t> </a:t>
            </a:r>
            <a:r>
              <a:rPr lang="nb-NO" dirty="0" err="1"/>
              <a:t>described</a:t>
            </a:r>
            <a:r>
              <a:rPr lang="nb-NO" dirty="0"/>
              <a:t>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framwork</a:t>
            </a:r>
            <a:r>
              <a:rPr lang="nb-NO" dirty="0"/>
              <a:t> </a:t>
            </a:r>
            <a:r>
              <a:rPr lang="nb-NO" dirty="0" err="1"/>
              <a:t>need</a:t>
            </a:r>
            <a:r>
              <a:rPr lang="nb-NO" dirty="0"/>
              <a:t> to be </a:t>
            </a:r>
            <a:r>
              <a:rPr lang="nb-NO" dirty="0" err="1"/>
              <a:t>clearly</a:t>
            </a:r>
            <a:r>
              <a:rPr lang="nb-NO" dirty="0"/>
              <a:t> </a:t>
            </a:r>
            <a:r>
              <a:rPr lang="nb-NO" dirty="0" err="1"/>
              <a:t>described</a:t>
            </a:r>
            <a:r>
              <a:rPr lang="nb-NO" dirty="0"/>
              <a:t> </a:t>
            </a:r>
            <a:r>
              <a:rPr lang="nb-NO" dirty="0" err="1"/>
              <a:t>reporting</a:t>
            </a:r>
            <a:r>
              <a:rPr lang="nb-NO" dirty="0"/>
              <a:t> </a:t>
            </a:r>
            <a:r>
              <a:rPr lang="nb-NO" dirty="0" err="1"/>
              <a:t>decisions</a:t>
            </a:r>
            <a:r>
              <a:rPr lang="nb-NO" dirty="0"/>
              <a:t>, </a:t>
            </a:r>
            <a:r>
              <a:rPr lang="nb-NO" dirty="0" err="1"/>
              <a:t>rationales</a:t>
            </a:r>
            <a:r>
              <a:rPr lang="nb-NO" dirty="0"/>
              <a:t> and </a:t>
            </a:r>
            <a:r>
              <a:rPr lang="nb-NO" dirty="0" err="1"/>
              <a:t>possibly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various</a:t>
            </a:r>
            <a:r>
              <a:rPr lang="nb-NO" dirty="0"/>
              <a:t> </a:t>
            </a:r>
            <a:r>
              <a:rPr lang="nb-NO" dirty="0" err="1"/>
              <a:t>solutions</a:t>
            </a:r>
            <a:r>
              <a:rPr lang="nb-NO" dirty="0"/>
              <a:t> for </a:t>
            </a:r>
            <a:r>
              <a:rPr lang="nb-NO" dirty="0" err="1"/>
              <a:t>replicability</a:t>
            </a:r>
            <a:endParaRPr lang="nb-NO" dirty="0"/>
          </a:p>
          <a:p>
            <a:pPr lvl="2"/>
            <a:r>
              <a:rPr lang="nb-NO" dirty="0"/>
              <a:t>Presentation</a:t>
            </a:r>
          </a:p>
          <a:p>
            <a:pPr lvl="3"/>
            <a:r>
              <a:rPr lang="nb-NO" dirty="0" err="1"/>
              <a:t>Thesis</a:t>
            </a:r>
            <a:r>
              <a:rPr lang="nb-NO" dirty="0"/>
              <a:t> </a:t>
            </a:r>
            <a:r>
              <a:rPr lang="nb-NO" dirty="0" err="1"/>
              <a:t>defence</a:t>
            </a:r>
            <a:r>
              <a:rPr lang="nb-NO" dirty="0"/>
              <a:t>: 25 </a:t>
            </a:r>
            <a:r>
              <a:rPr lang="nb-NO" dirty="0" err="1"/>
              <a:t>minutes</a:t>
            </a:r>
            <a:r>
              <a:rPr lang="nb-NO" dirty="0"/>
              <a:t>, tell a </a:t>
            </a:r>
            <a:r>
              <a:rPr lang="nb-NO" dirty="0" err="1"/>
              <a:t>good</a:t>
            </a:r>
            <a:r>
              <a:rPr lang="nb-NO" dirty="0"/>
              <a:t> story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 and </a:t>
            </a:r>
            <a:r>
              <a:rPr lang="nb-NO" dirty="0" err="1"/>
              <a:t>don’t</a:t>
            </a:r>
            <a:r>
              <a:rPr lang="nb-NO" dirty="0"/>
              <a:t> just </a:t>
            </a:r>
            <a:r>
              <a:rPr lang="nb-NO" dirty="0" err="1"/>
              <a:t>copy-paste</a:t>
            </a:r>
            <a:r>
              <a:rPr lang="nb-NO" dirty="0"/>
              <a:t> from it. Focus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overall </a:t>
            </a:r>
            <a:r>
              <a:rPr lang="nb-NO" dirty="0" err="1"/>
              <a:t>meaning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thesis</a:t>
            </a:r>
            <a:r>
              <a:rPr lang="nb-NO" dirty="0"/>
              <a:t>, not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details</a:t>
            </a:r>
            <a:endParaRPr lang="nb-NO" dirty="0"/>
          </a:p>
          <a:p>
            <a:pPr lvl="3"/>
            <a:r>
              <a:rPr lang="nb-NO" dirty="0"/>
              <a:t>Conferences, </a:t>
            </a:r>
            <a:r>
              <a:rPr lang="nb-NO" dirty="0" err="1"/>
              <a:t>keynotes</a:t>
            </a:r>
            <a:r>
              <a:rPr lang="nb-NO" dirty="0"/>
              <a:t>, etc.</a:t>
            </a:r>
          </a:p>
          <a:p>
            <a:pPr lvl="3"/>
            <a:r>
              <a:rPr lang="nb-NO" dirty="0" err="1"/>
              <a:t>Remember</a:t>
            </a:r>
            <a:r>
              <a:rPr lang="nb-NO" dirty="0"/>
              <a:t> to </a:t>
            </a:r>
            <a:r>
              <a:rPr lang="nb-NO" dirty="0" err="1"/>
              <a:t>convey</a:t>
            </a:r>
            <a:r>
              <a:rPr lang="nb-NO" dirty="0"/>
              <a:t> a </a:t>
            </a:r>
            <a:r>
              <a:rPr lang="nb-NO" dirty="0" err="1"/>
              <a:t>message</a:t>
            </a:r>
            <a:r>
              <a:rPr lang="nb-NO" dirty="0"/>
              <a:t> and not report a </a:t>
            </a:r>
            <a:r>
              <a:rPr lang="nb-NO" dirty="0" err="1"/>
              <a:t>paper</a:t>
            </a:r>
            <a:endParaRPr lang="nb-NO" dirty="0"/>
          </a:p>
          <a:p>
            <a:pPr lvl="1"/>
            <a:r>
              <a:rPr lang="nb-NO" dirty="0" err="1"/>
              <a:t>Practical</a:t>
            </a:r>
            <a:r>
              <a:rPr lang="nb-NO" dirty="0"/>
              <a:t> </a:t>
            </a:r>
            <a:r>
              <a:rPr lang="nb-NO" dirty="0" err="1"/>
              <a:t>content</a:t>
            </a:r>
            <a:r>
              <a:rPr lang="nb-NO" dirty="0"/>
              <a:t> (</a:t>
            </a:r>
            <a:r>
              <a:rPr lang="nb-NO" dirty="0" err="1"/>
              <a:t>focused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contributions</a:t>
            </a:r>
            <a:r>
              <a:rPr lang="nb-NO" dirty="0"/>
              <a:t> for </a:t>
            </a:r>
            <a:r>
              <a:rPr lang="nb-NO" dirty="0" err="1"/>
              <a:t>practice</a:t>
            </a:r>
            <a:r>
              <a:rPr lang="nb-NO" dirty="0"/>
              <a:t>)</a:t>
            </a:r>
          </a:p>
          <a:p>
            <a:pPr lvl="2"/>
            <a:r>
              <a:rPr lang="nb-NO" dirty="0" err="1"/>
              <a:t>Blog</a:t>
            </a:r>
            <a:r>
              <a:rPr lang="nb-NO" dirty="0"/>
              <a:t>, </a:t>
            </a:r>
            <a:r>
              <a:rPr lang="nb-NO" dirty="0" err="1"/>
              <a:t>newspaper</a:t>
            </a:r>
            <a:r>
              <a:rPr lang="nb-NO" dirty="0"/>
              <a:t>, etc.</a:t>
            </a:r>
          </a:p>
          <a:p>
            <a:pPr lvl="2"/>
            <a:r>
              <a:rPr lang="nb-NO" dirty="0"/>
              <a:t>Presentations for stakeholders</a:t>
            </a:r>
          </a:p>
          <a:p>
            <a:pPr lvl="3"/>
            <a:r>
              <a:rPr lang="nb-NO" dirty="0" err="1"/>
              <a:t>Participants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highly</a:t>
            </a:r>
            <a:r>
              <a:rPr lang="nb-NO" dirty="0"/>
              <a:t> </a:t>
            </a:r>
            <a:r>
              <a:rPr lang="nb-NO" dirty="0" err="1"/>
              <a:t>appreciate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practical</a:t>
            </a:r>
            <a:r>
              <a:rPr lang="nb-NO" dirty="0"/>
              <a:t> </a:t>
            </a:r>
            <a:r>
              <a:rPr lang="nb-NO" dirty="0" err="1"/>
              <a:t>insights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shared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them</a:t>
            </a:r>
            <a:endParaRPr lang="nb-NO" dirty="0"/>
          </a:p>
          <a:p>
            <a:pPr lvl="4"/>
            <a:r>
              <a:rPr lang="nb-NO" dirty="0"/>
              <a:t>This </a:t>
            </a:r>
            <a:r>
              <a:rPr lang="nb-NO" dirty="0" err="1"/>
              <a:t>step</a:t>
            </a:r>
            <a:r>
              <a:rPr lang="nb-NO" dirty="0"/>
              <a:t> </a:t>
            </a:r>
            <a:r>
              <a:rPr lang="nb-NO" dirty="0" err="1"/>
              <a:t>can</a:t>
            </a:r>
            <a:r>
              <a:rPr lang="nb-NO" dirty="0"/>
              <a:t> be used to </a:t>
            </a:r>
            <a:r>
              <a:rPr lang="nb-NO" dirty="0" err="1"/>
              <a:t>further</a:t>
            </a:r>
            <a:r>
              <a:rPr lang="nb-NO" dirty="0"/>
              <a:t> </a:t>
            </a:r>
            <a:r>
              <a:rPr lang="nb-NO" dirty="0" err="1"/>
              <a:t>acquire</a:t>
            </a:r>
            <a:r>
              <a:rPr lang="nb-NO" dirty="0"/>
              <a:t> feedback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and </a:t>
            </a:r>
            <a:r>
              <a:rPr lang="nb-NO" dirty="0" err="1"/>
              <a:t>usefulness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solution</a:t>
            </a:r>
            <a:r>
              <a:rPr lang="nb-NO" dirty="0"/>
              <a:t> (e.g. Using </a:t>
            </a:r>
            <a:r>
              <a:rPr lang="nb-NO" dirty="0" err="1"/>
              <a:t>mentimeter</a:t>
            </a:r>
            <a:r>
              <a:rPr lang="nb-NO" dirty="0"/>
              <a:t>, etc.)</a:t>
            </a:r>
          </a:p>
          <a:p>
            <a:pPr lvl="3"/>
            <a:r>
              <a:rPr lang="nb-NO" dirty="0" err="1"/>
              <a:t>Remember</a:t>
            </a:r>
            <a:r>
              <a:rPr lang="nb-NO" dirty="0"/>
              <a:t> to </a:t>
            </a:r>
            <a:r>
              <a:rPr lang="nb-NO" dirty="0" err="1"/>
              <a:t>adapt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part in a </a:t>
            </a:r>
            <a:r>
              <a:rPr lang="nb-NO" dirty="0" err="1"/>
              <a:t>way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is </a:t>
            </a:r>
            <a:r>
              <a:rPr lang="nb-NO" dirty="0" err="1"/>
              <a:t>understandable</a:t>
            </a:r>
            <a:r>
              <a:rPr lang="nb-NO" dirty="0"/>
              <a:t> for </a:t>
            </a:r>
            <a:r>
              <a:rPr lang="nb-NO" dirty="0" err="1"/>
              <a:t>practitioners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4663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7E0C76-C5C1-C677-131A-87CB2A350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Example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1EB81DF-5B5A-E95C-D652-C6DEAE015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Maren has </a:t>
            </a:r>
            <a:r>
              <a:rPr lang="nb-NO" dirty="0" err="1"/>
              <a:t>written</a:t>
            </a:r>
            <a:r>
              <a:rPr lang="nb-NO" dirty="0"/>
              <a:t> a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security</a:t>
            </a:r>
            <a:r>
              <a:rPr lang="nb-NO" dirty="0"/>
              <a:t> </a:t>
            </a:r>
            <a:r>
              <a:rPr lang="nb-NO" dirty="0" err="1"/>
              <a:t>debt</a:t>
            </a:r>
            <a:r>
              <a:rPr lang="nb-NO" dirty="0"/>
              <a:t> and </a:t>
            </a:r>
            <a:r>
              <a:rPr lang="nb-NO" dirty="0" err="1"/>
              <a:t>publish</a:t>
            </a:r>
            <a:r>
              <a:rPr lang="nb-NO" dirty="0"/>
              <a:t> it</a:t>
            </a:r>
          </a:p>
          <a:p>
            <a:pPr lvl="1"/>
            <a:r>
              <a:rPr lang="nb-NO" dirty="0" err="1"/>
              <a:t>She</a:t>
            </a:r>
            <a:r>
              <a:rPr lang="nb-NO" dirty="0"/>
              <a:t> has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presented</a:t>
            </a:r>
            <a:r>
              <a:rPr lang="nb-NO" dirty="0"/>
              <a:t> her </a:t>
            </a:r>
            <a:r>
              <a:rPr lang="nb-NO" dirty="0" err="1"/>
              <a:t>work</a:t>
            </a:r>
            <a:r>
              <a:rPr lang="nb-NO" dirty="0"/>
              <a:t> at </a:t>
            </a:r>
            <a:r>
              <a:rPr lang="nb-NO" dirty="0" err="1"/>
              <a:t>sikkerhetfestivalen</a:t>
            </a:r>
            <a:endParaRPr lang="nb-NO" dirty="0"/>
          </a:p>
          <a:p>
            <a:pPr lvl="1"/>
            <a:r>
              <a:rPr lang="nb-NO" dirty="0" err="1"/>
              <a:t>She</a:t>
            </a:r>
            <a:r>
              <a:rPr lang="nb-NO" dirty="0"/>
              <a:t> has </a:t>
            </a:r>
            <a:r>
              <a:rPr lang="nb-NO" dirty="0" err="1"/>
              <a:t>travelled</a:t>
            </a:r>
            <a:r>
              <a:rPr lang="nb-NO" dirty="0"/>
              <a:t>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conference</a:t>
            </a:r>
            <a:r>
              <a:rPr lang="nb-NO" dirty="0"/>
              <a:t> to present her </a:t>
            </a:r>
            <a:r>
              <a:rPr lang="nb-NO" dirty="0" err="1"/>
              <a:t>work</a:t>
            </a:r>
            <a:endParaRPr lang="nb-NO" dirty="0"/>
          </a:p>
          <a:p>
            <a:pPr lvl="1"/>
            <a:endParaRPr lang="nb-NO" dirty="0"/>
          </a:p>
          <a:p>
            <a:r>
              <a:rPr lang="nb-NO" dirty="0"/>
              <a:t>Kristian has </a:t>
            </a:r>
            <a:r>
              <a:rPr lang="nb-NO" dirty="0" err="1"/>
              <a:t>written</a:t>
            </a:r>
            <a:r>
              <a:rPr lang="nb-NO" dirty="0"/>
              <a:t> a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machine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 to </a:t>
            </a:r>
            <a:r>
              <a:rPr lang="nb-NO" dirty="0" err="1"/>
              <a:t>automatically</a:t>
            </a:r>
            <a:r>
              <a:rPr lang="nb-NO" dirty="0"/>
              <a:t> tag </a:t>
            </a:r>
            <a:r>
              <a:rPr lang="nb-NO" dirty="0" err="1"/>
              <a:t>prioritiy</a:t>
            </a:r>
            <a:r>
              <a:rPr lang="nb-NO" dirty="0"/>
              <a:t> in </a:t>
            </a:r>
            <a:r>
              <a:rPr lang="nb-NO" dirty="0" err="1"/>
              <a:t>textual</a:t>
            </a:r>
            <a:r>
              <a:rPr lang="nb-NO" dirty="0"/>
              <a:t> </a:t>
            </a:r>
            <a:r>
              <a:rPr lang="nb-NO" dirty="0" err="1"/>
              <a:t>issues</a:t>
            </a:r>
            <a:endParaRPr lang="nb-NO" dirty="0"/>
          </a:p>
          <a:p>
            <a:pPr lvl="1"/>
            <a:r>
              <a:rPr lang="nb-NO" dirty="0"/>
              <a:t>It </a:t>
            </a:r>
            <a:r>
              <a:rPr lang="nb-NO" dirty="0" err="1"/>
              <a:t>was</a:t>
            </a:r>
            <a:r>
              <a:rPr lang="nb-NO" dirty="0"/>
              <a:t> </a:t>
            </a:r>
            <a:r>
              <a:rPr lang="nb-NO" dirty="0" err="1"/>
              <a:t>publish</a:t>
            </a:r>
            <a:r>
              <a:rPr lang="nb-NO" dirty="0"/>
              <a:t> at a </a:t>
            </a:r>
            <a:r>
              <a:rPr lang="nb-NO" dirty="0" err="1"/>
              <a:t>conference</a:t>
            </a:r>
            <a:r>
              <a:rPr lang="nb-NO" dirty="0"/>
              <a:t>, and </a:t>
            </a:r>
            <a:r>
              <a:rPr lang="nb-NO" dirty="0" err="1"/>
              <a:t>even</a:t>
            </a:r>
            <a:r>
              <a:rPr lang="nb-NO" dirty="0"/>
              <a:t> </a:t>
            </a:r>
            <a:r>
              <a:rPr lang="nb-NO" dirty="0" err="1"/>
              <a:t>selected</a:t>
            </a:r>
            <a:r>
              <a:rPr lang="nb-NO" dirty="0"/>
              <a:t> for a journal </a:t>
            </a:r>
            <a:r>
              <a:rPr lang="nb-NO" dirty="0" err="1"/>
              <a:t>publication</a:t>
            </a:r>
            <a:endParaRPr lang="nb-NO" dirty="0"/>
          </a:p>
          <a:p>
            <a:endParaRPr lang="nb-NO" dirty="0"/>
          </a:p>
          <a:p>
            <a:r>
              <a:rPr lang="nb-NO" dirty="0"/>
              <a:t>Daniel has </a:t>
            </a:r>
            <a:r>
              <a:rPr lang="nb-NO" dirty="0" err="1"/>
              <a:t>written</a:t>
            </a:r>
            <a:r>
              <a:rPr lang="nb-NO" dirty="0"/>
              <a:t> a </a:t>
            </a:r>
            <a:r>
              <a:rPr lang="nb-NO" dirty="0" err="1"/>
              <a:t>paper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machine</a:t>
            </a:r>
            <a:r>
              <a:rPr lang="nb-NO" dirty="0"/>
              <a:t> </a:t>
            </a:r>
            <a:r>
              <a:rPr lang="nb-NO" dirty="0" err="1"/>
              <a:t>learning</a:t>
            </a:r>
            <a:r>
              <a:rPr lang="nb-NO" dirty="0"/>
              <a:t> to tag </a:t>
            </a:r>
            <a:r>
              <a:rPr lang="nb-NO" dirty="0" err="1"/>
              <a:t>technical</a:t>
            </a:r>
            <a:r>
              <a:rPr lang="nb-NO" dirty="0"/>
              <a:t> </a:t>
            </a:r>
            <a:r>
              <a:rPr lang="nb-NO" dirty="0" err="1"/>
              <a:t>debt</a:t>
            </a:r>
            <a:r>
              <a:rPr lang="nb-NO" dirty="0"/>
              <a:t>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paper</a:t>
            </a:r>
            <a:r>
              <a:rPr lang="nb-NO" dirty="0"/>
              <a:t> has </a:t>
            </a:r>
            <a:r>
              <a:rPr lang="nb-NO" dirty="0" err="1"/>
              <a:t>been</a:t>
            </a:r>
            <a:r>
              <a:rPr lang="nb-NO" dirty="0"/>
              <a:t> </a:t>
            </a:r>
            <a:r>
              <a:rPr lang="nb-NO" dirty="0" err="1"/>
              <a:t>accepted</a:t>
            </a:r>
            <a:r>
              <a:rPr lang="nb-NO" dirty="0"/>
              <a:t>, </a:t>
            </a:r>
            <a:r>
              <a:rPr lang="nb-NO" dirty="0" err="1"/>
              <a:t>he</a:t>
            </a:r>
            <a:r>
              <a:rPr lang="nb-NO" dirty="0"/>
              <a:t> </a:t>
            </a:r>
            <a:r>
              <a:rPr lang="nb-NO" dirty="0" err="1"/>
              <a:t>traveled</a:t>
            </a:r>
            <a:r>
              <a:rPr lang="nb-NO" dirty="0"/>
              <a:t> to Australia! </a:t>
            </a:r>
          </a:p>
          <a:p>
            <a:endParaRPr lang="nb-NO" dirty="0"/>
          </a:p>
          <a:p>
            <a:r>
              <a:rPr lang="nb-NO" dirty="0"/>
              <a:t>If a </a:t>
            </a:r>
            <a:r>
              <a:rPr lang="nb-NO" dirty="0" err="1"/>
              <a:t>paper</a:t>
            </a:r>
            <a:r>
              <a:rPr lang="nb-NO" dirty="0"/>
              <a:t> is </a:t>
            </a:r>
            <a:r>
              <a:rPr lang="nb-NO" dirty="0" err="1"/>
              <a:t>accepted</a:t>
            </a:r>
            <a:r>
              <a:rPr lang="nb-NO" dirty="0"/>
              <a:t> at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conference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student </a:t>
            </a:r>
            <a:r>
              <a:rPr lang="nb-NO" dirty="0" err="1"/>
              <a:t>thesis</a:t>
            </a:r>
            <a:r>
              <a:rPr lang="nb-NO" dirty="0"/>
              <a:t>, </a:t>
            </a:r>
            <a:r>
              <a:rPr lang="nb-NO" dirty="0" err="1"/>
              <a:t>there</a:t>
            </a:r>
            <a:r>
              <a:rPr lang="nb-NO" dirty="0"/>
              <a:t> is a </a:t>
            </a:r>
            <a:r>
              <a:rPr lang="nb-NO" dirty="0" err="1"/>
              <a:t>possibility</a:t>
            </a:r>
            <a:r>
              <a:rPr lang="nb-NO" dirty="0"/>
              <a:t> to (paritally) support </a:t>
            </a:r>
            <a:r>
              <a:rPr lang="nb-NO" dirty="0" err="1"/>
              <a:t>financially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participation</a:t>
            </a:r>
            <a:r>
              <a:rPr lang="nb-NO" dirty="0"/>
              <a:t> to </a:t>
            </a:r>
            <a:r>
              <a:rPr lang="nb-NO" dirty="0" err="1"/>
              <a:t>such</a:t>
            </a:r>
            <a:r>
              <a:rPr lang="nb-NO" dirty="0"/>
              <a:t> </a:t>
            </a:r>
            <a:r>
              <a:rPr lang="nb-NO" dirty="0" err="1"/>
              <a:t>conference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385681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3FE95E-643D-5421-A4BF-710E26B51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Referencing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methodology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1A71D5-A257-BA20-72AE-F136E05BF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2100"/>
            <a:ext cx="10515600" cy="4351338"/>
          </a:xfrm>
        </p:spPr>
        <p:txBody>
          <a:bodyPr/>
          <a:lstStyle/>
          <a:p>
            <a:r>
              <a:rPr lang="nb-NO" dirty="0"/>
              <a:t>A </a:t>
            </a:r>
            <a:r>
              <a:rPr lang="nb-NO" dirty="0" err="1"/>
              <a:t>written</a:t>
            </a:r>
            <a:r>
              <a:rPr lang="nb-NO" dirty="0"/>
              <a:t> </a:t>
            </a:r>
            <a:r>
              <a:rPr lang="nb-NO" dirty="0" err="1"/>
              <a:t>document</a:t>
            </a:r>
            <a:r>
              <a:rPr lang="nb-NO" dirty="0"/>
              <a:t> (</a:t>
            </a:r>
            <a:r>
              <a:rPr lang="nb-NO" dirty="0" err="1"/>
              <a:t>paper</a:t>
            </a:r>
            <a:r>
              <a:rPr lang="nb-NO" dirty="0"/>
              <a:t>)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available</a:t>
            </a:r>
            <a:r>
              <a:rPr lang="nb-NO" dirty="0"/>
              <a:t> for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methodology</a:t>
            </a:r>
            <a:r>
              <a:rPr lang="nb-NO" dirty="0"/>
              <a:t> </a:t>
            </a:r>
            <a:r>
              <a:rPr lang="nb-NO" dirty="0" err="1"/>
              <a:t>shortly</a:t>
            </a:r>
            <a:r>
              <a:rPr lang="nb-NO" dirty="0"/>
              <a:t> and it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possible</a:t>
            </a:r>
            <a:r>
              <a:rPr lang="nb-NO" dirty="0"/>
              <a:t> to </a:t>
            </a:r>
            <a:r>
              <a:rPr lang="nb-NO" dirty="0" err="1"/>
              <a:t>reference</a:t>
            </a:r>
            <a:r>
              <a:rPr lang="nb-NO" dirty="0"/>
              <a:t> it as a </a:t>
            </a:r>
            <a:r>
              <a:rPr lang="nb-NO" dirty="0" err="1"/>
              <a:t>suitable</a:t>
            </a:r>
            <a:r>
              <a:rPr lang="nb-NO" dirty="0"/>
              <a:t> </a:t>
            </a:r>
            <a:r>
              <a:rPr lang="nb-NO" dirty="0" err="1"/>
              <a:t>methodology</a:t>
            </a:r>
            <a:r>
              <a:rPr lang="nb-NO" dirty="0"/>
              <a:t>, </a:t>
            </a:r>
            <a:r>
              <a:rPr lang="nb-NO" dirty="0" err="1"/>
              <a:t>because</a:t>
            </a:r>
            <a:r>
              <a:rPr lang="nb-NO" dirty="0"/>
              <a:t> </a:t>
            </a:r>
            <a:r>
              <a:rPr lang="nb-NO" dirty="0" err="1"/>
              <a:t>based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Design Science Research </a:t>
            </a:r>
            <a:r>
              <a:rPr lang="nb-NO" dirty="0" err="1"/>
              <a:t>paradigm</a:t>
            </a:r>
            <a:endParaRPr lang="nb-NO" dirty="0"/>
          </a:p>
          <a:p>
            <a:pPr lvl="1"/>
            <a:r>
              <a:rPr lang="nb-NO" dirty="0"/>
              <a:t>It is a </a:t>
            </a:r>
            <a:r>
              <a:rPr lang="nb-NO" dirty="0" err="1"/>
              <a:t>good</a:t>
            </a:r>
            <a:r>
              <a:rPr lang="nb-NO" dirty="0"/>
              <a:t> </a:t>
            </a:r>
            <a:r>
              <a:rPr lang="nb-NO" dirty="0" err="1"/>
              <a:t>idea</a:t>
            </a:r>
            <a:r>
              <a:rPr lang="nb-NO" dirty="0"/>
              <a:t> to </a:t>
            </a:r>
            <a:r>
              <a:rPr lang="nb-NO" dirty="0" err="1"/>
              <a:t>reference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DSR </a:t>
            </a:r>
            <a:r>
              <a:rPr lang="nb-NO" dirty="0" err="1"/>
              <a:t>paradigm</a:t>
            </a:r>
            <a:r>
              <a:rPr lang="nb-NO" dirty="0"/>
              <a:t> as </a:t>
            </a:r>
            <a:r>
              <a:rPr lang="nb-NO" dirty="0" err="1"/>
              <a:t>well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449940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6C100E-0260-202B-FC94-2A150FDF7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Feedback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974EED-95C0-E897-E77B-5A86BE285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If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methodology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would</a:t>
            </a:r>
            <a:r>
              <a:rPr lang="nb-NO" dirty="0"/>
              <a:t> like </a:t>
            </a:r>
            <a:r>
              <a:rPr lang="nb-NO" dirty="0" err="1"/>
              <a:t>your</a:t>
            </a:r>
            <a:r>
              <a:rPr lang="nb-NO" dirty="0"/>
              <a:t> feedback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how</a:t>
            </a:r>
            <a:r>
              <a:rPr lang="nb-NO" dirty="0"/>
              <a:t> to </a:t>
            </a:r>
            <a:r>
              <a:rPr lang="nb-NO" dirty="0" err="1"/>
              <a:t>improve</a:t>
            </a:r>
            <a:r>
              <a:rPr lang="nb-NO" dirty="0"/>
              <a:t> </a:t>
            </a:r>
            <a:r>
              <a:rPr lang="nb-NO" dirty="0" err="1"/>
              <a:t>it!</a:t>
            </a:r>
            <a:r>
              <a:rPr lang="nb-NO" dirty="0"/>
              <a:t> </a:t>
            </a:r>
            <a:r>
              <a:rPr lang="nb-NO" dirty="0">
                <a:sym typeface="Wingdings" pitchFamily="2" charset="2"/>
              </a:rPr>
              <a:t> </a:t>
            </a:r>
          </a:p>
          <a:p>
            <a:endParaRPr lang="nb-NO" dirty="0">
              <a:sym typeface="Wingdings" pitchFamily="2" charset="2"/>
            </a:endParaRPr>
          </a:p>
          <a:p>
            <a:pPr marL="0" indent="0">
              <a:buNone/>
            </a:pPr>
            <a:r>
              <a:rPr lang="nb-NO" dirty="0">
                <a:sym typeface="Wingdings" pitchFamily="2" charset="2"/>
                <a:hlinkClick r:id="rId2"/>
              </a:rPr>
              <a:t>antonima@ifi.uio.no</a:t>
            </a:r>
            <a:r>
              <a:rPr lang="nb-NO" dirty="0">
                <a:sym typeface="Wingdings" pitchFamily="2" charset="2"/>
              </a:rPr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4417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29598</TotalTime>
  <Words>4400</Words>
  <Application>Microsoft Macintosh PowerPoint</Application>
  <PresentationFormat>Widescreen</PresentationFormat>
  <Paragraphs>399</Paragraphs>
  <Slides>42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42</vt:i4>
      </vt:variant>
    </vt:vector>
  </HeadingPairs>
  <TitlesOfParts>
    <vt:vector size="47" baseType="lpstr">
      <vt:lpstr>Aptos</vt:lpstr>
      <vt:lpstr>Aptos Display</vt:lpstr>
      <vt:lpstr>Arial</vt:lpstr>
      <vt:lpstr>Wingdings</vt:lpstr>
      <vt:lpstr>Office-tema</vt:lpstr>
      <vt:lpstr>Dev Science Research</vt:lpstr>
      <vt:lpstr>Dev Science Research</vt:lpstr>
      <vt:lpstr>Advantages of DevSR</vt:lpstr>
      <vt:lpstr>Dev Science Research (simple model)</vt:lpstr>
      <vt:lpstr>Dev Science  Research (full model)</vt:lpstr>
      <vt:lpstr>Context evaluation</vt:lpstr>
      <vt:lpstr>Constraints and risks</vt:lpstr>
      <vt:lpstr>Example</vt:lpstr>
      <vt:lpstr>Business requirements</vt:lpstr>
      <vt:lpstr>Example</vt:lpstr>
      <vt:lpstr>Research requirements</vt:lpstr>
      <vt:lpstr>Example</vt:lpstr>
      <vt:lpstr>Requirements prioritization and RQs</vt:lpstr>
      <vt:lpstr>Example</vt:lpstr>
      <vt:lpstr>Method selection and setup</vt:lpstr>
      <vt:lpstr>Criteria and benchmark establishment</vt:lpstr>
      <vt:lpstr>Example</vt:lpstr>
      <vt:lpstr>Baseline establishment</vt:lpstr>
      <vt:lpstr>Examples</vt:lpstr>
      <vt:lpstr>Experiment design</vt:lpstr>
      <vt:lpstr>Examples</vt:lpstr>
      <vt:lpstr>Design and implementation</vt:lpstr>
      <vt:lpstr>Design and implementation</vt:lpstr>
      <vt:lpstr>Example</vt:lpstr>
      <vt:lpstr>Evaluation</vt:lpstr>
      <vt:lpstr>Assessment of temporary solution</vt:lpstr>
      <vt:lpstr>Example</vt:lpstr>
      <vt:lpstr>Temporary Insights</vt:lpstr>
      <vt:lpstr>Refinement iteration</vt:lpstr>
      <vt:lpstr>Refinement</vt:lpstr>
      <vt:lpstr>Example (both for temporary insights and iterations)</vt:lpstr>
      <vt:lpstr>Final Evaluation</vt:lpstr>
      <vt:lpstr>Formal Assessment</vt:lpstr>
      <vt:lpstr>Example</vt:lpstr>
      <vt:lpstr>Contributions</vt:lpstr>
      <vt:lpstr>Example</vt:lpstr>
      <vt:lpstr>Reporting</vt:lpstr>
      <vt:lpstr>Example</vt:lpstr>
      <vt:lpstr>Reporting ++</vt:lpstr>
      <vt:lpstr>Example</vt:lpstr>
      <vt:lpstr>Referencing this methodology</vt:lpstr>
      <vt:lpstr>Feedback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Martini</dc:creator>
  <cp:lastModifiedBy>Antonio Martini</cp:lastModifiedBy>
  <cp:revision>190</cp:revision>
  <dcterms:created xsi:type="dcterms:W3CDTF">2025-07-02T07:46:12Z</dcterms:created>
  <dcterms:modified xsi:type="dcterms:W3CDTF">2026-04-22T09:47:20Z</dcterms:modified>
</cp:coreProperties>
</file>