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Lst>
  <p:notesMasterIdLst>
    <p:notesMasterId r:id="rId13"/>
  </p:notesMasterIdLst>
  <p:handoutMasterIdLst>
    <p:handoutMasterId r:id="rId14"/>
  </p:handoutMasterIdLst>
  <p:sldIdLst>
    <p:sldId id="293" r:id="rId5"/>
    <p:sldId id="294" r:id="rId6"/>
    <p:sldId id="295" r:id="rId7"/>
    <p:sldId id="300" r:id="rId8"/>
    <p:sldId id="296" r:id="rId9"/>
    <p:sldId id="297" r:id="rId10"/>
    <p:sldId id="298" r:id="rId11"/>
    <p:sldId id="299" r:id="rId12"/>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031" autoAdjust="0"/>
    <p:restoredTop sz="86438"/>
  </p:normalViewPr>
  <p:slideViewPr>
    <p:cSldViewPr snapToGrid="0">
      <p:cViewPr varScale="1">
        <p:scale>
          <a:sx n="100" d="100"/>
          <a:sy n="100" d="100"/>
        </p:scale>
        <p:origin x="176" y="264"/>
      </p:cViewPr>
      <p:guideLst/>
    </p:cSldViewPr>
  </p:slideViewPr>
  <p:notesTextViewPr>
    <p:cViewPr>
      <p:scale>
        <a:sx n="1" d="1"/>
        <a:sy n="1" d="1"/>
      </p:scale>
      <p:origin x="0" y="-792"/>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6/12/26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5"/>
          </p:nvPr>
        </p:nvSpPr>
        <p:spPr/>
        <p:txBody>
          <a:bodyPr/>
          <a:lstStyle/>
          <a:p>
            <a:fld id="{EA72985F-36CD-4D87-8C89-674A558E8057}" type="slidenum">
              <a:rPr lang="en-US" smtClean="0"/>
              <a:t>1</a:t>
            </a:fld>
            <a:endParaRPr lang="en-US" dirty="0"/>
          </a:p>
        </p:txBody>
      </p:sp>
    </p:spTree>
    <p:extLst>
      <p:ext uri="{BB962C8B-B14F-4D97-AF65-F5344CB8AC3E}">
        <p14:creationId xmlns:p14="http://schemas.microsoft.com/office/powerpoint/2010/main" val="1671369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REFERENCES</a:t>
            </a:r>
            <a:endParaRPr lang="nb-NO" dirty="0"/>
          </a:p>
          <a:p>
            <a:endParaRPr dirty="0"/>
          </a:p>
          <a:p>
            <a:r>
              <a:rPr dirty="0"/>
              <a:t>Blohm, I., Miranda, S., Ho, S. Y., &amp; Leimeister, J. M. (2025). Next-generation IS research methods – towards a better understanding of complex and dynamic phenomena … and generative AI as the elephant in the room. Journal of Information Technology, 40(2), 102–121. https://</a:t>
            </a:r>
            <a:r>
              <a:rPr dirty="0" err="1"/>
              <a:t>doi.org</a:t>
            </a:r>
            <a:r>
              <a:rPr dirty="0"/>
              <a:t>/10.1177/02683962251340699</a:t>
            </a:r>
          </a:p>
          <a:p>
            <a:endParaRPr dirty="0"/>
          </a:p>
          <a:p>
            <a:r>
              <a:rPr dirty="0"/>
              <a:t>Gopal, R. D., Li, J., Riemer, K., Sarker, S., Singh, P. V., Susarla, A., Bichler, M., &amp; Thatcher, J. B. (2025). Inventing with machines: Generative AI and the evolving landscape of IS research. Information Systems Research, 36(4), 1949–1967. https://</a:t>
            </a:r>
            <a:r>
              <a:rPr dirty="0" err="1"/>
              <a:t>doi.org</a:t>
            </a:r>
            <a:r>
              <a:rPr dirty="0"/>
              <a:t>/10.1287/isre.2025.editorial.v36.n4</a:t>
            </a:r>
          </a:p>
          <a:p>
            <a:endParaRPr dirty="0"/>
          </a:p>
          <a:p>
            <a:r>
              <a:rPr dirty="0"/>
              <a:t>Gregor, S. (2024). Responsible artificial intelligence and journal publishing. Journal of the Association for Information Systems, 25(1), 48–60. https://</a:t>
            </a:r>
            <a:r>
              <a:rPr dirty="0" err="1"/>
              <a:t>doi.org</a:t>
            </a:r>
            <a:r>
              <a:rPr dirty="0"/>
              <a:t>/10.17705/1jais.00863</a:t>
            </a:r>
          </a:p>
          <a:p>
            <a:endParaRPr dirty="0"/>
          </a:p>
          <a:p>
            <a:r>
              <a:rPr dirty="0"/>
              <a:t>James, T. G., Guetterman, T. C., &amp; Molina-</a:t>
            </a:r>
            <a:r>
              <a:rPr dirty="0" err="1"/>
              <a:t>Azorin</a:t>
            </a:r>
            <a:r>
              <a:rPr dirty="0"/>
              <a:t>, J. F. (2024). Increasing transparency on the use of artificial intelligence and automated tools in mixed methods studies. Journal of Mixed Methods Research, 18(4), 425–429. https://</a:t>
            </a:r>
            <a:r>
              <a:rPr dirty="0" err="1"/>
              <a:t>doi.org</a:t>
            </a:r>
            <a:r>
              <a:rPr dirty="0"/>
              <a:t>/10.1177/15586898241287294</a:t>
            </a:r>
          </a:p>
          <a:p>
            <a:endParaRPr dirty="0"/>
          </a:p>
          <a:p>
            <a:r>
              <a:rPr dirty="0"/>
              <a:t>Schwartz, D., &amp; </a:t>
            </a:r>
            <a:r>
              <a:rPr dirty="0" err="1"/>
              <a:t>Te'eni</a:t>
            </a:r>
            <a:r>
              <a:rPr dirty="0"/>
              <a:t>, D. (2024). AI for knowledge creation, curation, and consumption in context. Journal of the Association for Information Systems, 25(1), 37–47. https://</a:t>
            </a:r>
            <a:r>
              <a:rPr dirty="0" err="1"/>
              <a:t>doi.org</a:t>
            </a:r>
            <a:r>
              <a:rPr dirty="0"/>
              <a:t>/10.17705/1jais.00862</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REFERENCES</a:t>
            </a:r>
            <a:endParaRPr lang="nb-NO" dirty="0"/>
          </a:p>
          <a:p>
            <a:endParaRPr dirty="0"/>
          </a:p>
          <a:p>
            <a:r>
              <a:rPr dirty="0"/>
              <a:t>Davison, R. M., Chughtai, H., Nielsen, P., </a:t>
            </a:r>
            <a:r>
              <a:rPr dirty="0" err="1"/>
              <a:t>Marabelli</a:t>
            </a:r>
            <a:r>
              <a:rPr dirty="0"/>
              <a:t>, M., Iannacci, F., van </a:t>
            </a:r>
            <a:r>
              <a:rPr dirty="0" err="1"/>
              <a:t>Offenbeek</a:t>
            </a:r>
            <a:r>
              <a:rPr dirty="0"/>
              <a:t>, M., Tarafdar, M., Trenz, M., </a:t>
            </a:r>
            <a:r>
              <a:rPr dirty="0" err="1"/>
              <a:t>Techatassanasoontorn</a:t>
            </a:r>
            <a:r>
              <a:rPr dirty="0"/>
              <a:t>, A. A., Díaz Andrade, A., &amp; Panteli, N. (2024). The ethics of using generative AI for qualitative data analysis. Information Systems Journal. Advance online publication. https://</a:t>
            </a:r>
            <a:r>
              <a:rPr dirty="0" err="1"/>
              <a:t>doi.org</a:t>
            </a:r>
            <a:r>
              <a:rPr dirty="0"/>
              <a:t>/10.1111/isj.12504</a:t>
            </a:r>
          </a:p>
          <a:p>
            <a:endParaRPr dirty="0"/>
          </a:p>
          <a:p>
            <a:r>
              <a:rPr dirty="0" err="1"/>
              <a:t>Jarvenpaa</a:t>
            </a:r>
            <a:r>
              <a:rPr dirty="0"/>
              <a:t>, S., &amp; Klein, S. (2024). New frontiers in information systems theorizing: Human-</a:t>
            </a:r>
            <a:r>
              <a:rPr dirty="0" err="1"/>
              <a:t>gAI</a:t>
            </a:r>
            <a:r>
              <a:rPr dirty="0"/>
              <a:t> collaboration. Journal of the Association for Information Systems, 25(1), 110–121. https://</a:t>
            </a:r>
            <a:r>
              <a:rPr dirty="0" err="1"/>
              <a:t>doi.org</a:t>
            </a:r>
            <a:r>
              <a:rPr dirty="0"/>
              <a:t>/10.17705/1jais.00868</a:t>
            </a:r>
          </a:p>
          <a:p>
            <a:endParaRPr dirty="0"/>
          </a:p>
          <a:p>
            <a:r>
              <a:rPr dirty="0" err="1"/>
              <a:t>Kankanhalli</a:t>
            </a:r>
            <a:r>
              <a:rPr dirty="0"/>
              <a:t>, A. (2024). Peer review in the age of generative AI. Journal of the Association for Information Systems, 25(1), 76–84. https://</a:t>
            </a:r>
            <a:r>
              <a:rPr dirty="0" err="1"/>
              <a:t>doi.org</a:t>
            </a:r>
            <a:r>
              <a:rPr dirty="0"/>
              <a:t>/10.17705/1jais.00865</a:t>
            </a:r>
          </a:p>
          <a:p>
            <a:endParaRPr dirty="0"/>
          </a:p>
          <a:p>
            <a:r>
              <a:rPr dirty="0"/>
              <a:t>Lin, H., &amp; Zhang, Y. (2026). Navigating the risks of using large language models for text annotation in social science research. Social Science Computer Review, 44(3), 403–427. https://</a:t>
            </a:r>
            <a:r>
              <a:rPr dirty="0" err="1"/>
              <a:t>doi.org</a:t>
            </a:r>
            <a:r>
              <a:rPr dirty="0"/>
              <a:t>/10.1177/08944393251366243</a:t>
            </a:r>
          </a:p>
          <a:p>
            <a:endParaRPr dirty="0"/>
          </a:p>
          <a:p>
            <a:r>
              <a:rPr dirty="0"/>
              <a:t>Stromer-Galley, J., McKernan, B., Zaman, S., </a:t>
            </a:r>
            <a:r>
              <a:rPr dirty="0" err="1"/>
              <a:t>Maganur</a:t>
            </a:r>
            <a:r>
              <a:rPr dirty="0"/>
              <a:t>, C., &amp; Regmi, S. (2026). The efficacy of large language models and crowd annotation for accurate content analysis of political social media messages. Social Science Computer Review, 44(3), 466–487. https://</a:t>
            </a:r>
            <a:r>
              <a:rPr dirty="0" err="1"/>
              <a:t>doi.org</a:t>
            </a:r>
            <a:r>
              <a:rPr dirty="0"/>
              <a:t>/10.1177/08944393251334977</a:t>
            </a:r>
          </a:p>
          <a:p>
            <a:endParaRPr dirty="0"/>
          </a:p>
          <a:p>
            <a:r>
              <a:rPr dirty="0"/>
              <a:t>Zhou, Y., Yuan, Y., Huang, K., &amp; Hu, X. (2024). Can ChatGPT perform a grounded theory approach to do risk analysis? An empirical study. Journal of Management Information Systems, 41(4), 982–1015. https://</a:t>
            </a:r>
            <a:r>
              <a:rPr dirty="0" err="1"/>
              <a:t>doi.org</a:t>
            </a:r>
            <a:r>
              <a:rPr dirty="0"/>
              <a:t>/10.1080/07421222.2024.2415772</a:t>
            </a:r>
          </a:p>
          <a:p>
            <a:endParaRPr dirty="0"/>
          </a:p>
          <a:p>
            <a:r>
              <a:rPr dirty="0"/>
              <a:t>(COPE = Committee on Publication Ethics position, as cited in Schwartz &amp; </a:t>
            </a:r>
            <a:r>
              <a:rPr dirty="0" err="1"/>
              <a:t>Te'eni</a:t>
            </a:r>
            <a:r>
              <a:rPr dirty="0"/>
              <a:t>, 2024.)</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REFERENCE</a:t>
            </a:r>
            <a:endParaRPr lang="nb-NO" dirty="0"/>
          </a:p>
          <a:p>
            <a:endParaRPr dirty="0"/>
          </a:p>
          <a:p>
            <a:r>
              <a:rPr dirty="0"/>
              <a:t>Gopal, R. D., Li, J., Riemer, K., Sarker, S., Singh, P. V., Susarla, A., Bichler, M., &amp; Thatcher, J. B. (2025). Inventing with machines: Generative AI and the evolving landscape of IS research. Information Systems Research, 36(4), 1949–1967. https://</a:t>
            </a:r>
            <a:r>
              <a:rPr dirty="0" err="1"/>
              <a:t>doi.org</a:t>
            </a:r>
            <a:r>
              <a:rPr dirty="0"/>
              <a:t>/10.1287/isre.2025.editorial.v36.n4</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REFERENCES</a:t>
            </a:r>
          </a:p>
          <a:p>
            <a:endParaRPr lang="nb-NO" dirty="0"/>
          </a:p>
          <a:p>
            <a:r>
              <a:rPr dirty="0"/>
              <a:t>Ngwenyama, O., &amp; Rowe, F. (2024). Should we collaborate with AI to conduct literature reviews? Changing epistemic values in a flattening world. Journal of the Association for Information Systems, 25(1), 122–136. https://</a:t>
            </a:r>
            <a:r>
              <a:rPr dirty="0" err="1"/>
              <a:t>doi.org</a:t>
            </a:r>
            <a:r>
              <a:rPr dirty="0"/>
              <a:t>/10.17705/1jais.00869</a:t>
            </a:r>
          </a:p>
          <a:p>
            <a:endParaRPr dirty="0"/>
          </a:p>
          <a:p>
            <a:r>
              <a:rPr dirty="0"/>
              <a:t>Sarker, S., Susarla, A., Gopal, R., &amp; Thatcher, J. B. (2024). Democratizing knowledge creation through human-AI collaboration in academic peer review. Journal of the Association for Information Systems, 25(1), 158–171. https://</a:t>
            </a:r>
            <a:r>
              <a:rPr dirty="0" err="1"/>
              <a:t>doi.org</a:t>
            </a:r>
            <a:r>
              <a:rPr dirty="0"/>
              <a:t>/10.17705/1jais.00872</a:t>
            </a:r>
          </a:p>
          <a:p>
            <a:endParaRPr dirty="0"/>
          </a:p>
          <a:p>
            <a:r>
              <a:rPr dirty="0"/>
              <a:t>Tomczyk, P. (2026). Researcher as manager of the academic writing process with generative artificial intelligence: Framework for systematic literature review in management. International Journal of Social Research Methodology. Advance online publication. https://</a:t>
            </a:r>
            <a:r>
              <a:rPr dirty="0" err="1"/>
              <a:t>doi.org</a:t>
            </a:r>
            <a:r>
              <a:rPr dirty="0"/>
              <a:t>/10.1080/13645579.2026.2651311</a:t>
            </a:r>
          </a:p>
          <a:p>
            <a:endParaRPr dirty="0"/>
          </a:p>
          <a:p>
            <a:r>
              <a:rPr dirty="0"/>
              <a:t>(Gopal et al., 2025</a:t>
            </a:r>
            <a:r>
              <a:rPr lang="nb-NO" dirty="0"/>
              <a:t>;</a:t>
            </a:r>
            <a:r>
              <a:rPr dirty="0"/>
              <a:t> full reference on slide 2.)</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REFERENCES (not yet listed on earlier slides)</a:t>
            </a:r>
            <a:endParaRPr lang="nb-NO" dirty="0"/>
          </a:p>
          <a:p>
            <a:endParaRPr dirty="0"/>
          </a:p>
          <a:p>
            <a:r>
              <a:rPr dirty="0"/>
              <a:t>Drori, I., &amp; </a:t>
            </a:r>
            <a:r>
              <a:rPr dirty="0" err="1"/>
              <a:t>Te'eni</a:t>
            </a:r>
            <a:r>
              <a:rPr dirty="0"/>
              <a:t>, D. (2024). Human-in-the-loop AI reviewing: Feasibility, opportunities, and risks. Journal of the Association for Information Systems, 25(1), 98–109. https://</a:t>
            </a:r>
            <a:r>
              <a:rPr dirty="0" err="1"/>
              <a:t>doi.org</a:t>
            </a:r>
            <a:r>
              <a:rPr dirty="0"/>
              <a:t>/10.17705/1jais.00867</a:t>
            </a:r>
          </a:p>
          <a:p>
            <a:endParaRPr dirty="0"/>
          </a:p>
          <a:p>
            <a:r>
              <a:rPr dirty="0"/>
              <a:t>Khalid, M. T., &amp; Witmer, A.-P. (2026). Prompt engineering for large language model-assisted inductive thematic analysis. Social Science Computer Review, 44(3), 442–465. https://</a:t>
            </a:r>
            <a:r>
              <a:rPr dirty="0" err="1"/>
              <a:t>doi.org</a:t>
            </a:r>
            <a:r>
              <a:rPr dirty="0"/>
              <a:t>/10.1177/08944393251388098</a:t>
            </a:r>
          </a:p>
          <a:p>
            <a:endParaRPr dirty="0"/>
          </a:p>
          <a:p>
            <a:r>
              <a:rPr dirty="0"/>
              <a:t>Randerson, S., Graydon-Guy, T., Lin, E.-Y., &amp; Casswell, S. (2026). Exploring the use of a large language model for inductive content analysis in a discourse network analysis study. Social Science Computer Review, 44(3), 503–515. https://</a:t>
            </a:r>
            <a:r>
              <a:rPr dirty="0" err="1"/>
              <a:t>doi.org</a:t>
            </a:r>
            <a:r>
              <a:rPr dirty="0"/>
              <a:t>/10.1177/08944393251326175</a:t>
            </a:r>
          </a:p>
          <a:p>
            <a:endParaRPr dirty="0"/>
          </a:p>
          <a:p>
            <a:r>
              <a:rPr dirty="0"/>
              <a:t>Sebők, M., Máté, </a:t>
            </a:r>
            <a:r>
              <a:rPr dirty="0" err="1"/>
              <a:t>Á</a:t>
            </a:r>
            <a:r>
              <a:rPr dirty="0"/>
              <a:t>., Ring, O., Kovács, V., &amp; Lehoczki, R. (2025). Leveraging open large language models for multilingual policy topic classification: The Babel machine approach. Social Science Computer Review, 43(2), 295–317. https://</a:t>
            </a:r>
            <a:r>
              <a:rPr dirty="0" err="1"/>
              <a:t>doi.org</a:t>
            </a:r>
            <a:r>
              <a:rPr dirty="0"/>
              <a:t>/10.1177/08944393241259434</a:t>
            </a:r>
          </a:p>
          <a:p>
            <a:endParaRPr dirty="0"/>
          </a:p>
          <a:p>
            <a:r>
              <a:rPr dirty="0"/>
              <a:t>Shmueli, G., &amp; Ray, S. (2024). Reimagining the journal editorial process: An AI-augmented versus an AI-driven future. Journal of the Association for Information Systems, 25(1), 60–75. https://</a:t>
            </a:r>
            <a:r>
              <a:rPr dirty="0" err="1"/>
              <a:t>doi.org</a:t>
            </a:r>
            <a:r>
              <a:rPr dirty="0"/>
              <a:t>/10.17705/1jais.00864</a:t>
            </a:r>
          </a:p>
          <a:p>
            <a:endParaRPr dirty="0"/>
          </a:p>
          <a:p>
            <a:r>
              <a:rPr dirty="0" err="1"/>
              <a:t>Törnberg</a:t>
            </a:r>
            <a:r>
              <a:rPr dirty="0"/>
              <a:t>, P. (2025). Large language models outperform expert coders and supervised classifiers at annotating political social media messages. Social Science Computer Review, 43(6), 1181–1195. https://</a:t>
            </a:r>
            <a:r>
              <a:rPr dirty="0" err="1"/>
              <a:t>doi.org</a:t>
            </a:r>
            <a:r>
              <a:rPr dirty="0"/>
              <a:t>/10.1177/08944393241286471</a:t>
            </a:r>
          </a:p>
          <a:p>
            <a:endParaRPr dirty="0"/>
          </a:p>
          <a:p>
            <a:r>
              <a:rPr dirty="0"/>
              <a:t>Weber, R. (2024). The other reviewer: </a:t>
            </a:r>
            <a:r>
              <a:rPr dirty="0" err="1"/>
              <a:t>RoboReviewer</a:t>
            </a:r>
            <a:r>
              <a:rPr dirty="0"/>
              <a:t>. Journal of the Association for Information Systems, 25(1), 85–97. https://</a:t>
            </a:r>
            <a:r>
              <a:rPr dirty="0" err="1"/>
              <a:t>doi.org</a:t>
            </a:r>
            <a:r>
              <a:rPr dirty="0"/>
              <a:t>/10.17705/1jais.00866</a:t>
            </a:r>
          </a:p>
          <a:p>
            <a:endParaRPr dirty="0"/>
          </a:p>
          <a:p>
            <a:r>
              <a:rPr dirty="0"/>
              <a:t>Yoo, Y. (2024). Evolving epistemic infrastructure: The role of scientific journals in the age of generative AI. Journal of the Association for Information Systems, 25(1), 137–144. https://</a:t>
            </a:r>
            <a:r>
              <a:rPr dirty="0" err="1"/>
              <a:t>doi.org</a:t>
            </a:r>
            <a:r>
              <a:rPr dirty="0"/>
              <a:t>/10.17705/1jais.00870</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REFERENCES</a:t>
            </a:r>
          </a:p>
          <a:p>
            <a:endParaRPr lang="en-GB" dirty="0"/>
          </a:p>
          <a:p>
            <a:r>
              <a:rPr lang="en-GB" dirty="0"/>
              <a:t>Avital, M. (2024). Digital transformation of academic publishing: A call for the decentralization and democratization of academic journals. Journal of the Association for Information Systems, 25(1), 172–181. https://</a:t>
            </a:r>
            <a:r>
              <a:rPr lang="en-GB" dirty="0" err="1"/>
              <a:t>doi.org</a:t>
            </a:r>
            <a:r>
              <a:rPr lang="en-GB" dirty="0"/>
              <a:t>/10.17705/1jais.00873</a:t>
            </a:r>
          </a:p>
          <a:p>
            <a:endParaRPr lang="en-GB" dirty="0"/>
          </a:p>
          <a:p>
            <a:r>
              <a:rPr lang="en-GB" dirty="0"/>
              <a:t>Communications of the Association for Information Systems. (2025). Submission requirements: Declaration of AI. AIS Electronic Library. https://</a:t>
            </a:r>
            <a:r>
              <a:rPr lang="en-GB" dirty="0" err="1"/>
              <a:t>aisel.aisnet.org</a:t>
            </a:r>
            <a:r>
              <a:rPr lang="en-GB" dirty="0"/>
              <a:t>/</a:t>
            </a:r>
            <a:r>
              <a:rPr lang="en-GB" dirty="0" err="1"/>
              <a:t>cais</a:t>
            </a:r>
            <a:r>
              <a:rPr lang="en-GB" dirty="0"/>
              <a:t>/</a:t>
            </a:r>
            <a:r>
              <a:rPr lang="en-GB" dirty="0" err="1"/>
              <a:t>format.html</a:t>
            </a:r>
            <a:endParaRPr lang="en-GB" dirty="0"/>
          </a:p>
          <a:p>
            <a:endParaRPr lang="en-GB" dirty="0"/>
          </a:p>
          <a:p>
            <a:r>
              <a:rPr lang="en-GB" dirty="0"/>
              <a:t>Journal of the Association for Information Systems. (2025). Author information: Generative AI transparency document. AIS Electronic Library. https://</a:t>
            </a:r>
            <a:r>
              <a:rPr lang="en-GB" dirty="0" err="1"/>
              <a:t>aisel.aisnet.org</a:t>
            </a:r>
            <a:r>
              <a:rPr lang="en-GB" dirty="0"/>
              <a:t>/</a:t>
            </a:r>
            <a:r>
              <a:rPr lang="en-GB" dirty="0" err="1"/>
              <a:t>jais</a:t>
            </a:r>
            <a:r>
              <a:rPr lang="en-GB" dirty="0"/>
              <a:t>/</a:t>
            </a:r>
            <a:r>
              <a:rPr lang="en-GB" dirty="0" err="1"/>
              <a:t>authorinfo.html</a:t>
            </a:r>
            <a:endParaRPr lang="en-GB" dirty="0"/>
          </a:p>
          <a:p>
            <a:endParaRPr lang="en-GB" dirty="0"/>
          </a:p>
          <a:p>
            <a:r>
              <a:rPr lang="en-GB" dirty="0"/>
              <a:t>Scandinavian Journal of Information Systems. (2025). Policies: Use of generative AI tools. AIS Electronic Library. https://</a:t>
            </a:r>
            <a:r>
              <a:rPr lang="en-GB" dirty="0" err="1"/>
              <a:t>aisel.aisnet.org</a:t>
            </a:r>
            <a:r>
              <a:rPr lang="en-GB" dirty="0"/>
              <a:t>/</a:t>
            </a:r>
            <a:r>
              <a:rPr lang="en-GB" dirty="0" err="1"/>
              <a:t>sjis</a:t>
            </a:r>
            <a:r>
              <a:rPr lang="en-GB" dirty="0"/>
              <a:t>/</a:t>
            </a:r>
            <a:r>
              <a:rPr lang="en-GB" dirty="0" err="1"/>
              <a:t>policies.html</a:t>
            </a:r>
            <a:endParaRPr lang="en-GB" dirty="0"/>
          </a:p>
          <a:p>
            <a:endParaRPr lang="en-GB" dirty="0"/>
          </a:p>
          <a:p>
            <a:r>
              <a:rPr lang="en-GB" dirty="0"/>
              <a:t>Ngwenyama, O., Klein, S., &amp; Rowe, F. (2026). Platform capture of scientific knowledge production: Publishers' dominance, generative AI and subsumption of academic </a:t>
            </a:r>
            <a:r>
              <a:rPr lang="en-GB" dirty="0" err="1"/>
              <a:t>labor</a:t>
            </a:r>
            <a:r>
              <a:rPr lang="en-GB" dirty="0"/>
              <a:t>. European Journal of Information Systems. Advance online publication. https://</a:t>
            </a:r>
            <a:r>
              <a:rPr lang="en-GB" dirty="0" err="1"/>
              <a:t>doi.org</a:t>
            </a:r>
            <a:r>
              <a:rPr lang="en-GB" dirty="0"/>
              <a:t>/10.1080/0960085X.2026.2642660</a:t>
            </a:r>
          </a:p>
          <a:p>
            <a:endParaRPr lang="en-GB" dirty="0"/>
          </a:p>
          <a:p>
            <a:r>
              <a:rPr lang="en-GB" dirty="0"/>
              <a:t>(Davison et al., 2024; slide 3; Gregor, 2024 / Schwartz &amp; </a:t>
            </a:r>
            <a:r>
              <a:rPr lang="en-GB" dirty="0" err="1"/>
              <a:t>Te'eni</a:t>
            </a:r>
            <a:r>
              <a:rPr lang="en-GB" dirty="0"/>
              <a:t>, 2024 / James et al., 2024; slide 2.)</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REFERENCES</a:t>
            </a:r>
          </a:p>
          <a:p>
            <a:endParaRPr lang="en-GB" dirty="0"/>
          </a:p>
          <a:p>
            <a:r>
              <a:rPr lang="en-GB" dirty="0"/>
              <a:t>Kang, T., Thorson, K., Peng, T.-Q., </a:t>
            </a:r>
            <a:r>
              <a:rPr lang="en-GB" dirty="0" err="1"/>
              <a:t>Hiaeshutter</a:t>
            </a:r>
            <a:r>
              <a:rPr lang="en-GB" dirty="0"/>
              <a:t>-Rice, D., Lee, S., &amp; Soroka, S. (2025). Embracing dialectic intersubjectivity: Coordination of differential perspectives in content analysis with LLM persona simulation. Social Science Computer Review. Advance online publication. https://</a:t>
            </a:r>
            <a:r>
              <a:rPr lang="en-GB" dirty="0" err="1"/>
              <a:t>doi.org</a:t>
            </a:r>
            <a:r>
              <a:rPr lang="en-GB" dirty="0"/>
              <a:t>/10.1177/08944393251410155</a:t>
            </a:r>
          </a:p>
          <a:p>
            <a:endParaRPr lang="en-GB" dirty="0"/>
          </a:p>
          <a:p>
            <a:r>
              <a:rPr lang="en-GB" dirty="0"/>
              <a:t>von der Heyde, L., </a:t>
            </a:r>
            <a:r>
              <a:rPr lang="en-GB" dirty="0" err="1"/>
              <a:t>Haensch</a:t>
            </a:r>
            <a:r>
              <a:rPr lang="en-GB" dirty="0"/>
              <a:t>, A.-C., &amp; Wenz, A. (2026). Vox populi, vox AI? Using large language models to estimate German vote choice. Social Science Computer Review, 44(3), 549–571. https://</a:t>
            </a:r>
            <a:r>
              <a:rPr lang="en-GB" dirty="0" err="1"/>
              <a:t>doi.org</a:t>
            </a:r>
            <a:r>
              <a:rPr lang="en-GB" dirty="0"/>
              <a:t>/10.1177/08944393251337014</a:t>
            </a:r>
          </a:p>
          <a:p>
            <a:endParaRPr lang="en-GB" dirty="0"/>
          </a:p>
          <a:p>
            <a:r>
              <a:rPr lang="en-GB" dirty="0"/>
              <a:t>Zheng, Z., </a:t>
            </a:r>
            <a:r>
              <a:rPr lang="en-GB" dirty="0" err="1"/>
              <a:t>Hafizuddin</a:t>
            </a:r>
            <a:r>
              <a:rPr lang="en-GB" dirty="0"/>
              <a:t>-Syah, B. A. M., &amp; Tan, Q. L. (2026). Prompt-imposed structure: A methodological evaluation of LLM-generated survey data for theory-based </a:t>
            </a:r>
            <a:r>
              <a:rPr lang="en-GB" dirty="0" err="1"/>
              <a:t>modeling</a:t>
            </a:r>
            <a:r>
              <a:rPr lang="en-GB" dirty="0"/>
              <a:t>. International Journal of Social Research Methodology. Advance online publication. https://</a:t>
            </a:r>
            <a:r>
              <a:rPr lang="en-GB" dirty="0" err="1"/>
              <a:t>doi.org</a:t>
            </a:r>
            <a:r>
              <a:rPr lang="en-GB" dirty="0"/>
              <a:t>/10.1080/13645579.2026.2625160</a:t>
            </a:r>
          </a:p>
          <a:p>
            <a:endParaRPr lang="en-GB" dirty="0"/>
          </a:p>
          <a:p>
            <a:r>
              <a:rPr lang="en-GB" dirty="0"/>
              <a:t>(Ngwenyama &amp; Rowe, 2024; slide 4; Lin &amp; Zhang, 2026; slide 3; Yoo, 2024; slide 5.)</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UiO Pictur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7" name="Text Placeholder 10" descr="Logo university of oslo">
            <a:extLst>
              <a:ext uri="{FF2B5EF4-FFF2-40B4-BE49-F238E27FC236}">
                <a16:creationId xmlns:a16="http://schemas.microsoft.com/office/drawing/2014/main" id="{D507B65A-1446-438E-8EA0-9FE60E124E9F}"/>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3375167"/>
            <a:ext cx="5716962" cy="1547605"/>
          </a:xfrm>
        </p:spPr>
        <p:txBody>
          <a:bodyPr/>
          <a:lstStyle>
            <a:lvl1pPr>
              <a:lnSpc>
                <a:spcPct val="100000"/>
              </a:lnSpc>
              <a:defRPr sz="4500"/>
            </a:lvl1pPr>
          </a:lstStyle>
          <a:p>
            <a:r>
              <a:rPr lang="en-GB"/>
              <a:t>Click to edit Master title style</a:t>
            </a:r>
            <a:endParaRPr lang="en-US" dirty="0"/>
          </a:p>
        </p:txBody>
      </p:sp>
      <p:sp>
        <p:nvSpPr>
          <p:cNvPr id="10" name="Subtitle 2">
            <a:extLst>
              <a:ext uri="{FF2B5EF4-FFF2-40B4-BE49-F238E27FC236}">
                <a16:creationId xmlns:a16="http://schemas.microsoft.com/office/drawing/2014/main" id="{E288C350-F124-4154-A973-DDEFBC6E46B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8" name="Text Placeholder 8">
            <a:extLst>
              <a:ext uri="{FF2B5EF4-FFF2-40B4-BE49-F238E27FC236}">
                <a16:creationId xmlns:a16="http://schemas.microsoft.com/office/drawing/2014/main" id="{B149F7A2-35A5-48A0-ADD9-71827D046022}"/>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err="1"/>
              <a:t>Title</a:t>
            </a:r>
            <a:endParaRPr lang="en-US" dirty="0"/>
          </a:p>
        </p:txBody>
      </p:sp>
      <p:sp>
        <p:nvSpPr>
          <p:cNvPr id="9" name="Text Placeholder 8">
            <a:extLst>
              <a:ext uri="{FF2B5EF4-FFF2-40B4-BE49-F238E27FC236}">
                <a16:creationId xmlns:a16="http://schemas.microsoft.com/office/drawing/2014/main" id="{6F7A7B3C-D68C-4449-B852-7B677FBDD45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Unit</a:t>
            </a:r>
            <a:endParaRPr lang="en-US" dirty="0"/>
          </a:p>
        </p:txBody>
      </p:sp>
      <p:sp>
        <p:nvSpPr>
          <p:cNvPr id="4" name="Date Placeholder 3"/>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Tree>
    <p:extLst>
      <p:ext uri="{BB962C8B-B14F-4D97-AF65-F5344CB8AC3E}">
        <p14:creationId xmlns:p14="http://schemas.microsoft.com/office/powerpoint/2010/main" val="3446592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ront page UiO Color/Content">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1" name="Text Placeholder 10" descr="Logo university of oslo">
            <a:extLst>
              <a:ext uri="{FF2B5EF4-FFF2-40B4-BE49-F238E27FC236}">
                <a16:creationId xmlns:a16="http://schemas.microsoft.com/office/drawing/2014/main" id="{96999028-C41F-4383-938C-0AEE48CAEA40}"/>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2"/>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2" name="Title 1">
            <a:extLst>
              <a:ext uri="{FF2B5EF4-FFF2-40B4-BE49-F238E27FC236}">
                <a16:creationId xmlns:a16="http://schemas.microsoft.com/office/drawing/2014/main" id="{A069DA1E-EAF3-4579-9C13-A3B45E22F683}"/>
              </a:ext>
            </a:extLst>
          </p:cNvPr>
          <p:cNvSpPr>
            <a:spLocks noGrp="1"/>
          </p:cNvSpPr>
          <p:nvPr>
            <p:ph type="title"/>
          </p:nvPr>
        </p:nvSpPr>
        <p:spPr>
          <a:xfrm>
            <a:off x="379038" y="3375167"/>
            <a:ext cx="5716962" cy="1547605"/>
          </a:xfrm>
        </p:spPr>
        <p:txBody>
          <a:bodyPr/>
          <a:lstStyle>
            <a:lvl1pPr>
              <a:lnSpc>
                <a:spcPct val="100000"/>
              </a:lnSpc>
              <a:defRPr sz="4500"/>
            </a:lvl1pPr>
          </a:lstStyle>
          <a:p>
            <a:r>
              <a:rPr lang="en-GB"/>
              <a:t>Click to edit Master title style</a:t>
            </a:r>
            <a:endParaRPr lang="en-US" dirty="0"/>
          </a:p>
        </p:txBody>
      </p:sp>
      <p:sp>
        <p:nvSpPr>
          <p:cNvPr id="12" name="Subtitle 2">
            <a:extLst>
              <a:ext uri="{FF2B5EF4-FFF2-40B4-BE49-F238E27FC236}">
                <a16:creationId xmlns:a16="http://schemas.microsoft.com/office/drawing/2014/main" id="{505C047C-D021-4993-8BCA-6B52BE3A402B}"/>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9" name="Text Placeholder 8">
            <a:extLst>
              <a:ext uri="{FF2B5EF4-FFF2-40B4-BE49-F238E27FC236}">
                <a16:creationId xmlns:a16="http://schemas.microsoft.com/office/drawing/2014/main" id="{966D1AE6-D2B5-49B9-8C2A-EE3784123E04}"/>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err="1"/>
              <a:t>Title</a:t>
            </a:r>
            <a:endParaRPr lang="en-US" dirty="0"/>
          </a:p>
        </p:txBody>
      </p:sp>
      <p:sp>
        <p:nvSpPr>
          <p:cNvPr id="10" name="Text Placeholder 8">
            <a:extLst>
              <a:ext uri="{FF2B5EF4-FFF2-40B4-BE49-F238E27FC236}">
                <a16:creationId xmlns:a16="http://schemas.microsoft.com/office/drawing/2014/main" id="{D4C45229-2034-4A47-89E1-3DAB700E9655}"/>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Unit</a:t>
            </a:r>
            <a:endParaRPr lang="en-US" dirty="0"/>
          </a:p>
        </p:txBody>
      </p:sp>
      <p:sp>
        <p:nvSpPr>
          <p:cNvPr id="4" name="Date Placeholder 3"/>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2868963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page UiO Full Width Pictur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GB"/>
              <a:t>Click icon to add picture</a:t>
            </a:r>
            <a:endParaRPr lang="en-US"/>
          </a:p>
        </p:txBody>
      </p:sp>
      <p:sp>
        <p:nvSpPr>
          <p:cNvPr id="13" name="Rectangle 12">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3" name="Text Placeholder 10" descr="Logo university of oslo">
            <a:extLst>
              <a:ext uri="{FF2B5EF4-FFF2-40B4-BE49-F238E27FC236}">
                <a16:creationId xmlns:a16="http://schemas.microsoft.com/office/drawing/2014/main" id="{855DB83D-7815-446A-9472-E7D6F3376D43}"/>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GB"/>
              <a:t>Click to edit Master title style</a:t>
            </a:r>
            <a:endParaRPr lang="en-US" dirty="0"/>
          </a:p>
        </p:txBody>
      </p:sp>
      <p:sp>
        <p:nvSpPr>
          <p:cNvPr id="22" name="Subtitle 2">
            <a:extLst>
              <a:ext uri="{FF2B5EF4-FFF2-40B4-BE49-F238E27FC236}">
                <a16:creationId xmlns:a16="http://schemas.microsoft.com/office/drawing/2014/main" id="{0DB6EDC5-0DC0-49D7-8862-D897F60A38E8}"/>
              </a:ext>
            </a:extLst>
          </p:cNvPr>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24" name="Text Placeholder 8">
            <a:extLst>
              <a:ext uri="{FF2B5EF4-FFF2-40B4-BE49-F238E27FC236}">
                <a16:creationId xmlns:a16="http://schemas.microsoft.com/office/drawing/2014/main" id="{6E568436-D422-4A9F-A35E-6ECC932FCF72}"/>
              </a:ext>
            </a:extLst>
          </p:cNvPr>
          <p:cNvSpPr>
            <a:spLocks noGrp="1"/>
          </p:cNvSpPr>
          <p:nvPr>
            <p:ph type="body" sz="quarter" idx="16"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dirty="0" err="1"/>
              <a:t>Title</a:t>
            </a:r>
            <a:endParaRPr lang="en-US" dirty="0"/>
          </a:p>
        </p:txBody>
      </p:sp>
      <p:sp>
        <p:nvSpPr>
          <p:cNvPr id="25" name="Text Placeholder 8">
            <a:extLst>
              <a:ext uri="{FF2B5EF4-FFF2-40B4-BE49-F238E27FC236}">
                <a16:creationId xmlns:a16="http://schemas.microsoft.com/office/drawing/2014/main" id="{8079B71B-2B27-4E24-9281-48B2C896ACEB}"/>
              </a:ext>
            </a:extLst>
          </p:cNvPr>
          <p:cNvSpPr>
            <a:spLocks noGrp="1"/>
          </p:cNvSpPr>
          <p:nvPr>
            <p:ph type="body" sz="quarter" idx="17" hasCustomPrompt="1"/>
          </p:nvPr>
        </p:nvSpPr>
        <p:spPr>
          <a:xfrm>
            <a:off x="2463594" y="5735491"/>
            <a:ext cx="39914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Unit</a:t>
            </a:r>
            <a:endParaRPr lang="en-US" dirty="0"/>
          </a:p>
        </p:txBody>
      </p:sp>
      <p:sp>
        <p:nvSpPr>
          <p:cNvPr id="23" name="Date Placeholder 3">
            <a:extLst>
              <a:ext uri="{FF2B5EF4-FFF2-40B4-BE49-F238E27FC236}">
                <a16:creationId xmlns:a16="http://schemas.microsoft.com/office/drawing/2014/main" id="{50DED61E-0C4F-472B-A28B-E496A1EE1419}"/>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Tree>
    <p:extLst>
      <p:ext uri="{BB962C8B-B14F-4D97-AF65-F5344CB8AC3E}">
        <p14:creationId xmlns:p14="http://schemas.microsoft.com/office/powerpoint/2010/main" val="2222053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ront page UiO Full Width Color/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2" name="Text Placeholder 10" descr="Logo university of oslo">
            <a:extLst>
              <a:ext uri="{FF2B5EF4-FFF2-40B4-BE49-F238E27FC236}">
                <a16:creationId xmlns:a16="http://schemas.microsoft.com/office/drawing/2014/main" id="{50D46AD3-A771-4DEF-954F-E12BC453A367}"/>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2"/>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7" name="Title 6">
            <a:extLst>
              <a:ext uri="{FF2B5EF4-FFF2-40B4-BE49-F238E27FC236}">
                <a16:creationId xmlns:a16="http://schemas.microsoft.com/office/drawing/2014/main" id="{2826FC79-CEAE-42C3-9725-FAEABEBE6540}"/>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GB"/>
              <a:t>Click to edit Master title style</a:t>
            </a:r>
            <a:endParaRPr lang="en-US" dirty="0"/>
          </a:p>
        </p:txBody>
      </p:sp>
      <p:sp>
        <p:nvSpPr>
          <p:cNvPr id="3" name="Subtitle 2"/>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dirty="0" err="1"/>
              <a:t>Title</a:t>
            </a:r>
            <a:endParaRPr lang="en-US" dirty="0"/>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2463594" y="5735491"/>
            <a:ext cx="39914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Unit</a:t>
            </a:r>
            <a:endParaRPr lang="en-US" dirty="0"/>
          </a:p>
        </p:txBody>
      </p:sp>
      <p:sp>
        <p:nvSpPr>
          <p:cNvPr id="4" name="Date Placeholder 3"/>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1925459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ront page Faculty Pictur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en-US" noProof="0" dirty="0"/>
              <a:t>Choose faculty from the drop-down menu</a:t>
            </a:r>
          </a:p>
        </p:txBody>
      </p:sp>
      <p:sp>
        <p:nvSpPr>
          <p:cNvPr id="14" name="Text Placeholder 8">
            <a:extLst>
              <a:ext uri="{FF2B5EF4-FFF2-40B4-BE49-F238E27FC236}">
                <a16:creationId xmlns:a16="http://schemas.microsoft.com/office/drawing/2014/main" id="{E2797541-CC8A-4BF9-AD61-F95B5D424E7E}"/>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1" name="Text Placeholder 8">
            <a:extLst>
              <a:ext uri="{FF2B5EF4-FFF2-40B4-BE49-F238E27FC236}">
                <a16:creationId xmlns:a16="http://schemas.microsoft.com/office/drawing/2014/main" id="{57F9F285-7481-495A-B1F0-6CB04E7E3B91}"/>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2" name="Text Placeholder 8">
            <a:extLst>
              <a:ext uri="{FF2B5EF4-FFF2-40B4-BE49-F238E27FC236}">
                <a16:creationId xmlns:a16="http://schemas.microsoft.com/office/drawing/2014/main" id="{95D7F869-7DD8-42A9-BFA1-5DF06F572DD1}"/>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a:t>Unit</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2" name="Graphic 21" descr="UiO segl">
            <a:extLst>
              <a:ext uri="{FF2B5EF4-FFF2-40B4-BE49-F238E27FC236}">
                <a16:creationId xmlns:a16="http://schemas.microsoft.com/office/drawing/2014/main" id="{EC01DC75-D0B0-4B26-A9E0-4DA4332550D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2804195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Color/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en-US" noProof="0" dirty="0"/>
              <a:t>Choose faculty from the drop-down menu</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a:t>Unit</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801993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Highlighte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GB"/>
              <a:t>Click icon to add picture</a:t>
            </a:r>
            <a:endParaRPr lang="en-US"/>
          </a:p>
        </p:txBody>
      </p:sp>
      <p:sp>
        <p:nvSpPr>
          <p:cNvPr id="9" name="Text Placeholder 8">
            <a:extLst>
              <a:ext uri="{FF2B5EF4-FFF2-40B4-BE49-F238E27FC236}">
                <a16:creationId xmlns:a16="http://schemas.microsoft.com/office/drawing/2014/main" id="{5A7D8FAB-5135-4ED0-ACB7-2739C6B82F8B}"/>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GB" noProof="0"/>
              <a:t>Click to edit Master title style</a:t>
            </a:r>
            <a:endParaRPr lang="nb-NO" noProof="0" dirty="0"/>
          </a:p>
        </p:txBody>
      </p:sp>
      <p:sp>
        <p:nvSpPr>
          <p:cNvPr id="18" name="Text Placeholder 8">
            <a:extLst>
              <a:ext uri="{FF2B5EF4-FFF2-40B4-BE49-F238E27FC236}">
                <a16:creationId xmlns:a16="http://schemas.microsoft.com/office/drawing/2014/main" id="{0C5E1721-C410-49BE-9F3F-24805109740D}"/>
              </a:ext>
            </a:extLst>
          </p:cNvPr>
          <p:cNvSpPr>
            <a:spLocks noGrp="1"/>
          </p:cNvSpPr>
          <p:nvPr>
            <p:ph type="body" sz="quarter" idx="18"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DAF0B331-B584-46FA-B290-ADD1C599DDB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9D579993-FE03-45A3-B1FB-C50D4B5D628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Unit</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4" name="Graphic 23" descr="UiO segl">
            <a:extLst>
              <a:ext uri="{FF2B5EF4-FFF2-40B4-BE49-F238E27FC236}">
                <a16:creationId xmlns:a16="http://schemas.microsoft.com/office/drawing/2014/main" id="{7A13BE6F-3781-43DF-AA89-B8DEEDEF92A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2480729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Pictur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a:t>Unit</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err="1">
                <a:solidFill>
                  <a:schemeClr val="tx1"/>
                </a:solidFill>
                <a:latin typeface="+mj-lt"/>
                <a:ea typeface="+mj-ea"/>
                <a:cs typeface="+mj-cs"/>
              </a:rPr>
              <a:t>Name</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of</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department</a:t>
            </a:r>
            <a:endParaRPr lang="en-US" dirty="0"/>
          </a:p>
        </p:txBody>
      </p:sp>
    </p:spTree>
    <p:extLst>
      <p:ext uri="{BB962C8B-B14F-4D97-AF65-F5344CB8AC3E}">
        <p14:creationId xmlns:p14="http://schemas.microsoft.com/office/powerpoint/2010/main" val="2256219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Color/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err="1">
                <a:solidFill>
                  <a:schemeClr val="tx1"/>
                </a:solidFill>
                <a:latin typeface="+mj-lt"/>
                <a:ea typeface="+mj-ea"/>
                <a:cs typeface="+mj-cs"/>
              </a:rPr>
              <a:t>Name</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of</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department</a:t>
            </a:r>
            <a:endParaRPr lang="en-US" dirty="0"/>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a:t>Unit</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802942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Highlighte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GB"/>
              <a:t>Click icon to add picture</a:t>
            </a:r>
            <a:endParaRPr lang="en-US"/>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err="1"/>
              <a:t>Name</a:t>
            </a:r>
            <a:r>
              <a:rPr lang="nb-NO" dirty="0"/>
              <a:t> </a:t>
            </a:r>
            <a:r>
              <a:rPr lang="nb-NO" dirty="0" err="1"/>
              <a:t>of</a:t>
            </a:r>
            <a:r>
              <a:rPr lang="nb-NO" dirty="0"/>
              <a:t> </a:t>
            </a:r>
            <a:r>
              <a:rPr lang="nb-NO" dirty="0" err="1"/>
              <a:t>department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GB"/>
              <a:t>Click to edit Master text styles</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a:t>Unit</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2963172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GB"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06400"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Point A</a:t>
            </a:r>
          </a:p>
          <a:p>
            <a:pPr lvl="0"/>
            <a:r>
              <a:rPr lang="nb-NO" dirty="0"/>
              <a:t>Point B</a:t>
            </a:r>
          </a:p>
          <a:p>
            <a:pPr lvl="0"/>
            <a:r>
              <a:rPr lang="nb-NO" dirty="0"/>
              <a:t>Point C</a:t>
            </a:r>
          </a:p>
          <a:p>
            <a:pPr lvl="0"/>
            <a:r>
              <a:rPr lang="nb-NO" dirty="0"/>
              <a:t>Point D</a:t>
            </a:r>
            <a:endParaRPr lang="en-US" dirty="0"/>
          </a:p>
        </p:txBody>
      </p:sp>
      <p:sp>
        <p:nvSpPr>
          <p:cNvPr id="8" name="Slide Number Placeholder 7">
            <a:extLst>
              <a:ext uri="{FF2B5EF4-FFF2-40B4-BE49-F238E27FC236}">
                <a16:creationId xmlns:a16="http://schemas.microsoft.com/office/drawing/2014/main" id="{D8A1E855-477D-41E9-B0F8-7881ED26F55E}"/>
              </a:ext>
            </a:extLst>
          </p:cNvPr>
          <p:cNvSpPr>
            <a:spLocks noGrp="1"/>
          </p:cNvSpPr>
          <p:nvPr>
            <p:ph type="sldNum" sz="quarter" idx="16"/>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7905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GB" noProof="0"/>
              <a:t>Click to edit Master title style</a:t>
            </a:r>
            <a:endParaRPr lang="nb-NO" noProof="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7"/>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6"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695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5" y="4173200"/>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3" y="416805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8" name="Slide Number Placeholder 7">
            <a:extLst>
              <a:ext uri="{FF2B5EF4-FFF2-40B4-BE49-F238E27FC236}">
                <a16:creationId xmlns:a16="http://schemas.microsoft.com/office/drawing/2014/main" id="{4FE7C183-1D0F-4BA0-AFD5-92D8F4D092D5}"/>
              </a:ext>
            </a:extLst>
          </p:cNvPr>
          <p:cNvSpPr>
            <a:spLocks noGrp="1"/>
          </p:cNvSpPr>
          <p:nvPr>
            <p:ph type="sldNum" sz="quarter" idx="31"/>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3172626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hapter pag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err="1"/>
              <a:t>Click</a:t>
            </a:r>
            <a:r>
              <a:rPr lang="nb-NO"/>
              <a:t> </a:t>
            </a:r>
            <a:r>
              <a:rPr lang="nb-NO" err="1"/>
              <a:t>insert</a:t>
            </a:r>
            <a:r>
              <a:rPr lang="nb-NO"/>
              <a:t> – Picture – </a:t>
            </a:r>
            <a:r>
              <a:rPr lang="nb-NO" err="1"/>
              <a:t>this</a:t>
            </a:r>
            <a:r>
              <a:rPr lang="nb-NO"/>
              <a:t> </a:t>
            </a:r>
            <a:r>
              <a:rPr lang="nb-NO" err="1"/>
              <a:t>device</a:t>
            </a:r>
            <a:r>
              <a:rPr lang="nb-NO"/>
              <a:t>– to </a:t>
            </a:r>
            <a:r>
              <a:rPr lang="nb-NO" err="1"/>
              <a:t>add</a:t>
            </a:r>
            <a:r>
              <a:rPr lang="nb-NO"/>
              <a:t> or </a:t>
            </a:r>
            <a:r>
              <a:rPr lang="nb-NO" err="1"/>
              <a:t>change</a:t>
            </a:r>
            <a:r>
              <a:rPr lang="nb-NO"/>
              <a:t> </a:t>
            </a:r>
            <a:r>
              <a:rPr lang="nb-NO" err="1"/>
              <a:t>the</a:t>
            </a:r>
            <a:r>
              <a:rPr lang="nb-NO"/>
              <a:t> </a:t>
            </a:r>
            <a:r>
              <a:rPr lang="nb-NO" err="1"/>
              <a:t>picture</a:t>
            </a:r>
            <a:endParaRPr lang="en-US"/>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noProof="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GB" noProof="0"/>
              <a:t>Click to edit Master title style</a:t>
            </a:r>
            <a:endParaRPr lang="nb-NO" noProof="0" dirty="0"/>
          </a:p>
        </p:txBody>
      </p:sp>
      <p:sp>
        <p:nvSpPr>
          <p:cNvPr id="3" name="Text Placeholder 2" descr="Logo university of oslo">
            <a:extLst>
              <a:ext uri="{FF2B5EF4-FFF2-40B4-BE49-F238E27FC236}">
                <a16:creationId xmlns:a16="http://schemas.microsoft.com/office/drawing/2014/main" id="{AB937A8A-0440-4FE6-AE50-0E37CD6CCD2D}"/>
              </a:ext>
            </a:extLst>
          </p:cNvPr>
          <p:cNvSpPr>
            <a:spLocks noGrp="1"/>
          </p:cNvSpPr>
          <p:nvPr>
            <p:ph type="body" sz="quarter" idx="16" hasCustomPrompt="1"/>
          </p:nvPr>
        </p:nvSpPr>
        <p:spPr>
          <a:xfrm>
            <a:off x="381001" y="6280142"/>
            <a:ext cx="767518" cy="20298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b-NO" dirty="0"/>
              <a:t> </a:t>
            </a:r>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8" name="Footer Placeholder 7">
            <a:extLst>
              <a:ext uri="{FF2B5EF4-FFF2-40B4-BE49-F238E27FC236}">
                <a16:creationId xmlns:a16="http://schemas.microsoft.com/office/drawing/2014/main" id="{D1538D53-9E40-4496-B5C8-0E242B7FF25D}"/>
              </a:ext>
            </a:extLst>
          </p:cNvPr>
          <p:cNvSpPr>
            <a:spLocks noGrp="1"/>
          </p:cNvSpPr>
          <p:nvPr>
            <p:ph type="ftr" sz="quarter" idx="18"/>
          </p:nvPr>
        </p:nvSpPr>
        <p:spPr/>
        <p:txBody>
          <a:bodyPr/>
          <a:lstStyle/>
          <a:p>
            <a:endParaRPr lang="nb-NO"/>
          </a:p>
        </p:txBody>
      </p:sp>
      <p:sp>
        <p:nvSpPr>
          <p:cNvPr id="13" name="Slide Number Placeholder 12">
            <a:extLst>
              <a:ext uri="{FF2B5EF4-FFF2-40B4-BE49-F238E27FC236}">
                <a16:creationId xmlns:a16="http://schemas.microsoft.com/office/drawing/2014/main" id="{36EC9E07-E46C-4C5E-8165-4D6A78601124}"/>
              </a:ext>
            </a:extLst>
          </p:cNvPr>
          <p:cNvSpPr>
            <a:spLocks noGrp="1"/>
          </p:cNvSpPr>
          <p:nvPr>
            <p:ph type="sldNum" sz="quarter" idx="19"/>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358685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err="1"/>
              <a:t>Click</a:t>
            </a:r>
            <a:r>
              <a:rPr lang="nb-NO"/>
              <a:t> </a:t>
            </a:r>
            <a:r>
              <a:rPr lang="nb-NO" err="1"/>
              <a:t>insert</a:t>
            </a:r>
            <a:r>
              <a:rPr lang="nb-NO"/>
              <a:t> – Picture – </a:t>
            </a:r>
            <a:r>
              <a:rPr lang="nb-NO" err="1"/>
              <a:t>this</a:t>
            </a:r>
            <a:r>
              <a:rPr lang="nb-NO"/>
              <a:t> </a:t>
            </a:r>
            <a:r>
              <a:rPr lang="nb-NO" err="1"/>
              <a:t>device</a:t>
            </a:r>
            <a:r>
              <a:rPr lang="nb-NO"/>
              <a:t>– to </a:t>
            </a:r>
            <a:r>
              <a:rPr lang="nb-NO" err="1"/>
              <a:t>add</a:t>
            </a:r>
            <a:r>
              <a:rPr lang="nb-NO"/>
              <a:t> or </a:t>
            </a:r>
            <a:r>
              <a:rPr lang="nb-NO" err="1"/>
              <a:t>change</a:t>
            </a:r>
            <a:r>
              <a:rPr lang="nb-NO"/>
              <a:t> </a:t>
            </a:r>
            <a:r>
              <a:rPr lang="nb-NO" err="1"/>
              <a:t>the</a:t>
            </a:r>
            <a:r>
              <a:rPr lang="nb-NO"/>
              <a:t> </a:t>
            </a:r>
            <a:r>
              <a:rPr lang="nb-NO" err="1"/>
              <a:t>picture</a:t>
            </a:r>
            <a:endParaRPr lang="en-US"/>
          </a:p>
          <a:p>
            <a:endParaRPr lang="en-US"/>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err="1"/>
              <a:t>Quote</a:t>
            </a:r>
            <a:endParaRPr lang="nb-NO" noProof="0" dirty="0"/>
          </a:p>
        </p:txBody>
      </p:sp>
      <p:sp>
        <p:nvSpPr>
          <p:cNvPr id="20" name="Text Placeholder 2" descr="Logo university of oslo">
            <a:extLst>
              <a:ext uri="{FF2B5EF4-FFF2-40B4-BE49-F238E27FC236}">
                <a16:creationId xmlns:a16="http://schemas.microsoft.com/office/drawing/2014/main" id="{8BA44D8A-54F0-40B1-96F3-44DF956CC7EA}"/>
              </a:ext>
            </a:extLst>
          </p:cNvPr>
          <p:cNvSpPr>
            <a:spLocks noGrp="1"/>
          </p:cNvSpPr>
          <p:nvPr>
            <p:ph type="body" sz="quarter" idx="16" hasCustomPrompt="1"/>
          </p:nvPr>
        </p:nvSpPr>
        <p:spPr>
          <a:xfrm>
            <a:off x="381001" y="6280142"/>
            <a:ext cx="767518" cy="20298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Tree>
    <p:extLst>
      <p:ext uri="{BB962C8B-B14F-4D97-AF65-F5344CB8AC3E}">
        <p14:creationId xmlns:p14="http://schemas.microsoft.com/office/powerpoint/2010/main" val="1331471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textbox with subheadin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4" name="Footer Placeholder 3">
            <a:extLst>
              <a:ext uri="{FF2B5EF4-FFF2-40B4-BE49-F238E27FC236}">
                <a16:creationId xmlns:a16="http://schemas.microsoft.com/office/drawing/2014/main" id="{CE47832A-C200-4F7E-AF3E-D40604841FC4}"/>
              </a:ext>
            </a:extLst>
          </p:cNvPr>
          <p:cNvSpPr>
            <a:spLocks noGrp="1"/>
          </p:cNvSpPr>
          <p:nvPr>
            <p:ph type="ftr" sz="quarter" idx="32"/>
          </p:nvPr>
        </p:nvSpPr>
        <p:spPr/>
        <p:txBody>
          <a:bodyPr/>
          <a:lstStyle/>
          <a:p>
            <a:endParaRPr lang="nb-NO"/>
          </a:p>
        </p:txBody>
      </p:sp>
      <p:sp>
        <p:nvSpPr>
          <p:cNvPr id="5" name="Slide Number Placeholder 4">
            <a:extLst>
              <a:ext uri="{FF2B5EF4-FFF2-40B4-BE49-F238E27FC236}">
                <a16:creationId xmlns:a16="http://schemas.microsoft.com/office/drawing/2014/main" id="{8B58FA56-4D7C-4979-BB98-B74CBD5F52E4}"/>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2491345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textboxes with subheadin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dirty="0"/>
          </a:p>
        </p:txBody>
      </p:sp>
      <p:sp>
        <p:nvSpPr>
          <p:cNvPr id="9" name="Content Placeholder 3">
            <a:extLst>
              <a:ext uri="{FF2B5EF4-FFF2-40B4-BE49-F238E27FC236}">
                <a16:creationId xmlns:a16="http://schemas.microsoft.com/office/drawing/2014/main" id="{86E62222-11A6-40E7-BF69-7E8498A4100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GB"/>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5" name="Footer Placeholder 4">
            <a:extLst>
              <a:ext uri="{FF2B5EF4-FFF2-40B4-BE49-F238E27FC236}">
                <a16:creationId xmlns:a16="http://schemas.microsoft.com/office/drawing/2014/main" id="{A3AB79B2-2B36-4C4F-8B4A-5CE97327C93B}"/>
              </a:ext>
            </a:extLst>
          </p:cNvPr>
          <p:cNvSpPr>
            <a:spLocks noGrp="1"/>
          </p:cNvSpPr>
          <p:nvPr>
            <p:ph type="ftr" sz="quarter" idx="34"/>
          </p:nvPr>
        </p:nvSpPr>
        <p:spPr/>
        <p:txBody>
          <a:bodyPr/>
          <a:lstStyle/>
          <a:p>
            <a:endParaRPr lang="nb-NO"/>
          </a:p>
        </p:txBody>
      </p:sp>
      <p:sp>
        <p:nvSpPr>
          <p:cNvPr id="6" name="Slide Number Placeholder 5">
            <a:extLst>
              <a:ext uri="{FF2B5EF4-FFF2-40B4-BE49-F238E27FC236}">
                <a16:creationId xmlns:a16="http://schemas.microsoft.com/office/drawing/2014/main" id="{BF91AEDF-947D-4C51-A230-4B0365289C62}"/>
              </a:ext>
            </a:extLst>
          </p:cNvPr>
          <p:cNvSpPr>
            <a:spLocks noGrp="1"/>
          </p:cNvSpPr>
          <p:nvPr>
            <p:ph type="sldNum" sz="quarter" idx="35"/>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134501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en-GB"/>
              <a:t>Click icon to add picture</a:t>
            </a:r>
            <a:endParaRPr lang="en-US"/>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Photo </a:t>
            </a:r>
            <a:r>
              <a:rPr lang="nb-NO" dirty="0" err="1"/>
              <a:t>credit</a:t>
            </a:r>
            <a:r>
              <a:rPr lang="nb-NO" dirty="0"/>
              <a:t> / </a:t>
            </a:r>
            <a:r>
              <a:rPr lang="nb-NO" dirty="0" err="1"/>
              <a:t>Caption</a:t>
            </a:r>
            <a:endParaRPr lang="en-US" dirty="0"/>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a:lvl1pPr>
          </a:lstStyle>
          <a:p>
            <a:r>
              <a:rPr lang="en-GB" noProof="0"/>
              <a:t>Click to edit Master title style</a:t>
            </a:r>
            <a:endParaRPr lang="nb-NO" noProof="0" dirty="0"/>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dirty="0"/>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4" name="Footer Placeholder 3">
            <a:extLst>
              <a:ext uri="{FF2B5EF4-FFF2-40B4-BE49-F238E27FC236}">
                <a16:creationId xmlns:a16="http://schemas.microsoft.com/office/drawing/2014/main" id="{0B8FC538-4B47-4FE9-9556-278912EBB00C}"/>
              </a:ext>
            </a:extLst>
          </p:cNvPr>
          <p:cNvSpPr>
            <a:spLocks noGrp="1"/>
          </p:cNvSpPr>
          <p:nvPr>
            <p:ph type="ftr" sz="quarter" idx="31"/>
          </p:nvPr>
        </p:nvSpPr>
        <p:spPr/>
        <p:txBody>
          <a:bodyPr/>
          <a:lstStyle/>
          <a:p>
            <a:endParaRPr lang="nb-NO"/>
          </a:p>
        </p:txBody>
      </p:sp>
      <p:sp>
        <p:nvSpPr>
          <p:cNvPr id="5" name="Slide Number Placeholder 4">
            <a:extLst>
              <a:ext uri="{FF2B5EF4-FFF2-40B4-BE49-F238E27FC236}">
                <a16:creationId xmlns:a16="http://schemas.microsoft.com/office/drawing/2014/main" id="{EB44E285-6038-4E35-AA24-93DE34576334}"/>
              </a:ext>
            </a:extLst>
          </p:cNvPr>
          <p:cNvSpPr>
            <a:spLocks noGrp="1"/>
          </p:cNvSpPr>
          <p:nvPr>
            <p:ph type="sldNum" sz="quarter" idx="32"/>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3949986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2" name="Content Placeholder 1">
            <a:extLst>
              <a:ext uri="{FF2B5EF4-FFF2-40B4-BE49-F238E27FC236}">
                <a16:creationId xmlns:a16="http://schemas.microsoft.com/office/drawing/2014/main" id="{108DADA3-5103-43E7-81AF-78BFB0D043F5}"/>
              </a:ext>
            </a:extLst>
          </p:cNvPr>
          <p:cNvSpPr>
            <a:spLocks noGrp="1"/>
          </p:cNvSpPr>
          <p:nvPr>
            <p:ph sz="quarter" idx="31"/>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GB"/>
              <a:t>Click to edit Master text styles</a:t>
            </a:r>
          </a:p>
        </p:txBody>
      </p:sp>
      <p:sp>
        <p:nvSpPr>
          <p:cNvPr id="4" name="Footer Placeholder 3">
            <a:extLst>
              <a:ext uri="{FF2B5EF4-FFF2-40B4-BE49-F238E27FC236}">
                <a16:creationId xmlns:a16="http://schemas.microsoft.com/office/drawing/2014/main" id="{43F5C8A5-7299-4154-B01A-CDF5B7332751}"/>
              </a:ext>
            </a:extLst>
          </p:cNvPr>
          <p:cNvSpPr>
            <a:spLocks noGrp="1"/>
          </p:cNvSpPr>
          <p:nvPr>
            <p:ph type="ftr" sz="quarter" idx="29"/>
          </p:nvPr>
        </p:nvSpPr>
        <p:spPr/>
        <p:txBody>
          <a:bodyPr/>
          <a:lstStyle/>
          <a:p>
            <a:endParaRPr lang="nb-NO"/>
          </a:p>
        </p:txBody>
      </p:sp>
      <p:sp>
        <p:nvSpPr>
          <p:cNvPr id="5" name="Slide Number Placeholder 4">
            <a:extLst>
              <a:ext uri="{FF2B5EF4-FFF2-40B4-BE49-F238E27FC236}">
                <a16:creationId xmlns:a16="http://schemas.microsoft.com/office/drawing/2014/main" id="{CEE2439D-D17B-475A-8193-F8109FACE968}"/>
              </a:ext>
            </a:extLst>
          </p:cNvPr>
          <p:cNvSpPr>
            <a:spLocks noGrp="1"/>
          </p:cNvSpPr>
          <p:nvPr>
            <p:ph type="sldNum" sz="quarter" idx="30"/>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586701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textboxes with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Footer Placeholder 3">
            <a:extLst>
              <a:ext uri="{FF2B5EF4-FFF2-40B4-BE49-F238E27FC236}">
                <a16:creationId xmlns:a16="http://schemas.microsoft.com/office/drawing/2014/main" id="{92259CDE-097F-4AD1-8202-1C8557143B77}"/>
              </a:ext>
            </a:extLst>
          </p:cNvPr>
          <p:cNvSpPr>
            <a:spLocks noGrp="1"/>
          </p:cNvSpPr>
          <p:nvPr>
            <p:ph type="ftr" sz="quarter" idx="39"/>
          </p:nvPr>
        </p:nvSpPr>
        <p:spPr/>
        <p:txBody>
          <a:bodyPr/>
          <a:lstStyle/>
          <a:p>
            <a:endParaRPr lang="nb-NO"/>
          </a:p>
        </p:txBody>
      </p:sp>
      <p:sp>
        <p:nvSpPr>
          <p:cNvPr id="5" name="Slide Number Placeholder 4">
            <a:extLst>
              <a:ext uri="{FF2B5EF4-FFF2-40B4-BE49-F238E27FC236}">
                <a16:creationId xmlns:a16="http://schemas.microsoft.com/office/drawing/2014/main" id="{79DB0D35-1F56-48D2-95A5-1514CE438CB5}"/>
              </a:ext>
            </a:extLst>
          </p:cNvPr>
          <p:cNvSpPr>
            <a:spLocks noGrp="1"/>
          </p:cNvSpPr>
          <p:nvPr>
            <p:ph type="sldNum" sz="quarter" idx="40"/>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3470715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pictures to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en-GB"/>
              <a:t>Click icon to add picture</a:t>
            </a:r>
            <a:endParaRPr lang="en-US"/>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en-GB"/>
              <a:t>Click icon to add picture</a:t>
            </a:r>
            <a:endParaRPr lang="en-US"/>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en-GB"/>
              <a:t>Click icon to add picture</a:t>
            </a:r>
            <a:endParaRPr lang="en-US"/>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4" name="Footer Placeholder 3">
            <a:extLst>
              <a:ext uri="{FF2B5EF4-FFF2-40B4-BE49-F238E27FC236}">
                <a16:creationId xmlns:a16="http://schemas.microsoft.com/office/drawing/2014/main" id="{9713F8EC-435C-4B71-B75E-816E331B7403}"/>
              </a:ext>
            </a:extLst>
          </p:cNvPr>
          <p:cNvSpPr>
            <a:spLocks noGrp="1"/>
          </p:cNvSpPr>
          <p:nvPr>
            <p:ph type="ftr" sz="quarter" idx="32"/>
          </p:nvPr>
        </p:nvSpPr>
        <p:spPr/>
        <p:txBody>
          <a:bodyPr/>
          <a:lstStyle/>
          <a:p>
            <a:endParaRPr lang="nb-NO"/>
          </a:p>
        </p:txBody>
      </p:sp>
      <p:sp>
        <p:nvSpPr>
          <p:cNvPr id="5" name="Slide Number Placeholder 4">
            <a:extLst>
              <a:ext uri="{FF2B5EF4-FFF2-40B4-BE49-F238E27FC236}">
                <a16:creationId xmlns:a16="http://schemas.microsoft.com/office/drawing/2014/main" id="{73CC78E7-5B5A-4EE3-B029-42635C54C96B}"/>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2818459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ur textboxes">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4" name="Footer Placeholder 3">
            <a:extLst>
              <a:ext uri="{FF2B5EF4-FFF2-40B4-BE49-F238E27FC236}">
                <a16:creationId xmlns:a16="http://schemas.microsoft.com/office/drawing/2014/main" id="{BD42304F-BB43-4D12-B83D-02C5FD8197FE}"/>
              </a:ext>
            </a:extLst>
          </p:cNvPr>
          <p:cNvSpPr>
            <a:spLocks noGrp="1"/>
          </p:cNvSpPr>
          <p:nvPr>
            <p:ph type="ftr" sz="quarter" idx="32"/>
          </p:nvPr>
        </p:nvSpPr>
        <p:spPr/>
        <p:txBody>
          <a:bodyPr/>
          <a:lstStyle/>
          <a:p>
            <a:endParaRPr lang="nb-NO"/>
          </a:p>
        </p:txBody>
      </p:sp>
      <p:sp>
        <p:nvSpPr>
          <p:cNvPr id="5" name="Slide Number Placeholder 4">
            <a:extLst>
              <a:ext uri="{FF2B5EF4-FFF2-40B4-BE49-F238E27FC236}">
                <a16:creationId xmlns:a16="http://schemas.microsoft.com/office/drawing/2014/main" id="{67E62047-812A-4356-A8E0-D0CA23D39A48}"/>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589110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pictures to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en-GB"/>
              <a:t>Click icon to add picture</a:t>
            </a:r>
            <a:endParaRPr lang="en-US"/>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en-GB"/>
              <a:t>Click icon to add picture</a:t>
            </a:r>
            <a:endParaRPr lang="en-US"/>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en-GB"/>
              <a:t>Click icon to add picture</a:t>
            </a:r>
            <a:endParaRPr lang="en-US"/>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en-GB"/>
              <a:t>Click icon to add picture</a:t>
            </a:r>
            <a:endParaRPr lang="en-US"/>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4" name="Footer Placeholder 3">
            <a:extLst>
              <a:ext uri="{FF2B5EF4-FFF2-40B4-BE49-F238E27FC236}">
                <a16:creationId xmlns:a16="http://schemas.microsoft.com/office/drawing/2014/main" id="{86080474-3338-40C3-87FC-F73889A04CD0}"/>
              </a:ext>
            </a:extLst>
          </p:cNvPr>
          <p:cNvSpPr>
            <a:spLocks noGrp="1"/>
          </p:cNvSpPr>
          <p:nvPr>
            <p:ph type="ftr" sz="quarter" idx="32"/>
          </p:nvPr>
        </p:nvSpPr>
        <p:spPr/>
        <p:txBody>
          <a:bodyPr/>
          <a:lstStyle/>
          <a:p>
            <a:endParaRPr lang="nb-NO"/>
          </a:p>
        </p:txBody>
      </p:sp>
      <p:sp>
        <p:nvSpPr>
          <p:cNvPr id="6" name="Slide Number Placeholder 5">
            <a:extLst>
              <a:ext uri="{FF2B5EF4-FFF2-40B4-BE49-F238E27FC236}">
                <a16:creationId xmlns:a16="http://schemas.microsoft.com/office/drawing/2014/main" id="{42511102-D50C-4D40-87C3-107C3022CF1E}"/>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028994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en-GB"/>
              <a:t>Click icon to add picture</a:t>
            </a:r>
            <a:endParaRPr lang="en-US"/>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Photo </a:t>
            </a:r>
            <a:r>
              <a:rPr lang="nb-NO" dirty="0" err="1"/>
              <a:t>credit</a:t>
            </a:r>
            <a:r>
              <a:rPr lang="nb-NO" dirty="0"/>
              <a:t> / </a:t>
            </a:r>
            <a:r>
              <a:rPr lang="nb-NO" dirty="0" err="1"/>
              <a:t>Caption</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39631" cy="3948448"/>
          </a:xfrm>
          <a:prstGeom prst="rect">
            <a:avLst/>
          </a:prstGeom>
          <a:noFill/>
        </p:spPr>
        <p:txBody>
          <a:bodyPr lIns="0" tIns="0" rIns="0" bIns="0"/>
          <a:lstStyle>
            <a:lvl1pPr>
              <a:buNone/>
              <a:defRPr/>
            </a:lvl1pPr>
          </a:lstStyle>
          <a:p>
            <a:r>
              <a:rPr lang="en-GB"/>
              <a:t>Click icon to add picture</a:t>
            </a:r>
            <a:endParaRPr lang="en-US"/>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611760"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Photo </a:t>
            </a:r>
            <a:r>
              <a:rPr lang="nb-NO" dirty="0" err="1"/>
              <a:t>credit</a:t>
            </a:r>
            <a:r>
              <a:rPr lang="nb-NO" dirty="0"/>
              <a:t> / </a:t>
            </a:r>
            <a:r>
              <a:rPr lang="nb-NO" dirty="0" err="1"/>
              <a:t>Caption</a:t>
            </a:r>
            <a:endParaRPr lang="en-US" dirty="0"/>
          </a:p>
        </p:txBody>
      </p:sp>
      <p:sp>
        <p:nvSpPr>
          <p:cNvPr id="6" name="Footer Placeholder 5">
            <a:extLst>
              <a:ext uri="{FF2B5EF4-FFF2-40B4-BE49-F238E27FC236}">
                <a16:creationId xmlns:a16="http://schemas.microsoft.com/office/drawing/2014/main" id="{8772DED8-733B-4015-A7CA-A05638F7AA32}"/>
              </a:ext>
            </a:extLst>
          </p:cNvPr>
          <p:cNvSpPr>
            <a:spLocks noGrp="1"/>
          </p:cNvSpPr>
          <p:nvPr>
            <p:ph type="ftr" sz="quarter" idx="23"/>
          </p:nvPr>
        </p:nvSpPr>
        <p:spPr/>
        <p:txBody>
          <a:bodyPr/>
          <a:lstStyle/>
          <a:p>
            <a:endParaRPr lang="nb-NO"/>
          </a:p>
        </p:txBody>
      </p:sp>
      <p:sp>
        <p:nvSpPr>
          <p:cNvPr id="7" name="Slide Number Placeholder 6">
            <a:extLst>
              <a:ext uri="{FF2B5EF4-FFF2-40B4-BE49-F238E27FC236}">
                <a16:creationId xmlns:a16="http://schemas.microsoft.com/office/drawing/2014/main" id="{A5B8E388-3742-4614-842F-C221FF66F72A}"/>
              </a:ext>
            </a:extLst>
          </p:cNvPr>
          <p:cNvSpPr>
            <a:spLocks noGrp="1"/>
          </p:cNvSpPr>
          <p:nvPr>
            <p:ph type="sldNum" sz="quarter" idx="24"/>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913903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pictures">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lvl1pPr marL="0" indent="0">
              <a:buNone/>
              <a:defRPr/>
            </a:lvl1pPr>
          </a:lstStyle>
          <a:p>
            <a:r>
              <a:rPr lang="en-GB"/>
              <a:t>Click icon to add picture</a:t>
            </a:r>
            <a:endParaRPr lang="en-US"/>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lvl1pPr marL="0" indent="0">
              <a:buNone/>
              <a:defRPr/>
            </a:lvl1pPr>
          </a:lstStyle>
          <a:p>
            <a:r>
              <a:rPr lang="en-GB"/>
              <a:t>Click icon to add picture</a:t>
            </a:r>
            <a:endParaRPr lang="en-US"/>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lvl1pPr marL="0" indent="0">
              <a:buNone/>
              <a:defRPr/>
            </a:lvl1pPr>
          </a:lstStyle>
          <a:p>
            <a:r>
              <a:rPr lang="en-GB"/>
              <a:t>Click icon to add picture</a:t>
            </a:r>
            <a:endParaRPr lang="en-US"/>
          </a:p>
        </p:txBody>
      </p:sp>
      <p:sp>
        <p:nvSpPr>
          <p:cNvPr id="4" name="Footer Placeholder 3">
            <a:extLst>
              <a:ext uri="{FF2B5EF4-FFF2-40B4-BE49-F238E27FC236}">
                <a16:creationId xmlns:a16="http://schemas.microsoft.com/office/drawing/2014/main" id="{C5A5FD81-8099-440B-91E9-2813AE814045}"/>
              </a:ext>
            </a:extLst>
          </p:cNvPr>
          <p:cNvSpPr>
            <a:spLocks noGrp="1"/>
          </p:cNvSpPr>
          <p:nvPr>
            <p:ph type="ftr" sz="quarter" idx="30"/>
          </p:nvPr>
        </p:nvSpPr>
        <p:spPr/>
        <p:txBody>
          <a:bodyPr/>
          <a:lstStyle/>
          <a:p>
            <a:endParaRPr lang="nb-NO"/>
          </a:p>
        </p:txBody>
      </p:sp>
      <p:sp>
        <p:nvSpPr>
          <p:cNvPr id="5" name="Slide Number Placeholder 4">
            <a:extLst>
              <a:ext uri="{FF2B5EF4-FFF2-40B4-BE49-F238E27FC236}">
                <a16:creationId xmlns:a16="http://schemas.microsoft.com/office/drawing/2014/main" id="{89632972-1288-4890-888F-5A648DC46ABE}"/>
              </a:ext>
            </a:extLst>
          </p:cNvPr>
          <p:cNvSpPr>
            <a:spLocks noGrp="1"/>
          </p:cNvSpPr>
          <p:nvPr>
            <p:ph type="sldNum" sz="quarter" idx="31"/>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21092121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arge picture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en-GB"/>
              <a:t>Click icon to add picture</a:t>
            </a:r>
            <a:endParaRPr lang="en-US"/>
          </a:p>
        </p:txBody>
      </p:sp>
      <p:sp>
        <p:nvSpPr>
          <p:cNvPr id="3" name="Text Placeholder 2" descr="Logo university of oslo">
            <a:extLst>
              <a:ext uri="{FF2B5EF4-FFF2-40B4-BE49-F238E27FC236}">
                <a16:creationId xmlns:a16="http://schemas.microsoft.com/office/drawing/2014/main" id="{0F362B01-572E-40F1-A00C-F460165626C5}"/>
              </a:ext>
            </a:extLst>
          </p:cNvPr>
          <p:cNvSpPr>
            <a:spLocks noGrp="1"/>
          </p:cNvSpPr>
          <p:nvPr>
            <p:ph type="body" sz="quarter" idx="28" hasCustomPrompt="1"/>
          </p:nvPr>
        </p:nvSpPr>
        <p:spPr>
          <a:xfrm>
            <a:off x="381001" y="6280142"/>
            <a:ext cx="767518" cy="20298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b-NO" dirty="0"/>
              <a:t> </a:t>
            </a:r>
            <a:endParaRPr lang="en-US" dirty="0"/>
          </a:p>
        </p:txBody>
      </p:sp>
    </p:spTree>
    <p:extLst>
      <p:ext uri="{BB962C8B-B14F-4D97-AF65-F5344CB8AC3E}">
        <p14:creationId xmlns:p14="http://schemas.microsoft.com/office/powerpoint/2010/main" val="3705554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9D3EEEF-D5D4-41E6-81E7-1D9E527B7796}"/>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CC6F4316-7482-4098-A234-A83B220FD64E}"/>
              </a:ext>
            </a:extLst>
          </p:cNvPr>
          <p:cNvSpPr>
            <a:spLocks noGrp="1"/>
          </p:cNvSpPr>
          <p:nvPr>
            <p:ph type="sldNum" sz="quarter" idx="12"/>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375112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a:t>Page </a:t>
            </a:r>
            <a:fld id="{5251F420-7306-4E7C-A79E-F31A38F7D392}" type="slidenum">
              <a:rPr lang="en-US" smtClean="0"/>
              <a:pPr/>
              <a:t>‹#›</a:t>
            </a:fld>
            <a:endParaRPr lang="en-US"/>
          </a:p>
        </p:txBody>
      </p:sp>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pic>
        <p:nvPicPr>
          <p:cNvPr id="5" name="Graphic 4" descr="Logo university of oslo">
            <a:extLst>
              <a:ext uri="{FF2B5EF4-FFF2-40B4-BE49-F238E27FC236}">
                <a16:creationId xmlns:a16="http://schemas.microsoft.com/office/drawing/2014/main" id="{FC22999A-40AC-4186-8730-BF6B9FCCF0E0}"/>
              </a:ext>
            </a:extLst>
          </p:cNvPr>
          <p:cNvPicPr>
            <a:picLocks noChangeAspect="1"/>
          </p:cNvPicPr>
          <p:nvPr userDrawn="1"/>
        </p:nvPicPr>
        <p:blipFill>
          <a:blip>
            <a:extLst>
              <a:ext uri="{96DAC541-7B7A-43D3-8B79-37D633B846F1}">
                <asvg:svgBlip xmlns:asvg="http://schemas.microsoft.com/office/drawing/2016/SVG/main" r:embed="rId28"/>
              </a:ext>
            </a:extLst>
          </a:blip>
          <a:stretch>
            <a:fillRect/>
          </a:stretch>
        </p:blipFill>
        <p:spPr>
          <a:xfrm>
            <a:off x="381001" y="6280142"/>
            <a:ext cx="767518" cy="202980"/>
          </a:xfrm>
          <a:prstGeom prst="rect">
            <a:avLst/>
          </a:prstGeom>
        </p:spPr>
      </p:pic>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697" r:id="rId1"/>
    <p:sldLayoutId id="2147483696" r:id="rId2"/>
    <p:sldLayoutId id="2147483695" r:id="rId3"/>
    <p:sldLayoutId id="2147483694" r:id="rId4"/>
    <p:sldLayoutId id="2147483699" r:id="rId5"/>
    <p:sldLayoutId id="2147483698" r:id="rId6"/>
    <p:sldLayoutId id="2147483700" r:id="rId7"/>
    <p:sldLayoutId id="2147483720" r:id="rId8"/>
    <p:sldLayoutId id="2147483719" r:id="rId9"/>
    <p:sldLayoutId id="2147483721" r:id="rId10"/>
    <p:sldLayoutId id="2147483701" r:id="rId11"/>
    <p:sldLayoutId id="2147483702" r:id="rId12"/>
    <p:sldLayoutId id="2147483704" r:id="rId13"/>
    <p:sldLayoutId id="2147483706" r:id="rId14"/>
    <p:sldLayoutId id="2147483716" r:id="rId15"/>
    <p:sldLayoutId id="2147483717" r:id="rId16"/>
    <p:sldLayoutId id="2147483713" r:id="rId17"/>
    <p:sldLayoutId id="2147483714" r:id="rId18"/>
    <p:sldLayoutId id="2147483709" r:id="rId19"/>
    <p:sldLayoutId id="2147483710" r:id="rId20"/>
    <p:sldLayoutId id="2147483711" r:id="rId21"/>
    <p:sldLayoutId id="2147483712" r:id="rId22"/>
    <p:sldLayoutId id="2147483707" r:id="rId23"/>
    <p:sldLayoutId id="2147483708" r:id="rId24"/>
    <p:sldLayoutId id="2147483715" r:id="rId25"/>
    <p:sldLayoutId id="2147483718" r:id="rId26"/>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398AFFE5-25A1-6F3A-8C2F-2342A34808D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386" r="6386"/>
          <a:stretch/>
        </p:blipFill>
        <p:spPr/>
      </p:pic>
      <p:sp>
        <p:nvSpPr>
          <p:cNvPr id="3" name="Text Placeholder 2">
            <a:extLst>
              <a:ext uri="{FF2B5EF4-FFF2-40B4-BE49-F238E27FC236}">
                <a16:creationId xmlns:a16="http://schemas.microsoft.com/office/drawing/2014/main" id="{82C432FE-F331-4FDC-9DA9-98409CBA85E9}"/>
              </a:ext>
            </a:extLst>
          </p:cNvPr>
          <p:cNvSpPr>
            <a:spLocks noGrp="1"/>
          </p:cNvSpPr>
          <p:nvPr>
            <p:ph type="body" sz="quarter" idx="21"/>
          </p:nvPr>
        </p:nvSpPr>
        <p:spPr/>
        <p:txBody>
          <a:bodyPr/>
          <a:lstStyle/>
          <a:p>
            <a:endParaRPr lang="en-US" dirty="0"/>
          </a:p>
        </p:txBody>
      </p:sp>
      <p:sp>
        <p:nvSpPr>
          <p:cNvPr id="4" name="Title 3">
            <a:extLst>
              <a:ext uri="{FF2B5EF4-FFF2-40B4-BE49-F238E27FC236}">
                <a16:creationId xmlns:a16="http://schemas.microsoft.com/office/drawing/2014/main" id="{826EBAC3-F9F4-4458-B3DD-54751366B43A}"/>
              </a:ext>
            </a:extLst>
          </p:cNvPr>
          <p:cNvSpPr>
            <a:spLocks noGrp="1"/>
          </p:cNvSpPr>
          <p:nvPr>
            <p:ph type="title"/>
          </p:nvPr>
        </p:nvSpPr>
        <p:spPr>
          <a:xfrm>
            <a:off x="379038" y="3932787"/>
            <a:ext cx="5716962" cy="1547605"/>
          </a:xfrm>
        </p:spPr>
        <p:txBody>
          <a:bodyPr/>
          <a:lstStyle/>
          <a:p>
            <a:r>
              <a:rPr lang="en-GB" sz="2800" dirty="0"/>
              <a:t>Principles, policies, and guidelines for responsible use</a:t>
            </a:r>
            <a:endParaRPr lang="en-US" sz="2800" dirty="0">
              <a:solidFill>
                <a:srgbClr val="000000"/>
              </a:solidFill>
            </a:endParaRPr>
          </a:p>
        </p:txBody>
      </p:sp>
      <p:sp>
        <p:nvSpPr>
          <p:cNvPr id="8" name="Date Placeholder 7">
            <a:extLst>
              <a:ext uri="{FF2B5EF4-FFF2-40B4-BE49-F238E27FC236}">
                <a16:creationId xmlns:a16="http://schemas.microsoft.com/office/drawing/2014/main" id="{09B07636-3CC1-453E-8A61-C603911CAA1E}"/>
              </a:ext>
            </a:extLst>
          </p:cNvPr>
          <p:cNvSpPr>
            <a:spLocks noGrp="1"/>
          </p:cNvSpPr>
          <p:nvPr>
            <p:ph type="dt" sz="half" idx="10"/>
          </p:nvPr>
        </p:nvSpPr>
        <p:spPr/>
        <p:txBody>
          <a:bodyPr/>
          <a:lstStyle/>
          <a:p>
            <a:r>
              <a:rPr lang="en-US" dirty="0">
                <a:solidFill>
                  <a:srgbClr val="000000"/>
                </a:solidFill>
              </a:rPr>
              <a:t>June 12</a:t>
            </a:r>
            <a:r>
              <a:rPr lang="en-US" baseline="30000" dirty="0">
                <a:solidFill>
                  <a:srgbClr val="000000"/>
                </a:solidFill>
              </a:rPr>
              <a:t>th</a:t>
            </a:r>
            <a:r>
              <a:rPr lang="en-US" dirty="0">
                <a:solidFill>
                  <a:srgbClr val="000000"/>
                </a:solidFill>
              </a:rPr>
              <a:t>, 2026</a:t>
            </a:r>
          </a:p>
        </p:txBody>
      </p:sp>
      <p:sp>
        <p:nvSpPr>
          <p:cNvPr id="9" name="Text Placeholder 8">
            <a:extLst>
              <a:ext uri="{FF2B5EF4-FFF2-40B4-BE49-F238E27FC236}">
                <a16:creationId xmlns:a16="http://schemas.microsoft.com/office/drawing/2014/main" id="{00C228CB-B72C-497D-BC1A-F6D182B55999}"/>
              </a:ext>
            </a:extLst>
          </p:cNvPr>
          <p:cNvSpPr>
            <a:spLocks noGrp="1"/>
          </p:cNvSpPr>
          <p:nvPr>
            <p:ph type="body" sz="quarter" idx="14"/>
          </p:nvPr>
        </p:nvSpPr>
        <p:spPr/>
        <p:txBody>
          <a:bodyPr/>
          <a:lstStyle/>
          <a:p>
            <a:endParaRPr lang="en-US" dirty="0"/>
          </a:p>
        </p:txBody>
      </p:sp>
      <p:sp>
        <p:nvSpPr>
          <p:cNvPr id="10" name="Title 3">
            <a:extLst>
              <a:ext uri="{FF2B5EF4-FFF2-40B4-BE49-F238E27FC236}">
                <a16:creationId xmlns:a16="http://schemas.microsoft.com/office/drawing/2014/main" id="{6B738B0B-83FC-0095-703B-FA2DAA21F860}"/>
              </a:ext>
            </a:extLst>
          </p:cNvPr>
          <p:cNvSpPr txBox="1">
            <a:spLocks/>
          </p:cNvSpPr>
          <p:nvPr/>
        </p:nvSpPr>
        <p:spPr>
          <a:xfrm>
            <a:off x="379038" y="2117867"/>
            <a:ext cx="5716962" cy="1547605"/>
          </a:xfrm>
          <a:prstGeom prst="rect">
            <a:avLst/>
          </a:prstGeom>
        </p:spPr>
        <p:txBody>
          <a:bodyPr vert="horz" lIns="0" tIns="0" rIns="0" bIns="0" rtlCol="0" anchor="t">
            <a:noAutofit/>
          </a:bodyPr>
          <a:lstStyle>
            <a:lvl1pPr algn="l" defTabSz="914446" rtl="0" eaLnBrk="1" latinLnBrk="0" hangingPunct="1">
              <a:lnSpc>
                <a:spcPct val="100000"/>
              </a:lnSpc>
              <a:spcBef>
                <a:spcPct val="0"/>
              </a:spcBef>
              <a:buNone/>
              <a:defRPr sz="4500" kern="1200">
                <a:solidFill>
                  <a:schemeClr val="tx1"/>
                </a:solidFill>
                <a:latin typeface="+mj-lt"/>
                <a:ea typeface="+mj-ea"/>
                <a:cs typeface="+mj-cs"/>
              </a:defRPr>
            </a:lvl1pPr>
          </a:lstStyle>
          <a:p>
            <a:r>
              <a:rPr lang="en-GB" sz="3600" dirty="0"/>
              <a:t>Responsible and Ethical Use of Generative AI in Research</a:t>
            </a:r>
            <a:endParaRPr lang="en-US" sz="2400" dirty="0"/>
          </a:p>
        </p:txBody>
      </p:sp>
      <p:sp>
        <p:nvSpPr>
          <p:cNvPr id="17" name="Subtitle 4">
            <a:extLst>
              <a:ext uri="{FF2B5EF4-FFF2-40B4-BE49-F238E27FC236}">
                <a16:creationId xmlns:a16="http://schemas.microsoft.com/office/drawing/2014/main" id="{C2B46233-B5FC-909D-AF4C-7FC03ADA2A60}"/>
              </a:ext>
            </a:extLst>
          </p:cNvPr>
          <p:cNvSpPr>
            <a:spLocks noGrp="1"/>
          </p:cNvSpPr>
          <p:nvPr>
            <p:ph type="subTitle" idx="1"/>
          </p:nvPr>
        </p:nvSpPr>
        <p:spPr>
          <a:xfrm>
            <a:off x="383800" y="5199013"/>
            <a:ext cx="5716962" cy="258079"/>
          </a:xfrm>
        </p:spPr>
        <p:txBody>
          <a:bodyPr/>
          <a:lstStyle/>
          <a:p>
            <a:r>
              <a:rPr lang="en-US" dirty="0"/>
              <a:t>Sune Dueholm Müller</a:t>
            </a:r>
          </a:p>
        </p:txBody>
      </p:sp>
      <p:sp>
        <p:nvSpPr>
          <p:cNvPr id="18" name="Text Placeholder 5">
            <a:extLst>
              <a:ext uri="{FF2B5EF4-FFF2-40B4-BE49-F238E27FC236}">
                <a16:creationId xmlns:a16="http://schemas.microsoft.com/office/drawing/2014/main" id="{FD2943B0-DEF4-8934-2F12-0A8C2022683D}"/>
              </a:ext>
            </a:extLst>
          </p:cNvPr>
          <p:cNvSpPr>
            <a:spLocks noGrp="1"/>
          </p:cNvSpPr>
          <p:nvPr>
            <p:ph type="body" sz="quarter" idx="15"/>
          </p:nvPr>
        </p:nvSpPr>
        <p:spPr>
          <a:xfrm>
            <a:off x="383800" y="5456305"/>
            <a:ext cx="5716962" cy="226283"/>
          </a:xfrm>
        </p:spPr>
        <p:txBody>
          <a:bodyPr/>
          <a:lstStyle/>
          <a:p>
            <a:r>
              <a:rPr lang="en-US" dirty="0"/>
              <a:t>Professor</a:t>
            </a:r>
          </a:p>
        </p:txBody>
      </p:sp>
      <p:sp>
        <p:nvSpPr>
          <p:cNvPr id="19" name="Text Placeholder 6">
            <a:extLst>
              <a:ext uri="{FF2B5EF4-FFF2-40B4-BE49-F238E27FC236}">
                <a16:creationId xmlns:a16="http://schemas.microsoft.com/office/drawing/2014/main" id="{0FB1CE19-5507-CFA7-C66D-25E743FA7615}"/>
              </a:ext>
            </a:extLst>
          </p:cNvPr>
          <p:cNvSpPr>
            <a:spLocks noGrp="1"/>
          </p:cNvSpPr>
          <p:nvPr>
            <p:ph type="body" sz="quarter" idx="16"/>
          </p:nvPr>
        </p:nvSpPr>
        <p:spPr>
          <a:xfrm>
            <a:off x="383800" y="5723036"/>
            <a:ext cx="5716962" cy="226283"/>
          </a:xfrm>
        </p:spPr>
        <p:txBody>
          <a:bodyPr/>
          <a:lstStyle/>
          <a:p>
            <a:r>
              <a:rPr lang="en-US" dirty="0"/>
              <a:t>Department of Informatics</a:t>
            </a:r>
          </a:p>
        </p:txBody>
      </p:sp>
    </p:spTree>
    <p:extLst>
      <p:ext uri="{BB962C8B-B14F-4D97-AF65-F5344CB8AC3E}">
        <p14:creationId xmlns:p14="http://schemas.microsoft.com/office/powerpoint/2010/main" val="3841084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051560"/>
          </a:xfrm>
          <a:prstGeom prst="rect">
            <a:avLst/>
          </a:prstGeom>
          <a:solidFill>
            <a:srgbClr val="524B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51560"/>
            <a:ext cx="12192000" cy="54864"/>
          </a:xfrm>
          <a:prstGeom prst="rect">
            <a:avLst/>
          </a:prstGeom>
          <a:solidFill>
            <a:srgbClr val="3E31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52711"/>
            <a:ext cx="11155680" cy="492443"/>
          </a:xfrm>
          <a:prstGeom prst="rect">
            <a:avLst/>
          </a:prstGeom>
          <a:noFill/>
        </p:spPr>
        <p:txBody>
          <a:bodyPr wrap="square" anchor="ctr">
            <a:spAutoFit/>
          </a:bodyPr>
          <a:lstStyle/>
          <a:p>
            <a:pPr>
              <a:spcAft>
                <a:spcPts val="200"/>
              </a:spcAft>
            </a:pPr>
            <a:r>
              <a:rPr sz="2600" b="1" i="0" dirty="0">
                <a:solidFill>
                  <a:srgbClr val="FFFFFF"/>
                </a:solidFill>
                <a:latin typeface="Arial"/>
              </a:rPr>
              <a:t>Why have this conversation now?</a:t>
            </a:r>
          </a:p>
        </p:txBody>
      </p:sp>
      <p:sp>
        <p:nvSpPr>
          <p:cNvPr id="5" name="TextBox 4"/>
          <p:cNvSpPr txBox="1"/>
          <p:nvPr/>
        </p:nvSpPr>
        <p:spPr>
          <a:xfrm>
            <a:off x="640080" y="1417320"/>
            <a:ext cx="10881360" cy="3477875"/>
          </a:xfrm>
          <a:prstGeom prst="rect">
            <a:avLst/>
          </a:prstGeom>
          <a:noFill/>
        </p:spPr>
        <p:txBody>
          <a:bodyPr wrap="square">
            <a:spAutoFit/>
          </a:bodyPr>
          <a:lstStyle/>
          <a:p>
            <a:pPr>
              <a:spcBef>
                <a:spcPts val="0"/>
              </a:spcBef>
              <a:spcAft>
                <a:spcPts val="800"/>
              </a:spcAft>
            </a:pPr>
            <a:r>
              <a:rPr sz="2000" b="0" i="0" dirty="0">
                <a:solidFill>
                  <a:srgbClr val="33312F"/>
                </a:solidFill>
                <a:latin typeface="Arial"/>
              </a:rPr>
              <a:t>•  </a:t>
            </a:r>
            <a:r>
              <a:rPr sz="2000" b="1" i="0" dirty="0">
                <a:solidFill>
                  <a:srgbClr val="33312F"/>
                </a:solidFill>
                <a:latin typeface="Arial"/>
              </a:rPr>
              <a:t>Generative AI is already reshaping research practice</a:t>
            </a:r>
            <a:r>
              <a:rPr sz="2000" b="0" i="0" dirty="0">
                <a:solidFill>
                  <a:srgbClr val="33312F"/>
                </a:solidFill>
                <a:latin typeface="Arial"/>
              </a:rPr>
              <a:t> across qualitative, quantitative, and engaged research (Blohm et al., 2025).</a:t>
            </a:r>
          </a:p>
          <a:p>
            <a:pPr>
              <a:spcBef>
                <a:spcPts val="0"/>
              </a:spcBef>
              <a:spcAft>
                <a:spcPts val="800"/>
              </a:spcAft>
            </a:pPr>
            <a:r>
              <a:rPr sz="2000" b="0" i="0" dirty="0">
                <a:solidFill>
                  <a:srgbClr val="33312F"/>
                </a:solidFill>
                <a:latin typeface="Arial"/>
              </a:rPr>
              <a:t>•  </a:t>
            </a:r>
            <a:r>
              <a:rPr sz="2000" b="1" i="0" dirty="0">
                <a:solidFill>
                  <a:srgbClr val="33312F"/>
                </a:solidFill>
                <a:latin typeface="Arial"/>
              </a:rPr>
              <a:t>Powerful tools are now in the hands of researchers who may not yet use them responsibly</a:t>
            </a:r>
            <a:r>
              <a:rPr sz="2000" b="0" i="0" dirty="0">
                <a:solidFill>
                  <a:srgbClr val="33312F"/>
                </a:solidFill>
                <a:latin typeface="Arial"/>
              </a:rPr>
              <a:t>, threatening everything ‘from citation accuracy to theoretical validity’ (Gopal et al., 2025).</a:t>
            </a:r>
          </a:p>
          <a:p>
            <a:pPr>
              <a:spcBef>
                <a:spcPts val="0"/>
              </a:spcBef>
              <a:spcAft>
                <a:spcPts val="800"/>
              </a:spcAft>
            </a:pPr>
            <a:r>
              <a:rPr sz="2000" b="0" i="0" dirty="0">
                <a:solidFill>
                  <a:srgbClr val="33312F"/>
                </a:solidFill>
                <a:latin typeface="Arial"/>
              </a:rPr>
              <a:t>•  </a:t>
            </a:r>
            <a:r>
              <a:rPr sz="2000" b="1" i="0" dirty="0">
                <a:solidFill>
                  <a:srgbClr val="33312F"/>
                </a:solidFill>
                <a:latin typeface="Arial"/>
              </a:rPr>
              <a:t>Senior editors and methods journals have responded with explicit principles, policies, and disclosure rules</a:t>
            </a:r>
            <a:r>
              <a:rPr sz="2000" b="0" i="0" dirty="0">
                <a:solidFill>
                  <a:srgbClr val="33312F"/>
                </a:solidFill>
                <a:latin typeface="Arial"/>
              </a:rPr>
              <a:t> rather than waiting for norms to settle (Gregor, 2024; James et al., 2024; Schwartz &amp; </a:t>
            </a:r>
            <a:r>
              <a:rPr sz="2000" b="0" i="0" dirty="0" err="1">
                <a:solidFill>
                  <a:srgbClr val="33312F"/>
                </a:solidFill>
                <a:latin typeface="Arial"/>
              </a:rPr>
              <a:t>Te</a:t>
            </a:r>
            <a:r>
              <a:rPr lang="nb-NO" sz="2000" b="0" i="0" dirty="0">
                <a:solidFill>
                  <a:srgbClr val="33312F"/>
                </a:solidFill>
                <a:latin typeface="Arial"/>
              </a:rPr>
              <a:t>'</a:t>
            </a:r>
            <a:r>
              <a:rPr sz="2000" b="0" i="0" dirty="0" err="1">
                <a:solidFill>
                  <a:srgbClr val="33312F"/>
                </a:solidFill>
                <a:latin typeface="Arial"/>
              </a:rPr>
              <a:t>eni</a:t>
            </a:r>
            <a:r>
              <a:rPr sz="2000" b="0" i="0" dirty="0">
                <a:solidFill>
                  <a:srgbClr val="33312F"/>
                </a:solidFill>
                <a:latin typeface="Arial"/>
              </a:rPr>
              <a:t>, 2024).</a:t>
            </a:r>
          </a:p>
          <a:p>
            <a:pPr>
              <a:spcBef>
                <a:spcPts val="0"/>
              </a:spcBef>
              <a:spcAft>
                <a:spcPts val="800"/>
              </a:spcAft>
            </a:pPr>
            <a:r>
              <a:rPr sz="2000" b="0" i="0" dirty="0">
                <a:solidFill>
                  <a:srgbClr val="33312F"/>
                </a:solidFill>
                <a:latin typeface="Arial"/>
              </a:rPr>
              <a:t>•  The stance across this literature </a:t>
            </a:r>
            <a:r>
              <a:rPr sz="2000" b="1" i="0" dirty="0">
                <a:solidFill>
                  <a:srgbClr val="000000"/>
                </a:solidFill>
                <a:latin typeface="Arial"/>
              </a:rPr>
              <a:t>favor disclosure and verification over blanket prohibition, and human accountability over delegation of agency</a:t>
            </a:r>
            <a:r>
              <a:rPr sz="2000" b="0" i="0" dirty="0">
                <a:solidFill>
                  <a:srgbClr val="33312F"/>
                </a:solidFill>
                <a:latin typeface="Arial"/>
              </a:rPr>
              <a:t> (Gopal et al., 2025).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051560"/>
          </a:xfrm>
          <a:prstGeom prst="rect">
            <a:avLst/>
          </a:prstGeom>
          <a:solidFill>
            <a:srgbClr val="524B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51560"/>
            <a:ext cx="12192000" cy="54864"/>
          </a:xfrm>
          <a:prstGeom prst="rect">
            <a:avLst/>
          </a:prstGeom>
          <a:solidFill>
            <a:srgbClr val="3E31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52711"/>
            <a:ext cx="11155680" cy="492443"/>
          </a:xfrm>
          <a:prstGeom prst="rect">
            <a:avLst/>
          </a:prstGeom>
          <a:noFill/>
        </p:spPr>
        <p:txBody>
          <a:bodyPr wrap="square" anchor="ctr">
            <a:spAutoFit/>
          </a:bodyPr>
          <a:lstStyle/>
          <a:p>
            <a:pPr>
              <a:spcAft>
                <a:spcPts val="200"/>
              </a:spcAft>
            </a:pPr>
            <a:r>
              <a:rPr sz="2600" b="1" i="0" dirty="0">
                <a:solidFill>
                  <a:srgbClr val="FFFFFF"/>
                </a:solidFill>
                <a:latin typeface="Arial"/>
              </a:rPr>
              <a:t>Five general principles</a:t>
            </a:r>
          </a:p>
        </p:txBody>
      </p:sp>
      <p:sp>
        <p:nvSpPr>
          <p:cNvPr id="5" name="TextBox 4"/>
          <p:cNvSpPr txBox="1"/>
          <p:nvPr/>
        </p:nvSpPr>
        <p:spPr>
          <a:xfrm>
            <a:off x="640080" y="1417320"/>
            <a:ext cx="10881360" cy="4811574"/>
          </a:xfrm>
          <a:prstGeom prst="rect">
            <a:avLst/>
          </a:prstGeom>
          <a:noFill/>
        </p:spPr>
        <p:txBody>
          <a:bodyPr wrap="square">
            <a:spAutoFit/>
          </a:bodyPr>
          <a:lstStyle/>
          <a:p>
            <a:pPr marL="457200" indent="-457200">
              <a:spcBef>
                <a:spcPts val="0"/>
              </a:spcBef>
              <a:spcAft>
                <a:spcPts val="800"/>
              </a:spcAft>
              <a:buFont typeface="+mj-lt"/>
              <a:buAutoNum type="arabicPeriod"/>
            </a:pPr>
            <a:r>
              <a:rPr sz="2000" b="1" i="0" dirty="0">
                <a:solidFill>
                  <a:srgbClr val="000000"/>
                </a:solidFill>
                <a:latin typeface="Arial"/>
              </a:rPr>
              <a:t>Transparency </a:t>
            </a:r>
            <a:r>
              <a:rPr lang="nb-NO" sz="2000" b="1" dirty="0">
                <a:solidFill>
                  <a:srgbClr val="000000"/>
                </a:solidFill>
                <a:latin typeface="Arial"/>
              </a:rPr>
              <a:t>and</a:t>
            </a:r>
            <a:r>
              <a:rPr sz="2000" b="1" i="0" dirty="0">
                <a:solidFill>
                  <a:srgbClr val="000000"/>
                </a:solidFill>
                <a:latin typeface="Arial"/>
              </a:rPr>
              <a:t> disclosure.</a:t>
            </a:r>
            <a:r>
              <a:rPr sz="2000" b="0" i="0" dirty="0">
                <a:solidFill>
                  <a:srgbClr val="33312F"/>
                </a:solidFill>
                <a:latin typeface="Arial"/>
              </a:rPr>
              <a:t> State which AI tool you used and how in the paper'</a:t>
            </a:r>
            <a:r>
              <a:rPr lang="en-GB" sz="2000" b="0" i="0" dirty="0">
                <a:solidFill>
                  <a:srgbClr val="33312F"/>
                </a:solidFill>
                <a:latin typeface="Arial"/>
              </a:rPr>
              <a:t>s</a:t>
            </a:r>
            <a:r>
              <a:rPr lang="en-NO" sz="2000" b="0" i="0" dirty="0">
                <a:solidFill>
                  <a:srgbClr val="33312F"/>
                </a:solidFill>
                <a:latin typeface="Arial"/>
              </a:rPr>
              <a:t> </a:t>
            </a:r>
            <a:r>
              <a:rPr sz="2000" b="0" i="0" dirty="0">
                <a:solidFill>
                  <a:srgbClr val="33312F"/>
                </a:solidFill>
                <a:latin typeface="Arial"/>
              </a:rPr>
              <a:t>Methods section, as the Committee on Publication Ethics (COPE) requires, and in the cover letter where journals ask for it; AI cannot be listed as an author (Schwartz &amp; </a:t>
            </a:r>
            <a:r>
              <a:rPr sz="2000" b="0" i="0" dirty="0" err="1">
                <a:solidFill>
                  <a:srgbClr val="33312F"/>
                </a:solidFill>
                <a:latin typeface="Arial"/>
              </a:rPr>
              <a:t>Te'eni</a:t>
            </a:r>
            <a:r>
              <a:rPr sz="2000" b="0" i="0" dirty="0">
                <a:solidFill>
                  <a:srgbClr val="33312F"/>
                </a:solidFill>
                <a:latin typeface="Arial"/>
              </a:rPr>
              <a:t>, 2024; James et al., 2024).</a:t>
            </a:r>
          </a:p>
          <a:p>
            <a:pPr marL="457200" indent="-457200">
              <a:spcBef>
                <a:spcPts val="0"/>
              </a:spcBef>
              <a:spcAft>
                <a:spcPts val="800"/>
              </a:spcAft>
              <a:buFont typeface="+mj-lt"/>
              <a:buAutoNum type="arabicPeriod"/>
            </a:pPr>
            <a:r>
              <a:rPr sz="2000" b="1" i="0" dirty="0">
                <a:solidFill>
                  <a:srgbClr val="000000"/>
                </a:solidFill>
                <a:latin typeface="Arial"/>
              </a:rPr>
              <a:t>Human accountability.</a:t>
            </a:r>
            <a:r>
              <a:rPr sz="2000" b="0" i="0" dirty="0">
                <a:solidFill>
                  <a:srgbClr val="33312F"/>
                </a:solidFill>
                <a:latin typeface="Arial"/>
              </a:rPr>
              <a:t> Researchers retain ultimate responsibility for framing, theoretical development, interpretation, and contribution; agency is not delegated (Gopal et al., 2025; </a:t>
            </a:r>
            <a:r>
              <a:rPr sz="2000" b="0" i="0" dirty="0" err="1">
                <a:solidFill>
                  <a:srgbClr val="33312F"/>
                </a:solidFill>
                <a:latin typeface="Arial"/>
              </a:rPr>
              <a:t>Jarvenpaa</a:t>
            </a:r>
            <a:r>
              <a:rPr sz="2000" b="0" i="0" dirty="0">
                <a:solidFill>
                  <a:srgbClr val="33312F"/>
                </a:solidFill>
                <a:latin typeface="Arial"/>
              </a:rPr>
              <a:t> &amp; Klein, 2024).</a:t>
            </a:r>
          </a:p>
          <a:p>
            <a:pPr marL="457200" indent="-457200">
              <a:spcBef>
                <a:spcPts val="0"/>
              </a:spcBef>
              <a:spcAft>
                <a:spcPts val="800"/>
              </a:spcAft>
              <a:buFont typeface="+mj-lt"/>
              <a:buAutoNum type="arabicPeriod"/>
            </a:pPr>
            <a:r>
              <a:rPr sz="2000" b="1" i="0" dirty="0">
                <a:solidFill>
                  <a:srgbClr val="000000"/>
                </a:solidFill>
                <a:latin typeface="Arial"/>
              </a:rPr>
              <a:t>Verification.</a:t>
            </a:r>
            <a:r>
              <a:rPr sz="2000" b="0" i="0" dirty="0">
                <a:solidFill>
                  <a:srgbClr val="33312F"/>
                </a:solidFill>
                <a:latin typeface="Arial"/>
              </a:rPr>
              <a:t> Outputs are stochastic and </a:t>
            </a:r>
            <a:r>
              <a:rPr lang="nb-NO" sz="2000" b="0" i="0" dirty="0" err="1">
                <a:solidFill>
                  <a:srgbClr val="33312F"/>
                </a:solidFill>
                <a:latin typeface="Arial"/>
              </a:rPr>
              <a:t>LLMs</a:t>
            </a:r>
            <a:r>
              <a:rPr lang="nb-NO" sz="2000" b="0" i="0" dirty="0">
                <a:solidFill>
                  <a:srgbClr val="33312F"/>
                </a:solidFill>
                <a:latin typeface="Arial"/>
              </a:rPr>
              <a:t> </a:t>
            </a:r>
            <a:r>
              <a:rPr sz="2000" b="0" i="0" dirty="0">
                <a:solidFill>
                  <a:srgbClr val="33312F"/>
                </a:solidFill>
                <a:latin typeface="Arial"/>
              </a:rPr>
              <a:t>can hallucinate; human verification is always required (</a:t>
            </a:r>
            <a:r>
              <a:rPr sz="2000" b="0" i="0" dirty="0" err="1">
                <a:solidFill>
                  <a:srgbClr val="33312F"/>
                </a:solidFill>
                <a:latin typeface="Arial"/>
              </a:rPr>
              <a:t>Kankanhalli</a:t>
            </a:r>
            <a:r>
              <a:rPr sz="2000" b="0" i="0" dirty="0">
                <a:solidFill>
                  <a:srgbClr val="33312F"/>
                </a:solidFill>
                <a:latin typeface="Arial"/>
              </a:rPr>
              <a:t>, 2024; Zhou et al., 2024).</a:t>
            </a:r>
          </a:p>
          <a:p>
            <a:pPr marL="457200" indent="-457200">
              <a:spcBef>
                <a:spcPts val="0"/>
              </a:spcBef>
              <a:spcAft>
                <a:spcPts val="800"/>
              </a:spcAft>
              <a:buFont typeface="+mj-lt"/>
              <a:buAutoNum type="arabicPeriod"/>
            </a:pPr>
            <a:r>
              <a:rPr sz="2000" b="1" i="0" dirty="0">
                <a:solidFill>
                  <a:srgbClr val="000000"/>
                </a:solidFill>
                <a:latin typeface="Arial"/>
              </a:rPr>
              <a:t>Validity, reliability</a:t>
            </a:r>
            <a:r>
              <a:rPr lang="nb-NO" sz="2000" b="1" i="0" dirty="0">
                <a:solidFill>
                  <a:srgbClr val="000000"/>
                </a:solidFill>
                <a:latin typeface="Arial"/>
              </a:rPr>
              <a:t>, and</a:t>
            </a:r>
            <a:r>
              <a:rPr sz="2000" b="1" i="0" dirty="0">
                <a:solidFill>
                  <a:srgbClr val="000000"/>
                </a:solidFill>
                <a:latin typeface="Arial"/>
              </a:rPr>
              <a:t> replicability.</a:t>
            </a:r>
            <a:r>
              <a:rPr sz="2000" b="0" i="0" dirty="0">
                <a:solidFill>
                  <a:srgbClr val="33312F"/>
                </a:solidFill>
                <a:latin typeface="Arial"/>
              </a:rPr>
              <a:t> Treat AI as a measurement instrument: have people hand-code a benchmark sample of the data, compare the AI's output to that benchmark, and report how closely the two agree (Lin &amp; Zhang, 2026; Stromer-Galley et al., 2026).</a:t>
            </a:r>
          </a:p>
          <a:p>
            <a:pPr marL="457200" indent="-457200">
              <a:spcBef>
                <a:spcPts val="0"/>
              </a:spcBef>
              <a:spcAft>
                <a:spcPts val="800"/>
              </a:spcAft>
              <a:buFont typeface="+mj-lt"/>
              <a:buAutoNum type="arabicPeriod"/>
            </a:pPr>
            <a:r>
              <a:rPr sz="2000" b="1" i="0" dirty="0">
                <a:solidFill>
                  <a:srgbClr val="000000"/>
                </a:solidFill>
                <a:latin typeface="Arial"/>
              </a:rPr>
              <a:t>Ethics</a:t>
            </a:r>
            <a:r>
              <a:rPr lang="nb-NO" sz="2000" b="1" i="0" dirty="0">
                <a:solidFill>
                  <a:srgbClr val="000000"/>
                </a:solidFill>
                <a:latin typeface="Arial"/>
              </a:rPr>
              <a:t>:</a:t>
            </a:r>
            <a:r>
              <a:rPr sz="2000" b="1" i="0" dirty="0">
                <a:solidFill>
                  <a:srgbClr val="000000"/>
                </a:solidFill>
                <a:latin typeface="Arial"/>
              </a:rPr>
              <a:t> do no harm.</a:t>
            </a:r>
            <a:r>
              <a:rPr sz="2000" b="0" i="0" dirty="0">
                <a:solidFill>
                  <a:srgbClr val="33312F"/>
                </a:solidFill>
                <a:latin typeface="Arial"/>
              </a:rPr>
              <a:t> Protect privacy, data rights, and confidentiality; never feed sensitive or others' unpublished work to public tools (Davison et al., 2024; James et al., 2024).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051560"/>
          </a:xfrm>
          <a:prstGeom prst="rect">
            <a:avLst/>
          </a:prstGeom>
          <a:solidFill>
            <a:srgbClr val="524B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51560"/>
            <a:ext cx="12192000" cy="54864"/>
          </a:xfrm>
          <a:prstGeom prst="rect">
            <a:avLst/>
          </a:prstGeom>
          <a:solidFill>
            <a:srgbClr val="3E31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52711"/>
            <a:ext cx="11155680" cy="492443"/>
          </a:xfrm>
          <a:prstGeom prst="rect">
            <a:avLst/>
          </a:prstGeom>
          <a:noFill/>
        </p:spPr>
        <p:txBody>
          <a:bodyPr wrap="square" anchor="ctr">
            <a:spAutoFit/>
          </a:bodyPr>
          <a:lstStyle/>
          <a:p>
            <a:pPr>
              <a:spcAft>
                <a:spcPts val="200"/>
              </a:spcAft>
            </a:pPr>
            <a:r>
              <a:rPr sz="2600" b="1" i="0" dirty="0">
                <a:solidFill>
                  <a:srgbClr val="FFFFFF"/>
                </a:solidFill>
                <a:latin typeface="Arial"/>
              </a:rPr>
              <a:t>Three principles for responsible AI use (Gopal et al., 2025)</a:t>
            </a:r>
          </a:p>
        </p:txBody>
      </p:sp>
      <p:sp>
        <p:nvSpPr>
          <p:cNvPr id="5" name="TextBox 4"/>
          <p:cNvSpPr txBox="1"/>
          <p:nvPr/>
        </p:nvSpPr>
        <p:spPr>
          <a:xfrm>
            <a:off x="640080" y="1554480"/>
            <a:ext cx="10881360" cy="3298339"/>
          </a:xfrm>
          <a:prstGeom prst="rect">
            <a:avLst/>
          </a:prstGeom>
          <a:noFill/>
        </p:spPr>
        <p:txBody>
          <a:bodyPr wrap="square">
            <a:spAutoFit/>
          </a:bodyPr>
          <a:lstStyle/>
          <a:p>
            <a:pPr marL="342900" indent="-342900">
              <a:spcBef>
                <a:spcPts val="0"/>
              </a:spcBef>
              <a:spcAft>
                <a:spcPts val="800"/>
              </a:spcAft>
              <a:buFont typeface="Arial" panose="020B0604020202020204" pitchFamily="34" charset="0"/>
              <a:buChar char="•"/>
            </a:pPr>
            <a:r>
              <a:rPr sz="2000" b="1" i="0" dirty="0">
                <a:solidFill>
                  <a:srgbClr val="000000"/>
                </a:solidFill>
                <a:latin typeface="Arial"/>
              </a:rPr>
              <a:t>Transparency.</a:t>
            </a:r>
            <a:r>
              <a:rPr sz="2000" b="0" i="0" dirty="0">
                <a:solidFill>
                  <a:srgbClr val="33312F"/>
                </a:solidFill>
                <a:latin typeface="Arial"/>
              </a:rPr>
              <a:t> Clearly disclose where and how AI was used: which tasks it assisted, and to what extent (Gopal et al., 2025).</a:t>
            </a:r>
          </a:p>
          <a:p>
            <a:pPr marL="342900" indent="-342900">
              <a:spcBef>
                <a:spcPts val="0"/>
              </a:spcBef>
              <a:spcAft>
                <a:spcPts val="800"/>
              </a:spcAft>
              <a:buFont typeface="Arial" panose="020B0604020202020204" pitchFamily="34" charset="0"/>
              <a:buChar char="•"/>
            </a:pPr>
            <a:r>
              <a:rPr sz="2000" b="1" i="0" dirty="0">
                <a:solidFill>
                  <a:srgbClr val="000000"/>
                </a:solidFill>
                <a:latin typeface="Arial"/>
              </a:rPr>
              <a:t>Provenance.</a:t>
            </a:r>
            <a:r>
              <a:rPr sz="2000" b="0" i="0" dirty="0">
                <a:solidFill>
                  <a:srgbClr val="33312F"/>
                </a:solidFill>
                <a:latin typeface="Arial"/>
              </a:rPr>
              <a:t> Keep an audit trail. Record the sources, prompts, model and version, and transformations applied, documenting the AI interaction as research transcripts so the work can be independently audited (Gopal et al., 2025).</a:t>
            </a:r>
          </a:p>
          <a:p>
            <a:pPr marL="342900" indent="-342900">
              <a:spcBef>
                <a:spcPts val="0"/>
              </a:spcBef>
              <a:spcAft>
                <a:spcPts val="800"/>
              </a:spcAft>
              <a:buFont typeface="Arial" panose="020B0604020202020204" pitchFamily="34" charset="0"/>
              <a:buChar char="•"/>
            </a:pPr>
            <a:r>
              <a:rPr sz="2000" b="1" i="0" dirty="0">
                <a:solidFill>
                  <a:srgbClr val="000000"/>
                </a:solidFill>
                <a:latin typeface="Arial"/>
              </a:rPr>
              <a:t>Verification.</a:t>
            </a:r>
            <a:r>
              <a:rPr sz="2000" b="0" i="0" dirty="0">
                <a:solidFill>
                  <a:srgbClr val="33312F"/>
                </a:solidFill>
                <a:latin typeface="Arial"/>
              </a:rPr>
              <a:t> Systematically check AI output (claims, citations, and computational results) against primary sources before relying on it (Gopal et al., 2025).</a:t>
            </a:r>
          </a:p>
          <a:p>
            <a:pPr>
              <a:spcBef>
                <a:spcPts val="1000"/>
              </a:spcBef>
              <a:spcAft>
                <a:spcPts val="800"/>
              </a:spcAft>
            </a:pPr>
            <a:r>
              <a:rPr sz="2000" b="0" i="1" dirty="0">
                <a:solidFill>
                  <a:srgbClr val="000000"/>
                </a:solidFill>
                <a:latin typeface="Arial"/>
              </a:rPr>
              <a:t>These </a:t>
            </a:r>
            <a:r>
              <a:rPr lang="nb-NO" sz="2000" b="0" i="1" dirty="0" err="1">
                <a:solidFill>
                  <a:srgbClr val="000000"/>
                </a:solidFill>
                <a:latin typeface="Arial"/>
              </a:rPr>
              <a:t>principles</a:t>
            </a:r>
            <a:r>
              <a:rPr lang="nb-NO" sz="2000" b="0" i="1" dirty="0">
                <a:solidFill>
                  <a:srgbClr val="000000"/>
                </a:solidFill>
                <a:latin typeface="Arial"/>
              </a:rPr>
              <a:t> </a:t>
            </a:r>
            <a:r>
              <a:rPr sz="2000" b="0" i="1" dirty="0">
                <a:solidFill>
                  <a:srgbClr val="000000"/>
                </a:solidFill>
                <a:latin typeface="Arial"/>
              </a:rPr>
              <a:t>make AI-assisted research auditable and trustworthy, sustaining the credibility of the scholarly record.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051560"/>
          </a:xfrm>
          <a:prstGeom prst="rect">
            <a:avLst/>
          </a:prstGeom>
          <a:solidFill>
            <a:srgbClr val="524B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51560"/>
            <a:ext cx="12192000" cy="54864"/>
          </a:xfrm>
          <a:prstGeom prst="rect">
            <a:avLst/>
          </a:prstGeom>
          <a:solidFill>
            <a:srgbClr val="3E31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52711"/>
            <a:ext cx="11155680" cy="492443"/>
          </a:xfrm>
          <a:prstGeom prst="rect">
            <a:avLst/>
          </a:prstGeom>
          <a:noFill/>
        </p:spPr>
        <p:txBody>
          <a:bodyPr wrap="square" anchor="ctr">
            <a:spAutoFit/>
          </a:bodyPr>
          <a:lstStyle/>
          <a:p>
            <a:pPr>
              <a:spcAft>
                <a:spcPts val="200"/>
              </a:spcAft>
            </a:pPr>
            <a:r>
              <a:rPr sz="2600" b="1" i="0" dirty="0">
                <a:solidFill>
                  <a:srgbClr val="FFFFFF"/>
                </a:solidFill>
                <a:latin typeface="Arial"/>
              </a:rPr>
              <a:t>The dividing line: what stays human</a:t>
            </a:r>
          </a:p>
        </p:txBody>
      </p:sp>
      <p:sp>
        <p:nvSpPr>
          <p:cNvPr id="5" name="TextBox 4"/>
          <p:cNvSpPr txBox="1"/>
          <p:nvPr/>
        </p:nvSpPr>
        <p:spPr>
          <a:xfrm>
            <a:off x="548640" y="1371600"/>
            <a:ext cx="5486400" cy="3026470"/>
          </a:xfrm>
          <a:prstGeom prst="rect">
            <a:avLst/>
          </a:prstGeom>
          <a:noFill/>
        </p:spPr>
        <p:txBody>
          <a:bodyPr wrap="square">
            <a:spAutoFit/>
          </a:bodyPr>
          <a:lstStyle/>
          <a:p>
            <a:pPr>
              <a:spcAft>
                <a:spcPts val="800"/>
              </a:spcAft>
            </a:pPr>
            <a:r>
              <a:rPr sz="2400" b="1" i="0" dirty="0">
                <a:solidFill>
                  <a:srgbClr val="000000"/>
                </a:solidFill>
                <a:latin typeface="Arial"/>
              </a:rPr>
              <a:t>AI may assist (lower-stakes)</a:t>
            </a:r>
          </a:p>
          <a:p>
            <a:pPr>
              <a:spcAft>
                <a:spcPts val="600"/>
              </a:spcAft>
            </a:pPr>
            <a:r>
              <a:rPr sz="2000" b="0" i="0" dirty="0">
                <a:solidFill>
                  <a:srgbClr val="00B050"/>
                </a:solidFill>
                <a:latin typeface="Arial"/>
              </a:rPr>
              <a:t>✓</a:t>
            </a:r>
            <a:r>
              <a:rPr sz="2000" b="0" i="0" dirty="0">
                <a:solidFill>
                  <a:srgbClr val="33312F"/>
                </a:solidFill>
                <a:latin typeface="Arial"/>
              </a:rPr>
              <a:t>  Mechanical &amp; formatting tasks</a:t>
            </a:r>
          </a:p>
          <a:p>
            <a:pPr>
              <a:spcAft>
                <a:spcPts val="600"/>
              </a:spcAft>
            </a:pPr>
            <a:r>
              <a:rPr sz="2000" b="0" i="0" dirty="0">
                <a:solidFill>
                  <a:srgbClr val="00B050"/>
                </a:solidFill>
                <a:latin typeface="Arial"/>
              </a:rPr>
              <a:t>✓</a:t>
            </a:r>
            <a:r>
              <a:rPr sz="2000" b="0" i="0" dirty="0">
                <a:solidFill>
                  <a:srgbClr val="33312F"/>
                </a:solidFill>
                <a:latin typeface="Arial"/>
              </a:rPr>
              <a:t>  Search, screening, summarizing</a:t>
            </a:r>
          </a:p>
          <a:p>
            <a:pPr>
              <a:spcAft>
                <a:spcPts val="600"/>
              </a:spcAft>
            </a:pPr>
            <a:r>
              <a:rPr sz="2000" b="0" i="0" dirty="0">
                <a:solidFill>
                  <a:srgbClr val="00B050"/>
                </a:solidFill>
                <a:latin typeface="Arial"/>
              </a:rPr>
              <a:t>✓</a:t>
            </a:r>
            <a:r>
              <a:rPr sz="2000" b="0" i="0" dirty="0">
                <a:solidFill>
                  <a:srgbClr val="33312F"/>
                </a:solidFill>
                <a:latin typeface="Arial"/>
              </a:rPr>
              <a:t>  Draft coding/annotation that humans then check</a:t>
            </a:r>
          </a:p>
          <a:p>
            <a:pPr>
              <a:spcAft>
                <a:spcPts val="600"/>
              </a:spcAft>
            </a:pPr>
            <a:r>
              <a:rPr sz="2000" b="0" i="0" dirty="0">
                <a:solidFill>
                  <a:srgbClr val="00B050"/>
                </a:solidFill>
                <a:latin typeface="Arial"/>
              </a:rPr>
              <a:t>✓</a:t>
            </a:r>
            <a:r>
              <a:rPr sz="2000" b="0" i="0" dirty="0">
                <a:solidFill>
                  <a:srgbClr val="33312F"/>
                </a:solidFill>
                <a:latin typeface="Arial"/>
              </a:rPr>
              <a:t>  Language editing &amp; restructuring</a:t>
            </a:r>
          </a:p>
          <a:p>
            <a:pPr>
              <a:spcAft>
                <a:spcPts val="600"/>
              </a:spcAft>
            </a:pPr>
            <a:r>
              <a:rPr sz="2000" b="0" i="0" dirty="0">
                <a:solidFill>
                  <a:srgbClr val="00B050"/>
                </a:solidFill>
                <a:latin typeface="Arial"/>
              </a:rPr>
              <a:t>✓</a:t>
            </a:r>
            <a:r>
              <a:rPr sz="2000" b="0" i="0" dirty="0">
                <a:solidFill>
                  <a:srgbClr val="33312F"/>
                </a:solidFill>
                <a:latin typeface="Arial"/>
              </a:rPr>
              <a:t>  Idea generation &amp; </a:t>
            </a:r>
            <a:r>
              <a:rPr lang="en-NO" sz="2000" dirty="0">
                <a:solidFill>
                  <a:srgbClr val="33312F"/>
                </a:solidFill>
              </a:rPr>
              <a:t>‘</a:t>
            </a:r>
            <a:r>
              <a:rPr sz="2000" b="0" i="0" dirty="0">
                <a:solidFill>
                  <a:srgbClr val="33312F"/>
                </a:solidFill>
                <a:latin typeface="Arial"/>
              </a:rPr>
              <a:t>second-opinion</a:t>
            </a:r>
            <a:r>
              <a:rPr lang="en-NO" sz="2000" dirty="0">
                <a:solidFill>
                  <a:srgbClr val="33312F"/>
                </a:solidFill>
              </a:rPr>
              <a:t>’</a:t>
            </a:r>
            <a:r>
              <a:rPr sz="2000" b="0" i="0" dirty="0">
                <a:solidFill>
                  <a:srgbClr val="33312F"/>
                </a:solidFill>
                <a:latin typeface="Arial"/>
              </a:rPr>
              <a:t> feedback</a:t>
            </a:r>
          </a:p>
        </p:txBody>
      </p:sp>
      <p:sp>
        <p:nvSpPr>
          <p:cNvPr id="6" name="TextBox 5"/>
          <p:cNvSpPr txBox="1"/>
          <p:nvPr/>
        </p:nvSpPr>
        <p:spPr>
          <a:xfrm>
            <a:off x="6309360" y="1371600"/>
            <a:ext cx="5486400" cy="2718693"/>
          </a:xfrm>
          <a:prstGeom prst="rect">
            <a:avLst/>
          </a:prstGeom>
          <a:noFill/>
        </p:spPr>
        <p:txBody>
          <a:bodyPr wrap="square">
            <a:spAutoFit/>
          </a:bodyPr>
          <a:lstStyle/>
          <a:p>
            <a:pPr>
              <a:spcAft>
                <a:spcPts val="800"/>
              </a:spcAft>
            </a:pPr>
            <a:r>
              <a:rPr sz="2400" b="1" i="0" dirty="0">
                <a:solidFill>
                  <a:srgbClr val="000000"/>
                </a:solidFill>
                <a:latin typeface="Arial"/>
              </a:rPr>
              <a:t>Must remain human (high-stakes)</a:t>
            </a:r>
          </a:p>
          <a:p>
            <a:pPr>
              <a:spcAft>
                <a:spcPts val="600"/>
              </a:spcAft>
            </a:pPr>
            <a:r>
              <a:rPr sz="2000" b="0" i="0" dirty="0">
                <a:solidFill>
                  <a:srgbClr val="FF0000"/>
                </a:solidFill>
                <a:latin typeface="Arial"/>
              </a:rPr>
              <a:t>✗</a:t>
            </a:r>
            <a:r>
              <a:rPr sz="2000" b="0" i="0" dirty="0">
                <a:solidFill>
                  <a:srgbClr val="33312F"/>
                </a:solidFill>
                <a:latin typeface="Arial"/>
              </a:rPr>
              <a:t>  Research framing &amp; question setting</a:t>
            </a:r>
          </a:p>
          <a:p>
            <a:pPr>
              <a:spcAft>
                <a:spcPts val="600"/>
              </a:spcAft>
            </a:pPr>
            <a:r>
              <a:rPr sz="2000" b="0" i="0" dirty="0">
                <a:solidFill>
                  <a:srgbClr val="FF0000"/>
                </a:solidFill>
                <a:latin typeface="Arial"/>
              </a:rPr>
              <a:t>✗</a:t>
            </a:r>
            <a:r>
              <a:rPr sz="2000" b="0" i="0" dirty="0">
                <a:solidFill>
                  <a:srgbClr val="33312F"/>
                </a:solidFill>
                <a:latin typeface="Arial"/>
              </a:rPr>
              <a:t>  Theoretical development &amp; interpretation</a:t>
            </a:r>
          </a:p>
          <a:p>
            <a:pPr>
              <a:spcAft>
                <a:spcPts val="600"/>
              </a:spcAft>
            </a:pPr>
            <a:r>
              <a:rPr sz="2000" b="0" i="0" dirty="0">
                <a:solidFill>
                  <a:srgbClr val="FF0000"/>
                </a:solidFill>
                <a:latin typeface="Arial"/>
              </a:rPr>
              <a:t>✗</a:t>
            </a:r>
            <a:r>
              <a:rPr sz="2000" b="0" i="0" dirty="0">
                <a:solidFill>
                  <a:srgbClr val="33312F"/>
                </a:solidFill>
                <a:latin typeface="Arial"/>
              </a:rPr>
              <a:t>  Judging whether the work is original and advances knowledge</a:t>
            </a:r>
          </a:p>
          <a:p>
            <a:pPr>
              <a:spcAft>
                <a:spcPts val="600"/>
              </a:spcAft>
            </a:pPr>
            <a:r>
              <a:rPr sz="2000" b="0" i="0" dirty="0">
                <a:solidFill>
                  <a:srgbClr val="FF0000"/>
                </a:solidFill>
                <a:latin typeface="Arial"/>
              </a:rPr>
              <a:t>✗</a:t>
            </a:r>
            <a:r>
              <a:rPr sz="2000" b="0" i="0" dirty="0">
                <a:solidFill>
                  <a:srgbClr val="33312F"/>
                </a:solidFill>
                <a:latin typeface="Arial"/>
              </a:rPr>
              <a:t>  Critical synthesis &amp; argumentation</a:t>
            </a:r>
          </a:p>
          <a:p>
            <a:pPr>
              <a:spcAft>
                <a:spcPts val="600"/>
              </a:spcAft>
            </a:pPr>
            <a:r>
              <a:rPr sz="2000" b="0" i="0" dirty="0">
                <a:solidFill>
                  <a:srgbClr val="FF0000"/>
                </a:solidFill>
                <a:latin typeface="Arial"/>
              </a:rPr>
              <a:t>✗</a:t>
            </a:r>
            <a:r>
              <a:rPr sz="2000" b="0" i="0" dirty="0">
                <a:solidFill>
                  <a:srgbClr val="33312F"/>
                </a:solidFill>
                <a:latin typeface="Arial"/>
              </a:rPr>
              <a:t>  Final accountability for claims &amp; ethics</a:t>
            </a:r>
          </a:p>
        </p:txBody>
      </p:sp>
      <p:sp>
        <p:nvSpPr>
          <p:cNvPr id="7" name="TextBox 6"/>
          <p:cNvSpPr txBox="1"/>
          <p:nvPr/>
        </p:nvSpPr>
        <p:spPr>
          <a:xfrm>
            <a:off x="548640" y="5283220"/>
            <a:ext cx="11247120" cy="738664"/>
          </a:xfrm>
          <a:prstGeom prst="rect">
            <a:avLst/>
          </a:prstGeom>
          <a:noFill/>
        </p:spPr>
        <p:txBody>
          <a:bodyPr wrap="square">
            <a:spAutoFit/>
          </a:bodyPr>
          <a:lstStyle/>
          <a:p>
            <a:r>
              <a:rPr lang="nb-NO" sz="1400" b="0" i="1" dirty="0">
                <a:solidFill>
                  <a:srgbClr val="000000"/>
                </a:solidFill>
                <a:ea typeface="Inter" panose="02000503000000020004" pitchFamily="2" charset="0"/>
              </a:rPr>
              <a:t>The </a:t>
            </a:r>
            <a:r>
              <a:rPr lang="nb-NO" sz="1400" b="0" i="1" dirty="0" err="1">
                <a:solidFill>
                  <a:srgbClr val="000000"/>
                </a:solidFill>
                <a:ea typeface="Inter" panose="02000503000000020004" pitchFamily="2" charset="0"/>
              </a:rPr>
              <a:t>dividing</a:t>
            </a:r>
            <a:r>
              <a:rPr lang="nb-NO" sz="1400" b="0" i="1" dirty="0">
                <a:solidFill>
                  <a:srgbClr val="000000"/>
                </a:solidFill>
                <a:ea typeface="Inter" panose="02000503000000020004" pitchFamily="2" charset="0"/>
              </a:rPr>
              <a:t> line </a:t>
            </a:r>
            <a:r>
              <a:rPr lang="nb-NO" sz="1400" b="0" i="1" dirty="0" err="1">
                <a:solidFill>
                  <a:srgbClr val="000000"/>
                </a:solidFill>
                <a:ea typeface="Inter" panose="02000503000000020004" pitchFamily="2" charset="0"/>
              </a:rPr>
              <a:t>depends</a:t>
            </a:r>
            <a:r>
              <a:rPr lang="nb-NO" sz="1400" b="0" i="1" dirty="0">
                <a:solidFill>
                  <a:srgbClr val="000000"/>
                </a:solidFill>
                <a:ea typeface="Inter" panose="02000503000000020004" pitchFamily="2" charset="0"/>
              </a:rPr>
              <a:t> </a:t>
            </a:r>
            <a:r>
              <a:rPr lang="nb-NO" sz="1400" b="0" i="1" dirty="0" err="1">
                <a:solidFill>
                  <a:srgbClr val="000000"/>
                </a:solidFill>
                <a:ea typeface="Inter" panose="02000503000000020004" pitchFamily="2" charset="0"/>
              </a:rPr>
              <a:t>on</a:t>
            </a:r>
            <a:r>
              <a:rPr lang="nb-NO" sz="1400" b="0" i="1" dirty="0">
                <a:solidFill>
                  <a:srgbClr val="000000"/>
                </a:solidFill>
                <a:ea typeface="Inter" panose="02000503000000020004" pitchFamily="2" charset="0"/>
              </a:rPr>
              <a:t> </a:t>
            </a:r>
            <a:r>
              <a:rPr lang="nb-NO" sz="1400" b="0" i="1" dirty="0" err="1">
                <a:solidFill>
                  <a:srgbClr val="000000"/>
                </a:solidFill>
                <a:ea typeface="Inter" panose="02000503000000020004" pitchFamily="2" charset="0"/>
              </a:rPr>
              <a:t>the</a:t>
            </a:r>
            <a:r>
              <a:rPr lang="nb-NO" sz="1400" b="0" i="1" dirty="0">
                <a:solidFill>
                  <a:srgbClr val="000000"/>
                </a:solidFill>
                <a:ea typeface="Inter" panose="02000503000000020004" pitchFamily="2" charset="0"/>
              </a:rPr>
              <a:t> </a:t>
            </a:r>
            <a:r>
              <a:rPr lang="nb-NO" sz="1400" b="0" i="1" dirty="0" err="1">
                <a:solidFill>
                  <a:srgbClr val="000000"/>
                </a:solidFill>
                <a:ea typeface="Inter" panose="02000503000000020004" pitchFamily="2" charset="0"/>
              </a:rPr>
              <a:t>framing</a:t>
            </a:r>
            <a:r>
              <a:rPr lang="nb-NO" sz="1400" b="0" i="1" dirty="0">
                <a:solidFill>
                  <a:srgbClr val="000000"/>
                </a:solidFill>
                <a:ea typeface="Inter" panose="02000503000000020004" pitchFamily="2" charset="0"/>
              </a:rPr>
              <a:t>: </a:t>
            </a:r>
            <a:r>
              <a:rPr lang="nb-NO" sz="1400" i="1" dirty="0" err="1">
                <a:solidFill>
                  <a:srgbClr val="000000"/>
                </a:solidFill>
                <a:ea typeface="Inter" panose="02000503000000020004" pitchFamily="2" charset="0"/>
              </a:rPr>
              <a:t>Gopal</a:t>
            </a:r>
            <a:r>
              <a:rPr lang="nb-NO" sz="1400" i="1" dirty="0">
                <a:solidFill>
                  <a:srgbClr val="000000"/>
                </a:solidFill>
                <a:ea typeface="Inter" panose="02000503000000020004" pitchFamily="2" charset="0"/>
              </a:rPr>
              <a:t> et al. (2025), </a:t>
            </a:r>
            <a:r>
              <a:rPr lang="nb-NO" sz="1400" i="1" dirty="0" err="1">
                <a:solidFill>
                  <a:srgbClr val="000000"/>
                </a:solidFill>
                <a:ea typeface="Inter" panose="02000503000000020004" pitchFamily="2" charset="0"/>
              </a:rPr>
              <a:t>adopting</a:t>
            </a:r>
            <a:r>
              <a:rPr lang="nb-NO" sz="1400" i="1" dirty="0">
                <a:solidFill>
                  <a:srgbClr val="000000"/>
                </a:solidFill>
                <a:ea typeface="Inter" panose="02000503000000020004" pitchFamily="2" charset="0"/>
              </a:rPr>
              <a:t> a </a:t>
            </a:r>
            <a:r>
              <a:rPr lang="nb-NO" sz="1400" i="1" dirty="0" err="1">
                <a:solidFill>
                  <a:srgbClr val="000000"/>
                </a:solidFill>
                <a:ea typeface="Inter" panose="02000503000000020004" pitchFamily="2" charset="0"/>
              </a:rPr>
              <a:t>typology</a:t>
            </a:r>
            <a:r>
              <a:rPr lang="nb-NO" sz="1400" i="1" dirty="0">
                <a:solidFill>
                  <a:srgbClr val="000000"/>
                </a:solidFill>
                <a:ea typeface="Inter" panose="02000503000000020004" pitchFamily="2" charset="0"/>
              </a:rPr>
              <a:t> from </a:t>
            </a:r>
            <a:r>
              <a:rPr lang="nb-NO" sz="1400" i="1" dirty="0" err="1">
                <a:solidFill>
                  <a:srgbClr val="000000"/>
                </a:solidFill>
                <a:ea typeface="Inter" panose="02000503000000020004" pitchFamily="2" charset="0"/>
              </a:rPr>
              <a:t>Bhargava</a:t>
            </a:r>
            <a:r>
              <a:rPr lang="nb-NO" sz="1400" i="1" dirty="0">
                <a:solidFill>
                  <a:srgbClr val="000000"/>
                </a:solidFill>
                <a:ea typeface="Inter" panose="02000503000000020004" pitchFamily="2" charset="0"/>
              </a:rPr>
              <a:t> et al. (2025), </a:t>
            </a:r>
            <a:r>
              <a:rPr lang="nb-NO" sz="1400" i="1" dirty="0" err="1">
                <a:solidFill>
                  <a:srgbClr val="000000"/>
                </a:solidFill>
                <a:ea typeface="Inter" panose="02000503000000020004" pitchFamily="2" charset="0"/>
              </a:rPr>
              <a:t>distinguish</a:t>
            </a:r>
            <a:r>
              <a:rPr lang="nb-NO" sz="1400" i="1" dirty="0">
                <a:solidFill>
                  <a:srgbClr val="000000"/>
                </a:solidFill>
                <a:ea typeface="Inter" panose="02000503000000020004" pitchFamily="2" charset="0"/>
              </a:rPr>
              <a:t> </a:t>
            </a:r>
            <a:r>
              <a:rPr lang="nb-NO" sz="1400" i="1" dirty="0" err="1">
                <a:solidFill>
                  <a:srgbClr val="000000"/>
                </a:solidFill>
                <a:ea typeface="Inter" panose="02000503000000020004" pitchFamily="2" charset="0"/>
              </a:rPr>
              <a:t>three</a:t>
            </a:r>
            <a:r>
              <a:rPr lang="nb-NO" sz="1400" i="1" dirty="0">
                <a:solidFill>
                  <a:srgbClr val="000000"/>
                </a:solidFill>
                <a:ea typeface="Inter" panose="02000503000000020004" pitchFamily="2" charset="0"/>
              </a:rPr>
              <a:t> </a:t>
            </a:r>
            <a:r>
              <a:rPr lang="nb-NO" sz="1400" i="1" dirty="0" err="1">
                <a:solidFill>
                  <a:srgbClr val="000000"/>
                </a:solidFill>
                <a:ea typeface="Inter" panose="02000503000000020004" pitchFamily="2" charset="0"/>
              </a:rPr>
              <a:t>usage</a:t>
            </a:r>
            <a:r>
              <a:rPr lang="nb-NO" sz="1400" i="1" dirty="0">
                <a:solidFill>
                  <a:srgbClr val="000000"/>
                </a:solidFill>
                <a:ea typeface="Inter" panose="02000503000000020004" pitchFamily="2" charset="0"/>
              </a:rPr>
              <a:t> </a:t>
            </a:r>
            <a:r>
              <a:rPr lang="nb-NO" sz="1400" i="1" dirty="0" err="1">
                <a:solidFill>
                  <a:srgbClr val="000000"/>
                </a:solidFill>
                <a:ea typeface="Inter" panose="02000503000000020004" pitchFamily="2" charset="0"/>
              </a:rPr>
              <a:t>levels</a:t>
            </a:r>
            <a:r>
              <a:rPr lang="nb-NO" sz="1400" i="1" dirty="0">
                <a:solidFill>
                  <a:srgbClr val="000000"/>
                </a:solidFill>
                <a:ea typeface="Inter" panose="02000503000000020004" pitchFamily="2" charset="0"/>
              </a:rPr>
              <a:t> (</a:t>
            </a:r>
            <a:r>
              <a:rPr lang="nb-NO" sz="1400" i="1" dirty="0" err="1">
                <a:solidFill>
                  <a:srgbClr val="000000"/>
                </a:solidFill>
                <a:ea typeface="Inter" panose="02000503000000020004" pitchFamily="2" charset="0"/>
              </a:rPr>
              <a:t>copy</a:t>
            </a:r>
            <a:r>
              <a:rPr lang="nb-NO" sz="1400" i="1" dirty="0">
                <a:solidFill>
                  <a:srgbClr val="000000"/>
                </a:solidFill>
                <a:ea typeface="Inter" panose="02000503000000020004" pitchFamily="2" charset="0"/>
              </a:rPr>
              <a:t> editor, </a:t>
            </a:r>
            <a:r>
              <a:rPr lang="nb-NO" sz="1400" i="1" dirty="0" err="1">
                <a:solidFill>
                  <a:srgbClr val="000000"/>
                </a:solidFill>
                <a:ea typeface="Inter" panose="02000503000000020004" pitchFamily="2" charset="0"/>
              </a:rPr>
              <a:t>research</a:t>
            </a:r>
            <a:r>
              <a:rPr lang="nb-NO" sz="1400" i="1" dirty="0">
                <a:solidFill>
                  <a:srgbClr val="000000"/>
                </a:solidFill>
                <a:ea typeface="Inter" panose="02000503000000020004" pitchFamily="2" charset="0"/>
              </a:rPr>
              <a:t> </a:t>
            </a:r>
            <a:r>
              <a:rPr lang="nb-NO" sz="1400" i="1" dirty="0" err="1">
                <a:solidFill>
                  <a:srgbClr val="000000"/>
                </a:solidFill>
                <a:ea typeface="Inter" panose="02000503000000020004" pitchFamily="2" charset="0"/>
              </a:rPr>
              <a:t>assistant</a:t>
            </a:r>
            <a:r>
              <a:rPr lang="nb-NO" sz="1400" i="1" dirty="0">
                <a:solidFill>
                  <a:srgbClr val="000000"/>
                </a:solidFill>
                <a:ea typeface="Inter" panose="02000503000000020004" pitchFamily="2" charset="0"/>
              </a:rPr>
              <a:t>, </a:t>
            </a:r>
            <a:r>
              <a:rPr lang="nb-NO" sz="1400" i="1" dirty="0" err="1">
                <a:solidFill>
                  <a:srgbClr val="000000"/>
                </a:solidFill>
                <a:ea typeface="Inter" panose="02000503000000020004" pitchFamily="2" charset="0"/>
              </a:rPr>
              <a:t>supercollaborator</a:t>
            </a:r>
            <a:r>
              <a:rPr lang="nb-NO" sz="1400" i="1" dirty="0">
                <a:solidFill>
                  <a:srgbClr val="000000"/>
                </a:solidFill>
                <a:ea typeface="Inter" panose="02000503000000020004" pitchFamily="2" charset="0"/>
              </a:rPr>
              <a:t>)</a:t>
            </a:r>
            <a:r>
              <a:rPr lang="nb-NO" sz="1400" b="0" i="1" dirty="0">
                <a:solidFill>
                  <a:srgbClr val="000000"/>
                </a:solidFill>
                <a:ea typeface="Inter" panose="02000503000000020004" pitchFamily="2" charset="0"/>
              </a:rPr>
              <a:t>,</a:t>
            </a:r>
            <a:r>
              <a:rPr sz="1400" b="0" i="1" dirty="0">
                <a:solidFill>
                  <a:srgbClr val="000000"/>
                </a:solidFill>
                <a:ea typeface="Inter" panose="02000503000000020004" pitchFamily="2" charset="0"/>
              </a:rPr>
              <a:t> and </a:t>
            </a:r>
            <a:r>
              <a:rPr lang="en-GB" sz="1400" i="1" dirty="0">
                <a:solidFill>
                  <a:srgbClr val="000000"/>
                </a:solidFill>
                <a:ea typeface="Inter" panose="02000503000000020004" pitchFamily="2" charset="0"/>
              </a:rPr>
              <a:t>Tomczyk (2026) frames the researcher as a manager </a:t>
            </a:r>
            <a:r>
              <a:rPr sz="1400" b="0" i="1" dirty="0">
                <a:solidFill>
                  <a:srgbClr val="000000"/>
                </a:solidFill>
                <a:ea typeface="Inter" panose="02000503000000020004" pitchFamily="2" charset="0"/>
              </a:rPr>
              <a:t>who guides, validates, and critically evaluates AI output.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051560"/>
          </a:xfrm>
          <a:prstGeom prst="rect">
            <a:avLst/>
          </a:prstGeom>
          <a:solidFill>
            <a:srgbClr val="524B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51560"/>
            <a:ext cx="12192000" cy="54864"/>
          </a:xfrm>
          <a:prstGeom prst="rect">
            <a:avLst/>
          </a:prstGeom>
          <a:solidFill>
            <a:srgbClr val="3E31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52711"/>
            <a:ext cx="11155680" cy="492443"/>
          </a:xfrm>
          <a:prstGeom prst="rect">
            <a:avLst/>
          </a:prstGeom>
          <a:noFill/>
        </p:spPr>
        <p:txBody>
          <a:bodyPr wrap="square" anchor="ctr">
            <a:spAutoFit/>
          </a:bodyPr>
          <a:lstStyle/>
          <a:p>
            <a:pPr>
              <a:spcAft>
                <a:spcPts val="200"/>
              </a:spcAft>
            </a:pPr>
            <a:r>
              <a:rPr sz="2600" b="1" i="0" dirty="0">
                <a:solidFill>
                  <a:srgbClr val="FFFFFF"/>
                </a:solidFill>
                <a:latin typeface="Arial"/>
              </a:rPr>
              <a:t>Good practice: where GenAI can and cannot support research</a:t>
            </a:r>
          </a:p>
        </p:txBody>
      </p:sp>
      <p:graphicFrame>
        <p:nvGraphicFramePr>
          <p:cNvPr id="5" name="Table 4"/>
          <p:cNvGraphicFramePr>
            <a:graphicFrameLocks noGrp="1"/>
          </p:cNvGraphicFramePr>
          <p:nvPr>
            <p:extLst>
              <p:ext uri="{D42A27DB-BD31-4B8C-83A1-F6EECF244321}">
                <p14:modId xmlns:p14="http://schemas.microsoft.com/office/powerpoint/2010/main" val="3644512605"/>
              </p:ext>
            </p:extLst>
          </p:nvPr>
        </p:nvGraphicFramePr>
        <p:xfrm>
          <a:off x="411480" y="1325880"/>
          <a:ext cx="11384280" cy="4937760"/>
        </p:xfrm>
        <a:graphic>
          <a:graphicData uri="http://schemas.openxmlformats.org/drawingml/2006/table">
            <a:tbl>
              <a:tblPr firstRow="1" bandRow="1">
                <a:tableStyleId>{5C22544A-7EE6-4342-B048-85BDC9FD1C3A}</a:tableStyleId>
              </a:tblPr>
              <a:tblGrid>
                <a:gridCol w="1783080">
                  <a:extLst>
                    <a:ext uri="{9D8B030D-6E8A-4147-A177-3AD203B41FA5}">
                      <a16:colId xmlns:a16="http://schemas.microsoft.com/office/drawing/2014/main" val="20000"/>
                    </a:ext>
                  </a:extLst>
                </a:gridCol>
                <a:gridCol w="379476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gridCol w="3108960">
                  <a:extLst>
                    <a:ext uri="{9D8B030D-6E8A-4147-A177-3AD203B41FA5}">
                      <a16:colId xmlns:a16="http://schemas.microsoft.com/office/drawing/2014/main" val="20003"/>
                    </a:ext>
                  </a:extLst>
                </a:gridCol>
                <a:gridCol w="2057400">
                  <a:extLst>
                    <a:ext uri="{9D8B030D-6E8A-4147-A177-3AD203B41FA5}">
                      <a16:colId xmlns:a16="http://schemas.microsoft.com/office/drawing/2014/main" val="20004"/>
                    </a:ext>
                  </a:extLst>
                </a:gridCol>
              </a:tblGrid>
              <a:tr h="493776">
                <a:tc>
                  <a:txBody>
                    <a:bodyPr/>
                    <a:lstStyle/>
                    <a:p>
                      <a:r>
                        <a:rPr sz="1200" b="1" dirty="0">
                          <a:solidFill>
                            <a:srgbClr val="FFFFFF"/>
                          </a:solidFill>
                          <a:latin typeface="Arial"/>
                        </a:rPr>
                        <a:t>Research task</a:t>
                      </a:r>
                    </a:p>
                  </a:txBody>
                  <a:tcPr marL="63500" marR="63500" marT="25400" marB="25400" anchor="ctr">
                    <a:solidFill>
                      <a:srgbClr val="524B48"/>
                    </a:solidFill>
                  </a:tcPr>
                </a:tc>
                <a:tc>
                  <a:txBody>
                    <a:bodyPr/>
                    <a:lstStyle/>
                    <a:p>
                      <a:r>
                        <a:rPr sz="1200" b="1">
                          <a:solidFill>
                            <a:srgbClr val="FFFFFF"/>
                          </a:solidFill>
                          <a:latin typeface="Arial"/>
                        </a:rPr>
                        <a:t>Specific use</a:t>
                      </a:r>
                    </a:p>
                  </a:txBody>
                  <a:tcPr marL="63500" marR="63500" marT="25400" marB="25400" anchor="ctr">
                    <a:solidFill>
                      <a:srgbClr val="524B48"/>
                    </a:solidFill>
                  </a:tcPr>
                </a:tc>
                <a:tc>
                  <a:txBody>
                    <a:bodyPr/>
                    <a:lstStyle/>
                    <a:p>
                      <a:pPr algn="ctr"/>
                      <a:r>
                        <a:rPr sz="1200" b="1">
                          <a:solidFill>
                            <a:srgbClr val="FFFFFF"/>
                          </a:solidFill>
                          <a:latin typeface="Arial"/>
                        </a:rPr>
                        <a:t>OK?</a:t>
                      </a:r>
                    </a:p>
                  </a:txBody>
                  <a:tcPr marL="63500" marR="63500" marT="25400" marB="25400" anchor="ctr">
                    <a:solidFill>
                      <a:srgbClr val="524B48"/>
                    </a:solidFill>
                  </a:tcPr>
                </a:tc>
                <a:tc>
                  <a:txBody>
                    <a:bodyPr/>
                    <a:lstStyle/>
                    <a:p>
                      <a:r>
                        <a:rPr sz="1200" b="1" dirty="0">
                          <a:solidFill>
                            <a:srgbClr val="FFFFFF"/>
                          </a:solidFill>
                          <a:latin typeface="Arial"/>
                        </a:rPr>
                        <a:t>Condition / reason</a:t>
                      </a:r>
                    </a:p>
                  </a:txBody>
                  <a:tcPr marL="63500" marR="63500" marT="25400" marB="25400" anchor="ctr">
                    <a:solidFill>
                      <a:srgbClr val="524B48"/>
                    </a:solidFill>
                  </a:tcPr>
                </a:tc>
                <a:tc>
                  <a:txBody>
                    <a:bodyPr/>
                    <a:lstStyle/>
                    <a:p>
                      <a:r>
                        <a:rPr sz="1200" b="1">
                          <a:solidFill>
                            <a:srgbClr val="FFFFFF"/>
                          </a:solidFill>
                          <a:latin typeface="Arial"/>
                        </a:rPr>
                        <a:t>Primary source</a:t>
                      </a:r>
                    </a:p>
                  </a:txBody>
                  <a:tcPr marL="63500" marR="63500" marT="25400" marB="25400" anchor="ctr">
                    <a:solidFill>
                      <a:srgbClr val="524B48"/>
                    </a:solidFill>
                  </a:tcPr>
                </a:tc>
                <a:extLst>
                  <a:ext uri="{0D108BD9-81ED-4DB2-BD59-A6C34878D82A}">
                    <a16:rowId xmlns:a16="http://schemas.microsoft.com/office/drawing/2014/main" val="10000"/>
                  </a:ext>
                </a:extLst>
              </a:tr>
              <a:tr h="493776">
                <a:tc>
                  <a:txBody>
                    <a:bodyPr/>
                    <a:lstStyle/>
                    <a:p>
                      <a:r>
                        <a:rPr sz="1100" b="1" dirty="0">
                          <a:solidFill>
                            <a:srgbClr val="000000"/>
                          </a:solidFill>
                          <a:latin typeface="Arial" panose="020B0604020202020204" pitchFamily="34" charset="0"/>
                          <a:cs typeface="Arial" panose="020B0604020202020204" pitchFamily="34" charset="0"/>
                        </a:rPr>
                        <a:t>Literature reviews</a:t>
                      </a:r>
                    </a:p>
                  </a:txBody>
                  <a:tcPr marL="63500" marR="63500" marT="12700" marB="12700" anchor="ctr">
                    <a:solidFill>
                      <a:srgbClr val="F1EEEC"/>
                    </a:solidFill>
                  </a:tcPr>
                </a:tc>
                <a:tc>
                  <a:txBody>
                    <a:bodyPr/>
                    <a:lstStyle/>
                    <a:p>
                      <a:r>
                        <a:rPr sz="1100" dirty="0">
                          <a:solidFill>
                            <a:srgbClr val="33312F"/>
                          </a:solidFill>
                          <a:latin typeface="Arial"/>
                        </a:rPr>
                        <a:t>Search, screen, and summarize sources</a:t>
                      </a:r>
                    </a:p>
                  </a:txBody>
                  <a:tcPr marL="63500" marR="63500" marT="12700" marB="12700" anchor="ctr">
                    <a:solidFill>
                      <a:srgbClr val="F1EEEC"/>
                    </a:solidFill>
                  </a:tcPr>
                </a:tc>
                <a:tc>
                  <a:txBody>
                    <a:bodyPr/>
                    <a:lstStyle/>
                    <a:p>
                      <a:pPr algn="ctr"/>
                      <a:r>
                        <a:rPr sz="1500" b="1" dirty="0">
                          <a:solidFill>
                            <a:srgbClr val="1E9E66"/>
                          </a:solidFill>
                          <a:latin typeface="Arial"/>
                        </a:rPr>
                        <a:t>✓</a:t>
                      </a:r>
                    </a:p>
                  </a:txBody>
                  <a:tcPr marL="63500" marR="63500" marT="12700" marB="12700" anchor="ctr">
                    <a:solidFill>
                      <a:srgbClr val="F1EEEC"/>
                    </a:solidFill>
                  </a:tcPr>
                </a:tc>
                <a:tc>
                  <a:txBody>
                    <a:bodyPr/>
                    <a:lstStyle/>
                    <a:p>
                      <a:r>
                        <a:rPr sz="1100" dirty="0">
                          <a:solidFill>
                            <a:srgbClr val="33312F"/>
                          </a:solidFill>
                          <a:latin typeface="Arial"/>
                        </a:rPr>
                        <a:t>Verify every citation; AI misses &amp; fabricates</a:t>
                      </a:r>
                    </a:p>
                  </a:txBody>
                  <a:tcPr marL="63500" marR="63500" marT="12700" marB="12700" anchor="ctr">
                    <a:solidFill>
                      <a:srgbClr val="F1EEEC"/>
                    </a:solidFill>
                  </a:tcPr>
                </a:tc>
                <a:tc>
                  <a:txBody>
                    <a:bodyPr/>
                    <a:lstStyle/>
                    <a:p>
                      <a:r>
                        <a:rPr sz="1100" i="0" dirty="0">
                          <a:solidFill>
                            <a:srgbClr val="000000"/>
                          </a:solidFill>
                          <a:latin typeface="Arial"/>
                        </a:rPr>
                        <a:t>Tomczyk (2026)</a:t>
                      </a:r>
                    </a:p>
                  </a:txBody>
                  <a:tcPr marL="63500" marR="63500" marT="12700" marB="12700" anchor="ctr">
                    <a:solidFill>
                      <a:srgbClr val="F1EEEC"/>
                    </a:solidFill>
                  </a:tcPr>
                </a:tc>
                <a:extLst>
                  <a:ext uri="{0D108BD9-81ED-4DB2-BD59-A6C34878D82A}">
                    <a16:rowId xmlns:a16="http://schemas.microsoft.com/office/drawing/2014/main" val="10001"/>
                  </a:ext>
                </a:extLst>
              </a:tr>
              <a:tr h="493776">
                <a:tc>
                  <a:txBody>
                    <a:bodyPr/>
                    <a:lstStyle/>
                    <a:p>
                      <a:endParaRPr sz="1100" dirty="0">
                        <a:solidFill>
                          <a:srgbClr val="000000"/>
                        </a:solidFill>
                        <a:latin typeface="Arial" panose="020B0604020202020204" pitchFamily="34" charset="0"/>
                        <a:cs typeface="Arial" panose="020B0604020202020204" pitchFamily="34" charset="0"/>
                      </a:endParaRPr>
                    </a:p>
                  </a:txBody>
                  <a:tcPr marL="63500" marR="63500" marT="12700" marB="12700" anchor="ctr">
                    <a:solidFill>
                      <a:srgbClr val="FFFFFF"/>
                    </a:solidFill>
                  </a:tcPr>
                </a:tc>
                <a:tc>
                  <a:txBody>
                    <a:bodyPr/>
                    <a:lstStyle/>
                    <a:p>
                      <a:r>
                        <a:rPr sz="1100" dirty="0">
                          <a:solidFill>
                            <a:srgbClr val="33312F"/>
                          </a:solidFill>
                          <a:latin typeface="Arial"/>
                        </a:rPr>
                        <a:t>Critical synthesis, interpretation, argumentation</a:t>
                      </a:r>
                    </a:p>
                  </a:txBody>
                  <a:tcPr marL="63500" marR="63500" marT="12700" marB="12700" anchor="ctr">
                    <a:solidFill>
                      <a:srgbClr val="FFFFFF"/>
                    </a:solidFill>
                  </a:tcPr>
                </a:tc>
                <a:tc>
                  <a:txBody>
                    <a:bodyPr/>
                    <a:lstStyle/>
                    <a:p>
                      <a:pPr algn="ctr"/>
                      <a:r>
                        <a:rPr sz="1500" b="1" dirty="0">
                          <a:solidFill>
                            <a:srgbClr val="DD0000"/>
                          </a:solidFill>
                          <a:latin typeface="Arial"/>
                        </a:rPr>
                        <a:t>✗</a:t>
                      </a:r>
                    </a:p>
                  </a:txBody>
                  <a:tcPr marL="63500" marR="63500" marT="12700" marB="12700" anchor="ctr">
                    <a:solidFill>
                      <a:srgbClr val="FFFFFF"/>
                    </a:solidFill>
                  </a:tcPr>
                </a:tc>
                <a:tc>
                  <a:txBody>
                    <a:bodyPr/>
                    <a:lstStyle/>
                    <a:p>
                      <a:r>
                        <a:rPr sz="1100" dirty="0">
                          <a:solidFill>
                            <a:srgbClr val="33312F"/>
                          </a:solidFill>
                          <a:latin typeface="Arial"/>
                        </a:rPr>
                        <a:t>Core scholarly judgment</a:t>
                      </a:r>
                      <a:r>
                        <a:rPr lang="en-NO" sz="1100" dirty="0">
                          <a:solidFill>
                            <a:srgbClr val="33312F"/>
                          </a:solidFill>
                          <a:latin typeface="+mn-lt"/>
                        </a:rPr>
                        <a:t>; </a:t>
                      </a:r>
                      <a:r>
                        <a:rPr lang="en-GB" sz="1100" dirty="0">
                          <a:solidFill>
                            <a:srgbClr val="33312F"/>
                          </a:solidFill>
                          <a:latin typeface="Arial"/>
                        </a:rPr>
                        <a:t>keep</a:t>
                      </a:r>
                      <a:r>
                        <a:rPr sz="1100" dirty="0">
                          <a:solidFill>
                            <a:srgbClr val="33312F"/>
                          </a:solidFill>
                          <a:latin typeface="Arial"/>
                        </a:rPr>
                        <a:t> human</a:t>
                      </a:r>
                    </a:p>
                  </a:txBody>
                  <a:tcPr marL="63500" marR="63500" marT="12700" marB="12700" anchor="ctr">
                    <a:solidFill>
                      <a:srgbClr val="FFFFFF"/>
                    </a:solidFill>
                  </a:tcPr>
                </a:tc>
                <a:tc>
                  <a:txBody>
                    <a:bodyPr/>
                    <a:lstStyle/>
                    <a:p>
                      <a:r>
                        <a:rPr sz="1100" i="0" dirty="0">
                          <a:solidFill>
                            <a:srgbClr val="000000"/>
                          </a:solidFill>
                          <a:latin typeface="Arial"/>
                        </a:rPr>
                        <a:t>Ngwenyama &amp; Rowe (2024)</a:t>
                      </a:r>
                    </a:p>
                  </a:txBody>
                  <a:tcPr marL="63500" marR="63500" marT="12700" marB="12700" anchor="ctr">
                    <a:solidFill>
                      <a:srgbClr val="FFFFFF"/>
                    </a:solidFill>
                  </a:tcPr>
                </a:tc>
                <a:extLst>
                  <a:ext uri="{0D108BD9-81ED-4DB2-BD59-A6C34878D82A}">
                    <a16:rowId xmlns:a16="http://schemas.microsoft.com/office/drawing/2014/main" val="10002"/>
                  </a:ext>
                </a:extLst>
              </a:tr>
              <a:tr h="493776">
                <a:tc>
                  <a:txBody>
                    <a:bodyPr/>
                    <a:lstStyle/>
                    <a:p>
                      <a:r>
                        <a:rPr sz="1100" b="1" dirty="0">
                          <a:solidFill>
                            <a:srgbClr val="000000"/>
                          </a:solidFill>
                          <a:latin typeface="Arial" panose="020B0604020202020204" pitchFamily="34" charset="0"/>
                          <a:cs typeface="Arial" panose="020B0604020202020204" pitchFamily="34" charset="0"/>
                        </a:rPr>
                        <a:t>Analyzing data</a:t>
                      </a:r>
                    </a:p>
                  </a:txBody>
                  <a:tcPr marL="63500" marR="63500" marT="12700" marB="12700" anchor="ctr">
                    <a:solidFill>
                      <a:srgbClr val="F1EEEC"/>
                    </a:solidFill>
                  </a:tcPr>
                </a:tc>
                <a:tc>
                  <a:txBody>
                    <a:bodyPr/>
                    <a:lstStyle/>
                    <a:p>
                      <a:r>
                        <a:rPr sz="1100">
                          <a:solidFill>
                            <a:srgbClr val="33312F"/>
                          </a:solidFill>
                          <a:latin typeface="Arial"/>
                        </a:rPr>
                        <a:t>Text annotation / classification</a:t>
                      </a:r>
                    </a:p>
                  </a:txBody>
                  <a:tcPr marL="63500" marR="63500" marT="12700" marB="12700" anchor="ctr">
                    <a:solidFill>
                      <a:srgbClr val="F1EEEC"/>
                    </a:solidFill>
                  </a:tcPr>
                </a:tc>
                <a:tc>
                  <a:txBody>
                    <a:bodyPr/>
                    <a:lstStyle/>
                    <a:p>
                      <a:pPr algn="ctr"/>
                      <a:r>
                        <a:rPr sz="1500" b="1">
                          <a:solidFill>
                            <a:srgbClr val="1E9E66"/>
                          </a:solidFill>
                          <a:latin typeface="Arial"/>
                        </a:rPr>
                        <a:t>✓</a:t>
                      </a:r>
                    </a:p>
                  </a:txBody>
                  <a:tcPr marL="63500" marR="63500" marT="12700" marB="12700" anchor="ctr">
                    <a:solidFill>
                      <a:srgbClr val="F1EEEC"/>
                    </a:solidFill>
                  </a:tcPr>
                </a:tc>
                <a:tc>
                  <a:txBody>
                    <a:bodyPr/>
                    <a:lstStyle/>
                    <a:p>
                      <a:r>
                        <a:rPr sz="1100" dirty="0">
                          <a:solidFill>
                            <a:srgbClr val="33312F"/>
                          </a:solidFill>
                          <a:latin typeface="Arial"/>
                        </a:rPr>
                        <a:t>Validate on human-coded gold sample; report metrics</a:t>
                      </a:r>
                    </a:p>
                  </a:txBody>
                  <a:tcPr marL="63500" marR="63500" marT="12700" marB="12700" anchor="ctr">
                    <a:solidFill>
                      <a:srgbClr val="F1EEEC"/>
                    </a:solidFill>
                  </a:tcPr>
                </a:tc>
                <a:tc>
                  <a:txBody>
                    <a:bodyPr/>
                    <a:lstStyle/>
                    <a:p>
                      <a:r>
                        <a:rPr sz="1100" i="0" dirty="0" err="1">
                          <a:solidFill>
                            <a:srgbClr val="000000"/>
                          </a:solidFill>
                          <a:latin typeface="Arial"/>
                        </a:rPr>
                        <a:t>Törnberg</a:t>
                      </a:r>
                      <a:r>
                        <a:rPr sz="1100" i="0" dirty="0">
                          <a:solidFill>
                            <a:srgbClr val="000000"/>
                          </a:solidFill>
                          <a:latin typeface="Arial"/>
                        </a:rPr>
                        <a:t> (2025)</a:t>
                      </a:r>
                    </a:p>
                  </a:txBody>
                  <a:tcPr marL="63500" marR="63500" marT="12700" marB="12700" anchor="ctr">
                    <a:solidFill>
                      <a:srgbClr val="F1EEEC"/>
                    </a:solidFill>
                  </a:tcPr>
                </a:tc>
                <a:extLst>
                  <a:ext uri="{0D108BD9-81ED-4DB2-BD59-A6C34878D82A}">
                    <a16:rowId xmlns:a16="http://schemas.microsoft.com/office/drawing/2014/main" val="10003"/>
                  </a:ext>
                </a:extLst>
              </a:tr>
              <a:tr h="493776">
                <a:tc>
                  <a:txBody>
                    <a:bodyPr/>
                    <a:lstStyle/>
                    <a:p>
                      <a:endParaRPr sz="1100" dirty="0">
                        <a:solidFill>
                          <a:srgbClr val="000000"/>
                        </a:solidFill>
                        <a:latin typeface="Arial" panose="020B0604020202020204" pitchFamily="34" charset="0"/>
                        <a:cs typeface="Arial" panose="020B0604020202020204" pitchFamily="34" charset="0"/>
                      </a:endParaRPr>
                    </a:p>
                  </a:txBody>
                  <a:tcPr marL="63500" marR="63500" marT="12700" marB="12700" anchor="ctr">
                    <a:solidFill>
                      <a:srgbClr val="FFFFFF"/>
                    </a:solidFill>
                  </a:tcPr>
                </a:tc>
                <a:tc>
                  <a:txBody>
                    <a:bodyPr/>
                    <a:lstStyle/>
                    <a:p>
                      <a:r>
                        <a:rPr sz="1100" dirty="0">
                          <a:solidFill>
                            <a:srgbClr val="33312F"/>
                          </a:solidFill>
                          <a:latin typeface="Arial"/>
                        </a:rPr>
                        <a:t>Assistive / first-pass qualitative coding</a:t>
                      </a:r>
                    </a:p>
                  </a:txBody>
                  <a:tcPr marL="63500" marR="63500" marT="12700" marB="12700" anchor="ctr">
                    <a:solidFill>
                      <a:srgbClr val="FFFFFF"/>
                    </a:solidFill>
                  </a:tcPr>
                </a:tc>
                <a:tc>
                  <a:txBody>
                    <a:bodyPr/>
                    <a:lstStyle/>
                    <a:p>
                      <a:pPr algn="ctr"/>
                      <a:r>
                        <a:rPr sz="1500" b="1">
                          <a:solidFill>
                            <a:srgbClr val="1E9E66"/>
                          </a:solidFill>
                          <a:latin typeface="Arial"/>
                        </a:rPr>
                        <a:t>✓</a:t>
                      </a:r>
                    </a:p>
                  </a:txBody>
                  <a:tcPr marL="63500" marR="63500" marT="12700" marB="12700" anchor="ctr">
                    <a:solidFill>
                      <a:srgbClr val="FFFFFF"/>
                    </a:solidFill>
                  </a:tcPr>
                </a:tc>
                <a:tc>
                  <a:txBody>
                    <a:bodyPr/>
                    <a:lstStyle/>
                    <a:p>
                      <a:r>
                        <a:rPr sz="1100">
                          <a:solidFill>
                            <a:srgbClr val="33312F"/>
                          </a:solidFill>
                          <a:latin typeface="Arial"/>
                        </a:rPr>
                        <a:t>Assistant only; two trained researchers check the output</a:t>
                      </a:r>
                    </a:p>
                  </a:txBody>
                  <a:tcPr marL="63500" marR="63500" marT="12700" marB="12700" anchor="ctr">
                    <a:solidFill>
                      <a:srgbClr val="FFFFFF"/>
                    </a:solidFill>
                  </a:tcPr>
                </a:tc>
                <a:tc>
                  <a:txBody>
                    <a:bodyPr/>
                    <a:lstStyle/>
                    <a:p>
                      <a:r>
                        <a:rPr sz="1100" i="0" dirty="0">
                          <a:solidFill>
                            <a:srgbClr val="000000"/>
                          </a:solidFill>
                          <a:latin typeface="Arial"/>
                        </a:rPr>
                        <a:t>Khalid &amp; Witmer (2026)</a:t>
                      </a:r>
                    </a:p>
                  </a:txBody>
                  <a:tcPr marL="63500" marR="63500" marT="12700" marB="12700" anchor="ctr">
                    <a:solidFill>
                      <a:srgbClr val="FFFFFF"/>
                    </a:solidFill>
                  </a:tcPr>
                </a:tc>
                <a:extLst>
                  <a:ext uri="{0D108BD9-81ED-4DB2-BD59-A6C34878D82A}">
                    <a16:rowId xmlns:a16="http://schemas.microsoft.com/office/drawing/2014/main" val="10004"/>
                  </a:ext>
                </a:extLst>
              </a:tr>
              <a:tr h="493776">
                <a:tc>
                  <a:txBody>
                    <a:bodyPr/>
                    <a:lstStyle/>
                    <a:p>
                      <a:endParaRPr sz="1100" dirty="0">
                        <a:solidFill>
                          <a:srgbClr val="000000"/>
                        </a:solidFill>
                        <a:latin typeface="Arial" panose="020B0604020202020204" pitchFamily="34" charset="0"/>
                        <a:cs typeface="Arial" panose="020B0604020202020204" pitchFamily="34" charset="0"/>
                      </a:endParaRPr>
                    </a:p>
                  </a:txBody>
                  <a:tcPr marL="63500" marR="63500" marT="12700" marB="12700" anchor="ctr">
                    <a:solidFill>
                      <a:srgbClr val="F1EEEC"/>
                    </a:solidFill>
                  </a:tcPr>
                </a:tc>
                <a:tc>
                  <a:txBody>
                    <a:bodyPr/>
                    <a:lstStyle/>
                    <a:p>
                      <a:r>
                        <a:rPr sz="1100">
                          <a:solidFill>
                            <a:srgbClr val="33312F"/>
                          </a:solidFill>
                          <a:latin typeface="Arial"/>
                        </a:rPr>
                        <a:t>Sole coder with no human validation</a:t>
                      </a:r>
                    </a:p>
                  </a:txBody>
                  <a:tcPr marL="63500" marR="63500" marT="12700" marB="12700" anchor="ctr">
                    <a:solidFill>
                      <a:srgbClr val="F1EEEC"/>
                    </a:solidFill>
                  </a:tcPr>
                </a:tc>
                <a:tc>
                  <a:txBody>
                    <a:bodyPr/>
                    <a:lstStyle/>
                    <a:p>
                      <a:pPr algn="ctr"/>
                      <a:r>
                        <a:rPr sz="1500" b="1">
                          <a:solidFill>
                            <a:srgbClr val="DD0000"/>
                          </a:solidFill>
                          <a:latin typeface="Arial"/>
                        </a:rPr>
                        <a:t>✗</a:t>
                      </a:r>
                    </a:p>
                  </a:txBody>
                  <a:tcPr marL="63500" marR="63500" marT="12700" marB="12700" anchor="ctr">
                    <a:solidFill>
                      <a:srgbClr val="F1EEEC"/>
                    </a:solidFill>
                  </a:tcPr>
                </a:tc>
                <a:tc>
                  <a:txBody>
                    <a:bodyPr/>
                    <a:lstStyle/>
                    <a:p>
                      <a:r>
                        <a:rPr sz="1100">
                          <a:solidFill>
                            <a:srgbClr val="33312F"/>
                          </a:solidFill>
                          <a:latin typeface="Arial"/>
                        </a:rPr>
                        <a:t>Reliability falls as task complexity rises</a:t>
                      </a:r>
                    </a:p>
                  </a:txBody>
                  <a:tcPr marL="63500" marR="63500" marT="12700" marB="12700" anchor="ctr">
                    <a:solidFill>
                      <a:srgbClr val="F1EEEC"/>
                    </a:solidFill>
                  </a:tcPr>
                </a:tc>
                <a:tc>
                  <a:txBody>
                    <a:bodyPr/>
                    <a:lstStyle/>
                    <a:p>
                      <a:r>
                        <a:rPr sz="1100" i="0" dirty="0">
                          <a:solidFill>
                            <a:srgbClr val="000000"/>
                          </a:solidFill>
                          <a:latin typeface="Arial"/>
                        </a:rPr>
                        <a:t>Lin &amp; Zhang (2026)</a:t>
                      </a:r>
                    </a:p>
                  </a:txBody>
                  <a:tcPr marL="63500" marR="63500" marT="12700" marB="12700" anchor="ctr">
                    <a:solidFill>
                      <a:srgbClr val="F1EEEC"/>
                    </a:solidFill>
                  </a:tcPr>
                </a:tc>
                <a:extLst>
                  <a:ext uri="{0D108BD9-81ED-4DB2-BD59-A6C34878D82A}">
                    <a16:rowId xmlns:a16="http://schemas.microsoft.com/office/drawing/2014/main" val="10005"/>
                  </a:ext>
                </a:extLst>
              </a:tr>
              <a:tr h="493776">
                <a:tc>
                  <a:txBody>
                    <a:bodyPr/>
                    <a:lstStyle/>
                    <a:p>
                      <a:r>
                        <a:rPr sz="1100" b="1" dirty="0">
                          <a:solidFill>
                            <a:srgbClr val="000000"/>
                          </a:solidFill>
                          <a:latin typeface="Arial" panose="020B0604020202020204" pitchFamily="34" charset="0"/>
                          <a:cs typeface="Arial" panose="020B0604020202020204" pitchFamily="34" charset="0"/>
                        </a:rPr>
                        <a:t>Drafting &amp; revising</a:t>
                      </a:r>
                    </a:p>
                  </a:txBody>
                  <a:tcPr marL="63500" marR="63500" marT="12700" marB="12700" anchor="ctr">
                    <a:solidFill>
                      <a:srgbClr val="FFFFFF"/>
                    </a:solidFill>
                  </a:tcPr>
                </a:tc>
                <a:tc>
                  <a:txBody>
                    <a:bodyPr/>
                    <a:lstStyle/>
                    <a:p>
                      <a:r>
                        <a:rPr sz="1100">
                          <a:solidFill>
                            <a:srgbClr val="33312F"/>
                          </a:solidFill>
                          <a:latin typeface="Arial"/>
                        </a:rPr>
                        <a:t>Language editing, grammar, restructuring</a:t>
                      </a:r>
                    </a:p>
                  </a:txBody>
                  <a:tcPr marL="63500" marR="63500" marT="12700" marB="12700" anchor="ctr">
                    <a:solidFill>
                      <a:srgbClr val="FFFFFF"/>
                    </a:solidFill>
                  </a:tcPr>
                </a:tc>
                <a:tc>
                  <a:txBody>
                    <a:bodyPr/>
                    <a:lstStyle/>
                    <a:p>
                      <a:pPr algn="ctr"/>
                      <a:r>
                        <a:rPr sz="1500" b="1">
                          <a:solidFill>
                            <a:srgbClr val="1E9E66"/>
                          </a:solidFill>
                          <a:latin typeface="Arial"/>
                        </a:rPr>
                        <a:t>✓</a:t>
                      </a:r>
                    </a:p>
                  </a:txBody>
                  <a:tcPr marL="63500" marR="63500" marT="12700" marB="12700" anchor="ctr">
                    <a:solidFill>
                      <a:srgbClr val="FFFFFF"/>
                    </a:solidFill>
                  </a:tcPr>
                </a:tc>
                <a:tc>
                  <a:txBody>
                    <a:bodyPr/>
                    <a:lstStyle/>
                    <a:p>
                      <a:r>
                        <a:rPr sz="1100">
                          <a:solidFill>
                            <a:srgbClr val="33312F"/>
                          </a:solidFill>
                          <a:latin typeface="Arial"/>
                        </a:rPr>
                        <a:t>Allowed if disclosed; like an advanced editor</a:t>
                      </a:r>
                    </a:p>
                  </a:txBody>
                  <a:tcPr marL="63500" marR="63500" marT="12700" marB="12700" anchor="ctr">
                    <a:solidFill>
                      <a:srgbClr val="FFFFFF"/>
                    </a:solidFill>
                  </a:tcPr>
                </a:tc>
                <a:tc>
                  <a:txBody>
                    <a:bodyPr/>
                    <a:lstStyle/>
                    <a:p>
                      <a:r>
                        <a:rPr sz="1100" i="0" dirty="0">
                          <a:solidFill>
                            <a:srgbClr val="000000"/>
                          </a:solidFill>
                          <a:latin typeface="Arial"/>
                        </a:rPr>
                        <a:t>Yoo (2024)</a:t>
                      </a:r>
                    </a:p>
                  </a:txBody>
                  <a:tcPr marL="63500" marR="63500" marT="12700" marB="12700" anchor="ctr">
                    <a:solidFill>
                      <a:srgbClr val="FFFFFF"/>
                    </a:solidFill>
                  </a:tcPr>
                </a:tc>
                <a:extLst>
                  <a:ext uri="{0D108BD9-81ED-4DB2-BD59-A6C34878D82A}">
                    <a16:rowId xmlns:a16="http://schemas.microsoft.com/office/drawing/2014/main" val="10006"/>
                  </a:ext>
                </a:extLst>
              </a:tr>
              <a:tr h="493776">
                <a:tc>
                  <a:txBody>
                    <a:bodyPr/>
                    <a:lstStyle/>
                    <a:p>
                      <a:endParaRPr sz="1100" dirty="0">
                        <a:solidFill>
                          <a:srgbClr val="000000"/>
                        </a:solidFill>
                        <a:latin typeface="Arial" panose="020B0604020202020204" pitchFamily="34" charset="0"/>
                        <a:cs typeface="Arial" panose="020B0604020202020204" pitchFamily="34" charset="0"/>
                      </a:endParaRPr>
                    </a:p>
                  </a:txBody>
                  <a:tcPr marL="63500" marR="63500" marT="12700" marB="12700" anchor="ctr">
                    <a:solidFill>
                      <a:srgbClr val="F1EEEC"/>
                    </a:solidFill>
                  </a:tcPr>
                </a:tc>
                <a:tc>
                  <a:txBody>
                    <a:bodyPr/>
                    <a:lstStyle/>
                    <a:p>
                      <a:r>
                        <a:rPr sz="1100">
                          <a:solidFill>
                            <a:srgbClr val="33312F"/>
                          </a:solidFill>
                          <a:latin typeface="Arial"/>
                        </a:rPr>
                        <a:t>Generating substantive claims; AI as author</a:t>
                      </a:r>
                    </a:p>
                  </a:txBody>
                  <a:tcPr marL="63500" marR="63500" marT="12700" marB="12700" anchor="ctr">
                    <a:solidFill>
                      <a:srgbClr val="F1EEEC"/>
                    </a:solidFill>
                  </a:tcPr>
                </a:tc>
                <a:tc>
                  <a:txBody>
                    <a:bodyPr/>
                    <a:lstStyle/>
                    <a:p>
                      <a:pPr algn="ctr"/>
                      <a:r>
                        <a:rPr sz="1500" b="1">
                          <a:solidFill>
                            <a:srgbClr val="DD0000"/>
                          </a:solidFill>
                          <a:latin typeface="Arial"/>
                        </a:rPr>
                        <a:t>✗</a:t>
                      </a:r>
                    </a:p>
                  </a:txBody>
                  <a:tcPr marL="63500" marR="63500" marT="12700" marB="12700" anchor="ctr">
                    <a:solidFill>
                      <a:srgbClr val="F1EEEC"/>
                    </a:solidFill>
                  </a:tcPr>
                </a:tc>
                <a:tc>
                  <a:txBody>
                    <a:bodyPr/>
                    <a:lstStyle/>
                    <a:p>
                      <a:r>
                        <a:rPr sz="1100">
                          <a:solidFill>
                            <a:srgbClr val="33312F"/>
                          </a:solidFill>
                          <a:latin typeface="Arial"/>
                        </a:rPr>
                        <a:t>No AI authorship; verify all content &amp; sources</a:t>
                      </a:r>
                    </a:p>
                  </a:txBody>
                  <a:tcPr marL="63500" marR="63500" marT="12700" marB="12700" anchor="ctr">
                    <a:solidFill>
                      <a:srgbClr val="F1EEEC"/>
                    </a:solidFill>
                  </a:tcPr>
                </a:tc>
                <a:tc>
                  <a:txBody>
                    <a:bodyPr/>
                    <a:lstStyle/>
                    <a:p>
                      <a:r>
                        <a:rPr sz="1100" i="0" dirty="0">
                          <a:solidFill>
                            <a:srgbClr val="000000"/>
                          </a:solidFill>
                          <a:latin typeface="Arial"/>
                        </a:rPr>
                        <a:t>Schwartz &amp; </a:t>
                      </a:r>
                      <a:r>
                        <a:rPr sz="1100" i="0" dirty="0" err="1">
                          <a:solidFill>
                            <a:srgbClr val="000000"/>
                          </a:solidFill>
                          <a:latin typeface="Arial"/>
                        </a:rPr>
                        <a:t>Te'eni</a:t>
                      </a:r>
                      <a:r>
                        <a:rPr sz="1100" i="0" dirty="0">
                          <a:solidFill>
                            <a:srgbClr val="000000"/>
                          </a:solidFill>
                          <a:latin typeface="Arial"/>
                        </a:rPr>
                        <a:t> (2024)</a:t>
                      </a:r>
                    </a:p>
                  </a:txBody>
                  <a:tcPr marL="63500" marR="63500" marT="12700" marB="12700" anchor="ctr">
                    <a:solidFill>
                      <a:srgbClr val="F1EEEC"/>
                    </a:solidFill>
                  </a:tcPr>
                </a:tc>
                <a:extLst>
                  <a:ext uri="{0D108BD9-81ED-4DB2-BD59-A6C34878D82A}">
                    <a16:rowId xmlns:a16="http://schemas.microsoft.com/office/drawing/2014/main" val="10007"/>
                  </a:ext>
                </a:extLst>
              </a:tr>
              <a:tr h="493776">
                <a:tc>
                  <a:txBody>
                    <a:bodyPr/>
                    <a:lstStyle/>
                    <a:p>
                      <a:r>
                        <a:rPr sz="1100" b="1" dirty="0">
                          <a:solidFill>
                            <a:srgbClr val="000000"/>
                          </a:solidFill>
                          <a:latin typeface="Arial" panose="020B0604020202020204" pitchFamily="34" charset="0"/>
                          <a:cs typeface="Arial" panose="020B0604020202020204" pitchFamily="34" charset="0"/>
                        </a:rPr>
                        <a:t>Reviewing papers</a:t>
                      </a:r>
                    </a:p>
                  </a:txBody>
                  <a:tcPr marL="63500" marR="63500" marT="12700" marB="12700" anchor="ctr">
                    <a:solidFill>
                      <a:srgbClr val="FFFFFF"/>
                    </a:solidFill>
                  </a:tcPr>
                </a:tc>
                <a:tc>
                  <a:txBody>
                    <a:bodyPr/>
                    <a:lstStyle/>
                    <a:p>
                      <a:r>
                        <a:rPr sz="1100" dirty="0">
                          <a:solidFill>
                            <a:srgbClr val="33312F"/>
                          </a:solidFill>
                          <a:latin typeface="Arial"/>
                        </a:rPr>
                        <a:t>Format/reference checks; clarity; </a:t>
                      </a:r>
                      <a:r>
                        <a:rPr lang="en-NO" sz="1100" dirty="0">
                          <a:solidFill>
                            <a:srgbClr val="33312F"/>
                          </a:solidFill>
                        </a:rPr>
                        <a:t>‘</a:t>
                      </a:r>
                      <a:r>
                        <a:rPr sz="1100" dirty="0">
                          <a:solidFill>
                            <a:srgbClr val="33312F"/>
                          </a:solidFill>
                          <a:latin typeface="Arial"/>
                        </a:rPr>
                        <a:t>second opinion</a:t>
                      </a:r>
                      <a:r>
                        <a:rPr lang="en-NO" sz="1100" b="0" i="0" dirty="0">
                          <a:solidFill>
                            <a:srgbClr val="33312F"/>
                          </a:solidFill>
                          <a:latin typeface="+mn-lt"/>
                        </a:rPr>
                        <a:t>’</a:t>
                      </a:r>
                      <a:endParaRPr sz="1100" dirty="0">
                        <a:solidFill>
                          <a:srgbClr val="33312F"/>
                        </a:solidFill>
                        <a:latin typeface="Arial"/>
                      </a:endParaRPr>
                    </a:p>
                  </a:txBody>
                  <a:tcPr marL="63500" marR="63500" marT="12700" marB="12700" anchor="ctr">
                    <a:solidFill>
                      <a:srgbClr val="FFFFFF"/>
                    </a:solidFill>
                  </a:tcPr>
                </a:tc>
                <a:tc>
                  <a:txBody>
                    <a:bodyPr/>
                    <a:lstStyle/>
                    <a:p>
                      <a:pPr algn="ctr"/>
                      <a:r>
                        <a:rPr sz="1500" b="1" dirty="0">
                          <a:solidFill>
                            <a:srgbClr val="1E9E66"/>
                          </a:solidFill>
                          <a:latin typeface="Arial"/>
                        </a:rPr>
                        <a:t>✓</a:t>
                      </a:r>
                    </a:p>
                  </a:txBody>
                  <a:tcPr marL="63500" marR="63500" marT="12700" marB="12700" anchor="ctr">
                    <a:solidFill>
                      <a:srgbClr val="FFFFFF"/>
                    </a:solidFill>
                  </a:tcPr>
                </a:tc>
                <a:tc>
                  <a:txBody>
                    <a:bodyPr/>
                    <a:lstStyle/>
                    <a:p>
                      <a:r>
                        <a:rPr sz="1100">
                          <a:solidFill>
                            <a:srgbClr val="33312F"/>
                          </a:solidFill>
                          <a:latin typeface="Arial"/>
                        </a:rPr>
                        <a:t>AI-augmented, not AI-driven</a:t>
                      </a:r>
                    </a:p>
                  </a:txBody>
                  <a:tcPr marL="63500" marR="63500" marT="12700" marB="12700" anchor="ctr">
                    <a:solidFill>
                      <a:srgbClr val="FFFFFF"/>
                    </a:solidFill>
                  </a:tcPr>
                </a:tc>
                <a:tc>
                  <a:txBody>
                    <a:bodyPr/>
                    <a:lstStyle/>
                    <a:p>
                      <a:r>
                        <a:rPr sz="1100" i="0" dirty="0">
                          <a:solidFill>
                            <a:srgbClr val="000000"/>
                          </a:solidFill>
                          <a:latin typeface="Arial"/>
                        </a:rPr>
                        <a:t>Shmueli &amp; Ray (2024)</a:t>
                      </a:r>
                    </a:p>
                  </a:txBody>
                  <a:tcPr marL="63500" marR="63500" marT="12700" marB="12700" anchor="ctr">
                    <a:solidFill>
                      <a:srgbClr val="FFFFFF"/>
                    </a:solidFill>
                  </a:tcPr>
                </a:tc>
                <a:extLst>
                  <a:ext uri="{0D108BD9-81ED-4DB2-BD59-A6C34878D82A}">
                    <a16:rowId xmlns:a16="http://schemas.microsoft.com/office/drawing/2014/main" val="10008"/>
                  </a:ext>
                </a:extLst>
              </a:tr>
              <a:tr h="493776">
                <a:tc>
                  <a:txBody>
                    <a:bodyPr/>
                    <a:lstStyle/>
                    <a:p>
                      <a:endParaRPr sz="1100" dirty="0">
                        <a:latin typeface="Arial" panose="020B0604020202020204" pitchFamily="34" charset="0"/>
                        <a:cs typeface="Arial" panose="020B0604020202020204" pitchFamily="34" charset="0"/>
                      </a:endParaRPr>
                    </a:p>
                  </a:txBody>
                  <a:tcPr marL="63500" marR="63500" marT="12700" marB="12700" anchor="ctr">
                    <a:solidFill>
                      <a:srgbClr val="F1EEEC"/>
                    </a:solidFill>
                  </a:tcPr>
                </a:tc>
                <a:tc>
                  <a:txBody>
                    <a:bodyPr/>
                    <a:lstStyle/>
                    <a:p>
                      <a:r>
                        <a:rPr sz="1100" dirty="0">
                          <a:solidFill>
                            <a:srgbClr val="33312F"/>
                          </a:solidFill>
                          <a:latin typeface="Arial"/>
                        </a:rPr>
                        <a:t>Autonomous accept/reject; uploading confidential </a:t>
                      </a:r>
                      <a:r>
                        <a:rPr lang="nb-NO" sz="1100" dirty="0" err="1">
                          <a:solidFill>
                            <a:srgbClr val="33312F"/>
                          </a:solidFill>
                          <a:latin typeface="Arial"/>
                        </a:rPr>
                        <a:t>manuscripts</a:t>
                      </a:r>
                      <a:endParaRPr sz="1100" dirty="0">
                        <a:solidFill>
                          <a:srgbClr val="33312F"/>
                        </a:solidFill>
                        <a:latin typeface="Arial"/>
                      </a:endParaRPr>
                    </a:p>
                  </a:txBody>
                  <a:tcPr marL="63500" marR="63500" marT="12700" marB="12700" anchor="ctr">
                    <a:solidFill>
                      <a:srgbClr val="F1EEEC"/>
                    </a:solidFill>
                  </a:tcPr>
                </a:tc>
                <a:tc>
                  <a:txBody>
                    <a:bodyPr/>
                    <a:lstStyle/>
                    <a:p>
                      <a:pPr algn="ctr"/>
                      <a:r>
                        <a:rPr sz="1500" b="1" dirty="0">
                          <a:solidFill>
                            <a:srgbClr val="DD0000"/>
                          </a:solidFill>
                          <a:latin typeface="Arial"/>
                        </a:rPr>
                        <a:t>✗</a:t>
                      </a:r>
                    </a:p>
                  </a:txBody>
                  <a:tcPr marL="63500" marR="63500" marT="12700" marB="12700" anchor="ctr">
                    <a:solidFill>
                      <a:srgbClr val="F1EEEC"/>
                    </a:solidFill>
                  </a:tcPr>
                </a:tc>
                <a:tc>
                  <a:txBody>
                    <a:bodyPr/>
                    <a:lstStyle/>
                    <a:p>
                      <a:r>
                        <a:rPr sz="1100">
                          <a:solidFill>
                            <a:srgbClr val="33312F"/>
                          </a:solidFill>
                          <a:latin typeface="Arial"/>
                        </a:rPr>
                        <a:t>Confidentiality breach; positive bias</a:t>
                      </a:r>
                    </a:p>
                  </a:txBody>
                  <a:tcPr marL="63500" marR="63500" marT="12700" marB="12700" anchor="ctr">
                    <a:solidFill>
                      <a:srgbClr val="F1EEEC"/>
                    </a:solidFill>
                  </a:tcPr>
                </a:tc>
                <a:tc>
                  <a:txBody>
                    <a:bodyPr/>
                    <a:lstStyle/>
                    <a:p>
                      <a:r>
                        <a:rPr sz="1100" i="0" dirty="0" err="1">
                          <a:solidFill>
                            <a:srgbClr val="000000"/>
                          </a:solidFill>
                          <a:latin typeface="Arial"/>
                        </a:rPr>
                        <a:t>Kankanhalli</a:t>
                      </a:r>
                      <a:r>
                        <a:rPr sz="1100" i="0" dirty="0">
                          <a:solidFill>
                            <a:srgbClr val="000000"/>
                          </a:solidFill>
                          <a:latin typeface="Arial"/>
                        </a:rPr>
                        <a:t> (2024)</a:t>
                      </a:r>
                    </a:p>
                  </a:txBody>
                  <a:tcPr marL="63500" marR="63500" marT="12700" marB="12700" anchor="ctr">
                    <a:solidFill>
                      <a:srgbClr val="F1EEEC"/>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051560"/>
          </a:xfrm>
          <a:prstGeom prst="rect">
            <a:avLst/>
          </a:prstGeom>
          <a:solidFill>
            <a:srgbClr val="524B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51560"/>
            <a:ext cx="12192000" cy="54864"/>
          </a:xfrm>
          <a:prstGeom prst="rect">
            <a:avLst/>
          </a:prstGeom>
          <a:solidFill>
            <a:srgbClr val="3E31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52711"/>
            <a:ext cx="11155680" cy="492443"/>
          </a:xfrm>
          <a:prstGeom prst="rect">
            <a:avLst/>
          </a:prstGeom>
          <a:noFill/>
        </p:spPr>
        <p:txBody>
          <a:bodyPr wrap="square" anchor="ctr">
            <a:spAutoFit/>
          </a:bodyPr>
          <a:lstStyle/>
          <a:p>
            <a:pPr>
              <a:spcAft>
                <a:spcPts val="200"/>
              </a:spcAft>
            </a:pPr>
            <a:r>
              <a:rPr sz="2600" b="1" i="0" dirty="0">
                <a:solidFill>
                  <a:srgbClr val="FFFFFF"/>
                </a:solidFill>
                <a:latin typeface="Arial"/>
              </a:rPr>
              <a:t>Policies</a:t>
            </a:r>
            <a:r>
              <a:rPr lang="nb-NO" sz="2600" b="1" i="0" dirty="0">
                <a:solidFill>
                  <a:srgbClr val="FFFFFF"/>
                </a:solidFill>
                <a:latin typeface="Arial"/>
              </a:rPr>
              <a:t> </a:t>
            </a:r>
            <a:r>
              <a:rPr lang="nb-NO" sz="2600" b="1" i="0" dirty="0" err="1">
                <a:solidFill>
                  <a:srgbClr val="FFFFFF"/>
                </a:solidFill>
                <a:latin typeface="Arial"/>
              </a:rPr>
              <a:t>already</a:t>
            </a:r>
            <a:r>
              <a:rPr lang="nb-NO" sz="2600" b="1" i="0" dirty="0">
                <a:solidFill>
                  <a:srgbClr val="FFFFFF"/>
                </a:solidFill>
                <a:latin typeface="Arial"/>
              </a:rPr>
              <a:t> in </a:t>
            </a:r>
            <a:r>
              <a:rPr lang="nb-NO" sz="2600" b="1" i="0" dirty="0" err="1">
                <a:solidFill>
                  <a:srgbClr val="FFFFFF"/>
                </a:solidFill>
                <a:latin typeface="Arial"/>
              </a:rPr>
              <a:t>place</a:t>
            </a:r>
            <a:endParaRPr sz="2600" b="1" i="0" dirty="0">
              <a:solidFill>
                <a:srgbClr val="FFFFFF"/>
              </a:solidFill>
              <a:latin typeface="Arial"/>
            </a:endParaRPr>
          </a:p>
        </p:txBody>
      </p:sp>
      <p:sp>
        <p:nvSpPr>
          <p:cNvPr id="5" name="TextBox 4"/>
          <p:cNvSpPr txBox="1"/>
          <p:nvPr/>
        </p:nvSpPr>
        <p:spPr>
          <a:xfrm>
            <a:off x="640080" y="1371600"/>
            <a:ext cx="10881360" cy="4852610"/>
          </a:xfrm>
          <a:prstGeom prst="rect">
            <a:avLst/>
          </a:prstGeom>
          <a:noFill/>
        </p:spPr>
        <p:txBody>
          <a:bodyPr wrap="square">
            <a:spAutoFit/>
          </a:bodyPr>
          <a:lstStyle/>
          <a:p>
            <a:pPr marL="285750" indent="-285750">
              <a:spcBef>
                <a:spcPts val="0"/>
              </a:spcBef>
              <a:spcAft>
                <a:spcPts val="800"/>
              </a:spcAft>
              <a:buFont typeface="Arial" panose="020B0604020202020204" pitchFamily="34" charset="0"/>
              <a:buChar char="•"/>
            </a:pPr>
            <a:r>
              <a:rPr sz="1600" b="1" i="0" dirty="0">
                <a:solidFill>
                  <a:srgbClr val="000000"/>
                </a:solidFill>
                <a:latin typeface="Arial"/>
              </a:rPr>
              <a:t>Authorship (COPE).</a:t>
            </a:r>
            <a:r>
              <a:rPr sz="1600" b="0" i="0" dirty="0">
                <a:solidFill>
                  <a:srgbClr val="33312F"/>
                </a:solidFill>
                <a:latin typeface="Arial"/>
              </a:rPr>
              <a:t> AI cannot be listed as an author; authors disclose which tool was used and how, in the methods/materials section (Schwartz &amp; </a:t>
            </a:r>
            <a:r>
              <a:rPr sz="1600" b="0" i="0" dirty="0" err="1">
                <a:solidFill>
                  <a:srgbClr val="33312F"/>
                </a:solidFill>
                <a:latin typeface="Arial"/>
              </a:rPr>
              <a:t>Te'eni</a:t>
            </a:r>
            <a:r>
              <a:rPr sz="1600" b="0" i="0" dirty="0">
                <a:solidFill>
                  <a:srgbClr val="33312F"/>
                </a:solidFill>
                <a:latin typeface="Arial"/>
              </a:rPr>
              <a:t>, 2024).</a:t>
            </a:r>
            <a:endParaRPr lang="nb-NO" sz="1600" b="0" i="0" dirty="0">
              <a:solidFill>
                <a:srgbClr val="33312F"/>
              </a:solidFill>
              <a:latin typeface="Arial"/>
            </a:endParaRPr>
          </a:p>
          <a:p>
            <a:pPr marL="285750" indent="-285750">
              <a:spcAft>
                <a:spcPts val="800"/>
              </a:spcAft>
              <a:buFont typeface="Arial" panose="020B0604020202020204" pitchFamily="34" charset="0"/>
              <a:buChar char="•"/>
            </a:pPr>
            <a:r>
              <a:rPr lang="en-GB" sz="1600" b="1" dirty="0">
                <a:solidFill>
                  <a:srgbClr val="000000"/>
                </a:solidFill>
              </a:rPr>
              <a:t>AIS journals.</a:t>
            </a:r>
            <a:r>
              <a:rPr lang="en-GB" sz="1600" dirty="0">
                <a:solidFill>
                  <a:srgbClr val="33312F"/>
                </a:solidFill>
              </a:rPr>
              <a:t> JAIS requires a Generative AI transparency document with every submission (JAIS, 2025); CAIS requires a </a:t>
            </a:r>
            <a:r>
              <a:rPr lang="en-NO" sz="1600" dirty="0">
                <a:solidFill>
                  <a:srgbClr val="33312F"/>
                </a:solidFill>
              </a:rPr>
              <a:t>‘</a:t>
            </a:r>
            <a:r>
              <a:rPr lang="en-GB" sz="1600" dirty="0">
                <a:solidFill>
                  <a:srgbClr val="33312F"/>
                </a:solidFill>
              </a:rPr>
              <a:t>Declaration of AI</a:t>
            </a:r>
            <a:r>
              <a:rPr lang="en-NO" sz="1600" dirty="0">
                <a:solidFill>
                  <a:srgbClr val="33312F"/>
                </a:solidFill>
              </a:rPr>
              <a:t>’</a:t>
            </a:r>
            <a:r>
              <a:rPr lang="en-GB" sz="1600" dirty="0">
                <a:solidFill>
                  <a:srgbClr val="33312F"/>
                </a:solidFill>
              </a:rPr>
              <a:t> for any GenAI use in analysis, writing, or revision (CAIS, 2025); SJIS permits GenAI only for language editing, wants a disclosure statement before the references, and bans reviewers from uploading manuscripts into GenAI tools (SJIS, 2025).</a:t>
            </a:r>
            <a:endParaRPr sz="1600" b="0" i="0" dirty="0">
              <a:solidFill>
                <a:srgbClr val="33312F"/>
              </a:solidFill>
              <a:latin typeface="Arial"/>
            </a:endParaRPr>
          </a:p>
          <a:p>
            <a:pPr marL="285750" indent="-285750">
              <a:spcBef>
                <a:spcPts val="0"/>
              </a:spcBef>
              <a:spcAft>
                <a:spcPts val="800"/>
              </a:spcAft>
              <a:buFont typeface="Arial" panose="020B0604020202020204" pitchFamily="34" charset="0"/>
              <a:buChar char="•"/>
            </a:pPr>
            <a:r>
              <a:rPr sz="1600" b="1" i="0" dirty="0">
                <a:solidFill>
                  <a:srgbClr val="000000"/>
                </a:solidFill>
                <a:latin typeface="Arial"/>
              </a:rPr>
              <a:t>Disclosure (e.g., Journal of Mixed Methods Research).</a:t>
            </a:r>
            <a:r>
              <a:rPr sz="1600" b="0" i="0" dirty="0">
                <a:solidFill>
                  <a:srgbClr val="33312F"/>
                </a:solidFill>
                <a:latin typeface="Arial"/>
              </a:rPr>
              <a:t> Report AI/automated-tool use in both the cover letter and the manuscript; justify it, and state how findings may be affected by it (James et al., 2024).</a:t>
            </a:r>
          </a:p>
          <a:p>
            <a:pPr marL="285750" indent="-285750">
              <a:spcBef>
                <a:spcPts val="0"/>
              </a:spcBef>
              <a:spcAft>
                <a:spcPts val="800"/>
              </a:spcAft>
              <a:buFont typeface="Arial" panose="020B0604020202020204" pitchFamily="34" charset="0"/>
              <a:buChar char="•"/>
            </a:pPr>
            <a:r>
              <a:rPr sz="1600" b="1" i="0" dirty="0">
                <a:solidFill>
                  <a:srgbClr val="000000"/>
                </a:solidFill>
                <a:latin typeface="Arial"/>
              </a:rPr>
              <a:t>Qualitative-analysis ethics (Information Systems Journal).</a:t>
            </a:r>
            <a:r>
              <a:rPr sz="1600" b="0" i="0" dirty="0">
                <a:solidFill>
                  <a:srgbClr val="33312F"/>
                </a:solidFill>
                <a:latin typeface="Arial"/>
              </a:rPr>
              <a:t> Before using GAI on qualitative data, work through who counts as an author, who owns the data and may reuse it, how participants' privacy is protected, how transparent the AI-assisted process is, and how the model's biases are handled; never hand confidential data to a tool for its </a:t>
            </a:r>
            <a:r>
              <a:rPr lang="en-NO" sz="1600" dirty="0">
                <a:solidFill>
                  <a:srgbClr val="33312F"/>
                </a:solidFill>
              </a:rPr>
              <a:t>‘</a:t>
            </a:r>
            <a:r>
              <a:rPr lang="en-GB" sz="1600" b="0" i="0" dirty="0">
                <a:solidFill>
                  <a:srgbClr val="33312F"/>
                </a:solidFill>
                <a:latin typeface="Arial"/>
              </a:rPr>
              <a:t>tr</a:t>
            </a:r>
            <a:r>
              <a:rPr sz="1600" b="0" i="0" dirty="0" err="1">
                <a:solidFill>
                  <a:srgbClr val="33312F"/>
                </a:solidFill>
                <a:latin typeface="Arial"/>
              </a:rPr>
              <a:t>aining</a:t>
            </a:r>
            <a:r>
              <a:rPr lang="en-NO" sz="1600" dirty="0">
                <a:solidFill>
                  <a:srgbClr val="33312F"/>
                </a:solidFill>
              </a:rPr>
              <a:t>’</a:t>
            </a:r>
            <a:r>
              <a:rPr sz="1600" b="0" i="0" dirty="0">
                <a:solidFill>
                  <a:srgbClr val="33312F"/>
                </a:solidFill>
                <a:latin typeface="Arial"/>
              </a:rPr>
              <a:t> (Davison et al., 2024).</a:t>
            </a:r>
          </a:p>
          <a:p>
            <a:pPr marL="285750" indent="-285750">
              <a:spcBef>
                <a:spcPts val="0"/>
              </a:spcBef>
              <a:spcAft>
                <a:spcPts val="800"/>
              </a:spcAft>
              <a:buFont typeface="Arial" panose="020B0604020202020204" pitchFamily="34" charset="0"/>
              <a:buChar char="•"/>
            </a:pPr>
            <a:r>
              <a:rPr sz="1600" b="1" i="0" dirty="0">
                <a:solidFill>
                  <a:srgbClr val="000000"/>
                </a:solidFill>
                <a:latin typeface="Arial"/>
              </a:rPr>
              <a:t>Governance is multi-level.</a:t>
            </a:r>
            <a:r>
              <a:rPr sz="1600" b="0" i="0" dirty="0">
                <a:solidFill>
                  <a:srgbClr val="33312F"/>
                </a:solidFill>
                <a:latin typeface="Arial"/>
              </a:rPr>
              <a:t> Responsibility runs across the researcher, the organization, the publishing industry, and regulators (Gregor, 2024).</a:t>
            </a:r>
          </a:p>
          <a:p>
            <a:pPr marL="285750" indent="-285750">
              <a:spcBef>
                <a:spcPts val="0"/>
              </a:spcBef>
              <a:spcAft>
                <a:spcPts val="800"/>
              </a:spcAft>
              <a:buFont typeface="Arial" panose="020B0604020202020204" pitchFamily="34" charset="0"/>
              <a:buChar char="•"/>
            </a:pPr>
            <a:r>
              <a:rPr sz="1600" b="1" i="0" dirty="0">
                <a:solidFill>
                  <a:srgbClr val="000000"/>
                </a:solidFill>
                <a:latin typeface="Arial"/>
              </a:rPr>
              <a:t>Caveat: power and </a:t>
            </a:r>
            <a:r>
              <a:rPr lang="en-NO" sz="1600" b="1" dirty="0">
                <a:solidFill>
                  <a:srgbClr val="33312F"/>
                </a:solidFill>
              </a:rPr>
              <a:t>‘</a:t>
            </a:r>
            <a:r>
              <a:rPr sz="1600" b="1" i="0" dirty="0">
                <a:solidFill>
                  <a:srgbClr val="000000"/>
                </a:solidFill>
                <a:latin typeface="Arial"/>
              </a:rPr>
              <a:t>platform capture.</a:t>
            </a:r>
            <a:r>
              <a:rPr lang="en-NO" sz="1600" b="1" dirty="0">
                <a:solidFill>
                  <a:srgbClr val="33312F"/>
                </a:solidFill>
              </a:rPr>
              <a:t>’</a:t>
            </a:r>
            <a:r>
              <a:rPr sz="1600" b="0" i="0" dirty="0">
                <a:solidFill>
                  <a:srgbClr val="33312F"/>
                </a:solidFill>
                <a:latin typeface="Arial"/>
              </a:rPr>
              <a:t> As commercial publishers build AI into their platforms and profit from researchers' largely unpaid labor, rules that merely require us to disclose AI use can end up reinforcing publishers' control over scholarly knowledge rather than protecting it (Ngwenyama et al., 2026; Avital, 2024).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051560"/>
          </a:xfrm>
          <a:prstGeom prst="rect">
            <a:avLst/>
          </a:prstGeom>
          <a:solidFill>
            <a:srgbClr val="524B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51560"/>
            <a:ext cx="12192000" cy="54864"/>
          </a:xfrm>
          <a:prstGeom prst="rect">
            <a:avLst/>
          </a:prstGeom>
          <a:solidFill>
            <a:srgbClr val="3E31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52711"/>
            <a:ext cx="11155680" cy="492443"/>
          </a:xfrm>
          <a:prstGeom prst="rect">
            <a:avLst/>
          </a:prstGeom>
          <a:noFill/>
        </p:spPr>
        <p:txBody>
          <a:bodyPr wrap="square" anchor="ctr">
            <a:spAutoFit/>
          </a:bodyPr>
          <a:lstStyle/>
          <a:p>
            <a:pPr>
              <a:spcAft>
                <a:spcPts val="200"/>
              </a:spcAft>
            </a:pPr>
            <a:r>
              <a:rPr sz="2600" b="1" i="0" dirty="0">
                <a:solidFill>
                  <a:srgbClr val="FFFFFF"/>
                </a:solidFill>
                <a:latin typeface="Arial"/>
              </a:rPr>
              <a:t>Discussion: </a:t>
            </a:r>
            <a:r>
              <a:rPr lang="nb-NO" sz="2600" b="1" i="0" dirty="0">
                <a:solidFill>
                  <a:srgbClr val="FFFFFF"/>
                </a:solidFill>
                <a:latin typeface="Arial"/>
              </a:rPr>
              <a:t>e</a:t>
            </a:r>
            <a:r>
              <a:rPr sz="2600" b="1" i="0" dirty="0" err="1">
                <a:solidFill>
                  <a:srgbClr val="FFFFFF"/>
                </a:solidFill>
                <a:latin typeface="Arial"/>
              </a:rPr>
              <a:t>pistemic</a:t>
            </a:r>
            <a:r>
              <a:rPr sz="2600" b="1" i="0" dirty="0">
                <a:solidFill>
                  <a:srgbClr val="FFFFFF"/>
                </a:solidFill>
                <a:latin typeface="Arial"/>
              </a:rPr>
              <a:t> questions</a:t>
            </a:r>
          </a:p>
        </p:txBody>
      </p:sp>
      <p:sp>
        <p:nvSpPr>
          <p:cNvPr id="5" name="TextBox 4"/>
          <p:cNvSpPr txBox="1"/>
          <p:nvPr/>
        </p:nvSpPr>
        <p:spPr>
          <a:xfrm>
            <a:off x="640080" y="1554480"/>
            <a:ext cx="10881360" cy="3067506"/>
          </a:xfrm>
          <a:prstGeom prst="rect">
            <a:avLst/>
          </a:prstGeom>
          <a:noFill/>
        </p:spPr>
        <p:txBody>
          <a:bodyPr wrap="square">
            <a:spAutoFit/>
          </a:bodyPr>
          <a:lstStyle/>
          <a:p>
            <a:pPr marL="285750" indent="-285750">
              <a:spcBef>
                <a:spcPts val="0"/>
              </a:spcBef>
              <a:spcAft>
                <a:spcPts val="800"/>
              </a:spcAft>
              <a:buFont typeface="Arial" panose="020B0604020202020204" pitchFamily="34" charset="0"/>
              <a:buChar char="•"/>
            </a:pPr>
            <a:r>
              <a:rPr sz="2000" b="0" dirty="0">
                <a:solidFill>
                  <a:srgbClr val="000000"/>
                </a:solidFill>
                <a:latin typeface="Arial"/>
              </a:rPr>
              <a:t>If LLMs can summarize but not understand, interpret, or situate work in our epistemic community, what parts of inquiry must stay irreducibly human</a:t>
            </a:r>
            <a:r>
              <a:rPr lang="nb-NO" sz="2000" b="0" dirty="0">
                <a:solidFill>
                  <a:srgbClr val="000000"/>
                </a:solidFill>
                <a:latin typeface="Arial"/>
              </a:rPr>
              <a:t>,</a:t>
            </a:r>
            <a:r>
              <a:rPr sz="2000" b="0" dirty="0">
                <a:solidFill>
                  <a:srgbClr val="000000"/>
                </a:solidFill>
                <a:latin typeface="Arial"/>
              </a:rPr>
              <a:t> and how do we protect them? (Ngwenyama &amp; Rowe, 2024; Yoo, 2024)</a:t>
            </a:r>
          </a:p>
          <a:p>
            <a:pPr marL="285750" indent="-285750">
              <a:spcBef>
                <a:spcPts val="0"/>
              </a:spcBef>
              <a:spcAft>
                <a:spcPts val="800"/>
              </a:spcAft>
              <a:buFont typeface="Arial" panose="020B0604020202020204" pitchFamily="34" charset="0"/>
              <a:buChar char="•"/>
            </a:pPr>
            <a:r>
              <a:rPr sz="2000" b="0" dirty="0">
                <a:solidFill>
                  <a:srgbClr val="000000"/>
                </a:solidFill>
                <a:latin typeface="Arial"/>
              </a:rPr>
              <a:t>AI can produce consistent, repeatable results that still miss the true range of meaning in the data, </a:t>
            </a:r>
            <a:r>
              <a:rPr lang="en-GB" sz="2000" dirty="0">
                <a:solidFill>
                  <a:srgbClr val="000000"/>
                </a:solidFill>
              </a:rPr>
              <a:t>a trap known as </a:t>
            </a:r>
            <a:r>
              <a:rPr lang="en-GB" sz="2000" dirty="0">
                <a:solidFill>
                  <a:srgbClr val="33312F"/>
                </a:solidFill>
              </a:rPr>
              <a:t>‘</a:t>
            </a:r>
            <a:r>
              <a:rPr lang="en-GB" sz="2000" dirty="0">
                <a:solidFill>
                  <a:srgbClr val="000000"/>
                </a:solidFill>
              </a:rPr>
              <a:t>reliable invalidity.</a:t>
            </a:r>
            <a:r>
              <a:rPr lang="en-GB" sz="2000" dirty="0">
                <a:solidFill>
                  <a:srgbClr val="33312F"/>
                </a:solidFill>
              </a:rPr>
              <a:t>’</a:t>
            </a:r>
            <a:r>
              <a:rPr lang="en-GB" sz="2000" dirty="0">
                <a:solidFill>
                  <a:srgbClr val="000000"/>
                </a:solidFill>
              </a:rPr>
              <a:t> If AI output only looks valid, what should count as trustworthy evidence in our research? (Kang et al., 2025)</a:t>
            </a:r>
            <a:endParaRPr lang="en-GB" sz="2000" b="0" dirty="0">
              <a:solidFill>
                <a:srgbClr val="000000"/>
              </a:solidFill>
              <a:latin typeface="Arial"/>
            </a:endParaRPr>
          </a:p>
          <a:p>
            <a:pPr marL="285750" indent="-285750">
              <a:spcBef>
                <a:spcPts val="0"/>
              </a:spcBef>
              <a:spcAft>
                <a:spcPts val="800"/>
              </a:spcAft>
              <a:buFont typeface="Arial" panose="020B0604020202020204" pitchFamily="34" charset="0"/>
              <a:buChar char="•"/>
            </a:pPr>
            <a:r>
              <a:rPr lang="en-GB" sz="2000" b="0" dirty="0">
                <a:solidFill>
                  <a:srgbClr val="000000"/>
                </a:solidFill>
                <a:latin typeface="Arial"/>
              </a:rPr>
              <a:t>If models encode training-data and coverage bias, how do we keep AI-assisted findings from quietly homogenizing or skewing knowledge? (von der Heyde et al., 2026; Lin &amp; Zhang, 2026)</a:t>
            </a: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ENG" id="{ECDA1C7A-B1F5-4BA3-9699-1C7975CBBA30}" vid="{62A3892F-3258-40C7-A157-01FB85EBDA4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982FC97A4EB864EBF6B6ADD443A67CC" ma:contentTypeVersion="11" ma:contentTypeDescription="Create a new document." ma:contentTypeScope="" ma:versionID="a30b65eca35bc2875518b791539d3c86">
  <xsd:schema xmlns:xsd="http://www.w3.org/2001/XMLSchema" xmlns:xs="http://www.w3.org/2001/XMLSchema" xmlns:p="http://schemas.microsoft.com/office/2006/metadata/properties" xmlns:ns2="3b00a67f-9791-437e-b702-303a706ea042" targetNamespace="http://schemas.microsoft.com/office/2006/metadata/properties" ma:root="true" ma:fieldsID="3915ecab2cff59e5d3d4d0af5306f32f" ns2:_="">
    <xsd:import namespace="3b00a67f-9791-437e-b702-303a706ea04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00a67f-9791-437e-b702-303a706ea0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B9CF10-6C6A-444C-B05E-E78C1785A52C}">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3.xml><?xml version="1.0" encoding="utf-8"?>
<ds:datastoreItem xmlns:ds="http://schemas.openxmlformats.org/officeDocument/2006/customXml" ds:itemID="{66011031-CEE6-4E93-9C15-DDC9E9D6CA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00a67f-9791-437e-b702-303a706ea0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3912</TotalTime>
  <Words>2980</Words>
  <Application>Microsoft Macintosh PowerPoint</Application>
  <PresentationFormat>Widescreen</PresentationFormat>
  <Paragraphs>171</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Inter</vt:lpstr>
      <vt:lpstr>Office Theme</vt:lpstr>
      <vt:lpstr>Principles, policies, and guidelines for responsible use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Trust and Willingness to Share Health Related Information</dc:title>
  <dc:creator>Sune Dueholm Müller</dc:creator>
  <cp:lastModifiedBy>Sune Dueholm Müller</cp:lastModifiedBy>
  <cp:revision>67</cp:revision>
  <dcterms:created xsi:type="dcterms:W3CDTF">2023-01-02T04:07:19Z</dcterms:created>
  <dcterms:modified xsi:type="dcterms:W3CDTF">2026-06-12T10:29:39Z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0x010100D982FC97A4EB864EBF6B6ADD443A67CC</vt:lpwstr>
  </property>
</Properties>
</file>