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314" r:id="rId4"/>
    <p:sldId id="299" r:id="rId5"/>
    <p:sldId id="300" r:id="rId6"/>
    <p:sldId id="301" r:id="rId7"/>
    <p:sldId id="303" r:id="rId8"/>
    <p:sldId id="307" r:id="rId9"/>
    <p:sldId id="321" r:id="rId10"/>
    <p:sldId id="305" r:id="rId11"/>
    <p:sldId id="306" r:id="rId12"/>
    <p:sldId id="304" r:id="rId13"/>
    <p:sldId id="312" r:id="rId14"/>
    <p:sldId id="308" r:id="rId15"/>
    <p:sldId id="309" r:id="rId16"/>
    <p:sldId id="317" r:id="rId17"/>
    <p:sldId id="310" r:id="rId18"/>
    <p:sldId id="311" r:id="rId19"/>
    <p:sldId id="318" r:id="rId20"/>
    <p:sldId id="320" r:id="rId21"/>
    <p:sldId id="316" r:id="rId22"/>
    <p:sldId id="315" r:id="rId23"/>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i Aaltonen" initials="AA" lastIdx="6" clrIdx="0">
    <p:extLst>
      <p:ext uri="{19B8F6BF-5375-455C-9EA6-DF929625EA0E}">
        <p15:presenceInfo xmlns:p15="http://schemas.microsoft.com/office/powerpoint/2012/main" userId="S::tuk35891@temple.edu::470eaa01-db0f-463a-88ea-42097051abf8" providerId="AD"/>
      </p:ext>
    </p:extLst>
  </p:cmAuthor>
  <p:cmAuthor id="2" name="Esko Penttinen" initials="EP" lastIdx="4" clrIdx="1">
    <p:extLst>
      <p:ext uri="{19B8F6BF-5375-455C-9EA6-DF929625EA0E}">
        <p15:presenceInfo xmlns:p15="http://schemas.microsoft.com/office/powerpoint/2012/main" userId="Esko Penttine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666"/>
    <p:restoredTop sz="96341"/>
  </p:normalViewPr>
  <p:slideViewPr>
    <p:cSldViewPr snapToGrid="0" snapToObjects="1">
      <p:cViewPr varScale="1">
        <p:scale>
          <a:sx n="107" d="100"/>
          <a:sy n="107" d="100"/>
        </p:scale>
        <p:origin x="1096" y="16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E8D26-E733-7148-A69D-1CD66385C3A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95A955B-B3B0-1D4F-A388-6AAFE61350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D3D965B-21D3-EA4F-A64D-4BAC650F4104}"/>
              </a:ext>
            </a:extLst>
          </p:cNvPr>
          <p:cNvSpPr>
            <a:spLocks noGrp="1"/>
          </p:cNvSpPr>
          <p:nvPr>
            <p:ph type="dt" sz="half" idx="10"/>
          </p:nvPr>
        </p:nvSpPr>
        <p:spPr/>
        <p:txBody>
          <a:bodyPr/>
          <a:lstStyle/>
          <a:p>
            <a:fld id="{DBF17B99-2D18-1B4B-843D-CA700901FAE3}" type="datetimeFigureOut">
              <a:t>6/8/21</a:t>
            </a:fld>
            <a:endParaRPr lang="en-US"/>
          </a:p>
        </p:txBody>
      </p:sp>
      <p:sp>
        <p:nvSpPr>
          <p:cNvPr id="5" name="Footer Placeholder 4">
            <a:extLst>
              <a:ext uri="{FF2B5EF4-FFF2-40B4-BE49-F238E27FC236}">
                <a16:creationId xmlns:a16="http://schemas.microsoft.com/office/drawing/2014/main" id="{1310373E-59C1-3647-AB5F-F7992AB429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63A56D-2A49-7149-9431-B06CE55DCBE6}"/>
              </a:ext>
            </a:extLst>
          </p:cNvPr>
          <p:cNvSpPr>
            <a:spLocks noGrp="1"/>
          </p:cNvSpPr>
          <p:nvPr>
            <p:ph type="sldNum" sz="quarter" idx="12"/>
          </p:nvPr>
        </p:nvSpPr>
        <p:spPr/>
        <p:txBody>
          <a:bodyPr/>
          <a:lstStyle/>
          <a:p>
            <a:fld id="{74F60027-A9B4-7741-B15E-0D269FA231ED}" type="slidenum">
              <a:t>‹#›</a:t>
            </a:fld>
            <a:endParaRPr lang="en-US"/>
          </a:p>
        </p:txBody>
      </p:sp>
    </p:spTree>
    <p:extLst>
      <p:ext uri="{BB962C8B-B14F-4D97-AF65-F5344CB8AC3E}">
        <p14:creationId xmlns:p14="http://schemas.microsoft.com/office/powerpoint/2010/main" val="3569102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E3EE7-591D-C84B-9015-D616024542F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45515D7-E927-304A-BDDE-0920EC3273A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E0D05A7-21F7-224B-9E0D-6D01DA86ECFD}"/>
              </a:ext>
            </a:extLst>
          </p:cNvPr>
          <p:cNvSpPr>
            <a:spLocks noGrp="1"/>
          </p:cNvSpPr>
          <p:nvPr>
            <p:ph type="dt" sz="half" idx="10"/>
          </p:nvPr>
        </p:nvSpPr>
        <p:spPr/>
        <p:txBody>
          <a:bodyPr/>
          <a:lstStyle/>
          <a:p>
            <a:fld id="{DBF17B99-2D18-1B4B-843D-CA700901FAE3}" type="datetimeFigureOut">
              <a:t>6/8/21</a:t>
            </a:fld>
            <a:endParaRPr lang="en-US"/>
          </a:p>
        </p:txBody>
      </p:sp>
      <p:sp>
        <p:nvSpPr>
          <p:cNvPr id="5" name="Footer Placeholder 4">
            <a:extLst>
              <a:ext uri="{FF2B5EF4-FFF2-40B4-BE49-F238E27FC236}">
                <a16:creationId xmlns:a16="http://schemas.microsoft.com/office/drawing/2014/main" id="{A4BF88CD-E7FC-8E4A-B8BB-290401B414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DDC782-ABAA-FC42-BD2A-2EFF32366A52}"/>
              </a:ext>
            </a:extLst>
          </p:cNvPr>
          <p:cNvSpPr>
            <a:spLocks noGrp="1"/>
          </p:cNvSpPr>
          <p:nvPr>
            <p:ph type="sldNum" sz="quarter" idx="12"/>
          </p:nvPr>
        </p:nvSpPr>
        <p:spPr/>
        <p:txBody>
          <a:bodyPr/>
          <a:lstStyle/>
          <a:p>
            <a:fld id="{74F60027-A9B4-7741-B15E-0D269FA231ED}" type="slidenum">
              <a:t>‹#›</a:t>
            </a:fld>
            <a:endParaRPr lang="en-US"/>
          </a:p>
        </p:txBody>
      </p:sp>
    </p:spTree>
    <p:extLst>
      <p:ext uri="{BB962C8B-B14F-4D97-AF65-F5344CB8AC3E}">
        <p14:creationId xmlns:p14="http://schemas.microsoft.com/office/powerpoint/2010/main" val="236325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0B683-D87B-8147-B5C2-79F5A177230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BE7D39A-8E94-644D-9A5C-B3EAF379F3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CA9FFE1-0C15-EB47-BB5E-81451F89B6D2}"/>
              </a:ext>
            </a:extLst>
          </p:cNvPr>
          <p:cNvSpPr>
            <a:spLocks noGrp="1"/>
          </p:cNvSpPr>
          <p:nvPr>
            <p:ph type="dt" sz="half" idx="10"/>
          </p:nvPr>
        </p:nvSpPr>
        <p:spPr/>
        <p:txBody>
          <a:bodyPr/>
          <a:lstStyle/>
          <a:p>
            <a:fld id="{DBF17B99-2D18-1B4B-843D-CA700901FAE3}" type="datetimeFigureOut">
              <a:t>6/8/21</a:t>
            </a:fld>
            <a:endParaRPr lang="en-US"/>
          </a:p>
        </p:txBody>
      </p:sp>
      <p:sp>
        <p:nvSpPr>
          <p:cNvPr id="5" name="Footer Placeholder 4">
            <a:extLst>
              <a:ext uri="{FF2B5EF4-FFF2-40B4-BE49-F238E27FC236}">
                <a16:creationId xmlns:a16="http://schemas.microsoft.com/office/drawing/2014/main" id="{D7B730DF-B821-CC4C-BDA0-E1D7F97A17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07059C-9D54-BE4F-A635-CCF46304F061}"/>
              </a:ext>
            </a:extLst>
          </p:cNvPr>
          <p:cNvSpPr>
            <a:spLocks noGrp="1"/>
          </p:cNvSpPr>
          <p:nvPr>
            <p:ph type="sldNum" sz="quarter" idx="12"/>
          </p:nvPr>
        </p:nvSpPr>
        <p:spPr/>
        <p:txBody>
          <a:bodyPr/>
          <a:lstStyle/>
          <a:p>
            <a:fld id="{74F60027-A9B4-7741-B15E-0D269FA231ED}" type="slidenum">
              <a:t>‹#›</a:t>
            </a:fld>
            <a:endParaRPr lang="en-US"/>
          </a:p>
        </p:txBody>
      </p:sp>
    </p:spTree>
    <p:extLst>
      <p:ext uri="{BB962C8B-B14F-4D97-AF65-F5344CB8AC3E}">
        <p14:creationId xmlns:p14="http://schemas.microsoft.com/office/powerpoint/2010/main" val="2217578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749A6-BEF0-2049-8389-13B8CF69571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E2318C9-2D9B-5F46-AE1C-58D22C85037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8E7FFBE-B2C6-4545-BFBF-4202BA03EF2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69FEF293-2C76-914C-B099-19CE54DAD4AC}"/>
              </a:ext>
            </a:extLst>
          </p:cNvPr>
          <p:cNvSpPr>
            <a:spLocks noGrp="1"/>
          </p:cNvSpPr>
          <p:nvPr>
            <p:ph type="dt" sz="half" idx="10"/>
          </p:nvPr>
        </p:nvSpPr>
        <p:spPr/>
        <p:txBody>
          <a:bodyPr/>
          <a:lstStyle/>
          <a:p>
            <a:fld id="{DBF17B99-2D18-1B4B-843D-CA700901FAE3}" type="datetimeFigureOut">
              <a:t>6/8/21</a:t>
            </a:fld>
            <a:endParaRPr lang="en-US"/>
          </a:p>
        </p:txBody>
      </p:sp>
      <p:sp>
        <p:nvSpPr>
          <p:cNvPr id="6" name="Footer Placeholder 5">
            <a:extLst>
              <a:ext uri="{FF2B5EF4-FFF2-40B4-BE49-F238E27FC236}">
                <a16:creationId xmlns:a16="http://schemas.microsoft.com/office/drawing/2014/main" id="{95B93621-AA25-9448-B1F0-9D040B8EB6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BAD399-DDE2-EA4E-8712-D5CC93D1616A}"/>
              </a:ext>
            </a:extLst>
          </p:cNvPr>
          <p:cNvSpPr>
            <a:spLocks noGrp="1"/>
          </p:cNvSpPr>
          <p:nvPr>
            <p:ph type="sldNum" sz="quarter" idx="12"/>
          </p:nvPr>
        </p:nvSpPr>
        <p:spPr/>
        <p:txBody>
          <a:bodyPr/>
          <a:lstStyle/>
          <a:p>
            <a:fld id="{74F60027-A9B4-7741-B15E-0D269FA231ED}" type="slidenum">
              <a:t>‹#›</a:t>
            </a:fld>
            <a:endParaRPr lang="en-US"/>
          </a:p>
        </p:txBody>
      </p:sp>
    </p:spTree>
    <p:extLst>
      <p:ext uri="{BB962C8B-B14F-4D97-AF65-F5344CB8AC3E}">
        <p14:creationId xmlns:p14="http://schemas.microsoft.com/office/powerpoint/2010/main" val="3780150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AC4E2-042A-D948-8500-5FAA536169B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37FF447-772F-C24A-AAD2-1CCA19BBDC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2417508-67B3-164B-BDCD-B82D0447218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B27127D-DC20-164C-A273-F2E7CAC7DD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145B975-7F86-054B-82C5-00095768759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A0E5103-5D80-A845-8800-AF058A1B478A}"/>
              </a:ext>
            </a:extLst>
          </p:cNvPr>
          <p:cNvSpPr>
            <a:spLocks noGrp="1"/>
          </p:cNvSpPr>
          <p:nvPr>
            <p:ph type="dt" sz="half" idx="10"/>
          </p:nvPr>
        </p:nvSpPr>
        <p:spPr/>
        <p:txBody>
          <a:bodyPr/>
          <a:lstStyle/>
          <a:p>
            <a:fld id="{DBF17B99-2D18-1B4B-843D-CA700901FAE3}" type="datetimeFigureOut">
              <a:t>6/8/21</a:t>
            </a:fld>
            <a:endParaRPr lang="en-US"/>
          </a:p>
        </p:txBody>
      </p:sp>
      <p:sp>
        <p:nvSpPr>
          <p:cNvPr id="8" name="Footer Placeholder 7">
            <a:extLst>
              <a:ext uri="{FF2B5EF4-FFF2-40B4-BE49-F238E27FC236}">
                <a16:creationId xmlns:a16="http://schemas.microsoft.com/office/drawing/2014/main" id="{DB6B1594-07DA-1542-8F69-0034EA1B80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62F414D-DE8C-0C45-8430-41C8B7964521}"/>
              </a:ext>
            </a:extLst>
          </p:cNvPr>
          <p:cNvSpPr>
            <a:spLocks noGrp="1"/>
          </p:cNvSpPr>
          <p:nvPr>
            <p:ph type="sldNum" sz="quarter" idx="12"/>
          </p:nvPr>
        </p:nvSpPr>
        <p:spPr/>
        <p:txBody>
          <a:bodyPr/>
          <a:lstStyle/>
          <a:p>
            <a:fld id="{74F60027-A9B4-7741-B15E-0D269FA231ED}" type="slidenum">
              <a:t>‹#›</a:t>
            </a:fld>
            <a:endParaRPr lang="en-US"/>
          </a:p>
        </p:txBody>
      </p:sp>
    </p:spTree>
    <p:extLst>
      <p:ext uri="{BB962C8B-B14F-4D97-AF65-F5344CB8AC3E}">
        <p14:creationId xmlns:p14="http://schemas.microsoft.com/office/powerpoint/2010/main" val="379153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40F32-5178-284E-838E-05A22C96EEE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1ADDFC0-A12E-F644-9EBA-15961C056917}"/>
              </a:ext>
            </a:extLst>
          </p:cNvPr>
          <p:cNvSpPr>
            <a:spLocks noGrp="1"/>
          </p:cNvSpPr>
          <p:nvPr>
            <p:ph type="dt" sz="half" idx="10"/>
          </p:nvPr>
        </p:nvSpPr>
        <p:spPr/>
        <p:txBody>
          <a:bodyPr/>
          <a:lstStyle/>
          <a:p>
            <a:fld id="{DBF17B99-2D18-1B4B-843D-CA700901FAE3}" type="datetimeFigureOut">
              <a:t>6/8/21</a:t>
            </a:fld>
            <a:endParaRPr lang="en-US"/>
          </a:p>
        </p:txBody>
      </p:sp>
      <p:sp>
        <p:nvSpPr>
          <p:cNvPr id="4" name="Footer Placeholder 3">
            <a:extLst>
              <a:ext uri="{FF2B5EF4-FFF2-40B4-BE49-F238E27FC236}">
                <a16:creationId xmlns:a16="http://schemas.microsoft.com/office/drawing/2014/main" id="{9E6CC5B4-E48B-A340-B292-E020E90F428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55E2B4-105A-954F-B10D-56E80A4A9E05}"/>
              </a:ext>
            </a:extLst>
          </p:cNvPr>
          <p:cNvSpPr>
            <a:spLocks noGrp="1"/>
          </p:cNvSpPr>
          <p:nvPr>
            <p:ph type="sldNum" sz="quarter" idx="12"/>
          </p:nvPr>
        </p:nvSpPr>
        <p:spPr/>
        <p:txBody>
          <a:bodyPr/>
          <a:lstStyle/>
          <a:p>
            <a:fld id="{74F60027-A9B4-7741-B15E-0D269FA231ED}" type="slidenum">
              <a:t>‹#›</a:t>
            </a:fld>
            <a:endParaRPr lang="en-US"/>
          </a:p>
        </p:txBody>
      </p:sp>
    </p:spTree>
    <p:extLst>
      <p:ext uri="{BB962C8B-B14F-4D97-AF65-F5344CB8AC3E}">
        <p14:creationId xmlns:p14="http://schemas.microsoft.com/office/powerpoint/2010/main" val="1705439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C4DCD6-FAEE-DF42-918C-2EC250FD0130}"/>
              </a:ext>
            </a:extLst>
          </p:cNvPr>
          <p:cNvSpPr>
            <a:spLocks noGrp="1"/>
          </p:cNvSpPr>
          <p:nvPr>
            <p:ph type="dt" sz="half" idx="10"/>
          </p:nvPr>
        </p:nvSpPr>
        <p:spPr/>
        <p:txBody>
          <a:bodyPr/>
          <a:lstStyle/>
          <a:p>
            <a:fld id="{DBF17B99-2D18-1B4B-843D-CA700901FAE3}" type="datetimeFigureOut">
              <a:t>6/8/21</a:t>
            </a:fld>
            <a:endParaRPr lang="en-US"/>
          </a:p>
        </p:txBody>
      </p:sp>
      <p:sp>
        <p:nvSpPr>
          <p:cNvPr id="3" name="Footer Placeholder 2">
            <a:extLst>
              <a:ext uri="{FF2B5EF4-FFF2-40B4-BE49-F238E27FC236}">
                <a16:creationId xmlns:a16="http://schemas.microsoft.com/office/drawing/2014/main" id="{FECBF710-BB87-1148-9DED-5AF5D4C275B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6206742-80BA-7140-AB82-9E8DBA358820}"/>
              </a:ext>
            </a:extLst>
          </p:cNvPr>
          <p:cNvSpPr>
            <a:spLocks noGrp="1"/>
          </p:cNvSpPr>
          <p:nvPr>
            <p:ph type="sldNum" sz="quarter" idx="12"/>
          </p:nvPr>
        </p:nvSpPr>
        <p:spPr/>
        <p:txBody>
          <a:bodyPr/>
          <a:lstStyle/>
          <a:p>
            <a:fld id="{74F60027-A9B4-7741-B15E-0D269FA231ED}" type="slidenum">
              <a:t>‹#›</a:t>
            </a:fld>
            <a:endParaRPr lang="en-US"/>
          </a:p>
        </p:txBody>
      </p:sp>
    </p:spTree>
    <p:extLst>
      <p:ext uri="{BB962C8B-B14F-4D97-AF65-F5344CB8AC3E}">
        <p14:creationId xmlns:p14="http://schemas.microsoft.com/office/powerpoint/2010/main" val="3701311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BC40A-3E0D-354D-B9C3-59BF1CB1CAB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9B2CE96-5837-E245-A5DC-B65B4D15AE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EE87693-9179-0040-9823-6834997C3B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ED9DFA0-4735-4D40-AD67-1AF6B2DCA973}"/>
              </a:ext>
            </a:extLst>
          </p:cNvPr>
          <p:cNvSpPr>
            <a:spLocks noGrp="1"/>
          </p:cNvSpPr>
          <p:nvPr>
            <p:ph type="dt" sz="half" idx="10"/>
          </p:nvPr>
        </p:nvSpPr>
        <p:spPr/>
        <p:txBody>
          <a:bodyPr/>
          <a:lstStyle/>
          <a:p>
            <a:fld id="{DBF17B99-2D18-1B4B-843D-CA700901FAE3}" type="datetimeFigureOut">
              <a:t>6/8/21</a:t>
            </a:fld>
            <a:endParaRPr lang="en-US"/>
          </a:p>
        </p:txBody>
      </p:sp>
      <p:sp>
        <p:nvSpPr>
          <p:cNvPr id="6" name="Footer Placeholder 5">
            <a:extLst>
              <a:ext uri="{FF2B5EF4-FFF2-40B4-BE49-F238E27FC236}">
                <a16:creationId xmlns:a16="http://schemas.microsoft.com/office/drawing/2014/main" id="{C4A7A5EE-C718-B947-979E-2D19C7E653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03619-DB33-5241-AF64-4F1E0B109469}"/>
              </a:ext>
            </a:extLst>
          </p:cNvPr>
          <p:cNvSpPr>
            <a:spLocks noGrp="1"/>
          </p:cNvSpPr>
          <p:nvPr>
            <p:ph type="sldNum" sz="quarter" idx="12"/>
          </p:nvPr>
        </p:nvSpPr>
        <p:spPr/>
        <p:txBody>
          <a:bodyPr/>
          <a:lstStyle/>
          <a:p>
            <a:fld id="{74F60027-A9B4-7741-B15E-0D269FA231ED}" type="slidenum">
              <a:t>‹#›</a:t>
            </a:fld>
            <a:endParaRPr lang="en-US"/>
          </a:p>
        </p:txBody>
      </p:sp>
    </p:spTree>
    <p:extLst>
      <p:ext uri="{BB962C8B-B14F-4D97-AF65-F5344CB8AC3E}">
        <p14:creationId xmlns:p14="http://schemas.microsoft.com/office/powerpoint/2010/main" val="1032066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8A42A-7989-2C4D-88BD-8A6C99F60A9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D648B30-2EB3-9C46-B2A5-8C231A8016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EBFD6E-C71C-AB44-AD4B-9A1730327E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813EA3E-E16F-6A42-BDD2-5594BE077BF4}"/>
              </a:ext>
            </a:extLst>
          </p:cNvPr>
          <p:cNvSpPr>
            <a:spLocks noGrp="1"/>
          </p:cNvSpPr>
          <p:nvPr>
            <p:ph type="dt" sz="half" idx="10"/>
          </p:nvPr>
        </p:nvSpPr>
        <p:spPr/>
        <p:txBody>
          <a:bodyPr/>
          <a:lstStyle/>
          <a:p>
            <a:fld id="{DBF17B99-2D18-1B4B-843D-CA700901FAE3}" type="datetimeFigureOut">
              <a:t>6/8/21</a:t>
            </a:fld>
            <a:endParaRPr lang="en-US"/>
          </a:p>
        </p:txBody>
      </p:sp>
      <p:sp>
        <p:nvSpPr>
          <p:cNvPr id="6" name="Footer Placeholder 5">
            <a:extLst>
              <a:ext uri="{FF2B5EF4-FFF2-40B4-BE49-F238E27FC236}">
                <a16:creationId xmlns:a16="http://schemas.microsoft.com/office/drawing/2014/main" id="{0FAFB11D-59D5-A247-AC18-0B26C17681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5314AD-FA71-7E40-9A1F-93A61E588C27}"/>
              </a:ext>
            </a:extLst>
          </p:cNvPr>
          <p:cNvSpPr>
            <a:spLocks noGrp="1"/>
          </p:cNvSpPr>
          <p:nvPr>
            <p:ph type="sldNum" sz="quarter" idx="12"/>
          </p:nvPr>
        </p:nvSpPr>
        <p:spPr/>
        <p:txBody>
          <a:bodyPr/>
          <a:lstStyle/>
          <a:p>
            <a:fld id="{74F60027-A9B4-7741-B15E-0D269FA231ED}" type="slidenum">
              <a:t>‹#›</a:t>
            </a:fld>
            <a:endParaRPr lang="en-US"/>
          </a:p>
        </p:txBody>
      </p:sp>
    </p:spTree>
    <p:extLst>
      <p:ext uri="{BB962C8B-B14F-4D97-AF65-F5344CB8AC3E}">
        <p14:creationId xmlns:p14="http://schemas.microsoft.com/office/powerpoint/2010/main" val="1103820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89F25-BCAC-3F44-A469-43DB0E0FEA3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90B6807-C32E-A840-B41D-810A8255516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D8FCB38-1BF7-714D-8E37-2AF4D81A462D}"/>
              </a:ext>
            </a:extLst>
          </p:cNvPr>
          <p:cNvSpPr>
            <a:spLocks noGrp="1"/>
          </p:cNvSpPr>
          <p:nvPr>
            <p:ph type="dt" sz="half" idx="10"/>
          </p:nvPr>
        </p:nvSpPr>
        <p:spPr/>
        <p:txBody>
          <a:bodyPr/>
          <a:lstStyle/>
          <a:p>
            <a:fld id="{DBF17B99-2D18-1B4B-843D-CA700901FAE3}" type="datetimeFigureOut">
              <a:t>6/8/21</a:t>
            </a:fld>
            <a:endParaRPr lang="en-US"/>
          </a:p>
        </p:txBody>
      </p:sp>
      <p:sp>
        <p:nvSpPr>
          <p:cNvPr id="5" name="Footer Placeholder 4">
            <a:extLst>
              <a:ext uri="{FF2B5EF4-FFF2-40B4-BE49-F238E27FC236}">
                <a16:creationId xmlns:a16="http://schemas.microsoft.com/office/drawing/2014/main" id="{E1D554AE-EDC2-4549-822D-B11A42E0E6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338535-B306-7340-BC1C-E28054639033}"/>
              </a:ext>
            </a:extLst>
          </p:cNvPr>
          <p:cNvSpPr>
            <a:spLocks noGrp="1"/>
          </p:cNvSpPr>
          <p:nvPr>
            <p:ph type="sldNum" sz="quarter" idx="12"/>
          </p:nvPr>
        </p:nvSpPr>
        <p:spPr/>
        <p:txBody>
          <a:bodyPr/>
          <a:lstStyle/>
          <a:p>
            <a:fld id="{74F60027-A9B4-7741-B15E-0D269FA231ED}" type="slidenum">
              <a:t>‹#›</a:t>
            </a:fld>
            <a:endParaRPr lang="en-US"/>
          </a:p>
        </p:txBody>
      </p:sp>
    </p:spTree>
    <p:extLst>
      <p:ext uri="{BB962C8B-B14F-4D97-AF65-F5344CB8AC3E}">
        <p14:creationId xmlns:p14="http://schemas.microsoft.com/office/powerpoint/2010/main" val="3855973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33D568-7054-0247-A543-3B2743BEB0D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D85E72B-8BD3-4847-9AF5-9AE1ECEB301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9937042-98CF-4745-B23F-49EA7D8B9E42}"/>
              </a:ext>
            </a:extLst>
          </p:cNvPr>
          <p:cNvSpPr>
            <a:spLocks noGrp="1"/>
          </p:cNvSpPr>
          <p:nvPr>
            <p:ph type="dt" sz="half" idx="10"/>
          </p:nvPr>
        </p:nvSpPr>
        <p:spPr/>
        <p:txBody>
          <a:bodyPr/>
          <a:lstStyle/>
          <a:p>
            <a:fld id="{DBF17B99-2D18-1B4B-843D-CA700901FAE3}" type="datetimeFigureOut">
              <a:t>6/8/21</a:t>
            </a:fld>
            <a:endParaRPr lang="en-US"/>
          </a:p>
        </p:txBody>
      </p:sp>
      <p:sp>
        <p:nvSpPr>
          <p:cNvPr id="5" name="Footer Placeholder 4">
            <a:extLst>
              <a:ext uri="{FF2B5EF4-FFF2-40B4-BE49-F238E27FC236}">
                <a16:creationId xmlns:a16="http://schemas.microsoft.com/office/drawing/2014/main" id="{D4FA6242-9DC8-5047-A9C8-D7C9447031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EC18AD-5705-7143-BF25-696C575CCB16}"/>
              </a:ext>
            </a:extLst>
          </p:cNvPr>
          <p:cNvSpPr>
            <a:spLocks noGrp="1"/>
          </p:cNvSpPr>
          <p:nvPr>
            <p:ph type="sldNum" sz="quarter" idx="12"/>
          </p:nvPr>
        </p:nvSpPr>
        <p:spPr/>
        <p:txBody>
          <a:bodyPr/>
          <a:lstStyle/>
          <a:p>
            <a:fld id="{74F60027-A9B4-7741-B15E-0D269FA231ED}" type="slidenum">
              <a:t>‹#›</a:t>
            </a:fld>
            <a:endParaRPr lang="en-US"/>
          </a:p>
        </p:txBody>
      </p:sp>
    </p:spTree>
    <p:extLst>
      <p:ext uri="{BB962C8B-B14F-4D97-AF65-F5344CB8AC3E}">
        <p14:creationId xmlns:p14="http://schemas.microsoft.com/office/powerpoint/2010/main" val="2077153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492530-F041-AF45-8B4F-A100CCEB50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C92A055-92C9-7A4B-A837-A6A034B5C4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9A85ABC-1204-3446-954A-F18907076B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F17B99-2D18-1B4B-843D-CA700901FAE3}" type="datetimeFigureOut">
              <a:t>6/8/21</a:t>
            </a:fld>
            <a:endParaRPr lang="en-US"/>
          </a:p>
        </p:txBody>
      </p:sp>
      <p:sp>
        <p:nvSpPr>
          <p:cNvPr id="5" name="Footer Placeholder 4">
            <a:extLst>
              <a:ext uri="{FF2B5EF4-FFF2-40B4-BE49-F238E27FC236}">
                <a16:creationId xmlns:a16="http://schemas.microsoft.com/office/drawing/2014/main" id="{EAD4D4F8-61EB-0443-AC50-29C1654ED6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5D83577-ED28-4D48-AA4E-1E6E2A7250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F60027-A9B4-7741-B15E-0D269FA231ED}" type="slidenum">
              <a:t>‹#›</a:t>
            </a:fld>
            <a:endParaRPr lang="en-US"/>
          </a:p>
        </p:txBody>
      </p:sp>
    </p:spTree>
    <p:extLst>
      <p:ext uri="{BB962C8B-B14F-4D97-AF65-F5344CB8AC3E}">
        <p14:creationId xmlns:p14="http://schemas.microsoft.com/office/powerpoint/2010/main" val="30290738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66B24-9B9A-924C-9961-DC8279352350}"/>
              </a:ext>
            </a:extLst>
          </p:cNvPr>
          <p:cNvSpPr>
            <a:spLocks noGrp="1"/>
          </p:cNvSpPr>
          <p:nvPr>
            <p:ph type="ctrTitle"/>
          </p:nvPr>
        </p:nvSpPr>
        <p:spPr>
          <a:xfrm>
            <a:off x="1524000" y="616858"/>
            <a:ext cx="9144000" cy="2244108"/>
          </a:xfrm>
        </p:spPr>
        <p:txBody>
          <a:bodyPr>
            <a:normAutofit/>
          </a:bodyPr>
          <a:lstStyle/>
          <a:p>
            <a:pPr>
              <a:lnSpc>
                <a:spcPct val="100000"/>
              </a:lnSpc>
              <a:spcBef>
                <a:spcPts val="0"/>
              </a:spcBef>
            </a:pPr>
            <a:r>
              <a:rPr lang="en-US" sz="2000" dirty="0"/>
              <a:t>8 June 2021</a:t>
            </a:r>
            <a:br>
              <a:rPr lang="en-US" sz="2000" b="1" dirty="0"/>
            </a:br>
            <a:r>
              <a:rPr lang="en-US" sz="2000" dirty="0"/>
              <a:t>Research Seminar at the University of Oslo</a:t>
            </a:r>
            <a:br>
              <a:rPr lang="en-US" sz="2000" dirty="0"/>
            </a:br>
            <a:br>
              <a:rPr lang="en-US" sz="2000" b="1" dirty="0"/>
            </a:br>
            <a:r>
              <a:rPr lang="en-US" sz="4800" b="1" dirty="0"/>
              <a:t>Data and Value:</a:t>
            </a:r>
            <a:br>
              <a:rPr lang="en-US" sz="2000" b="1" dirty="0"/>
            </a:br>
            <a:r>
              <a:rPr lang="en-US" sz="2000" b="1" dirty="0"/>
              <a:t>Digital Data as Technological Artifact</a:t>
            </a:r>
            <a:endParaRPr lang="en-US" sz="2000" dirty="0"/>
          </a:p>
        </p:txBody>
      </p:sp>
      <p:sp>
        <p:nvSpPr>
          <p:cNvPr id="3" name="Subtitle 2">
            <a:extLst>
              <a:ext uri="{FF2B5EF4-FFF2-40B4-BE49-F238E27FC236}">
                <a16:creationId xmlns:a16="http://schemas.microsoft.com/office/drawing/2014/main" id="{61550242-3688-0041-8A21-BDD1C991CF6F}"/>
              </a:ext>
            </a:extLst>
          </p:cNvPr>
          <p:cNvSpPr>
            <a:spLocks noGrp="1"/>
          </p:cNvSpPr>
          <p:nvPr>
            <p:ph type="subTitle" idx="1"/>
          </p:nvPr>
        </p:nvSpPr>
        <p:spPr>
          <a:xfrm>
            <a:off x="1524000" y="3594275"/>
            <a:ext cx="9144000" cy="2646867"/>
          </a:xfrm>
        </p:spPr>
        <p:txBody>
          <a:bodyPr>
            <a:noAutofit/>
          </a:bodyPr>
          <a:lstStyle/>
          <a:p>
            <a:pPr>
              <a:lnSpc>
                <a:spcPct val="100000"/>
              </a:lnSpc>
              <a:spcBef>
                <a:spcPts val="0"/>
              </a:spcBef>
              <a:spcAft>
                <a:spcPts val="1200"/>
              </a:spcAft>
            </a:pPr>
            <a:r>
              <a:rPr lang="en-US" sz="1800" i="1" dirty="0">
                <a:latin typeface="+mj-lt"/>
              </a:rPr>
              <a:t>Work in progress…</a:t>
            </a:r>
            <a:br>
              <a:rPr lang="en-US" sz="1800" i="1" dirty="0">
                <a:latin typeface="+mj-lt"/>
              </a:rPr>
            </a:br>
            <a:br>
              <a:rPr lang="en-US" sz="1800" i="1" dirty="0">
                <a:latin typeface="+mj-lt"/>
              </a:rPr>
            </a:br>
            <a:endParaRPr lang="en-US" sz="2000" dirty="0">
              <a:latin typeface="+mj-lt"/>
            </a:endParaRPr>
          </a:p>
          <a:p>
            <a:pPr>
              <a:lnSpc>
                <a:spcPct val="100000"/>
              </a:lnSpc>
              <a:spcBef>
                <a:spcPts val="0"/>
              </a:spcBef>
              <a:spcAft>
                <a:spcPts val="1200"/>
              </a:spcAft>
            </a:pPr>
            <a:r>
              <a:rPr lang="en-US" sz="1800" dirty="0">
                <a:latin typeface="+mj-lt"/>
              </a:rPr>
              <a:t>Aleksi Aaltonen</a:t>
            </a:r>
          </a:p>
          <a:p>
            <a:pPr>
              <a:lnSpc>
                <a:spcPct val="100000"/>
              </a:lnSpc>
              <a:spcBef>
                <a:spcPts val="0"/>
              </a:spcBef>
              <a:spcAft>
                <a:spcPts val="1200"/>
              </a:spcAft>
            </a:pPr>
            <a:r>
              <a:rPr lang="en-US" sz="1800" dirty="0">
                <a:latin typeface="+mj-lt"/>
              </a:rPr>
              <a:t>Fox School of Business</a:t>
            </a:r>
            <a:br>
              <a:rPr lang="en-US" sz="1800" dirty="0">
                <a:latin typeface="+mj-lt"/>
              </a:rPr>
            </a:br>
            <a:r>
              <a:rPr lang="en-US" sz="1800" dirty="0">
                <a:latin typeface="+mj-lt"/>
              </a:rPr>
              <a:t>Temple University</a:t>
            </a:r>
          </a:p>
        </p:txBody>
      </p:sp>
      <p:pic>
        <p:nvPicPr>
          <p:cNvPr id="5" name="Picture 4">
            <a:extLst>
              <a:ext uri="{FF2B5EF4-FFF2-40B4-BE49-F238E27FC236}">
                <a16:creationId xmlns:a16="http://schemas.microsoft.com/office/drawing/2014/main" id="{109C3196-E274-2645-AD4E-8BAA5CA1F376}"/>
              </a:ext>
            </a:extLst>
          </p:cNvPr>
          <p:cNvPicPr>
            <a:picLocks noChangeAspect="1"/>
          </p:cNvPicPr>
          <p:nvPr/>
        </p:nvPicPr>
        <p:blipFill>
          <a:blip r:embed="rId2"/>
          <a:stretch>
            <a:fillRect/>
          </a:stretch>
        </p:blipFill>
        <p:spPr>
          <a:xfrm>
            <a:off x="1895302" y="3191515"/>
            <a:ext cx="2211186" cy="1343986"/>
          </a:xfrm>
          <a:prstGeom prst="rect">
            <a:avLst/>
          </a:prstGeom>
        </p:spPr>
      </p:pic>
      <p:sp>
        <p:nvSpPr>
          <p:cNvPr id="6" name="Rectangle 5">
            <a:extLst>
              <a:ext uri="{FF2B5EF4-FFF2-40B4-BE49-F238E27FC236}">
                <a16:creationId xmlns:a16="http://schemas.microsoft.com/office/drawing/2014/main" id="{9BF2D2A9-FDF7-394D-8CE2-1AD3D1EA4587}"/>
              </a:ext>
            </a:extLst>
          </p:cNvPr>
          <p:cNvSpPr/>
          <p:nvPr/>
        </p:nvSpPr>
        <p:spPr>
          <a:xfrm>
            <a:off x="0" y="6571691"/>
            <a:ext cx="2692532" cy="276999"/>
          </a:xfrm>
          <a:prstGeom prst="rect">
            <a:avLst/>
          </a:prstGeom>
        </p:spPr>
        <p:txBody>
          <a:bodyPr wrap="none">
            <a:spAutoFit/>
          </a:bodyPr>
          <a:lstStyle/>
          <a:p>
            <a:r>
              <a:rPr lang="en-US" sz="1200" dirty="0">
                <a:latin typeface="+mj-lt"/>
              </a:rPr>
              <a:t>Shark illustration: </a:t>
            </a:r>
            <a:r>
              <a:rPr lang="en-US" sz="1200" dirty="0" err="1">
                <a:latin typeface="+mj-lt"/>
              </a:rPr>
              <a:t>creozavr</a:t>
            </a:r>
            <a:r>
              <a:rPr lang="en-US" sz="1200" dirty="0">
                <a:latin typeface="+mj-lt"/>
              </a:rPr>
              <a:t> / </a:t>
            </a:r>
            <a:r>
              <a:rPr lang="en-US" sz="1200" dirty="0" err="1">
                <a:latin typeface="+mj-lt"/>
              </a:rPr>
              <a:t>pixabay.com</a:t>
            </a:r>
            <a:endParaRPr lang="en-US" sz="1200" dirty="0">
              <a:latin typeface="+mj-lt"/>
            </a:endParaRPr>
          </a:p>
        </p:txBody>
      </p:sp>
    </p:spTree>
    <p:extLst>
      <p:ext uri="{BB962C8B-B14F-4D97-AF65-F5344CB8AC3E}">
        <p14:creationId xmlns:p14="http://schemas.microsoft.com/office/powerpoint/2010/main" val="2006904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199" y="671332"/>
            <a:ext cx="10515599" cy="5505631"/>
          </a:xfrm>
        </p:spPr>
        <p:txBody>
          <a:bodyPr anchor="ctr">
            <a:noAutofit/>
          </a:bodyPr>
          <a:lstStyle/>
          <a:p>
            <a:pPr marL="0" indent="0" algn="ctr">
              <a:lnSpc>
                <a:spcPct val="110000"/>
              </a:lnSpc>
              <a:spcBef>
                <a:spcPts val="0"/>
              </a:spcBef>
              <a:spcAft>
                <a:spcPts val="2400"/>
              </a:spcAft>
              <a:buNone/>
            </a:pPr>
            <a:r>
              <a:rPr lang="en-US" sz="4000" dirty="0"/>
              <a:t>How to understand data-based value creation and innovation?</a:t>
            </a:r>
          </a:p>
          <a:p>
            <a:pPr marL="0" indent="0" algn="ctr">
              <a:lnSpc>
                <a:spcPct val="110000"/>
              </a:lnSpc>
              <a:spcBef>
                <a:spcPts val="0"/>
              </a:spcBef>
              <a:spcAft>
                <a:spcPts val="2400"/>
              </a:spcAft>
              <a:buNone/>
            </a:pPr>
            <a:endParaRPr lang="en-US" sz="4000" dirty="0"/>
          </a:p>
          <a:p>
            <a:pPr marL="0" indent="0" algn="ctr">
              <a:lnSpc>
                <a:spcPct val="110000"/>
              </a:lnSpc>
              <a:spcBef>
                <a:spcPts val="0"/>
              </a:spcBef>
              <a:spcAft>
                <a:spcPts val="2400"/>
              </a:spcAft>
              <a:buNone/>
            </a:pPr>
            <a:r>
              <a:rPr lang="en-US" sz="4000" dirty="0"/>
              <a:t>Data science understands data in way that is not helpful. </a:t>
            </a:r>
            <a:r>
              <a:rPr lang="en-US" sz="4000" i="1" u="sng" dirty="0"/>
              <a:t>I call it the ‘standard view’.</a:t>
            </a:r>
          </a:p>
        </p:txBody>
      </p:sp>
    </p:spTree>
    <p:extLst>
      <p:ext uri="{BB962C8B-B14F-4D97-AF65-F5344CB8AC3E}">
        <p14:creationId xmlns:p14="http://schemas.microsoft.com/office/powerpoint/2010/main" val="1344582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1F61-2876-B849-B4E2-CC09954ABDFF}"/>
              </a:ext>
            </a:extLst>
          </p:cNvPr>
          <p:cNvSpPr>
            <a:spLocks noGrp="1"/>
          </p:cNvSpPr>
          <p:nvPr>
            <p:ph type="title"/>
          </p:nvPr>
        </p:nvSpPr>
        <p:spPr/>
        <p:txBody>
          <a:bodyPr/>
          <a:lstStyle/>
          <a:p>
            <a:r>
              <a:rPr lang="en-US" dirty="0"/>
              <a:t>The Standard View of Data</a:t>
            </a:r>
          </a:p>
        </p:txBody>
      </p:sp>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199" y="1825625"/>
            <a:ext cx="10515599" cy="4351338"/>
          </a:xfrm>
        </p:spPr>
        <p:txBody>
          <a:bodyPr>
            <a:noAutofit/>
          </a:bodyPr>
          <a:lstStyle/>
          <a:p>
            <a:pPr marL="0" indent="0">
              <a:lnSpc>
                <a:spcPct val="110000"/>
              </a:lnSpc>
              <a:spcBef>
                <a:spcPts val="0"/>
              </a:spcBef>
              <a:spcAft>
                <a:spcPts val="3000"/>
              </a:spcAft>
              <a:buNone/>
            </a:pPr>
            <a:r>
              <a:rPr lang="en-US" sz="2400" dirty="0"/>
              <a:t>Data are </a:t>
            </a:r>
            <a:r>
              <a:rPr lang="en-US" sz="2400" i="1" dirty="0"/>
              <a:t>“raw facts that describe a particular phenomenon” </a:t>
            </a:r>
            <a:r>
              <a:rPr lang="en-US" sz="2400" dirty="0"/>
              <a:t>(Haag and Cummings 2013, p. 508), </a:t>
            </a:r>
            <a:r>
              <a:rPr lang="en-US" sz="2400" i="1" dirty="0"/>
              <a:t>“a series of facts that have been obtained by observation or research and recorded” </a:t>
            </a:r>
            <a:r>
              <a:rPr lang="en-US" sz="2400" dirty="0"/>
              <a:t>(</a:t>
            </a:r>
            <a:r>
              <a:rPr lang="en-US" sz="2400" dirty="0" err="1"/>
              <a:t>Bocij</a:t>
            </a:r>
            <a:r>
              <a:rPr lang="en-US" sz="2400" dirty="0"/>
              <a:t> et al. 2008, p. 794), or </a:t>
            </a:r>
            <a:r>
              <a:rPr lang="en-US" sz="2400" i="1" dirty="0"/>
              <a:t>“raw facts that can be processed into accurate and relevant information” </a:t>
            </a:r>
            <a:r>
              <a:rPr lang="en-US" sz="2400" dirty="0"/>
              <a:t>(Turban et al. 2006, p. G-3).</a:t>
            </a:r>
          </a:p>
          <a:p>
            <a:pPr marL="0" indent="0">
              <a:lnSpc>
                <a:spcPct val="110000"/>
              </a:lnSpc>
              <a:spcBef>
                <a:spcPts val="0"/>
              </a:spcBef>
              <a:spcAft>
                <a:spcPts val="3000"/>
              </a:spcAft>
              <a:buNone/>
            </a:pPr>
            <a:r>
              <a:rPr lang="en-US" sz="2400" dirty="0"/>
              <a:t>Seeing data as facts is useful for many purposes and is dominant in much of data science and statistical methods.</a:t>
            </a:r>
          </a:p>
          <a:p>
            <a:pPr marL="0" indent="0">
              <a:lnSpc>
                <a:spcPct val="110000"/>
              </a:lnSpc>
              <a:spcBef>
                <a:spcPts val="0"/>
              </a:spcBef>
              <a:spcAft>
                <a:spcPts val="3000"/>
              </a:spcAft>
              <a:buNone/>
            </a:pPr>
            <a:r>
              <a:rPr lang="en-US" sz="2400" dirty="0"/>
              <a:t>However, let’s look at an individual </a:t>
            </a:r>
            <a:r>
              <a:rPr lang="en-US" sz="2400" i="1" dirty="0"/>
              <a:t>datum </a:t>
            </a:r>
            <a:r>
              <a:rPr lang="en-US" sz="2400" dirty="0"/>
              <a:t>– data in singular – and see what the standard view cannot tell us about it.</a:t>
            </a:r>
          </a:p>
        </p:txBody>
      </p:sp>
    </p:spTree>
    <p:extLst>
      <p:ext uri="{BB962C8B-B14F-4D97-AF65-F5344CB8AC3E}">
        <p14:creationId xmlns:p14="http://schemas.microsoft.com/office/powerpoint/2010/main" val="3571836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1F61-2876-B849-B4E2-CC09954ABDFF}"/>
              </a:ext>
            </a:extLst>
          </p:cNvPr>
          <p:cNvSpPr>
            <a:spLocks noGrp="1"/>
          </p:cNvSpPr>
          <p:nvPr>
            <p:ph type="title"/>
          </p:nvPr>
        </p:nvSpPr>
        <p:spPr/>
        <p:txBody>
          <a:bodyPr/>
          <a:lstStyle/>
          <a:p>
            <a:r>
              <a:rPr lang="en-US" dirty="0"/>
              <a:t>A Raw Unorganized ‘Fact’ – </a:t>
            </a:r>
            <a:r>
              <a:rPr lang="en-US" i="1" dirty="0"/>
              <a:t>datum</a:t>
            </a:r>
          </a:p>
        </p:txBody>
      </p:sp>
      <p:graphicFrame>
        <p:nvGraphicFramePr>
          <p:cNvPr id="6" name="Table 5">
            <a:extLst>
              <a:ext uri="{FF2B5EF4-FFF2-40B4-BE49-F238E27FC236}">
                <a16:creationId xmlns:a16="http://schemas.microsoft.com/office/drawing/2014/main" id="{8718CE92-E8FE-884F-8285-9D22C6BAF932}"/>
              </a:ext>
            </a:extLst>
          </p:cNvPr>
          <p:cNvGraphicFramePr>
            <a:graphicFrameLocks noGrp="1"/>
          </p:cNvGraphicFramePr>
          <p:nvPr>
            <p:extLst>
              <p:ext uri="{D42A27DB-BD31-4B8C-83A1-F6EECF244321}">
                <p14:modId xmlns:p14="http://schemas.microsoft.com/office/powerpoint/2010/main" val="1618965489"/>
              </p:ext>
            </p:extLst>
          </p:nvPr>
        </p:nvGraphicFramePr>
        <p:xfrm>
          <a:off x="838200" y="2042160"/>
          <a:ext cx="10515600" cy="2773680"/>
        </p:xfrm>
        <a:graphic>
          <a:graphicData uri="http://schemas.openxmlformats.org/drawingml/2006/table">
            <a:tbl>
              <a:tblPr/>
              <a:tblGrid>
                <a:gridCol w="1607682">
                  <a:extLst>
                    <a:ext uri="{9D8B030D-6E8A-4147-A177-3AD203B41FA5}">
                      <a16:colId xmlns:a16="http://schemas.microsoft.com/office/drawing/2014/main" val="530171617"/>
                    </a:ext>
                  </a:extLst>
                </a:gridCol>
                <a:gridCol w="433542">
                  <a:extLst>
                    <a:ext uri="{9D8B030D-6E8A-4147-A177-3AD203B41FA5}">
                      <a16:colId xmlns:a16="http://schemas.microsoft.com/office/drawing/2014/main" val="1561893418"/>
                    </a:ext>
                  </a:extLst>
                </a:gridCol>
                <a:gridCol w="1471440">
                  <a:extLst>
                    <a:ext uri="{9D8B030D-6E8A-4147-A177-3AD203B41FA5}">
                      <a16:colId xmlns:a16="http://schemas.microsoft.com/office/drawing/2014/main" val="3991514175"/>
                    </a:ext>
                  </a:extLst>
                </a:gridCol>
                <a:gridCol w="1362439">
                  <a:extLst>
                    <a:ext uri="{9D8B030D-6E8A-4147-A177-3AD203B41FA5}">
                      <a16:colId xmlns:a16="http://schemas.microsoft.com/office/drawing/2014/main" val="2358816798"/>
                    </a:ext>
                  </a:extLst>
                </a:gridCol>
                <a:gridCol w="1716673">
                  <a:extLst>
                    <a:ext uri="{9D8B030D-6E8A-4147-A177-3AD203B41FA5}">
                      <a16:colId xmlns:a16="http://schemas.microsoft.com/office/drawing/2014/main" val="2391110356"/>
                    </a:ext>
                  </a:extLst>
                </a:gridCol>
                <a:gridCol w="1716673">
                  <a:extLst>
                    <a:ext uri="{9D8B030D-6E8A-4147-A177-3AD203B41FA5}">
                      <a16:colId xmlns:a16="http://schemas.microsoft.com/office/drawing/2014/main" val="3487144482"/>
                    </a:ext>
                  </a:extLst>
                </a:gridCol>
                <a:gridCol w="2207151">
                  <a:extLst>
                    <a:ext uri="{9D8B030D-6E8A-4147-A177-3AD203B41FA5}">
                      <a16:colId xmlns:a16="http://schemas.microsoft.com/office/drawing/2014/main" val="1104331023"/>
                    </a:ext>
                  </a:extLst>
                </a:gridCol>
              </a:tblGrid>
              <a:tr h="395576">
                <a:tc>
                  <a:txBody>
                    <a:bodyPr/>
                    <a:lstStyle/>
                    <a:p>
                      <a:pPr algn="ctr"/>
                      <a:r>
                        <a:rPr lang="en-US" sz="2000" b="1">
                          <a:solidFill>
                            <a:srgbClr val="000000"/>
                          </a:solidFill>
                          <a:effectLst/>
                          <a:latin typeface="+mn-lt"/>
                        </a:rPr>
                        <a:t>TIMESTAMP</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b="1">
                          <a:solidFill>
                            <a:srgbClr val="000000"/>
                          </a:solidFill>
                          <a:effectLst/>
                          <a:latin typeface="+mn-lt"/>
                        </a:rPr>
                        <a:t>NS</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b="1">
                          <a:solidFill>
                            <a:srgbClr val="000000"/>
                          </a:solidFill>
                          <a:effectLst/>
                          <a:latin typeface="+mn-lt"/>
                        </a:rPr>
                        <a:t>TITLE</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b="1">
                          <a:solidFill>
                            <a:srgbClr val="000000"/>
                          </a:solidFill>
                          <a:effectLst/>
                          <a:latin typeface="+mn-lt"/>
                        </a:rPr>
                        <a:t>AGE</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b="1">
                          <a:solidFill>
                            <a:srgbClr val="000000"/>
                          </a:solidFill>
                          <a:effectLst/>
                          <a:latin typeface="+mn-lt"/>
                        </a:rPr>
                        <a:t>LEVENSHTEIN</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b="1" dirty="0">
                          <a:solidFill>
                            <a:srgbClr val="000000"/>
                          </a:solidFill>
                          <a:effectLst/>
                          <a:latin typeface="+mn-lt"/>
                        </a:rPr>
                        <a:t>REVISION_ID</a:t>
                      </a:r>
                      <a:endParaRPr lang="en-US" sz="2000" dirty="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b="1">
                          <a:solidFill>
                            <a:srgbClr val="000000"/>
                          </a:solidFill>
                          <a:effectLst/>
                          <a:latin typeface="+mn-lt"/>
                        </a:rPr>
                        <a:t>CONTRIBUTORS</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2400023"/>
                  </a:ext>
                </a:extLst>
              </a:tr>
              <a:tr h="395576">
                <a:tc>
                  <a:txBody>
                    <a:bodyPr/>
                    <a:lstStyle/>
                    <a:p>
                      <a:pPr algn="ctr"/>
                      <a:r>
                        <a:rPr lang="en-US" sz="2000" b="0">
                          <a:solidFill>
                            <a:srgbClr val="000000"/>
                          </a:solidFill>
                          <a:effectLst/>
                          <a:latin typeface="+mn-lt"/>
                        </a:rPr>
                        <a:t>992632114</a:t>
                      </a:r>
                      <a:endParaRPr lang="en-US" sz="2000" b="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0</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Aspect ratio</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0</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1648</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dirty="0">
                          <a:solidFill>
                            <a:srgbClr val="000000"/>
                          </a:solidFill>
                          <a:effectLst/>
                          <a:latin typeface="+mn-lt"/>
                        </a:rPr>
                        <a:t>234503</a:t>
                      </a:r>
                      <a:endParaRPr lang="en-US" sz="2000" dirty="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1</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3480696"/>
                  </a:ext>
                </a:extLst>
              </a:tr>
              <a:tr h="395576">
                <a:tc>
                  <a:txBody>
                    <a:bodyPr/>
                    <a:lstStyle/>
                    <a:p>
                      <a:pPr algn="ctr"/>
                      <a:r>
                        <a:rPr lang="en-US" sz="2000" b="0">
                          <a:solidFill>
                            <a:srgbClr val="000000"/>
                          </a:solidFill>
                          <a:effectLst/>
                          <a:latin typeface="+mn-lt"/>
                        </a:rPr>
                        <a:t>992632300</a:t>
                      </a:r>
                      <a:endParaRPr lang="en-US" sz="2000" b="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0</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Aspect ratio</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186</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196</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234504</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1</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9065897"/>
                  </a:ext>
                </a:extLst>
              </a:tr>
              <a:tr h="395576">
                <a:tc>
                  <a:txBody>
                    <a:bodyPr/>
                    <a:lstStyle/>
                    <a:p>
                      <a:pPr algn="ctr"/>
                      <a:r>
                        <a:rPr lang="en-US" sz="2000" b="0">
                          <a:solidFill>
                            <a:srgbClr val="000000"/>
                          </a:solidFill>
                          <a:effectLst/>
                          <a:latin typeface="+mn-lt"/>
                        </a:rPr>
                        <a:t>1014652275</a:t>
                      </a:r>
                      <a:endParaRPr lang="en-US" sz="2000" b="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0</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Aspect ratio</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22020161</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dirty="0">
                          <a:solidFill>
                            <a:srgbClr val="000000"/>
                          </a:solidFill>
                          <a:effectLst/>
                          <a:latin typeface="+mn-lt"/>
                        </a:rPr>
                        <a:t>1027</a:t>
                      </a:r>
                      <a:endParaRPr lang="en-US" sz="2000" dirty="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100546</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1</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05815327"/>
                  </a:ext>
                </a:extLst>
              </a:tr>
              <a:tr h="395576">
                <a:tc>
                  <a:txBody>
                    <a:bodyPr/>
                    <a:lstStyle/>
                    <a:p>
                      <a:pPr algn="ctr"/>
                      <a:r>
                        <a:rPr lang="en-US" sz="2000" b="0">
                          <a:solidFill>
                            <a:srgbClr val="000000"/>
                          </a:solidFill>
                          <a:effectLst/>
                          <a:latin typeface="+mn-lt"/>
                        </a:rPr>
                        <a:t>1024579246</a:t>
                      </a:r>
                      <a:endParaRPr lang="en-US" sz="2000" b="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0</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Aspect ratio</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31947132</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dirty="0">
                          <a:solidFill>
                            <a:srgbClr val="000000"/>
                          </a:solidFill>
                          <a:effectLst/>
                          <a:latin typeface="+mn-lt"/>
                        </a:rPr>
                        <a:t>1033</a:t>
                      </a:r>
                      <a:endParaRPr lang="en-US" sz="2000" dirty="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100551</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2</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27914561"/>
                  </a:ext>
                </a:extLst>
              </a:tr>
              <a:tr h="395576">
                <a:tc>
                  <a:txBody>
                    <a:bodyPr/>
                    <a:lstStyle/>
                    <a:p>
                      <a:pPr algn="ctr"/>
                      <a:r>
                        <a:rPr lang="en-US" sz="2000" b="0">
                          <a:solidFill>
                            <a:srgbClr val="000000"/>
                          </a:solidFill>
                          <a:effectLst/>
                          <a:latin typeface="+mn-lt"/>
                        </a:rPr>
                        <a:t>1024579413</a:t>
                      </a:r>
                      <a:endParaRPr lang="en-US" sz="2000" b="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0</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Aspect ratio</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31947299</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b="1" dirty="0">
                          <a:solidFill>
                            <a:srgbClr val="000000"/>
                          </a:solidFill>
                          <a:effectLst/>
                          <a:latin typeface="+mn-lt"/>
                        </a:rPr>
                        <a:t>3</a:t>
                      </a:r>
                      <a:endParaRPr lang="en-US" sz="2000" b="1" dirty="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100571</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dirty="0">
                          <a:solidFill>
                            <a:srgbClr val="000000"/>
                          </a:solidFill>
                          <a:effectLst/>
                          <a:latin typeface="+mn-lt"/>
                        </a:rPr>
                        <a:t>2</a:t>
                      </a:r>
                      <a:endParaRPr lang="en-US" sz="2000" dirty="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8109158"/>
                  </a:ext>
                </a:extLst>
              </a:tr>
              <a:tr h="395576">
                <a:tc>
                  <a:txBody>
                    <a:bodyPr/>
                    <a:lstStyle/>
                    <a:p>
                      <a:pPr algn="ctr"/>
                      <a:r>
                        <a:rPr lang="en-US" sz="2000" b="0">
                          <a:solidFill>
                            <a:srgbClr val="000000"/>
                          </a:solidFill>
                          <a:effectLst/>
                          <a:latin typeface="+mn-lt"/>
                        </a:rPr>
                        <a:t>1024580389</a:t>
                      </a:r>
                      <a:endParaRPr lang="en-US" sz="2000" b="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dirty="0">
                          <a:solidFill>
                            <a:srgbClr val="000000"/>
                          </a:solidFill>
                          <a:effectLst/>
                          <a:latin typeface="+mn-lt"/>
                        </a:rPr>
                        <a:t>0</a:t>
                      </a:r>
                      <a:endParaRPr lang="en-US" sz="2000" dirty="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Aspect ratio</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31948275</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64</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a:solidFill>
                            <a:srgbClr val="000000"/>
                          </a:solidFill>
                          <a:effectLst/>
                          <a:latin typeface="+mn-lt"/>
                        </a:rPr>
                        <a:t>100574</a:t>
                      </a:r>
                      <a:endParaRPr lang="en-US" sz="200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a:r>
                        <a:rPr lang="en-US" sz="2000" dirty="0">
                          <a:solidFill>
                            <a:srgbClr val="000000"/>
                          </a:solidFill>
                          <a:effectLst/>
                          <a:latin typeface="+mn-lt"/>
                        </a:rPr>
                        <a:t>3</a:t>
                      </a:r>
                      <a:endParaRPr lang="en-US" sz="2000" dirty="0">
                        <a:effectLst/>
                        <a:latin typeface="+mn-lt"/>
                      </a:endParaRPr>
                    </a:p>
                  </a:txBody>
                  <a:tcPr marL="45720" marR="4572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27618189"/>
                  </a:ext>
                </a:extLst>
              </a:tr>
            </a:tbl>
          </a:graphicData>
        </a:graphic>
      </p:graphicFrame>
      <p:sp>
        <p:nvSpPr>
          <p:cNvPr id="11" name="Rectangle 10">
            <a:extLst>
              <a:ext uri="{FF2B5EF4-FFF2-40B4-BE49-F238E27FC236}">
                <a16:creationId xmlns:a16="http://schemas.microsoft.com/office/drawing/2014/main" id="{E3ED2244-9E98-0641-97F9-79186B437BDA}"/>
              </a:ext>
            </a:extLst>
          </p:cNvPr>
          <p:cNvSpPr/>
          <p:nvPr/>
        </p:nvSpPr>
        <p:spPr>
          <a:xfrm>
            <a:off x="7430947" y="1922181"/>
            <a:ext cx="4305782" cy="31475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6C8E751-F18C-F346-AE77-E73573F12638}"/>
              </a:ext>
            </a:extLst>
          </p:cNvPr>
          <p:cNvSpPr/>
          <p:nvPr/>
        </p:nvSpPr>
        <p:spPr>
          <a:xfrm>
            <a:off x="663880" y="1690688"/>
            <a:ext cx="5042440" cy="39828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11FFE6B-1742-4F4C-9D05-739AD268F8D2}"/>
              </a:ext>
            </a:extLst>
          </p:cNvPr>
          <p:cNvSpPr/>
          <p:nvPr/>
        </p:nvSpPr>
        <p:spPr>
          <a:xfrm>
            <a:off x="4761054" y="1922181"/>
            <a:ext cx="4305782" cy="20942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ular Callout 14">
            <a:extLst>
              <a:ext uri="{FF2B5EF4-FFF2-40B4-BE49-F238E27FC236}">
                <a16:creationId xmlns:a16="http://schemas.microsoft.com/office/drawing/2014/main" id="{E28150B5-0105-5C48-A5C0-6290ED4FFEB6}"/>
              </a:ext>
            </a:extLst>
          </p:cNvPr>
          <p:cNvSpPr/>
          <p:nvPr/>
        </p:nvSpPr>
        <p:spPr>
          <a:xfrm>
            <a:off x="6950115" y="2499056"/>
            <a:ext cx="2274908" cy="1099595"/>
          </a:xfrm>
          <a:prstGeom prst="wedgeRoundRectCallout">
            <a:avLst>
              <a:gd name="adj1" fmla="val -56426"/>
              <a:gd name="adj2" fmla="val 90805"/>
              <a:gd name="adj3" fmla="val 16667"/>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This is not a ‘fact’ but just a number!</a:t>
            </a:r>
          </a:p>
        </p:txBody>
      </p:sp>
      <p:sp>
        <p:nvSpPr>
          <p:cNvPr id="17" name="Rectangle 16">
            <a:extLst>
              <a:ext uri="{FF2B5EF4-FFF2-40B4-BE49-F238E27FC236}">
                <a16:creationId xmlns:a16="http://schemas.microsoft.com/office/drawing/2014/main" id="{E787CFED-4811-5042-B9F5-02A77A455426}"/>
              </a:ext>
            </a:extLst>
          </p:cNvPr>
          <p:cNvSpPr/>
          <p:nvPr/>
        </p:nvSpPr>
        <p:spPr>
          <a:xfrm>
            <a:off x="4531489" y="4421614"/>
            <a:ext cx="4305782" cy="987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940F2D84-450D-9248-9671-5DDE0A6D8593}"/>
              </a:ext>
            </a:extLst>
          </p:cNvPr>
          <p:cNvSpPr txBox="1"/>
          <p:nvPr/>
        </p:nvSpPr>
        <p:spPr>
          <a:xfrm>
            <a:off x="838200" y="4934141"/>
            <a:ext cx="10515598" cy="1558734"/>
          </a:xfrm>
          <a:prstGeom prst="rect">
            <a:avLst/>
          </a:prstGeom>
          <a:noFill/>
        </p:spPr>
        <p:txBody>
          <a:bodyPr wrap="square" rtlCol="0" anchor="ctr">
            <a:noAutofit/>
          </a:bodyPr>
          <a:lstStyle/>
          <a:p>
            <a:pPr algn="ctr"/>
            <a:r>
              <a:rPr lang="en-US" sz="3200" dirty="0"/>
              <a:t>Individual datums presuppose the dataset!</a:t>
            </a:r>
            <a:endParaRPr lang="en-US" sz="3200" b="1" dirty="0"/>
          </a:p>
        </p:txBody>
      </p:sp>
    </p:spTree>
    <p:extLst>
      <p:ext uri="{BB962C8B-B14F-4D97-AF65-F5344CB8AC3E}">
        <p14:creationId xmlns:p14="http://schemas.microsoft.com/office/powerpoint/2010/main" val="872192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6" grpId="0" animBg="1"/>
      <p:bldP spid="15" grpId="0" animBg="1"/>
      <p:bldP spid="17" grpId="0" animBg="1"/>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1F61-2876-B849-B4E2-CC09954ABDFF}"/>
              </a:ext>
            </a:extLst>
          </p:cNvPr>
          <p:cNvSpPr>
            <a:spLocks noGrp="1"/>
          </p:cNvSpPr>
          <p:nvPr>
            <p:ph type="title"/>
          </p:nvPr>
        </p:nvSpPr>
        <p:spPr/>
        <p:txBody>
          <a:bodyPr/>
          <a:lstStyle/>
          <a:p>
            <a:r>
              <a:rPr lang="en-US" dirty="0"/>
              <a:t>Individual Datums or ‘Data Tokens’</a:t>
            </a:r>
          </a:p>
        </p:txBody>
      </p:sp>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200" y="1828800"/>
            <a:ext cx="10515600" cy="4348163"/>
          </a:xfrm>
        </p:spPr>
        <p:txBody>
          <a:bodyPr>
            <a:noAutofit/>
          </a:bodyPr>
          <a:lstStyle/>
          <a:p>
            <a:pPr marL="457200" indent="-457200">
              <a:lnSpc>
                <a:spcPct val="110000"/>
              </a:lnSpc>
              <a:spcBef>
                <a:spcPts val="0"/>
              </a:spcBef>
              <a:spcAft>
                <a:spcPts val="2400"/>
              </a:spcAft>
              <a:buFont typeface="+mj-lt"/>
              <a:buAutoNum type="arabicPeriod"/>
            </a:pPr>
            <a:r>
              <a:rPr lang="en-US" dirty="0"/>
              <a:t>Individual datums become data only as a part of a collection of data, that is, the individual datums (data tokens) presuppose the dataset.</a:t>
            </a:r>
          </a:p>
          <a:p>
            <a:pPr marL="457200" indent="-457200">
              <a:lnSpc>
                <a:spcPct val="110000"/>
              </a:lnSpc>
              <a:spcBef>
                <a:spcPts val="0"/>
              </a:spcBef>
              <a:spcAft>
                <a:spcPts val="2400"/>
              </a:spcAft>
              <a:buFont typeface="+mj-lt"/>
              <a:buAutoNum type="arabicPeriod"/>
            </a:pPr>
            <a:r>
              <a:rPr lang="en-US" dirty="0"/>
              <a:t>However, a dataset is more than just the datums. It has metadata and structure.</a:t>
            </a:r>
          </a:p>
          <a:p>
            <a:pPr marL="457200" indent="-457200">
              <a:lnSpc>
                <a:spcPct val="110000"/>
              </a:lnSpc>
              <a:spcBef>
                <a:spcPts val="0"/>
              </a:spcBef>
              <a:spcAft>
                <a:spcPts val="2400"/>
              </a:spcAft>
              <a:buFont typeface="+mj-lt"/>
              <a:buAutoNum type="arabicPeriod"/>
            </a:pPr>
            <a:r>
              <a:rPr lang="en-US" dirty="0"/>
              <a:t>Without metadata and structure, datums lose their referential function and capacity to represent facts. </a:t>
            </a:r>
            <a:r>
              <a:rPr lang="en-US" i="1" u="sng" dirty="0"/>
              <a:t>They cease to be data!</a:t>
            </a:r>
          </a:p>
          <a:p>
            <a:pPr marL="0" indent="0" algn="r">
              <a:lnSpc>
                <a:spcPct val="110000"/>
              </a:lnSpc>
              <a:spcBef>
                <a:spcPts val="0"/>
              </a:spcBef>
              <a:spcAft>
                <a:spcPts val="2400"/>
              </a:spcAft>
              <a:buNone/>
            </a:pPr>
            <a:r>
              <a:rPr lang="en-US" i="1" dirty="0"/>
              <a:t>…but where does the metadata and structure come from?</a:t>
            </a:r>
          </a:p>
        </p:txBody>
      </p:sp>
    </p:spTree>
    <p:extLst>
      <p:ext uri="{BB962C8B-B14F-4D97-AF65-F5344CB8AC3E}">
        <p14:creationId xmlns:p14="http://schemas.microsoft.com/office/powerpoint/2010/main" val="4181584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200" y="774700"/>
            <a:ext cx="10515600" cy="5402263"/>
          </a:xfrm>
        </p:spPr>
        <p:txBody>
          <a:bodyPr anchor="ctr">
            <a:noAutofit/>
          </a:bodyPr>
          <a:lstStyle/>
          <a:p>
            <a:pPr marL="0" indent="0" algn="ctr">
              <a:lnSpc>
                <a:spcPct val="110000"/>
              </a:lnSpc>
              <a:spcBef>
                <a:spcPts val="0"/>
              </a:spcBef>
              <a:spcAft>
                <a:spcPts val="2400"/>
              </a:spcAft>
              <a:buNone/>
            </a:pPr>
            <a:r>
              <a:rPr lang="en-US" sz="3600" dirty="0"/>
              <a:t>The standard view is good for using data but not for studying how data are used.</a:t>
            </a:r>
          </a:p>
        </p:txBody>
      </p:sp>
    </p:spTree>
    <p:extLst>
      <p:ext uri="{BB962C8B-B14F-4D97-AF65-F5344CB8AC3E}">
        <p14:creationId xmlns:p14="http://schemas.microsoft.com/office/powerpoint/2010/main" val="4172333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1F61-2876-B849-B4E2-CC09954ABDFF}"/>
              </a:ext>
            </a:extLst>
          </p:cNvPr>
          <p:cNvSpPr>
            <a:spLocks noGrp="1"/>
          </p:cNvSpPr>
          <p:nvPr>
            <p:ph type="title"/>
          </p:nvPr>
        </p:nvSpPr>
        <p:spPr/>
        <p:txBody>
          <a:bodyPr/>
          <a:lstStyle/>
          <a:p>
            <a:r>
              <a:rPr lang="en-US" dirty="0"/>
              <a:t>Eight provocations</a:t>
            </a:r>
          </a:p>
        </p:txBody>
      </p:sp>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200" y="1828800"/>
            <a:ext cx="10515600" cy="4348163"/>
          </a:xfrm>
        </p:spPr>
        <p:txBody>
          <a:bodyPr>
            <a:noAutofit/>
          </a:bodyPr>
          <a:lstStyle/>
          <a:p>
            <a:pPr marL="457200" indent="-457200">
              <a:lnSpc>
                <a:spcPct val="110000"/>
              </a:lnSpc>
              <a:spcBef>
                <a:spcPts val="0"/>
              </a:spcBef>
              <a:spcAft>
                <a:spcPts val="600"/>
              </a:spcAft>
              <a:buFont typeface="+mj-lt"/>
              <a:buAutoNum type="arabicPeriod"/>
            </a:pPr>
            <a:r>
              <a:rPr lang="en-US" sz="2600" dirty="0"/>
              <a:t>Data are not modular components.</a:t>
            </a:r>
          </a:p>
          <a:p>
            <a:pPr marL="457200" indent="-457200">
              <a:lnSpc>
                <a:spcPct val="110000"/>
              </a:lnSpc>
              <a:spcBef>
                <a:spcPts val="0"/>
              </a:spcBef>
              <a:spcAft>
                <a:spcPts val="600"/>
              </a:spcAft>
              <a:buFont typeface="+mj-lt"/>
              <a:buAutoNum type="arabicPeriod"/>
            </a:pPr>
            <a:r>
              <a:rPr lang="en-US" sz="2600" dirty="0"/>
              <a:t>There are no unstructured data.</a:t>
            </a:r>
          </a:p>
          <a:p>
            <a:pPr marL="457200" indent="-457200">
              <a:lnSpc>
                <a:spcPct val="110000"/>
              </a:lnSpc>
              <a:spcBef>
                <a:spcPts val="0"/>
              </a:spcBef>
              <a:spcAft>
                <a:spcPts val="600"/>
              </a:spcAft>
              <a:buFont typeface="+mj-lt"/>
              <a:buAutoNum type="arabicPeriod"/>
            </a:pPr>
            <a:r>
              <a:rPr lang="en-US" sz="2600" dirty="0"/>
              <a:t>Data are performed through practices.</a:t>
            </a:r>
          </a:p>
          <a:p>
            <a:pPr marL="457200" indent="-457200">
              <a:lnSpc>
                <a:spcPct val="110000"/>
              </a:lnSpc>
              <a:spcBef>
                <a:spcPts val="0"/>
              </a:spcBef>
              <a:spcAft>
                <a:spcPts val="600"/>
              </a:spcAft>
              <a:buFont typeface="+mj-lt"/>
              <a:buAutoNum type="arabicPeriod"/>
            </a:pPr>
            <a:r>
              <a:rPr lang="en-US" sz="2600" dirty="0"/>
              <a:t>The materiality of data makes a difference.</a:t>
            </a:r>
          </a:p>
          <a:p>
            <a:pPr marL="457200" indent="-457200">
              <a:lnSpc>
                <a:spcPct val="110000"/>
              </a:lnSpc>
              <a:spcBef>
                <a:spcPts val="0"/>
              </a:spcBef>
              <a:spcAft>
                <a:spcPts val="600"/>
              </a:spcAft>
              <a:buFont typeface="+mj-lt"/>
              <a:buAutoNum type="arabicPeriod"/>
            </a:pPr>
            <a:r>
              <a:rPr lang="en-US" sz="2600" dirty="0"/>
              <a:t>Data are intendedly referential but always semantic material.</a:t>
            </a:r>
          </a:p>
          <a:p>
            <a:pPr marL="457200" indent="-457200">
              <a:lnSpc>
                <a:spcPct val="110000"/>
              </a:lnSpc>
              <a:spcBef>
                <a:spcPts val="0"/>
              </a:spcBef>
              <a:spcAft>
                <a:spcPts val="600"/>
              </a:spcAft>
              <a:buFont typeface="+mj-lt"/>
              <a:buAutoNum type="arabicPeriod"/>
            </a:pPr>
            <a:r>
              <a:rPr lang="en-US" sz="2600" dirty="0"/>
              <a:t>Data are artificial facts.</a:t>
            </a:r>
          </a:p>
          <a:p>
            <a:pPr marL="457200" indent="-457200">
              <a:lnSpc>
                <a:spcPct val="110000"/>
              </a:lnSpc>
              <a:spcBef>
                <a:spcPts val="0"/>
              </a:spcBef>
              <a:spcAft>
                <a:spcPts val="600"/>
              </a:spcAft>
              <a:buFont typeface="+mj-lt"/>
              <a:buAutoNum type="arabicPeriod"/>
            </a:pPr>
            <a:r>
              <a:rPr lang="en-US" sz="2600" dirty="0"/>
              <a:t>New commodities are made from data.</a:t>
            </a:r>
          </a:p>
          <a:p>
            <a:pPr marL="457200" indent="-457200">
              <a:lnSpc>
                <a:spcPct val="110000"/>
              </a:lnSpc>
              <a:spcBef>
                <a:spcPts val="0"/>
              </a:spcBef>
              <a:spcAft>
                <a:spcPts val="600"/>
              </a:spcAft>
              <a:buFont typeface="+mj-lt"/>
              <a:buAutoNum type="arabicPeriod"/>
            </a:pPr>
            <a:r>
              <a:rPr lang="en-US" sz="2600" dirty="0"/>
              <a:t>Behavior starts to reflect data.</a:t>
            </a:r>
          </a:p>
          <a:p>
            <a:pPr marL="0" indent="0">
              <a:lnSpc>
                <a:spcPct val="110000"/>
              </a:lnSpc>
              <a:spcBef>
                <a:spcPts val="0"/>
              </a:spcBef>
              <a:spcAft>
                <a:spcPts val="1200"/>
              </a:spcAft>
              <a:buNone/>
            </a:pPr>
            <a:endParaRPr lang="en-US" sz="2400" b="1" dirty="0"/>
          </a:p>
        </p:txBody>
      </p:sp>
    </p:spTree>
    <p:extLst>
      <p:ext uri="{BB962C8B-B14F-4D97-AF65-F5344CB8AC3E}">
        <p14:creationId xmlns:p14="http://schemas.microsoft.com/office/powerpoint/2010/main" val="1310001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1F61-2876-B849-B4E2-CC09954ABDFF}"/>
              </a:ext>
            </a:extLst>
          </p:cNvPr>
          <p:cNvSpPr>
            <a:spLocks noGrp="1"/>
          </p:cNvSpPr>
          <p:nvPr>
            <p:ph type="title"/>
          </p:nvPr>
        </p:nvSpPr>
        <p:spPr/>
        <p:txBody>
          <a:bodyPr/>
          <a:lstStyle/>
          <a:p>
            <a:r>
              <a:rPr lang="en-US" b="1" dirty="0"/>
              <a:t>Data are not modular components.</a:t>
            </a:r>
          </a:p>
        </p:txBody>
      </p:sp>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200" y="1828800"/>
            <a:ext cx="10515600" cy="4348163"/>
          </a:xfrm>
        </p:spPr>
        <p:txBody>
          <a:bodyPr>
            <a:noAutofit/>
          </a:bodyPr>
          <a:lstStyle/>
          <a:p>
            <a:pPr marL="0" indent="0">
              <a:lnSpc>
                <a:spcPct val="110000"/>
              </a:lnSpc>
              <a:spcBef>
                <a:spcPts val="0"/>
              </a:spcBef>
              <a:spcAft>
                <a:spcPts val="3000"/>
              </a:spcAft>
              <a:buNone/>
            </a:pPr>
            <a:r>
              <a:rPr lang="en-US" sz="2400" dirty="0"/>
              <a:t>The idea of recombination of modular components from digital innovation literature is not helpful to understand data.</a:t>
            </a:r>
          </a:p>
          <a:p>
            <a:pPr marL="461963" indent="0">
              <a:lnSpc>
                <a:spcPct val="110000"/>
              </a:lnSpc>
              <a:spcBef>
                <a:spcPts val="0"/>
              </a:spcBef>
              <a:spcAft>
                <a:spcPts val="2400"/>
              </a:spcAft>
              <a:buNone/>
            </a:pPr>
            <a:r>
              <a:rPr lang="en-US" sz="1800" i="1" dirty="0"/>
              <a:t>“Due to their nature as marks, data are by definition cognitive elements that fulfill a different function than that of modules. Data are sign tokens used to describe, index, represent, or stage (perform) reality.”</a:t>
            </a:r>
          </a:p>
          <a:p>
            <a:pPr marL="461963" indent="0">
              <a:lnSpc>
                <a:spcPct val="110000"/>
              </a:lnSpc>
              <a:spcBef>
                <a:spcPts val="0"/>
              </a:spcBef>
              <a:spcAft>
                <a:spcPts val="2400"/>
              </a:spcAft>
              <a:buNone/>
            </a:pPr>
            <a:r>
              <a:rPr lang="en-US" sz="1800" dirty="0" err="1"/>
              <a:t>Alaimo</a:t>
            </a:r>
            <a:r>
              <a:rPr lang="en-US" sz="1800" dirty="0"/>
              <a:t> et al. (2020)</a:t>
            </a:r>
          </a:p>
        </p:txBody>
      </p:sp>
    </p:spTree>
    <p:extLst>
      <p:ext uri="{BB962C8B-B14F-4D97-AF65-F5344CB8AC3E}">
        <p14:creationId xmlns:p14="http://schemas.microsoft.com/office/powerpoint/2010/main" val="3216982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1F61-2876-B849-B4E2-CC09954ABDFF}"/>
              </a:ext>
            </a:extLst>
          </p:cNvPr>
          <p:cNvSpPr>
            <a:spLocks noGrp="1"/>
          </p:cNvSpPr>
          <p:nvPr>
            <p:ph type="title"/>
          </p:nvPr>
        </p:nvSpPr>
        <p:spPr/>
        <p:txBody>
          <a:bodyPr/>
          <a:lstStyle/>
          <a:p>
            <a:r>
              <a:rPr lang="en-US" b="1" dirty="0"/>
              <a:t>There are no unstructured data.</a:t>
            </a:r>
          </a:p>
        </p:txBody>
      </p:sp>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200" y="1828800"/>
            <a:ext cx="10515600" cy="4348163"/>
          </a:xfrm>
        </p:spPr>
        <p:txBody>
          <a:bodyPr>
            <a:noAutofit/>
          </a:bodyPr>
          <a:lstStyle/>
          <a:p>
            <a:pPr marL="0" indent="0">
              <a:lnSpc>
                <a:spcPct val="110000"/>
              </a:lnSpc>
              <a:spcBef>
                <a:spcPts val="0"/>
              </a:spcBef>
              <a:spcAft>
                <a:spcPts val="2400"/>
              </a:spcAft>
              <a:buNone/>
            </a:pPr>
            <a:r>
              <a:rPr lang="en-US" sz="2400" dirty="0"/>
              <a:t>There are no ‘unstructured data’ from computational perspective.</a:t>
            </a:r>
          </a:p>
          <a:p>
            <a:pPr marL="0" indent="0">
              <a:lnSpc>
                <a:spcPct val="110000"/>
              </a:lnSpc>
              <a:spcBef>
                <a:spcPts val="0"/>
              </a:spcBef>
              <a:spcAft>
                <a:spcPts val="2400"/>
              </a:spcAft>
              <a:buNone/>
            </a:pPr>
            <a:r>
              <a:rPr lang="en-US" sz="2400" dirty="0"/>
              <a:t>‘Structure’ is understood here as a grammar, that is, a language or a code that allows to interpret data, for instance, character encodings are necessary to have any alphanumerical data.</a:t>
            </a:r>
          </a:p>
          <a:p>
            <a:pPr marL="0" indent="0">
              <a:lnSpc>
                <a:spcPct val="110000"/>
              </a:lnSpc>
              <a:spcBef>
                <a:spcPts val="0"/>
              </a:spcBef>
              <a:spcAft>
                <a:spcPts val="2400"/>
              </a:spcAft>
              <a:buNone/>
            </a:pPr>
            <a:r>
              <a:rPr lang="en-US" sz="2400" dirty="0"/>
              <a:t>Data are </a:t>
            </a:r>
            <a:r>
              <a:rPr lang="en-US" sz="2400" i="1" u="sng" dirty="0"/>
              <a:t>made by</a:t>
            </a:r>
            <a:r>
              <a:rPr lang="en-US" sz="2400" i="1" dirty="0"/>
              <a:t> </a:t>
            </a:r>
            <a:r>
              <a:rPr lang="en-US" sz="2400" dirty="0"/>
              <a:t>a structure that </a:t>
            </a:r>
            <a:r>
              <a:rPr lang="en-US" sz="2400" dirty="0" err="1"/>
              <a:t>i</a:t>
            </a:r>
            <a:r>
              <a:rPr lang="en-US" sz="2400" dirty="0"/>
              <a:t>) gives data its capacity to represent external entities (events or things) and ii) allows to makes sense of digitally inscribed distinctions.</a:t>
            </a:r>
          </a:p>
          <a:p>
            <a:pPr marL="0" indent="0">
              <a:lnSpc>
                <a:spcPct val="110000"/>
              </a:lnSpc>
              <a:spcBef>
                <a:spcPts val="0"/>
              </a:spcBef>
              <a:spcAft>
                <a:spcPts val="2400"/>
              </a:spcAft>
              <a:buNone/>
            </a:pPr>
            <a:r>
              <a:rPr lang="en-US" sz="1800" i="1" dirty="0"/>
              <a:t>Aaltonen and </a:t>
            </a:r>
            <a:r>
              <a:rPr lang="en-US" sz="1800" i="1" dirty="0" err="1"/>
              <a:t>Penttinen</a:t>
            </a:r>
            <a:r>
              <a:rPr lang="en-US" sz="1800" i="1" dirty="0"/>
              <a:t> (2021), </a:t>
            </a:r>
            <a:r>
              <a:rPr lang="en-US" sz="1800" i="1" dirty="0" err="1"/>
              <a:t>Hirschheim</a:t>
            </a:r>
            <a:r>
              <a:rPr lang="en-US" sz="1800" i="1" dirty="0"/>
              <a:t> et al. (1995)</a:t>
            </a:r>
          </a:p>
          <a:p>
            <a:pPr marL="0" indent="0">
              <a:lnSpc>
                <a:spcPct val="110000"/>
              </a:lnSpc>
              <a:spcBef>
                <a:spcPts val="0"/>
              </a:spcBef>
              <a:spcAft>
                <a:spcPts val="1200"/>
              </a:spcAft>
              <a:buNone/>
            </a:pPr>
            <a:endParaRPr lang="en-US" sz="2400" b="1" dirty="0"/>
          </a:p>
        </p:txBody>
      </p:sp>
    </p:spTree>
    <p:extLst>
      <p:ext uri="{BB962C8B-B14F-4D97-AF65-F5344CB8AC3E}">
        <p14:creationId xmlns:p14="http://schemas.microsoft.com/office/powerpoint/2010/main" val="3961931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1F61-2876-B849-B4E2-CC09954ABDFF}"/>
              </a:ext>
            </a:extLst>
          </p:cNvPr>
          <p:cNvSpPr>
            <a:spLocks noGrp="1"/>
          </p:cNvSpPr>
          <p:nvPr>
            <p:ph type="title"/>
          </p:nvPr>
        </p:nvSpPr>
        <p:spPr/>
        <p:txBody>
          <a:bodyPr/>
          <a:lstStyle/>
          <a:p>
            <a:r>
              <a:rPr lang="en-US" b="1" dirty="0"/>
              <a:t>Data are performed through practices.</a:t>
            </a:r>
          </a:p>
        </p:txBody>
      </p:sp>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200" y="1828800"/>
            <a:ext cx="10515600" cy="4348163"/>
          </a:xfrm>
        </p:spPr>
        <p:txBody>
          <a:bodyPr>
            <a:noAutofit/>
          </a:bodyPr>
          <a:lstStyle/>
          <a:p>
            <a:pPr marL="15875" indent="0">
              <a:lnSpc>
                <a:spcPct val="110000"/>
              </a:lnSpc>
              <a:spcBef>
                <a:spcPts val="0"/>
              </a:spcBef>
              <a:spcAft>
                <a:spcPts val="2400"/>
              </a:spcAft>
              <a:buNone/>
            </a:pPr>
            <a:r>
              <a:rPr lang="en-US" sz="2400" dirty="0"/>
              <a:t>Data are </a:t>
            </a:r>
            <a:r>
              <a:rPr lang="en-US" sz="2400" i="1" u="sng" dirty="0"/>
              <a:t>not</a:t>
            </a:r>
            <a:r>
              <a:rPr lang="en-US" sz="2400" dirty="0"/>
              <a:t> the foundation of knowledge (</a:t>
            </a:r>
            <a:r>
              <a:rPr lang="en-US" sz="2400" dirty="0" err="1"/>
              <a:t>Tuomi</a:t>
            </a:r>
            <a:r>
              <a:rPr lang="en-US" sz="2400" dirty="0"/>
              <a:t> 1999).</a:t>
            </a:r>
            <a:endParaRPr lang="en-US" sz="2400" i="1" dirty="0"/>
          </a:p>
          <a:p>
            <a:pPr marL="457200" indent="0">
              <a:lnSpc>
                <a:spcPct val="110000"/>
              </a:lnSpc>
              <a:spcBef>
                <a:spcPts val="0"/>
              </a:spcBef>
              <a:spcAft>
                <a:spcPts val="2400"/>
              </a:spcAft>
              <a:buNone/>
            </a:pPr>
            <a:r>
              <a:rPr lang="en-US" sz="1800" i="1" dirty="0"/>
              <a:t>“Using the example of temperature measurement, </a:t>
            </a:r>
            <a:r>
              <a:rPr lang="en-US" sz="1800" i="1" dirty="0" err="1"/>
              <a:t>Tuomi</a:t>
            </a:r>
            <a:r>
              <a:rPr lang="en-US" sz="1800" i="1" dirty="0"/>
              <a:t> argues that it is the knowledge informing the design of thermometers that defines what temperature is.”</a:t>
            </a:r>
            <a:br>
              <a:rPr lang="en-US" sz="1800" i="1" dirty="0"/>
            </a:br>
            <a:br>
              <a:rPr lang="en-US" sz="1800" i="1" dirty="0"/>
            </a:br>
            <a:r>
              <a:rPr lang="en-US" sz="1800" i="1" dirty="0"/>
              <a:t>Jones (2019, p. 7)</a:t>
            </a:r>
          </a:p>
          <a:p>
            <a:pPr marL="15875" indent="0">
              <a:lnSpc>
                <a:spcPct val="110000"/>
              </a:lnSpc>
              <a:spcBef>
                <a:spcPts val="0"/>
              </a:spcBef>
              <a:spcAft>
                <a:spcPts val="2400"/>
              </a:spcAft>
              <a:buNone/>
            </a:pPr>
            <a:r>
              <a:rPr lang="en-US" sz="2400" dirty="0"/>
              <a:t>The study of data entails examining how specific data are </a:t>
            </a:r>
            <a:r>
              <a:rPr lang="en-US" sz="2400" dirty="0" err="1"/>
              <a:t>i</a:t>
            </a:r>
            <a:r>
              <a:rPr lang="en-US" sz="2400" dirty="0"/>
              <a:t>) produced and ii) used in practice.</a:t>
            </a:r>
          </a:p>
          <a:p>
            <a:pPr marL="15875" indent="0">
              <a:lnSpc>
                <a:spcPct val="110000"/>
              </a:lnSpc>
              <a:spcBef>
                <a:spcPts val="0"/>
              </a:spcBef>
              <a:spcAft>
                <a:spcPts val="2400"/>
              </a:spcAft>
              <a:buNone/>
            </a:pPr>
            <a:r>
              <a:rPr lang="en-US" sz="1800" i="1" dirty="0"/>
              <a:t>Jones (2019)</a:t>
            </a:r>
            <a:endParaRPr lang="en-US" sz="1800" b="1" i="1" dirty="0"/>
          </a:p>
        </p:txBody>
      </p:sp>
    </p:spTree>
    <p:extLst>
      <p:ext uri="{BB962C8B-B14F-4D97-AF65-F5344CB8AC3E}">
        <p14:creationId xmlns:p14="http://schemas.microsoft.com/office/powerpoint/2010/main" val="2925853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1F61-2876-B849-B4E2-CC09954ABDFF}"/>
              </a:ext>
            </a:extLst>
          </p:cNvPr>
          <p:cNvSpPr>
            <a:spLocks noGrp="1"/>
          </p:cNvSpPr>
          <p:nvPr>
            <p:ph type="title"/>
          </p:nvPr>
        </p:nvSpPr>
        <p:spPr/>
        <p:txBody>
          <a:bodyPr/>
          <a:lstStyle/>
          <a:p>
            <a:r>
              <a:rPr lang="en-US" b="1" dirty="0"/>
              <a:t>The materiality of data makes a difference.</a:t>
            </a:r>
          </a:p>
        </p:txBody>
      </p:sp>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200" y="1828800"/>
            <a:ext cx="10515600" cy="4348163"/>
          </a:xfrm>
        </p:spPr>
        <p:txBody>
          <a:bodyPr>
            <a:noAutofit/>
          </a:bodyPr>
          <a:lstStyle/>
          <a:p>
            <a:pPr marL="15875" indent="0">
              <a:lnSpc>
                <a:spcPct val="110000"/>
              </a:lnSpc>
              <a:spcBef>
                <a:spcPts val="0"/>
              </a:spcBef>
              <a:spcAft>
                <a:spcPts val="2400"/>
              </a:spcAft>
              <a:buNone/>
            </a:pPr>
            <a:r>
              <a:rPr lang="en-US" sz="2400" dirty="0"/>
              <a:t>Data are digital material or substance; as such it has certain attributes that distinguish it from earlier records stored on other types of mediums such as paper or analogue tapes.</a:t>
            </a:r>
          </a:p>
          <a:p>
            <a:pPr marL="15875" indent="0">
              <a:lnSpc>
                <a:spcPct val="110000"/>
              </a:lnSpc>
              <a:spcBef>
                <a:spcPts val="0"/>
              </a:spcBef>
              <a:spcAft>
                <a:spcPts val="2400"/>
              </a:spcAft>
              <a:buNone/>
            </a:pPr>
            <a:r>
              <a:rPr lang="en-US" sz="2400" dirty="0"/>
              <a:t>Data and digital objects in general have been described as: editable, interactive, open, reprogrammable, distributed, granular, modular, homogenous, self-referential, </a:t>
            </a:r>
            <a:r>
              <a:rPr lang="en-US" sz="2400" dirty="0" err="1"/>
              <a:t>recontextualizable</a:t>
            </a:r>
            <a:r>
              <a:rPr lang="en-US" sz="2400" dirty="0"/>
              <a:t>, portable, </a:t>
            </a:r>
            <a:r>
              <a:rPr lang="en-US" sz="2400" dirty="0" err="1"/>
              <a:t>liquidified</a:t>
            </a:r>
            <a:r>
              <a:rPr lang="en-US" sz="2400" dirty="0"/>
              <a:t>, syntactic, non-rival, low cost of reproduction, which makes a difference to how data works.</a:t>
            </a:r>
          </a:p>
          <a:p>
            <a:pPr marL="15875" indent="0">
              <a:lnSpc>
                <a:spcPct val="110000"/>
              </a:lnSpc>
              <a:spcBef>
                <a:spcPts val="0"/>
              </a:spcBef>
              <a:spcAft>
                <a:spcPts val="2400"/>
              </a:spcAft>
              <a:buNone/>
            </a:pPr>
            <a:r>
              <a:rPr lang="en-US" sz="2400" dirty="0"/>
              <a:t>These attributes fuel </a:t>
            </a:r>
            <a:r>
              <a:rPr lang="en-US" sz="2400" i="1" u="sng" dirty="0"/>
              <a:t>new forms of recombinant innovation </a:t>
            </a:r>
            <a:r>
              <a:rPr lang="en-US" sz="2400" dirty="0"/>
              <a:t>with data.</a:t>
            </a:r>
          </a:p>
          <a:p>
            <a:pPr marL="15875" indent="0">
              <a:lnSpc>
                <a:spcPct val="110000"/>
              </a:lnSpc>
              <a:spcBef>
                <a:spcPts val="0"/>
              </a:spcBef>
              <a:spcAft>
                <a:spcPts val="2400"/>
              </a:spcAft>
              <a:buNone/>
            </a:pPr>
            <a:r>
              <a:rPr lang="en-US" sz="1600" i="1" dirty="0" err="1"/>
              <a:t>Alaimo</a:t>
            </a:r>
            <a:r>
              <a:rPr lang="en-US" sz="1600" i="1" dirty="0"/>
              <a:t> et al. (2020), Faulkner and </a:t>
            </a:r>
            <a:r>
              <a:rPr lang="en-US" sz="1600" i="1" dirty="0" err="1"/>
              <a:t>Runde</a:t>
            </a:r>
            <a:r>
              <a:rPr lang="en-US" sz="1600" i="1" dirty="0"/>
              <a:t> (2013), </a:t>
            </a:r>
            <a:r>
              <a:rPr lang="en-US" sz="1600" i="1" dirty="0" err="1"/>
              <a:t>Kallinikos</a:t>
            </a:r>
            <a:r>
              <a:rPr lang="en-US" sz="1600" i="1" dirty="0"/>
              <a:t> et al. (2013), Monteiro and </a:t>
            </a:r>
            <a:r>
              <a:rPr lang="en-US" sz="1600" i="1" dirty="0" err="1"/>
              <a:t>Parmiggiani</a:t>
            </a:r>
            <a:r>
              <a:rPr lang="en-US" sz="1600" i="1" dirty="0"/>
              <a:t> (2019), </a:t>
            </a:r>
            <a:r>
              <a:rPr lang="en-US" sz="1600" i="1" dirty="0" err="1"/>
              <a:t>Yoo</a:t>
            </a:r>
            <a:r>
              <a:rPr lang="en-US" sz="1600" i="1" dirty="0"/>
              <a:t> et al. (2010)</a:t>
            </a:r>
          </a:p>
          <a:p>
            <a:pPr marL="15875" indent="0">
              <a:lnSpc>
                <a:spcPct val="110000"/>
              </a:lnSpc>
              <a:spcBef>
                <a:spcPts val="0"/>
              </a:spcBef>
              <a:spcAft>
                <a:spcPts val="2400"/>
              </a:spcAft>
              <a:buNone/>
            </a:pPr>
            <a:endParaRPr lang="en-US" sz="2400" b="1" dirty="0"/>
          </a:p>
        </p:txBody>
      </p:sp>
    </p:spTree>
    <p:extLst>
      <p:ext uri="{BB962C8B-B14F-4D97-AF65-F5344CB8AC3E}">
        <p14:creationId xmlns:p14="http://schemas.microsoft.com/office/powerpoint/2010/main" val="2031986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1F61-2876-B849-B4E2-CC09954ABDFF}"/>
              </a:ext>
            </a:extLst>
          </p:cNvPr>
          <p:cNvSpPr>
            <a:spLocks noGrp="1"/>
          </p:cNvSpPr>
          <p:nvPr>
            <p:ph type="title"/>
          </p:nvPr>
        </p:nvSpPr>
        <p:spPr/>
        <p:txBody>
          <a:bodyPr>
            <a:normAutofit/>
          </a:bodyPr>
          <a:lstStyle/>
          <a:p>
            <a:r>
              <a:rPr lang="en-US" sz="4000" b="1" dirty="0"/>
              <a:t>Data are intendedly referential semantic material.</a:t>
            </a:r>
          </a:p>
        </p:txBody>
      </p:sp>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200" y="1828800"/>
            <a:ext cx="10515600" cy="4348163"/>
          </a:xfrm>
        </p:spPr>
        <p:txBody>
          <a:bodyPr>
            <a:noAutofit/>
          </a:bodyPr>
          <a:lstStyle/>
          <a:p>
            <a:pPr marL="0" indent="0">
              <a:lnSpc>
                <a:spcPct val="110000"/>
              </a:lnSpc>
              <a:spcBef>
                <a:spcPts val="0"/>
              </a:spcBef>
              <a:spcAft>
                <a:spcPts val="2400"/>
              </a:spcAft>
              <a:buNone/>
            </a:pPr>
            <a:r>
              <a:rPr lang="en-US" sz="2400" dirty="0"/>
              <a:t>Current data and conceptual modeling research mainly follows representation theory (Burton-jones et al. 2017, Wand and Weber 1995) and so-called fact-based school, which assume one-to-one relationship with real-world entities and data.</a:t>
            </a:r>
          </a:p>
          <a:p>
            <a:pPr marL="0" indent="0">
              <a:lnSpc>
                <a:spcPct val="110000"/>
              </a:lnSpc>
              <a:spcBef>
                <a:spcPts val="0"/>
              </a:spcBef>
              <a:spcAft>
                <a:spcPts val="2400"/>
              </a:spcAft>
              <a:buNone/>
            </a:pPr>
            <a:r>
              <a:rPr lang="en-US" sz="2400" dirty="0"/>
              <a:t>However, there used to be a rule-based school to data modeling that was more sensitive to the multiplicity of ways to represent the world, which is still reflected in some data modeling literature.</a:t>
            </a:r>
          </a:p>
          <a:p>
            <a:pPr marL="0" indent="0">
              <a:lnSpc>
                <a:spcPct val="110000"/>
              </a:lnSpc>
              <a:spcBef>
                <a:spcPts val="0"/>
              </a:spcBef>
              <a:spcAft>
                <a:spcPts val="2400"/>
              </a:spcAft>
              <a:buNone/>
            </a:pPr>
            <a:r>
              <a:rPr lang="en-US" sz="2400" dirty="0"/>
              <a:t>Data cannot perform its referential function without semantics – it must be possible to </a:t>
            </a:r>
            <a:r>
              <a:rPr lang="en-US" sz="2400" i="1" u="sng" dirty="0"/>
              <a:t>makes sense </a:t>
            </a:r>
            <a:r>
              <a:rPr lang="en-US" sz="2400" dirty="0"/>
              <a:t>of data.</a:t>
            </a:r>
          </a:p>
          <a:p>
            <a:pPr marL="0" indent="0">
              <a:lnSpc>
                <a:spcPct val="110000"/>
              </a:lnSpc>
              <a:spcBef>
                <a:spcPts val="0"/>
              </a:spcBef>
              <a:spcAft>
                <a:spcPts val="2400"/>
              </a:spcAft>
              <a:buNone/>
            </a:pPr>
            <a:r>
              <a:rPr lang="en-US" sz="1800" i="1" dirty="0" err="1"/>
              <a:t>Alaimo</a:t>
            </a:r>
            <a:r>
              <a:rPr lang="en-US" sz="1800" i="1" dirty="0"/>
              <a:t> et al. (2020), </a:t>
            </a:r>
            <a:r>
              <a:rPr lang="en-US" sz="1800" i="1" dirty="0" err="1"/>
              <a:t>Hirschheim</a:t>
            </a:r>
            <a:r>
              <a:rPr lang="en-US" sz="1800" i="1" dirty="0"/>
              <a:t> et al. (1995), Jones (2019), </a:t>
            </a:r>
            <a:r>
              <a:rPr lang="en-US" sz="1800" i="1" dirty="0" err="1"/>
              <a:t>Kallinikos</a:t>
            </a:r>
            <a:r>
              <a:rPr lang="en-US" sz="1800" i="1" dirty="0"/>
              <a:t> (1999), Kent (2012)</a:t>
            </a:r>
          </a:p>
          <a:p>
            <a:pPr marL="0" indent="0">
              <a:lnSpc>
                <a:spcPct val="110000"/>
              </a:lnSpc>
              <a:spcBef>
                <a:spcPts val="0"/>
              </a:spcBef>
              <a:spcAft>
                <a:spcPts val="2400"/>
              </a:spcAft>
              <a:buNone/>
            </a:pPr>
            <a:endParaRPr lang="en-US" sz="2400" dirty="0"/>
          </a:p>
          <a:p>
            <a:pPr marL="0" indent="0">
              <a:lnSpc>
                <a:spcPct val="110000"/>
              </a:lnSpc>
              <a:spcBef>
                <a:spcPts val="0"/>
              </a:spcBef>
              <a:spcAft>
                <a:spcPts val="1200"/>
              </a:spcAft>
              <a:buNone/>
            </a:pPr>
            <a:endParaRPr lang="en-US" sz="2400" b="1" dirty="0"/>
          </a:p>
        </p:txBody>
      </p:sp>
    </p:spTree>
    <p:extLst>
      <p:ext uri="{BB962C8B-B14F-4D97-AF65-F5344CB8AC3E}">
        <p14:creationId xmlns:p14="http://schemas.microsoft.com/office/powerpoint/2010/main" val="3060477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1F61-2876-B849-B4E2-CC09954ABDFF}"/>
              </a:ext>
            </a:extLst>
          </p:cNvPr>
          <p:cNvSpPr>
            <a:spLocks noGrp="1"/>
          </p:cNvSpPr>
          <p:nvPr>
            <p:ph type="title"/>
          </p:nvPr>
        </p:nvSpPr>
        <p:spPr/>
        <p:txBody>
          <a:bodyPr/>
          <a:lstStyle/>
          <a:p>
            <a:r>
              <a:rPr lang="en-US" b="1" dirty="0"/>
              <a:t>Data are artificial facts.</a:t>
            </a:r>
          </a:p>
        </p:txBody>
      </p:sp>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200" y="1828800"/>
            <a:ext cx="10515600" cy="4348163"/>
          </a:xfrm>
        </p:spPr>
        <p:txBody>
          <a:bodyPr>
            <a:noAutofit/>
          </a:bodyPr>
          <a:lstStyle/>
          <a:p>
            <a:pPr marL="0" indent="0">
              <a:lnSpc>
                <a:spcPct val="110000"/>
              </a:lnSpc>
              <a:spcBef>
                <a:spcPts val="0"/>
              </a:spcBef>
              <a:spcAft>
                <a:spcPts val="2400"/>
              </a:spcAft>
              <a:buNone/>
            </a:pPr>
            <a:r>
              <a:rPr lang="en-US" sz="2400" dirty="0"/>
              <a:t>Data are </a:t>
            </a:r>
            <a:r>
              <a:rPr lang="en-US" sz="2400" i="1" u="sng" dirty="0"/>
              <a:t>immutable mobiles </a:t>
            </a:r>
            <a:r>
              <a:rPr lang="en-US" sz="2400" dirty="0"/>
              <a:t>(Latour 1999) – they inscribe contextual facts in a form that can travel – or perhaps </a:t>
            </a:r>
            <a:r>
              <a:rPr lang="en-US" sz="2400" i="1" u="sng" dirty="0"/>
              <a:t>mutable mobiles </a:t>
            </a:r>
            <a:r>
              <a:rPr lang="en-US" sz="2400" dirty="0"/>
              <a:t>(</a:t>
            </a:r>
            <a:r>
              <a:rPr lang="en-US" sz="2400" dirty="0" err="1"/>
              <a:t>Leonelli</a:t>
            </a:r>
            <a:r>
              <a:rPr lang="en-US" sz="2400" dirty="0"/>
              <a:t> 2020):</a:t>
            </a:r>
          </a:p>
          <a:p>
            <a:pPr marL="925513" indent="0">
              <a:lnSpc>
                <a:spcPct val="110000"/>
              </a:lnSpc>
              <a:spcBef>
                <a:spcPts val="0"/>
              </a:spcBef>
              <a:spcAft>
                <a:spcPts val="2400"/>
              </a:spcAft>
              <a:buNone/>
            </a:pPr>
            <a:r>
              <a:rPr lang="en-US" sz="1800" i="1" dirty="0"/>
              <a:t>“More generally, using data journeys as a theoretical framework helps to consider and examine the relationship between different types of data structures (their physical characteristics as mutable objects) and data functions (their prospective use as evidence).”</a:t>
            </a:r>
          </a:p>
          <a:p>
            <a:pPr marL="925513" indent="0">
              <a:lnSpc>
                <a:spcPct val="110000"/>
              </a:lnSpc>
              <a:spcBef>
                <a:spcPts val="0"/>
              </a:spcBef>
              <a:spcAft>
                <a:spcPts val="2400"/>
              </a:spcAft>
              <a:buNone/>
            </a:pPr>
            <a:r>
              <a:rPr lang="en-US" sz="1800" i="1" dirty="0" err="1"/>
              <a:t>Leonelli</a:t>
            </a:r>
            <a:r>
              <a:rPr lang="en-US" sz="1800" i="1" dirty="0"/>
              <a:t> (2020)</a:t>
            </a:r>
          </a:p>
          <a:p>
            <a:pPr marL="0" indent="0">
              <a:lnSpc>
                <a:spcPct val="110000"/>
              </a:lnSpc>
              <a:spcBef>
                <a:spcPts val="0"/>
              </a:spcBef>
              <a:spcAft>
                <a:spcPts val="2400"/>
              </a:spcAft>
              <a:buNone/>
            </a:pPr>
            <a:r>
              <a:rPr lang="en-US" sz="2400" dirty="0"/>
              <a:t>Data (artifact) has often unstable and uncertain relationship with facts (function) it performs.</a:t>
            </a:r>
          </a:p>
          <a:p>
            <a:pPr marL="0" indent="0">
              <a:lnSpc>
                <a:spcPct val="110000"/>
              </a:lnSpc>
              <a:spcBef>
                <a:spcPts val="0"/>
              </a:spcBef>
              <a:spcAft>
                <a:spcPts val="2400"/>
              </a:spcAft>
              <a:buNone/>
            </a:pPr>
            <a:r>
              <a:rPr lang="en-US" sz="1800" i="1" dirty="0"/>
              <a:t>Aaltonen et al. (forthcoming), </a:t>
            </a:r>
            <a:r>
              <a:rPr lang="en-US" sz="1800" i="1" dirty="0" err="1"/>
              <a:t>Alaimo</a:t>
            </a:r>
            <a:r>
              <a:rPr lang="en-US" sz="1800" i="1" dirty="0"/>
              <a:t> et al. (2020), Latour (1999), </a:t>
            </a:r>
            <a:r>
              <a:rPr lang="en-US" sz="1800" i="1" dirty="0" err="1"/>
              <a:t>Leonelli</a:t>
            </a:r>
            <a:r>
              <a:rPr lang="en-US" sz="1800" i="1" dirty="0"/>
              <a:t> (2020)</a:t>
            </a:r>
          </a:p>
        </p:txBody>
      </p:sp>
    </p:spTree>
    <p:extLst>
      <p:ext uri="{BB962C8B-B14F-4D97-AF65-F5344CB8AC3E}">
        <p14:creationId xmlns:p14="http://schemas.microsoft.com/office/powerpoint/2010/main" val="378812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1F61-2876-B849-B4E2-CC09954ABDFF}"/>
              </a:ext>
            </a:extLst>
          </p:cNvPr>
          <p:cNvSpPr>
            <a:spLocks noGrp="1"/>
          </p:cNvSpPr>
          <p:nvPr>
            <p:ph type="title"/>
          </p:nvPr>
        </p:nvSpPr>
        <p:spPr/>
        <p:txBody>
          <a:bodyPr/>
          <a:lstStyle/>
          <a:p>
            <a:r>
              <a:rPr lang="en-US" b="1" dirty="0"/>
              <a:t>New commodities are made from data.</a:t>
            </a:r>
          </a:p>
        </p:txBody>
      </p:sp>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200" y="1828800"/>
            <a:ext cx="10515600" cy="4348163"/>
          </a:xfrm>
        </p:spPr>
        <p:txBody>
          <a:bodyPr>
            <a:noAutofit/>
          </a:bodyPr>
          <a:lstStyle/>
          <a:p>
            <a:pPr marL="0" indent="0">
              <a:lnSpc>
                <a:spcPct val="110000"/>
              </a:lnSpc>
              <a:spcBef>
                <a:spcPts val="0"/>
              </a:spcBef>
              <a:spcAft>
                <a:spcPts val="2400"/>
              </a:spcAft>
              <a:buNone/>
            </a:pPr>
            <a:r>
              <a:rPr lang="en-US" sz="2200" dirty="0"/>
              <a:t>New things are built from data; for instance, advertising audiences, credit scores or NFTs do not exist outside the industrial ecosystem by which and for which they are produced.</a:t>
            </a:r>
          </a:p>
          <a:p>
            <a:pPr marL="925513" indent="0">
              <a:lnSpc>
                <a:spcPct val="110000"/>
              </a:lnSpc>
              <a:spcBef>
                <a:spcPts val="0"/>
              </a:spcBef>
              <a:spcAft>
                <a:spcPts val="2400"/>
              </a:spcAft>
              <a:buNone/>
            </a:pPr>
            <a:r>
              <a:rPr lang="en-US" sz="1800" i="1" dirty="0"/>
              <a:t>“If data commodities such advertising audiences would simply exist ‘out there’—waiting to be represented by data and analytics—establishing them as commodities would hardly require the kind of interpretive effort and persistent ambiguity management that we find...”</a:t>
            </a:r>
          </a:p>
          <a:p>
            <a:pPr marL="925513" indent="0">
              <a:lnSpc>
                <a:spcPct val="110000"/>
              </a:lnSpc>
              <a:spcBef>
                <a:spcPts val="0"/>
              </a:spcBef>
              <a:spcAft>
                <a:spcPts val="2400"/>
              </a:spcAft>
              <a:buNone/>
            </a:pPr>
            <a:r>
              <a:rPr lang="en-US" sz="1800" dirty="0"/>
              <a:t>Aaltonen et al. (forthcoming)</a:t>
            </a:r>
          </a:p>
          <a:p>
            <a:pPr marL="0" indent="0">
              <a:lnSpc>
                <a:spcPct val="110000"/>
              </a:lnSpc>
              <a:spcBef>
                <a:spcPts val="0"/>
              </a:spcBef>
              <a:spcAft>
                <a:spcPts val="2400"/>
              </a:spcAft>
              <a:buNone/>
            </a:pPr>
            <a:r>
              <a:rPr lang="en-US" sz="2200" dirty="0"/>
              <a:t>This is possible because data fuels comprehension and creation by being amenable for </a:t>
            </a:r>
            <a:r>
              <a:rPr lang="en-US" sz="2200" i="1" u="sng" dirty="0"/>
              <a:t>meaningful recombination.</a:t>
            </a:r>
            <a:r>
              <a:rPr lang="en-US" sz="2200" i="1" dirty="0"/>
              <a:t> </a:t>
            </a:r>
            <a:r>
              <a:rPr lang="en-US" sz="2200" dirty="0"/>
              <a:t>This parallels recombination of software/hardware components but follow grammar rather than modularity-based logic.</a:t>
            </a:r>
          </a:p>
          <a:p>
            <a:pPr marL="0" indent="0">
              <a:lnSpc>
                <a:spcPct val="110000"/>
              </a:lnSpc>
              <a:spcBef>
                <a:spcPts val="0"/>
              </a:spcBef>
              <a:spcAft>
                <a:spcPts val="2400"/>
              </a:spcAft>
              <a:buNone/>
            </a:pPr>
            <a:r>
              <a:rPr lang="en-US" sz="1800" i="1" dirty="0"/>
              <a:t>Aaltonen and </a:t>
            </a:r>
            <a:r>
              <a:rPr lang="en-US" sz="1800" i="1" dirty="0" err="1"/>
              <a:t>Tempini</a:t>
            </a:r>
            <a:r>
              <a:rPr lang="en-US" sz="1800" i="1" dirty="0"/>
              <a:t> (2014), Aaltonen et al. (forthcoming), </a:t>
            </a:r>
            <a:r>
              <a:rPr lang="en-US" sz="1800" i="1" dirty="0" err="1"/>
              <a:t>Alaimo</a:t>
            </a:r>
            <a:r>
              <a:rPr lang="en-US" sz="1800" i="1" dirty="0"/>
              <a:t> et al. (2020)</a:t>
            </a:r>
          </a:p>
          <a:p>
            <a:pPr marL="0" indent="0">
              <a:lnSpc>
                <a:spcPct val="110000"/>
              </a:lnSpc>
              <a:spcBef>
                <a:spcPts val="0"/>
              </a:spcBef>
              <a:spcAft>
                <a:spcPts val="2400"/>
              </a:spcAft>
              <a:buNone/>
            </a:pPr>
            <a:endParaRPr lang="en-US" sz="2400" dirty="0"/>
          </a:p>
          <a:p>
            <a:pPr marL="0" indent="0">
              <a:lnSpc>
                <a:spcPct val="110000"/>
              </a:lnSpc>
              <a:spcBef>
                <a:spcPts val="0"/>
              </a:spcBef>
              <a:spcAft>
                <a:spcPts val="1200"/>
              </a:spcAft>
              <a:buNone/>
            </a:pPr>
            <a:endParaRPr lang="en-US" sz="2400" b="1" dirty="0"/>
          </a:p>
        </p:txBody>
      </p:sp>
    </p:spTree>
    <p:extLst>
      <p:ext uri="{BB962C8B-B14F-4D97-AF65-F5344CB8AC3E}">
        <p14:creationId xmlns:p14="http://schemas.microsoft.com/office/powerpoint/2010/main" val="2958572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1F61-2876-B849-B4E2-CC09954ABDFF}"/>
              </a:ext>
            </a:extLst>
          </p:cNvPr>
          <p:cNvSpPr>
            <a:spLocks noGrp="1"/>
          </p:cNvSpPr>
          <p:nvPr>
            <p:ph type="title"/>
          </p:nvPr>
        </p:nvSpPr>
        <p:spPr/>
        <p:txBody>
          <a:bodyPr/>
          <a:lstStyle/>
          <a:p>
            <a:r>
              <a:rPr lang="en-US" b="1" dirty="0"/>
              <a:t>Behavior starts to reflects data.</a:t>
            </a:r>
          </a:p>
        </p:txBody>
      </p:sp>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200" y="1828800"/>
            <a:ext cx="10515600" cy="4348163"/>
          </a:xfrm>
        </p:spPr>
        <p:txBody>
          <a:bodyPr>
            <a:noAutofit/>
          </a:bodyPr>
          <a:lstStyle/>
          <a:p>
            <a:pPr marL="0" indent="0">
              <a:lnSpc>
                <a:spcPct val="110000"/>
              </a:lnSpc>
              <a:spcBef>
                <a:spcPts val="0"/>
              </a:spcBef>
              <a:spcAft>
                <a:spcPts val="2400"/>
              </a:spcAft>
              <a:buNone/>
            </a:pPr>
            <a:r>
              <a:rPr lang="en-US" sz="2400" dirty="0"/>
              <a:t>‘Activity data’ are data that are about the behavior of organizational members who are aware of the data collection and have an interest in how their work is represented through the data.</a:t>
            </a:r>
          </a:p>
          <a:p>
            <a:pPr marL="0" indent="0">
              <a:lnSpc>
                <a:spcPct val="110000"/>
              </a:lnSpc>
              <a:spcBef>
                <a:spcPts val="0"/>
              </a:spcBef>
              <a:spcAft>
                <a:spcPts val="2400"/>
              </a:spcAft>
              <a:buNone/>
            </a:pPr>
            <a:r>
              <a:rPr lang="en-US" sz="2400" dirty="0"/>
              <a:t>Employees and their managers perform the activity data in various ways. </a:t>
            </a:r>
          </a:p>
          <a:p>
            <a:pPr marL="0" indent="0">
              <a:lnSpc>
                <a:spcPct val="110000"/>
              </a:lnSpc>
              <a:spcBef>
                <a:spcPts val="0"/>
              </a:spcBef>
              <a:spcAft>
                <a:spcPts val="2400"/>
              </a:spcAft>
              <a:buNone/>
            </a:pPr>
            <a:r>
              <a:rPr lang="en-US" sz="2400" dirty="0"/>
              <a:t>The collection of activity data is an intervention to organizational members behavior – their </a:t>
            </a:r>
            <a:r>
              <a:rPr lang="en-US" sz="2400" i="1" u="sng" dirty="0"/>
              <a:t>actions start to reflect the data</a:t>
            </a:r>
            <a:r>
              <a:rPr lang="en-US" sz="2400" dirty="0"/>
              <a:t>.</a:t>
            </a:r>
          </a:p>
          <a:p>
            <a:pPr marL="0" indent="0">
              <a:lnSpc>
                <a:spcPct val="110000"/>
              </a:lnSpc>
              <a:spcBef>
                <a:spcPts val="0"/>
              </a:spcBef>
              <a:spcAft>
                <a:spcPts val="2400"/>
              </a:spcAft>
              <a:buNone/>
            </a:pPr>
            <a:r>
              <a:rPr lang="en-US" sz="1800" i="1" dirty="0"/>
              <a:t>Aaltonen and </a:t>
            </a:r>
            <a:r>
              <a:rPr lang="en-US" sz="1800" i="1" dirty="0" err="1"/>
              <a:t>Stelmaszak</a:t>
            </a:r>
            <a:r>
              <a:rPr lang="en-US" sz="1800" i="1" dirty="0"/>
              <a:t> (under review), </a:t>
            </a:r>
            <a:r>
              <a:rPr lang="en-US" sz="1800" i="1" dirty="0" err="1"/>
              <a:t>Stelmaszak</a:t>
            </a:r>
            <a:r>
              <a:rPr lang="en-US" sz="1800" i="1" dirty="0"/>
              <a:t> and Aaltonen (under review)</a:t>
            </a:r>
          </a:p>
          <a:p>
            <a:pPr marL="0" indent="0">
              <a:lnSpc>
                <a:spcPct val="110000"/>
              </a:lnSpc>
              <a:spcBef>
                <a:spcPts val="0"/>
              </a:spcBef>
              <a:spcAft>
                <a:spcPts val="1200"/>
              </a:spcAft>
              <a:buNone/>
            </a:pPr>
            <a:endParaRPr lang="en-US" sz="2400" b="1" dirty="0"/>
          </a:p>
        </p:txBody>
      </p:sp>
    </p:spTree>
    <p:extLst>
      <p:ext uri="{BB962C8B-B14F-4D97-AF65-F5344CB8AC3E}">
        <p14:creationId xmlns:p14="http://schemas.microsoft.com/office/powerpoint/2010/main" val="3464826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200" y="774700"/>
            <a:ext cx="10515600" cy="5402263"/>
          </a:xfrm>
        </p:spPr>
        <p:txBody>
          <a:bodyPr anchor="ctr">
            <a:noAutofit/>
          </a:bodyPr>
          <a:lstStyle/>
          <a:p>
            <a:pPr marL="0" indent="0" algn="ctr">
              <a:lnSpc>
                <a:spcPct val="110000"/>
              </a:lnSpc>
              <a:spcBef>
                <a:spcPts val="0"/>
              </a:spcBef>
              <a:spcAft>
                <a:spcPts val="2400"/>
              </a:spcAft>
              <a:buNone/>
            </a:pPr>
            <a:r>
              <a:rPr lang="en-US" sz="3600" dirty="0"/>
              <a:t>“…analyses that fall upon the standard view consider data exclusively as facts, yet the data must be also seen as artifacts.”</a:t>
            </a:r>
          </a:p>
          <a:p>
            <a:pPr marL="0" indent="0" algn="ctr">
              <a:lnSpc>
                <a:spcPct val="110000"/>
              </a:lnSpc>
              <a:spcBef>
                <a:spcPts val="0"/>
              </a:spcBef>
              <a:spcAft>
                <a:spcPts val="2400"/>
              </a:spcAft>
              <a:buNone/>
            </a:pPr>
            <a:r>
              <a:rPr lang="en-US" sz="2400" i="1" dirty="0" err="1"/>
              <a:t>Alaimo</a:t>
            </a:r>
            <a:r>
              <a:rPr lang="en-US" sz="2400" i="1" dirty="0"/>
              <a:t> and Aaltonen (unpublished manuscript) </a:t>
            </a:r>
          </a:p>
        </p:txBody>
      </p:sp>
    </p:spTree>
    <p:extLst>
      <p:ext uri="{BB962C8B-B14F-4D97-AF65-F5344CB8AC3E}">
        <p14:creationId xmlns:p14="http://schemas.microsoft.com/office/powerpoint/2010/main" val="2135687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1F61-2876-B849-B4E2-CC09954ABDFF}"/>
              </a:ext>
            </a:extLst>
          </p:cNvPr>
          <p:cNvSpPr>
            <a:spLocks noGrp="1"/>
          </p:cNvSpPr>
          <p:nvPr>
            <p:ph type="title"/>
          </p:nvPr>
        </p:nvSpPr>
        <p:spPr/>
        <p:txBody>
          <a:bodyPr/>
          <a:lstStyle/>
          <a:p>
            <a:r>
              <a:rPr lang="en-US" b="1" dirty="0"/>
              <a:t>Digital data as IT artifact</a:t>
            </a:r>
          </a:p>
        </p:txBody>
      </p:sp>
      <p:pic>
        <p:nvPicPr>
          <p:cNvPr id="8" name="Picture 7">
            <a:extLst>
              <a:ext uri="{FF2B5EF4-FFF2-40B4-BE49-F238E27FC236}">
                <a16:creationId xmlns:a16="http://schemas.microsoft.com/office/drawing/2014/main" id="{EA67A1B7-E798-9F41-90B8-0C90780ED0FA}"/>
              </a:ext>
            </a:extLst>
          </p:cNvPr>
          <p:cNvPicPr>
            <a:picLocks noChangeAspect="1"/>
          </p:cNvPicPr>
          <p:nvPr/>
        </p:nvPicPr>
        <p:blipFill rotWithShape="1">
          <a:blip r:embed="rId2"/>
          <a:srcRect l="8021" t="9524" r="7945" b="69870"/>
          <a:stretch/>
        </p:blipFill>
        <p:spPr>
          <a:xfrm>
            <a:off x="838200" y="1690688"/>
            <a:ext cx="10576662" cy="3356325"/>
          </a:xfrm>
          <a:prstGeom prst="rect">
            <a:avLst/>
          </a:prstGeom>
        </p:spPr>
      </p:pic>
      <p:sp>
        <p:nvSpPr>
          <p:cNvPr id="9" name="TextBox 8">
            <a:extLst>
              <a:ext uri="{FF2B5EF4-FFF2-40B4-BE49-F238E27FC236}">
                <a16:creationId xmlns:a16="http://schemas.microsoft.com/office/drawing/2014/main" id="{A4F197CB-03AE-C743-98D0-19129E8039C2}"/>
              </a:ext>
            </a:extLst>
          </p:cNvPr>
          <p:cNvSpPr txBox="1"/>
          <p:nvPr/>
        </p:nvSpPr>
        <p:spPr>
          <a:xfrm>
            <a:off x="838200" y="4934141"/>
            <a:ext cx="10515598" cy="1558734"/>
          </a:xfrm>
          <a:prstGeom prst="rect">
            <a:avLst/>
          </a:prstGeom>
          <a:noFill/>
        </p:spPr>
        <p:txBody>
          <a:bodyPr wrap="square" rtlCol="0" anchor="ctr">
            <a:noAutofit/>
          </a:bodyPr>
          <a:lstStyle/>
          <a:p>
            <a:pPr marL="342900" indent="-342900">
              <a:spcAft>
                <a:spcPts val="1800"/>
              </a:spcAft>
              <a:buFont typeface="Arial" panose="020B0604020202020204" pitchFamily="34" charset="0"/>
              <a:buChar char="•"/>
            </a:pPr>
            <a:r>
              <a:rPr lang="en-US" sz="2000" dirty="0"/>
              <a:t>The standard view of data matches nominal and tool views.</a:t>
            </a:r>
          </a:p>
          <a:p>
            <a:pPr marL="342900" indent="-342900">
              <a:spcAft>
                <a:spcPts val="1800"/>
              </a:spcAft>
              <a:buFont typeface="Arial" panose="020B0604020202020204" pitchFamily="34" charset="0"/>
              <a:buChar char="•"/>
            </a:pPr>
            <a:r>
              <a:rPr lang="en-US" sz="2000" dirty="0"/>
              <a:t>The seven provocations point to the three latter views: digital data has computational attributes, data are proxies for facts, and data are performed by an ensemble of human and non-human entities.</a:t>
            </a:r>
            <a:endParaRPr lang="en-US" sz="2000" b="1" dirty="0"/>
          </a:p>
        </p:txBody>
      </p:sp>
      <p:sp>
        <p:nvSpPr>
          <p:cNvPr id="10" name="TextBox 9">
            <a:extLst>
              <a:ext uri="{FF2B5EF4-FFF2-40B4-BE49-F238E27FC236}">
                <a16:creationId xmlns:a16="http://schemas.microsoft.com/office/drawing/2014/main" id="{55497FC6-2813-424E-BA19-53DB383B8A09}"/>
              </a:ext>
            </a:extLst>
          </p:cNvPr>
          <p:cNvSpPr txBox="1"/>
          <p:nvPr/>
        </p:nvSpPr>
        <p:spPr>
          <a:xfrm>
            <a:off x="7517080" y="1531917"/>
            <a:ext cx="3836717" cy="249382"/>
          </a:xfrm>
          <a:prstGeom prst="rect">
            <a:avLst/>
          </a:prstGeom>
          <a:noFill/>
        </p:spPr>
        <p:txBody>
          <a:bodyPr wrap="square" rtlCol="0" anchor="ctr">
            <a:noAutofit/>
          </a:bodyPr>
          <a:lstStyle/>
          <a:p>
            <a:pPr algn="r"/>
            <a:r>
              <a:rPr lang="en-US" sz="1200" dirty="0"/>
              <a:t>Table reproduced from Faulkner and </a:t>
            </a:r>
            <a:r>
              <a:rPr lang="en-US" sz="1200" dirty="0" err="1"/>
              <a:t>Runde</a:t>
            </a:r>
            <a:r>
              <a:rPr lang="en-US" sz="1200" dirty="0"/>
              <a:t> (2019) </a:t>
            </a:r>
            <a:endParaRPr lang="en-US" sz="1200" b="1" dirty="0"/>
          </a:p>
        </p:txBody>
      </p:sp>
      <p:sp>
        <p:nvSpPr>
          <p:cNvPr id="11" name="Rectangle 10">
            <a:extLst>
              <a:ext uri="{FF2B5EF4-FFF2-40B4-BE49-F238E27FC236}">
                <a16:creationId xmlns:a16="http://schemas.microsoft.com/office/drawing/2014/main" id="{0E067327-5DF8-0349-AE72-C10A069934BE}"/>
              </a:ext>
            </a:extLst>
          </p:cNvPr>
          <p:cNvSpPr/>
          <p:nvPr/>
        </p:nvSpPr>
        <p:spPr>
          <a:xfrm>
            <a:off x="939800" y="2230562"/>
            <a:ext cx="10325100" cy="1046038"/>
          </a:xfrm>
          <a:prstGeom prst="rect">
            <a:avLst/>
          </a:prstGeom>
          <a:solidFill>
            <a:srgbClr val="FF0000">
              <a:alpha val="3021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A598D15-E0C4-EA4A-82DE-81D5C4393495}"/>
              </a:ext>
            </a:extLst>
          </p:cNvPr>
          <p:cNvSpPr/>
          <p:nvPr/>
        </p:nvSpPr>
        <p:spPr>
          <a:xfrm>
            <a:off x="952500" y="3276600"/>
            <a:ext cx="10325100" cy="1546034"/>
          </a:xfrm>
          <a:prstGeom prst="rect">
            <a:avLst/>
          </a:prstGeom>
          <a:solidFill>
            <a:srgbClr val="FF0000">
              <a:alpha val="3021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627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1F61-2876-B849-B4E2-CC09954ABDFF}"/>
              </a:ext>
            </a:extLst>
          </p:cNvPr>
          <p:cNvSpPr>
            <a:spLocks noGrp="1"/>
          </p:cNvSpPr>
          <p:nvPr>
            <p:ph type="title"/>
          </p:nvPr>
        </p:nvSpPr>
        <p:spPr/>
        <p:txBody>
          <a:bodyPr/>
          <a:lstStyle/>
          <a:p>
            <a:r>
              <a:rPr lang="en-US" b="1" dirty="0"/>
              <a:t>Some Implications</a:t>
            </a:r>
          </a:p>
        </p:txBody>
      </p:sp>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200" y="1828800"/>
            <a:ext cx="10515600" cy="4348163"/>
          </a:xfrm>
        </p:spPr>
        <p:txBody>
          <a:bodyPr>
            <a:noAutofit/>
          </a:bodyPr>
          <a:lstStyle/>
          <a:p>
            <a:pPr marL="457200" indent="-457200">
              <a:lnSpc>
                <a:spcPct val="110000"/>
              </a:lnSpc>
              <a:spcBef>
                <a:spcPts val="0"/>
              </a:spcBef>
              <a:spcAft>
                <a:spcPts val="2400"/>
              </a:spcAft>
              <a:buFont typeface="+mj-lt"/>
              <a:buAutoNum type="arabicPeriod"/>
            </a:pPr>
            <a:r>
              <a:rPr lang="en-US" sz="2400" dirty="0"/>
              <a:t>What does it mean to know things in the industry or science (Monteiro and </a:t>
            </a:r>
            <a:r>
              <a:rPr lang="en-US" sz="2400" dirty="0" err="1"/>
              <a:t>Parmiggiani</a:t>
            </a:r>
            <a:r>
              <a:rPr lang="en-US" sz="2400" dirty="0"/>
              <a:t> 2019, </a:t>
            </a:r>
            <a:r>
              <a:rPr lang="en-US" sz="2400" dirty="0" err="1"/>
              <a:t>Leonelli</a:t>
            </a:r>
            <a:r>
              <a:rPr lang="en-US" sz="2400" dirty="0"/>
              <a:t> 2020)?</a:t>
            </a:r>
          </a:p>
          <a:p>
            <a:pPr marL="457200" indent="-457200">
              <a:lnSpc>
                <a:spcPct val="110000"/>
              </a:lnSpc>
              <a:spcBef>
                <a:spcPts val="0"/>
              </a:spcBef>
              <a:spcAft>
                <a:spcPts val="2400"/>
              </a:spcAft>
              <a:buFont typeface="+mj-lt"/>
              <a:buAutoNum type="arabicPeriod"/>
            </a:pPr>
            <a:r>
              <a:rPr lang="en-US" sz="2400" dirty="0"/>
              <a:t>Reappraisal of the governance and ownership of data artifacts (e.g. interoperability issues), and their role in strategy.</a:t>
            </a:r>
          </a:p>
          <a:p>
            <a:pPr marL="457200" indent="-457200">
              <a:lnSpc>
                <a:spcPct val="110000"/>
              </a:lnSpc>
              <a:spcBef>
                <a:spcPts val="0"/>
              </a:spcBef>
              <a:spcAft>
                <a:spcPts val="2400"/>
              </a:spcAft>
              <a:buFont typeface="+mj-lt"/>
              <a:buAutoNum type="arabicPeriod"/>
            </a:pPr>
            <a:r>
              <a:rPr lang="en-US" sz="2400" dirty="0"/>
              <a:t>We need new ways to look at the entire data value chain from data tokens to data-based objects, and data commodities.</a:t>
            </a:r>
          </a:p>
          <a:p>
            <a:pPr marL="457200" indent="-457200">
              <a:lnSpc>
                <a:spcPct val="110000"/>
              </a:lnSpc>
              <a:spcBef>
                <a:spcPts val="0"/>
              </a:spcBef>
              <a:spcAft>
                <a:spcPts val="2400"/>
              </a:spcAft>
              <a:buFont typeface="+mj-lt"/>
              <a:buAutoNum type="arabicPeriod"/>
            </a:pPr>
            <a:r>
              <a:rPr lang="en-US" sz="2400" dirty="0"/>
              <a:t>Types of questions to drive the study of data</a:t>
            </a:r>
          </a:p>
          <a:p>
            <a:pPr marL="0" indent="0">
              <a:lnSpc>
                <a:spcPct val="110000"/>
              </a:lnSpc>
              <a:spcBef>
                <a:spcPts val="0"/>
              </a:spcBef>
              <a:spcAft>
                <a:spcPts val="2400"/>
              </a:spcAft>
              <a:buNone/>
            </a:pPr>
            <a:endParaRPr lang="en-US" sz="1800" dirty="0"/>
          </a:p>
          <a:p>
            <a:pPr marL="0" indent="0">
              <a:lnSpc>
                <a:spcPct val="110000"/>
              </a:lnSpc>
              <a:spcBef>
                <a:spcPts val="0"/>
              </a:spcBef>
              <a:spcAft>
                <a:spcPts val="1200"/>
              </a:spcAft>
              <a:buNone/>
            </a:pPr>
            <a:endParaRPr lang="en-US" sz="2400" b="1" dirty="0"/>
          </a:p>
        </p:txBody>
      </p:sp>
    </p:spTree>
    <p:extLst>
      <p:ext uri="{BB962C8B-B14F-4D97-AF65-F5344CB8AC3E}">
        <p14:creationId xmlns:p14="http://schemas.microsoft.com/office/powerpoint/2010/main" val="3207552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1F61-2876-B849-B4E2-CC09954ABDFF}"/>
              </a:ext>
            </a:extLst>
          </p:cNvPr>
          <p:cNvSpPr>
            <a:spLocks noGrp="1"/>
          </p:cNvSpPr>
          <p:nvPr>
            <p:ph type="title"/>
          </p:nvPr>
        </p:nvSpPr>
        <p:spPr/>
        <p:txBody>
          <a:bodyPr/>
          <a:lstStyle/>
          <a:p>
            <a:r>
              <a:rPr lang="en-US" b="1" dirty="0"/>
              <a:t>Type of questions to drive the study of data</a:t>
            </a:r>
          </a:p>
        </p:txBody>
      </p:sp>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200" y="1828800"/>
            <a:ext cx="10515600" cy="4348163"/>
          </a:xfrm>
        </p:spPr>
        <p:txBody>
          <a:bodyPr>
            <a:noAutofit/>
          </a:bodyPr>
          <a:lstStyle/>
          <a:p>
            <a:pPr marL="0" indent="0">
              <a:lnSpc>
                <a:spcPct val="110000"/>
              </a:lnSpc>
              <a:spcBef>
                <a:spcPts val="0"/>
              </a:spcBef>
              <a:spcAft>
                <a:spcPts val="2400"/>
              </a:spcAft>
              <a:buNone/>
            </a:pPr>
            <a:r>
              <a:rPr lang="en-US" sz="2400" dirty="0"/>
              <a:t>Data are not a natural or foundational substance (Jones 2019); instead, data are made through practices. </a:t>
            </a:r>
          </a:p>
          <a:p>
            <a:pPr marL="0" indent="0">
              <a:lnSpc>
                <a:spcPct val="110000"/>
              </a:lnSpc>
              <a:spcBef>
                <a:spcPts val="0"/>
              </a:spcBef>
              <a:spcAft>
                <a:spcPts val="2400"/>
              </a:spcAft>
              <a:buNone/>
            </a:pPr>
            <a:r>
              <a:rPr lang="en-US" sz="2400" b="1" dirty="0"/>
              <a:t>How are specific data produced and used in practice?</a:t>
            </a:r>
          </a:p>
          <a:p>
            <a:pPr marL="0" indent="0">
              <a:lnSpc>
                <a:spcPct val="110000"/>
              </a:lnSpc>
              <a:spcBef>
                <a:spcPts val="0"/>
              </a:spcBef>
              <a:spcAft>
                <a:spcPts val="2400"/>
              </a:spcAft>
              <a:buNone/>
            </a:pPr>
            <a:r>
              <a:rPr lang="en-US" sz="2000" dirty="0"/>
              <a:t>Jones (2019) describe the actual practices of producing and using data as important objects of study. </a:t>
            </a:r>
            <a:r>
              <a:rPr lang="en-US" sz="2000" i="1" u="sng" dirty="0"/>
              <a:t>These need to be often studied together </a:t>
            </a:r>
            <a:r>
              <a:rPr lang="en-US" sz="2000" dirty="0"/>
              <a:t>(Aaltonen and </a:t>
            </a:r>
            <a:r>
              <a:rPr lang="en-US" sz="2000" dirty="0" err="1"/>
              <a:t>Stelmaszak</a:t>
            </a:r>
            <a:r>
              <a:rPr lang="en-US" sz="2000" dirty="0"/>
              <a:t> </a:t>
            </a:r>
            <a:r>
              <a:rPr lang="en-US" sz="2000" i="1" dirty="0"/>
              <a:t>under review</a:t>
            </a:r>
            <a:r>
              <a:rPr lang="en-US" sz="2000" dirty="0"/>
              <a:t>).</a:t>
            </a:r>
          </a:p>
          <a:p>
            <a:pPr marL="0" indent="0">
              <a:lnSpc>
                <a:spcPct val="110000"/>
              </a:lnSpc>
              <a:spcBef>
                <a:spcPts val="0"/>
              </a:spcBef>
              <a:spcAft>
                <a:spcPts val="2400"/>
              </a:spcAft>
              <a:buNone/>
            </a:pPr>
            <a:r>
              <a:rPr lang="en-US" sz="2400" b="1" dirty="0"/>
              <a:t>What makes specific data possible? </a:t>
            </a:r>
          </a:p>
          <a:p>
            <a:pPr marL="0" indent="0">
              <a:lnSpc>
                <a:spcPct val="110000"/>
              </a:lnSpc>
              <a:spcBef>
                <a:spcPts val="0"/>
              </a:spcBef>
              <a:spcAft>
                <a:spcPts val="2400"/>
              </a:spcAft>
              <a:buNone/>
            </a:pPr>
            <a:r>
              <a:rPr lang="en-US" sz="2000" dirty="0"/>
              <a:t>What kind of technologies, organizational conditions and </a:t>
            </a:r>
            <a:r>
              <a:rPr lang="en-US" sz="2000" dirty="0" err="1"/>
              <a:t>historicial</a:t>
            </a:r>
            <a:r>
              <a:rPr lang="en-US" sz="2000" dirty="0"/>
              <a:t> developments have made particular data possible (Aaltonen and </a:t>
            </a:r>
            <a:r>
              <a:rPr lang="en-US" sz="2000" dirty="0" err="1"/>
              <a:t>Penttinen</a:t>
            </a:r>
            <a:r>
              <a:rPr lang="en-US" sz="2000" dirty="0"/>
              <a:t> 2021). </a:t>
            </a:r>
            <a:r>
              <a:rPr lang="en-US" sz="2000" i="1" u="sng" dirty="0"/>
              <a:t>Data innovations makes new, valuable datasets possible.</a:t>
            </a:r>
          </a:p>
          <a:p>
            <a:pPr marL="0" indent="0">
              <a:lnSpc>
                <a:spcPct val="110000"/>
              </a:lnSpc>
              <a:spcBef>
                <a:spcPts val="0"/>
              </a:spcBef>
              <a:spcAft>
                <a:spcPts val="2400"/>
              </a:spcAft>
              <a:buNone/>
            </a:pPr>
            <a:endParaRPr lang="en-US" sz="2400" dirty="0"/>
          </a:p>
          <a:p>
            <a:pPr marL="457200" indent="-457200">
              <a:lnSpc>
                <a:spcPct val="110000"/>
              </a:lnSpc>
              <a:spcBef>
                <a:spcPts val="0"/>
              </a:spcBef>
              <a:spcAft>
                <a:spcPts val="2400"/>
              </a:spcAft>
              <a:buFont typeface="+mj-lt"/>
              <a:buAutoNum type="arabicPeriod"/>
            </a:pPr>
            <a:endParaRPr lang="en-US" sz="2400" dirty="0"/>
          </a:p>
          <a:p>
            <a:pPr marL="0" indent="0">
              <a:lnSpc>
                <a:spcPct val="110000"/>
              </a:lnSpc>
              <a:spcBef>
                <a:spcPts val="0"/>
              </a:spcBef>
              <a:spcAft>
                <a:spcPts val="2400"/>
              </a:spcAft>
              <a:buNone/>
            </a:pPr>
            <a:endParaRPr lang="en-US" sz="1800" dirty="0"/>
          </a:p>
          <a:p>
            <a:pPr marL="0" indent="0">
              <a:lnSpc>
                <a:spcPct val="110000"/>
              </a:lnSpc>
              <a:spcBef>
                <a:spcPts val="0"/>
              </a:spcBef>
              <a:spcAft>
                <a:spcPts val="1200"/>
              </a:spcAft>
              <a:buNone/>
            </a:pPr>
            <a:endParaRPr lang="en-US" sz="2400" b="1" dirty="0"/>
          </a:p>
        </p:txBody>
      </p:sp>
    </p:spTree>
    <p:extLst>
      <p:ext uri="{BB962C8B-B14F-4D97-AF65-F5344CB8AC3E}">
        <p14:creationId xmlns:p14="http://schemas.microsoft.com/office/powerpoint/2010/main" val="37873037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200" y="774700"/>
            <a:ext cx="10515600" cy="5402263"/>
          </a:xfrm>
        </p:spPr>
        <p:txBody>
          <a:bodyPr anchor="ctr">
            <a:noAutofit/>
          </a:bodyPr>
          <a:lstStyle/>
          <a:p>
            <a:pPr marL="0" indent="0" algn="ctr">
              <a:lnSpc>
                <a:spcPct val="110000"/>
              </a:lnSpc>
              <a:spcBef>
                <a:spcPts val="0"/>
              </a:spcBef>
              <a:spcAft>
                <a:spcPts val="2400"/>
              </a:spcAft>
              <a:buNone/>
            </a:pPr>
            <a:r>
              <a:rPr lang="en-US" sz="3600" dirty="0"/>
              <a:t>Digital data are no facts. The data are a technological artifact that helps enact facts. </a:t>
            </a:r>
            <a:endParaRPr lang="en-US" sz="2400" i="1" dirty="0"/>
          </a:p>
        </p:txBody>
      </p:sp>
    </p:spTree>
    <p:extLst>
      <p:ext uri="{BB962C8B-B14F-4D97-AF65-F5344CB8AC3E}">
        <p14:creationId xmlns:p14="http://schemas.microsoft.com/office/powerpoint/2010/main" val="1359034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1F61-2876-B849-B4E2-CC09954ABDFF}"/>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12F39ADD-21CD-B342-9248-A565CFF7A775}"/>
              </a:ext>
            </a:extLst>
          </p:cNvPr>
          <p:cNvSpPr>
            <a:spLocks noGrp="1"/>
          </p:cNvSpPr>
          <p:nvPr>
            <p:ph idx="1"/>
          </p:nvPr>
        </p:nvSpPr>
        <p:spPr>
          <a:xfrm>
            <a:off x="838200" y="1828800"/>
            <a:ext cx="10515600" cy="4348163"/>
          </a:xfrm>
        </p:spPr>
        <p:txBody>
          <a:bodyPr>
            <a:noAutofit/>
          </a:bodyPr>
          <a:lstStyle/>
          <a:p>
            <a:pPr marL="0" indent="0">
              <a:lnSpc>
                <a:spcPct val="130000"/>
              </a:lnSpc>
              <a:spcBef>
                <a:spcPts val="0"/>
              </a:spcBef>
              <a:buNone/>
            </a:pPr>
            <a:r>
              <a:rPr lang="en-US" sz="1100" dirty="0"/>
              <a:t>Aaltonen, A., </a:t>
            </a:r>
            <a:r>
              <a:rPr lang="en-US" sz="1100" dirty="0" err="1"/>
              <a:t>Alaimo</a:t>
            </a:r>
            <a:r>
              <a:rPr lang="en-US" sz="1100" dirty="0"/>
              <a:t>, C. and </a:t>
            </a:r>
            <a:r>
              <a:rPr lang="en-US" sz="1100" dirty="0" err="1"/>
              <a:t>Kallinikos</a:t>
            </a:r>
            <a:r>
              <a:rPr lang="en-US" sz="1100" dirty="0"/>
              <a:t>, J., (forthcoming). The making of data commodities: data analytics as an embedded process. Journal of Management Information Systems.</a:t>
            </a:r>
          </a:p>
          <a:p>
            <a:pPr marL="0" indent="0">
              <a:lnSpc>
                <a:spcPct val="130000"/>
              </a:lnSpc>
              <a:spcBef>
                <a:spcPts val="0"/>
              </a:spcBef>
              <a:buNone/>
            </a:pPr>
            <a:r>
              <a:rPr lang="en-US" sz="1100" dirty="0"/>
              <a:t>Aaltonen, Aleksi, and Esko </a:t>
            </a:r>
            <a:r>
              <a:rPr lang="en-US" sz="1100" dirty="0" err="1"/>
              <a:t>Penttinen</a:t>
            </a:r>
            <a:r>
              <a:rPr lang="en-US" sz="1100" dirty="0"/>
              <a:t>. “What Makes Data Possible? A Sociotechnical View on Structured Data Innovations.” In Proceedings of the 54th Hawaii International Conference on System Sciences. Hawaii, 2021.</a:t>
            </a:r>
          </a:p>
          <a:p>
            <a:pPr marL="0" indent="0">
              <a:lnSpc>
                <a:spcPct val="130000"/>
              </a:lnSpc>
              <a:spcBef>
                <a:spcPts val="0"/>
              </a:spcBef>
              <a:buNone/>
            </a:pPr>
            <a:r>
              <a:rPr lang="en-US" sz="1100" dirty="0"/>
              <a:t>Aaltonen, Aleksi, and </a:t>
            </a:r>
            <a:r>
              <a:rPr lang="en-US" sz="1100" dirty="0" err="1"/>
              <a:t>Niccoló</a:t>
            </a:r>
            <a:r>
              <a:rPr lang="en-US" sz="1100" dirty="0"/>
              <a:t> </a:t>
            </a:r>
            <a:r>
              <a:rPr lang="en-US" sz="1100" dirty="0" err="1"/>
              <a:t>Tempini</a:t>
            </a:r>
            <a:r>
              <a:rPr lang="en-US" sz="1100" dirty="0"/>
              <a:t>. “Everything Counts in Large Amounts: A Critical Realist Case Study on Data-Based Production.” Journal of Information Technology 29, no. 1 (2014): 97–110.</a:t>
            </a:r>
          </a:p>
          <a:p>
            <a:pPr marL="0" indent="0">
              <a:lnSpc>
                <a:spcPct val="130000"/>
              </a:lnSpc>
              <a:spcBef>
                <a:spcPts val="0"/>
              </a:spcBef>
              <a:buNone/>
            </a:pPr>
            <a:r>
              <a:rPr lang="en-US" sz="1100" dirty="0" err="1"/>
              <a:t>Alaimo</a:t>
            </a:r>
            <a:r>
              <a:rPr lang="en-US" sz="1100" dirty="0"/>
              <a:t>, Cristina, </a:t>
            </a:r>
            <a:r>
              <a:rPr lang="en-US" sz="1100" dirty="0" err="1"/>
              <a:t>Jannis</a:t>
            </a:r>
            <a:r>
              <a:rPr lang="en-US" sz="1100" dirty="0"/>
              <a:t> </a:t>
            </a:r>
            <a:r>
              <a:rPr lang="en-US" sz="1100" dirty="0" err="1"/>
              <a:t>Kallinikos</a:t>
            </a:r>
            <a:r>
              <a:rPr lang="en-US" sz="1100" dirty="0"/>
              <a:t>, and Aleksi Aaltonen. “Data and Value.” In Handbook of Digital Innovation, edited by Satish Nambisan, </a:t>
            </a:r>
            <a:r>
              <a:rPr lang="en-US" sz="1100" dirty="0" err="1"/>
              <a:t>Kalle</a:t>
            </a:r>
            <a:r>
              <a:rPr lang="en-US" sz="1100" dirty="0"/>
              <a:t> Lyytinen, and </a:t>
            </a:r>
            <a:r>
              <a:rPr lang="en-US" sz="1100" dirty="0" err="1"/>
              <a:t>Youngjin</a:t>
            </a:r>
            <a:r>
              <a:rPr lang="en-US" sz="1100" dirty="0"/>
              <a:t> </a:t>
            </a:r>
            <a:r>
              <a:rPr lang="en-US" sz="1100" dirty="0" err="1"/>
              <a:t>Yoo</a:t>
            </a:r>
            <a:r>
              <a:rPr lang="en-US" sz="1100" dirty="0"/>
              <a:t>, 162–78. Cheltenham, UK: Edward Elgar, 2020.</a:t>
            </a:r>
          </a:p>
          <a:p>
            <a:pPr marL="0" indent="0">
              <a:lnSpc>
                <a:spcPct val="130000"/>
              </a:lnSpc>
              <a:spcBef>
                <a:spcPts val="0"/>
              </a:spcBef>
              <a:buNone/>
            </a:pPr>
            <a:r>
              <a:rPr lang="en-US" sz="1100" dirty="0"/>
              <a:t>Faulkner, Philip, and Jochen </a:t>
            </a:r>
            <a:r>
              <a:rPr lang="en-US" sz="1100" dirty="0" err="1"/>
              <a:t>Runde</a:t>
            </a:r>
            <a:r>
              <a:rPr lang="en-US" sz="1100" dirty="0"/>
              <a:t>. “Technological Objects, Social Positions, and the Transformational Model of Social Activity.” MIS Quarterly 37, no. 3 (2013): 803–18.</a:t>
            </a:r>
          </a:p>
          <a:p>
            <a:pPr marL="0" indent="0">
              <a:lnSpc>
                <a:spcPct val="130000"/>
              </a:lnSpc>
              <a:spcBef>
                <a:spcPts val="0"/>
              </a:spcBef>
              <a:buNone/>
            </a:pPr>
            <a:r>
              <a:rPr lang="en-US" sz="1100" dirty="0" err="1"/>
              <a:t>Hirschheim</a:t>
            </a:r>
            <a:r>
              <a:rPr lang="en-US" sz="1100" dirty="0"/>
              <a:t>, Rudy, K. Klein Heinz, and </a:t>
            </a:r>
            <a:r>
              <a:rPr lang="en-US" sz="1100" dirty="0" err="1"/>
              <a:t>Kalle</a:t>
            </a:r>
            <a:r>
              <a:rPr lang="en-US" sz="1100" dirty="0"/>
              <a:t> Lyytinen. Information Systems Development and Data Modeling. Cambridge, UK: Cambridge University Press, 1995.</a:t>
            </a:r>
          </a:p>
          <a:p>
            <a:pPr marL="0" indent="0">
              <a:lnSpc>
                <a:spcPct val="130000"/>
              </a:lnSpc>
              <a:spcBef>
                <a:spcPts val="0"/>
              </a:spcBef>
              <a:buNone/>
            </a:pPr>
            <a:r>
              <a:rPr lang="en-US" sz="1100" dirty="0"/>
              <a:t>Jones, Matthew. “What We Talk about When We Talk about (Big) Data.” Journal of Strategic Information Systems 28, no. 1 (2019): 3–16.</a:t>
            </a:r>
          </a:p>
          <a:p>
            <a:pPr marL="0" indent="0">
              <a:lnSpc>
                <a:spcPct val="130000"/>
              </a:lnSpc>
              <a:spcBef>
                <a:spcPts val="0"/>
              </a:spcBef>
              <a:buNone/>
            </a:pPr>
            <a:r>
              <a:rPr lang="en-US" sz="1100" dirty="0" err="1"/>
              <a:t>Kallinikos</a:t>
            </a:r>
            <a:r>
              <a:rPr lang="en-US" sz="1100" dirty="0"/>
              <a:t>, </a:t>
            </a:r>
            <a:r>
              <a:rPr lang="en-US" sz="1100" dirty="0" err="1"/>
              <a:t>Jannis</a:t>
            </a:r>
            <a:r>
              <a:rPr lang="en-US" sz="1100" dirty="0"/>
              <a:t>, Aleksi Aaltonen, and Attila </a:t>
            </a:r>
            <a:r>
              <a:rPr lang="en-US" sz="1100" dirty="0" err="1"/>
              <a:t>Marton</a:t>
            </a:r>
            <a:r>
              <a:rPr lang="en-US" sz="1100" dirty="0"/>
              <a:t>. “The Ambivalent Ontology of Digital Artifacts.” MIS Quarterly 37, no. 2 (2013): 357–70.</a:t>
            </a:r>
          </a:p>
          <a:p>
            <a:pPr marL="0" indent="0">
              <a:lnSpc>
                <a:spcPct val="130000"/>
              </a:lnSpc>
              <a:spcBef>
                <a:spcPts val="0"/>
              </a:spcBef>
              <a:buNone/>
            </a:pPr>
            <a:r>
              <a:rPr lang="en-US" sz="1100" dirty="0" err="1"/>
              <a:t>Kallinikos</a:t>
            </a:r>
            <a:r>
              <a:rPr lang="en-US" sz="1100" dirty="0"/>
              <a:t>, </a:t>
            </a:r>
            <a:r>
              <a:rPr lang="en-US" sz="1100" dirty="0" err="1"/>
              <a:t>Jannis</a:t>
            </a:r>
            <a:r>
              <a:rPr lang="en-US" sz="1100" dirty="0"/>
              <a:t>. “Computer-Based Technology and the Constitution of Work: A Study on the Cognitive Foundations of Work.” Accounting, Management &amp; Information Technology 9, no. 4 (1999): 261–91.</a:t>
            </a:r>
          </a:p>
          <a:p>
            <a:pPr marL="0" indent="0">
              <a:lnSpc>
                <a:spcPct val="130000"/>
              </a:lnSpc>
              <a:spcBef>
                <a:spcPts val="0"/>
              </a:spcBef>
              <a:buNone/>
            </a:pPr>
            <a:r>
              <a:rPr lang="en-US" sz="1100" dirty="0"/>
              <a:t>Kent, W. Data &amp; Reality. Third </a:t>
            </a:r>
            <a:r>
              <a:rPr lang="en-US" sz="1100" dirty="0" err="1"/>
              <a:t>edition.Technics</a:t>
            </a:r>
            <a:r>
              <a:rPr lang="en-US" sz="1100" dirty="0"/>
              <a:t> Publications, 2012.</a:t>
            </a:r>
          </a:p>
          <a:p>
            <a:pPr marL="0" indent="0">
              <a:lnSpc>
                <a:spcPct val="130000"/>
              </a:lnSpc>
              <a:spcBef>
                <a:spcPts val="0"/>
              </a:spcBef>
              <a:buNone/>
            </a:pPr>
            <a:r>
              <a:rPr lang="en-US" sz="1100" dirty="0"/>
              <a:t>Latour, Bruno. Pandora’s Hope: Essays on the Reality of Science Studies. Cambridge, Massachusetts: Harvard University Press, 1999.</a:t>
            </a:r>
          </a:p>
          <a:p>
            <a:pPr marL="0" indent="0">
              <a:lnSpc>
                <a:spcPct val="130000"/>
              </a:lnSpc>
              <a:spcBef>
                <a:spcPts val="0"/>
              </a:spcBef>
              <a:buNone/>
            </a:pPr>
            <a:r>
              <a:rPr lang="en-US" sz="1100" dirty="0" err="1"/>
              <a:t>Leonelli</a:t>
            </a:r>
            <a:r>
              <a:rPr lang="en-US" sz="1100" dirty="0"/>
              <a:t>, S. “Learning from data journeys.” In Data Journeys in the. Sciences, edited by Sabina </a:t>
            </a:r>
            <a:r>
              <a:rPr lang="en-US" sz="1100" dirty="0" err="1"/>
              <a:t>Leonelli</a:t>
            </a:r>
            <a:r>
              <a:rPr lang="en-US" sz="1100" dirty="0"/>
              <a:t>, and </a:t>
            </a:r>
            <a:r>
              <a:rPr lang="en-US" sz="1100" dirty="0" err="1"/>
              <a:t>Niccolo</a:t>
            </a:r>
            <a:r>
              <a:rPr lang="en-US" sz="1100" dirty="0"/>
              <a:t> </a:t>
            </a:r>
            <a:r>
              <a:rPr lang="en-US" sz="1100" dirty="0" err="1"/>
              <a:t>Tempini</a:t>
            </a:r>
            <a:r>
              <a:rPr lang="en-US" sz="1100" dirty="0"/>
              <a:t>, 1–24. Springer, 2020.</a:t>
            </a:r>
          </a:p>
          <a:p>
            <a:pPr marL="0" indent="0">
              <a:lnSpc>
                <a:spcPct val="130000"/>
              </a:lnSpc>
              <a:spcBef>
                <a:spcPts val="0"/>
              </a:spcBef>
              <a:buNone/>
            </a:pPr>
            <a:r>
              <a:rPr lang="en-US" sz="1100" dirty="0"/>
              <a:t>Monteiro, Eric, and Elena </a:t>
            </a:r>
            <a:r>
              <a:rPr lang="en-US" sz="1100" dirty="0" err="1"/>
              <a:t>Parmiggiani</a:t>
            </a:r>
            <a:r>
              <a:rPr lang="en-US" sz="1100" dirty="0"/>
              <a:t>. “Synthetic Knowing: The Politics of the Internet of Things.” MIS Quarterly 43, no. 1 (2019): 167–84.</a:t>
            </a:r>
          </a:p>
          <a:p>
            <a:pPr marL="0" indent="0">
              <a:lnSpc>
                <a:spcPct val="130000"/>
              </a:lnSpc>
              <a:spcBef>
                <a:spcPts val="0"/>
              </a:spcBef>
              <a:buNone/>
            </a:pPr>
            <a:r>
              <a:rPr lang="en-US" sz="1100" dirty="0" err="1"/>
              <a:t>Tuomi</a:t>
            </a:r>
            <a:r>
              <a:rPr lang="en-US" sz="1100" dirty="0"/>
              <a:t>, I. “Data Is More Than Knowledge: Implications of the Reversed Knowledge Hierarchy for Knowledge Management and Organizational Memory.” Journal of Management Information Systems 16, no. 3 (1999): 103–17.</a:t>
            </a:r>
          </a:p>
          <a:p>
            <a:pPr marL="0" indent="0">
              <a:lnSpc>
                <a:spcPct val="130000"/>
              </a:lnSpc>
              <a:spcBef>
                <a:spcPts val="0"/>
              </a:spcBef>
              <a:buNone/>
            </a:pPr>
            <a:r>
              <a:rPr lang="en-US" sz="1100" dirty="0" err="1"/>
              <a:t>Yoo</a:t>
            </a:r>
            <a:r>
              <a:rPr lang="en-US" sz="1100" dirty="0"/>
              <a:t>, </a:t>
            </a:r>
            <a:r>
              <a:rPr lang="en-US" sz="1100" dirty="0" err="1"/>
              <a:t>Youngjin</a:t>
            </a:r>
            <a:r>
              <a:rPr lang="en-US" sz="1100" dirty="0"/>
              <a:t>, Ola Henfridsson, and </a:t>
            </a:r>
            <a:r>
              <a:rPr lang="en-US" sz="1100" dirty="0" err="1"/>
              <a:t>Kalle</a:t>
            </a:r>
            <a:r>
              <a:rPr lang="en-US" sz="1100" dirty="0"/>
              <a:t> Lyytinen. “The New Organizing Logic of Digital Innovation: An Agenda for Information Systems Research.” Information Systems Research 21, no. 4 (2010): 724–35.</a:t>
            </a:r>
          </a:p>
        </p:txBody>
      </p:sp>
    </p:spTree>
    <p:extLst>
      <p:ext uri="{BB962C8B-B14F-4D97-AF65-F5344CB8AC3E}">
        <p14:creationId xmlns:p14="http://schemas.microsoft.com/office/powerpoint/2010/main" val="177038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1F61-2876-B849-B4E2-CC09954ABDFF}"/>
              </a:ext>
            </a:extLst>
          </p:cNvPr>
          <p:cNvSpPr>
            <a:spLocks noGrp="1"/>
          </p:cNvSpPr>
          <p:nvPr>
            <p:ph type="title"/>
          </p:nvPr>
        </p:nvSpPr>
        <p:spPr/>
        <p:txBody>
          <a:bodyPr/>
          <a:lstStyle/>
          <a:p>
            <a:r>
              <a:rPr lang="en-US" b="1" dirty="0"/>
              <a:t>The rise of a new form of data value chain</a:t>
            </a:r>
          </a:p>
        </p:txBody>
      </p:sp>
      <p:sp>
        <p:nvSpPr>
          <p:cNvPr id="6" name="Content Placeholder 2">
            <a:extLst>
              <a:ext uri="{FF2B5EF4-FFF2-40B4-BE49-F238E27FC236}">
                <a16:creationId xmlns:a16="http://schemas.microsoft.com/office/drawing/2014/main" id="{7D178A3C-F533-3048-B33E-64290AEF6B62}"/>
              </a:ext>
            </a:extLst>
          </p:cNvPr>
          <p:cNvSpPr>
            <a:spLocks noGrp="1"/>
          </p:cNvSpPr>
          <p:nvPr>
            <p:ph idx="1"/>
          </p:nvPr>
        </p:nvSpPr>
        <p:spPr>
          <a:xfrm>
            <a:off x="838200" y="1563399"/>
            <a:ext cx="10515600" cy="1189369"/>
          </a:xfrm>
        </p:spPr>
        <p:txBody>
          <a:bodyPr anchor="ctr">
            <a:noAutofit/>
          </a:bodyPr>
          <a:lstStyle/>
          <a:p>
            <a:pPr marL="0" indent="0">
              <a:lnSpc>
                <a:spcPct val="110000"/>
              </a:lnSpc>
              <a:spcBef>
                <a:spcPts val="0"/>
              </a:spcBef>
              <a:spcAft>
                <a:spcPts val="4200"/>
              </a:spcAft>
              <a:buNone/>
            </a:pPr>
            <a:r>
              <a:rPr lang="en-US" sz="2400" b="1" dirty="0"/>
              <a:t>Data tokens </a:t>
            </a:r>
            <a:r>
              <a:rPr lang="en-US" sz="2400" dirty="0"/>
              <a:t>are produced by technological conventions that capture facts as socially validated and standardized records.</a:t>
            </a:r>
          </a:p>
        </p:txBody>
      </p:sp>
      <p:sp>
        <p:nvSpPr>
          <p:cNvPr id="7" name="Content Placeholder 2">
            <a:extLst>
              <a:ext uri="{FF2B5EF4-FFF2-40B4-BE49-F238E27FC236}">
                <a16:creationId xmlns:a16="http://schemas.microsoft.com/office/drawing/2014/main" id="{8DC4871E-2F84-7D48-91BE-07A0E4964D2D}"/>
              </a:ext>
            </a:extLst>
          </p:cNvPr>
          <p:cNvSpPr txBox="1">
            <a:spLocks/>
          </p:cNvSpPr>
          <p:nvPr/>
        </p:nvSpPr>
        <p:spPr>
          <a:xfrm>
            <a:off x="838200" y="5122422"/>
            <a:ext cx="10515600" cy="93884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spcAft>
                <a:spcPts val="4200"/>
              </a:spcAft>
              <a:buFont typeface="Arial" panose="020B0604020202020204" pitchFamily="34" charset="0"/>
              <a:buNone/>
            </a:pPr>
            <a:r>
              <a:rPr lang="en-US" sz="2400" b="1" dirty="0"/>
              <a:t>Data commodities </a:t>
            </a:r>
            <a:r>
              <a:rPr lang="en-US" sz="2400" dirty="0"/>
              <a:t>are data-based objects that are exchanged on the market and thus have market value.</a:t>
            </a:r>
          </a:p>
        </p:txBody>
      </p:sp>
      <p:sp>
        <p:nvSpPr>
          <p:cNvPr id="8" name="Content Placeholder 2">
            <a:extLst>
              <a:ext uri="{FF2B5EF4-FFF2-40B4-BE49-F238E27FC236}">
                <a16:creationId xmlns:a16="http://schemas.microsoft.com/office/drawing/2014/main" id="{7BA9702C-7F53-614D-800C-EB2398A67495}"/>
              </a:ext>
            </a:extLst>
          </p:cNvPr>
          <p:cNvSpPr txBox="1">
            <a:spLocks/>
          </p:cNvSpPr>
          <p:nvPr/>
        </p:nvSpPr>
        <p:spPr>
          <a:xfrm>
            <a:off x="838200" y="3454875"/>
            <a:ext cx="10515600" cy="93884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spcAft>
                <a:spcPts val="4200"/>
              </a:spcAft>
              <a:buNone/>
            </a:pPr>
            <a:r>
              <a:rPr lang="en-US" sz="2400" b="1" dirty="0"/>
              <a:t>Data-based </a:t>
            </a:r>
            <a:r>
              <a:rPr lang="en-US" sz="2400" dirty="0"/>
              <a:t>objects are compiled (aggregated) from individual data tokens and are often marked by considerable ambiguity as to what the object represents.</a:t>
            </a:r>
          </a:p>
        </p:txBody>
      </p:sp>
      <p:sp>
        <p:nvSpPr>
          <p:cNvPr id="9" name="Down Arrow 8">
            <a:extLst>
              <a:ext uri="{FF2B5EF4-FFF2-40B4-BE49-F238E27FC236}">
                <a16:creationId xmlns:a16="http://schemas.microsoft.com/office/drawing/2014/main" id="{66C4A1BA-FBAC-CA47-8D7C-36B7677D4BE9}"/>
              </a:ext>
            </a:extLst>
          </p:cNvPr>
          <p:cNvSpPr/>
          <p:nvPr/>
        </p:nvSpPr>
        <p:spPr>
          <a:xfrm>
            <a:off x="5720219" y="2834860"/>
            <a:ext cx="751562" cy="588723"/>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a:extLst>
              <a:ext uri="{FF2B5EF4-FFF2-40B4-BE49-F238E27FC236}">
                <a16:creationId xmlns:a16="http://schemas.microsoft.com/office/drawing/2014/main" id="{C1D5DC47-A019-E84E-AC66-56158A8F8F7D}"/>
              </a:ext>
            </a:extLst>
          </p:cNvPr>
          <p:cNvSpPr/>
          <p:nvPr/>
        </p:nvSpPr>
        <p:spPr>
          <a:xfrm>
            <a:off x="5720219" y="4514511"/>
            <a:ext cx="751562" cy="588723"/>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83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P spid="8" grpId="0"/>
      <p:bldP spid="9" grpId="0" animBg="1"/>
      <p:bldP spid="10"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4503</TotalTime>
  <Words>2173</Words>
  <Application>Microsoft Macintosh PowerPoint</Application>
  <PresentationFormat>Widescreen</PresentationFormat>
  <Paragraphs>160</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8 June 2021 Research Seminar at the University of Oslo  Data and Value: Digital Data as Technological Artifact</vt:lpstr>
      <vt:lpstr>PowerPoint Presentation</vt:lpstr>
      <vt:lpstr>The Standard View of Data</vt:lpstr>
      <vt:lpstr>A Raw Unorganized ‘Fact’ – datum</vt:lpstr>
      <vt:lpstr>Individual Datums or ‘Data Tokens’</vt:lpstr>
      <vt:lpstr>PowerPoint Presentation</vt:lpstr>
      <vt:lpstr>Eight provocations</vt:lpstr>
      <vt:lpstr>Data are not modular components.</vt:lpstr>
      <vt:lpstr>There are no unstructured data.</vt:lpstr>
      <vt:lpstr>Data are performed through practices.</vt:lpstr>
      <vt:lpstr>The materiality of data makes a difference.</vt:lpstr>
      <vt:lpstr>Data are intendedly referential semantic material.</vt:lpstr>
      <vt:lpstr>Data are artificial facts.</vt:lpstr>
      <vt:lpstr>New commodities are made from data.</vt:lpstr>
      <vt:lpstr>Behavior starts to reflects data.</vt:lpstr>
      <vt:lpstr>PowerPoint Presentation</vt:lpstr>
      <vt:lpstr>Digital data as IT artifact</vt:lpstr>
      <vt:lpstr>Some Implications</vt:lpstr>
      <vt:lpstr>Type of questions to drive the study of data</vt:lpstr>
      <vt:lpstr>PowerPoint Presentation</vt:lpstr>
      <vt:lpstr>References</vt:lpstr>
      <vt:lpstr>The rise of a new form of data value chain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Makes Data Possible? A Sociotechnical View on Structured Data Innovations </dc:title>
  <dc:creator>Esko Penttinen</dc:creator>
  <cp:lastModifiedBy>Aleksi Aaltonen</cp:lastModifiedBy>
  <cp:revision>221</cp:revision>
  <dcterms:created xsi:type="dcterms:W3CDTF">2020-10-15T06:08:33Z</dcterms:created>
  <dcterms:modified xsi:type="dcterms:W3CDTF">2021-06-08T12:17:26Z</dcterms:modified>
</cp:coreProperties>
</file>