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31"/>
  </p:notesMasterIdLst>
  <p:sldIdLst>
    <p:sldId id="256" r:id="rId3"/>
    <p:sldId id="331" r:id="rId4"/>
    <p:sldId id="299" r:id="rId5"/>
    <p:sldId id="368" r:id="rId6"/>
    <p:sldId id="412" r:id="rId7"/>
    <p:sldId id="413" r:id="rId8"/>
    <p:sldId id="405" r:id="rId9"/>
    <p:sldId id="406" r:id="rId10"/>
    <p:sldId id="390" r:id="rId11"/>
    <p:sldId id="421" r:id="rId12"/>
    <p:sldId id="392" r:id="rId13"/>
    <p:sldId id="408" r:id="rId14"/>
    <p:sldId id="409" r:id="rId15"/>
    <p:sldId id="410" r:id="rId16"/>
    <p:sldId id="407" r:id="rId17"/>
    <p:sldId id="411" r:id="rId18"/>
    <p:sldId id="415" r:id="rId19"/>
    <p:sldId id="398" r:id="rId20"/>
    <p:sldId id="399" r:id="rId21"/>
    <p:sldId id="414" r:id="rId22"/>
    <p:sldId id="400" r:id="rId23"/>
    <p:sldId id="416" r:id="rId24"/>
    <p:sldId id="417" r:id="rId25"/>
    <p:sldId id="418" r:id="rId26"/>
    <p:sldId id="419" r:id="rId27"/>
    <p:sldId id="420" r:id="rId28"/>
    <p:sldId id="362" r:id="rId29"/>
    <p:sldId id="376" r:id="rId30"/>
  </p:sldIdLst>
  <p:sldSz cx="12192000" cy="6858000"/>
  <p:notesSz cx="6858000" cy="9144000"/>
  <p:embeddedFontLst>
    <p:embeddedFont>
      <p:font typeface="Aptos Narrow" panose="020B0004020202020204" pitchFamily="34" charset="0"/>
      <p:regular r:id="rId32"/>
      <p:bold r:id="rId33"/>
      <p:italic r:id="rId34"/>
      <p:boldItalic r:id="rId35"/>
    </p:embeddedFont>
    <p:embeddedFont>
      <p:font typeface="Cambria Math" panose="02040503050406030204" pitchFamily="18" charset="0"/>
      <p:regular r:id="rId36"/>
    </p:embeddedFont>
    <p:embeddedFont>
      <p:font typeface="Open Sans" panose="020B060603050402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6BB59EF-8C06-EC48-B4CD-7446210BD603}">
          <p14:sldIdLst>
            <p14:sldId id="256"/>
            <p14:sldId id="331"/>
            <p14:sldId id="299"/>
            <p14:sldId id="368"/>
            <p14:sldId id="412"/>
            <p14:sldId id="413"/>
            <p14:sldId id="405"/>
            <p14:sldId id="406"/>
            <p14:sldId id="390"/>
            <p14:sldId id="421"/>
            <p14:sldId id="392"/>
            <p14:sldId id="408"/>
            <p14:sldId id="409"/>
            <p14:sldId id="410"/>
            <p14:sldId id="407"/>
            <p14:sldId id="411"/>
            <p14:sldId id="415"/>
            <p14:sldId id="398"/>
            <p14:sldId id="399"/>
            <p14:sldId id="414"/>
            <p14:sldId id="400"/>
            <p14:sldId id="416"/>
            <p14:sldId id="417"/>
            <p14:sldId id="418"/>
            <p14:sldId id="419"/>
            <p14:sldId id="420"/>
            <p14:sldId id="362"/>
            <p14:sldId id="376"/>
          </p14:sldIdLst>
        </p14:section>
      </p14:sectionLst>
    </p:ex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7" roundtripDataSignature="AMtx7mj3bKkS1xLaf7J14oOheXMJCjErY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C55A10"/>
    <a:srgbClr val="A9D18E"/>
    <a:srgbClr val="D5E8D4"/>
    <a:srgbClr val="BAC8D3"/>
    <a:srgbClr val="CBD8FF"/>
    <a:srgbClr val="CEE1F3"/>
    <a:srgbClr val="70AE47"/>
    <a:srgbClr val="DBDBDB"/>
    <a:srgbClr val="FFE7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389"/>
    <p:restoredTop sz="93465"/>
  </p:normalViewPr>
  <p:slideViewPr>
    <p:cSldViewPr snapToGrid="0" snapToObjects="1">
      <p:cViewPr varScale="1">
        <p:scale>
          <a:sx n="167" d="100"/>
          <a:sy n="167" d="100"/>
        </p:scale>
        <p:origin x="920" y="1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89"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87"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90"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8.xml"/><Relationship Id="rId88" Type="http://schemas.openxmlformats.org/officeDocument/2006/relationships/presProps" Target="presProps.xml"/><Relationship Id="rId9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42b25da488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42b25da488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E" dirty="0"/>
              <a:t>Rephrase research question.</a:t>
            </a:r>
          </a:p>
          <a:p>
            <a:pPr marL="0" lvl="0" indent="0" algn="l" rtl="0">
              <a:spcBef>
                <a:spcPts val="0"/>
              </a:spcBef>
              <a:spcAft>
                <a:spcPts val="0"/>
              </a:spcAft>
              <a:buNone/>
            </a:pPr>
            <a:r>
              <a:rPr lang="en-IE" dirty="0"/>
              <a:t>Unifying multiple perspectives on opinion expression and generate one robust ontology which can be effective across a wide range NLP tasks.</a:t>
            </a:r>
            <a:endParaRPr dirty="0"/>
          </a:p>
        </p:txBody>
      </p:sp>
    </p:spTree>
    <p:extLst>
      <p:ext uri="{BB962C8B-B14F-4D97-AF65-F5344CB8AC3E}">
        <p14:creationId xmlns:p14="http://schemas.microsoft.com/office/powerpoint/2010/main" val="1811975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42b25da488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42b25da488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This presentation has the background, followed by a brief literature review, leading up to the challenges in opinion mining. Then we look at our research questions followed by the work that we did.</a:t>
            </a:r>
            <a:endParaRPr dirty="0"/>
          </a:p>
        </p:txBody>
      </p:sp>
    </p:spTree>
    <p:extLst>
      <p:ext uri="{BB962C8B-B14F-4D97-AF65-F5344CB8AC3E}">
        <p14:creationId xmlns:p14="http://schemas.microsoft.com/office/powerpoint/2010/main" val="526009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42b25da488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42b25da488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59982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5BB889C9-165D-3952-8573-F3083585D75F}"/>
            </a:ext>
          </a:extLst>
        </p:cNvPr>
        <p:cNvGrpSpPr/>
        <p:nvPr/>
      </p:nvGrpSpPr>
      <p:grpSpPr>
        <a:xfrm>
          <a:off x="0" y="0"/>
          <a:ext cx="0" cy="0"/>
          <a:chOff x="0" y="0"/>
          <a:chExt cx="0" cy="0"/>
        </a:xfrm>
      </p:grpSpPr>
      <p:sp>
        <p:nvSpPr>
          <p:cNvPr id="264" name="Google Shape;264;g242b25da488_0_288:notes">
            <a:extLst>
              <a:ext uri="{FF2B5EF4-FFF2-40B4-BE49-F238E27FC236}">
                <a16:creationId xmlns:a16="http://schemas.microsoft.com/office/drawing/2014/main" id="{797E4765-22CB-9095-4776-B3A0572393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42b25da488_0_288:notes">
            <a:extLst>
              <a:ext uri="{FF2B5EF4-FFF2-40B4-BE49-F238E27FC236}">
                <a16:creationId xmlns:a16="http://schemas.microsoft.com/office/drawing/2014/main" id="{47754BA9-B061-FF19-71D0-3F55FE9DF9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92098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DFE66540-04A0-0628-1155-F5F07A2AE839}"/>
            </a:ext>
          </a:extLst>
        </p:cNvPr>
        <p:cNvGrpSpPr/>
        <p:nvPr/>
      </p:nvGrpSpPr>
      <p:grpSpPr>
        <a:xfrm>
          <a:off x="0" y="0"/>
          <a:ext cx="0" cy="0"/>
          <a:chOff x="0" y="0"/>
          <a:chExt cx="0" cy="0"/>
        </a:xfrm>
      </p:grpSpPr>
      <p:sp>
        <p:nvSpPr>
          <p:cNvPr id="264" name="Google Shape;264;g242b25da488_0_288:notes">
            <a:extLst>
              <a:ext uri="{FF2B5EF4-FFF2-40B4-BE49-F238E27FC236}">
                <a16:creationId xmlns:a16="http://schemas.microsoft.com/office/drawing/2014/main" id="{CB8AE464-1078-894C-7D1B-A78FD9C1CC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42b25da488_0_288:notes">
            <a:extLst>
              <a:ext uri="{FF2B5EF4-FFF2-40B4-BE49-F238E27FC236}">
                <a16:creationId xmlns:a16="http://schemas.microsoft.com/office/drawing/2014/main" id="{3F023235-B763-312E-3DF0-A6D330DD19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62182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D3A50EB1-32B1-248D-619D-40EA23440610}"/>
            </a:ext>
          </a:extLst>
        </p:cNvPr>
        <p:cNvGrpSpPr/>
        <p:nvPr/>
      </p:nvGrpSpPr>
      <p:grpSpPr>
        <a:xfrm>
          <a:off x="0" y="0"/>
          <a:ext cx="0" cy="0"/>
          <a:chOff x="0" y="0"/>
          <a:chExt cx="0" cy="0"/>
        </a:xfrm>
      </p:grpSpPr>
      <p:sp>
        <p:nvSpPr>
          <p:cNvPr id="264" name="Google Shape;264;g242b25da488_0_288:notes">
            <a:extLst>
              <a:ext uri="{FF2B5EF4-FFF2-40B4-BE49-F238E27FC236}">
                <a16:creationId xmlns:a16="http://schemas.microsoft.com/office/drawing/2014/main" id="{F9B509C0-005D-F3D5-1E7C-1E5D3D66B1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42b25da488_0_288:notes">
            <a:extLst>
              <a:ext uri="{FF2B5EF4-FFF2-40B4-BE49-F238E27FC236}">
                <a16:creationId xmlns:a16="http://schemas.microsoft.com/office/drawing/2014/main" id="{5162A814-6027-C43B-9A72-437CAA33AE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06884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875202DC-500B-803B-3169-11C200ED137A}"/>
            </a:ext>
          </a:extLst>
        </p:cNvPr>
        <p:cNvGrpSpPr/>
        <p:nvPr/>
      </p:nvGrpSpPr>
      <p:grpSpPr>
        <a:xfrm>
          <a:off x="0" y="0"/>
          <a:ext cx="0" cy="0"/>
          <a:chOff x="0" y="0"/>
          <a:chExt cx="0" cy="0"/>
        </a:xfrm>
      </p:grpSpPr>
      <p:sp>
        <p:nvSpPr>
          <p:cNvPr id="264" name="Google Shape;264;g242b25da488_0_288:notes">
            <a:extLst>
              <a:ext uri="{FF2B5EF4-FFF2-40B4-BE49-F238E27FC236}">
                <a16:creationId xmlns:a16="http://schemas.microsoft.com/office/drawing/2014/main" id="{86837CF1-CC14-425C-80D4-3267FBC75C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42b25da488_0_288:notes">
            <a:extLst>
              <a:ext uri="{FF2B5EF4-FFF2-40B4-BE49-F238E27FC236}">
                <a16:creationId xmlns:a16="http://schemas.microsoft.com/office/drawing/2014/main" id="{C1A64C6E-82E5-C0F1-D789-802F28CECB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2213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EBB9B-D8A0-4D2A-C7CC-764877739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8F073-992E-4942-1FF6-688750B109E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B3721BD-BAE4-82F3-E69D-2C15650D7BED}"/>
              </a:ext>
            </a:extLst>
          </p:cNvPr>
          <p:cNvSpPr>
            <a:spLocks noGrp="1"/>
          </p:cNvSpPr>
          <p:nvPr>
            <p:ph type="body" idx="1"/>
          </p:nvPr>
        </p:nvSpPr>
        <p:spPr/>
        <p:txBody>
          <a:bodyPr/>
          <a:lstStyle/>
          <a:p>
            <a:r>
              <a:rPr lang="en-US" dirty="0"/>
              <a:t>Planning to submit and we are </a:t>
            </a:r>
          </a:p>
        </p:txBody>
      </p:sp>
    </p:spTree>
    <p:extLst>
      <p:ext uri="{BB962C8B-B14F-4D97-AF65-F5344CB8AC3E}">
        <p14:creationId xmlns:p14="http://schemas.microsoft.com/office/powerpoint/2010/main" val="2388769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69256-8DBB-0D25-237C-83D45C03F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FAEB29-2448-707A-3070-B0DE6489A35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8417254-5843-2E70-4CA7-7AA3C859EBCF}"/>
              </a:ext>
            </a:extLst>
          </p:cNvPr>
          <p:cNvSpPr>
            <a:spLocks noGrp="1"/>
          </p:cNvSpPr>
          <p:nvPr>
            <p:ph type="body" idx="1"/>
          </p:nvPr>
        </p:nvSpPr>
        <p:spPr/>
        <p:txBody>
          <a:bodyPr/>
          <a:lstStyle/>
          <a:p>
            <a:r>
              <a:rPr lang="en-US" dirty="0"/>
              <a:t>Planning to submit and we are </a:t>
            </a:r>
          </a:p>
        </p:txBody>
      </p:sp>
    </p:spTree>
    <p:extLst>
      <p:ext uri="{BB962C8B-B14F-4D97-AF65-F5344CB8AC3E}">
        <p14:creationId xmlns:p14="http://schemas.microsoft.com/office/powerpoint/2010/main" val="4270791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4A9D2-BF6B-D96F-A4F6-C030E4EFF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EA612-932C-9F21-CF45-D7C31DD10CF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16E70C3-FC40-A7AC-B81F-6980D002B22D}"/>
              </a:ext>
            </a:extLst>
          </p:cNvPr>
          <p:cNvSpPr>
            <a:spLocks noGrp="1"/>
          </p:cNvSpPr>
          <p:nvPr>
            <p:ph type="body" idx="1"/>
          </p:nvPr>
        </p:nvSpPr>
        <p:spPr/>
        <p:txBody>
          <a:bodyPr/>
          <a:lstStyle/>
          <a:p>
            <a:r>
              <a:rPr lang="en-US" dirty="0"/>
              <a:t>Planning to submit and we are </a:t>
            </a:r>
          </a:p>
        </p:txBody>
      </p:sp>
    </p:spTree>
    <p:extLst>
      <p:ext uri="{BB962C8B-B14F-4D97-AF65-F5344CB8AC3E}">
        <p14:creationId xmlns:p14="http://schemas.microsoft.com/office/powerpoint/2010/main" val="3831496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51262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11"/>
        <p:cNvGrpSpPr/>
        <p:nvPr/>
      </p:nvGrpSpPr>
      <p:grpSpPr>
        <a:xfrm>
          <a:off x="0" y="0"/>
          <a:ext cx="0" cy="0"/>
          <a:chOff x="0" y="0"/>
          <a:chExt cx="0" cy="0"/>
        </a:xfrm>
      </p:grpSpPr>
      <p:sp>
        <p:nvSpPr>
          <p:cNvPr id="12" name="Google Shape;12;p15"/>
          <p:cNvSpPr txBox="1">
            <a:spLocks noGrp="1"/>
          </p:cNvSpPr>
          <p:nvPr>
            <p:ph type="ctrTitle"/>
          </p:nvPr>
        </p:nvSpPr>
        <p:spPr>
          <a:xfrm>
            <a:off x="509588" y="1122363"/>
            <a:ext cx="7162800" cy="197802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000"/>
              <a:buFont typeface="Open Sans"/>
              <a:buNone/>
              <a:defRPr sz="4000">
                <a:solidFill>
                  <a:schemeClr val="lt1"/>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a:p>
        </p:txBody>
      </p:sp>
      <p:sp>
        <p:nvSpPr>
          <p:cNvPr id="13" name="Google Shape;13;p15"/>
          <p:cNvSpPr txBox="1">
            <a:spLocks noGrp="1"/>
          </p:cNvSpPr>
          <p:nvPr>
            <p:ph type="subTitle" idx="1"/>
          </p:nvPr>
        </p:nvSpPr>
        <p:spPr>
          <a:xfrm>
            <a:off x="509588" y="3279775"/>
            <a:ext cx="7162800" cy="180657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Open Sans"/>
                <a:ea typeface="Open Sans"/>
                <a:cs typeface="Open Sans"/>
                <a:sym typeface="Open Sans"/>
              </a:defRPr>
            </a:lvl1pPr>
            <a:lvl2pPr lvl="1" algn="ctr">
              <a:lnSpc>
                <a:spcPct val="90000"/>
              </a:lnSpc>
              <a:spcBef>
                <a:spcPts val="500"/>
              </a:spcBef>
              <a:spcAft>
                <a:spcPts val="0"/>
              </a:spcAft>
              <a:buClr>
                <a:srgbClr val="595959"/>
              </a:buClr>
              <a:buSzPts val="2000"/>
              <a:buNone/>
              <a:defRPr sz="2000"/>
            </a:lvl2pPr>
            <a:lvl3pPr lvl="2" algn="ctr">
              <a:lnSpc>
                <a:spcPct val="90000"/>
              </a:lnSpc>
              <a:spcBef>
                <a:spcPts val="500"/>
              </a:spcBef>
              <a:spcAft>
                <a:spcPts val="0"/>
              </a:spcAft>
              <a:buClr>
                <a:srgbClr val="595959"/>
              </a:buClr>
              <a:buSzPts val="1800"/>
              <a:buNone/>
              <a:defRPr sz="1800"/>
            </a:lvl3pPr>
            <a:lvl4pPr lvl="3" algn="ctr">
              <a:lnSpc>
                <a:spcPct val="90000"/>
              </a:lnSpc>
              <a:spcBef>
                <a:spcPts val="500"/>
              </a:spcBef>
              <a:spcAft>
                <a:spcPts val="0"/>
              </a:spcAft>
              <a:buClr>
                <a:srgbClr val="595959"/>
              </a:buClr>
              <a:buSzPts val="1600"/>
              <a:buNone/>
              <a:defRPr sz="1600"/>
            </a:lvl4pPr>
            <a:lvl5pPr lvl="4" algn="ctr">
              <a:lnSpc>
                <a:spcPct val="90000"/>
              </a:lnSpc>
              <a:spcBef>
                <a:spcPts val="500"/>
              </a:spcBef>
              <a:spcAft>
                <a:spcPts val="0"/>
              </a:spcAft>
              <a:buClr>
                <a:srgbClr val="5959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GB"/>
              <a:t>Click to edit Master subtitle style</a:t>
            </a:r>
            <a:endParaRPr/>
          </a:p>
        </p:txBody>
      </p:sp>
      <p:sp>
        <p:nvSpPr>
          <p:cNvPr id="14" name="Google Shape;14;p15"/>
          <p:cNvSpPr txBox="1">
            <a:spLocks noGrp="1"/>
          </p:cNvSpPr>
          <p:nvPr>
            <p:ph type="dt" idx="10"/>
          </p:nvPr>
        </p:nvSpPr>
        <p:spPr>
          <a:xfrm>
            <a:off x="10101263" y="6356350"/>
            <a:ext cx="1752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5" name="Google Shape;15;p15" descr="Graphical user interface&#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body" idx="1"/>
          </p:nvPr>
        </p:nvSpPr>
        <p:spPr>
          <a:xfrm>
            <a:off x="838200" y="1825625"/>
            <a:ext cx="10515600" cy="36750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831850" y="923926"/>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6000"/>
              <a:buFont typeface="Open Sa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831850" y="3803651"/>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body" idx="1"/>
          </p:nvPr>
        </p:nvSpPr>
        <p:spPr>
          <a:xfrm>
            <a:off x="838200" y="1825625"/>
            <a:ext cx="5181600" cy="36179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body" idx="2"/>
          </p:nvPr>
        </p:nvSpPr>
        <p:spPr>
          <a:xfrm>
            <a:off x="6172200" y="1825625"/>
            <a:ext cx="5181600" cy="36179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595959"/>
              </a:buClr>
              <a:buSzPts val="2400"/>
              <a:buNone/>
              <a:defRPr sz="2400" b="1"/>
            </a:lvl1pPr>
            <a:lvl2pPr marL="914400" lvl="1" indent="-228600" algn="l">
              <a:lnSpc>
                <a:spcPct val="90000"/>
              </a:lnSpc>
              <a:spcBef>
                <a:spcPts val="500"/>
              </a:spcBef>
              <a:spcAft>
                <a:spcPts val="0"/>
              </a:spcAft>
              <a:buClr>
                <a:srgbClr val="595959"/>
              </a:buClr>
              <a:buSzPts val="2000"/>
              <a:buNone/>
              <a:defRPr sz="2000" b="1"/>
            </a:lvl2pPr>
            <a:lvl3pPr marL="1371600" lvl="2" indent="-228600" algn="l">
              <a:lnSpc>
                <a:spcPct val="90000"/>
              </a:lnSpc>
              <a:spcBef>
                <a:spcPts val="500"/>
              </a:spcBef>
              <a:spcAft>
                <a:spcPts val="0"/>
              </a:spcAft>
              <a:buClr>
                <a:srgbClr val="595959"/>
              </a:buClr>
              <a:buSzPts val="1800"/>
              <a:buNone/>
              <a:defRPr sz="1800" b="1"/>
            </a:lvl3pPr>
            <a:lvl4pPr marL="1828800" lvl="3" indent="-228600" algn="l">
              <a:lnSpc>
                <a:spcPct val="90000"/>
              </a:lnSpc>
              <a:spcBef>
                <a:spcPts val="500"/>
              </a:spcBef>
              <a:spcAft>
                <a:spcPts val="0"/>
              </a:spcAft>
              <a:buClr>
                <a:srgbClr val="595959"/>
              </a:buClr>
              <a:buSzPts val="1600"/>
              <a:buNone/>
              <a:defRPr sz="1600" b="1"/>
            </a:lvl4pPr>
            <a:lvl5pPr marL="2286000" lvl="4" indent="-228600" algn="l">
              <a:lnSpc>
                <a:spcPct val="90000"/>
              </a:lnSpc>
              <a:spcBef>
                <a:spcPts val="500"/>
              </a:spcBef>
              <a:spcAft>
                <a:spcPts val="0"/>
              </a:spcAft>
              <a:buClr>
                <a:srgbClr val="59595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7"/>
          <p:cNvSpPr txBox="1">
            <a:spLocks noGrp="1"/>
          </p:cNvSpPr>
          <p:nvPr>
            <p:ph type="body" idx="2"/>
          </p:nvPr>
        </p:nvSpPr>
        <p:spPr>
          <a:xfrm>
            <a:off x="839788" y="2505075"/>
            <a:ext cx="5157787" cy="29241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595959"/>
              </a:buClr>
              <a:buSzPts val="2400"/>
              <a:buNone/>
              <a:defRPr sz="2400" b="1"/>
            </a:lvl1pPr>
            <a:lvl2pPr marL="914400" lvl="1" indent="-228600" algn="l">
              <a:lnSpc>
                <a:spcPct val="90000"/>
              </a:lnSpc>
              <a:spcBef>
                <a:spcPts val="500"/>
              </a:spcBef>
              <a:spcAft>
                <a:spcPts val="0"/>
              </a:spcAft>
              <a:buClr>
                <a:srgbClr val="595959"/>
              </a:buClr>
              <a:buSzPts val="2000"/>
              <a:buNone/>
              <a:defRPr sz="2000" b="1"/>
            </a:lvl2pPr>
            <a:lvl3pPr marL="1371600" lvl="2" indent="-228600" algn="l">
              <a:lnSpc>
                <a:spcPct val="90000"/>
              </a:lnSpc>
              <a:spcBef>
                <a:spcPts val="500"/>
              </a:spcBef>
              <a:spcAft>
                <a:spcPts val="0"/>
              </a:spcAft>
              <a:buClr>
                <a:srgbClr val="595959"/>
              </a:buClr>
              <a:buSzPts val="1800"/>
              <a:buNone/>
              <a:defRPr sz="1800" b="1"/>
            </a:lvl3pPr>
            <a:lvl4pPr marL="1828800" lvl="3" indent="-228600" algn="l">
              <a:lnSpc>
                <a:spcPct val="90000"/>
              </a:lnSpc>
              <a:spcBef>
                <a:spcPts val="500"/>
              </a:spcBef>
              <a:spcAft>
                <a:spcPts val="0"/>
              </a:spcAft>
              <a:buClr>
                <a:srgbClr val="595959"/>
              </a:buClr>
              <a:buSzPts val="1600"/>
              <a:buNone/>
              <a:defRPr sz="1600" b="1"/>
            </a:lvl4pPr>
            <a:lvl5pPr marL="2286000" lvl="4" indent="-228600" algn="l">
              <a:lnSpc>
                <a:spcPct val="90000"/>
              </a:lnSpc>
              <a:spcBef>
                <a:spcPts val="500"/>
              </a:spcBef>
              <a:spcAft>
                <a:spcPts val="0"/>
              </a:spcAft>
              <a:buClr>
                <a:srgbClr val="59595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7"/>
          <p:cNvSpPr txBox="1">
            <a:spLocks noGrp="1"/>
          </p:cNvSpPr>
          <p:nvPr>
            <p:ph type="body" idx="4"/>
          </p:nvPr>
        </p:nvSpPr>
        <p:spPr>
          <a:xfrm>
            <a:off x="6172200" y="2505075"/>
            <a:ext cx="5183188" cy="29241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3200"/>
              <a:buFont typeface="Open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6"/>
            <a:ext cx="6172200" cy="4427538"/>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rgbClr val="595959"/>
              </a:buClr>
              <a:buSzPts val="3200"/>
              <a:buChar char="•"/>
              <a:defRPr sz="3200"/>
            </a:lvl1pPr>
            <a:lvl2pPr marL="914400" lvl="1" indent="-406400" algn="l">
              <a:lnSpc>
                <a:spcPct val="90000"/>
              </a:lnSpc>
              <a:spcBef>
                <a:spcPts val="500"/>
              </a:spcBef>
              <a:spcAft>
                <a:spcPts val="0"/>
              </a:spcAft>
              <a:buClr>
                <a:srgbClr val="595959"/>
              </a:buClr>
              <a:buSzPts val="2800"/>
              <a:buChar char="•"/>
              <a:defRPr sz="2800"/>
            </a:lvl2pPr>
            <a:lvl3pPr marL="1371600" lvl="2" indent="-381000" algn="l">
              <a:lnSpc>
                <a:spcPct val="90000"/>
              </a:lnSpc>
              <a:spcBef>
                <a:spcPts val="500"/>
              </a:spcBef>
              <a:spcAft>
                <a:spcPts val="0"/>
              </a:spcAft>
              <a:buClr>
                <a:srgbClr val="595959"/>
              </a:buClr>
              <a:buSzPts val="2400"/>
              <a:buChar char="•"/>
              <a:defRPr sz="2400"/>
            </a:lvl3pPr>
            <a:lvl4pPr marL="1828800" lvl="3" indent="-355600" algn="l">
              <a:lnSpc>
                <a:spcPct val="90000"/>
              </a:lnSpc>
              <a:spcBef>
                <a:spcPts val="500"/>
              </a:spcBef>
              <a:spcAft>
                <a:spcPts val="0"/>
              </a:spcAft>
              <a:buClr>
                <a:srgbClr val="595959"/>
              </a:buClr>
              <a:buSzPts val="2000"/>
              <a:buChar char="•"/>
              <a:defRPr sz="2000"/>
            </a:lvl4pPr>
            <a:lvl5pPr marL="2286000" lvl="4" indent="-355600" algn="l">
              <a:lnSpc>
                <a:spcPct val="90000"/>
              </a:lnSpc>
              <a:spcBef>
                <a:spcPts val="500"/>
              </a:spcBef>
              <a:spcAft>
                <a:spcPts val="0"/>
              </a:spcAft>
              <a:buClr>
                <a:srgbClr val="59595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35756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600"/>
              <a:buNone/>
              <a:defRPr sz="1600"/>
            </a:lvl1pPr>
            <a:lvl2pPr marL="914400" lvl="1" indent="-228600" algn="l">
              <a:lnSpc>
                <a:spcPct val="90000"/>
              </a:lnSpc>
              <a:spcBef>
                <a:spcPts val="500"/>
              </a:spcBef>
              <a:spcAft>
                <a:spcPts val="0"/>
              </a:spcAft>
              <a:buClr>
                <a:srgbClr val="595959"/>
              </a:buClr>
              <a:buSzPts val="1400"/>
              <a:buNone/>
              <a:defRPr sz="1400"/>
            </a:lvl2pPr>
            <a:lvl3pPr marL="1371600" lvl="2" indent="-228600" algn="l">
              <a:lnSpc>
                <a:spcPct val="90000"/>
              </a:lnSpc>
              <a:spcBef>
                <a:spcPts val="500"/>
              </a:spcBef>
              <a:spcAft>
                <a:spcPts val="0"/>
              </a:spcAft>
              <a:buClr>
                <a:srgbClr val="595959"/>
              </a:buClr>
              <a:buSzPts val="1200"/>
              <a:buNone/>
              <a:defRPr sz="120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3200"/>
              <a:buFont typeface="Open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6"/>
            <a:ext cx="6172200" cy="4427538"/>
          </a:xfrm>
          <a:prstGeom prst="rect">
            <a:avLst/>
          </a:prstGeom>
          <a:noFill/>
          <a:ln>
            <a:noFill/>
          </a:ln>
        </p:spPr>
      </p:sp>
      <p:sp>
        <p:nvSpPr>
          <p:cNvPr id="74" name="Google Shape;74;p11"/>
          <p:cNvSpPr txBox="1">
            <a:spLocks noGrp="1"/>
          </p:cNvSpPr>
          <p:nvPr>
            <p:ph type="body" idx="1"/>
          </p:nvPr>
        </p:nvSpPr>
        <p:spPr>
          <a:xfrm>
            <a:off x="839788" y="2057400"/>
            <a:ext cx="3932237" cy="335756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95959"/>
              </a:buClr>
              <a:buSzPts val="1600"/>
              <a:buNone/>
              <a:defRPr sz="1600"/>
            </a:lvl1pPr>
            <a:lvl2pPr marL="914400" lvl="1" indent="-228600" algn="l">
              <a:lnSpc>
                <a:spcPct val="90000"/>
              </a:lnSpc>
              <a:spcBef>
                <a:spcPts val="500"/>
              </a:spcBef>
              <a:spcAft>
                <a:spcPts val="0"/>
              </a:spcAft>
              <a:buClr>
                <a:srgbClr val="595959"/>
              </a:buClr>
              <a:buSzPts val="1400"/>
              <a:buNone/>
              <a:defRPr sz="1400"/>
            </a:lvl2pPr>
            <a:lvl3pPr marL="1371600" lvl="2" indent="-228600" algn="l">
              <a:lnSpc>
                <a:spcPct val="90000"/>
              </a:lnSpc>
              <a:spcBef>
                <a:spcPts val="500"/>
              </a:spcBef>
              <a:spcAft>
                <a:spcPts val="0"/>
              </a:spcAft>
              <a:buClr>
                <a:srgbClr val="595959"/>
              </a:buClr>
              <a:buSzPts val="1200"/>
              <a:buNone/>
              <a:defRPr sz="120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4258469" y="-1594643"/>
            <a:ext cx="3675063"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478713" y="1611313"/>
            <a:ext cx="5121275"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2144713" y="-941387"/>
            <a:ext cx="5121275"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95959"/>
              </a:buClr>
              <a:buSzPts val="1800"/>
              <a:buChar char="•"/>
              <a:defRPr/>
            </a:lvl1pPr>
            <a:lvl2pPr marL="914400" lvl="1" indent="-342900" algn="l">
              <a:lnSpc>
                <a:spcPct val="90000"/>
              </a:lnSpc>
              <a:spcBef>
                <a:spcPts val="500"/>
              </a:spcBef>
              <a:spcAft>
                <a:spcPts val="0"/>
              </a:spcAft>
              <a:buClr>
                <a:srgbClr val="595959"/>
              </a:buClr>
              <a:buSzPts val="1800"/>
              <a:buChar char="•"/>
              <a:defRPr/>
            </a:lvl2pPr>
            <a:lvl3pPr marL="1371600" lvl="2" indent="-342900" algn="l">
              <a:lnSpc>
                <a:spcPct val="90000"/>
              </a:lnSpc>
              <a:spcBef>
                <a:spcPts val="500"/>
              </a:spcBef>
              <a:spcAft>
                <a:spcPts val="0"/>
              </a:spcAft>
              <a:buClr>
                <a:srgbClr val="595959"/>
              </a:buClr>
              <a:buSzPts val="1800"/>
              <a:buChar char="•"/>
              <a:defRPr/>
            </a:lvl3pPr>
            <a:lvl4pPr marL="1828800" lvl="3" indent="-342900" algn="l">
              <a:lnSpc>
                <a:spcPct val="90000"/>
              </a:lnSpc>
              <a:spcBef>
                <a:spcPts val="500"/>
              </a:spcBef>
              <a:spcAft>
                <a:spcPts val="0"/>
              </a:spcAft>
              <a:buClr>
                <a:srgbClr val="595959"/>
              </a:buClr>
              <a:buSzPts val="1800"/>
              <a:buChar char="•"/>
              <a:defRPr/>
            </a:lvl4pPr>
            <a:lvl5pPr marL="2286000" lvl="4" indent="-342900" algn="l">
              <a:lnSpc>
                <a:spcPct val="90000"/>
              </a:lnSpc>
              <a:spcBef>
                <a:spcPts val="500"/>
              </a:spcBef>
              <a:spcAft>
                <a:spcPts val="0"/>
              </a:spcAft>
              <a:buClr>
                <a:srgbClr val="595959"/>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595959"/>
              </a:buClr>
              <a:buSzPts val="44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4"/>
          <p:cNvSpPr txBox="1">
            <a:spLocks noGrp="1"/>
          </p:cNvSpPr>
          <p:nvPr>
            <p:ph type="body" idx="1"/>
          </p:nvPr>
        </p:nvSpPr>
        <p:spPr>
          <a:xfrm>
            <a:off x="838200" y="1825625"/>
            <a:ext cx="10515600" cy="36750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Open Sans"/>
                <a:ea typeface="Open Sans"/>
                <a:cs typeface="Open Sans"/>
                <a:sym typeface="Open Sans"/>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Open Sans"/>
                <a:ea typeface="Open Sans"/>
                <a:cs typeface="Open Sans"/>
                <a:sym typeface="Open Sans"/>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Open Sans"/>
                <a:ea typeface="Open Sans"/>
                <a:cs typeface="Open Sans"/>
                <a:sym typeface="Open Sans"/>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Open Sans"/>
                <a:ea typeface="Open Sans"/>
                <a:cs typeface="Open Sans"/>
                <a:sym typeface="Open Sans"/>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16"/>
        <p:cNvGrpSpPr/>
        <p:nvPr/>
      </p:nvGrpSpPr>
      <p:grpSpPr>
        <a:xfrm>
          <a:off x="0" y="0"/>
          <a:ext cx="0" cy="0"/>
          <a:chOff x="0" y="0"/>
          <a:chExt cx="0" cy="0"/>
        </a:xfrm>
      </p:grpSpPr>
      <p:sp>
        <p:nvSpPr>
          <p:cNvPr id="17" name="Google Shape;17;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595959"/>
              </a:buClr>
              <a:buSzPts val="44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 name="Google Shape;18;p2"/>
          <p:cNvSpPr txBox="1">
            <a:spLocks noGrp="1"/>
          </p:cNvSpPr>
          <p:nvPr>
            <p:ph type="body" idx="1"/>
          </p:nvPr>
        </p:nvSpPr>
        <p:spPr>
          <a:xfrm>
            <a:off x="838200" y="1825625"/>
            <a:ext cx="10515600" cy="36750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95959"/>
              </a:buClr>
              <a:buSzPts val="2800"/>
              <a:buFont typeface="Arial"/>
              <a:buChar char="•"/>
              <a:defRPr sz="2800" b="0" i="0" u="none" strike="noStrike" cap="none">
                <a:solidFill>
                  <a:srgbClr val="595959"/>
                </a:solidFill>
                <a:latin typeface="Open Sans"/>
                <a:ea typeface="Open Sans"/>
                <a:cs typeface="Open Sans"/>
                <a:sym typeface="Open Sans"/>
              </a:defRPr>
            </a:lvl1pPr>
            <a:lvl2pPr marL="914400" marR="0" lvl="1" indent="-381000" algn="l" rtl="0">
              <a:lnSpc>
                <a:spcPct val="90000"/>
              </a:lnSpc>
              <a:spcBef>
                <a:spcPts val="500"/>
              </a:spcBef>
              <a:spcAft>
                <a:spcPts val="0"/>
              </a:spcAft>
              <a:buClr>
                <a:srgbClr val="595959"/>
              </a:buClr>
              <a:buSzPts val="2400"/>
              <a:buFont typeface="Arial"/>
              <a:buChar char="•"/>
              <a:defRPr sz="2400" b="0" i="0" u="none" strike="noStrike" cap="none">
                <a:solidFill>
                  <a:srgbClr val="595959"/>
                </a:solidFill>
                <a:latin typeface="Open Sans"/>
                <a:ea typeface="Open Sans"/>
                <a:cs typeface="Open Sans"/>
                <a:sym typeface="Open Sans"/>
              </a:defRPr>
            </a:lvl2pPr>
            <a:lvl3pPr marL="1371600" marR="0" lvl="2" indent="-355600" algn="l" rtl="0">
              <a:lnSpc>
                <a:spcPct val="90000"/>
              </a:lnSpc>
              <a:spcBef>
                <a:spcPts val="500"/>
              </a:spcBef>
              <a:spcAft>
                <a:spcPts val="0"/>
              </a:spcAft>
              <a:buClr>
                <a:srgbClr val="595959"/>
              </a:buClr>
              <a:buSzPts val="2000"/>
              <a:buFont typeface="Arial"/>
              <a:buChar char="•"/>
              <a:defRPr sz="2000" b="0" i="0" u="none" strike="noStrike" cap="none">
                <a:solidFill>
                  <a:srgbClr val="595959"/>
                </a:solidFill>
                <a:latin typeface="Open Sans"/>
                <a:ea typeface="Open Sans"/>
                <a:cs typeface="Open Sans"/>
                <a:sym typeface="Open Sans"/>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Open Sans"/>
                <a:ea typeface="Open Sans"/>
                <a:cs typeface="Open Sans"/>
                <a:sym typeface="Open Sans"/>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2"/>
          <p:cNvSpPr txBox="1">
            <a:spLocks noGrp="1"/>
          </p:cNvSpPr>
          <p:nvPr>
            <p:ph type="sldNum" idx="12"/>
          </p:nvPr>
        </p:nvSpPr>
        <p:spPr>
          <a:xfrm>
            <a:off x="189571" y="6356350"/>
            <a:ext cx="420029"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si.upm.es/ontologies/mar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si.upm.es/ontologies/mar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4.emf"/><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hyperlink" Target="https://huggingface.co/gaune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1145/1341531.1341561" TargetMode="External"/><Relationship Id="rId2" Type="http://schemas.openxmlformats.org/officeDocument/2006/relationships/hyperlink" Target="https://doi.org/10.1145/339963"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3" name="Google Shape;83;p13">
            <a:extLst>
              <a:ext uri="{FF2B5EF4-FFF2-40B4-BE49-F238E27FC236}">
                <a16:creationId xmlns:a16="http://schemas.microsoft.com/office/drawing/2014/main" id="{C0D94F7B-D674-A269-4D15-179C919EEDC5}"/>
              </a:ext>
            </a:extLst>
          </p:cNvPr>
          <p:cNvSpPr txBox="1">
            <a:spLocks noGrp="1"/>
          </p:cNvSpPr>
          <p:nvPr>
            <p:ph type="ctrTitle"/>
          </p:nvPr>
        </p:nvSpPr>
        <p:spPr>
          <a:xfrm>
            <a:off x="690958" y="1750695"/>
            <a:ext cx="9184561" cy="1354799"/>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Clr>
                <a:schemeClr val="dk1"/>
              </a:buClr>
              <a:buSzPct val="36666"/>
              <a:buFont typeface="Arial"/>
              <a:buNone/>
            </a:pPr>
            <a:r>
              <a:rPr lang="en-GB" b="1" dirty="0"/>
              <a:t>Ontological Methods for Opinion</a:t>
            </a:r>
            <a:br>
              <a:rPr lang="en-GB" b="1" dirty="0"/>
            </a:br>
            <a:r>
              <a:rPr lang="en-GB" b="1" dirty="0"/>
              <a:t>Interpretation in Text</a:t>
            </a:r>
            <a:endParaRPr b="1" dirty="0"/>
          </a:p>
        </p:txBody>
      </p:sp>
      <p:sp>
        <p:nvSpPr>
          <p:cNvPr id="4" name="Google Shape;84;p13">
            <a:extLst>
              <a:ext uri="{FF2B5EF4-FFF2-40B4-BE49-F238E27FC236}">
                <a16:creationId xmlns:a16="http://schemas.microsoft.com/office/drawing/2014/main" id="{D37EB2FF-B1DF-D2CF-485C-A979BF012AC0}"/>
              </a:ext>
            </a:extLst>
          </p:cNvPr>
          <p:cNvSpPr txBox="1">
            <a:spLocks noGrp="1"/>
          </p:cNvSpPr>
          <p:nvPr>
            <p:ph type="subTitle" idx="1"/>
          </p:nvPr>
        </p:nvSpPr>
        <p:spPr>
          <a:xfrm>
            <a:off x="690958" y="4180105"/>
            <a:ext cx="5308557" cy="1128514"/>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GB" sz="1800" b="1" dirty="0"/>
              <a:t>Gaurav Negi</a:t>
            </a:r>
          </a:p>
          <a:p>
            <a:pPr marL="0" lvl="0" indent="0" algn="l" rtl="0">
              <a:spcBef>
                <a:spcPts val="800"/>
              </a:spcBef>
              <a:spcAft>
                <a:spcPts val="0"/>
              </a:spcAft>
              <a:buNone/>
            </a:pPr>
            <a:r>
              <a:rPr lang="en-GB" sz="1800" b="1" dirty="0"/>
              <a:t>PhD Student, 3</a:t>
            </a:r>
            <a:r>
              <a:rPr lang="en-GB" sz="1800" b="1" baseline="30000" dirty="0"/>
              <a:t>rd</a:t>
            </a:r>
            <a:r>
              <a:rPr lang="en-GB" sz="1800" b="1" dirty="0"/>
              <a:t> Year</a:t>
            </a:r>
          </a:p>
          <a:p>
            <a:pPr marL="0" lvl="0" indent="0" algn="l" rtl="0">
              <a:spcBef>
                <a:spcPts val="800"/>
              </a:spcBef>
              <a:spcAft>
                <a:spcPts val="0"/>
              </a:spcAft>
              <a:buNone/>
            </a:pPr>
            <a:r>
              <a:rPr lang="en-GB" sz="1800" b="1" dirty="0"/>
              <a:t>Data Science Institute, University of Galway</a:t>
            </a:r>
          </a:p>
        </p:txBody>
      </p:sp>
      <p:sp>
        <p:nvSpPr>
          <p:cNvPr id="8" name="TextBox 7">
            <a:extLst>
              <a:ext uri="{FF2B5EF4-FFF2-40B4-BE49-F238E27FC236}">
                <a16:creationId xmlns:a16="http://schemas.microsoft.com/office/drawing/2014/main" id="{43EDBEF3-34FE-2D63-EBBC-1092968E6FC9}"/>
              </a:ext>
            </a:extLst>
          </p:cNvPr>
          <p:cNvSpPr txBox="1"/>
          <p:nvPr/>
        </p:nvSpPr>
        <p:spPr>
          <a:xfrm>
            <a:off x="8093098" y="4180105"/>
            <a:ext cx="6094902" cy="1128514"/>
          </a:xfrm>
          <a:prstGeom prst="rect">
            <a:avLst/>
          </a:prstGeom>
          <a:noFill/>
        </p:spPr>
        <p:txBody>
          <a:bodyPr wrap="square">
            <a:spAutoFit/>
          </a:bodyPr>
          <a:lstStyle/>
          <a:p>
            <a:pPr marL="0" lvl="0" indent="0" algn="l" rtl="0">
              <a:spcBef>
                <a:spcPts val="800"/>
              </a:spcBef>
              <a:spcAft>
                <a:spcPts val="0"/>
              </a:spcAft>
              <a:buNone/>
            </a:pPr>
            <a:r>
              <a:rPr lang="en-GB" sz="1800" b="1" dirty="0">
                <a:solidFill>
                  <a:schemeClr val="lt1"/>
                </a:solidFill>
                <a:latin typeface="Open Sans"/>
                <a:ea typeface="Open Sans"/>
                <a:cs typeface="Open Sans"/>
                <a:sym typeface="Open Sans"/>
              </a:rPr>
              <a:t>Supervisors: </a:t>
            </a:r>
          </a:p>
          <a:p>
            <a:pPr marL="0" lvl="0" indent="0" algn="l" rtl="0">
              <a:spcBef>
                <a:spcPts val="800"/>
              </a:spcBef>
              <a:spcAft>
                <a:spcPts val="0"/>
              </a:spcAft>
              <a:buNone/>
            </a:pPr>
            <a:r>
              <a:rPr lang="en-GB" sz="1800" b="1" dirty="0">
                <a:solidFill>
                  <a:schemeClr val="lt1"/>
                </a:solidFill>
                <a:latin typeface="Open Sans"/>
                <a:ea typeface="Open Sans"/>
                <a:cs typeface="Open Sans"/>
                <a:sym typeface="Open Sans"/>
              </a:rPr>
              <a:t>     Prof. Paul Buitelaar</a:t>
            </a:r>
          </a:p>
          <a:p>
            <a:pPr marL="0" lvl="0" indent="0" algn="l" rtl="0">
              <a:spcBef>
                <a:spcPts val="800"/>
              </a:spcBef>
              <a:spcAft>
                <a:spcPts val="0"/>
              </a:spcAft>
              <a:buNone/>
            </a:pPr>
            <a:r>
              <a:rPr lang="en-GB" sz="1800" b="1" dirty="0">
                <a:solidFill>
                  <a:schemeClr val="lt1"/>
                </a:solidFill>
                <a:latin typeface="Open Sans"/>
                <a:ea typeface="Open Sans"/>
                <a:cs typeface="Open Sans"/>
                <a:sym typeface="Open Sans"/>
              </a:rPr>
              <a:t>     Dr. Omnia Zayed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6"/>
          <p:cNvSpPr txBox="1"/>
          <p:nvPr/>
        </p:nvSpPr>
        <p:spPr>
          <a:xfrm>
            <a:off x="627667" y="891167"/>
            <a:ext cx="11101200" cy="1887720"/>
          </a:xfrm>
          <a:prstGeom prst="rect">
            <a:avLst/>
          </a:prstGeom>
          <a:noFill/>
          <a:ln>
            <a:noFill/>
          </a:ln>
        </p:spPr>
        <p:txBody>
          <a:bodyPr spcFirstLastPara="1" wrap="square" lIns="121900" tIns="121900" rIns="121900" bIns="121900" anchor="t" anchorCtr="0">
            <a:spAutoFit/>
          </a:bodyPr>
          <a:lstStyle/>
          <a:p>
            <a:r>
              <a:rPr lang="en-GB" sz="3467" b="1" dirty="0">
                <a:solidFill>
                  <a:srgbClr val="7F8A9A"/>
                </a:solidFill>
                <a:latin typeface="Open Sans"/>
                <a:ea typeface="Open Sans"/>
                <a:cs typeface="Open Sans"/>
                <a:sym typeface="Open Sans"/>
              </a:rPr>
              <a:t>Opinion (Liu et al., 2017)</a:t>
            </a:r>
          </a:p>
          <a:p>
            <a:endParaRPr lang="en-IE" sz="1800" dirty="0">
              <a:solidFill>
                <a:srgbClr val="7F8A9A"/>
              </a:solidFill>
              <a:latin typeface="Open Sans"/>
              <a:ea typeface="Open Sans"/>
              <a:cs typeface="Open Sans"/>
              <a:sym typeface="Open Sans"/>
            </a:endParaRPr>
          </a:p>
          <a:p>
            <a:r>
              <a:rPr lang="en-IE" sz="1800" dirty="0">
                <a:solidFill>
                  <a:srgbClr val="7F8A9A"/>
                </a:solidFill>
                <a:latin typeface="Open Sans"/>
                <a:ea typeface="Open Sans"/>
                <a:cs typeface="Open Sans"/>
                <a:sym typeface="Open Sans"/>
              </a:rPr>
              <a:t>Opinion is a broad concept that covers sentiment and its associated information such as opinion target and the person who holds the opinion and use the term sentiment to mean only the underlying positive, negative or neutral feelings implied by opinion.</a:t>
            </a:r>
            <a:endParaRPr sz="1800" dirty="0">
              <a:solidFill>
                <a:srgbClr val="7F8A9A"/>
              </a:solidFill>
              <a:latin typeface="Open Sans"/>
              <a:ea typeface="Open Sans"/>
              <a:cs typeface="Open Sans"/>
              <a:sym typeface="Open Sans"/>
            </a:endParaRPr>
          </a:p>
        </p:txBody>
      </p:sp>
      <p:sp>
        <p:nvSpPr>
          <p:cNvPr id="177" name="Google Shape;177;p26"/>
          <p:cNvSpPr txBox="1"/>
          <p:nvPr/>
        </p:nvSpPr>
        <p:spPr>
          <a:xfrm>
            <a:off x="627667" y="3606949"/>
            <a:ext cx="11014400" cy="1723431"/>
          </a:xfrm>
          <a:prstGeom prst="rect">
            <a:avLst/>
          </a:prstGeom>
          <a:noFill/>
          <a:ln>
            <a:noFill/>
          </a:ln>
        </p:spPr>
        <p:txBody>
          <a:bodyPr spcFirstLastPara="1" wrap="square" lIns="91433" tIns="45700" rIns="91433" bIns="45700" anchor="t" anchorCtr="0">
            <a:noAutofit/>
          </a:bodyPr>
          <a:lstStyle/>
          <a:p>
            <a:pPr>
              <a:lnSpc>
                <a:spcPct val="90000"/>
              </a:lnSpc>
              <a:spcBef>
                <a:spcPts val="1067"/>
              </a:spcBef>
            </a:pPr>
            <a:r>
              <a:rPr lang="en-GB" sz="1800" b="1" dirty="0">
                <a:solidFill>
                  <a:srgbClr val="7F8A9A"/>
                </a:solidFill>
                <a:latin typeface="Open Sans"/>
                <a:ea typeface="Open Sans"/>
                <a:cs typeface="Open Sans"/>
                <a:sym typeface="Open Sans"/>
              </a:rPr>
              <a:t>Research Question</a:t>
            </a:r>
          </a:p>
          <a:p>
            <a:pPr>
              <a:lnSpc>
                <a:spcPct val="90000"/>
              </a:lnSpc>
              <a:spcBef>
                <a:spcPts val="1067"/>
              </a:spcBef>
            </a:pPr>
            <a:r>
              <a:rPr lang="en-GB" sz="1800" dirty="0">
                <a:solidFill>
                  <a:srgbClr val="7F8A9A"/>
                </a:solidFill>
                <a:latin typeface="Open Sans"/>
                <a:ea typeface="Open Sans"/>
                <a:cs typeface="Open Sans"/>
                <a:sym typeface="Open Sans"/>
              </a:rPr>
              <a:t>How can we effectively and comprehensively represent opinions while capturing fine-grained semantic details?</a:t>
            </a:r>
            <a:endParaRPr lang="en-IE" sz="2400" dirty="0">
              <a:solidFill>
                <a:srgbClr val="7F8A9A"/>
              </a:solidFill>
              <a:latin typeface="Open Sans"/>
              <a:ea typeface="Open Sans"/>
              <a:cs typeface="Open Sans"/>
              <a:sym typeface="Open Sans"/>
            </a:endParaRPr>
          </a:p>
          <a:p>
            <a:pPr>
              <a:lnSpc>
                <a:spcPct val="90000"/>
              </a:lnSpc>
              <a:spcBef>
                <a:spcPts val="1067"/>
              </a:spcBef>
            </a:pPr>
            <a:endParaRPr lang="en-US" sz="1800" dirty="0">
              <a:solidFill>
                <a:srgbClr val="7F8A9A"/>
              </a:solidFill>
              <a:latin typeface="Open Sans"/>
              <a:ea typeface="Open Sans"/>
              <a:cs typeface="Open Sans"/>
            </a:endParaRPr>
          </a:p>
          <a:p>
            <a:pPr>
              <a:lnSpc>
                <a:spcPct val="90000"/>
              </a:lnSpc>
              <a:spcBef>
                <a:spcPts val="1067"/>
              </a:spcBef>
            </a:pPr>
            <a:endParaRPr lang="en-GB" sz="2400" dirty="0">
              <a:solidFill>
                <a:srgbClr val="7F8A9A"/>
              </a:solidFill>
              <a:latin typeface="Open Sans"/>
              <a:ea typeface="Open Sans"/>
              <a:cs typeface="Open Sans"/>
              <a:sym typeface="Open Sans"/>
            </a:endParaRPr>
          </a:p>
        </p:txBody>
      </p:sp>
      <p:sp>
        <p:nvSpPr>
          <p:cNvPr id="178" name="Google Shape;178;p26"/>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2</a:t>
            </a:fld>
            <a:endParaRPr/>
          </a:p>
        </p:txBody>
      </p:sp>
    </p:spTree>
    <p:extLst>
      <p:ext uri="{BB962C8B-B14F-4D97-AF65-F5344CB8AC3E}">
        <p14:creationId xmlns:p14="http://schemas.microsoft.com/office/powerpoint/2010/main" val="1750225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4"/>
          <p:cNvSpPr txBox="1"/>
          <p:nvPr/>
        </p:nvSpPr>
        <p:spPr>
          <a:xfrm>
            <a:off x="627667" y="492268"/>
            <a:ext cx="11101200" cy="779725"/>
          </a:xfrm>
          <a:prstGeom prst="rect">
            <a:avLst/>
          </a:prstGeom>
          <a:noFill/>
          <a:ln>
            <a:noFill/>
          </a:ln>
        </p:spPr>
        <p:txBody>
          <a:bodyPr spcFirstLastPara="1" wrap="square" lIns="121900" tIns="121900" rIns="121900" bIns="121900" anchor="t" anchorCtr="0">
            <a:spAutoFit/>
          </a:bodyPr>
          <a:lstStyle/>
          <a:p>
            <a:pPr>
              <a:buClr>
                <a:schemeClr val="dk1"/>
              </a:buClr>
              <a:buSzPts val="1100"/>
            </a:pPr>
            <a:r>
              <a:rPr lang="en-GB" sz="3467" b="1" dirty="0">
                <a:solidFill>
                  <a:srgbClr val="7F8A9A"/>
                </a:solidFill>
                <a:latin typeface="Open Sans"/>
                <a:ea typeface="Open Sans"/>
                <a:cs typeface="Open Sans"/>
                <a:sym typeface="Open Sans"/>
              </a:rPr>
              <a:t>Outline</a:t>
            </a:r>
            <a:endParaRPr sz="1867" dirty="0">
              <a:latin typeface="Open Sans"/>
              <a:ea typeface="Open Sans"/>
              <a:cs typeface="Open Sans"/>
              <a:sym typeface="Open Sans"/>
            </a:endParaRPr>
          </a:p>
        </p:txBody>
      </p:sp>
      <p:sp>
        <p:nvSpPr>
          <p:cNvPr id="90" name="Google Shape;90;p14"/>
          <p:cNvSpPr txBox="1"/>
          <p:nvPr/>
        </p:nvSpPr>
        <p:spPr>
          <a:xfrm>
            <a:off x="609571" y="1405686"/>
            <a:ext cx="11101200" cy="2031311"/>
          </a:xfrm>
          <a:prstGeom prst="rect">
            <a:avLst/>
          </a:prstGeom>
          <a:noFill/>
          <a:ln>
            <a:noFill/>
          </a:ln>
        </p:spPr>
        <p:txBody>
          <a:bodyPr spcFirstLastPara="1" wrap="square" lIns="91433" tIns="91433" rIns="91433" bIns="91433" anchor="t" anchorCtr="0">
            <a:spAutoFit/>
          </a:bodyPr>
          <a:lstStyle/>
          <a:p>
            <a:pPr marL="609585" indent="-482588">
              <a:buClr>
                <a:srgbClr val="7F8A9A"/>
              </a:buClr>
              <a:buSzPts val="2100"/>
              <a:buFont typeface="Open Sans"/>
              <a:buAutoNum type="arabicPeriod"/>
            </a:pPr>
            <a:r>
              <a:rPr lang="en-GB" sz="2400" dirty="0">
                <a:solidFill>
                  <a:srgbClr val="7F8A9A"/>
                </a:solidFill>
                <a:latin typeface="Open Sans"/>
                <a:ea typeface="Open Sans"/>
                <a:cs typeface="Open Sans"/>
                <a:sym typeface="Open Sans"/>
              </a:rPr>
              <a:t>Related Work</a:t>
            </a:r>
          </a:p>
          <a:p>
            <a:pPr marL="609585" indent="-482588">
              <a:buClr>
                <a:srgbClr val="7F8A9A"/>
              </a:buClr>
              <a:buSzPts val="2100"/>
              <a:buFont typeface="Open Sans"/>
              <a:buAutoNum type="arabicPeriod"/>
            </a:pPr>
            <a:r>
              <a:rPr lang="en-GB" sz="2400" dirty="0">
                <a:solidFill>
                  <a:srgbClr val="7F8A9A"/>
                </a:solidFill>
                <a:latin typeface="Open Sans"/>
                <a:ea typeface="Open Sans"/>
                <a:cs typeface="Open Sans"/>
                <a:sym typeface="Open Sans"/>
              </a:rPr>
              <a:t>Building Blocks of an Opinion</a:t>
            </a:r>
          </a:p>
          <a:p>
            <a:pPr marL="609585" indent="-482588">
              <a:buClr>
                <a:srgbClr val="7F8A9A"/>
              </a:buClr>
              <a:buSzPts val="2100"/>
              <a:buFont typeface="Open Sans"/>
              <a:buAutoNum type="arabicPeriod"/>
            </a:pPr>
            <a:r>
              <a:rPr lang="en-GB" sz="2400" dirty="0">
                <a:solidFill>
                  <a:srgbClr val="7F8A9A"/>
                </a:solidFill>
                <a:latin typeface="Open Sans"/>
                <a:ea typeface="Open Sans"/>
                <a:cs typeface="Open Sans"/>
                <a:sym typeface="Open Sans"/>
              </a:rPr>
              <a:t>UOC Ontology</a:t>
            </a:r>
          </a:p>
          <a:p>
            <a:pPr marL="609585" indent="-482588">
              <a:buClr>
                <a:srgbClr val="7F8A9A"/>
              </a:buClr>
              <a:buSzPts val="2100"/>
              <a:buFont typeface="Open Sans"/>
              <a:buAutoNum type="arabicPeriod"/>
            </a:pPr>
            <a:r>
              <a:rPr lang="en-GB" sz="2400" dirty="0">
                <a:solidFill>
                  <a:srgbClr val="7F8A9A"/>
                </a:solidFill>
                <a:latin typeface="Open Sans"/>
                <a:ea typeface="Open Sans"/>
                <a:cs typeface="Open Sans"/>
                <a:sym typeface="Open Sans"/>
              </a:rPr>
              <a:t>Benchmark Dataset </a:t>
            </a:r>
          </a:p>
          <a:p>
            <a:pPr marL="609585" indent="-482588">
              <a:buClr>
                <a:srgbClr val="7F8A9A"/>
              </a:buClr>
              <a:buSzPts val="2100"/>
              <a:buFont typeface="Open Sans"/>
              <a:buAutoNum type="arabicPeriod"/>
            </a:pPr>
            <a:r>
              <a:rPr lang="en-GB" sz="2400" dirty="0">
                <a:solidFill>
                  <a:srgbClr val="7F8A9A"/>
                </a:solidFill>
                <a:latin typeface="Open Sans"/>
                <a:ea typeface="Open Sans"/>
                <a:cs typeface="Open Sans"/>
                <a:sym typeface="Open Sans"/>
              </a:rPr>
              <a:t>Baselines</a:t>
            </a:r>
          </a:p>
        </p:txBody>
      </p:sp>
      <p:sp>
        <p:nvSpPr>
          <p:cNvPr id="91" name="Google Shape;91;p14"/>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3</a:t>
            </a:fld>
            <a:endParaRPr/>
          </a:p>
        </p:txBody>
      </p:sp>
    </p:spTree>
    <p:extLst>
      <p:ext uri="{BB962C8B-B14F-4D97-AF65-F5344CB8AC3E}">
        <p14:creationId xmlns:p14="http://schemas.microsoft.com/office/powerpoint/2010/main" val="2581181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6"/>
          <p:cNvSpPr txBox="1"/>
          <p:nvPr/>
        </p:nvSpPr>
        <p:spPr>
          <a:xfrm>
            <a:off x="401260" y="725100"/>
            <a:ext cx="10912400" cy="738623"/>
          </a:xfrm>
          <a:prstGeom prst="rect">
            <a:avLst/>
          </a:prstGeom>
          <a:noFill/>
          <a:ln>
            <a:noFill/>
          </a:ln>
        </p:spPr>
        <p:txBody>
          <a:bodyPr spcFirstLastPara="1" wrap="square" lIns="121900" tIns="121900" rIns="121900" bIns="121900" anchor="t" anchorCtr="0">
            <a:spAutoFit/>
          </a:bodyPr>
          <a:lstStyle/>
          <a:p>
            <a:pPr>
              <a:buSzPts val="1100"/>
            </a:pPr>
            <a:r>
              <a:rPr lang="en-GB" sz="3200" b="1" dirty="0">
                <a:solidFill>
                  <a:srgbClr val="7F8A9A"/>
                </a:solidFill>
                <a:latin typeface="Open Sans"/>
                <a:ea typeface="Open Sans"/>
                <a:cs typeface="Open Sans"/>
                <a:sym typeface="Open Sans"/>
              </a:rPr>
              <a:t>Related Work: NLP</a:t>
            </a:r>
            <a:endParaRPr sz="3200" b="1" dirty="0">
              <a:solidFill>
                <a:srgbClr val="7F8A9A"/>
              </a:solidFill>
              <a:latin typeface="Open Sans"/>
              <a:ea typeface="Open Sans"/>
              <a:cs typeface="Open Sans"/>
              <a:sym typeface="Open Sans"/>
            </a:endParaRPr>
          </a:p>
        </p:txBody>
      </p:sp>
      <p:sp>
        <p:nvSpPr>
          <p:cNvPr id="268" name="Google Shape;268;p36"/>
          <p:cNvSpPr txBox="1"/>
          <p:nvPr/>
        </p:nvSpPr>
        <p:spPr>
          <a:xfrm>
            <a:off x="217721" y="1772596"/>
            <a:ext cx="11014400" cy="4360304"/>
          </a:xfrm>
          <a:prstGeom prst="rect">
            <a:avLst/>
          </a:prstGeom>
          <a:noFill/>
          <a:ln>
            <a:noFill/>
          </a:ln>
        </p:spPr>
        <p:txBody>
          <a:bodyPr spcFirstLastPara="1" wrap="square" lIns="91433" tIns="45700" rIns="91433" bIns="45700" anchor="t" anchorCtr="0">
            <a:noAutofit/>
          </a:bodyPr>
          <a:lstStyle/>
          <a:p>
            <a:pPr marL="186262">
              <a:lnSpc>
                <a:spcPct val="90000"/>
              </a:lnSpc>
              <a:spcBef>
                <a:spcPts val="1067"/>
              </a:spcBef>
              <a:buClr>
                <a:srgbClr val="595959"/>
              </a:buClr>
              <a:buSzPts val="1400"/>
            </a:pPr>
            <a:r>
              <a:rPr lang="en-IE" sz="2000" dirty="0">
                <a:solidFill>
                  <a:srgbClr val="7F8A9A"/>
                </a:solidFill>
                <a:latin typeface="Open Sans"/>
                <a:ea typeface="Open Sans"/>
                <a:cs typeface="Open Sans"/>
              </a:rPr>
              <a:t>Conventional sentiment analysis studies mainly perform prediction at the sentence or document level identifying the overall sentiment towards the whole sentence or document.</a:t>
            </a:r>
          </a:p>
          <a:p>
            <a:pPr marL="186262">
              <a:lnSpc>
                <a:spcPct val="90000"/>
              </a:lnSpc>
              <a:spcBef>
                <a:spcPts val="1067"/>
              </a:spcBef>
              <a:buClr>
                <a:srgbClr val="595959"/>
              </a:buClr>
              <a:buSzPts val="1400"/>
            </a:pPr>
            <a:r>
              <a:rPr lang="en-GB" dirty="0">
                <a:solidFill>
                  <a:srgbClr val="595959"/>
                </a:solidFill>
                <a:latin typeface="Open Sans"/>
                <a:ea typeface="Open Sans"/>
                <a:cs typeface="Open Sans"/>
                <a:sym typeface="Open Sans"/>
              </a:rPr>
              <a:t>	E.g. I was not happy with one of the programs on it .              Negative</a:t>
            </a:r>
            <a:endParaRPr lang="en-GB" dirty="0">
              <a:solidFill>
                <a:srgbClr val="7F8A9A"/>
              </a:solidFill>
              <a:latin typeface="Open Sans"/>
              <a:ea typeface="Open Sans"/>
              <a:cs typeface="Open Sans"/>
              <a:sym typeface="Open Sans"/>
            </a:endParaRPr>
          </a:p>
          <a:p>
            <a:pPr marL="186262">
              <a:lnSpc>
                <a:spcPct val="90000"/>
              </a:lnSpc>
              <a:spcBef>
                <a:spcPts val="1067"/>
              </a:spcBef>
              <a:buClr>
                <a:srgbClr val="595959"/>
              </a:buClr>
              <a:buSzPts val="1400"/>
            </a:pPr>
            <a:endParaRPr lang="en-GB" sz="2000" dirty="0">
              <a:solidFill>
                <a:srgbClr val="7F8A9A"/>
              </a:solidFill>
              <a:latin typeface="Open Sans"/>
              <a:ea typeface="Open Sans"/>
              <a:cs typeface="Open Sans"/>
              <a:sym typeface="Open Sans"/>
            </a:endParaRPr>
          </a:p>
          <a:p>
            <a:pPr marL="186262">
              <a:lnSpc>
                <a:spcPct val="90000"/>
              </a:lnSpc>
              <a:spcBef>
                <a:spcPts val="1067"/>
              </a:spcBef>
              <a:buClr>
                <a:srgbClr val="595959"/>
              </a:buClr>
              <a:buSzPts val="1400"/>
            </a:pPr>
            <a:r>
              <a:rPr lang="en-GB" sz="2000" dirty="0">
                <a:solidFill>
                  <a:srgbClr val="7F8A9A"/>
                </a:solidFill>
                <a:latin typeface="Open Sans"/>
                <a:ea typeface="Open Sans"/>
                <a:cs typeface="Open Sans"/>
                <a:sym typeface="Open Sans"/>
              </a:rPr>
              <a:t>Recent fine-grained sentiment analysis tasks:</a:t>
            </a:r>
            <a:endParaRPr lang="en-GB" sz="2000" b="1" dirty="0">
              <a:solidFill>
                <a:srgbClr val="7F8A9A"/>
              </a:solidFill>
              <a:latin typeface="Open Sans"/>
              <a:ea typeface="Open Sans"/>
              <a:cs typeface="Open Sans"/>
              <a:sym typeface="Open Sans"/>
            </a:endParaRP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Aspect Opinion Co-extraction (Lie et al., 2019)</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Opinion Triple Extraction (Zhang et al., 2020; Ma et al., 2018)</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Aspect Category Opinion Quadruple Extraction (Cai et al., 2021)</a:t>
            </a:r>
          </a:p>
          <a:p>
            <a:pPr marL="643462" lvl="3" indent="-457200">
              <a:lnSpc>
                <a:spcPct val="90000"/>
              </a:lnSpc>
              <a:spcBef>
                <a:spcPts val="1067"/>
              </a:spcBef>
              <a:buClr>
                <a:srgbClr val="595959"/>
              </a:buClr>
              <a:buSzPts val="1400"/>
              <a:buFont typeface="+mj-lt"/>
              <a:buAutoNum type="arabicPeriod"/>
            </a:pPr>
            <a:r>
              <a:rPr lang="en-GB" sz="1400" dirty="0">
                <a:solidFill>
                  <a:srgbClr val="7F8A9A"/>
                </a:solidFill>
                <a:latin typeface="Open Sans"/>
                <a:ea typeface="Open Sans"/>
                <a:cs typeface="Open Sans"/>
                <a:sym typeface="Open Sans"/>
              </a:rPr>
              <a:t>Structured Sentiment Analysis (Barnes et al., 2019; 2021; 2022)</a:t>
            </a:r>
            <a:endParaRPr lang="en-GB" sz="1867" dirty="0">
              <a:solidFill>
                <a:srgbClr val="595959"/>
              </a:solidFill>
              <a:latin typeface="Open Sans"/>
              <a:ea typeface="Open Sans"/>
              <a:cs typeface="Open Sans"/>
              <a:sym typeface="Open Sans"/>
            </a:endParaRPr>
          </a:p>
          <a:p>
            <a:pPr marL="186262">
              <a:lnSpc>
                <a:spcPct val="90000"/>
              </a:lnSpc>
              <a:spcBef>
                <a:spcPts val="1067"/>
              </a:spcBef>
              <a:buClr>
                <a:srgbClr val="595959"/>
              </a:buClr>
              <a:buSzPts val="1400"/>
            </a:pPr>
            <a:r>
              <a:rPr lang="en-GB" sz="1867" dirty="0">
                <a:solidFill>
                  <a:srgbClr val="595959"/>
                </a:solidFill>
                <a:latin typeface="Open Sans"/>
                <a:ea typeface="Open Sans"/>
                <a:cs typeface="Open Sans"/>
                <a:sym typeface="Open Sans"/>
              </a:rPr>
              <a:t>	</a:t>
            </a:r>
          </a:p>
          <a:p>
            <a:pPr marL="186262">
              <a:lnSpc>
                <a:spcPct val="90000"/>
              </a:lnSpc>
              <a:spcBef>
                <a:spcPts val="1067"/>
              </a:spcBef>
              <a:buClr>
                <a:srgbClr val="595959"/>
              </a:buClr>
              <a:buSzPts val="1400"/>
            </a:pPr>
            <a:endParaRPr lang="en-GB" sz="1867" dirty="0">
              <a:solidFill>
                <a:srgbClr val="595959"/>
              </a:solidFill>
              <a:latin typeface="Open Sans"/>
              <a:ea typeface="Open Sans"/>
              <a:cs typeface="Open Sans"/>
              <a:sym typeface="Open Sans"/>
            </a:endParaRPr>
          </a:p>
          <a:p>
            <a:pPr marL="609585" indent="-423323">
              <a:lnSpc>
                <a:spcPct val="90000"/>
              </a:lnSpc>
              <a:buClr>
                <a:srgbClr val="595959"/>
              </a:buClr>
              <a:buSzPts val="1400"/>
              <a:buFont typeface="Open Sans"/>
              <a:buAutoNum type="arabicPeriod"/>
            </a:pPr>
            <a:endParaRPr lang="en-GB" sz="1867" dirty="0">
              <a:solidFill>
                <a:srgbClr val="595959"/>
              </a:solidFill>
              <a:latin typeface="Open Sans"/>
              <a:ea typeface="Open Sans"/>
              <a:cs typeface="Open Sans"/>
              <a:sym typeface="Open Sans"/>
            </a:endParaRPr>
          </a:p>
          <a:p>
            <a:pPr indent="609585">
              <a:lnSpc>
                <a:spcPct val="115000"/>
              </a:lnSpc>
            </a:pPr>
            <a:endParaRPr sz="1067" dirty="0"/>
          </a:p>
          <a:p>
            <a:pPr indent="609585">
              <a:lnSpc>
                <a:spcPct val="115000"/>
              </a:lnSpc>
            </a:pPr>
            <a:endParaRPr sz="1067" dirty="0"/>
          </a:p>
          <a:p>
            <a:pPr marL="1219170">
              <a:lnSpc>
                <a:spcPct val="90000"/>
              </a:lnSpc>
              <a:spcBef>
                <a:spcPts val="1067"/>
              </a:spcBef>
            </a:pPr>
            <a:endParaRPr sz="1867" dirty="0">
              <a:solidFill>
                <a:srgbClr val="595959"/>
              </a:solidFill>
              <a:latin typeface="Open Sans"/>
              <a:ea typeface="Open Sans"/>
              <a:cs typeface="Open Sans"/>
              <a:sym typeface="Open Sans"/>
            </a:endParaRPr>
          </a:p>
        </p:txBody>
      </p:sp>
      <p:sp>
        <p:nvSpPr>
          <p:cNvPr id="269" name="Google Shape;269;p36"/>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4</a:t>
            </a:fld>
            <a:endParaRPr/>
          </a:p>
        </p:txBody>
      </p:sp>
      <p:sp>
        <p:nvSpPr>
          <p:cNvPr id="2" name="Right Arrow 1">
            <a:extLst>
              <a:ext uri="{FF2B5EF4-FFF2-40B4-BE49-F238E27FC236}">
                <a16:creationId xmlns:a16="http://schemas.microsoft.com/office/drawing/2014/main" id="{C42170C3-C24D-193F-C15A-A7E1019B9355}"/>
              </a:ext>
            </a:extLst>
          </p:cNvPr>
          <p:cNvSpPr/>
          <p:nvPr/>
        </p:nvSpPr>
        <p:spPr>
          <a:xfrm>
            <a:off x="5644100" y="2893187"/>
            <a:ext cx="426720" cy="2194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9291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95BCC5B4-E291-1689-CA1F-887FA0CC8C31}"/>
            </a:ext>
          </a:extLst>
        </p:cNvPr>
        <p:cNvGrpSpPr/>
        <p:nvPr/>
      </p:nvGrpSpPr>
      <p:grpSpPr>
        <a:xfrm>
          <a:off x="0" y="0"/>
          <a:ext cx="0" cy="0"/>
          <a:chOff x="0" y="0"/>
          <a:chExt cx="0" cy="0"/>
        </a:xfrm>
      </p:grpSpPr>
      <p:sp>
        <p:nvSpPr>
          <p:cNvPr id="267" name="Google Shape;267;p36">
            <a:extLst>
              <a:ext uri="{FF2B5EF4-FFF2-40B4-BE49-F238E27FC236}">
                <a16:creationId xmlns:a16="http://schemas.microsoft.com/office/drawing/2014/main" id="{F1115C6F-C89D-368E-E187-6BF961D3F07F}"/>
              </a:ext>
            </a:extLst>
          </p:cNvPr>
          <p:cNvSpPr txBox="1"/>
          <p:nvPr/>
        </p:nvSpPr>
        <p:spPr>
          <a:xfrm>
            <a:off x="401260" y="725100"/>
            <a:ext cx="10912400" cy="738623"/>
          </a:xfrm>
          <a:prstGeom prst="rect">
            <a:avLst/>
          </a:prstGeom>
          <a:noFill/>
          <a:ln>
            <a:noFill/>
          </a:ln>
        </p:spPr>
        <p:txBody>
          <a:bodyPr spcFirstLastPara="1" wrap="square" lIns="121900" tIns="121900" rIns="121900" bIns="121900" anchor="t" anchorCtr="0">
            <a:spAutoFit/>
          </a:bodyPr>
          <a:lstStyle/>
          <a:p>
            <a:pPr>
              <a:buSzPts val="1100"/>
            </a:pPr>
            <a:r>
              <a:rPr lang="en-GB" sz="3200" b="1" dirty="0">
                <a:solidFill>
                  <a:srgbClr val="7F8A9A"/>
                </a:solidFill>
                <a:latin typeface="Open Sans"/>
                <a:ea typeface="Open Sans"/>
                <a:cs typeface="Open Sans"/>
                <a:sym typeface="Open Sans"/>
              </a:rPr>
              <a:t>Related Work: NLP</a:t>
            </a:r>
            <a:endParaRPr sz="3200" b="1" dirty="0">
              <a:solidFill>
                <a:srgbClr val="7F8A9A"/>
              </a:solidFill>
              <a:latin typeface="Open Sans"/>
              <a:ea typeface="Open Sans"/>
              <a:cs typeface="Open Sans"/>
              <a:sym typeface="Open Sans"/>
            </a:endParaRPr>
          </a:p>
        </p:txBody>
      </p:sp>
      <p:sp>
        <p:nvSpPr>
          <p:cNvPr id="268" name="Google Shape;268;p36">
            <a:extLst>
              <a:ext uri="{FF2B5EF4-FFF2-40B4-BE49-F238E27FC236}">
                <a16:creationId xmlns:a16="http://schemas.microsoft.com/office/drawing/2014/main" id="{9341AD95-3941-7EF0-9F6C-DC68CF5F7E0D}"/>
              </a:ext>
            </a:extLst>
          </p:cNvPr>
          <p:cNvSpPr txBox="1"/>
          <p:nvPr/>
        </p:nvSpPr>
        <p:spPr>
          <a:xfrm>
            <a:off x="217721" y="1772596"/>
            <a:ext cx="11014400" cy="4360304"/>
          </a:xfrm>
          <a:prstGeom prst="rect">
            <a:avLst/>
          </a:prstGeom>
          <a:noFill/>
          <a:ln>
            <a:noFill/>
          </a:ln>
        </p:spPr>
        <p:txBody>
          <a:bodyPr spcFirstLastPara="1" wrap="square" lIns="91433" tIns="45700" rIns="91433" bIns="45700" anchor="t" anchorCtr="0">
            <a:noAutofit/>
          </a:bodyPr>
          <a:lstStyle/>
          <a:p>
            <a:pPr marL="186262">
              <a:lnSpc>
                <a:spcPct val="90000"/>
              </a:lnSpc>
              <a:spcBef>
                <a:spcPts val="1067"/>
              </a:spcBef>
              <a:buClr>
                <a:srgbClr val="595959"/>
              </a:buClr>
              <a:buSzPts val="1400"/>
            </a:pPr>
            <a:r>
              <a:rPr lang="en-IE" sz="2000" dirty="0">
                <a:solidFill>
                  <a:srgbClr val="7F8A9A"/>
                </a:solidFill>
                <a:latin typeface="Open Sans"/>
                <a:ea typeface="Open Sans"/>
                <a:cs typeface="Open Sans"/>
              </a:rPr>
              <a:t>Conventional sentiment analysis studies mainly perform prediction at the sentence or document level identifying the overall sentiment towards the whole sentence or document.</a:t>
            </a:r>
          </a:p>
          <a:p>
            <a:pPr marL="186262">
              <a:lnSpc>
                <a:spcPct val="90000"/>
              </a:lnSpc>
              <a:spcBef>
                <a:spcPts val="1067"/>
              </a:spcBef>
              <a:buClr>
                <a:srgbClr val="595959"/>
              </a:buClr>
              <a:buSzPts val="1400"/>
            </a:pPr>
            <a:r>
              <a:rPr lang="en-GB" dirty="0">
                <a:solidFill>
                  <a:srgbClr val="595959"/>
                </a:solidFill>
                <a:latin typeface="Open Sans"/>
                <a:ea typeface="Open Sans"/>
                <a:cs typeface="Open Sans"/>
                <a:sym typeface="Open Sans"/>
              </a:rPr>
              <a:t>	E.g. I was not happy with one of the programs on it .              Negative</a:t>
            </a:r>
            <a:endParaRPr lang="en-GB" dirty="0">
              <a:solidFill>
                <a:srgbClr val="7F8A9A"/>
              </a:solidFill>
              <a:latin typeface="Open Sans"/>
              <a:ea typeface="Open Sans"/>
              <a:cs typeface="Open Sans"/>
              <a:sym typeface="Open Sans"/>
            </a:endParaRPr>
          </a:p>
          <a:p>
            <a:pPr marL="186262">
              <a:lnSpc>
                <a:spcPct val="90000"/>
              </a:lnSpc>
              <a:spcBef>
                <a:spcPts val="1067"/>
              </a:spcBef>
              <a:buClr>
                <a:srgbClr val="595959"/>
              </a:buClr>
              <a:buSzPts val="1400"/>
            </a:pPr>
            <a:endParaRPr lang="en-GB" sz="2000" dirty="0">
              <a:solidFill>
                <a:srgbClr val="7F8A9A"/>
              </a:solidFill>
              <a:latin typeface="Open Sans"/>
              <a:ea typeface="Open Sans"/>
              <a:cs typeface="Open Sans"/>
              <a:sym typeface="Open Sans"/>
            </a:endParaRPr>
          </a:p>
          <a:p>
            <a:pPr marL="186262">
              <a:lnSpc>
                <a:spcPct val="90000"/>
              </a:lnSpc>
              <a:spcBef>
                <a:spcPts val="1067"/>
              </a:spcBef>
              <a:buClr>
                <a:srgbClr val="595959"/>
              </a:buClr>
              <a:buSzPts val="1400"/>
            </a:pPr>
            <a:r>
              <a:rPr lang="en-GB" sz="2000" dirty="0">
                <a:solidFill>
                  <a:srgbClr val="7F8A9A"/>
                </a:solidFill>
                <a:latin typeface="Open Sans"/>
                <a:ea typeface="Open Sans"/>
                <a:cs typeface="Open Sans"/>
                <a:sym typeface="Open Sans"/>
              </a:rPr>
              <a:t>Recent fine-grained sentiment analysis tasks:</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Aspect Opinion Co-extraction (Lie et al., 2019)</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Opinion Triple Extraction (Zhang et al., 2020; Ma et al., 2018)</a:t>
            </a:r>
          </a:p>
          <a:p>
            <a:pPr marL="643462" lvl="3" indent="-457200">
              <a:lnSpc>
                <a:spcPct val="90000"/>
              </a:lnSpc>
              <a:spcBef>
                <a:spcPts val="1067"/>
              </a:spcBef>
              <a:buClr>
                <a:srgbClr val="595959"/>
              </a:buClr>
              <a:buSzPts val="1400"/>
              <a:buFont typeface="+mj-lt"/>
              <a:buAutoNum type="arabicPeriod"/>
            </a:pPr>
            <a:r>
              <a:rPr lang="en-GB" dirty="0">
                <a:solidFill>
                  <a:srgbClr val="7F8A9A"/>
                </a:solidFill>
                <a:highlight>
                  <a:srgbClr val="CEE1F3"/>
                </a:highlight>
                <a:latin typeface="Open Sans"/>
                <a:ea typeface="Open Sans"/>
                <a:cs typeface="Open Sans"/>
                <a:sym typeface="Open Sans"/>
              </a:rPr>
              <a:t>Aspect Category Opinion Quadruple Extraction (Cai et al., 2021)</a:t>
            </a:r>
          </a:p>
          <a:p>
            <a:pPr marL="643462" lvl="3" indent="-457200">
              <a:lnSpc>
                <a:spcPct val="90000"/>
              </a:lnSpc>
              <a:spcBef>
                <a:spcPts val="1067"/>
              </a:spcBef>
              <a:buClr>
                <a:srgbClr val="595959"/>
              </a:buClr>
              <a:buSzPts val="1400"/>
              <a:buFont typeface="+mj-lt"/>
              <a:buAutoNum type="arabicPeriod"/>
            </a:pPr>
            <a:r>
              <a:rPr lang="en-GB" sz="1400" dirty="0">
                <a:solidFill>
                  <a:srgbClr val="7F8A9A"/>
                </a:solidFill>
                <a:latin typeface="Open Sans"/>
                <a:ea typeface="Open Sans"/>
                <a:cs typeface="Open Sans"/>
                <a:sym typeface="Open Sans"/>
              </a:rPr>
              <a:t>Structured Sentiment Analysis (Barnes et al., 2019; 2021; 2022)</a:t>
            </a:r>
            <a:endParaRPr lang="en-GB" sz="1867" dirty="0">
              <a:solidFill>
                <a:srgbClr val="595959"/>
              </a:solidFill>
              <a:latin typeface="Open Sans"/>
              <a:ea typeface="Open Sans"/>
              <a:cs typeface="Open Sans"/>
              <a:sym typeface="Open Sans"/>
            </a:endParaRPr>
          </a:p>
          <a:p>
            <a:pPr marL="186262">
              <a:lnSpc>
                <a:spcPct val="90000"/>
              </a:lnSpc>
              <a:spcBef>
                <a:spcPts val="1067"/>
              </a:spcBef>
              <a:buClr>
                <a:srgbClr val="595959"/>
              </a:buClr>
              <a:buSzPts val="1400"/>
            </a:pPr>
            <a:r>
              <a:rPr lang="en-GB" sz="1867" dirty="0">
                <a:solidFill>
                  <a:srgbClr val="595959"/>
                </a:solidFill>
                <a:latin typeface="Open Sans"/>
                <a:ea typeface="Open Sans"/>
                <a:cs typeface="Open Sans"/>
                <a:sym typeface="Open Sans"/>
              </a:rPr>
              <a:t>	</a:t>
            </a:r>
          </a:p>
          <a:p>
            <a:pPr marL="186262">
              <a:lnSpc>
                <a:spcPct val="90000"/>
              </a:lnSpc>
              <a:spcBef>
                <a:spcPts val="1067"/>
              </a:spcBef>
              <a:buClr>
                <a:srgbClr val="595959"/>
              </a:buClr>
              <a:buSzPts val="1400"/>
            </a:pPr>
            <a:endParaRPr lang="en-GB" sz="1867" dirty="0">
              <a:solidFill>
                <a:srgbClr val="595959"/>
              </a:solidFill>
              <a:latin typeface="Open Sans"/>
              <a:ea typeface="Open Sans"/>
              <a:cs typeface="Open Sans"/>
              <a:sym typeface="Open Sans"/>
            </a:endParaRPr>
          </a:p>
          <a:p>
            <a:pPr marL="609585" indent="-423323">
              <a:lnSpc>
                <a:spcPct val="90000"/>
              </a:lnSpc>
              <a:buClr>
                <a:srgbClr val="595959"/>
              </a:buClr>
              <a:buSzPts val="1400"/>
              <a:buFont typeface="Open Sans"/>
              <a:buAutoNum type="arabicPeriod"/>
            </a:pPr>
            <a:endParaRPr lang="en-GB" sz="1867" dirty="0">
              <a:solidFill>
                <a:srgbClr val="595959"/>
              </a:solidFill>
              <a:latin typeface="Open Sans"/>
              <a:ea typeface="Open Sans"/>
              <a:cs typeface="Open Sans"/>
              <a:sym typeface="Open Sans"/>
            </a:endParaRPr>
          </a:p>
          <a:p>
            <a:pPr indent="609585">
              <a:lnSpc>
                <a:spcPct val="115000"/>
              </a:lnSpc>
            </a:pPr>
            <a:endParaRPr sz="1067" dirty="0"/>
          </a:p>
          <a:p>
            <a:pPr indent="609585">
              <a:lnSpc>
                <a:spcPct val="115000"/>
              </a:lnSpc>
            </a:pPr>
            <a:endParaRPr sz="1067" dirty="0"/>
          </a:p>
          <a:p>
            <a:pPr marL="1219170">
              <a:lnSpc>
                <a:spcPct val="90000"/>
              </a:lnSpc>
              <a:spcBef>
                <a:spcPts val="1067"/>
              </a:spcBef>
            </a:pPr>
            <a:endParaRPr sz="1867" dirty="0">
              <a:solidFill>
                <a:srgbClr val="595959"/>
              </a:solidFill>
              <a:latin typeface="Open Sans"/>
              <a:ea typeface="Open Sans"/>
              <a:cs typeface="Open Sans"/>
              <a:sym typeface="Open Sans"/>
            </a:endParaRPr>
          </a:p>
        </p:txBody>
      </p:sp>
      <p:sp>
        <p:nvSpPr>
          <p:cNvPr id="269" name="Google Shape;269;p36">
            <a:extLst>
              <a:ext uri="{FF2B5EF4-FFF2-40B4-BE49-F238E27FC236}">
                <a16:creationId xmlns:a16="http://schemas.microsoft.com/office/drawing/2014/main" id="{09525B7F-A8E6-8828-426D-1C30BAF5B20E}"/>
              </a:ext>
            </a:extLst>
          </p:cNvPr>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5</a:t>
            </a:fld>
            <a:endParaRPr/>
          </a:p>
        </p:txBody>
      </p:sp>
      <p:sp>
        <p:nvSpPr>
          <p:cNvPr id="2" name="Right Arrow 1">
            <a:extLst>
              <a:ext uri="{FF2B5EF4-FFF2-40B4-BE49-F238E27FC236}">
                <a16:creationId xmlns:a16="http://schemas.microsoft.com/office/drawing/2014/main" id="{39E35263-A0FE-8619-6B29-11BAC268318A}"/>
              </a:ext>
            </a:extLst>
          </p:cNvPr>
          <p:cNvSpPr/>
          <p:nvPr/>
        </p:nvSpPr>
        <p:spPr>
          <a:xfrm>
            <a:off x="5644100" y="2893187"/>
            <a:ext cx="426720" cy="2194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0D4C43E-A704-EB87-EAC8-2B46720B3331}"/>
              </a:ext>
            </a:extLst>
          </p:cNvPr>
          <p:cNvSpPr txBox="1"/>
          <p:nvPr/>
        </p:nvSpPr>
        <p:spPr>
          <a:xfrm>
            <a:off x="6811973" y="4749971"/>
            <a:ext cx="4563056" cy="523220"/>
          </a:xfrm>
          <a:prstGeom prst="rect">
            <a:avLst/>
          </a:prstGeom>
          <a:noFill/>
        </p:spPr>
        <p:txBody>
          <a:bodyPr wrap="square" rtlCol="0">
            <a:spAutoFit/>
          </a:bodyPr>
          <a:lstStyle/>
          <a:p>
            <a:r>
              <a:rPr lang="en-GB" sz="1400" dirty="0">
                <a:solidFill>
                  <a:srgbClr val="595959"/>
                </a:solidFill>
                <a:latin typeface="Open Sans"/>
                <a:ea typeface="Open Sans"/>
                <a:cs typeface="Open Sans"/>
                <a:sym typeface="Open Sans"/>
              </a:rPr>
              <a:t>E.g. I was </a:t>
            </a:r>
            <a:r>
              <a:rPr lang="en-GB" sz="1400" dirty="0">
                <a:solidFill>
                  <a:schemeClr val="accent4">
                    <a:lumMod val="60000"/>
                    <a:lumOff val="40000"/>
                  </a:schemeClr>
                </a:solidFill>
                <a:latin typeface="Open Sans"/>
                <a:ea typeface="Open Sans"/>
                <a:cs typeface="Open Sans"/>
                <a:sym typeface="Open Sans"/>
              </a:rPr>
              <a:t>not happy </a:t>
            </a:r>
            <a:r>
              <a:rPr lang="en-GB" sz="1400" dirty="0">
                <a:solidFill>
                  <a:srgbClr val="595959"/>
                </a:solidFill>
                <a:latin typeface="Open Sans"/>
                <a:ea typeface="Open Sans"/>
                <a:cs typeface="Open Sans"/>
                <a:sym typeface="Open Sans"/>
              </a:rPr>
              <a:t>with one of the </a:t>
            </a:r>
            <a:r>
              <a:rPr lang="en-GB" sz="1400" dirty="0">
                <a:solidFill>
                  <a:schemeClr val="accent1"/>
                </a:solidFill>
                <a:latin typeface="Open Sans"/>
                <a:ea typeface="Open Sans"/>
                <a:cs typeface="Open Sans"/>
                <a:sym typeface="Open Sans"/>
              </a:rPr>
              <a:t>programs</a:t>
            </a:r>
            <a:r>
              <a:rPr lang="en-GB" sz="1400" dirty="0">
                <a:solidFill>
                  <a:srgbClr val="595959"/>
                </a:solidFill>
                <a:latin typeface="Open Sans"/>
                <a:ea typeface="Open Sans"/>
                <a:cs typeface="Open Sans"/>
                <a:sym typeface="Open Sans"/>
              </a:rPr>
              <a:t> on it .</a:t>
            </a:r>
          </a:p>
          <a:p>
            <a:endParaRPr lang="en-US" dirty="0"/>
          </a:p>
        </p:txBody>
      </p:sp>
      <p:sp>
        <p:nvSpPr>
          <p:cNvPr id="9" name="Rectangle 8">
            <a:extLst>
              <a:ext uri="{FF2B5EF4-FFF2-40B4-BE49-F238E27FC236}">
                <a16:creationId xmlns:a16="http://schemas.microsoft.com/office/drawing/2014/main" id="{4621E2A9-30DA-A9A3-B5F8-94004F7BE61B}"/>
              </a:ext>
            </a:extLst>
          </p:cNvPr>
          <p:cNvSpPr/>
          <p:nvPr/>
        </p:nvSpPr>
        <p:spPr>
          <a:xfrm>
            <a:off x="7726372" y="5194432"/>
            <a:ext cx="846895" cy="304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Opinion</a:t>
            </a:r>
          </a:p>
        </p:txBody>
      </p:sp>
      <p:sp>
        <p:nvSpPr>
          <p:cNvPr id="10" name="Rectangle 9">
            <a:extLst>
              <a:ext uri="{FF2B5EF4-FFF2-40B4-BE49-F238E27FC236}">
                <a16:creationId xmlns:a16="http://schemas.microsoft.com/office/drawing/2014/main" id="{C3150F97-73DB-8CE2-D495-89F22A7E1529}"/>
              </a:ext>
            </a:extLst>
          </p:cNvPr>
          <p:cNvSpPr/>
          <p:nvPr/>
        </p:nvSpPr>
        <p:spPr>
          <a:xfrm>
            <a:off x="9881318" y="5117653"/>
            <a:ext cx="901238" cy="451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Aspect Term</a:t>
            </a:r>
          </a:p>
        </p:txBody>
      </p:sp>
      <p:sp>
        <p:nvSpPr>
          <p:cNvPr id="11" name="Rectangle 10">
            <a:extLst>
              <a:ext uri="{FF2B5EF4-FFF2-40B4-BE49-F238E27FC236}">
                <a16:creationId xmlns:a16="http://schemas.microsoft.com/office/drawing/2014/main" id="{07566292-7506-E3B3-78F7-5A104143932B}"/>
              </a:ext>
            </a:extLst>
          </p:cNvPr>
          <p:cNvSpPr/>
          <p:nvPr/>
        </p:nvSpPr>
        <p:spPr>
          <a:xfrm>
            <a:off x="8778924" y="5346832"/>
            <a:ext cx="741680" cy="304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NEG</a:t>
            </a:r>
          </a:p>
        </p:txBody>
      </p:sp>
      <p:sp>
        <p:nvSpPr>
          <p:cNvPr id="12" name="Rectangle 11">
            <a:extLst>
              <a:ext uri="{FF2B5EF4-FFF2-40B4-BE49-F238E27FC236}">
                <a16:creationId xmlns:a16="http://schemas.microsoft.com/office/drawing/2014/main" id="{CFBAF48A-8B74-5E94-7713-382B7F5FA5EA}"/>
              </a:ext>
            </a:extLst>
          </p:cNvPr>
          <p:cNvSpPr/>
          <p:nvPr/>
        </p:nvSpPr>
        <p:spPr>
          <a:xfrm>
            <a:off x="8042324" y="5725273"/>
            <a:ext cx="2379724" cy="4515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LAPTOP#SOFTWARE (Entity # Category)</a:t>
            </a:r>
          </a:p>
        </p:txBody>
      </p:sp>
    </p:spTree>
    <p:extLst>
      <p:ext uri="{BB962C8B-B14F-4D97-AF65-F5344CB8AC3E}">
        <p14:creationId xmlns:p14="http://schemas.microsoft.com/office/powerpoint/2010/main" val="2382591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C7B27E59-33B1-DC3F-36B1-F5CB147A0540}"/>
            </a:ext>
          </a:extLst>
        </p:cNvPr>
        <p:cNvGrpSpPr/>
        <p:nvPr/>
      </p:nvGrpSpPr>
      <p:grpSpPr>
        <a:xfrm>
          <a:off x="0" y="0"/>
          <a:ext cx="0" cy="0"/>
          <a:chOff x="0" y="0"/>
          <a:chExt cx="0" cy="0"/>
        </a:xfrm>
      </p:grpSpPr>
      <p:sp>
        <p:nvSpPr>
          <p:cNvPr id="267" name="Google Shape;267;p36">
            <a:extLst>
              <a:ext uri="{FF2B5EF4-FFF2-40B4-BE49-F238E27FC236}">
                <a16:creationId xmlns:a16="http://schemas.microsoft.com/office/drawing/2014/main" id="{E40A0325-4D63-A323-90D7-FD7D56853B85}"/>
              </a:ext>
            </a:extLst>
          </p:cNvPr>
          <p:cNvSpPr txBox="1"/>
          <p:nvPr/>
        </p:nvSpPr>
        <p:spPr>
          <a:xfrm>
            <a:off x="401260" y="725100"/>
            <a:ext cx="10912400" cy="738623"/>
          </a:xfrm>
          <a:prstGeom prst="rect">
            <a:avLst/>
          </a:prstGeom>
          <a:noFill/>
          <a:ln>
            <a:noFill/>
          </a:ln>
        </p:spPr>
        <p:txBody>
          <a:bodyPr spcFirstLastPara="1" wrap="square" lIns="121900" tIns="121900" rIns="121900" bIns="121900" anchor="t" anchorCtr="0">
            <a:spAutoFit/>
          </a:bodyPr>
          <a:lstStyle/>
          <a:p>
            <a:pPr>
              <a:buSzPts val="1100"/>
            </a:pPr>
            <a:r>
              <a:rPr lang="en-GB" sz="3200" b="1" dirty="0">
                <a:solidFill>
                  <a:srgbClr val="7F8A9A"/>
                </a:solidFill>
                <a:latin typeface="Open Sans"/>
                <a:ea typeface="Open Sans"/>
                <a:cs typeface="Open Sans"/>
                <a:sym typeface="Open Sans"/>
              </a:rPr>
              <a:t>Related Work: NLP</a:t>
            </a:r>
            <a:endParaRPr sz="3200" b="1" dirty="0">
              <a:solidFill>
                <a:srgbClr val="7F8A9A"/>
              </a:solidFill>
              <a:latin typeface="Open Sans"/>
              <a:ea typeface="Open Sans"/>
              <a:cs typeface="Open Sans"/>
              <a:sym typeface="Open Sans"/>
            </a:endParaRPr>
          </a:p>
        </p:txBody>
      </p:sp>
      <p:sp>
        <p:nvSpPr>
          <p:cNvPr id="268" name="Google Shape;268;p36">
            <a:extLst>
              <a:ext uri="{FF2B5EF4-FFF2-40B4-BE49-F238E27FC236}">
                <a16:creationId xmlns:a16="http://schemas.microsoft.com/office/drawing/2014/main" id="{132D97EA-32D6-10A7-BE20-E15F10FC3271}"/>
              </a:ext>
            </a:extLst>
          </p:cNvPr>
          <p:cNvSpPr txBox="1"/>
          <p:nvPr/>
        </p:nvSpPr>
        <p:spPr>
          <a:xfrm>
            <a:off x="217721" y="1772596"/>
            <a:ext cx="11014400" cy="4360304"/>
          </a:xfrm>
          <a:prstGeom prst="rect">
            <a:avLst/>
          </a:prstGeom>
          <a:noFill/>
          <a:ln>
            <a:noFill/>
          </a:ln>
        </p:spPr>
        <p:txBody>
          <a:bodyPr spcFirstLastPara="1" wrap="square" lIns="91433" tIns="45700" rIns="91433" bIns="45700" anchor="t" anchorCtr="0">
            <a:noAutofit/>
          </a:bodyPr>
          <a:lstStyle/>
          <a:p>
            <a:pPr marL="186262">
              <a:lnSpc>
                <a:spcPct val="90000"/>
              </a:lnSpc>
              <a:spcBef>
                <a:spcPts val="1067"/>
              </a:spcBef>
              <a:buClr>
                <a:srgbClr val="595959"/>
              </a:buClr>
              <a:buSzPts val="1400"/>
            </a:pPr>
            <a:r>
              <a:rPr lang="en-IE" sz="2000" dirty="0">
                <a:solidFill>
                  <a:srgbClr val="7F8A9A"/>
                </a:solidFill>
                <a:latin typeface="Open Sans"/>
                <a:ea typeface="Open Sans"/>
                <a:cs typeface="Open Sans"/>
              </a:rPr>
              <a:t>Conventional sentiment analysis studies mainly perform prediction at the sentence or document level identifying the overall sentiment towards the whole sentence or document.</a:t>
            </a:r>
          </a:p>
          <a:p>
            <a:pPr marL="186262">
              <a:lnSpc>
                <a:spcPct val="90000"/>
              </a:lnSpc>
              <a:spcBef>
                <a:spcPts val="1067"/>
              </a:spcBef>
              <a:buClr>
                <a:srgbClr val="595959"/>
              </a:buClr>
              <a:buSzPts val="1400"/>
            </a:pPr>
            <a:r>
              <a:rPr lang="en-GB" dirty="0">
                <a:solidFill>
                  <a:srgbClr val="595959"/>
                </a:solidFill>
                <a:latin typeface="Open Sans"/>
                <a:ea typeface="Open Sans"/>
                <a:cs typeface="Open Sans"/>
                <a:sym typeface="Open Sans"/>
              </a:rPr>
              <a:t>	E.g. I was not happy with one of the programs on it .              Negative</a:t>
            </a:r>
            <a:endParaRPr lang="en-GB" dirty="0">
              <a:solidFill>
                <a:srgbClr val="7F8A9A"/>
              </a:solidFill>
              <a:latin typeface="Open Sans"/>
              <a:ea typeface="Open Sans"/>
              <a:cs typeface="Open Sans"/>
              <a:sym typeface="Open Sans"/>
            </a:endParaRPr>
          </a:p>
          <a:p>
            <a:pPr marL="186262">
              <a:lnSpc>
                <a:spcPct val="90000"/>
              </a:lnSpc>
              <a:spcBef>
                <a:spcPts val="1067"/>
              </a:spcBef>
              <a:buClr>
                <a:srgbClr val="595959"/>
              </a:buClr>
              <a:buSzPts val="1400"/>
            </a:pPr>
            <a:endParaRPr lang="en-GB" sz="2000" b="1" dirty="0">
              <a:solidFill>
                <a:srgbClr val="7F8A9A"/>
              </a:solidFill>
              <a:latin typeface="Open Sans"/>
              <a:ea typeface="Open Sans"/>
              <a:cs typeface="Open Sans"/>
              <a:sym typeface="Open Sans"/>
            </a:endParaRPr>
          </a:p>
          <a:p>
            <a:pPr marL="186262">
              <a:lnSpc>
                <a:spcPct val="90000"/>
              </a:lnSpc>
              <a:spcBef>
                <a:spcPts val="1067"/>
              </a:spcBef>
              <a:buClr>
                <a:srgbClr val="595959"/>
              </a:buClr>
              <a:buSzPts val="1400"/>
            </a:pPr>
            <a:r>
              <a:rPr lang="en-GB" sz="2000" dirty="0">
                <a:solidFill>
                  <a:srgbClr val="7F8A9A"/>
                </a:solidFill>
                <a:latin typeface="Open Sans"/>
                <a:ea typeface="Open Sans"/>
                <a:cs typeface="Open Sans"/>
                <a:sym typeface="Open Sans"/>
              </a:rPr>
              <a:t>Recent fine-grained sentiment analysis tasks:</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Aspect Opinion Co-extraction (Lie et al., 2019)</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Opinion Triple Extraction (Zhang et al., 2020; Ma et al., 2018)</a:t>
            </a:r>
          </a:p>
          <a:p>
            <a:pPr marL="643462" lvl="3" indent="-457200">
              <a:lnSpc>
                <a:spcPct val="90000"/>
              </a:lnSpc>
              <a:spcBef>
                <a:spcPts val="1067"/>
              </a:spcBef>
              <a:buClr>
                <a:srgbClr val="595959"/>
              </a:buClr>
              <a:buSzPts val="1400"/>
              <a:buFont typeface="+mj-lt"/>
              <a:buAutoNum type="arabicPeriod"/>
            </a:pPr>
            <a:r>
              <a:rPr lang="en-GB" dirty="0">
                <a:solidFill>
                  <a:srgbClr val="7F8A9A"/>
                </a:solidFill>
                <a:latin typeface="Open Sans"/>
                <a:ea typeface="Open Sans"/>
                <a:cs typeface="Open Sans"/>
                <a:sym typeface="Open Sans"/>
              </a:rPr>
              <a:t>Aspect Category Opinion Quadruple Extraction (Cai et al., 2021)</a:t>
            </a:r>
          </a:p>
          <a:p>
            <a:pPr marL="643462" lvl="3" indent="-457200">
              <a:lnSpc>
                <a:spcPct val="90000"/>
              </a:lnSpc>
              <a:spcBef>
                <a:spcPts val="1067"/>
              </a:spcBef>
              <a:buClr>
                <a:srgbClr val="595959"/>
              </a:buClr>
              <a:buSzPts val="1400"/>
              <a:buFont typeface="+mj-lt"/>
              <a:buAutoNum type="arabicPeriod"/>
            </a:pPr>
            <a:r>
              <a:rPr lang="en-GB" sz="1400" dirty="0">
                <a:solidFill>
                  <a:srgbClr val="7F8A9A"/>
                </a:solidFill>
                <a:highlight>
                  <a:srgbClr val="CEE1F3"/>
                </a:highlight>
                <a:latin typeface="Open Sans"/>
                <a:ea typeface="Open Sans"/>
                <a:cs typeface="Open Sans"/>
                <a:sym typeface="Open Sans"/>
              </a:rPr>
              <a:t>Structured Sentiment Analysis (Barnes et al., 2019; 2021; 2022)</a:t>
            </a:r>
            <a:endParaRPr lang="en-GB" sz="1867" dirty="0">
              <a:solidFill>
                <a:srgbClr val="595959"/>
              </a:solidFill>
              <a:highlight>
                <a:srgbClr val="CEE1F3"/>
              </a:highlight>
              <a:latin typeface="Open Sans"/>
              <a:ea typeface="Open Sans"/>
              <a:cs typeface="Open Sans"/>
              <a:sym typeface="Open Sans"/>
            </a:endParaRPr>
          </a:p>
          <a:p>
            <a:pPr marL="186262">
              <a:lnSpc>
                <a:spcPct val="90000"/>
              </a:lnSpc>
              <a:spcBef>
                <a:spcPts val="1067"/>
              </a:spcBef>
              <a:buClr>
                <a:srgbClr val="595959"/>
              </a:buClr>
              <a:buSzPts val="1400"/>
            </a:pPr>
            <a:r>
              <a:rPr lang="en-GB" sz="1867" dirty="0">
                <a:solidFill>
                  <a:srgbClr val="595959"/>
                </a:solidFill>
                <a:latin typeface="Open Sans"/>
                <a:ea typeface="Open Sans"/>
                <a:cs typeface="Open Sans"/>
                <a:sym typeface="Open Sans"/>
              </a:rPr>
              <a:t>	</a:t>
            </a:r>
          </a:p>
          <a:p>
            <a:pPr marL="186262">
              <a:lnSpc>
                <a:spcPct val="90000"/>
              </a:lnSpc>
              <a:spcBef>
                <a:spcPts val="1067"/>
              </a:spcBef>
              <a:buClr>
                <a:srgbClr val="595959"/>
              </a:buClr>
              <a:buSzPts val="1400"/>
            </a:pPr>
            <a:endParaRPr lang="en-GB" sz="1867" dirty="0">
              <a:solidFill>
                <a:srgbClr val="595959"/>
              </a:solidFill>
              <a:latin typeface="Open Sans"/>
              <a:ea typeface="Open Sans"/>
              <a:cs typeface="Open Sans"/>
              <a:sym typeface="Open Sans"/>
            </a:endParaRPr>
          </a:p>
          <a:p>
            <a:pPr marL="609585" indent="-423323">
              <a:lnSpc>
                <a:spcPct val="90000"/>
              </a:lnSpc>
              <a:buClr>
                <a:srgbClr val="595959"/>
              </a:buClr>
              <a:buSzPts val="1400"/>
              <a:buFont typeface="Open Sans"/>
              <a:buAutoNum type="arabicPeriod"/>
            </a:pPr>
            <a:endParaRPr lang="en-GB" sz="1867" dirty="0">
              <a:solidFill>
                <a:srgbClr val="595959"/>
              </a:solidFill>
              <a:latin typeface="Open Sans"/>
              <a:ea typeface="Open Sans"/>
              <a:cs typeface="Open Sans"/>
              <a:sym typeface="Open Sans"/>
            </a:endParaRPr>
          </a:p>
          <a:p>
            <a:pPr indent="609585">
              <a:lnSpc>
                <a:spcPct val="115000"/>
              </a:lnSpc>
            </a:pPr>
            <a:endParaRPr sz="1067" dirty="0"/>
          </a:p>
          <a:p>
            <a:pPr indent="609585">
              <a:lnSpc>
                <a:spcPct val="115000"/>
              </a:lnSpc>
            </a:pPr>
            <a:endParaRPr sz="1067" dirty="0"/>
          </a:p>
          <a:p>
            <a:pPr marL="1219170">
              <a:lnSpc>
                <a:spcPct val="90000"/>
              </a:lnSpc>
              <a:spcBef>
                <a:spcPts val="1067"/>
              </a:spcBef>
            </a:pPr>
            <a:endParaRPr sz="1867" dirty="0">
              <a:solidFill>
                <a:srgbClr val="595959"/>
              </a:solidFill>
              <a:latin typeface="Open Sans"/>
              <a:ea typeface="Open Sans"/>
              <a:cs typeface="Open Sans"/>
              <a:sym typeface="Open Sans"/>
            </a:endParaRPr>
          </a:p>
        </p:txBody>
      </p:sp>
      <p:sp>
        <p:nvSpPr>
          <p:cNvPr id="269" name="Google Shape;269;p36">
            <a:extLst>
              <a:ext uri="{FF2B5EF4-FFF2-40B4-BE49-F238E27FC236}">
                <a16:creationId xmlns:a16="http://schemas.microsoft.com/office/drawing/2014/main" id="{974E479D-118A-111A-6669-14B1595E0C7D}"/>
              </a:ext>
            </a:extLst>
          </p:cNvPr>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6</a:t>
            </a:fld>
            <a:endParaRPr/>
          </a:p>
        </p:txBody>
      </p:sp>
      <p:sp>
        <p:nvSpPr>
          <p:cNvPr id="2" name="Right Arrow 1">
            <a:extLst>
              <a:ext uri="{FF2B5EF4-FFF2-40B4-BE49-F238E27FC236}">
                <a16:creationId xmlns:a16="http://schemas.microsoft.com/office/drawing/2014/main" id="{5CE259DF-1DCF-C590-24D5-B61FB231E648}"/>
              </a:ext>
            </a:extLst>
          </p:cNvPr>
          <p:cNvSpPr/>
          <p:nvPr/>
        </p:nvSpPr>
        <p:spPr>
          <a:xfrm>
            <a:off x="5644100" y="2893187"/>
            <a:ext cx="426720" cy="2194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FF84DC0-4637-8C5E-52B1-CCED9136E1AA}"/>
              </a:ext>
            </a:extLst>
          </p:cNvPr>
          <p:cNvSpPr txBox="1"/>
          <p:nvPr/>
        </p:nvSpPr>
        <p:spPr>
          <a:xfrm>
            <a:off x="6811973" y="4749971"/>
            <a:ext cx="4563056" cy="523220"/>
          </a:xfrm>
          <a:prstGeom prst="rect">
            <a:avLst/>
          </a:prstGeom>
          <a:noFill/>
        </p:spPr>
        <p:txBody>
          <a:bodyPr wrap="square" rtlCol="0">
            <a:spAutoFit/>
          </a:bodyPr>
          <a:lstStyle/>
          <a:p>
            <a:r>
              <a:rPr lang="en-GB" sz="1400" dirty="0">
                <a:solidFill>
                  <a:srgbClr val="595959"/>
                </a:solidFill>
                <a:latin typeface="Open Sans"/>
                <a:ea typeface="Open Sans"/>
                <a:cs typeface="Open Sans"/>
                <a:sym typeface="Open Sans"/>
              </a:rPr>
              <a:t>E.g. </a:t>
            </a:r>
            <a:r>
              <a:rPr lang="en-GB" sz="1400" dirty="0">
                <a:solidFill>
                  <a:schemeClr val="accent5"/>
                </a:solidFill>
                <a:latin typeface="Open Sans"/>
                <a:ea typeface="Open Sans"/>
                <a:cs typeface="Open Sans"/>
                <a:sym typeface="Open Sans"/>
              </a:rPr>
              <a:t>I</a:t>
            </a:r>
            <a:r>
              <a:rPr lang="en-GB" sz="1400" dirty="0">
                <a:solidFill>
                  <a:srgbClr val="595959"/>
                </a:solidFill>
                <a:latin typeface="Open Sans"/>
                <a:ea typeface="Open Sans"/>
                <a:cs typeface="Open Sans"/>
                <a:sym typeface="Open Sans"/>
              </a:rPr>
              <a:t> was </a:t>
            </a:r>
            <a:r>
              <a:rPr lang="en-GB" sz="1400" dirty="0">
                <a:solidFill>
                  <a:schemeClr val="accent4">
                    <a:lumMod val="60000"/>
                    <a:lumOff val="40000"/>
                  </a:schemeClr>
                </a:solidFill>
                <a:latin typeface="Open Sans"/>
                <a:ea typeface="Open Sans"/>
                <a:cs typeface="Open Sans"/>
                <a:sym typeface="Open Sans"/>
              </a:rPr>
              <a:t>not happy </a:t>
            </a:r>
            <a:r>
              <a:rPr lang="en-GB" sz="1400" dirty="0">
                <a:solidFill>
                  <a:srgbClr val="595959"/>
                </a:solidFill>
                <a:latin typeface="Open Sans"/>
                <a:ea typeface="Open Sans"/>
                <a:cs typeface="Open Sans"/>
                <a:sym typeface="Open Sans"/>
              </a:rPr>
              <a:t>with one of the </a:t>
            </a:r>
            <a:r>
              <a:rPr lang="en-GB" sz="1400" dirty="0">
                <a:solidFill>
                  <a:schemeClr val="accent1"/>
                </a:solidFill>
                <a:latin typeface="Open Sans"/>
                <a:ea typeface="Open Sans"/>
                <a:cs typeface="Open Sans"/>
                <a:sym typeface="Open Sans"/>
              </a:rPr>
              <a:t>programs</a:t>
            </a:r>
            <a:r>
              <a:rPr lang="en-GB" sz="1400" dirty="0">
                <a:solidFill>
                  <a:srgbClr val="595959"/>
                </a:solidFill>
                <a:latin typeface="Open Sans"/>
                <a:ea typeface="Open Sans"/>
                <a:cs typeface="Open Sans"/>
                <a:sym typeface="Open Sans"/>
              </a:rPr>
              <a:t> on it .</a:t>
            </a:r>
          </a:p>
          <a:p>
            <a:endParaRPr lang="en-US" dirty="0"/>
          </a:p>
        </p:txBody>
      </p:sp>
      <p:sp>
        <p:nvSpPr>
          <p:cNvPr id="9" name="Rectangle 8">
            <a:extLst>
              <a:ext uri="{FF2B5EF4-FFF2-40B4-BE49-F238E27FC236}">
                <a16:creationId xmlns:a16="http://schemas.microsoft.com/office/drawing/2014/main" id="{C17DED55-90FE-2306-5847-DA30B143DB5D}"/>
              </a:ext>
            </a:extLst>
          </p:cNvPr>
          <p:cNvSpPr/>
          <p:nvPr/>
        </p:nvSpPr>
        <p:spPr>
          <a:xfrm>
            <a:off x="7726372" y="5194432"/>
            <a:ext cx="846895" cy="304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Opinion</a:t>
            </a:r>
          </a:p>
        </p:txBody>
      </p:sp>
      <p:sp>
        <p:nvSpPr>
          <p:cNvPr id="10" name="Rectangle 9">
            <a:extLst>
              <a:ext uri="{FF2B5EF4-FFF2-40B4-BE49-F238E27FC236}">
                <a16:creationId xmlns:a16="http://schemas.microsoft.com/office/drawing/2014/main" id="{210B8339-CC04-5D24-0E35-76862E6B287B}"/>
              </a:ext>
            </a:extLst>
          </p:cNvPr>
          <p:cNvSpPr/>
          <p:nvPr/>
        </p:nvSpPr>
        <p:spPr>
          <a:xfrm>
            <a:off x="9881318" y="5117653"/>
            <a:ext cx="901238" cy="451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Aspect Term</a:t>
            </a:r>
          </a:p>
        </p:txBody>
      </p:sp>
      <p:sp>
        <p:nvSpPr>
          <p:cNvPr id="11" name="Rectangle 10">
            <a:extLst>
              <a:ext uri="{FF2B5EF4-FFF2-40B4-BE49-F238E27FC236}">
                <a16:creationId xmlns:a16="http://schemas.microsoft.com/office/drawing/2014/main" id="{02CFB472-765B-F486-1974-24017F476B2A}"/>
              </a:ext>
            </a:extLst>
          </p:cNvPr>
          <p:cNvSpPr/>
          <p:nvPr/>
        </p:nvSpPr>
        <p:spPr>
          <a:xfrm>
            <a:off x="8778924" y="5346832"/>
            <a:ext cx="741680" cy="304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NEG</a:t>
            </a:r>
          </a:p>
        </p:txBody>
      </p:sp>
      <p:sp>
        <p:nvSpPr>
          <p:cNvPr id="12" name="Rectangle 11">
            <a:extLst>
              <a:ext uri="{FF2B5EF4-FFF2-40B4-BE49-F238E27FC236}">
                <a16:creationId xmlns:a16="http://schemas.microsoft.com/office/drawing/2014/main" id="{7CF9416C-F1BE-6C0F-22C6-A955FAAEB945}"/>
              </a:ext>
            </a:extLst>
          </p:cNvPr>
          <p:cNvSpPr/>
          <p:nvPr/>
        </p:nvSpPr>
        <p:spPr>
          <a:xfrm>
            <a:off x="8042324" y="5725273"/>
            <a:ext cx="2379724" cy="4515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LAPTOP#SOFTWARE (Entity # Category)</a:t>
            </a:r>
          </a:p>
        </p:txBody>
      </p:sp>
      <p:sp>
        <p:nvSpPr>
          <p:cNvPr id="4" name="Rectangle 3">
            <a:extLst>
              <a:ext uri="{FF2B5EF4-FFF2-40B4-BE49-F238E27FC236}">
                <a16:creationId xmlns:a16="http://schemas.microsoft.com/office/drawing/2014/main" id="{E95EFE92-1DCE-EDA1-3814-BB48D8D8039A}"/>
              </a:ext>
            </a:extLst>
          </p:cNvPr>
          <p:cNvSpPr/>
          <p:nvPr/>
        </p:nvSpPr>
        <p:spPr>
          <a:xfrm>
            <a:off x="7664438" y="4227143"/>
            <a:ext cx="965953" cy="304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normAutofit fontScale="62500" lnSpcReduction="20000"/>
          </a:bodyPr>
          <a:lstStyle/>
          <a:p>
            <a:pPr algn="ctr"/>
            <a:r>
              <a:rPr lang="en-US" dirty="0"/>
              <a:t>Sentiment Ex.</a:t>
            </a:r>
          </a:p>
        </p:txBody>
      </p:sp>
      <p:sp>
        <p:nvSpPr>
          <p:cNvPr id="5" name="Rectangle 4">
            <a:extLst>
              <a:ext uri="{FF2B5EF4-FFF2-40B4-BE49-F238E27FC236}">
                <a16:creationId xmlns:a16="http://schemas.microsoft.com/office/drawing/2014/main" id="{8DCC6E9B-6042-A20B-7C70-FE38CBE3B29B}"/>
              </a:ext>
            </a:extLst>
          </p:cNvPr>
          <p:cNvSpPr/>
          <p:nvPr/>
        </p:nvSpPr>
        <p:spPr>
          <a:xfrm>
            <a:off x="9816603" y="4227143"/>
            <a:ext cx="965953"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Target</a:t>
            </a:r>
          </a:p>
        </p:txBody>
      </p:sp>
      <p:sp>
        <p:nvSpPr>
          <p:cNvPr id="6" name="Rectangle 5">
            <a:extLst>
              <a:ext uri="{FF2B5EF4-FFF2-40B4-BE49-F238E27FC236}">
                <a16:creationId xmlns:a16="http://schemas.microsoft.com/office/drawing/2014/main" id="{719972B2-4DF5-A020-A7FB-11CB366FC2DB}"/>
              </a:ext>
            </a:extLst>
          </p:cNvPr>
          <p:cNvSpPr/>
          <p:nvPr/>
        </p:nvSpPr>
        <p:spPr>
          <a:xfrm>
            <a:off x="6722990" y="4227143"/>
            <a:ext cx="720744" cy="29920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Holder</a:t>
            </a:r>
          </a:p>
        </p:txBody>
      </p:sp>
      <p:cxnSp>
        <p:nvCxnSpPr>
          <p:cNvPr id="8" name="Curved Connector 7">
            <a:extLst>
              <a:ext uri="{FF2B5EF4-FFF2-40B4-BE49-F238E27FC236}">
                <a16:creationId xmlns:a16="http://schemas.microsoft.com/office/drawing/2014/main" id="{24022989-B5F7-7252-142A-58B5EFF696CE}"/>
              </a:ext>
            </a:extLst>
          </p:cNvPr>
          <p:cNvCxnSpPr>
            <a:cxnSpLocks/>
            <a:stCxn id="6" idx="0"/>
            <a:endCxn id="4" idx="0"/>
          </p:cNvCxnSpPr>
          <p:nvPr/>
        </p:nvCxnSpPr>
        <p:spPr>
          <a:xfrm rot="5400000" flipH="1" flipV="1">
            <a:off x="7615388" y="3695117"/>
            <a:ext cx="12700" cy="1064053"/>
          </a:xfrm>
          <a:prstGeom prst="curved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DDA83F5F-2B2B-ADD0-C4C0-15F221238D4A}"/>
              </a:ext>
            </a:extLst>
          </p:cNvPr>
          <p:cNvCxnSpPr>
            <a:cxnSpLocks/>
            <a:stCxn id="5" idx="0"/>
            <a:endCxn id="4" idx="0"/>
          </p:cNvCxnSpPr>
          <p:nvPr/>
        </p:nvCxnSpPr>
        <p:spPr>
          <a:xfrm rot="16200000" flipV="1">
            <a:off x="9223498" y="3151060"/>
            <a:ext cx="12700" cy="2152165"/>
          </a:xfrm>
          <a:prstGeom prst="curved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6325F5-92B1-7B75-2DC4-3280A1F63750}"/>
              </a:ext>
            </a:extLst>
          </p:cNvPr>
          <p:cNvCxnSpPr>
            <a:cxnSpLocks/>
          </p:cNvCxnSpPr>
          <p:nvPr/>
        </p:nvCxnSpPr>
        <p:spPr>
          <a:xfrm>
            <a:off x="8153765" y="3676011"/>
            <a:ext cx="0" cy="544781"/>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BF09286-4605-FBB7-B1E2-5AB2EDD96B02}"/>
              </a:ext>
            </a:extLst>
          </p:cNvPr>
          <p:cNvSpPr txBox="1"/>
          <p:nvPr/>
        </p:nvSpPr>
        <p:spPr>
          <a:xfrm>
            <a:off x="7818252" y="3409102"/>
            <a:ext cx="960672" cy="307777"/>
          </a:xfrm>
          <a:prstGeom prst="rect">
            <a:avLst/>
          </a:prstGeom>
          <a:noFill/>
        </p:spPr>
        <p:txBody>
          <a:bodyPr wrap="square" rtlCol="0">
            <a:spAutoFit/>
          </a:bodyPr>
          <a:lstStyle/>
          <a:p>
            <a:r>
              <a:rPr lang="en-US" dirty="0"/>
              <a:t>positive</a:t>
            </a:r>
          </a:p>
        </p:txBody>
      </p:sp>
    </p:spTree>
    <p:extLst>
      <p:ext uri="{BB962C8B-B14F-4D97-AF65-F5344CB8AC3E}">
        <p14:creationId xmlns:p14="http://schemas.microsoft.com/office/powerpoint/2010/main" val="1036187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49CA2EC0-844B-341B-496B-E8CE302E9197}"/>
            </a:ext>
          </a:extLst>
        </p:cNvPr>
        <p:cNvGrpSpPr/>
        <p:nvPr/>
      </p:nvGrpSpPr>
      <p:grpSpPr>
        <a:xfrm>
          <a:off x="0" y="0"/>
          <a:ext cx="0" cy="0"/>
          <a:chOff x="0" y="0"/>
          <a:chExt cx="0" cy="0"/>
        </a:xfrm>
      </p:grpSpPr>
      <p:sp>
        <p:nvSpPr>
          <p:cNvPr id="267" name="Google Shape;267;p36">
            <a:extLst>
              <a:ext uri="{FF2B5EF4-FFF2-40B4-BE49-F238E27FC236}">
                <a16:creationId xmlns:a16="http://schemas.microsoft.com/office/drawing/2014/main" id="{A166ABCC-9382-043D-9E47-50098C448DBF}"/>
              </a:ext>
            </a:extLst>
          </p:cNvPr>
          <p:cNvSpPr txBox="1"/>
          <p:nvPr/>
        </p:nvSpPr>
        <p:spPr>
          <a:xfrm>
            <a:off x="401260" y="725100"/>
            <a:ext cx="10912400" cy="738623"/>
          </a:xfrm>
          <a:prstGeom prst="rect">
            <a:avLst/>
          </a:prstGeom>
          <a:noFill/>
          <a:ln>
            <a:noFill/>
          </a:ln>
        </p:spPr>
        <p:txBody>
          <a:bodyPr spcFirstLastPara="1" wrap="square" lIns="121900" tIns="121900" rIns="121900" bIns="121900" anchor="t" anchorCtr="0">
            <a:spAutoFit/>
          </a:bodyPr>
          <a:lstStyle/>
          <a:p>
            <a:pPr>
              <a:buSzPts val="1100"/>
            </a:pPr>
            <a:r>
              <a:rPr lang="en-GB" sz="3200" b="1" dirty="0">
                <a:solidFill>
                  <a:srgbClr val="7F8A9A"/>
                </a:solidFill>
                <a:latin typeface="Open Sans"/>
                <a:ea typeface="Open Sans"/>
                <a:cs typeface="Open Sans"/>
                <a:sym typeface="Open Sans"/>
              </a:rPr>
              <a:t>Related Work: Marl Ontology (Semantic Web)</a:t>
            </a:r>
            <a:endParaRPr lang="en-GB" sz="3467" b="1" dirty="0">
              <a:solidFill>
                <a:srgbClr val="7F8A9A"/>
              </a:solidFill>
              <a:latin typeface="Open Sans"/>
              <a:ea typeface="Open Sans"/>
              <a:cs typeface="Open Sans"/>
              <a:sym typeface="Open Sans"/>
            </a:endParaRPr>
          </a:p>
        </p:txBody>
      </p:sp>
      <p:sp>
        <p:nvSpPr>
          <p:cNvPr id="268" name="Google Shape;268;p36">
            <a:extLst>
              <a:ext uri="{FF2B5EF4-FFF2-40B4-BE49-F238E27FC236}">
                <a16:creationId xmlns:a16="http://schemas.microsoft.com/office/drawing/2014/main" id="{1B6FCB45-AF0F-78DF-DC99-99C17D772C6E}"/>
              </a:ext>
            </a:extLst>
          </p:cNvPr>
          <p:cNvSpPr txBox="1"/>
          <p:nvPr/>
        </p:nvSpPr>
        <p:spPr>
          <a:xfrm>
            <a:off x="299260" y="1832464"/>
            <a:ext cx="11014400" cy="4360304"/>
          </a:xfrm>
          <a:prstGeom prst="rect">
            <a:avLst/>
          </a:prstGeom>
          <a:noFill/>
          <a:ln>
            <a:noFill/>
          </a:ln>
        </p:spPr>
        <p:txBody>
          <a:bodyPr spcFirstLastPara="1" wrap="square" lIns="91433" tIns="45700" rIns="91433" bIns="45700" anchor="t" anchorCtr="0">
            <a:noAutofit/>
          </a:bodyPr>
          <a:lstStyle/>
          <a:p>
            <a:pPr marL="186262">
              <a:lnSpc>
                <a:spcPct val="90000"/>
              </a:lnSpc>
              <a:spcBef>
                <a:spcPts val="1067"/>
              </a:spcBef>
              <a:buClr>
                <a:srgbClr val="595959"/>
              </a:buClr>
              <a:buSzPts val="1400"/>
            </a:pPr>
            <a:r>
              <a:rPr lang="en-IE" sz="1800" dirty="0">
                <a:solidFill>
                  <a:srgbClr val="7F8A9A"/>
                </a:solidFill>
                <a:latin typeface="Open Sans"/>
                <a:ea typeface="Open Sans"/>
                <a:cs typeface="Open Sans"/>
              </a:rPr>
              <a:t>Marl is a standardised data schema (also referred as "ontology" or "vocabulary") designed to annotate and describe subjective opinions expressed on the semantic web and Information Systems.</a:t>
            </a:r>
            <a:endParaRPr sz="1800" dirty="0">
              <a:solidFill>
                <a:srgbClr val="7F8A9A"/>
              </a:solidFill>
              <a:latin typeface="Open Sans"/>
              <a:ea typeface="Open Sans"/>
              <a:cs typeface="Open Sans"/>
              <a:sym typeface="Open Sans"/>
            </a:endParaRPr>
          </a:p>
        </p:txBody>
      </p:sp>
      <p:sp>
        <p:nvSpPr>
          <p:cNvPr id="269" name="Google Shape;269;p36">
            <a:extLst>
              <a:ext uri="{FF2B5EF4-FFF2-40B4-BE49-F238E27FC236}">
                <a16:creationId xmlns:a16="http://schemas.microsoft.com/office/drawing/2014/main" id="{1D21DB60-028E-D864-8503-5875B9D1F6F7}"/>
              </a:ext>
            </a:extLst>
          </p:cNvPr>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7</a:t>
            </a:fld>
            <a:endParaRPr/>
          </a:p>
        </p:txBody>
      </p:sp>
      <p:sp>
        <p:nvSpPr>
          <p:cNvPr id="3" name="TextBox 2">
            <a:extLst>
              <a:ext uri="{FF2B5EF4-FFF2-40B4-BE49-F238E27FC236}">
                <a16:creationId xmlns:a16="http://schemas.microsoft.com/office/drawing/2014/main" id="{DF48A230-1C4D-D15F-BFAA-5D8FD253FB2F}"/>
              </a:ext>
            </a:extLst>
          </p:cNvPr>
          <p:cNvSpPr txBox="1"/>
          <p:nvPr/>
        </p:nvSpPr>
        <p:spPr>
          <a:xfrm>
            <a:off x="541020" y="6356351"/>
            <a:ext cx="6096000" cy="307777"/>
          </a:xfrm>
          <a:prstGeom prst="rect">
            <a:avLst/>
          </a:prstGeom>
          <a:noFill/>
        </p:spPr>
        <p:txBody>
          <a:bodyPr wrap="square">
            <a:spAutoFit/>
          </a:bodyPr>
          <a:lstStyle/>
          <a:p>
            <a:r>
              <a:rPr lang="en-US" dirty="0">
                <a:solidFill>
                  <a:schemeClr val="accent4"/>
                </a:solidFill>
                <a:hlinkClick r:id="rId3">
                  <a:extLst>
                    <a:ext uri="{A12FA001-AC4F-418D-AE19-62706E023703}">
                      <ahyp:hlinkClr xmlns:ahyp="http://schemas.microsoft.com/office/drawing/2018/hyperlinkcolor" val="tx"/>
                    </a:ext>
                  </a:extLst>
                </a:hlinkClick>
              </a:rPr>
              <a:t>https://</a:t>
            </a:r>
            <a:r>
              <a:rPr lang="en-US" dirty="0" err="1">
                <a:solidFill>
                  <a:schemeClr val="accent4"/>
                </a:solidFill>
                <a:hlinkClick r:id="rId3">
                  <a:extLst>
                    <a:ext uri="{A12FA001-AC4F-418D-AE19-62706E023703}">
                      <ahyp:hlinkClr xmlns:ahyp="http://schemas.microsoft.com/office/drawing/2018/hyperlinkcolor" val="tx"/>
                    </a:ext>
                  </a:extLst>
                </a:hlinkClick>
              </a:rPr>
              <a:t>www.gsi.upm.es</a:t>
            </a:r>
            <a:r>
              <a:rPr lang="en-US" dirty="0">
                <a:solidFill>
                  <a:schemeClr val="accent4"/>
                </a:solidFill>
                <a:hlinkClick r:id="rId3">
                  <a:extLst>
                    <a:ext uri="{A12FA001-AC4F-418D-AE19-62706E023703}">
                      <ahyp:hlinkClr xmlns:ahyp="http://schemas.microsoft.com/office/drawing/2018/hyperlinkcolor" val="tx"/>
                    </a:ext>
                  </a:extLst>
                </a:hlinkClick>
              </a:rPr>
              <a:t>/ontologies/marl/</a:t>
            </a:r>
            <a:endParaRPr lang="en-US" dirty="0">
              <a:solidFill>
                <a:schemeClr val="accent4"/>
              </a:solidFill>
            </a:endParaRPr>
          </a:p>
        </p:txBody>
      </p:sp>
    </p:spTree>
    <p:extLst>
      <p:ext uri="{BB962C8B-B14F-4D97-AF65-F5344CB8AC3E}">
        <p14:creationId xmlns:p14="http://schemas.microsoft.com/office/powerpoint/2010/main" val="3538592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58903D7C-BA6B-3128-4E9A-69565B9B1DDF}"/>
            </a:ext>
          </a:extLst>
        </p:cNvPr>
        <p:cNvGrpSpPr/>
        <p:nvPr/>
      </p:nvGrpSpPr>
      <p:grpSpPr>
        <a:xfrm>
          <a:off x="0" y="0"/>
          <a:ext cx="0" cy="0"/>
          <a:chOff x="0" y="0"/>
          <a:chExt cx="0" cy="0"/>
        </a:xfrm>
      </p:grpSpPr>
      <p:sp>
        <p:nvSpPr>
          <p:cNvPr id="267" name="Google Shape;267;p36">
            <a:extLst>
              <a:ext uri="{FF2B5EF4-FFF2-40B4-BE49-F238E27FC236}">
                <a16:creationId xmlns:a16="http://schemas.microsoft.com/office/drawing/2014/main" id="{1FCC0775-A188-4355-A17A-6A6B1B14A26E}"/>
              </a:ext>
            </a:extLst>
          </p:cNvPr>
          <p:cNvSpPr txBox="1"/>
          <p:nvPr/>
        </p:nvSpPr>
        <p:spPr>
          <a:xfrm>
            <a:off x="401260" y="725100"/>
            <a:ext cx="10912400" cy="738623"/>
          </a:xfrm>
          <a:prstGeom prst="rect">
            <a:avLst/>
          </a:prstGeom>
          <a:noFill/>
          <a:ln>
            <a:noFill/>
          </a:ln>
        </p:spPr>
        <p:txBody>
          <a:bodyPr spcFirstLastPara="1" wrap="square" lIns="121900" tIns="121900" rIns="121900" bIns="121900" anchor="t" anchorCtr="0">
            <a:spAutoFit/>
          </a:bodyPr>
          <a:lstStyle/>
          <a:p>
            <a:pPr>
              <a:buSzPts val="1100"/>
            </a:pPr>
            <a:r>
              <a:rPr lang="en-GB" sz="3200" b="1" dirty="0">
                <a:solidFill>
                  <a:srgbClr val="7F8A9A"/>
                </a:solidFill>
                <a:latin typeface="Open Sans"/>
                <a:ea typeface="Open Sans"/>
                <a:cs typeface="Open Sans"/>
                <a:sym typeface="Open Sans"/>
              </a:rPr>
              <a:t>Related Work: Marl Ontology (Semantic Web)</a:t>
            </a:r>
            <a:endParaRPr lang="en-GB" sz="3467" b="1" dirty="0">
              <a:solidFill>
                <a:srgbClr val="7F8A9A"/>
              </a:solidFill>
              <a:latin typeface="Open Sans"/>
              <a:ea typeface="Open Sans"/>
              <a:cs typeface="Open Sans"/>
              <a:sym typeface="Open Sans"/>
            </a:endParaRPr>
          </a:p>
        </p:txBody>
      </p:sp>
      <p:sp>
        <p:nvSpPr>
          <p:cNvPr id="269" name="Google Shape;269;p36">
            <a:extLst>
              <a:ext uri="{FF2B5EF4-FFF2-40B4-BE49-F238E27FC236}">
                <a16:creationId xmlns:a16="http://schemas.microsoft.com/office/drawing/2014/main" id="{03DE1E8B-6DA1-B817-89C5-E323DF002E0C}"/>
              </a:ext>
            </a:extLst>
          </p:cNvPr>
          <p:cNvSpPr txBox="1">
            <a:spLocks noGrp="1"/>
          </p:cNvSpPr>
          <p:nvPr>
            <p:ph type="sldNum" idx="12"/>
          </p:nvPr>
        </p:nvSpPr>
        <p:spPr>
          <a:xfrm>
            <a:off x="189571" y="6356351"/>
            <a:ext cx="420000" cy="365200"/>
          </a:xfrm>
          <a:prstGeom prst="rect">
            <a:avLst/>
          </a:prstGeom>
        </p:spPr>
        <p:txBody>
          <a:bodyPr spcFirstLastPara="1" wrap="square" lIns="91433" tIns="45700" rIns="91433" bIns="45700" anchor="ctr" anchorCtr="0">
            <a:noAutofit/>
          </a:bodyPr>
          <a:lstStyle/>
          <a:p>
            <a:pPr>
              <a:buSzPts val="900"/>
            </a:pPr>
            <a:fld id="{00000000-1234-1234-1234-123412341234}" type="slidenum">
              <a:rPr lang="en-GB"/>
              <a:pPr>
                <a:buSzPts val="900"/>
              </a:pPr>
              <a:t>8</a:t>
            </a:fld>
            <a:endParaRPr/>
          </a:p>
        </p:txBody>
      </p:sp>
      <p:sp>
        <p:nvSpPr>
          <p:cNvPr id="2" name="Rectangle 1">
            <a:extLst>
              <a:ext uri="{FF2B5EF4-FFF2-40B4-BE49-F238E27FC236}">
                <a16:creationId xmlns:a16="http://schemas.microsoft.com/office/drawing/2014/main" id="{E29D8527-6AF5-94C2-8401-B07826D1D0DF}"/>
              </a:ext>
            </a:extLst>
          </p:cNvPr>
          <p:cNvSpPr/>
          <p:nvPr/>
        </p:nvSpPr>
        <p:spPr>
          <a:xfrm>
            <a:off x="5375712" y="3324427"/>
            <a:ext cx="963495" cy="454131"/>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sp>
        <p:nvSpPr>
          <p:cNvPr id="28" name="Rectangle 27">
            <a:extLst>
              <a:ext uri="{FF2B5EF4-FFF2-40B4-BE49-F238E27FC236}">
                <a16:creationId xmlns:a16="http://schemas.microsoft.com/office/drawing/2014/main" id="{D73FD584-6A12-72C6-6483-3313399AC59D}"/>
              </a:ext>
            </a:extLst>
          </p:cNvPr>
          <p:cNvSpPr/>
          <p:nvPr/>
        </p:nvSpPr>
        <p:spPr>
          <a:xfrm>
            <a:off x="8120298" y="2767842"/>
            <a:ext cx="963495" cy="46800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a:bodyPr>
          <a:lstStyle/>
          <a:p>
            <a:pPr algn="ctr"/>
            <a:r>
              <a:rPr lang="en-US" dirty="0">
                <a:ln w="0"/>
                <a:solidFill>
                  <a:schemeClr val="tx1"/>
                </a:solidFill>
                <a:effectLst>
                  <a:outerShdw blurRad="38100" dist="19050" dir="2700000" algn="tl" rotWithShape="0">
                    <a:schemeClr val="dk1">
                      <a:alpha val="40000"/>
                    </a:schemeClr>
                  </a:outerShdw>
                </a:effectLst>
              </a:rPr>
              <a:t>Polarity</a:t>
            </a:r>
          </a:p>
        </p:txBody>
      </p:sp>
      <p:sp>
        <p:nvSpPr>
          <p:cNvPr id="41" name="Rounded Rectangle 40">
            <a:extLst>
              <a:ext uri="{FF2B5EF4-FFF2-40B4-BE49-F238E27FC236}">
                <a16:creationId xmlns:a16="http://schemas.microsoft.com/office/drawing/2014/main" id="{CF0D8742-6EF4-9D3C-70AA-B82A96539027}"/>
              </a:ext>
            </a:extLst>
          </p:cNvPr>
          <p:cNvSpPr/>
          <p:nvPr/>
        </p:nvSpPr>
        <p:spPr>
          <a:xfrm>
            <a:off x="9857831" y="2498099"/>
            <a:ext cx="824089" cy="253127"/>
          </a:xfrm>
          <a:prstGeom prst="roundRect">
            <a:avLst/>
          </a:prstGeom>
          <a:solidFill>
            <a:srgbClr val="CEE1F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Positive</a:t>
            </a:r>
          </a:p>
        </p:txBody>
      </p:sp>
      <p:sp>
        <p:nvSpPr>
          <p:cNvPr id="42" name="Rounded Rectangle 41">
            <a:extLst>
              <a:ext uri="{FF2B5EF4-FFF2-40B4-BE49-F238E27FC236}">
                <a16:creationId xmlns:a16="http://schemas.microsoft.com/office/drawing/2014/main" id="{38B7E989-AB79-E92F-B8BC-78A1EB8BC996}"/>
              </a:ext>
            </a:extLst>
          </p:cNvPr>
          <p:cNvSpPr/>
          <p:nvPr/>
        </p:nvSpPr>
        <p:spPr>
          <a:xfrm>
            <a:off x="9870046" y="2852322"/>
            <a:ext cx="824089" cy="253127"/>
          </a:xfrm>
          <a:prstGeom prst="roundRect">
            <a:avLst/>
          </a:prstGeom>
          <a:solidFill>
            <a:srgbClr val="CEE1F3"/>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Negative</a:t>
            </a:r>
          </a:p>
        </p:txBody>
      </p:sp>
      <p:sp>
        <p:nvSpPr>
          <p:cNvPr id="43" name="Rounded Rectangle 42">
            <a:extLst>
              <a:ext uri="{FF2B5EF4-FFF2-40B4-BE49-F238E27FC236}">
                <a16:creationId xmlns:a16="http://schemas.microsoft.com/office/drawing/2014/main" id="{B190B5F3-170B-E1A0-0A60-2690053DBA85}"/>
              </a:ext>
            </a:extLst>
          </p:cNvPr>
          <p:cNvSpPr/>
          <p:nvPr/>
        </p:nvSpPr>
        <p:spPr>
          <a:xfrm>
            <a:off x="9875121" y="3201049"/>
            <a:ext cx="824089" cy="253127"/>
          </a:xfrm>
          <a:prstGeom prst="roundRect">
            <a:avLst/>
          </a:prstGeom>
          <a:solidFill>
            <a:srgbClr val="CEE1F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Neutral</a:t>
            </a:r>
          </a:p>
        </p:txBody>
      </p:sp>
      <p:cxnSp>
        <p:nvCxnSpPr>
          <p:cNvPr id="52" name="Straight Arrow Connector 51">
            <a:extLst>
              <a:ext uri="{FF2B5EF4-FFF2-40B4-BE49-F238E27FC236}">
                <a16:creationId xmlns:a16="http://schemas.microsoft.com/office/drawing/2014/main" id="{F473ED53-0216-F1F7-F7DE-D7934F2E8216}"/>
              </a:ext>
            </a:extLst>
          </p:cNvPr>
          <p:cNvCxnSpPr>
            <a:stCxn id="28" idx="3"/>
            <a:endCxn id="41" idx="1"/>
          </p:cNvCxnSpPr>
          <p:nvPr/>
        </p:nvCxnSpPr>
        <p:spPr>
          <a:xfrm flipV="1">
            <a:off x="9083793" y="2624663"/>
            <a:ext cx="774038" cy="377179"/>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6CD9C6B4-BBD2-CCFE-6467-8565B7E1615B}"/>
              </a:ext>
            </a:extLst>
          </p:cNvPr>
          <p:cNvCxnSpPr>
            <a:stCxn id="28" idx="3"/>
            <a:endCxn id="42" idx="1"/>
          </p:cNvCxnSpPr>
          <p:nvPr/>
        </p:nvCxnSpPr>
        <p:spPr>
          <a:xfrm flipV="1">
            <a:off x="9083793" y="2978886"/>
            <a:ext cx="786253" cy="22956"/>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279ABB6-BD9B-918F-83FB-171423907A94}"/>
              </a:ext>
            </a:extLst>
          </p:cNvPr>
          <p:cNvCxnSpPr>
            <a:stCxn id="28" idx="3"/>
            <a:endCxn id="43" idx="1"/>
          </p:cNvCxnSpPr>
          <p:nvPr/>
        </p:nvCxnSpPr>
        <p:spPr>
          <a:xfrm>
            <a:off x="9083793" y="3001842"/>
            <a:ext cx="791328" cy="325771"/>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57" name="Rounded Rectangle 256">
            <a:extLst>
              <a:ext uri="{FF2B5EF4-FFF2-40B4-BE49-F238E27FC236}">
                <a16:creationId xmlns:a16="http://schemas.microsoft.com/office/drawing/2014/main" id="{D51A39C8-B7F3-28BC-7399-6A88F2E24088}"/>
              </a:ext>
            </a:extLst>
          </p:cNvPr>
          <p:cNvSpPr/>
          <p:nvPr/>
        </p:nvSpPr>
        <p:spPr>
          <a:xfrm>
            <a:off x="6506658" y="5130028"/>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10000"/>
          </a:bodyPr>
          <a:lstStyle/>
          <a:p>
            <a:pPr algn="ctr"/>
            <a:r>
              <a:rPr lang="en-US" dirty="0">
                <a:ln w="0"/>
                <a:solidFill>
                  <a:schemeClr val="tx1"/>
                </a:solidFill>
                <a:effectLst>
                  <a:outerShdw blurRad="38100" dist="19050" dir="2700000" algn="tl" rotWithShape="0">
                    <a:schemeClr val="dk1">
                      <a:alpha val="40000"/>
                    </a:schemeClr>
                  </a:outerShdw>
                </a:effectLst>
              </a:rPr>
              <a:t>Algorithm </a:t>
            </a:r>
          </a:p>
          <a:p>
            <a:pPr algn="ctr"/>
            <a:r>
              <a:rPr lang="en-US" dirty="0">
                <a:ln w="0"/>
                <a:solidFill>
                  <a:schemeClr val="tx1"/>
                </a:solidFill>
                <a:effectLst>
                  <a:outerShdw blurRad="38100" dist="19050" dir="2700000" algn="tl" rotWithShape="0">
                    <a:schemeClr val="dk1">
                      <a:alpha val="40000"/>
                    </a:schemeClr>
                  </a:outerShdw>
                </a:effectLst>
              </a:rPr>
              <a:t>Confidence</a:t>
            </a:r>
          </a:p>
        </p:txBody>
      </p:sp>
      <p:sp>
        <p:nvSpPr>
          <p:cNvPr id="258" name="Rounded Rectangle 257">
            <a:extLst>
              <a:ext uri="{FF2B5EF4-FFF2-40B4-BE49-F238E27FC236}">
                <a16:creationId xmlns:a16="http://schemas.microsoft.com/office/drawing/2014/main" id="{58C0EA43-C47C-7A1B-4D32-B0E6FA7D5A01}"/>
              </a:ext>
            </a:extLst>
          </p:cNvPr>
          <p:cNvSpPr/>
          <p:nvPr/>
        </p:nvSpPr>
        <p:spPr>
          <a:xfrm>
            <a:off x="4545408" y="5097554"/>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10000"/>
          </a:bodyPr>
          <a:lstStyle/>
          <a:p>
            <a:pPr algn="ctr"/>
            <a:r>
              <a:rPr lang="en-US" dirty="0">
                <a:ln w="0"/>
                <a:solidFill>
                  <a:schemeClr val="tx1"/>
                </a:solidFill>
                <a:effectLst>
                  <a:outerShdw blurRad="38100" dist="19050" dir="2700000" algn="tl" rotWithShape="0">
                    <a:schemeClr val="dk1">
                      <a:alpha val="40000"/>
                    </a:schemeClr>
                  </a:outerShdw>
                </a:effectLst>
              </a:rPr>
              <a:t>Opinion </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Text</a:t>
            </a:r>
          </a:p>
        </p:txBody>
      </p:sp>
      <p:sp>
        <p:nvSpPr>
          <p:cNvPr id="259" name="Rounded Rectangle 258">
            <a:extLst>
              <a:ext uri="{FF2B5EF4-FFF2-40B4-BE49-F238E27FC236}">
                <a16:creationId xmlns:a16="http://schemas.microsoft.com/office/drawing/2014/main" id="{0748BEAB-2F38-9511-A5C1-3D7A2D5D3CF4}"/>
              </a:ext>
            </a:extLst>
          </p:cNvPr>
          <p:cNvSpPr/>
          <p:nvPr/>
        </p:nvSpPr>
        <p:spPr>
          <a:xfrm>
            <a:off x="2944509" y="4501706"/>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Source</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Text</a:t>
            </a:r>
          </a:p>
        </p:txBody>
      </p:sp>
      <p:sp>
        <p:nvSpPr>
          <p:cNvPr id="260" name="Rounded Rectangle 259">
            <a:extLst>
              <a:ext uri="{FF2B5EF4-FFF2-40B4-BE49-F238E27FC236}">
                <a16:creationId xmlns:a16="http://schemas.microsoft.com/office/drawing/2014/main" id="{252DF8E6-F64A-20FB-0ADE-516E665C8D68}"/>
              </a:ext>
            </a:extLst>
          </p:cNvPr>
          <p:cNvSpPr/>
          <p:nvPr/>
        </p:nvSpPr>
        <p:spPr>
          <a:xfrm>
            <a:off x="2360441" y="3656909"/>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10000"/>
          </a:bodyPr>
          <a:lstStyle/>
          <a:p>
            <a:pPr algn="ctr"/>
            <a:r>
              <a:rPr lang="en-US" dirty="0">
                <a:ln w="0"/>
                <a:solidFill>
                  <a:schemeClr val="tx1"/>
                </a:solidFill>
                <a:effectLst>
                  <a:outerShdw blurRad="38100" dist="19050" dir="2700000" algn="tl" rotWithShape="0">
                    <a:schemeClr val="dk1">
                      <a:alpha val="40000"/>
                    </a:schemeClr>
                  </a:outerShdw>
                </a:effectLst>
              </a:rPr>
              <a:t>Domain </a:t>
            </a:r>
            <a:br>
              <a:rPr lang="en-US" dirty="0">
                <a:ln w="0"/>
                <a:solidFill>
                  <a:schemeClr val="tx1"/>
                </a:solidFill>
                <a:effectLst>
                  <a:outerShdw blurRad="38100" dist="19050" dir="2700000" algn="tl" rotWithShape="0">
                    <a:schemeClr val="dk1">
                      <a:alpha val="40000"/>
                    </a:schemeClr>
                  </a:outerShdw>
                </a:effectLst>
              </a:rPr>
            </a:br>
            <a:endParaRPr lang="en-US" dirty="0">
              <a:ln w="0"/>
              <a:solidFill>
                <a:schemeClr val="tx1"/>
              </a:solidFill>
              <a:effectLst>
                <a:outerShdw blurRad="38100" dist="19050" dir="2700000" algn="tl" rotWithShape="0">
                  <a:schemeClr val="dk1">
                    <a:alpha val="40000"/>
                  </a:schemeClr>
                </a:outerShdw>
              </a:effectLst>
            </a:endParaRPr>
          </a:p>
        </p:txBody>
      </p:sp>
      <p:sp>
        <p:nvSpPr>
          <p:cNvPr id="261" name="Rounded Rectangle 260">
            <a:extLst>
              <a:ext uri="{FF2B5EF4-FFF2-40B4-BE49-F238E27FC236}">
                <a16:creationId xmlns:a16="http://schemas.microsoft.com/office/drawing/2014/main" id="{CBC66EE3-9529-5DEA-A21F-EBB4333542D9}"/>
              </a:ext>
            </a:extLst>
          </p:cNvPr>
          <p:cNvSpPr/>
          <p:nvPr/>
        </p:nvSpPr>
        <p:spPr>
          <a:xfrm>
            <a:off x="2582014" y="2725757"/>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10000"/>
          </a:bodyPr>
          <a:lstStyle/>
          <a:p>
            <a:pPr algn="ctr"/>
            <a:r>
              <a:rPr lang="en-US" dirty="0">
                <a:ln w="0"/>
                <a:solidFill>
                  <a:schemeClr val="tx1"/>
                </a:solidFill>
                <a:effectLst>
                  <a:outerShdw blurRad="38100" dist="19050" dir="2700000" algn="tl" rotWithShape="0">
                    <a:schemeClr val="dk1">
                      <a:alpha val="40000"/>
                    </a:schemeClr>
                  </a:outerShdw>
                </a:effectLst>
              </a:rPr>
              <a:t>Described </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Object </a:t>
            </a:r>
          </a:p>
        </p:txBody>
      </p:sp>
      <p:sp>
        <p:nvSpPr>
          <p:cNvPr id="262" name="Rounded Rectangle 261">
            <a:extLst>
              <a:ext uri="{FF2B5EF4-FFF2-40B4-BE49-F238E27FC236}">
                <a16:creationId xmlns:a16="http://schemas.microsoft.com/office/drawing/2014/main" id="{5CF6FD08-D22C-1006-E6E8-18DC776028A7}"/>
              </a:ext>
            </a:extLst>
          </p:cNvPr>
          <p:cNvSpPr/>
          <p:nvPr/>
        </p:nvSpPr>
        <p:spPr>
          <a:xfrm>
            <a:off x="3908004" y="1925408"/>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6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Described </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Object </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Part</a:t>
            </a:r>
          </a:p>
          <a:p>
            <a:pPr algn="ctr"/>
            <a:endParaRPr lang="en-US" dirty="0">
              <a:ln w="0"/>
              <a:solidFill>
                <a:schemeClr val="tx1"/>
              </a:solidFill>
              <a:effectLst>
                <a:outerShdw blurRad="38100" dist="19050" dir="2700000" algn="tl" rotWithShape="0">
                  <a:schemeClr val="dk1">
                    <a:alpha val="40000"/>
                  </a:schemeClr>
                </a:outerShdw>
              </a:effectLst>
            </a:endParaRPr>
          </a:p>
        </p:txBody>
      </p:sp>
      <p:sp>
        <p:nvSpPr>
          <p:cNvPr id="263" name="Rounded Rectangle 262">
            <a:extLst>
              <a:ext uri="{FF2B5EF4-FFF2-40B4-BE49-F238E27FC236}">
                <a16:creationId xmlns:a16="http://schemas.microsoft.com/office/drawing/2014/main" id="{EF6AF829-FDA6-3C7B-263F-D8411DC0D7A5}"/>
              </a:ext>
            </a:extLst>
          </p:cNvPr>
          <p:cNvSpPr/>
          <p:nvPr/>
        </p:nvSpPr>
        <p:spPr>
          <a:xfrm>
            <a:off x="5287974" y="1634692"/>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6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Described </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Object </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Feature</a:t>
            </a:r>
          </a:p>
        </p:txBody>
      </p:sp>
      <p:sp>
        <p:nvSpPr>
          <p:cNvPr id="264" name="Rounded Rectangle 263">
            <a:extLst>
              <a:ext uri="{FF2B5EF4-FFF2-40B4-BE49-F238E27FC236}">
                <a16:creationId xmlns:a16="http://schemas.microsoft.com/office/drawing/2014/main" id="{891F4D57-DBC2-CF56-1E7E-1630616490D8}"/>
              </a:ext>
            </a:extLst>
          </p:cNvPr>
          <p:cNvSpPr/>
          <p:nvPr/>
        </p:nvSpPr>
        <p:spPr>
          <a:xfrm>
            <a:off x="8120298" y="3869611"/>
            <a:ext cx="963495" cy="506255"/>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10000"/>
          </a:bodyPr>
          <a:lstStyle/>
          <a:p>
            <a:pPr algn="ctr"/>
            <a:r>
              <a:rPr lang="en-US" dirty="0">
                <a:ln w="0"/>
                <a:solidFill>
                  <a:schemeClr val="tx1"/>
                </a:solidFill>
                <a:effectLst>
                  <a:outerShdw blurRad="38100" dist="19050" dir="2700000" algn="tl" rotWithShape="0">
                    <a:schemeClr val="dk1">
                      <a:alpha val="40000"/>
                    </a:schemeClr>
                  </a:outerShdw>
                </a:effectLst>
              </a:rPr>
              <a:t>Polarity </a:t>
            </a:r>
          </a:p>
          <a:p>
            <a:pPr algn="ctr"/>
            <a:r>
              <a:rPr lang="en-US" dirty="0">
                <a:ln w="0"/>
                <a:solidFill>
                  <a:schemeClr val="tx1"/>
                </a:solidFill>
                <a:effectLst>
                  <a:outerShdw blurRad="38100" dist="19050" dir="2700000" algn="tl" rotWithShape="0">
                    <a:schemeClr val="dk1">
                      <a:alpha val="40000"/>
                    </a:schemeClr>
                  </a:outerShdw>
                </a:effectLst>
              </a:rPr>
              <a:t>Value</a:t>
            </a:r>
          </a:p>
        </p:txBody>
      </p:sp>
      <p:cxnSp>
        <p:nvCxnSpPr>
          <p:cNvPr id="266" name="Straight Arrow Connector 265">
            <a:extLst>
              <a:ext uri="{FF2B5EF4-FFF2-40B4-BE49-F238E27FC236}">
                <a16:creationId xmlns:a16="http://schemas.microsoft.com/office/drawing/2014/main" id="{8F0EDC60-5B96-9FDB-1339-980C29B09F34}"/>
              </a:ext>
            </a:extLst>
          </p:cNvPr>
          <p:cNvCxnSpPr>
            <a:stCxn id="2" idx="0"/>
            <a:endCxn id="263" idx="2"/>
          </p:cNvCxnSpPr>
          <p:nvPr/>
        </p:nvCxnSpPr>
        <p:spPr>
          <a:xfrm flipH="1" flipV="1">
            <a:off x="5769722" y="2140947"/>
            <a:ext cx="87738" cy="11834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6664C518-B1E4-577D-8E96-20FB67680007}"/>
              </a:ext>
            </a:extLst>
          </p:cNvPr>
          <p:cNvCxnSpPr>
            <a:stCxn id="2" idx="0"/>
            <a:endCxn id="262" idx="2"/>
          </p:cNvCxnSpPr>
          <p:nvPr/>
        </p:nvCxnSpPr>
        <p:spPr>
          <a:xfrm flipH="1" flipV="1">
            <a:off x="4389752" y="2431663"/>
            <a:ext cx="1467708" cy="8927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id="{52276C84-DCC2-9726-C44D-4FB3744158CF}"/>
              </a:ext>
            </a:extLst>
          </p:cNvPr>
          <p:cNvCxnSpPr>
            <a:stCxn id="2" idx="0"/>
            <a:endCxn id="261" idx="3"/>
          </p:cNvCxnSpPr>
          <p:nvPr/>
        </p:nvCxnSpPr>
        <p:spPr>
          <a:xfrm flipH="1" flipV="1">
            <a:off x="3545509" y="2978885"/>
            <a:ext cx="2311951" cy="3455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5" name="Straight Arrow Connector 274">
            <a:extLst>
              <a:ext uri="{FF2B5EF4-FFF2-40B4-BE49-F238E27FC236}">
                <a16:creationId xmlns:a16="http://schemas.microsoft.com/office/drawing/2014/main" id="{F76CA1EF-FA9C-EFF9-F8D5-6F1DAFC65E2D}"/>
              </a:ext>
            </a:extLst>
          </p:cNvPr>
          <p:cNvCxnSpPr>
            <a:stCxn id="2" idx="1"/>
            <a:endCxn id="260" idx="3"/>
          </p:cNvCxnSpPr>
          <p:nvPr/>
        </p:nvCxnSpPr>
        <p:spPr>
          <a:xfrm flipH="1">
            <a:off x="3323936" y="3551493"/>
            <a:ext cx="2051776" cy="3585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7" name="Straight Arrow Connector 276">
            <a:extLst>
              <a:ext uri="{FF2B5EF4-FFF2-40B4-BE49-F238E27FC236}">
                <a16:creationId xmlns:a16="http://schemas.microsoft.com/office/drawing/2014/main" id="{55013AF1-5D56-4D37-EB1F-DFDF89642B92}"/>
              </a:ext>
            </a:extLst>
          </p:cNvPr>
          <p:cNvCxnSpPr>
            <a:stCxn id="2" idx="1"/>
            <a:endCxn id="259" idx="3"/>
          </p:cNvCxnSpPr>
          <p:nvPr/>
        </p:nvCxnSpPr>
        <p:spPr>
          <a:xfrm flipH="1">
            <a:off x="3908004" y="3551493"/>
            <a:ext cx="1467708" cy="12033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1" name="Straight Arrow Connector 280">
            <a:extLst>
              <a:ext uri="{FF2B5EF4-FFF2-40B4-BE49-F238E27FC236}">
                <a16:creationId xmlns:a16="http://schemas.microsoft.com/office/drawing/2014/main" id="{9B7CF82E-9B48-E6C7-7F4B-786C747E3B32}"/>
              </a:ext>
            </a:extLst>
          </p:cNvPr>
          <p:cNvCxnSpPr>
            <a:stCxn id="2" idx="2"/>
            <a:endCxn id="258" idx="0"/>
          </p:cNvCxnSpPr>
          <p:nvPr/>
        </p:nvCxnSpPr>
        <p:spPr>
          <a:xfrm flipH="1">
            <a:off x="5027156" y="3778558"/>
            <a:ext cx="830304" cy="13189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3" name="Straight Arrow Connector 282">
            <a:extLst>
              <a:ext uri="{FF2B5EF4-FFF2-40B4-BE49-F238E27FC236}">
                <a16:creationId xmlns:a16="http://schemas.microsoft.com/office/drawing/2014/main" id="{7579607C-7CDC-60B4-EEE4-35076B94DEA4}"/>
              </a:ext>
            </a:extLst>
          </p:cNvPr>
          <p:cNvCxnSpPr>
            <a:stCxn id="2" idx="2"/>
            <a:endCxn id="257" idx="0"/>
          </p:cNvCxnSpPr>
          <p:nvPr/>
        </p:nvCxnSpPr>
        <p:spPr>
          <a:xfrm>
            <a:off x="5857460" y="3778558"/>
            <a:ext cx="1130946" cy="13514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5" name="Straight Arrow Connector 284">
            <a:extLst>
              <a:ext uri="{FF2B5EF4-FFF2-40B4-BE49-F238E27FC236}">
                <a16:creationId xmlns:a16="http://schemas.microsoft.com/office/drawing/2014/main" id="{69C0ABDC-B203-2853-3E21-5C9DEF9AA993}"/>
              </a:ext>
            </a:extLst>
          </p:cNvPr>
          <p:cNvCxnSpPr>
            <a:stCxn id="2" idx="3"/>
            <a:endCxn id="264" idx="1"/>
          </p:cNvCxnSpPr>
          <p:nvPr/>
        </p:nvCxnSpPr>
        <p:spPr>
          <a:xfrm>
            <a:off x="6339207" y="3551493"/>
            <a:ext cx="1781091" cy="5712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7" name="Straight Arrow Connector 286">
            <a:extLst>
              <a:ext uri="{FF2B5EF4-FFF2-40B4-BE49-F238E27FC236}">
                <a16:creationId xmlns:a16="http://schemas.microsoft.com/office/drawing/2014/main" id="{447D10DB-13D1-8C09-E64B-644155C3966B}"/>
              </a:ext>
            </a:extLst>
          </p:cNvPr>
          <p:cNvCxnSpPr>
            <a:stCxn id="2" idx="3"/>
            <a:endCxn id="28" idx="1"/>
          </p:cNvCxnSpPr>
          <p:nvPr/>
        </p:nvCxnSpPr>
        <p:spPr>
          <a:xfrm flipV="1">
            <a:off x="6339207" y="3001842"/>
            <a:ext cx="1781091" cy="549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0" name="TextBox 289">
            <a:extLst>
              <a:ext uri="{FF2B5EF4-FFF2-40B4-BE49-F238E27FC236}">
                <a16:creationId xmlns:a16="http://schemas.microsoft.com/office/drawing/2014/main" id="{06C45455-CEB7-681F-695B-678E7EFA80F7}"/>
              </a:ext>
            </a:extLst>
          </p:cNvPr>
          <p:cNvSpPr txBox="1"/>
          <p:nvPr/>
        </p:nvSpPr>
        <p:spPr>
          <a:xfrm rot="16200000">
            <a:off x="4858521" y="2324698"/>
            <a:ext cx="323165" cy="1038746"/>
          </a:xfrm>
          <a:prstGeom prst="rect">
            <a:avLst/>
          </a:prstGeom>
          <a:solidFill>
            <a:schemeClr val="bg1"/>
          </a:solidFill>
        </p:spPr>
        <p:txBody>
          <a:bodyPr vert="vert" wrap="none" tIns="0" bIns="0" rtlCol="0">
            <a:spAutoFit/>
          </a:bodyPr>
          <a:lstStyle/>
          <a:p>
            <a:r>
              <a:rPr lang="en-US" sz="900" dirty="0" err="1"/>
              <a:t>describesObjectPart</a:t>
            </a:r>
            <a:endParaRPr lang="en-US" sz="900" dirty="0"/>
          </a:p>
        </p:txBody>
      </p:sp>
      <p:sp>
        <p:nvSpPr>
          <p:cNvPr id="291" name="TextBox 290">
            <a:extLst>
              <a:ext uri="{FF2B5EF4-FFF2-40B4-BE49-F238E27FC236}">
                <a16:creationId xmlns:a16="http://schemas.microsoft.com/office/drawing/2014/main" id="{EBE999A6-F61A-8A75-2C85-7E616C4684C8}"/>
              </a:ext>
            </a:extLst>
          </p:cNvPr>
          <p:cNvSpPr txBox="1"/>
          <p:nvPr/>
        </p:nvSpPr>
        <p:spPr>
          <a:xfrm rot="16200000">
            <a:off x="5652009" y="1949330"/>
            <a:ext cx="323165" cy="1224694"/>
          </a:xfrm>
          <a:prstGeom prst="rect">
            <a:avLst/>
          </a:prstGeom>
          <a:solidFill>
            <a:schemeClr val="bg1"/>
          </a:solidFill>
        </p:spPr>
        <p:txBody>
          <a:bodyPr vert="vert" wrap="none" tIns="0" bIns="0" rtlCol="0">
            <a:spAutoFit/>
          </a:bodyPr>
          <a:lstStyle/>
          <a:p>
            <a:r>
              <a:rPr lang="en-US" sz="900" dirty="0" err="1"/>
              <a:t>describesObjectFeature</a:t>
            </a:r>
            <a:endParaRPr lang="en-US" sz="900" dirty="0"/>
          </a:p>
        </p:txBody>
      </p:sp>
      <p:sp>
        <p:nvSpPr>
          <p:cNvPr id="292" name="TextBox 291">
            <a:extLst>
              <a:ext uri="{FF2B5EF4-FFF2-40B4-BE49-F238E27FC236}">
                <a16:creationId xmlns:a16="http://schemas.microsoft.com/office/drawing/2014/main" id="{4CD57B23-09D2-CCFB-4662-1714B894A011}"/>
              </a:ext>
            </a:extLst>
          </p:cNvPr>
          <p:cNvSpPr txBox="1"/>
          <p:nvPr/>
        </p:nvSpPr>
        <p:spPr>
          <a:xfrm rot="16691043">
            <a:off x="4359643" y="2716908"/>
            <a:ext cx="323165" cy="827150"/>
          </a:xfrm>
          <a:prstGeom prst="rect">
            <a:avLst/>
          </a:prstGeom>
          <a:solidFill>
            <a:schemeClr val="bg1"/>
          </a:solidFill>
        </p:spPr>
        <p:txBody>
          <a:bodyPr vert="vert" wrap="none" tIns="0" bIns="0" rtlCol="0">
            <a:spAutoFit/>
          </a:bodyPr>
          <a:lstStyle/>
          <a:p>
            <a:r>
              <a:rPr lang="en-US" sz="900" dirty="0" err="1"/>
              <a:t>describesObject</a:t>
            </a:r>
            <a:endParaRPr lang="en-US" sz="900" dirty="0"/>
          </a:p>
        </p:txBody>
      </p:sp>
      <p:sp>
        <p:nvSpPr>
          <p:cNvPr id="293" name="TextBox 292">
            <a:extLst>
              <a:ext uri="{FF2B5EF4-FFF2-40B4-BE49-F238E27FC236}">
                <a16:creationId xmlns:a16="http://schemas.microsoft.com/office/drawing/2014/main" id="{A954A6BD-5639-E63C-353B-F51DC26CCD59}"/>
              </a:ext>
            </a:extLst>
          </p:cNvPr>
          <p:cNvSpPr txBox="1"/>
          <p:nvPr/>
        </p:nvSpPr>
        <p:spPr>
          <a:xfrm rot="15488880">
            <a:off x="4072682" y="3562228"/>
            <a:ext cx="323165" cy="378309"/>
          </a:xfrm>
          <a:prstGeom prst="rect">
            <a:avLst/>
          </a:prstGeom>
          <a:solidFill>
            <a:schemeClr val="bg1"/>
          </a:solidFill>
        </p:spPr>
        <p:txBody>
          <a:bodyPr vert="vert" wrap="none" tIns="0" bIns="0" rtlCol="0">
            <a:spAutoFit/>
          </a:bodyPr>
          <a:lstStyle/>
          <a:p>
            <a:r>
              <a:rPr lang="en-US" sz="900" dirty="0"/>
              <a:t>domain</a:t>
            </a:r>
          </a:p>
        </p:txBody>
      </p:sp>
      <p:sp>
        <p:nvSpPr>
          <p:cNvPr id="294" name="TextBox 293">
            <a:extLst>
              <a:ext uri="{FF2B5EF4-FFF2-40B4-BE49-F238E27FC236}">
                <a16:creationId xmlns:a16="http://schemas.microsoft.com/office/drawing/2014/main" id="{85E251B0-BFA4-C0B8-E727-04F454865903}"/>
              </a:ext>
            </a:extLst>
          </p:cNvPr>
          <p:cNvSpPr txBox="1"/>
          <p:nvPr/>
        </p:nvSpPr>
        <p:spPr>
          <a:xfrm rot="13841495">
            <a:off x="4354161" y="3857621"/>
            <a:ext cx="323165" cy="743793"/>
          </a:xfrm>
          <a:prstGeom prst="rect">
            <a:avLst/>
          </a:prstGeom>
          <a:solidFill>
            <a:schemeClr val="bg1"/>
          </a:solidFill>
        </p:spPr>
        <p:txBody>
          <a:bodyPr vert="vert" wrap="none" tIns="0" bIns="0" rtlCol="0">
            <a:spAutoFit/>
          </a:bodyPr>
          <a:lstStyle/>
          <a:p>
            <a:r>
              <a:rPr lang="en-US" sz="900" dirty="0" err="1"/>
              <a:t>extractedFrom</a:t>
            </a:r>
            <a:endParaRPr lang="en-US" sz="900" dirty="0"/>
          </a:p>
        </p:txBody>
      </p:sp>
      <p:sp>
        <p:nvSpPr>
          <p:cNvPr id="295" name="TextBox 294">
            <a:extLst>
              <a:ext uri="{FF2B5EF4-FFF2-40B4-BE49-F238E27FC236}">
                <a16:creationId xmlns:a16="http://schemas.microsoft.com/office/drawing/2014/main" id="{06748BE9-9D8B-B4C1-7340-DCBBB6F92C32}"/>
              </a:ext>
            </a:extLst>
          </p:cNvPr>
          <p:cNvSpPr txBox="1"/>
          <p:nvPr/>
        </p:nvSpPr>
        <p:spPr>
          <a:xfrm rot="16200000">
            <a:off x="5245741" y="4194087"/>
            <a:ext cx="323165" cy="596317"/>
          </a:xfrm>
          <a:prstGeom prst="rect">
            <a:avLst/>
          </a:prstGeom>
          <a:solidFill>
            <a:schemeClr val="bg1"/>
          </a:solidFill>
        </p:spPr>
        <p:txBody>
          <a:bodyPr vert="vert" wrap="none" tIns="0" bIns="0" rtlCol="0">
            <a:spAutoFit/>
          </a:bodyPr>
          <a:lstStyle/>
          <a:p>
            <a:r>
              <a:rPr lang="en-US" sz="900" dirty="0" err="1"/>
              <a:t>opinionText</a:t>
            </a:r>
            <a:endParaRPr lang="en-US" sz="900" dirty="0"/>
          </a:p>
        </p:txBody>
      </p:sp>
      <p:sp>
        <p:nvSpPr>
          <p:cNvPr id="296" name="TextBox 295">
            <a:extLst>
              <a:ext uri="{FF2B5EF4-FFF2-40B4-BE49-F238E27FC236}">
                <a16:creationId xmlns:a16="http://schemas.microsoft.com/office/drawing/2014/main" id="{67DD1A67-C53D-9AD7-6FE5-C7928DAE4008}"/>
              </a:ext>
            </a:extLst>
          </p:cNvPr>
          <p:cNvSpPr txBox="1"/>
          <p:nvPr/>
        </p:nvSpPr>
        <p:spPr>
          <a:xfrm rot="16200000">
            <a:off x="6359122" y="4008457"/>
            <a:ext cx="323165" cy="1057982"/>
          </a:xfrm>
          <a:prstGeom prst="rect">
            <a:avLst/>
          </a:prstGeom>
          <a:solidFill>
            <a:schemeClr val="bg1"/>
          </a:solidFill>
        </p:spPr>
        <p:txBody>
          <a:bodyPr vert="vert" wrap="none" tIns="0" bIns="0" rtlCol="0">
            <a:spAutoFit/>
          </a:bodyPr>
          <a:lstStyle/>
          <a:p>
            <a:r>
              <a:rPr lang="en-US" sz="900" dirty="0" err="1"/>
              <a:t>algorithmConfidence</a:t>
            </a:r>
            <a:endParaRPr lang="en-US" sz="900" dirty="0"/>
          </a:p>
        </p:txBody>
      </p:sp>
      <p:sp>
        <p:nvSpPr>
          <p:cNvPr id="297" name="TextBox 296">
            <a:extLst>
              <a:ext uri="{FF2B5EF4-FFF2-40B4-BE49-F238E27FC236}">
                <a16:creationId xmlns:a16="http://schemas.microsoft.com/office/drawing/2014/main" id="{0A362AC4-DCEE-62C0-7953-B89B40ED6265}"/>
              </a:ext>
            </a:extLst>
          </p:cNvPr>
          <p:cNvSpPr txBox="1"/>
          <p:nvPr/>
        </p:nvSpPr>
        <p:spPr>
          <a:xfrm rot="16200000">
            <a:off x="7100763" y="3503691"/>
            <a:ext cx="323165" cy="666849"/>
          </a:xfrm>
          <a:prstGeom prst="rect">
            <a:avLst/>
          </a:prstGeom>
          <a:solidFill>
            <a:schemeClr val="bg1"/>
          </a:solidFill>
        </p:spPr>
        <p:txBody>
          <a:bodyPr vert="vert" wrap="none" tIns="0" bIns="0" rtlCol="0">
            <a:spAutoFit/>
          </a:bodyPr>
          <a:lstStyle/>
          <a:p>
            <a:r>
              <a:rPr lang="en-US" sz="900" dirty="0" err="1"/>
              <a:t>polarityValue</a:t>
            </a:r>
            <a:endParaRPr lang="en-US" sz="900" dirty="0"/>
          </a:p>
        </p:txBody>
      </p:sp>
      <p:sp>
        <p:nvSpPr>
          <p:cNvPr id="298" name="TextBox 297">
            <a:extLst>
              <a:ext uri="{FF2B5EF4-FFF2-40B4-BE49-F238E27FC236}">
                <a16:creationId xmlns:a16="http://schemas.microsoft.com/office/drawing/2014/main" id="{DB05060A-FBC2-6749-02B0-E3C62FC0ECC1}"/>
              </a:ext>
            </a:extLst>
          </p:cNvPr>
          <p:cNvSpPr txBox="1"/>
          <p:nvPr/>
        </p:nvSpPr>
        <p:spPr>
          <a:xfrm rot="16200000">
            <a:off x="7134626" y="2996744"/>
            <a:ext cx="323165" cy="570669"/>
          </a:xfrm>
          <a:prstGeom prst="rect">
            <a:avLst/>
          </a:prstGeom>
          <a:solidFill>
            <a:schemeClr val="bg1"/>
          </a:solidFill>
        </p:spPr>
        <p:txBody>
          <a:bodyPr vert="vert" wrap="none" tIns="0" bIns="0" rtlCol="0">
            <a:spAutoFit/>
          </a:bodyPr>
          <a:lstStyle/>
          <a:p>
            <a:r>
              <a:rPr lang="en-US" sz="900" dirty="0" err="1"/>
              <a:t>hasPolarity</a:t>
            </a:r>
            <a:endParaRPr lang="en-US" sz="900" dirty="0"/>
          </a:p>
        </p:txBody>
      </p:sp>
      <p:sp>
        <p:nvSpPr>
          <p:cNvPr id="3" name="TextBox 2">
            <a:extLst>
              <a:ext uri="{FF2B5EF4-FFF2-40B4-BE49-F238E27FC236}">
                <a16:creationId xmlns:a16="http://schemas.microsoft.com/office/drawing/2014/main" id="{112F657D-D232-4B35-8AEA-DFAAA4A8DB50}"/>
              </a:ext>
            </a:extLst>
          </p:cNvPr>
          <p:cNvSpPr txBox="1"/>
          <p:nvPr/>
        </p:nvSpPr>
        <p:spPr>
          <a:xfrm>
            <a:off x="541020" y="6356351"/>
            <a:ext cx="6096000" cy="307777"/>
          </a:xfrm>
          <a:prstGeom prst="rect">
            <a:avLst/>
          </a:prstGeom>
          <a:noFill/>
        </p:spPr>
        <p:txBody>
          <a:bodyPr wrap="square">
            <a:spAutoFit/>
          </a:bodyPr>
          <a:lstStyle/>
          <a:p>
            <a:r>
              <a:rPr lang="en-US" dirty="0">
                <a:solidFill>
                  <a:schemeClr val="accent4"/>
                </a:solidFill>
                <a:hlinkClick r:id="rId3">
                  <a:extLst>
                    <a:ext uri="{A12FA001-AC4F-418D-AE19-62706E023703}">
                      <ahyp:hlinkClr xmlns:ahyp="http://schemas.microsoft.com/office/drawing/2018/hyperlinkcolor" val="tx"/>
                    </a:ext>
                  </a:extLst>
                </a:hlinkClick>
              </a:rPr>
              <a:t>https://</a:t>
            </a:r>
            <a:r>
              <a:rPr lang="en-US" dirty="0" err="1">
                <a:solidFill>
                  <a:schemeClr val="accent4"/>
                </a:solidFill>
                <a:hlinkClick r:id="rId3">
                  <a:extLst>
                    <a:ext uri="{A12FA001-AC4F-418D-AE19-62706E023703}">
                      <ahyp:hlinkClr xmlns:ahyp="http://schemas.microsoft.com/office/drawing/2018/hyperlinkcolor" val="tx"/>
                    </a:ext>
                  </a:extLst>
                </a:hlinkClick>
              </a:rPr>
              <a:t>www.gsi.upm.es</a:t>
            </a:r>
            <a:r>
              <a:rPr lang="en-US" dirty="0">
                <a:solidFill>
                  <a:schemeClr val="accent4"/>
                </a:solidFill>
                <a:hlinkClick r:id="rId3">
                  <a:extLst>
                    <a:ext uri="{A12FA001-AC4F-418D-AE19-62706E023703}">
                      <ahyp:hlinkClr xmlns:ahyp="http://schemas.microsoft.com/office/drawing/2018/hyperlinkcolor" val="tx"/>
                    </a:ext>
                  </a:extLst>
                </a:hlinkClick>
              </a:rPr>
              <a:t>/ontologies/marl/</a:t>
            </a:r>
            <a:endParaRPr lang="en-US" dirty="0">
              <a:solidFill>
                <a:schemeClr val="accent4"/>
              </a:solidFill>
            </a:endParaRPr>
          </a:p>
        </p:txBody>
      </p:sp>
    </p:spTree>
    <p:extLst>
      <p:ext uri="{BB962C8B-B14F-4D97-AF65-F5344CB8AC3E}">
        <p14:creationId xmlns:p14="http://schemas.microsoft.com/office/powerpoint/2010/main" val="107380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1981-AC31-9D39-26AD-EBFE0F2AC083}"/>
            </a:ext>
          </a:extLst>
        </p:cNvPr>
        <p:cNvGrpSpPr/>
        <p:nvPr/>
      </p:nvGrpSpPr>
      <p:grpSpPr>
        <a:xfrm>
          <a:off x="0" y="0"/>
          <a:ext cx="0" cy="0"/>
          <a:chOff x="0" y="0"/>
          <a:chExt cx="0" cy="0"/>
        </a:xfrm>
      </p:grpSpPr>
      <p:sp>
        <p:nvSpPr>
          <p:cNvPr id="50" name="Title 1">
            <a:extLst>
              <a:ext uri="{FF2B5EF4-FFF2-40B4-BE49-F238E27FC236}">
                <a16:creationId xmlns:a16="http://schemas.microsoft.com/office/drawing/2014/main" id="{8567D48B-1BE2-75FB-2353-A096FE965390}"/>
              </a:ext>
            </a:extLst>
          </p:cNvPr>
          <p:cNvSpPr txBox="1">
            <a:spLocks/>
          </p:cNvSpPr>
          <p:nvPr/>
        </p:nvSpPr>
        <p:spPr>
          <a:xfrm>
            <a:off x="529683" y="260560"/>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3600" dirty="0"/>
          </a:p>
        </p:txBody>
      </p:sp>
      <p:sp>
        <p:nvSpPr>
          <p:cNvPr id="4" name="Title 1">
            <a:extLst>
              <a:ext uri="{FF2B5EF4-FFF2-40B4-BE49-F238E27FC236}">
                <a16:creationId xmlns:a16="http://schemas.microsoft.com/office/drawing/2014/main" id="{91A6081D-EBAA-7161-973C-6FA536507D70}"/>
              </a:ext>
            </a:extLst>
          </p:cNvPr>
          <p:cNvSpPr txBox="1">
            <a:spLocks/>
          </p:cNvSpPr>
          <p:nvPr/>
        </p:nvSpPr>
        <p:spPr>
          <a:xfrm>
            <a:off x="415383" y="1303349"/>
            <a:ext cx="10515600" cy="2727631"/>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sz="1800" b="0" u="none" strike="noStrike" dirty="0">
                <a:solidFill>
                  <a:srgbClr val="666666"/>
                </a:solidFill>
                <a:effectLst/>
                <a:latin typeface="Droid Serif"/>
              </a:rPr>
              <a:t>Opinion Mining in NLP :</a:t>
            </a:r>
          </a:p>
          <a:p>
            <a:endParaRPr lang="en-IE" sz="1600" dirty="0">
              <a:solidFill>
                <a:srgbClr val="666666"/>
              </a:solidFill>
              <a:latin typeface="Droid Serif"/>
            </a:endParaRPr>
          </a:p>
          <a:p>
            <a:pPr>
              <a:lnSpc>
                <a:spcPct val="120000"/>
              </a:lnSpc>
            </a:pPr>
            <a:r>
              <a:rPr lang="en-IE" sz="1600" dirty="0">
                <a:solidFill>
                  <a:srgbClr val="666666"/>
                </a:solidFill>
                <a:latin typeface="Droid Serif"/>
              </a:rPr>
              <a:t>1. The formulations of opinion mining in NLP is based on the theoretical foundation provided by  Liu and Zhang (2012); Liu017(2017), yet they do not capture the expressiveness of opinion and all its facets.</a:t>
            </a:r>
            <a:endParaRPr lang="en-US" sz="1600" dirty="0">
              <a:solidFill>
                <a:srgbClr val="666666"/>
              </a:solidFill>
              <a:latin typeface="Droid Serif"/>
            </a:endParaRPr>
          </a:p>
          <a:p>
            <a:pPr>
              <a:lnSpc>
                <a:spcPct val="110000"/>
              </a:lnSpc>
            </a:pPr>
            <a:r>
              <a:rPr lang="en-US" sz="1600" dirty="0">
                <a:solidFill>
                  <a:srgbClr val="666666"/>
                </a:solidFill>
                <a:latin typeface="Droid Serif"/>
              </a:rPr>
              <a:t>2. Semantic relationships between opinion facets are implicitly acknowledged in existing works, ABSA does not utilize them, and structured sentiment analysis only partially leverages them when addressing sentiment-related components of an opinion. </a:t>
            </a:r>
          </a:p>
          <a:p>
            <a:pPr marL="342900" indent="-342900">
              <a:buAutoNum type="arabicPeriod"/>
            </a:pPr>
            <a:endParaRPr lang="en-US" sz="1800" dirty="0">
              <a:solidFill>
                <a:srgbClr val="666666"/>
              </a:solidFill>
              <a:latin typeface="Droid Serif"/>
            </a:endParaRPr>
          </a:p>
          <a:p>
            <a:r>
              <a:rPr lang="en-US" sz="1800" dirty="0">
                <a:solidFill>
                  <a:srgbClr val="666666"/>
                </a:solidFill>
                <a:latin typeface="Droid Serif"/>
              </a:rPr>
              <a:t>Marl Ontology:</a:t>
            </a:r>
          </a:p>
          <a:p>
            <a:br>
              <a:rPr lang="en-US" sz="1600" dirty="0">
                <a:solidFill>
                  <a:srgbClr val="666666"/>
                </a:solidFill>
                <a:latin typeface="Droid Serif"/>
              </a:rPr>
            </a:br>
            <a:r>
              <a:rPr lang="en-US" sz="1600" dirty="0">
                <a:solidFill>
                  <a:srgbClr val="666666"/>
                </a:solidFill>
                <a:latin typeface="Droid Serif"/>
              </a:rPr>
              <a:t>The Marl Ontology attempts to specify structure of opinion for the semantic web. However, it does not utilizes the advancements of opinion mining research in NLP</a:t>
            </a:r>
          </a:p>
          <a:p>
            <a:endParaRPr lang="en-US" sz="1600" dirty="0">
              <a:solidFill>
                <a:srgbClr val="666666"/>
              </a:solidFill>
              <a:latin typeface="Droid Serif"/>
            </a:endParaRPr>
          </a:p>
        </p:txBody>
      </p:sp>
      <p:sp>
        <p:nvSpPr>
          <p:cNvPr id="5" name="Title 1">
            <a:extLst>
              <a:ext uri="{FF2B5EF4-FFF2-40B4-BE49-F238E27FC236}">
                <a16:creationId xmlns:a16="http://schemas.microsoft.com/office/drawing/2014/main" id="{969EFEEA-92DD-E891-3079-F383DF39EE62}"/>
              </a:ext>
            </a:extLst>
          </p:cNvPr>
          <p:cNvSpPr txBox="1">
            <a:spLocks/>
          </p:cNvSpPr>
          <p:nvPr/>
        </p:nvSpPr>
        <p:spPr>
          <a:xfrm>
            <a:off x="415383" y="333298"/>
            <a:ext cx="9371511" cy="87264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Limitations</a:t>
            </a:r>
            <a:endParaRPr lang="en-US" sz="3600" dirty="0"/>
          </a:p>
        </p:txBody>
      </p:sp>
      <p:sp>
        <p:nvSpPr>
          <p:cNvPr id="2" name="Title 1">
            <a:extLst>
              <a:ext uri="{FF2B5EF4-FFF2-40B4-BE49-F238E27FC236}">
                <a16:creationId xmlns:a16="http://schemas.microsoft.com/office/drawing/2014/main" id="{C3F64BF3-89EC-3433-32B6-1518B76FDBF4}"/>
              </a:ext>
            </a:extLst>
          </p:cNvPr>
          <p:cNvSpPr txBox="1">
            <a:spLocks/>
          </p:cNvSpPr>
          <p:nvPr/>
        </p:nvSpPr>
        <p:spPr>
          <a:xfrm>
            <a:off x="415383" y="4030981"/>
            <a:ext cx="10515600" cy="20574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Contributions*</a:t>
            </a:r>
          </a:p>
          <a:p>
            <a:endParaRPr lang="en-US" sz="1600" dirty="0">
              <a:solidFill>
                <a:srgbClr val="666666"/>
              </a:solidFill>
              <a:latin typeface="Droid Serif"/>
            </a:endParaRPr>
          </a:p>
          <a:p>
            <a:pPr marL="342900" indent="-342900">
              <a:buAutoNum type="arabicPeriod"/>
            </a:pPr>
            <a:r>
              <a:rPr lang="en-US" sz="1600" dirty="0">
                <a:solidFill>
                  <a:srgbClr val="666666"/>
                </a:solidFill>
                <a:latin typeface="Droid Serif"/>
              </a:rPr>
              <a:t>Specification of the Unified Opinion Concept (UOC) Ontology.</a:t>
            </a:r>
          </a:p>
          <a:p>
            <a:pPr marL="342900" indent="-342900">
              <a:buAutoNum type="arabicPeriod"/>
            </a:pPr>
            <a:r>
              <a:rPr lang="en-US" sz="1600" dirty="0">
                <a:solidFill>
                  <a:srgbClr val="666666"/>
                </a:solidFill>
                <a:latin typeface="Droid Serif"/>
              </a:rPr>
              <a:t>Formulation of semantically structured opinion mining based on the UOC Ontology semantics along with baseline methods and quantitative evaluation metrics.</a:t>
            </a:r>
          </a:p>
          <a:p>
            <a:pPr marL="342900" indent="-342900">
              <a:buAutoNum type="arabicPeriod"/>
            </a:pPr>
            <a:r>
              <a:rPr lang="en-US" sz="1600" dirty="0">
                <a:solidFill>
                  <a:srgbClr val="666666"/>
                </a:solidFill>
                <a:latin typeface="Droid Serif"/>
              </a:rPr>
              <a:t>Test Dataset Creation (5 domain x 20 opinionated sentences)</a:t>
            </a:r>
          </a:p>
        </p:txBody>
      </p:sp>
    </p:spTree>
    <p:extLst>
      <p:ext uri="{BB962C8B-B14F-4D97-AF65-F5344CB8AC3E}">
        <p14:creationId xmlns:p14="http://schemas.microsoft.com/office/powerpoint/2010/main" val="1656727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A61ED-9FC2-EFD5-07FE-C533BAA2F036}"/>
            </a:ext>
          </a:extLst>
        </p:cNvPr>
        <p:cNvGrpSpPr/>
        <p:nvPr/>
      </p:nvGrpSpPr>
      <p:grpSpPr>
        <a:xfrm>
          <a:off x="0" y="0"/>
          <a:ext cx="0" cy="0"/>
          <a:chOff x="0" y="0"/>
          <a:chExt cx="0" cy="0"/>
        </a:xfrm>
      </p:grpSpPr>
      <p:sp>
        <p:nvSpPr>
          <p:cNvPr id="50" name="Title 1">
            <a:extLst>
              <a:ext uri="{FF2B5EF4-FFF2-40B4-BE49-F238E27FC236}">
                <a16:creationId xmlns:a16="http://schemas.microsoft.com/office/drawing/2014/main" id="{E0E67F0D-D2AF-0406-9053-3D0DA4CF17CA}"/>
              </a:ext>
            </a:extLst>
          </p:cNvPr>
          <p:cNvSpPr txBox="1">
            <a:spLocks/>
          </p:cNvSpPr>
          <p:nvPr/>
        </p:nvSpPr>
        <p:spPr>
          <a:xfrm>
            <a:off x="529683" y="260560"/>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3600" dirty="0"/>
          </a:p>
        </p:txBody>
      </p:sp>
      <p:sp>
        <p:nvSpPr>
          <p:cNvPr id="4" name="Title 1">
            <a:extLst>
              <a:ext uri="{FF2B5EF4-FFF2-40B4-BE49-F238E27FC236}">
                <a16:creationId xmlns:a16="http://schemas.microsoft.com/office/drawing/2014/main" id="{368B69C2-B04B-8E7B-EE2E-0046DB6F53FB}"/>
              </a:ext>
            </a:extLst>
          </p:cNvPr>
          <p:cNvSpPr txBox="1">
            <a:spLocks/>
          </p:cNvSpPr>
          <p:nvPr/>
        </p:nvSpPr>
        <p:spPr>
          <a:xfrm>
            <a:off x="529683" y="1272869"/>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sz="1800" b="0" i="1" u="none" strike="noStrike" dirty="0">
                <a:solidFill>
                  <a:srgbClr val="666666"/>
                </a:solidFill>
                <a:effectLst/>
                <a:latin typeface="Droid Serif"/>
              </a:rPr>
              <a:t>I think it is a great </a:t>
            </a:r>
            <a:r>
              <a:rPr lang="en-IE" sz="1800" b="0" i="1" u="none" strike="noStrike" dirty="0">
                <a:solidFill>
                  <a:srgbClr val="666666"/>
                </a:solidFill>
                <a:effectLst/>
                <a:highlight>
                  <a:srgbClr val="CBD8FF"/>
                </a:highlight>
                <a:latin typeface="Droid Serif"/>
              </a:rPr>
              <a:t>spot</a:t>
            </a:r>
            <a:r>
              <a:rPr lang="en-IE" sz="1800" b="0" i="1" u="none" strike="noStrike" dirty="0">
                <a:solidFill>
                  <a:srgbClr val="666666"/>
                </a:solidFill>
                <a:effectLst/>
                <a:latin typeface="Droid Serif"/>
              </a:rPr>
              <a:t> to visit this year, especially for the tourists as it is so close to many restaurants. </a:t>
            </a:r>
            <a:endParaRPr lang="en-US" sz="3600" dirty="0"/>
          </a:p>
        </p:txBody>
      </p:sp>
      <p:sp>
        <p:nvSpPr>
          <p:cNvPr id="5" name="Title 1">
            <a:extLst>
              <a:ext uri="{FF2B5EF4-FFF2-40B4-BE49-F238E27FC236}">
                <a16:creationId xmlns:a16="http://schemas.microsoft.com/office/drawing/2014/main" id="{CCC05F60-B680-5443-30DF-0BC60128053A}"/>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Unified Opinion Concepts (UOC) Ontology</a:t>
            </a:r>
            <a:endParaRPr lang="en-US" sz="3600" dirty="0"/>
          </a:p>
        </p:txBody>
      </p:sp>
      <p:sp>
        <p:nvSpPr>
          <p:cNvPr id="6" name="Rectangle 5">
            <a:extLst>
              <a:ext uri="{FF2B5EF4-FFF2-40B4-BE49-F238E27FC236}">
                <a16:creationId xmlns:a16="http://schemas.microsoft.com/office/drawing/2014/main" id="{EB39CDE8-9943-6125-1133-0995E9BD18AB}"/>
              </a:ext>
            </a:extLst>
          </p:cNvPr>
          <p:cNvSpPr/>
          <p:nvPr/>
        </p:nvSpPr>
        <p:spPr>
          <a:xfrm>
            <a:off x="3903093" y="3243879"/>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Target</a:t>
            </a:r>
          </a:p>
        </p:txBody>
      </p:sp>
      <p:cxnSp>
        <p:nvCxnSpPr>
          <p:cNvPr id="10" name="Straight Arrow Connector 9">
            <a:extLst>
              <a:ext uri="{FF2B5EF4-FFF2-40B4-BE49-F238E27FC236}">
                <a16:creationId xmlns:a16="http://schemas.microsoft.com/office/drawing/2014/main" id="{6D35C6F2-9FC4-869C-799F-AE30E9FE6BAC}"/>
              </a:ext>
            </a:extLst>
          </p:cNvPr>
          <p:cNvCxnSpPr>
            <a:cxnSpLocks/>
            <a:stCxn id="6" idx="1"/>
            <a:endCxn id="11" idx="3"/>
          </p:cNvCxnSpPr>
          <p:nvPr/>
        </p:nvCxnSpPr>
        <p:spPr>
          <a:xfrm flipH="1">
            <a:off x="3183979" y="3391547"/>
            <a:ext cx="719114" cy="38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609E125-7AF8-6919-D893-94BAE22F04F0}"/>
              </a:ext>
            </a:extLst>
          </p:cNvPr>
          <p:cNvSpPr/>
          <p:nvPr/>
        </p:nvSpPr>
        <p:spPr>
          <a:xfrm>
            <a:off x="2264201" y="3247698"/>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Aspect</a:t>
            </a:r>
          </a:p>
        </p:txBody>
      </p:sp>
      <p:sp>
        <p:nvSpPr>
          <p:cNvPr id="13" name="Rounded Rectangle 12">
            <a:extLst>
              <a:ext uri="{FF2B5EF4-FFF2-40B4-BE49-F238E27FC236}">
                <a16:creationId xmlns:a16="http://schemas.microsoft.com/office/drawing/2014/main" id="{64200AF7-4DBA-F787-C785-08D59E846716}"/>
              </a:ext>
            </a:extLst>
          </p:cNvPr>
          <p:cNvSpPr/>
          <p:nvPr/>
        </p:nvSpPr>
        <p:spPr>
          <a:xfrm>
            <a:off x="2293493" y="2269199"/>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spot</a:t>
            </a:r>
          </a:p>
        </p:txBody>
      </p:sp>
      <p:cxnSp>
        <p:nvCxnSpPr>
          <p:cNvPr id="14" name="Straight Arrow Connector 13">
            <a:extLst>
              <a:ext uri="{FF2B5EF4-FFF2-40B4-BE49-F238E27FC236}">
                <a16:creationId xmlns:a16="http://schemas.microsoft.com/office/drawing/2014/main" id="{E0F077C3-BEC5-01B2-2DC5-43133338DDB3}"/>
              </a:ext>
            </a:extLst>
          </p:cNvPr>
          <p:cNvCxnSpPr>
            <a:stCxn id="11" idx="0"/>
            <a:endCxn id="13" idx="2"/>
          </p:cNvCxnSpPr>
          <p:nvPr/>
        </p:nvCxnSpPr>
        <p:spPr>
          <a:xfrm flipV="1">
            <a:off x="2724090" y="2598432"/>
            <a:ext cx="14646" cy="6492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B7C3ACE-4BCF-F0C5-2559-F41769A42123}"/>
              </a:ext>
            </a:extLst>
          </p:cNvPr>
          <p:cNvCxnSpPr>
            <a:cxnSpLocks/>
            <a:stCxn id="11" idx="2"/>
          </p:cNvCxnSpPr>
          <p:nvPr/>
        </p:nvCxnSpPr>
        <p:spPr>
          <a:xfrm>
            <a:off x="2724090" y="3543033"/>
            <a:ext cx="18216" cy="823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70E6AE7-857C-48D2-1230-49E5CB31D5FD}"/>
              </a:ext>
            </a:extLst>
          </p:cNvPr>
          <p:cNvCxnSpPr>
            <a:cxnSpLocks/>
            <a:stCxn id="6" idx="2"/>
          </p:cNvCxnSpPr>
          <p:nvPr/>
        </p:nvCxnSpPr>
        <p:spPr>
          <a:xfrm>
            <a:off x="4362982" y="3539214"/>
            <a:ext cx="6062" cy="8230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D82E835-39E9-0915-652A-46B954804A79}"/>
              </a:ext>
            </a:extLst>
          </p:cNvPr>
          <p:cNvSpPr txBox="1"/>
          <p:nvPr/>
        </p:nvSpPr>
        <p:spPr>
          <a:xfrm>
            <a:off x="3251194" y="3184515"/>
            <a:ext cx="740914" cy="400110"/>
          </a:xfrm>
          <a:prstGeom prst="rect">
            <a:avLst/>
          </a:prstGeom>
          <a:noFill/>
        </p:spPr>
        <p:txBody>
          <a:bodyPr wrap="square" rtlCol="0">
            <a:spAutoFit/>
          </a:bodyPr>
          <a:lstStyle/>
          <a:p>
            <a:r>
              <a:rPr lang="en-US" sz="1000" dirty="0"/>
              <a:t>embodies</a:t>
            </a:r>
          </a:p>
          <a:p>
            <a:r>
              <a:rPr lang="en-US" sz="1000" dirty="0"/>
              <a:t>Aspect</a:t>
            </a:r>
          </a:p>
        </p:txBody>
      </p:sp>
      <p:sp>
        <p:nvSpPr>
          <p:cNvPr id="18" name="Rectangle 17">
            <a:extLst>
              <a:ext uri="{FF2B5EF4-FFF2-40B4-BE49-F238E27FC236}">
                <a16:creationId xmlns:a16="http://schemas.microsoft.com/office/drawing/2014/main" id="{E9E04AE9-F5F5-F19C-6174-938B00AD1614}"/>
              </a:ext>
            </a:extLst>
          </p:cNvPr>
          <p:cNvSpPr/>
          <p:nvPr/>
        </p:nvSpPr>
        <p:spPr>
          <a:xfrm>
            <a:off x="2260559" y="4393393"/>
            <a:ext cx="919778" cy="4204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 Category</a:t>
            </a:r>
          </a:p>
        </p:txBody>
      </p:sp>
      <p:sp>
        <p:nvSpPr>
          <p:cNvPr id="19" name="Rectangle 18">
            <a:extLst>
              <a:ext uri="{FF2B5EF4-FFF2-40B4-BE49-F238E27FC236}">
                <a16:creationId xmlns:a16="http://schemas.microsoft.com/office/drawing/2014/main" id="{398F36D3-84D3-C914-67FD-57FAC10310CC}"/>
              </a:ext>
            </a:extLst>
          </p:cNvPr>
          <p:cNvSpPr/>
          <p:nvPr/>
        </p:nvSpPr>
        <p:spPr>
          <a:xfrm>
            <a:off x="3903093" y="4394010"/>
            <a:ext cx="919778" cy="40841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 Entity</a:t>
            </a:r>
          </a:p>
        </p:txBody>
      </p:sp>
      <p:sp>
        <p:nvSpPr>
          <p:cNvPr id="20" name="TextBox 19">
            <a:extLst>
              <a:ext uri="{FF2B5EF4-FFF2-40B4-BE49-F238E27FC236}">
                <a16:creationId xmlns:a16="http://schemas.microsoft.com/office/drawing/2014/main" id="{31E1389A-136A-8C53-5A1B-D96E21DE2DB7}"/>
              </a:ext>
            </a:extLst>
          </p:cNvPr>
          <p:cNvSpPr txBox="1"/>
          <p:nvPr/>
        </p:nvSpPr>
        <p:spPr>
          <a:xfrm rot="5400000">
            <a:off x="3973064" y="3735907"/>
            <a:ext cx="823092" cy="400110"/>
          </a:xfrm>
          <a:prstGeom prst="rect">
            <a:avLst/>
          </a:prstGeom>
          <a:noFill/>
        </p:spPr>
        <p:txBody>
          <a:bodyPr wrap="square" rtlCol="0">
            <a:spAutoFit/>
          </a:bodyPr>
          <a:lstStyle/>
          <a:p>
            <a:r>
              <a:rPr lang="en-US" sz="1000" dirty="0" err="1"/>
              <a:t>hasTargetEntity</a:t>
            </a:r>
            <a:endParaRPr lang="en-US" sz="1000" dirty="0"/>
          </a:p>
        </p:txBody>
      </p:sp>
      <p:sp>
        <p:nvSpPr>
          <p:cNvPr id="21" name="TextBox 20">
            <a:extLst>
              <a:ext uri="{FF2B5EF4-FFF2-40B4-BE49-F238E27FC236}">
                <a16:creationId xmlns:a16="http://schemas.microsoft.com/office/drawing/2014/main" id="{F7588D36-AC6B-A0B0-8EEE-09B13566BF37}"/>
              </a:ext>
            </a:extLst>
          </p:cNvPr>
          <p:cNvSpPr txBox="1"/>
          <p:nvPr/>
        </p:nvSpPr>
        <p:spPr>
          <a:xfrm rot="5400000">
            <a:off x="2308874" y="3815257"/>
            <a:ext cx="899399" cy="400110"/>
          </a:xfrm>
          <a:prstGeom prst="rect">
            <a:avLst/>
          </a:prstGeom>
          <a:noFill/>
        </p:spPr>
        <p:txBody>
          <a:bodyPr wrap="square" rtlCol="0">
            <a:spAutoFit/>
          </a:bodyPr>
          <a:lstStyle/>
          <a:p>
            <a:r>
              <a:rPr lang="en-US" sz="1000" dirty="0"/>
              <a:t>has Aspect</a:t>
            </a:r>
          </a:p>
          <a:p>
            <a:r>
              <a:rPr lang="en-US" sz="1000" dirty="0"/>
              <a:t>Category</a:t>
            </a:r>
          </a:p>
        </p:txBody>
      </p:sp>
      <p:sp>
        <p:nvSpPr>
          <p:cNvPr id="22" name="TextBox 21">
            <a:extLst>
              <a:ext uri="{FF2B5EF4-FFF2-40B4-BE49-F238E27FC236}">
                <a16:creationId xmlns:a16="http://schemas.microsoft.com/office/drawing/2014/main" id="{42A1FDFA-A460-08B4-A19E-C3085399FC9F}"/>
              </a:ext>
            </a:extLst>
          </p:cNvPr>
          <p:cNvSpPr txBox="1"/>
          <p:nvPr/>
        </p:nvSpPr>
        <p:spPr>
          <a:xfrm rot="5400000">
            <a:off x="2409555" y="2796844"/>
            <a:ext cx="683328" cy="400110"/>
          </a:xfrm>
          <a:prstGeom prst="rect">
            <a:avLst/>
          </a:prstGeom>
          <a:noFill/>
        </p:spPr>
        <p:txBody>
          <a:bodyPr wrap="square" rtlCol="0">
            <a:spAutoFit/>
          </a:bodyPr>
          <a:lstStyle/>
          <a:p>
            <a:r>
              <a:rPr lang="en-US" sz="1000" dirty="0"/>
              <a:t>has</a:t>
            </a:r>
          </a:p>
          <a:p>
            <a:r>
              <a:rPr lang="en-US" sz="1000" dirty="0"/>
              <a:t>Attribute</a:t>
            </a:r>
          </a:p>
        </p:txBody>
      </p:sp>
      <p:sp>
        <p:nvSpPr>
          <p:cNvPr id="23" name="Rounded Rectangle 22">
            <a:extLst>
              <a:ext uri="{FF2B5EF4-FFF2-40B4-BE49-F238E27FC236}">
                <a16:creationId xmlns:a16="http://schemas.microsoft.com/office/drawing/2014/main" id="{8154A852-5B53-F6D3-9245-BD210A0B943D}"/>
              </a:ext>
            </a:extLst>
          </p:cNvPr>
          <p:cNvSpPr/>
          <p:nvPr/>
        </p:nvSpPr>
        <p:spPr>
          <a:xfrm>
            <a:off x="2218112" y="5301080"/>
            <a:ext cx="1006170"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General</a:t>
            </a:r>
          </a:p>
        </p:txBody>
      </p:sp>
      <p:sp>
        <p:nvSpPr>
          <p:cNvPr id="24" name="Rounded Rectangle 23">
            <a:extLst>
              <a:ext uri="{FF2B5EF4-FFF2-40B4-BE49-F238E27FC236}">
                <a16:creationId xmlns:a16="http://schemas.microsoft.com/office/drawing/2014/main" id="{2209DA99-24E0-A6F0-572C-413B6E6E529B}"/>
              </a:ext>
            </a:extLst>
          </p:cNvPr>
          <p:cNvSpPr/>
          <p:nvPr/>
        </p:nvSpPr>
        <p:spPr>
          <a:xfrm>
            <a:off x="3924771" y="5303321"/>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Location</a:t>
            </a:r>
          </a:p>
        </p:txBody>
      </p:sp>
      <p:cxnSp>
        <p:nvCxnSpPr>
          <p:cNvPr id="25" name="Straight Arrow Connector 24">
            <a:extLst>
              <a:ext uri="{FF2B5EF4-FFF2-40B4-BE49-F238E27FC236}">
                <a16:creationId xmlns:a16="http://schemas.microsoft.com/office/drawing/2014/main" id="{84BF3829-F0B1-E977-3F78-9CC55A10019E}"/>
              </a:ext>
            </a:extLst>
          </p:cNvPr>
          <p:cNvCxnSpPr>
            <a:stCxn id="18" idx="2"/>
            <a:endCxn id="23" idx="0"/>
          </p:cNvCxnSpPr>
          <p:nvPr/>
        </p:nvCxnSpPr>
        <p:spPr>
          <a:xfrm>
            <a:off x="2720448" y="4813828"/>
            <a:ext cx="749" cy="4872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498A619-993B-F1EA-1344-45903AB9B26E}"/>
              </a:ext>
            </a:extLst>
          </p:cNvPr>
          <p:cNvCxnSpPr>
            <a:stCxn id="19" idx="2"/>
            <a:endCxn id="24" idx="0"/>
          </p:cNvCxnSpPr>
          <p:nvPr/>
        </p:nvCxnSpPr>
        <p:spPr>
          <a:xfrm>
            <a:off x="4362982" y="4802428"/>
            <a:ext cx="7032" cy="500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4DFBF2C-C184-61C3-3E46-33A87AA8513D}"/>
              </a:ext>
            </a:extLst>
          </p:cNvPr>
          <p:cNvSpPr txBox="1"/>
          <p:nvPr/>
        </p:nvSpPr>
        <p:spPr>
          <a:xfrm>
            <a:off x="2298840" y="4884612"/>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31" name="TextBox 30">
            <a:extLst>
              <a:ext uri="{FF2B5EF4-FFF2-40B4-BE49-F238E27FC236}">
                <a16:creationId xmlns:a16="http://schemas.microsoft.com/office/drawing/2014/main" id="{F97BCD84-B54B-709F-ED1C-1744C2B84637}"/>
              </a:ext>
            </a:extLst>
          </p:cNvPr>
          <p:cNvSpPr txBox="1"/>
          <p:nvPr/>
        </p:nvSpPr>
        <p:spPr>
          <a:xfrm>
            <a:off x="3949460" y="4882809"/>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33" name="TextBox 32">
            <a:extLst>
              <a:ext uri="{FF2B5EF4-FFF2-40B4-BE49-F238E27FC236}">
                <a16:creationId xmlns:a16="http://schemas.microsoft.com/office/drawing/2014/main" id="{6E562D82-BB0E-9C27-F24D-14D362C06704}"/>
              </a:ext>
            </a:extLst>
          </p:cNvPr>
          <p:cNvSpPr txBox="1"/>
          <p:nvPr/>
        </p:nvSpPr>
        <p:spPr>
          <a:xfrm>
            <a:off x="575073" y="5801510"/>
            <a:ext cx="6465570" cy="307777"/>
          </a:xfrm>
          <a:prstGeom prst="rect">
            <a:avLst/>
          </a:prstGeom>
          <a:noFill/>
        </p:spPr>
        <p:txBody>
          <a:bodyPr wrap="square" rtlCol="0">
            <a:spAutoFit/>
          </a:bodyPr>
          <a:lstStyle/>
          <a:p>
            <a:r>
              <a:rPr lang="en-US" dirty="0"/>
              <a:t>Extracting target information from the text along with its semantic structure</a:t>
            </a:r>
          </a:p>
        </p:txBody>
      </p:sp>
    </p:spTree>
    <p:extLst>
      <p:ext uri="{BB962C8B-B14F-4D97-AF65-F5344CB8AC3E}">
        <p14:creationId xmlns:p14="http://schemas.microsoft.com/office/powerpoint/2010/main" val="571633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BE6BD-2FD9-8F91-95D1-454A31892BB5}"/>
            </a:ext>
          </a:extLst>
        </p:cNvPr>
        <p:cNvGrpSpPr/>
        <p:nvPr/>
      </p:nvGrpSpPr>
      <p:grpSpPr>
        <a:xfrm>
          <a:off x="0" y="0"/>
          <a:ext cx="0" cy="0"/>
          <a:chOff x="0" y="0"/>
          <a:chExt cx="0" cy="0"/>
        </a:xfrm>
      </p:grpSpPr>
      <p:sp>
        <p:nvSpPr>
          <p:cNvPr id="48" name="Title 1">
            <a:extLst>
              <a:ext uri="{FF2B5EF4-FFF2-40B4-BE49-F238E27FC236}">
                <a16:creationId xmlns:a16="http://schemas.microsoft.com/office/drawing/2014/main" id="{0D9812D5-FCE9-D301-ECA5-C68CE1025D45}"/>
              </a:ext>
            </a:extLst>
          </p:cNvPr>
          <p:cNvSpPr txBox="1">
            <a:spLocks/>
          </p:cNvSpPr>
          <p:nvPr/>
        </p:nvSpPr>
        <p:spPr>
          <a:xfrm>
            <a:off x="529683" y="1272869"/>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sz="1800" b="0" i="1" u="none" strike="noStrike" dirty="0">
                <a:solidFill>
                  <a:srgbClr val="666666"/>
                </a:solidFill>
                <a:effectLst/>
                <a:latin typeface="Droid Serif"/>
              </a:rPr>
              <a:t>I think it is a </a:t>
            </a:r>
            <a:r>
              <a:rPr lang="en-IE" sz="1800" b="0" i="1" u="none" strike="noStrike" dirty="0">
                <a:solidFill>
                  <a:srgbClr val="666666"/>
                </a:solidFill>
                <a:effectLst/>
                <a:highlight>
                  <a:srgbClr val="A9D18E"/>
                </a:highlight>
                <a:latin typeface="Droid Serif"/>
              </a:rPr>
              <a:t>great</a:t>
            </a:r>
            <a:r>
              <a:rPr lang="en-IE" sz="1800" b="0" i="1" u="none" strike="noStrike" dirty="0">
                <a:solidFill>
                  <a:srgbClr val="666666"/>
                </a:solidFill>
                <a:effectLst/>
                <a:latin typeface="Droid Serif"/>
              </a:rPr>
              <a:t> </a:t>
            </a:r>
            <a:r>
              <a:rPr lang="en-IE" sz="1800" i="1" dirty="0">
                <a:solidFill>
                  <a:srgbClr val="666666"/>
                </a:solidFill>
                <a:latin typeface="Droid Serif"/>
              </a:rPr>
              <a:t>spot</a:t>
            </a:r>
            <a:r>
              <a:rPr lang="en-IE" sz="1800" b="0" i="1" u="none" strike="noStrike" dirty="0">
                <a:solidFill>
                  <a:srgbClr val="666666"/>
                </a:solidFill>
                <a:effectLst/>
                <a:latin typeface="Droid Serif"/>
              </a:rPr>
              <a:t> to visit this year, especially for the tourists as it is so close to many restaurants. </a:t>
            </a:r>
            <a:endParaRPr lang="en-US" sz="3600" dirty="0"/>
          </a:p>
        </p:txBody>
      </p:sp>
      <p:sp>
        <p:nvSpPr>
          <p:cNvPr id="49" name="Title 1">
            <a:extLst>
              <a:ext uri="{FF2B5EF4-FFF2-40B4-BE49-F238E27FC236}">
                <a16:creationId xmlns:a16="http://schemas.microsoft.com/office/drawing/2014/main" id="{C44620ED-F751-533C-858C-74643A98AF25}"/>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Unified Opinion Concepts (UOC) Ontology</a:t>
            </a:r>
            <a:endParaRPr lang="en-US" sz="3600" dirty="0"/>
          </a:p>
        </p:txBody>
      </p:sp>
      <p:sp>
        <p:nvSpPr>
          <p:cNvPr id="51" name="Rectangle 50">
            <a:extLst>
              <a:ext uri="{FF2B5EF4-FFF2-40B4-BE49-F238E27FC236}">
                <a16:creationId xmlns:a16="http://schemas.microsoft.com/office/drawing/2014/main" id="{E06D7039-9F6B-8E9C-57B4-E6517978184E}"/>
              </a:ext>
            </a:extLst>
          </p:cNvPr>
          <p:cNvSpPr/>
          <p:nvPr/>
        </p:nvSpPr>
        <p:spPr>
          <a:xfrm>
            <a:off x="3206267" y="3766715"/>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a:t>
            </a:r>
          </a:p>
        </p:txBody>
      </p:sp>
      <p:sp>
        <p:nvSpPr>
          <p:cNvPr id="52" name="Rounded Rectangle 51">
            <a:extLst>
              <a:ext uri="{FF2B5EF4-FFF2-40B4-BE49-F238E27FC236}">
                <a16:creationId xmlns:a16="http://schemas.microsoft.com/office/drawing/2014/main" id="{2421839F-A7BF-F313-875B-AAE8A93B707C}"/>
              </a:ext>
            </a:extLst>
          </p:cNvPr>
          <p:cNvSpPr/>
          <p:nvPr/>
        </p:nvSpPr>
        <p:spPr>
          <a:xfrm>
            <a:off x="5726036" y="4486782"/>
            <a:ext cx="919778"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great</a:t>
            </a:r>
          </a:p>
        </p:txBody>
      </p:sp>
      <p:cxnSp>
        <p:nvCxnSpPr>
          <p:cNvPr id="53" name="Straight Arrow Connector 52">
            <a:extLst>
              <a:ext uri="{FF2B5EF4-FFF2-40B4-BE49-F238E27FC236}">
                <a16:creationId xmlns:a16="http://schemas.microsoft.com/office/drawing/2014/main" id="{B8442C94-9D2D-2109-1B72-12828AC5AAB7}"/>
              </a:ext>
            </a:extLst>
          </p:cNvPr>
          <p:cNvCxnSpPr>
            <a:cxnSpLocks/>
            <a:stCxn id="51" idx="3"/>
            <a:endCxn id="56" idx="1"/>
          </p:cNvCxnSpPr>
          <p:nvPr/>
        </p:nvCxnSpPr>
        <p:spPr>
          <a:xfrm>
            <a:off x="4126045" y="3918892"/>
            <a:ext cx="1599992" cy="680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C279D9C-6073-DBA1-AEEE-E3DDE75689F0}"/>
              </a:ext>
            </a:extLst>
          </p:cNvPr>
          <p:cNvCxnSpPr>
            <a:cxnSpLocks/>
            <a:stCxn id="51" idx="3"/>
            <a:endCxn id="57" idx="1"/>
          </p:cNvCxnSpPr>
          <p:nvPr/>
        </p:nvCxnSpPr>
        <p:spPr>
          <a:xfrm flipV="1">
            <a:off x="4126045" y="3223692"/>
            <a:ext cx="1566688" cy="695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A4C9DC3-E67F-6278-CDA1-15BD6B318D9E}"/>
              </a:ext>
            </a:extLst>
          </p:cNvPr>
          <p:cNvCxnSpPr>
            <a:cxnSpLocks/>
            <a:stCxn id="51" idx="3"/>
            <a:endCxn id="52" idx="1"/>
          </p:cNvCxnSpPr>
          <p:nvPr/>
        </p:nvCxnSpPr>
        <p:spPr>
          <a:xfrm>
            <a:off x="4126045" y="3918892"/>
            <a:ext cx="1599991" cy="7325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06D4145F-3449-FA82-5C59-E7AFA3473784}"/>
              </a:ext>
            </a:extLst>
          </p:cNvPr>
          <p:cNvSpPr/>
          <p:nvPr/>
        </p:nvSpPr>
        <p:spPr>
          <a:xfrm>
            <a:off x="5726037" y="3784782"/>
            <a:ext cx="919778" cy="40426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 Intensity</a:t>
            </a:r>
          </a:p>
        </p:txBody>
      </p:sp>
      <p:sp>
        <p:nvSpPr>
          <p:cNvPr id="57" name="Rectangle 56">
            <a:extLst>
              <a:ext uri="{FF2B5EF4-FFF2-40B4-BE49-F238E27FC236}">
                <a16:creationId xmlns:a16="http://schemas.microsoft.com/office/drawing/2014/main" id="{E0BD7261-6832-4AA9-65E1-A1961A2F4F31}"/>
              </a:ext>
            </a:extLst>
          </p:cNvPr>
          <p:cNvSpPr/>
          <p:nvPr/>
        </p:nvSpPr>
        <p:spPr>
          <a:xfrm>
            <a:off x="5692733" y="3018952"/>
            <a:ext cx="941793" cy="40948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a:t>
            </a:r>
          </a:p>
          <a:p>
            <a:pPr algn="ctr"/>
            <a:r>
              <a:rPr lang="en-US" dirty="0">
                <a:ln w="0"/>
                <a:solidFill>
                  <a:schemeClr val="tx1"/>
                </a:solidFill>
                <a:effectLst>
                  <a:outerShdw blurRad="38100" dist="19050" dir="2700000" algn="tl" rotWithShape="0">
                    <a:schemeClr val="dk1">
                      <a:alpha val="40000"/>
                    </a:schemeClr>
                  </a:outerShdw>
                </a:effectLst>
              </a:rPr>
              <a:t>Polarity</a:t>
            </a:r>
          </a:p>
        </p:txBody>
      </p:sp>
      <p:sp>
        <p:nvSpPr>
          <p:cNvPr id="58" name="TextBox 57">
            <a:extLst>
              <a:ext uri="{FF2B5EF4-FFF2-40B4-BE49-F238E27FC236}">
                <a16:creationId xmlns:a16="http://schemas.microsoft.com/office/drawing/2014/main" id="{5951B0A5-888A-1265-174A-9D6EB25290D3}"/>
              </a:ext>
            </a:extLst>
          </p:cNvPr>
          <p:cNvSpPr txBox="1"/>
          <p:nvPr/>
        </p:nvSpPr>
        <p:spPr>
          <a:xfrm rot="20200024">
            <a:off x="4547157" y="3357984"/>
            <a:ext cx="919465" cy="246221"/>
          </a:xfrm>
          <a:prstGeom prst="rect">
            <a:avLst/>
          </a:prstGeom>
          <a:noFill/>
        </p:spPr>
        <p:txBody>
          <a:bodyPr wrap="square" rtlCol="0">
            <a:spAutoFit/>
          </a:bodyPr>
          <a:lstStyle/>
          <a:p>
            <a:r>
              <a:rPr lang="en-US" sz="1000" dirty="0" err="1"/>
              <a:t>hasPolarity</a:t>
            </a:r>
            <a:endParaRPr lang="en-US" sz="1000" dirty="0"/>
          </a:p>
        </p:txBody>
      </p:sp>
      <p:sp>
        <p:nvSpPr>
          <p:cNvPr id="59" name="TextBox 58">
            <a:extLst>
              <a:ext uri="{FF2B5EF4-FFF2-40B4-BE49-F238E27FC236}">
                <a16:creationId xmlns:a16="http://schemas.microsoft.com/office/drawing/2014/main" id="{D90A56D6-F33E-A59D-106B-B3CF7644F339}"/>
              </a:ext>
            </a:extLst>
          </p:cNvPr>
          <p:cNvSpPr txBox="1"/>
          <p:nvPr/>
        </p:nvSpPr>
        <p:spPr>
          <a:xfrm rot="1538926">
            <a:off x="4562429" y="4129365"/>
            <a:ext cx="919465" cy="246221"/>
          </a:xfrm>
          <a:prstGeom prst="rect">
            <a:avLst/>
          </a:prstGeom>
          <a:noFill/>
        </p:spPr>
        <p:txBody>
          <a:bodyPr wrap="square" rtlCol="0">
            <a:spAutoFit/>
          </a:bodyPr>
          <a:lstStyle/>
          <a:p>
            <a:r>
              <a:rPr lang="en-US" sz="1000" dirty="0" err="1"/>
              <a:t>hasAttribute</a:t>
            </a:r>
            <a:endParaRPr lang="en-US" sz="1000" dirty="0"/>
          </a:p>
        </p:txBody>
      </p:sp>
      <p:sp>
        <p:nvSpPr>
          <p:cNvPr id="60" name="TextBox 59">
            <a:extLst>
              <a:ext uri="{FF2B5EF4-FFF2-40B4-BE49-F238E27FC236}">
                <a16:creationId xmlns:a16="http://schemas.microsoft.com/office/drawing/2014/main" id="{AA4A99DD-0352-50E1-A844-56A5AD3DFFFF}"/>
              </a:ext>
            </a:extLst>
          </p:cNvPr>
          <p:cNvSpPr txBox="1"/>
          <p:nvPr/>
        </p:nvSpPr>
        <p:spPr>
          <a:xfrm>
            <a:off x="4586090" y="3723483"/>
            <a:ext cx="919465" cy="246221"/>
          </a:xfrm>
          <a:prstGeom prst="rect">
            <a:avLst/>
          </a:prstGeom>
          <a:noFill/>
        </p:spPr>
        <p:txBody>
          <a:bodyPr wrap="square" rtlCol="0">
            <a:spAutoFit/>
          </a:bodyPr>
          <a:lstStyle/>
          <a:p>
            <a:r>
              <a:rPr lang="en-US" sz="1000" dirty="0" err="1"/>
              <a:t>hasIntensity</a:t>
            </a:r>
            <a:endParaRPr lang="en-US" sz="1000" dirty="0"/>
          </a:p>
        </p:txBody>
      </p:sp>
      <p:sp>
        <p:nvSpPr>
          <p:cNvPr id="61" name="Rounded Rectangle 60">
            <a:extLst>
              <a:ext uri="{FF2B5EF4-FFF2-40B4-BE49-F238E27FC236}">
                <a16:creationId xmlns:a16="http://schemas.microsoft.com/office/drawing/2014/main" id="{80C7A142-4AF9-1D1E-B936-73A6D4B5DFFA}"/>
              </a:ext>
            </a:extLst>
          </p:cNvPr>
          <p:cNvSpPr/>
          <p:nvPr/>
        </p:nvSpPr>
        <p:spPr>
          <a:xfrm>
            <a:off x="7273787" y="3102582"/>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Positive</a:t>
            </a:r>
          </a:p>
        </p:txBody>
      </p:sp>
      <p:cxnSp>
        <p:nvCxnSpPr>
          <p:cNvPr id="65" name="Straight Arrow Connector 64">
            <a:extLst>
              <a:ext uri="{FF2B5EF4-FFF2-40B4-BE49-F238E27FC236}">
                <a16:creationId xmlns:a16="http://schemas.microsoft.com/office/drawing/2014/main" id="{7A7B51A5-9F08-F2E0-6ED4-71898389D71A}"/>
              </a:ext>
            </a:extLst>
          </p:cNvPr>
          <p:cNvCxnSpPr>
            <a:cxnSpLocks/>
            <a:stCxn id="56" idx="3"/>
            <a:endCxn id="69" idx="1"/>
          </p:cNvCxnSpPr>
          <p:nvPr/>
        </p:nvCxnSpPr>
        <p:spPr>
          <a:xfrm>
            <a:off x="6645815" y="3986916"/>
            <a:ext cx="62797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167D434-9FEB-0399-303B-F4ED8258C23E}"/>
              </a:ext>
            </a:extLst>
          </p:cNvPr>
          <p:cNvCxnSpPr>
            <a:cxnSpLocks/>
            <a:stCxn id="57" idx="3"/>
            <a:endCxn id="61" idx="1"/>
          </p:cNvCxnSpPr>
          <p:nvPr/>
        </p:nvCxnSpPr>
        <p:spPr>
          <a:xfrm>
            <a:off x="6634526" y="3223692"/>
            <a:ext cx="63926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Rounded Rectangle 68">
            <a:extLst>
              <a:ext uri="{FF2B5EF4-FFF2-40B4-BE49-F238E27FC236}">
                <a16:creationId xmlns:a16="http://schemas.microsoft.com/office/drawing/2014/main" id="{B9DB4DEB-574D-5E4D-D6D7-11C66290904A}"/>
              </a:ext>
            </a:extLst>
          </p:cNvPr>
          <p:cNvSpPr/>
          <p:nvPr/>
        </p:nvSpPr>
        <p:spPr>
          <a:xfrm>
            <a:off x="7273787" y="3865806"/>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Strong</a:t>
            </a:r>
          </a:p>
        </p:txBody>
      </p:sp>
      <p:sp>
        <p:nvSpPr>
          <p:cNvPr id="74" name="TextBox 73">
            <a:extLst>
              <a:ext uri="{FF2B5EF4-FFF2-40B4-BE49-F238E27FC236}">
                <a16:creationId xmlns:a16="http://schemas.microsoft.com/office/drawing/2014/main" id="{A944F40F-1A98-E388-4DD2-92168031E364}"/>
              </a:ext>
            </a:extLst>
          </p:cNvPr>
          <p:cNvSpPr txBox="1"/>
          <p:nvPr/>
        </p:nvSpPr>
        <p:spPr>
          <a:xfrm>
            <a:off x="2364210" y="5585131"/>
            <a:ext cx="6676920" cy="307777"/>
          </a:xfrm>
          <a:prstGeom prst="rect">
            <a:avLst/>
          </a:prstGeom>
          <a:noFill/>
        </p:spPr>
        <p:txBody>
          <a:bodyPr wrap="square" rtlCol="0">
            <a:spAutoFit/>
          </a:bodyPr>
          <a:lstStyle/>
          <a:p>
            <a:r>
              <a:rPr lang="en-US" dirty="0"/>
              <a:t>Extracting sentiment information from the text along with its semantic structure</a:t>
            </a:r>
          </a:p>
        </p:txBody>
      </p:sp>
    </p:spTree>
    <p:extLst>
      <p:ext uri="{BB962C8B-B14F-4D97-AF65-F5344CB8AC3E}">
        <p14:creationId xmlns:p14="http://schemas.microsoft.com/office/powerpoint/2010/main" val="9741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55652-5EE3-132E-65EF-A8181644FBEA}"/>
            </a:ext>
          </a:extLst>
        </p:cNvPr>
        <p:cNvGrpSpPr/>
        <p:nvPr/>
      </p:nvGrpSpPr>
      <p:grpSpPr>
        <a:xfrm>
          <a:off x="0" y="0"/>
          <a:ext cx="0" cy="0"/>
          <a:chOff x="0" y="0"/>
          <a:chExt cx="0" cy="0"/>
        </a:xfrm>
      </p:grpSpPr>
      <p:sp>
        <p:nvSpPr>
          <p:cNvPr id="48" name="Title 1">
            <a:extLst>
              <a:ext uri="{FF2B5EF4-FFF2-40B4-BE49-F238E27FC236}">
                <a16:creationId xmlns:a16="http://schemas.microsoft.com/office/drawing/2014/main" id="{98531E3F-896A-EC93-151E-104FEDAFF730}"/>
              </a:ext>
            </a:extLst>
          </p:cNvPr>
          <p:cNvSpPr txBox="1">
            <a:spLocks/>
          </p:cNvSpPr>
          <p:nvPr/>
        </p:nvSpPr>
        <p:spPr>
          <a:xfrm>
            <a:off x="529683" y="1272869"/>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sz="1800" b="0" i="1" u="none" strike="noStrike" dirty="0">
                <a:solidFill>
                  <a:srgbClr val="666666"/>
                </a:solidFill>
                <a:effectLst/>
                <a:highlight>
                  <a:srgbClr val="A9D18E"/>
                </a:highlight>
                <a:latin typeface="Droid Serif"/>
              </a:rPr>
              <a:t>I</a:t>
            </a:r>
            <a:r>
              <a:rPr lang="en-IE" sz="1800" b="0" i="1" u="none" strike="noStrike" dirty="0">
                <a:solidFill>
                  <a:srgbClr val="666666"/>
                </a:solidFill>
                <a:effectLst/>
                <a:latin typeface="Droid Serif"/>
              </a:rPr>
              <a:t> think it is a great </a:t>
            </a:r>
            <a:r>
              <a:rPr lang="en-IE" sz="1800" i="1" dirty="0">
                <a:solidFill>
                  <a:srgbClr val="666666"/>
                </a:solidFill>
                <a:latin typeface="Droid Serif"/>
              </a:rPr>
              <a:t>spot</a:t>
            </a:r>
            <a:r>
              <a:rPr lang="en-IE" sz="1800" b="0" i="1" u="none" strike="noStrike" dirty="0">
                <a:solidFill>
                  <a:srgbClr val="666666"/>
                </a:solidFill>
                <a:effectLst/>
                <a:latin typeface="Droid Serif"/>
              </a:rPr>
              <a:t> to visit this year, especially for the tourists as it is so close to many restaurants. </a:t>
            </a:r>
            <a:endParaRPr lang="en-US" sz="3600" dirty="0"/>
          </a:p>
        </p:txBody>
      </p:sp>
      <p:sp>
        <p:nvSpPr>
          <p:cNvPr id="49" name="Title 1">
            <a:extLst>
              <a:ext uri="{FF2B5EF4-FFF2-40B4-BE49-F238E27FC236}">
                <a16:creationId xmlns:a16="http://schemas.microsoft.com/office/drawing/2014/main" id="{974B7853-C361-DF68-E7FC-ECB9F9F83AB0}"/>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Unified Opinion Concepts (UOC) Ontology</a:t>
            </a:r>
            <a:endParaRPr lang="en-US" sz="3600" dirty="0"/>
          </a:p>
        </p:txBody>
      </p:sp>
      <p:sp>
        <p:nvSpPr>
          <p:cNvPr id="24" name="Rounded Rectangle 23">
            <a:extLst>
              <a:ext uri="{FF2B5EF4-FFF2-40B4-BE49-F238E27FC236}">
                <a16:creationId xmlns:a16="http://schemas.microsoft.com/office/drawing/2014/main" id="{D801A2BC-637F-7569-C389-D61B39678B09}"/>
              </a:ext>
            </a:extLst>
          </p:cNvPr>
          <p:cNvSpPr/>
          <p:nvPr/>
        </p:nvSpPr>
        <p:spPr>
          <a:xfrm>
            <a:off x="7763864" y="2836325"/>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I</a:t>
            </a:r>
          </a:p>
        </p:txBody>
      </p:sp>
      <p:sp>
        <p:nvSpPr>
          <p:cNvPr id="25" name="Rectangle 24">
            <a:extLst>
              <a:ext uri="{FF2B5EF4-FFF2-40B4-BE49-F238E27FC236}">
                <a16:creationId xmlns:a16="http://schemas.microsoft.com/office/drawing/2014/main" id="{567D6982-3065-D77E-D5E9-58DDEA7818A8}"/>
              </a:ext>
            </a:extLst>
          </p:cNvPr>
          <p:cNvSpPr/>
          <p:nvPr/>
        </p:nvSpPr>
        <p:spPr>
          <a:xfrm>
            <a:off x="3483305" y="4018202"/>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Holder</a:t>
            </a:r>
          </a:p>
        </p:txBody>
      </p:sp>
      <p:cxnSp>
        <p:nvCxnSpPr>
          <p:cNvPr id="26" name="Straight Arrow Connector 25">
            <a:extLst>
              <a:ext uri="{FF2B5EF4-FFF2-40B4-BE49-F238E27FC236}">
                <a16:creationId xmlns:a16="http://schemas.microsoft.com/office/drawing/2014/main" id="{8ED6B127-33F0-6AB7-103F-85EBEE652D0C}"/>
              </a:ext>
            </a:extLst>
          </p:cNvPr>
          <p:cNvCxnSpPr>
            <a:cxnSpLocks/>
            <a:stCxn id="25" idx="3"/>
            <a:endCxn id="28" idx="1"/>
          </p:cNvCxnSpPr>
          <p:nvPr/>
        </p:nvCxnSpPr>
        <p:spPr>
          <a:xfrm flipV="1">
            <a:off x="4403083" y="4148595"/>
            <a:ext cx="1063632" cy="172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9CE6118-08A4-5332-17A1-9AF8029274C0}"/>
              </a:ext>
            </a:extLst>
          </p:cNvPr>
          <p:cNvCxnSpPr>
            <a:cxnSpLocks/>
            <a:stCxn id="25" idx="3"/>
            <a:endCxn id="24" idx="1"/>
          </p:cNvCxnSpPr>
          <p:nvPr/>
        </p:nvCxnSpPr>
        <p:spPr>
          <a:xfrm flipV="1">
            <a:off x="4403083" y="3000942"/>
            <a:ext cx="3360781" cy="11649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9F8DD6E1-C7B6-1941-816A-99D08223F51B}"/>
              </a:ext>
            </a:extLst>
          </p:cNvPr>
          <p:cNvSpPr/>
          <p:nvPr/>
        </p:nvSpPr>
        <p:spPr>
          <a:xfrm>
            <a:off x="5466715" y="3959080"/>
            <a:ext cx="919778" cy="37903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7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Entity</a:t>
            </a:r>
          </a:p>
        </p:txBody>
      </p:sp>
      <p:sp>
        <p:nvSpPr>
          <p:cNvPr id="29" name="TextBox 28">
            <a:extLst>
              <a:ext uri="{FF2B5EF4-FFF2-40B4-BE49-F238E27FC236}">
                <a16:creationId xmlns:a16="http://schemas.microsoft.com/office/drawing/2014/main" id="{76FA99D9-7205-F55B-D266-8EF46D60F402}"/>
              </a:ext>
            </a:extLst>
          </p:cNvPr>
          <p:cNvSpPr txBox="1"/>
          <p:nvPr/>
        </p:nvSpPr>
        <p:spPr>
          <a:xfrm>
            <a:off x="4372896" y="4124389"/>
            <a:ext cx="1168332" cy="246221"/>
          </a:xfrm>
          <a:prstGeom prst="rect">
            <a:avLst/>
          </a:prstGeom>
          <a:noFill/>
        </p:spPr>
        <p:txBody>
          <a:bodyPr wrap="square" rtlCol="0">
            <a:spAutoFit/>
          </a:bodyPr>
          <a:lstStyle/>
          <a:p>
            <a:r>
              <a:rPr lang="en-US" sz="1000" dirty="0" err="1"/>
              <a:t>hasHolderEntity</a:t>
            </a:r>
            <a:endParaRPr lang="en-US" sz="1000" dirty="0"/>
          </a:p>
        </p:txBody>
      </p:sp>
      <p:sp>
        <p:nvSpPr>
          <p:cNvPr id="30" name="TextBox 29">
            <a:extLst>
              <a:ext uri="{FF2B5EF4-FFF2-40B4-BE49-F238E27FC236}">
                <a16:creationId xmlns:a16="http://schemas.microsoft.com/office/drawing/2014/main" id="{247FBAC1-C46B-1A60-CCAC-E3E6C73F1B63}"/>
              </a:ext>
            </a:extLst>
          </p:cNvPr>
          <p:cNvSpPr txBox="1"/>
          <p:nvPr/>
        </p:nvSpPr>
        <p:spPr>
          <a:xfrm rot="20430721">
            <a:off x="5418271" y="3409761"/>
            <a:ext cx="919465" cy="246221"/>
          </a:xfrm>
          <a:prstGeom prst="rect">
            <a:avLst/>
          </a:prstGeom>
          <a:noFill/>
        </p:spPr>
        <p:txBody>
          <a:bodyPr wrap="square" rtlCol="0">
            <a:spAutoFit/>
          </a:bodyPr>
          <a:lstStyle/>
          <a:p>
            <a:r>
              <a:rPr lang="en-US" sz="1000" dirty="0" err="1"/>
              <a:t>hasAttribute</a:t>
            </a:r>
            <a:endParaRPr lang="en-US" sz="1000" dirty="0"/>
          </a:p>
        </p:txBody>
      </p:sp>
      <p:sp>
        <p:nvSpPr>
          <p:cNvPr id="32" name="Rounded Rectangle 31">
            <a:extLst>
              <a:ext uri="{FF2B5EF4-FFF2-40B4-BE49-F238E27FC236}">
                <a16:creationId xmlns:a16="http://schemas.microsoft.com/office/drawing/2014/main" id="{C2035950-E314-B393-50AF-60C1A9B82731}"/>
              </a:ext>
            </a:extLst>
          </p:cNvPr>
          <p:cNvSpPr/>
          <p:nvPr/>
        </p:nvSpPr>
        <p:spPr>
          <a:xfrm>
            <a:off x="7770951" y="3380988"/>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Author</a:t>
            </a:r>
          </a:p>
        </p:txBody>
      </p:sp>
      <p:cxnSp>
        <p:nvCxnSpPr>
          <p:cNvPr id="33" name="Straight Arrow Connector 32">
            <a:extLst>
              <a:ext uri="{FF2B5EF4-FFF2-40B4-BE49-F238E27FC236}">
                <a16:creationId xmlns:a16="http://schemas.microsoft.com/office/drawing/2014/main" id="{65995AB8-7634-F8E9-18D6-E5D7B74DEDBE}"/>
              </a:ext>
            </a:extLst>
          </p:cNvPr>
          <p:cNvCxnSpPr>
            <a:stCxn id="28" idx="3"/>
            <a:endCxn id="32" idx="1"/>
          </p:cNvCxnSpPr>
          <p:nvPr/>
        </p:nvCxnSpPr>
        <p:spPr>
          <a:xfrm flipV="1">
            <a:off x="6386493" y="3545605"/>
            <a:ext cx="1384458" cy="6029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7999CB8-F18B-6C58-F40B-B44D4879920C}"/>
              </a:ext>
            </a:extLst>
          </p:cNvPr>
          <p:cNvSpPr txBox="1"/>
          <p:nvPr/>
        </p:nvSpPr>
        <p:spPr>
          <a:xfrm rot="20041073">
            <a:off x="6414121" y="3722580"/>
            <a:ext cx="919465" cy="246221"/>
          </a:xfrm>
          <a:prstGeom prst="rect">
            <a:avLst/>
          </a:prstGeom>
          <a:noFill/>
        </p:spPr>
        <p:txBody>
          <a:bodyPr wrap="square" rtlCol="0">
            <a:spAutoFit/>
          </a:bodyPr>
          <a:lstStyle/>
          <a:p>
            <a:r>
              <a:rPr lang="en-US" sz="1000" dirty="0" err="1"/>
              <a:t>hasAttribute</a:t>
            </a:r>
            <a:endParaRPr lang="en-US" sz="1000" dirty="0"/>
          </a:p>
        </p:txBody>
      </p:sp>
      <p:sp>
        <p:nvSpPr>
          <p:cNvPr id="35" name="TextBox 34">
            <a:extLst>
              <a:ext uri="{FF2B5EF4-FFF2-40B4-BE49-F238E27FC236}">
                <a16:creationId xmlns:a16="http://schemas.microsoft.com/office/drawing/2014/main" id="{734296F6-B574-9B27-53D0-99C55C26F144}"/>
              </a:ext>
            </a:extLst>
          </p:cNvPr>
          <p:cNvSpPr txBox="1"/>
          <p:nvPr/>
        </p:nvSpPr>
        <p:spPr>
          <a:xfrm>
            <a:off x="3292281" y="5616356"/>
            <a:ext cx="4497893" cy="307777"/>
          </a:xfrm>
          <a:prstGeom prst="rect">
            <a:avLst/>
          </a:prstGeom>
          <a:noFill/>
        </p:spPr>
        <p:txBody>
          <a:bodyPr wrap="square" rtlCol="0">
            <a:spAutoFit/>
          </a:bodyPr>
          <a:lstStyle/>
          <a:p>
            <a:r>
              <a:rPr lang="en-US" dirty="0"/>
              <a:t>Extracting opinion holder information (Liu et al., 2017)</a:t>
            </a:r>
          </a:p>
        </p:txBody>
      </p:sp>
    </p:spTree>
    <p:extLst>
      <p:ext uri="{BB962C8B-B14F-4D97-AF65-F5344CB8AC3E}">
        <p14:creationId xmlns:p14="http://schemas.microsoft.com/office/powerpoint/2010/main" val="105042556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1C51C-3516-8766-1B5B-11810B271390}"/>
            </a:ext>
          </a:extLst>
        </p:cNvPr>
        <p:cNvGrpSpPr/>
        <p:nvPr/>
      </p:nvGrpSpPr>
      <p:grpSpPr>
        <a:xfrm>
          <a:off x="0" y="0"/>
          <a:ext cx="0" cy="0"/>
          <a:chOff x="0" y="0"/>
          <a:chExt cx="0" cy="0"/>
        </a:xfrm>
      </p:grpSpPr>
      <p:sp>
        <p:nvSpPr>
          <p:cNvPr id="48" name="Title 1">
            <a:extLst>
              <a:ext uri="{FF2B5EF4-FFF2-40B4-BE49-F238E27FC236}">
                <a16:creationId xmlns:a16="http://schemas.microsoft.com/office/drawing/2014/main" id="{C773A3AD-B5AC-1838-91F5-AFDA39BA2AA5}"/>
              </a:ext>
            </a:extLst>
          </p:cNvPr>
          <p:cNvSpPr txBox="1">
            <a:spLocks/>
          </p:cNvSpPr>
          <p:nvPr/>
        </p:nvSpPr>
        <p:spPr>
          <a:xfrm>
            <a:off x="529683" y="1272869"/>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sz="1800" b="0" i="1" u="none" strike="noStrike" dirty="0">
                <a:solidFill>
                  <a:srgbClr val="666666"/>
                </a:solidFill>
                <a:effectLst/>
                <a:latin typeface="Droid Serif"/>
              </a:rPr>
              <a:t>I think it is a great </a:t>
            </a:r>
            <a:r>
              <a:rPr lang="en-IE" sz="1800" i="1" dirty="0">
                <a:solidFill>
                  <a:srgbClr val="666666"/>
                </a:solidFill>
                <a:latin typeface="Droid Serif"/>
              </a:rPr>
              <a:t>spot</a:t>
            </a:r>
            <a:r>
              <a:rPr lang="en-IE" sz="1800" b="0" i="1" u="none" strike="noStrike" dirty="0">
                <a:solidFill>
                  <a:srgbClr val="666666"/>
                </a:solidFill>
                <a:effectLst/>
                <a:latin typeface="Droid Serif"/>
              </a:rPr>
              <a:t> to visit this year, especially for the </a:t>
            </a:r>
            <a:r>
              <a:rPr lang="en-IE" sz="1800" b="0" i="1" u="none" strike="noStrike" dirty="0">
                <a:solidFill>
                  <a:srgbClr val="666666"/>
                </a:solidFill>
                <a:effectLst/>
                <a:highlight>
                  <a:srgbClr val="CBD8FF"/>
                </a:highlight>
                <a:latin typeface="Droid Serif"/>
              </a:rPr>
              <a:t>tourists</a:t>
            </a:r>
            <a:r>
              <a:rPr lang="en-IE" sz="1800" b="0" i="1" u="none" strike="noStrike" dirty="0">
                <a:solidFill>
                  <a:srgbClr val="666666"/>
                </a:solidFill>
                <a:effectLst/>
                <a:latin typeface="Droid Serif"/>
              </a:rPr>
              <a:t> as it is </a:t>
            </a:r>
            <a:r>
              <a:rPr lang="en-IE" sz="1800" b="0" i="1" u="none" strike="noStrike" dirty="0">
                <a:solidFill>
                  <a:srgbClr val="666666"/>
                </a:solidFill>
                <a:effectLst/>
                <a:highlight>
                  <a:srgbClr val="CBD8FF"/>
                </a:highlight>
                <a:latin typeface="Droid Serif"/>
              </a:rPr>
              <a:t>so close to many restaurants</a:t>
            </a:r>
            <a:r>
              <a:rPr lang="en-IE" sz="1800" b="0" i="1" u="none" strike="noStrike" dirty="0">
                <a:solidFill>
                  <a:srgbClr val="666666"/>
                </a:solidFill>
                <a:effectLst/>
                <a:latin typeface="Droid Serif"/>
              </a:rPr>
              <a:t>. </a:t>
            </a:r>
            <a:endParaRPr lang="en-US" sz="3600" dirty="0"/>
          </a:p>
        </p:txBody>
      </p:sp>
      <p:sp>
        <p:nvSpPr>
          <p:cNvPr id="49" name="Title 1">
            <a:extLst>
              <a:ext uri="{FF2B5EF4-FFF2-40B4-BE49-F238E27FC236}">
                <a16:creationId xmlns:a16="http://schemas.microsoft.com/office/drawing/2014/main" id="{C54AB63A-711E-6AE3-019A-EF66BD78E744}"/>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Unified Opinion Concepts (UOC) Ontology</a:t>
            </a:r>
            <a:endParaRPr lang="en-US" sz="3600" dirty="0"/>
          </a:p>
        </p:txBody>
      </p:sp>
      <p:sp>
        <p:nvSpPr>
          <p:cNvPr id="35" name="TextBox 34">
            <a:extLst>
              <a:ext uri="{FF2B5EF4-FFF2-40B4-BE49-F238E27FC236}">
                <a16:creationId xmlns:a16="http://schemas.microsoft.com/office/drawing/2014/main" id="{F30D51A2-90B5-2D11-6B37-E9E2EF78812D}"/>
              </a:ext>
            </a:extLst>
          </p:cNvPr>
          <p:cNvSpPr txBox="1"/>
          <p:nvPr/>
        </p:nvSpPr>
        <p:spPr>
          <a:xfrm>
            <a:off x="3276023" y="5650164"/>
            <a:ext cx="5192915" cy="307777"/>
          </a:xfrm>
          <a:prstGeom prst="rect">
            <a:avLst/>
          </a:prstGeom>
          <a:noFill/>
        </p:spPr>
        <p:txBody>
          <a:bodyPr wrap="square" rtlCol="0">
            <a:spAutoFit/>
          </a:bodyPr>
          <a:lstStyle/>
          <a:p>
            <a:r>
              <a:rPr lang="en-US" dirty="0"/>
              <a:t>Extracting qualifiers and reason (Liu et al., 2017) from the text</a:t>
            </a:r>
          </a:p>
        </p:txBody>
      </p:sp>
      <p:sp>
        <p:nvSpPr>
          <p:cNvPr id="2" name="Rectangle 1">
            <a:extLst>
              <a:ext uri="{FF2B5EF4-FFF2-40B4-BE49-F238E27FC236}">
                <a16:creationId xmlns:a16="http://schemas.microsoft.com/office/drawing/2014/main" id="{8F269D75-6D0B-776A-57C9-3B690488FA17}"/>
              </a:ext>
            </a:extLst>
          </p:cNvPr>
          <p:cNvSpPr/>
          <p:nvPr/>
        </p:nvSpPr>
        <p:spPr>
          <a:xfrm>
            <a:off x="5151476" y="5194984"/>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cxnSp>
        <p:nvCxnSpPr>
          <p:cNvPr id="5" name="Straight Arrow Connector 4">
            <a:extLst>
              <a:ext uri="{FF2B5EF4-FFF2-40B4-BE49-F238E27FC236}">
                <a16:creationId xmlns:a16="http://schemas.microsoft.com/office/drawing/2014/main" id="{F8FA1A76-56DE-4067-078D-3BF782400867}"/>
              </a:ext>
            </a:extLst>
          </p:cNvPr>
          <p:cNvCxnSpPr>
            <a:cxnSpLocks/>
            <a:stCxn id="2" idx="0"/>
            <a:endCxn id="10" idx="3"/>
          </p:cNvCxnSpPr>
          <p:nvPr/>
        </p:nvCxnSpPr>
        <p:spPr>
          <a:xfrm flipH="1" flipV="1">
            <a:off x="4483789" y="3810502"/>
            <a:ext cx="1127576" cy="13844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9F2D6B7-993F-859B-505E-CE0054DC5569}"/>
              </a:ext>
            </a:extLst>
          </p:cNvPr>
          <p:cNvCxnSpPr>
            <a:cxnSpLocks/>
            <a:stCxn id="2" idx="0"/>
            <a:endCxn id="9" idx="2"/>
          </p:cNvCxnSpPr>
          <p:nvPr/>
        </p:nvCxnSpPr>
        <p:spPr>
          <a:xfrm flipV="1">
            <a:off x="5611365" y="3962679"/>
            <a:ext cx="1379667" cy="12323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E33413B-922B-3E88-BF92-7B2EB3B8A46E}"/>
              </a:ext>
            </a:extLst>
          </p:cNvPr>
          <p:cNvSpPr/>
          <p:nvPr/>
        </p:nvSpPr>
        <p:spPr>
          <a:xfrm>
            <a:off x="6531143" y="3658325"/>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Reason</a:t>
            </a:r>
          </a:p>
        </p:txBody>
      </p:sp>
      <p:sp>
        <p:nvSpPr>
          <p:cNvPr id="10" name="Rectangle 9">
            <a:extLst>
              <a:ext uri="{FF2B5EF4-FFF2-40B4-BE49-F238E27FC236}">
                <a16:creationId xmlns:a16="http://schemas.microsoft.com/office/drawing/2014/main" id="{C7BE2CA7-BF7E-2E36-19DF-CE498F4ED060}"/>
              </a:ext>
            </a:extLst>
          </p:cNvPr>
          <p:cNvSpPr/>
          <p:nvPr/>
        </p:nvSpPr>
        <p:spPr>
          <a:xfrm>
            <a:off x="3564011" y="3658325"/>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Qualifier</a:t>
            </a:r>
          </a:p>
        </p:txBody>
      </p:sp>
      <p:sp>
        <p:nvSpPr>
          <p:cNvPr id="12" name="TextBox 11">
            <a:extLst>
              <a:ext uri="{FF2B5EF4-FFF2-40B4-BE49-F238E27FC236}">
                <a16:creationId xmlns:a16="http://schemas.microsoft.com/office/drawing/2014/main" id="{68EA67C4-5F04-FDBE-D71D-D65DAEB40C86}"/>
              </a:ext>
            </a:extLst>
          </p:cNvPr>
          <p:cNvSpPr txBox="1"/>
          <p:nvPr/>
        </p:nvSpPr>
        <p:spPr>
          <a:xfrm rot="2970528">
            <a:off x="4483298" y="4369623"/>
            <a:ext cx="919465" cy="246221"/>
          </a:xfrm>
          <a:prstGeom prst="rect">
            <a:avLst/>
          </a:prstGeom>
          <a:noFill/>
        </p:spPr>
        <p:txBody>
          <a:bodyPr wrap="square" rtlCol="0">
            <a:spAutoFit/>
          </a:bodyPr>
          <a:lstStyle/>
          <a:p>
            <a:r>
              <a:rPr lang="en-US" sz="1000" dirty="0" err="1"/>
              <a:t>hasQualifier</a:t>
            </a:r>
            <a:endParaRPr lang="en-US" sz="1000" dirty="0"/>
          </a:p>
        </p:txBody>
      </p:sp>
      <p:sp>
        <p:nvSpPr>
          <p:cNvPr id="16" name="Rounded Rectangle 15">
            <a:extLst>
              <a:ext uri="{FF2B5EF4-FFF2-40B4-BE49-F238E27FC236}">
                <a16:creationId xmlns:a16="http://schemas.microsoft.com/office/drawing/2014/main" id="{DB6B4984-CA9A-67E8-5C75-E92DB3619775}"/>
              </a:ext>
            </a:extLst>
          </p:cNvPr>
          <p:cNvSpPr/>
          <p:nvPr/>
        </p:nvSpPr>
        <p:spPr>
          <a:xfrm>
            <a:off x="6340762" y="2574455"/>
            <a:ext cx="1315813" cy="547754"/>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IE" sz="1400" b="0" i="1" u="none" strike="noStrike" dirty="0">
                <a:solidFill>
                  <a:srgbClr val="666666"/>
                </a:solidFill>
                <a:effectLst/>
                <a:latin typeface="Droid Serif"/>
              </a:rPr>
              <a:t>so close to many restaurants</a:t>
            </a:r>
            <a:endParaRPr lang="en-US" dirty="0">
              <a:ln w="0"/>
              <a:solidFill>
                <a:schemeClr val="tx1"/>
              </a:solidFill>
              <a:effectLst>
                <a:outerShdw blurRad="38100" dist="19050" dir="2700000" algn="tl" rotWithShape="0">
                  <a:schemeClr val="dk1">
                    <a:alpha val="40000"/>
                  </a:schemeClr>
                </a:outerShdw>
              </a:effectLst>
            </a:endParaRPr>
          </a:p>
        </p:txBody>
      </p:sp>
      <p:cxnSp>
        <p:nvCxnSpPr>
          <p:cNvPr id="17" name="Straight Arrow Connector 16">
            <a:extLst>
              <a:ext uri="{FF2B5EF4-FFF2-40B4-BE49-F238E27FC236}">
                <a16:creationId xmlns:a16="http://schemas.microsoft.com/office/drawing/2014/main" id="{4436B264-29BA-A592-F64D-8304E7D2A494}"/>
              </a:ext>
            </a:extLst>
          </p:cNvPr>
          <p:cNvCxnSpPr>
            <a:cxnSpLocks/>
            <a:stCxn id="10" idx="0"/>
          </p:cNvCxnSpPr>
          <p:nvPr/>
        </p:nvCxnSpPr>
        <p:spPr>
          <a:xfrm flipV="1">
            <a:off x="4023900" y="3156160"/>
            <a:ext cx="2990" cy="502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73EB989-3151-637C-1EFB-5E717D83EB68}"/>
              </a:ext>
            </a:extLst>
          </p:cNvPr>
          <p:cNvCxnSpPr>
            <a:cxnSpLocks/>
            <a:stCxn id="9" idx="0"/>
            <a:endCxn id="16" idx="2"/>
          </p:cNvCxnSpPr>
          <p:nvPr/>
        </p:nvCxnSpPr>
        <p:spPr>
          <a:xfrm flipV="1">
            <a:off x="6991032" y="3122209"/>
            <a:ext cx="7637" cy="5361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BC1BFC5-2D04-806F-A149-5190630C1CD8}"/>
              </a:ext>
            </a:extLst>
          </p:cNvPr>
          <p:cNvSpPr txBox="1"/>
          <p:nvPr/>
        </p:nvSpPr>
        <p:spPr>
          <a:xfrm>
            <a:off x="3626561" y="3362654"/>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20" name="TextBox 19">
            <a:extLst>
              <a:ext uri="{FF2B5EF4-FFF2-40B4-BE49-F238E27FC236}">
                <a16:creationId xmlns:a16="http://schemas.microsoft.com/office/drawing/2014/main" id="{B348B442-A11E-0B00-3AD5-A9B58FC50DC2}"/>
              </a:ext>
            </a:extLst>
          </p:cNvPr>
          <p:cNvSpPr txBox="1"/>
          <p:nvPr/>
        </p:nvSpPr>
        <p:spPr>
          <a:xfrm>
            <a:off x="6567113" y="3346103"/>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37" name="Rounded Rectangle 36">
            <a:extLst>
              <a:ext uri="{FF2B5EF4-FFF2-40B4-BE49-F238E27FC236}">
                <a16:creationId xmlns:a16="http://schemas.microsoft.com/office/drawing/2014/main" id="{7A0861CD-FDC7-3352-FC45-80AAB2E69A3E}"/>
              </a:ext>
            </a:extLst>
          </p:cNvPr>
          <p:cNvSpPr/>
          <p:nvPr/>
        </p:nvSpPr>
        <p:spPr>
          <a:xfrm>
            <a:off x="3365993" y="2598432"/>
            <a:ext cx="1315813" cy="547754"/>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a:bodyPr>
          <a:lstStyle/>
          <a:p>
            <a:pPr algn="ctr"/>
            <a:r>
              <a:rPr lang="en-IE" sz="1400" b="0" i="1" u="none" strike="noStrike" dirty="0">
                <a:solidFill>
                  <a:srgbClr val="666666"/>
                </a:solidFill>
                <a:effectLst/>
                <a:latin typeface="Droid Serif"/>
              </a:rPr>
              <a:t>tourists</a:t>
            </a:r>
            <a:endParaRPr lang="en-US" dirty="0">
              <a:ln w="0"/>
              <a:solidFill>
                <a:schemeClr val="tx1"/>
              </a:solidFill>
              <a:effectLst>
                <a:outerShdw blurRad="38100" dist="19050" dir="2700000" algn="tl" rotWithShape="0">
                  <a:schemeClr val="dk1">
                    <a:alpha val="40000"/>
                  </a:schemeClr>
                </a:outerShdw>
              </a:effectLst>
            </a:endParaRPr>
          </a:p>
        </p:txBody>
      </p:sp>
      <p:sp>
        <p:nvSpPr>
          <p:cNvPr id="39" name="TextBox 38">
            <a:extLst>
              <a:ext uri="{FF2B5EF4-FFF2-40B4-BE49-F238E27FC236}">
                <a16:creationId xmlns:a16="http://schemas.microsoft.com/office/drawing/2014/main" id="{178AA8F0-B6DD-F9D9-B01A-B943AFF99EF6}"/>
              </a:ext>
            </a:extLst>
          </p:cNvPr>
          <p:cNvSpPr txBox="1"/>
          <p:nvPr/>
        </p:nvSpPr>
        <p:spPr>
          <a:xfrm rot="18892597">
            <a:off x="5751912" y="4375684"/>
            <a:ext cx="834262" cy="246221"/>
          </a:xfrm>
          <a:prstGeom prst="rect">
            <a:avLst/>
          </a:prstGeom>
          <a:noFill/>
        </p:spPr>
        <p:txBody>
          <a:bodyPr wrap="square" rtlCol="0">
            <a:spAutoFit/>
          </a:bodyPr>
          <a:lstStyle/>
          <a:p>
            <a:r>
              <a:rPr lang="en-US" sz="1000" dirty="0" err="1"/>
              <a:t>hasReason</a:t>
            </a:r>
            <a:endParaRPr lang="en-US" sz="1000" dirty="0"/>
          </a:p>
        </p:txBody>
      </p:sp>
    </p:spTree>
    <p:extLst>
      <p:ext uri="{BB962C8B-B14F-4D97-AF65-F5344CB8AC3E}">
        <p14:creationId xmlns:p14="http://schemas.microsoft.com/office/powerpoint/2010/main" val="136851370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6FF846-6B70-3700-6EB2-5AD2977E5D57}"/>
            </a:ext>
          </a:extLst>
        </p:cNvPr>
        <p:cNvGrpSpPr/>
        <p:nvPr/>
      </p:nvGrpSpPr>
      <p:grpSpPr>
        <a:xfrm>
          <a:off x="0" y="0"/>
          <a:ext cx="0" cy="0"/>
          <a:chOff x="0" y="0"/>
          <a:chExt cx="0" cy="0"/>
        </a:xfrm>
      </p:grpSpPr>
      <p:sp>
        <p:nvSpPr>
          <p:cNvPr id="48" name="Title 1">
            <a:extLst>
              <a:ext uri="{FF2B5EF4-FFF2-40B4-BE49-F238E27FC236}">
                <a16:creationId xmlns:a16="http://schemas.microsoft.com/office/drawing/2014/main" id="{B7EF886D-769D-071C-7B0C-1F55D5A8CE57}"/>
              </a:ext>
            </a:extLst>
          </p:cNvPr>
          <p:cNvSpPr txBox="1">
            <a:spLocks/>
          </p:cNvSpPr>
          <p:nvPr/>
        </p:nvSpPr>
        <p:spPr>
          <a:xfrm>
            <a:off x="651603" y="870533"/>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sz="1800" b="0" i="1" u="none" strike="noStrike" dirty="0">
                <a:solidFill>
                  <a:srgbClr val="666666"/>
                </a:solidFill>
                <a:effectLst/>
                <a:latin typeface="Droid Serif"/>
              </a:rPr>
              <a:t>I think it is a great </a:t>
            </a:r>
            <a:r>
              <a:rPr lang="en-IE" sz="1800" i="1" dirty="0">
                <a:solidFill>
                  <a:srgbClr val="666666"/>
                </a:solidFill>
                <a:latin typeface="Droid Serif"/>
              </a:rPr>
              <a:t>spot</a:t>
            </a:r>
            <a:r>
              <a:rPr lang="en-IE" sz="1800" b="0" i="1" u="none" strike="noStrike" dirty="0">
                <a:solidFill>
                  <a:srgbClr val="666666"/>
                </a:solidFill>
                <a:effectLst/>
                <a:latin typeface="Droid Serif"/>
              </a:rPr>
              <a:t> to visit this year, especially for the </a:t>
            </a:r>
            <a:r>
              <a:rPr lang="en-IE" sz="1800" i="1" dirty="0">
                <a:solidFill>
                  <a:srgbClr val="666666"/>
                </a:solidFill>
                <a:latin typeface="Droid Serif"/>
              </a:rPr>
              <a:t>tourists as it is so close to many restaurants. </a:t>
            </a:r>
            <a:endParaRPr lang="en-US" sz="1800" i="1" dirty="0">
              <a:solidFill>
                <a:srgbClr val="666666"/>
              </a:solidFill>
              <a:latin typeface="Droid Serif"/>
            </a:endParaRPr>
          </a:p>
        </p:txBody>
      </p:sp>
      <p:sp>
        <p:nvSpPr>
          <p:cNvPr id="49" name="Title 1">
            <a:extLst>
              <a:ext uri="{FF2B5EF4-FFF2-40B4-BE49-F238E27FC236}">
                <a16:creationId xmlns:a16="http://schemas.microsoft.com/office/drawing/2014/main" id="{B8CAC58E-4979-829C-AE47-2D3E712FCA92}"/>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Unified Opinion Concepts (UOC) Ontology</a:t>
            </a:r>
            <a:endParaRPr lang="en-US" sz="3600" dirty="0"/>
          </a:p>
        </p:txBody>
      </p:sp>
      <p:sp>
        <p:nvSpPr>
          <p:cNvPr id="3" name="Rectangle 2">
            <a:extLst>
              <a:ext uri="{FF2B5EF4-FFF2-40B4-BE49-F238E27FC236}">
                <a16:creationId xmlns:a16="http://schemas.microsoft.com/office/drawing/2014/main" id="{423F8269-4A23-F621-3B59-0AD50525C31C}"/>
              </a:ext>
            </a:extLst>
          </p:cNvPr>
          <p:cNvSpPr/>
          <p:nvPr/>
        </p:nvSpPr>
        <p:spPr>
          <a:xfrm>
            <a:off x="2198897" y="3792887"/>
            <a:ext cx="937639" cy="2991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Target</a:t>
            </a:r>
          </a:p>
        </p:txBody>
      </p:sp>
      <p:cxnSp>
        <p:nvCxnSpPr>
          <p:cNvPr id="4" name="Straight Arrow Connector 3">
            <a:extLst>
              <a:ext uri="{FF2B5EF4-FFF2-40B4-BE49-F238E27FC236}">
                <a16:creationId xmlns:a16="http://schemas.microsoft.com/office/drawing/2014/main" id="{B5D390BC-C72D-4E91-F8E0-0DA6BF1C2C77}"/>
              </a:ext>
            </a:extLst>
          </p:cNvPr>
          <p:cNvCxnSpPr>
            <a:cxnSpLocks/>
            <a:stCxn id="3" idx="1"/>
            <a:endCxn id="7" idx="3"/>
          </p:cNvCxnSpPr>
          <p:nvPr/>
        </p:nvCxnSpPr>
        <p:spPr>
          <a:xfrm flipH="1">
            <a:off x="1479784" y="3942464"/>
            <a:ext cx="719113" cy="19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00C0ABA-7170-D925-04D1-FDD61D7CCAD8}"/>
              </a:ext>
            </a:extLst>
          </p:cNvPr>
          <p:cNvSpPr/>
          <p:nvPr/>
        </p:nvSpPr>
        <p:spPr>
          <a:xfrm>
            <a:off x="560006" y="3796706"/>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Aspect</a:t>
            </a:r>
          </a:p>
        </p:txBody>
      </p:sp>
      <p:sp>
        <p:nvSpPr>
          <p:cNvPr id="8" name="Rounded Rectangle 7">
            <a:extLst>
              <a:ext uri="{FF2B5EF4-FFF2-40B4-BE49-F238E27FC236}">
                <a16:creationId xmlns:a16="http://schemas.microsoft.com/office/drawing/2014/main" id="{8CD6096C-9A3F-43B9-4577-C6818ABDFDFB}"/>
              </a:ext>
            </a:extLst>
          </p:cNvPr>
          <p:cNvSpPr/>
          <p:nvPr/>
        </p:nvSpPr>
        <p:spPr>
          <a:xfrm>
            <a:off x="589298" y="2818207"/>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spot</a:t>
            </a:r>
          </a:p>
        </p:txBody>
      </p:sp>
      <p:cxnSp>
        <p:nvCxnSpPr>
          <p:cNvPr id="11" name="Straight Arrow Connector 10">
            <a:extLst>
              <a:ext uri="{FF2B5EF4-FFF2-40B4-BE49-F238E27FC236}">
                <a16:creationId xmlns:a16="http://schemas.microsoft.com/office/drawing/2014/main" id="{D7972580-6945-170A-7C15-56EB4744D163}"/>
              </a:ext>
            </a:extLst>
          </p:cNvPr>
          <p:cNvCxnSpPr>
            <a:stCxn id="7" idx="0"/>
            <a:endCxn id="8" idx="2"/>
          </p:cNvCxnSpPr>
          <p:nvPr/>
        </p:nvCxnSpPr>
        <p:spPr>
          <a:xfrm flipV="1">
            <a:off x="1019895" y="3147440"/>
            <a:ext cx="14646" cy="6492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0F54224-A27F-8A7B-2D2B-20F9C2A13560}"/>
              </a:ext>
            </a:extLst>
          </p:cNvPr>
          <p:cNvCxnSpPr>
            <a:cxnSpLocks/>
            <a:stCxn id="7" idx="2"/>
          </p:cNvCxnSpPr>
          <p:nvPr/>
        </p:nvCxnSpPr>
        <p:spPr>
          <a:xfrm>
            <a:off x="1019895" y="4092041"/>
            <a:ext cx="18216" cy="823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65004A4-F4DB-E62F-9463-DB924FB4527A}"/>
              </a:ext>
            </a:extLst>
          </p:cNvPr>
          <p:cNvCxnSpPr>
            <a:cxnSpLocks/>
            <a:stCxn id="3" idx="2"/>
          </p:cNvCxnSpPr>
          <p:nvPr/>
        </p:nvCxnSpPr>
        <p:spPr>
          <a:xfrm flipH="1">
            <a:off x="2664849" y="4092041"/>
            <a:ext cx="2868" cy="8192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1724229-CE98-3DCB-6625-9F5F846437CC}"/>
              </a:ext>
            </a:extLst>
          </p:cNvPr>
          <p:cNvSpPr txBox="1"/>
          <p:nvPr/>
        </p:nvSpPr>
        <p:spPr>
          <a:xfrm>
            <a:off x="1546999" y="3733523"/>
            <a:ext cx="740914" cy="400110"/>
          </a:xfrm>
          <a:prstGeom prst="rect">
            <a:avLst/>
          </a:prstGeom>
          <a:noFill/>
        </p:spPr>
        <p:txBody>
          <a:bodyPr wrap="square" rtlCol="0">
            <a:spAutoFit/>
          </a:bodyPr>
          <a:lstStyle/>
          <a:p>
            <a:r>
              <a:rPr lang="en-US" sz="1000" dirty="0"/>
              <a:t>embodies</a:t>
            </a:r>
          </a:p>
          <a:p>
            <a:r>
              <a:rPr lang="en-US" sz="1000" dirty="0"/>
              <a:t>Aspect</a:t>
            </a:r>
          </a:p>
        </p:txBody>
      </p:sp>
      <p:sp>
        <p:nvSpPr>
          <p:cNvPr id="21" name="Rectangle 20">
            <a:extLst>
              <a:ext uri="{FF2B5EF4-FFF2-40B4-BE49-F238E27FC236}">
                <a16:creationId xmlns:a16="http://schemas.microsoft.com/office/drawing/2014/main" id="{7B5C9E7C-2D72-A058-220A-6CAEF8D5F9AB}"/>
              </a:ext>
            </a:extLst>
          </p:cNvPr>
          <p:cNvSpPr/>
          <p:nvPr/>
        </p:nvSpPr>
        <p:spPr>
          <a:xfrm>
            <a:off x="556364" y="4942401"/>
            <a:ext cx="919778" cy="4204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 Category</a:t>
            </a:r>
          </a:p>
        </p:txBody>
      </p:sp>
      <p:sp>
        <p:nvSpPr>
          <p:cNvPr id="22" name="Rectangle 21">
            <a:extLst>
              <a:ext uri="{FF2B5EF4-FFF2-40B4-BE49-F238E27FC236}">
                <a16:creationId xmlns:a16="http://schemas.microsoft.com/office/drawing/2014/main" id="{DBB782AB-3F63-62DC-8EFB-722D567FB531}"/>
              </a:ext>
            </a:extLst>
          </p:cNvPr>
          <p:cNvSpPr/>
          <p:nvPr/>
        </p:nvSpPr>
        <p:spPr>
          <a:xfrm>
            <a:off x="2198898" y="4943018"/>
            <a:ext cx="919778" cy="40841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 Entity</a:t>
            </a:r>
          </a:p>
        </p:txBody>
      </p:sp>
      <p:sp>
        <p:nvSpPr>
          <p:cNvPr id="23" name="TextBox 22">
            <a:extLst>
              <a:ext uri="{FF2B5EF4-FFF2-40B4-BE49-F238E27FC236}">
                <a16:creationId xmlns:a16="http://schemas.microsoft.com/office/drawing/2014/main" id="{1B945F70-8C23-DBB5-887C-886882EACA2E}"/>
              </a:ext>
            </a:extLst>
          </p:cNvPr>
          <p:cNvSpPr txBox="1"/>
          <p:nvPr/>
        </p:nvSpPr>
        <p:spPr>
          <a:xfrm rot="5400000">
            <a:off x="2268869" y="4284915"/>
            <a:ext cx="823092" cy="400110"/>
          </a:xfrm>
          <a:prstGeom prst="rect">
            <a:avLst/>
          </a:prstGeom>
          <a:noFill/>
        </p:spPr>
        <p:txBody>
          <a:bodyPr wrap="square" rtlCol="0">
            <a:spAutoFit/>
          </a:bodyPr>
          <a:lstStyle/>
          <a:p>
            <a:r>
              <a:rPr lang="en-US" sz="1000" dirty="0" err="1"/>
              <a:t>hasTargetEntity</a:t>
            </a:r>
            <a:endParaRPr lang="en-US" sz="1000" dirty="0"/>
          </a:p>
        </p:txBody>
      </p:sp>
      <p:sp>
        <p:nvSpPr>
          <p:cNvPr id="24" name="TextBox 23">
            <a:extLst>
              <a:ext uri="{FF2B5EF4-FFF2-40B4-BE49-F238E27FC236}">
                <a16:creationId xmlns:a16="http://schemas.microsoft.com/office/drawing/2014/main" id="{5F9CBCCF-D1F6-97AE-0612-59CBE583F35B}"/>
              </a:ext>
            </a:extLst>
          </p:cNvPr>
          <p:cNvSpPr txBox="1"/>
          <p:nvPr/>
        </p:nvSpPr>
        <p:spPr>
          <a:xfrm rot="5400000">
            <a:off x="604679" y="4364265"/>
            <a:ext cx="899399" cy="400110"/>
          </a:xfrm>
          <a:prstGeom prst="rect">
            <a:avLst/>
          </a:prstGeom>
          <a:noFill/>
        </p:spPr>
        <p:txBody>
          <a:bodyPr wrap="square" rtlCol="0">
            <a:spAutoFit/>
          </a:bodyPr>
          <a:lstStyle/>
          <a:p>
            <a:r>
              <a:rPr lang="en-US" sz="1000" dirty="0"/>
              <a:t>has Aspect</a:t>
            </a:r>
          </a:p>
          <a:p>
            <a:r>
              <a:rPr lang="en-US" sz="1000" dirty="0"/>
              <a:t>Category</a:t>
            </a:r>
          </a:p>
        </p:txBody>
      </p:sp>
      <p:sp>
        <p:nvSpPr>
          <p:cNvPr id="25" name="TextBox 24">
            <a:extLst>
              <a:ext uri="{FF2B5EF4-FFF2-40B4-BE49-F238E27FC236}">
                <a16:creationId xmlns:a16="http://schemas.microsoft.com/office/drawing/2014/main" id="{1DB5A746-8940-F24C-4D9E-7B3BEC36D7A4}"/>
              </a:ext>
            </a:extLst>
          </p:cNvPr>
          <p:cNvSpPr txBox="1"/>
          <p:nvPr/>
        </p:nvSpPr>
        <p:spPr>
          <a:xfrm rot="5400000">
            <a:off x="705360" y="3345852"/>
            <a:ext cx="683328" cy="400110"/>
          </a:xfrm>
          <a:prstGeom prst="rect">
            <a:avLst/>
          </a:prstGeom>
          <a:noFill/>
        </p:spPr>
        <p:txBody>
          <a:bodyPr wrap="square" rtlCol="0">
            <a:spAutoFit/>
          </a:bodyPr>
          <a:lstStyle/>
          <a:p>
            <a:r>
              <a:rPr lang="en-US" sz="1000" dirty="0"/>
              <a:t>has</a:t>
            </a:r>
          </a:p>
          <a:p>
            <a:r>
              <a:rPr lang="en-US" sz="1000" dirty="0"/>
              <a:t>Attribute</a:t>
            </a:r>
          </a:p>
        </p:txBody>
      </p:sp>
      <p:sp>
        <p:nvSpPr>
          <p:cNvPr id="26" name="Rounded Rectangle 25">
            <a:extLst>
              <a:ext uri="{FF2B5EF4-FFF2-40B4-BE49-F238E27FC236}">
                <a16:creationId xmlns:a16="http://schemas.microsoft.com/office/drawing/2014/main" id="{CDB8C917-11C2-5C22-C90E-B8D6EA82AC78}"/>
              </a:ext>
            </a:extLst>
          </p:cNvPr>
          <p:cNvSpPr/>
          <p:nvPr/>
        </p:nvSpPr>
        <p:spPr>
          <a:xfrm>
            <a:off x="513917" y="5850088"/>
            <a:ext cx="1006170"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General</a:t>
            </a:r>
          </a:p>
        </p:txBody>
      </p:sp>
      <p:sp>
        <p:nvSpPr>
          <p:cNvPr id="27" name="Rounded Rectangle 26">
            <a:extLst>
              <a:ext uri="{FF2B5EF4-FFF2-40B4-BE49-F238E27FC236}">
                <a16:creationId xmlns:a16="http://schemas.microsoft.com/office/drawing/2014/main" id="{5C0D5126-05F1-DBAA-B4B3-948CBF51CE74}"/>
              </a:ext>
            </a:extLst>
          </p:cNvPr>
          <p:cNvSpPr/>
          <p:nvPr/>
        </p:nvSpPr>
        <p:spPr>
          <a:xfrm>
            <a:off x="2220576" y="5852329"/>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Location</a:t>
            </a:r>
          </a:p>
        </p:txBody>
      </p:sp>
      <p:cxnSp>
        <p:nvCxnSpPr>
          <p:cNvPr id="28" name="Straight Arrow Connector 27">
            <a:extLst>
              <a:ext uri="{FF2B5EF4-FFF2-40B4-BE49-F238E27FC236}">
                <a16:creationId xmlns:a16="http://schemas.microsoft.com/office/drawing/2014/main" id="{5260512A-0BCE-FA34-57CD-3F95E3841AA3}"/>
              </a:ext>
            </a:extLst>
          </p:cNvPr>
          <p:cNvCxnSpPr>
            <a:stCxn id="21" idx="2"/>
            <a:endCxn id="26" idx="0"/>
          </p:cNvCxnSpPr>
          <p:nvPr/>
        </p:nvCxnSpPr>
        <p:spPr>
          <a:xfrm>
            <a:off x="1016253" y="5362836"/>
            <a:ext cx="749" cy="4872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65728DE-2CFE-9D7C-41CB-562E95B72263}"/>
              </a:ext>
            </a:extLst>
          </p:cNvPr>
          <p:cNvCxnSpPr>
            <a:stCxn id="22" idx="2"/>
            <a:endCxn id="27" idx="0"/>
          </p:cNvCxnSpPr>
          <p:nvPr/>
        </p:nvCxnSpPr>
        <p:spPr>
          <a:xfrm>
            <a:off x="2658787" y="5351436"/>
            <a:ext cx="7032" cy="500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2BEB01D-E068-3404-8FB7-3E696ADC83DC}"/>
              </a:ext>
            </a:extLst>
          </p:cNvPr>
          <p:cNvSpPr txBox="1"/>
          <p:nvPr/>
        </p:nvSpPr>
        <p:spPr>
          <a:xfrm>
            <a:off x="594645" y="5433620"/>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31" name="TextBox 30">
            <a:extLst>
              <a:ext uri="{FF2B5EF4-FFF2-40B4-BE49-F238E27FC236}">
                <a16:creationId xmlns:a16="http://schemas.microsoft.com/office/drawing/2014/main" id="{394D7332-649E-676E-1D76-786A60F01D1C}"/>
              </a:ext>
            </a:extLst>
          </p:cNvPr>
          <p:cNvSpPr txBox="1"/>
          <p:nvPr/>
        </p:nvSpPr>
        <p:spPr>
          <a:xfrm>
            <a:off x="2245265" y="5431817"/>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32" name="Rectangle 31">
            <a:extLst>
              <a:ext uri="{FF2B5EF4-FFF2-40B4-BE49-F238E27FC236}">
                <a16:creationId xmlns:a16="http://schemas.microsoft.com/office/drawing/2014/main" id="{A9CB3F9C-3793-0271-70C9-12F97724BCDC}"/>
              </a:ext>
            </a:extLst>
          </p:cNvPr>
          <p:cNvSpPr/>
          <p:nvPr/>
        </p:nvSpPr>
        <p:spPr>
          <a:xfrm>
            <a:off x="7046747" y="3829463"/>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a:t>
            </a:r>
          </a:p>
        </p:txBody>
      </p:sp>
      <p:sp>
        <p:nvSpPr>
          <p:cNvPr id="33" name="Rounded Rectangle 32">
            <a:extLst>
              <a:ext uri="{FF2B5EF4-FFF2-40B4-BE49-F238E27FC236}">
                <a16:creationId xmlns:a16="http://schemas.microsoft.com/office/drawing/2014/main" id="{CBAE2CBE-9270-E19B-BBA8-43648AEFA0F4}"/>
              </a:ext>
            </a:extLst>
          </p:cNvPr>
          <p:cNvSpPr/>
          <p:nvPr/>
        </p:nvSpPr>
        <p:spPr>
          <a:xfrm>
            <a:off x="9566516" y="4549530"/>
            <a:ext cx="919778"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great</a:t>
            </a:r>
          </a:p>
        </p:txBody>
      </p:sp>
      <p:cxnSp>
        <p:nvCxnSpPr>
          <p:cNvPr id="34" name="Straight Arrow Connector 33">
            <a:extLst>
              <a:ext uri="{FF2B5EF4-FFF2-40B4-BE49-F238E27FC236}">
                <a16:creationId xmlns:a16="http://schemas.microsoft.com/office/drawing/2014/main" id="{687C484D-EAE5-55C2-7698-FEC1F3E894D9}"/>
              </a:ext>
            </a:extLst>
          </p:cNvPr>
          <p:cNvCxnSpPr>
            <a:cxnSpLocks/>
            <a:stCxn id="32" idx="3"/>
            <a:endCxn id="39" idx="1"/>
          </p:cNvCxnSpPr>
          <p:nvPr/>
        </p:nvCxnSpPr>
        <p:spPr>
          <a:xfrm>
            <a:off x="7966525" y="3981640"/>
            <a:ext cx="1599992" cy="680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BC67322-5B56-E19A-DBC9-6669A3EDA8D5}"/>
              </a:ext>
            </a:extLst>
          </p:cNvPr>
          <p:cNvCxnSpPr>
            <a:cxnSpLocks/>
            <a:stCxn id="32" idx="3"/>
            <a:endCxn id="40" idx="1"/>
          </p:cNvCxnSpPr>
          <p:nvPr/>
        </p:nvCxnSpPr>
        <p:spPr>
          <a:xfrm flipV="1">
            <a:off x="7966525" y="3385042"/>
            <a:ext cx="1565454" cy="5965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B7730AE-FE52-76F5-847A-A0D61246823D}"/>
              </a:ext>
            </a:extLst>
          </p:cNvPr>
          <p:cNvCxnSpPr>
            <a:cxnSpLocks/>
            <a:stCxn id="32" idx="3"/>
            <a:endCxn id="33" idx="1"/>
          </p:cNvCxnSpPr>
          <p:nvPr/>
        </p:nvCxnSpPr>
        <p:spPr>
          <a:xfrm>
            <a:off x="7966525" y="3981640"/>
            <a:ext cx="1599991" cy="7325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018B2708-7BE4-070B-41CD-B2905811A10C}"/>
              </a:ext>
            </a:extLst>
          </p:cNvPr>
          <p:cNvSpPr/>
          <p:nvPr/>
        </p:nvSpPr>
        <p:spPr>
          <a:xfrm>
            <a:off x="9566517" y="3847530"/>
            <a:ext cx="919778" cy="40426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 Intensity</a:t>
            </a:r>
          </a:p>
        </p:txBody>
      </p:sp>
      <p:sp>
        <p:nvSpPr>
          <p:cNvPr id="40" name="Rectangle 39">
            <a:extLst>
              <a:ext uri="{FF2B5EF4-FFF2-40B4-BE49-F238E27FC236}">
                <a16:creationId xmlns:a16="http://schemas.microsoft.com/office/drawing/2014/main" id="{9E8852B5-1A42-B764-3274-B8569FAA9C59}"/>
              </a:ext>
            </a:extLst>
          </p:cNvPr>
          <p:cNvSpPr/>
          <p:nvPr/>
        </p:nvSpPr>
        <p:spPr>
          <a:xfrm>
            <a:off x="9531979" y="3180302"/>
            <a:ext cx="941793" cy="40948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a:t>
            </a:r>
          </a:p>
          <a:p>
            <a:pPr algn="ctr"/>
            <a:r>
              <a:rPr lang="en-US" dirty="0">
                <a:ln w="0"/>
                <a:solidFill>
                  <a:schemeClr val="tx1"/>
                </a:solidFill>
                <a:effectLst>
                  <a:outerShdw blurRad="38100" dist="19050" dir="2700000" algn="tl" rotWithShape="0">
                    <a:schemeClr val="dk1">
                      <a:alpha val="40000"/>
                    </a:schemeClr>
                  </a:outerShdw>
                </a:effectLst>
              </a:rPr>
              <a:t>Polarity</a:t>
            </a:r>
          </a:p>
        </p:txBody>
      </p:sp>
      <p:sp>
        <p:nvSpPr>
          <p:cNvPr id="41" name="TextBox 40">
            <a:extLst>
              <a:ext uri="{FF2B5EF4-FFF2-40B4-BE49-F238E27FC236}">
                <a16:creationId xmlns:a16="http://schemas.microsoft.com/office/drawing/2014/main" id="{72B55C84-8BFF-1096-E0D2-8A79FD93A798}"/>
              </a:ext>
            </a:extLst>
          </p:cNvPr>
          <p:cNvSpPr txBox="1"/>
          <p:nvPr/>
        </p:nvSpPr>
        <p:spPr>
          <a:xfrm rot="20200024">
            <a:off x="8387637" y="3420732"/>
            <a:ext cx="919465" cy="246221"/>
          </a:xfrm>
          <a:prstGeom prst="rect">
            <a:avLst/>
          </a:prstGeom>
          <a:noFill/>
        </p:spPr>
        <p:txBody>
          <a:bodyPr wrap="square" rtlCol="0">
            <a:spAutoFit/>
          </a:bodyPr>
          <a:lstStyle/>
          <a:p>
            <a:r>
              <a:rPr lang="en-US" sz="1000" dirty="0" err="1"/>
              <a:t>hasPolarity</a:t>
            </a:r>
            <a:endParaRPr lang="en-US" sz="1000" dirty="0"/>
          </a:p>
        </p:txBody>
      </p:sp>
      <p:sp>
        <p:nvSpPr>
          <p:cNvPr id="42" name="TextBox 41">
            <a:extLst>
              <a:ext uri="{FF2B5EF4-FFF2-40B4-BE49-F238E27FC236}">
                <a16:creationId xmlns:a16="http://schemas.microsoft.com/office/drawing/2014/main" id="{AF966E6C-F852-F71C-8EAD-D2A70BEACB55}"/>
              </a:ext>
            </a:extLst>
          </p:cNvPr>
          <p:cNvSpPr txBox="1"/>
          <p:nvPr/>
        </p:nvSpPr>
        <p:spPr>
          <a:xfrm rot="1538926">
            <a:off x="8402909" y="4192113"/>
            <a:ext cx="919465" cy="246221"/>
          </a:xfrm>
          <a:prstGeom prst="rect">
            <a:avLst/>
          </a:prstGeom>
          <a:noFill/>
        </p:spPr>
        <p:txBody>
          <a:bodyPr wrap="square" rtlCol="0">
            <a:spAutoFit/>
          </a:bodyPr>
          <a:lstStyle/>
          <a:p>
            <a:r>
              <a:rPr lang="en-US" sz="1000" dirty="0" err="1"/>
              <a:t>hasAttribute</a:t>
            </a:r>
            <a:endParaRPr lang="en-US" sz="1000" dirty="0"/>
          </a:p>
        </p:txBody>
      </p:sp>
      <p:sp>
        <p:nvSpPr>
          <p:cNvPr id="43" name="TextBox 42">
            <a:extLst>
              <a:ext uri="{FF2B5EF4-FFF2-40B4-BE49-F238E27FC236}">
                <a16:creationId xmlns:a16="http://schemas.microsoft.com/office/drawing/2014/main" id="{118C87CE-B80A-67A7-BA40-5F395B1B6E51}"/>
              </a:ext>
            </a:extLst>
          </p:cNvPr>
          <p:cNvSpPr txBox="1"/>
          <p:nvPr/>
        </p:nvSpPr>
        <p:spPr>
          <a:xfrm>
            <a:off x="8426570" y="3786231"/>
            <a:ext cx="919465" cy="246221"/>
          </a:xfrm>
          <a:prstGeom prst="rect">
            <a:avLst/>
          </a:prstGeom>
          <a:noFill/>
        </p:spPr>
        <p:txBody>
          <a:bodyPr wrap="square" rtlCol="0">
            <a:spAutoFit/>
          </a:bodyPr>
          <a:lstStyle/>
          <a:p>
            <a:r>
              <a:rPr lang="en-US" sz="1000" dirty="0" err="1"/>
              <a:t>hasIntensity</a:t>
            </a:r>
            <a:endParaRPr lang="en-US" sz="1000" dirty="0"/>
          </a:p>
        </p:txBody>
      </p:sp>
      <p:sp>
        <p:nvSpPr>
          <p:cNvPr id="44" name="Rounded Rectangle 43">
            <a:extLst>
              <a:ext uri="{FF2B5EF4-FFF2-40B4-BE49-F238E27FC236}">
                <a16:creationId xmlns:a16="http://schemas.microsoft.com/office/drawing/2014/main" id="{28D4AD20-55D3-FF98-F706-7049517037BD}"/>
              </a:ext>
            </a:extLst>
          </p:cNvPr>
          <p:cNvSpPr/>
          <p:nvPr/>
        </p:nvSpPr>
        <p:spPr>
          <a:xfrm>
            <a:off x="11114267" y="3250674"/>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Positive</a:t>
            </a:r>
          </a:p>
        </p:txBody>
      </p:sp>
      <p:cxnSp>
        <p:nvCxnSpPr>
          <p:cNvPr id="45" name="Straight Arrow Connector 44">
            <a:extLst>
              <a:ext uri="{FF2B5EF4-FFF2-40B4-BE49-F238E27FC236}">
                <a16:creationId xmlns:a16="http://schemas.microsoft.com/office/drawing/2014/main" id="{052BB583-6139-10DA-9914-B3DA2AAAC1BC}"/>
              </a:ext>
            </a:extLst>
          </p:cNvPr>
          <p:cNvCxnSpPr>
            <a:cxnSpLocks/>
            <a:stCxn id="39" idx="3"/>
            <a:endCxn id="47" idx="1"/>
          </p:cNvCxnSpPr>
          <p:nvPr/>
        </p:nvCxnSpPr>
        <p:spPr>
          <a:xfrm>
            <a:off x="10486295" y="4049664"/>
            <a:ext cx="62797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0E2BF178-F410-1A24-0673-0A8B872C35BC}"/>
              </a:ext>
            </a:extLst>
          </p:cNvPr>
          <p:cNvCxnSpPr>
            <a:cxnSpLocks/>
            <a:stCxn id="40" idx="3"/>
          </p:cNvCxnSpPr>
          <p:nvPr/>
        </p:nvCxnSpPr>
        <p:spPr>
          <a:xfrm>
            <a:off x="10473772" y="3385042"/>
            <a:ext cx="63926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2BB45A34-9640-BC1B-B12D-E7E782F0963F}"/>
              </a:ext>
            </a:extLst>
          </p:cNvPr>
          <p:cNvSpPr/>
          <p:nvPr/>
        </p:nvSpPr>
        <p:spPr>
          <a:xfrm>
            <a:off x="11114267" y="3928554"/>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Strong</a:t>
            </a:r>
          </a:p>
        </p:txBody>
      </p:sp>
      <p:sp>
        <p:nvSpPr>
          <p:cNvPr id="50" name="Rounded Rectangle 49">
            <a:extLst>
              <a:ext uri="{FF2B5EF4-FFF2-40B4-BE49-F238E27FC236}">
                <a16:creationId xmlns:a16="http://schemas.microsoft.com/office/drawing/2014/main" id="{4003990C-2216-3371-FC10-71C8F88FDB97}"/>
              </a:ext>
            </a:extLst>
          </p:cNvPr>
          <p:cNvSpPr/>
          <p:nvPr/>
        </p:nvSpPr>
        <p:spPr>
          <a:xfrm>
            <a:off x="10956203" y="1633497"/>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I</a:t>
            </a:r>
          </a:p>
        </p:txBody>
      </p:sp>
      <p:sp>
        <p:nvSpPr>
          <p:cNvPr id="51" name="Rectangle 50">
            <a:extLst>
              <a:ext uri="{FF2B5EF4-FFF2-40B4-BE49-F238E27FC236}">
                <a16:creationId xmlns:a16="http://schemas.microsoft.com/office/drawing/2014/main" id="{091BF046-09E5-DBD6-9780-477370F54069}"/>
              </a:ext>
            </a:extLst>
          </p:cNvPr>
          <p:cNvSpPr/>
          <p:nvPr/>
        </p:nvSpPr>
        <p:spPr>
          <a:xfrm>
            <a:off x="7046747" y="2664870"/>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Holder</a:t>
            </a:r>
          </a:p>
        </p:txBody>
      </p:sp>
      <p:cxnSp>
        <p:nvCxnSpPr>
          <p:cNvPr id="52" name="Straight Arrow Connector 51">
            <a:extLst>
              <a:ext uri="{FF2B5EF4-FFF2-40B4-BE49-F238E27FC236}">
                <a16:creationId xmlns:a16="http://schemas.microsoft.com/office/drawing/2014/main" id="{2C1DD1A9-7805-8854-48D0-87928229BFB7}"/>
              </a:ext>
            </a:extLst>
          </p:cNvPr>
          <p:cNvCxnSpPr>
            <a:cxnSpLocks/>
            <a:stCxn id="51" idx="3"/>
            <a:endCxn id="54" idx="1"/>
          </p:cNvCxnSpPr>
          <p:nvPr/>
        </p:nvCxnSpPr>
        <p:spPr>
          <a:xfrm flipV="1">
            <a:off x="7966525" y="2782307"/>
            <a:ext cx="1561884" cy="302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74D853C6-5436-E8C9-E2A8-52EE7772A9B7}"/>
              </a:ext>
            </a:extLst>
          </p:cNvPr>
          <p:cNvCxnSpPr>
            <a:cxnSpLocks/>
            <a:stCxn id="51" idx="3"/>
            <a:endCxn id="50" idx="1"/>
          </p:cNvCxnSpPr>
          <p:nvPr/>
        </p:nvCxnSpPr>
        <p:spPr>
          <a:xfrm flipV="1">
            <a:off x="7966525" y="1798114"/>
            <a:ext cx="2989678" cy="10144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A06C78B9-EA88-E2DB-A81A-AB0870D13E41}"/>
              </a:ext>
            </a:extLst>
          </p:cNvPr>
          <p:cNvSpPr/>
          <p:nvPr/>
        </p:nvSpPr>
        <p:spPr>
          <a:xfrm>
            <a:off x="9528409" y="2592792"/>
            <a:ext cx="919778" cy="37903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7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Entity</a:t>
            </a:r>
          </a:p>
        </p:txBody>
      </p:sp>
      <p:sp>
        <p:nvSpPr>
          <p:cNvPr id="55" name="TextBox 54">
            <a:extLst>
              <a:ext uri="{FF2B5EF4-FFF2-40B4-BE49-F238E27FC236}">
                <a16:creationId xmlns:a16="http://schemas.microsoft.com/office/drawing/2014/main" id="{99192B98-8199-4CAB-C09D-60159871AC58}"/>
              </a:ext>
            </a:extLst>
          </p:cNvPr>
          <p:cNvSpPr txBox="1"/>
          <p:nvPr/>
        </p:nvSpPr>
        <p:spPr>
          <a:xfrm>
            <a:off x="8023302" y="2758101"/>
            <a:ext cx="1168332" cy="246221"/>
          </a:xfrm>
          <a:prstGeom prst="rect">
            <a:avLst/>
          </a:prstGeom>
          <a:noFill/>
        </p:spPr>
        <p:txBody>
          <a:bodyPr wrap="square" rtlCol="0">
            <a:spAutoFit/>
          </a:bodyPr>
          <a:lstStyle/>
          <a:p>
            <a:r>
              <a:rPr lang="en-US" sz="1000" dirty="0" err="1"/>
              <a:t>hasHolderEntity</a:t>
            </a:r>
            <a:endParaRPr lang="en-US" sz="1000" dirty="0"/>
          </a:p>
        </p:txBody>
      </p:sp>
      <p:sp>
        <p:nvSpPr>
          <p:cNvPr id="56" name="TextBox 55">
            <a:extLst>
              <a:ext uri="{FF2B5EF4-FFF2-40B4-BE49-F238E27FC236}">
                <a16:creationId xmlns:a16="http://schemas.microsoft.com/office/drawing/2014/main" id="{5A7AFC38-FE66-95E3-4390-4A09F3E31FFF}"/>
              </a:ext>
            </a:extLst>
          </p:cNvPr>
          <p:cNvSpPr txBox="1"/>
          <p:nvPr/>
        </p:nvSpPr>
        <p:spPr>
          <a:xfrm rot="20430721">
            <a:off x="9068677" y="2043473"/>
            <a:ext cx="919465" cy="246221"/>
          </a:xfrm>
          <a:prstGeom prst="rect">
            <a:avLst/>
          </a:prstGeom>
          <a:noFill/>
        </p:spPr>
        <p:txBody>
          <a:bodyPr wrap="square" rtlCol="0">
            <a:spAutoFit/>
          </a:bodyPr>
          <a:lstStyle/>
          <a:p>
            <a:r>
              <a:rPr lang="en-US" sz="1000" dirty="0" err="1"/>
              <a:t>hasAttribute</a:t>
            </a:r>
            <a:endParaRPr lang="en-US" sz="1000" dirty="0"/>
          </a:p>
        </p:txBody>
      </p:sp>
      <p:sp>
        <p:nvSpPr>
          <p:cNvPr id="57" name="Rounded Rectangle 56">
            <a:extLst>
              <a:ext uri="{FF2B5EF4-FFF2-40B4-BE49-F238E27FC236}">
                <a16:creationId xmlns:a16="http://schemas.microsoft.com/office/drawing/2014/main" id="{20401A0E-4C2D-F7B7-FE95-C81D065448FD}"/>
              </a:ext>
            </a:extLst>
          </p:cNvPr>
          <p:cNvSpPr/>
          <p:nvPr/>
        </p:nvSpPr>
        <p:spPr>
          <a:xfrm>
            <a:off x="11066171" y="2233613"/>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Author</a:t>
            </a:r>
          </a:p>
        </p:txBody>
      </p:sp>
      <p:cxnSp>
        <p:nvCxnSpPr>
          <p:cNvPr id="58" name="Straight Arrow Connector 57">
            <a:extLst>
              <a:ext uri="{FF2B5EF4-FFF2-40B4-BE49-F238E27FC236}">
                <a16:creationId xmlns:a16="http://schemas.microsoft.com/office/drawing/2014/main" id="{37E0C7F8-0C6F-AD71-38B2-86940E552416}"/>
              </a:ext>
            </a:extLst>
          </p:cNvPr>
          <p:cNvCxnSpPr>
            <a:stCxn id="54" idx="3"/>
            <a:endCxn id="57" idx="1"/>
          </p:cNvCxnSpPr>
          <p:nvPr/>
        </p:nvCxnSpPr>
        <p:spPr>
          <a:xfrm flipV="1">
            <a:off x="10448187" y="2398230"/>
            <a:ext cx="617984" cy="3840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91632CEA-5821-4E60-8D8F-7C35693499C8}"/>
              </a:ext>
            </a:extLst>
          </p:cNvPr>
          <p:cNvSpPr txBox="1"/>
          <p:nvPr/>
        </p:nvSpPr>
        <p:spPr>
          <a:xfrm rot="19820915">
            <a:off x="10245976" y="2190060"/>
            <a:ext cx="927689" cy="246221"/>
          </a:xfrm>
          <a:prstGeom prst="rect">
            <a:avLst/>
          </a:prstGeom>
          <a:noFill/>
        </p:spPr>
        <p:txBody>
          <a:bodyPr wrap="square" rtlCol="0">
            <a:spAutoFit/>
          </a:bodyPr>
          <a:lstStyle/>
          <a:p>
            <a:r>
              <a:rPr lang="en-US" sz="1000" dirty="0" err="1"/>
              <a:t>hasAttribute</a:t>
            </a:r>
            <a:endParaRPr lang="en-US" sz="1000" dirty="0"/>
          </a:p>
        </p:txBody>
      </p:sp>
      <p:sp>
        <p:nvSpPr>
          <p:cNvPr id="72" name="Rectangle 71">
            <a:extLst>
              <a:ext uri="{FF2B5EF4-FFF2-40B4-BE49-F238E27FC236}">
                <a16:creationId xmlns:a16="http://schemas.microsoft.com/office/drawing/2014/main" id="{AD3B8408-7CCD-4E11-91FC-7C5B5D2184AC}"/>
              </a:ext>
            </a:extLst>
          </p:cNvPr>
          <p:cNvSpPr/>
          <p:nvPr/>
        </p:nvSpPr>
        <p:spPr>
          <a:xfrm>
            <a:off x="4733802" y="3770517"/>
            <a:ext cx="1060199" cy="395937"/>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cxnSp>
        <p:nvCxnSpPr>
          <p:cNvPr id="73" name="Straight Arrow Connector 72">
            <a:extLst>
              <a:ext uri="{FF2B5EF4-FFF2-40B4-BE49-F238E27FC236}">
                <a16:creationId xmlns:a16="http://schemas.microsoft.com/office/drawing/2014/main" id="{70054CC0-7B82-536D-5A1E-E05128D0E013}"/>
              </a:ext>
            </a:extLst>
          </p:cNvPr>
          <p:cNvCxnSpPr>
            <a:cxnSpLocks/>
            <a:stCxn id="72" idx="0"/>
            <a:endCxn id="76" idx="3"/>
          </p:cNvCxnSpPr>
          <p:nvPr/>
        </p:nvCxnSpPr>
        <p:spPr>
          <a:xfrm flipH="1" flipV="1">
            <a:off x="3944666" y="2792254"/>
            <a:ext cx="1319236" cy="9782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575F941D-5C05-ACEF-12B9-839515C6F17A}"/>
              </a:ext>
            </a:extLst>
          </p:cNvPr>
          <p:cNvCxnSpPr>
            <a:cxnSpLocks/>
            <a:stCxn id="72" idx="0"/>
            <a:endCxn id="75" idx="2"/>
          </p:cNvCxnSpPr>
          <p:nvPr/>
        </p:nvCxnSpPr>
        <p:spPr>
          <a:xfrm flipV="1">
            <a:off x="5263902" y="2944431"/>
            <a:ext cx="857729" cy="8260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447E2D1D-7630-C368-AAEB-616422B13661}"/>
              </a:ext>
            </a:extLst>
          </p:cNvPr>
          <p:cNvSpPr/>
          <p:nvPr/>
        </p:nvSpPr>
        <p:spPr>
          <a:xfrm>
            <a:off x="5661742" y="2640077"/>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Reason</a:t>
            </a:r>
          </a:p>
        </p:txBody>
      </p:sp>
      <p:sp>
        <p:nvSpPr>
          <p:cNvPr id="76" name="Rectangle 75">
            <a:extLst>
              <a:ext uri="{FF2B5EF4-FFF2-40B4-BE49-F238E27FC236}">
                <a16:creationId xmlns:a16="http://schemas.microsoft.com/office/drawing/2014/main" id="{5321829C-6DBD-09CA-6240-DDF1501EC282}"/>
              </a:ext>
            </a:extLst>
          </p:cNvPr>
          <p:cNvSpPr/>
          <p:nvPr/>
        </p:nvSpPr>
        <p:spPr>
          <a:xfrm>
            <a:off x="3024888" y="2640077"/>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Qualifier</a:t>
            </a:r>
          </a:p>
        </p:txBody>
      </p:sp>
      <p:sp>
        <p:nvSpPr>
          <p:cNvPr id="77" name="TextBox 76">
            <a:extLst>
              <a:ext uri="{FF2B5EF4-FFF2-40B4-BE49-F238E27FC236}">
                <a16:creationId xmlns:a16="http://schemas.microsoft.com/office/drawing/2014/main" id="{38699392-F054-C144-F23B-C4808A862F79}"/>
              </a:ext>
            </a:extLst>
          </p:cNvPr>
          <p:cNvSpPr txBox="1"/>
          <p:nvPr/>
        </p:nvSpPr>
        <p:spPr>
          <a:xfrm rot="2359001">
            <a:off x="4185483" y="3094610"/>
            <a:ext cx="919465" cy="246221"/>
          </a:xfrm>
          <a:prstGeom prst="rect">
            <a:avLst/>
          </a:prstGeom>
          <a:noFill/>
        </p:spPr>
        <p:txBody>
          <a:bodyPr wrap="square" rtlCol="0">
            <a:spAutoFit/>
          </a:bodyPr>
          <a:lstStyle/>
          <a:p>
            <a:r>
              <a:rPr lang="en-US" sz="1000" dirty="0" err="1"/>
              <a:t>hasQualifier</a:t>
            </a:r>
            <a:endParaRPr lang="en-US" sz="1000" dirty="0"/>
          </a:p>
        </p:txBody>
      </p:sp>
      <p:sp>
        <p:nvSpPr>
          <p:cNvPr id="78" name="Rounded Rectangle 77">
            <a:extLst>
              <a:ext uri="{FF2B5EF4-FFF2-40B4-BE49-F238E27FC236}">
                <a16:creationId xmlns:a16="http://schemas.microsoft.com/office/drawing/2014/main" id="{5737EECC-95EB-47A9-EB8B-69F9C9D817FE}"/>
              </a:ext>
            </a:extLst>
          </p:cNvPr>
          <p:cNvSpPr/>
          <p:nvPr/>
        </p:nvSpPr>
        <p:spPr>
          <a:xfrm>
            <a:off x="5463724" y="1689816"/>
            <a:ext cx="1315813" cy="547754"/>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IE" sz="1400" b="0" i="1" u="none" strike="noStrike" dirty="0">
                <a:solidFill>
                  <a:srgbClr val="666666"/>
                </a:solidFill>
                <a:effectLst/>
                <a:latin typeface="Droid Serif"/>
              </a:rPr>
              <a:t>so close to many restaurants</a:t>
            </a:r>
            <a:endParaRPr lang="en-US" dirty="0">
              <a:ln w="0"/>
              <a:solidFill>
                <a:schemeClr val="tx1"/>
              </a:solidFill>
              <a:effectLst>
                <a:outerShdw blurRad="38100" dist="19050" dir="2700000" algn="tl" rotWithShape="0">
                  <a:schemeClr val="dk1">
                    <a:alpha val="40000"/>
                  </a:schemeClr>
                </a:outerShdw>
              </a:effectLst>
            </a:endParaRPr>
          </a:p>
        </p:txBody>
      </p:sp>
      <p:cxnSp>
        <p:nvCxnSpPr>
          <p:cNvPr id="79" name="Straight Arrow Connector 78">
            <a:extLst>
              <a:ext uri="{FF2B5EF4-FFF2-40B4-BE49-F238E27FC236}">
                <a16:creationId xmlns:a16="http://schemas.microsoft.com/office/drawing/2014/main" id="{F49062D5-E2C8-D30A-5CBA-85F4028E50AB}"/>
              </a:ext>
            </a:extLst>
          </p:cNvPr>
          <p:cNvCxnSpPr>
            <a:cxnSpLocks/>
            <a:stCxn id="76" idx="0"/>
            <a:endCxn id="83" idx="2"/>
          </p:cNvCxnSpPr>
          <p:nvPr/>
        </p:nvCxnSpPr>
        <p:spPr>
          <a:xfrm flipH="1" flipV="1">
            <a:off x="3465890" y="2225701"/>
            <a:ext cx="18887" cy="4143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63B63F4A-52AC-495B-D2AF-173D161B3091}"/>
              </a:ext>
            </a:extLst>
          </p:cNvPr>
          <p:cNvCxnSpPr>
            <a:cxnSpLocks/>
            <a:stCxn id="75" idx="0"/>
            <a:endCxn id="78" idx="2"/>
          </p:cNvCxnSpPr>
          <p:nvPr/>
        </p:nvCxnSpPr>
        <p:spPr>
          <a:xfrm flipV="1">
            <a:off x="6121631" y="2237570"/>
            <a:ext cx="0" cy="4025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B44FA002-CE02-3AB0-389E-043B0D633492}"/>
              </a:ext>
            </a:extLst>
          </p:cNvPr>
          <p:cNvSpPr txBox="1"/>
          <p:nvPr/>
        </p:nvSpPr>
        <p:spPr>
          <a:xfrm>
            <a:off x="3087438" y="2344406"/>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82" name="TextBox 81">
            <a:extLst>
              <a:ext uri="{FF2B5EF4-FFF2-40B4-BE49-F238E27FC236}">
                <a16:creationId xmlns:a16="http://schemas.microsoft.com/office/drawing/2014/main" id="{A6B78268-A5D0-8412-5362-FBC17090104F}"/>
              </a:ext>
            </a:extLst>
          </p:cNvPr>
          <p:cNvSpPr txBox="1"/>
          <p:nvPr/>
        </p:nvSpPr>
        <p:spPr>
          <a:xfrm>
            <a:off x="5697712" y="2327855"/>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83" name="Rounded Rectangle 82">
            <a:extLst>
              <a:ext uri="{FF2B5EF4-FFF2-40B4-BE49-F238E27FC236}">
                <a16:creationId xmlns:a16="http://schemas.microsoft.com/office/drawing/2014/main" id="{89F5D8FB-971B-1D09-6F30-1BE25232B8EF}"/>
              </a:ext>
            </a:extLst>
          </p:cNvPr>
          <p:cNvSpPr/>
          <p:nvPr/>
        </p:nvSpPr>
        <p:spPr>
          <a:xfrm>
            <a:off x="2807983" y="1677947"/>
            <a:ext cx="1315813" cy="547754"/>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a:bodyPr>
          <a:lstStyle/>
          <a:p>
            <a:pPr algn="ctr"/>
            <a:r>
              <a:rPr lang="en-IE" sz="1400" b="0" i="1" u="none" strike="noStrike" dirty="0">
                <a:solidFill>
                  <a:srgbClr val="666666"/>
                </a:solidFill>
                <a:effectLst/>
                <a:latin typeface="Droid Serif"/>
              </a:rPr>
              <a:t>tourists</a:t>
            </a:r>
            <a:endParaRPr lang="en-US" dirty="0">
              <a:ln w="0"/>
              <a:solidFill>
                <a:schemeClr val="tx1"/>
              </a:solidFill>
              <a:effectLst>
                <a:outerShdw blurRad="38100" dist="19050" dir="2700000" algn="tl" rotWithShape="0">
                  <a:schemeClr val="dk1">
                    <a:alpha val="40000"/>
                  </a:schemeClr>
                </a:outerShdw>
              </a:effectLst>
            </a:endParaRPr>
          </a:p>
        </p:txBody>
      </p:sp>
      <p:sp>
        <p:nvSpPr>
          <p:cNvPr id="84" name="TextBox 83">
            <a:extLst>
              <a:ext uri="{FF2B5EF4-FFF2-40B4-BE49-F238E27FC236}">
                <a16:creationId xmlns:a16="http://schemas.microsoft.com/office/drawing/2014/main" id="{56086A34-AD27-5DEA-DAD4-E0100299F990}"/>
              </a:ext>
            </a:extLst>
          </p:cNvPr>
          <p:cNvSpPr txBox="1"/>
          <p:nvPr/>
        </p:nvSpPr>
        <p:spPr>
          <a:xfrm rot="19138805">
            <a:off x="5106824" y="3223648"/>
            <a:ext cx="834262" cy="246221"/>
          </a:xfrm>
          <a:prstGeom prst="rect">
            <a:avLst/>
          </a:prstGeom>
          <a:noFill/>
        </p:spPr>
        <p:txBody>
          <a:bodyPr wrap="square" rtlCol="0">
            <a:spAutoFit/>
          </a:bodyPr>
          <a:lstStyle/>
          <a:p>
            <a:r>
              <a:rPr lang="en-US" sz="1000" dirty="0" err="1"/>
              <a:t>hasReason</a:t>
            </a:r>
            <a:endParaRPr lang="en-US" sz="1000" dirty="0"/>
          </a:p>
        </p:txBody>
      </p:sp>
      <p:cxnSp>
        <p:nvCxnSpPr>
          <p:cNvPr id="95" name="Straight Arrow Connector 94">
            <a:extLst>
              <a:ext uri="{FF2B5EF4-FFF2-40B4-BE49-F238E27FC236}">
                <a16:creationId xmlns:a16="http://schemas.microsoft.com/office/drawing/2014/main" id="{FF648D90-C212-DBF4-B5CD-B9298796C3BC}"/>
              </a:ext>
            </a:extLst>
          </p:cNvPr>
          <p:cNvCxnSpPr>
            <a:stCxn id="72" idx="1"/>
            <a:endCxn id="3" idx="3"/>
          </p:cNvCxnSpPr>
          <p:nvPr/>
        </p:nvCxnSpPr>
        <p:spPr>
          <a:xfrm flipH="1" flipV="1">
            <a:off x="3136536" y="3942464"/>
            <a:ext cx="1597266" cy="260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1F9FD09B-DB5D-014D-84FF-56807080C691}"/>
              </a:ext>
            </a:extLst>
          </p:cNvPr>
          <p:cNvCxnSpPr>
            <a:stCxn id="72" idx="3"/>
            <a:endCxn id="32" idx="1"/>
          </p:cNvCxnSpPr>
          <p:nvPr/>
        </p:nvCxnSpPr>
        <p:spPr>
          <a:xfrm>
            <a:off x="5794001" y="3968486"/>
            <a:ext cx="1252746" cy="131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8B04757C-DC31-EF20-C09F-112B8E8A2A5B}"/>
              </a:ext>
            </a:extLst>
          </p:cNvPr>
          <p:cNvSpPr txBox="1"/>
          <p:nvPr/>
        </p:nvSpPr>
        <p:spPr>
          <a:xfrm>
            <a:off x="3410419" y="3742409"/>
            <a:ext cx="1106760" cy="400110"/>
          </a:xfrm>
          <a:prstGeom prst="rect">
            <a:avLst/>
          </a:prstGeom>
          <a:noFill/>
        </p:spPr>
        <p:txBody>
          <a:bodyPr wrap="square" rtlCol="0">
            <a:spAutoFit/>
          </a:bodyPr>
          <a:lstStyle/>
          <a:p>
            <a:r>
              <a:rPr lang="en-US" sz="1000" dirty="0" err="1"/>
              <a:t>isExpressedOn</a:t>
            </a:r>
            <a:endParaRPr lang="en-US" sz="1000" dirty="0"/>
          </a:p>
          <a:p>
            <a:r>
              <a:rPr lang="en-US" sz="1000" dirty="0"/>
              <a:t>Target</a:t>
            </a:r>
          </a:p>
        </p:txBody>
      </p:sp>
      <p:sp>
        <p:nvSpPr>
          <p:cNvPr id="99" name="TextBox 98">
            <a:extLst>
              <a:ext uri="{FF2B5EF4-FFF2-40B4-BE49-F238E27FC236}">
                <a16:creationId xmlns:a16="http://schemas.microsoft.com/office/drawing/2014/main" id="{DB62008B-D272-BBF8-3511-07ED2777EADA}"/>
              </a:ext>
            </a:extLst>
          </p:cNvPr>
          <p:cNvSpPr txBox="1"/>
          <p:nvPr/>
        </p:nvSpPr>
        <p:spPr>
          <a:xfrm>
            <a:off x="5831888" y="3769788"/>
            <a:ext cx="919779" cy="400110"/>
          </a:xfrm>
          <a:prstGeom prst="rect">
            <a:avLst/>
          </a:prstGeom>
          <a:noFill/>
        </p:spPr>
        <p:txBody>
          <a:bodyPr wrap="square" rtlCol="0">
            <a:spAutoFit/>
          </a:bodyPr>
          <a:lstStyle/>
          <a:p>
            <a:r>
              <a:rPr lang="en-US" sz="1000" dirty="0"/>
              <a:t>conveys</a:t>
            </a:r>
            <a:br>
              <a:rPr lang="en-US" sz="1000" dirty="0"/>
            </a:br>
            <a:r>
              <a:rPr lang="en-US" sz="1000" dirty="0"/>
              <a:t>Sentiment</a:t>
            </a:r>
          </a:p>
        </p:txBody>
      </p:sp>
      <p:cxnSp>
        <p:nvCxnSpPr>
          <p:cNvPr id="103" name="Straight Arrow Connector 102">
            <a:extLst>
              <a:ext uri="{FF2B5EF4-FFF2-40B4-BE49-F238E27FC236}">
                <a16:creationId xmlns:a16="http://schemas.microsoft.com/office/drawing/2014/main" id="{802DE538-2372-D2AA-F884-176A2A4B3A10}"/>
              </a:ext>
            </a:extLst>
          </p:cNvPr>
          <p:cNvCxnSpPr>
            <a:stCxn id="72" idx="0"/>
            <a:endCxn id="51" idx="2"/>
          </p:cNvCxnSpPr>
          <p:nvPr/>
        </p:nvCxnSpPr>
        <p:spPr>
          <a:xfrm flipV="1">
            <a:off x="5263902" y="2960205"/>
            <a:ext cx="2242734" cy="8103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2547A38B-E0E6-4D11-F156-3AFFB0AB8FDA}"/>
              </a:ext>
            </a:extLst>
          </p:cNvPr>
          <p:cNvSpPr txBox="1"/>
          <p:nvPr/>
        </p:nvSpPr>
        <p:spPr>
          <a:xfrm rot="20221435">
            <a:off x="5931679" y="3300892"/>
            <a:ext cx="1168332" cy="246221"/>
          </a:xfrm>
          <a:prstGeom prst="rect">
            <a:avLst/>
          </a:prstGeom>
          <a:noFill/>
        </p:spPr>
        <p:txBody>
          <a:bodyPr wrap="square" rtlCol="0">
            <a:spAutoFit/>
          </a:bodyPr>
          <a:lstStyle/>
          <a:p>
            <a:r>
              <a:rPr lang="en-US" sz="1000" dirty="0" err="1"/>
              <a:t>hasHolderEntity</a:t>
            </a:r>
            <a:endParaRPr lang="en-US" sz="1000" dirty="0"/>
          </a:p>
        </p:txBody>
      </p:sp>
    </p:spTree>
    <p:extLst>
      <p:ext uri="{BB962C8B-B14F-4D97-AF65-F5344CB8AC3E}">
        <p14:creationId xmlns:p14="http://schemas.microsoft.com/office/powerpoint/2010/main" val="374673198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DF625-3D23-DC47-8712-019619B89C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92672-078F-59CB-09DE-B167325842BB}"/>
              </a:ext>
            </a:extLst>
          </p:cNvPr>
          <p:cNvSpPr/>
          <p:nvPr/>
        </p:nvSpPr>
        <p:spPr>
          <a:xfrm>
            <a:off x="4514108" y="3736114"/>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sp>
        <p:nvSpPr>
          <p:cNvPr id="62" name="Rectangle 61">
            <a:extLst>
              <a:ext uri="{FF2B5EF4-FFF2-40B4-BE49-F238E27FC236}">
                <a16:creationId xmlns:a16="http://schemas.microsoft.com/office/drawing/2014/main" id="{55434962-C838-D73D-4A21-9F12D94C64F7}"/>
              </a:ext>
            </a:extLst>
          </p:cNvPr>
          <p:cNvSpPr/>
          <p:nvPr/>
        </p:nvSpPr>
        <p:spPr>
          <a:xfrm>
            <a:off x="6452387" y="3725729"/>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a:t>
            </a:r>
          </a:p>
        </p:txBody>
      </p:sp>
      <p:sp>
        <p:nvSpPr>
          <p:cNvPr id="63" name="Rectangle 62">
            <a:extLst>
              <a:ext uri="{FF2B5EF4-FFF2-40B4-BE49-F238E27FC236}">
                <a16:creationId xmlns:a16="http://schemas.microsoft.com/office/drawing/2014/main" id="{900C6BC4-2F40-5F3A-630C-AB2719124FCB}"/>
              </a:ext>
            </a:extLst>
          </p:cNvPr>
          <p:cNvSpPr/>
          <p:nvPr/>
        </p:nvSpPr>
        <p:spPr>
          <a:xfrm>
            <a:off x="2480734" y="3721612"/>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Target</a:t>
            </a:r>
          </a:p>
        </p:txBody>
      </p:sp>
      <p:cxnSp>
        <p:nvCxnSpPr>
          <p:cNvPr id="30" name="Straight Arrow Connector 29">
            <a:extLst>
              <a:ext uri="{FF2B5EF4-FFF2-40B4-BE49-F238E27FC236}">
                <a16:creationId xmlns:a16="http://schemas.microsoft.com/office/drawing/2014/main" id="{E9515264-0E24-5B05-E44A-29546445D158}"/>
              </a:ext>
            </a:extLst>
          </p:cNvPr>
          <p:cNvCxnSpPr>
            <a:cxnSpLocks/>
            <a:stCxn id="3" idx="1"/>
            <a:endCxn id="63" idx="3"/>
          </p:cNvCxnSpPr>
          <p:nvPr/>
        </p:nvCxnSpPr>
        <p:spPr>
          <a:xfrm flipH="1" flipV="1">
            <a:off x="3400512" y="3869280"/>
            <a:ext cx="1113596" cy="145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85B1B65-E5FA-F5B1-F491-C65B283B157D}"/>
              </a:ext>
            </a:extLst>
          </p:cNvPr>
          <p:cNvCxnSpPr>
            <a:cxnSpLocks/>
            <a:stCxn id="3" idx="3"/>
            <a:endCxn id="62" idx="1"/>
          </p:cNvCxnSpPr>
          <p:nvPr/>
        </p:nvCxnSpPr>
        <p:spPr>
          <a:xfrm flipV="1">
            <a:off x="5433886" y="3877906"/>
            <a:ext cx="1018501" cy="58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CF89333-1CEA-8B39-AB4B-A5DFF89258E0}"/>
              </a:ext>
            </a:extLst>
          </p:cNvPr>
          <p:cNvCxnSpPr>
            <a:cxnSpLocks/>
            <a:stCxn id="63" idx="1"/>
            <a:endCxn id="27" idx="3"/>
          </p:cNvCxnSpPr>
          <p:nvPr/>
        </p:nvCxnSpPr>
        <p:spPr>
          <a:xfrm flipH="1">
            <a:off x="1761620" y="3869280"/>
            <a:ext cx="719114" cy="38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961D465-13E6-A79D-ACD8-F9F07240E64F}"/>
              </a:ext>
            </a:extLst>
          </p:cNvPr>
          <p:cNvSpPr/>
          <p:nvPr/>
        </p:nvSpPr>
        <p:spPr>
          <a:xfrm>
            <a:off x="841842" y="3725431"/>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Aspect</a:t>
            </a:r>
          </a:p>
        </p:txBody>
      </p:sp>
      <p:sp>
        <p:nvSpPr>
          <p:cNvPr id="29" name="Rounded Rectangle 28">
            <a:extLst>
              <a:ext uri="{FF2B5EF4-FFF2-40B4-BE49-F238E27FC236}">
                <a16:creationId xmlns:a16="http://schemas.microsoft.com/office/drawing/2014/main" id="{2AC786F2-50FD-651B-CC93-95A6203A705F}"/>
              </a:ext>
            </a:extLst>
          </p:cNvPr>
          <p:cNvSpPr/>
          <p:nvPr/>
        </p:nvSpPr>
        <p:spPr>
          <a:xfrm>
            <a:off x="860253" y="2633488"/>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aspect_term</a:t>
            </a:r>
            <a:endParaRPr lang="en-US" dirty="0">
              <a:ln w="0"/>
              <a:solidFill>
                <a:schemeClr val="tx1"/>
              </a:solidFill>
              <a:effectLst>
                <a:outerShdw blurRad="38100" dist="19050" dir="2700000" algn="tl" rotWithShape="0">
                  <a:schemeClr val="dk1">
                    <a:alpha val="40000"/>
                  </a:schemeClr>
                </a:outerShdw>
              </a:effectLst>
            </a:endParaRPr>
          </a:p>
        </p:txBody>
      </p:sp>
      <p:cxnSp>
        <p:nvCxnSpPr>
          <p:cNvPr id="8" name="Straight Arrow Connector 7">
            <a:extLst>
              <a:ext uri="{FF2B5EF4-FFF2-40B4-BE49-F238E27FC236}">
                <a16:creationId xmlns:a16="http://schemas.microsoft.com/office/drawing/2014/main" id="{65B4A5A8-C3FF-4975-8C6E-F1B8BA29AC2F}"/>
              </a:ext>
            </a:extLst>
          </p:cNvPr>
          <p:cNvCxnSpPr>
            <a:stCxn id="27" idx="0"/>
            <a:endCxn id="29" idx="2"/>
          </p:cNvCxnSpPr>
          <p:nvPr/>
        </p:nvCxnSpPr>
        <p:spPr>
          <a:xfrm flipV="1">
            <a:off x="1301731" y="2962721"/>
            <a:ext cx="3765" cy="7627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3179B69-262F-83F5-2321-AF5EB2DE65B8}"/>
              </a:ext>
            </a:extLst>
          </p:cNvPr>
          <p:cNvCxnSpPr>
            <a:cxnSpLocks/>
            <a:stCxn id="27" idx="2"/>
          </p:cNvCxnSpPr>
          <p:nvPr/>
        </p:nvCxnSpPr>
        <p:spPr>
          <a:xfrm>
            <a:off x="1301731" y="4020766"/>
            <a:ext cx="18216" cy="823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131ACC82-C2C3-8B68-619F-2809FA362B79}"/>
              </a:ext>
            </a:extLst>
          </p:cNvPr>
          <p:cNvSpPr/>
          <p:nvPr/>
        </p:nvSpPr>
        <p:spPr>
          <a:xfrm>
            <a:off x="8972156" y="4445796"/>
            <a:ext cx="919778"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expression</a:t>
            </a:r>
          </a:p>
        </p:txBody>
      </p:sp>
      <p:cxnSp>
        <p:nvCxnSpPr>
          <p:cNvPr id="5" name="Straight Arrow Connector 4">
            <a:extLst>
              <a:ext uri="{FF2B5EF4-FFF2-40B4-BE49-F238E27FC236}">
                <a16:creationId xmlns:a16="http://schemas.microsoft.com/office/drawing/2014/main" id="{761B8413-80B2-9A51-E772-91E191B03693}"/>
              </a:ext>
            </a:extLst>
          </p:cNvPr>
          <p:cNvCxnSpPr>
            <a:cxnSpLocks/>
            <a:stCxn id="62" idx="3"/>
            <a:endCxn id="45" idx="1"/>
          </p:cNvCxnSpPr>
          <p:nvPr/>
        </p:nvCxnSpPr>
        <p:spPr>
          <a:xfrm>
            <a:off x="7372165" y="3877906"/>
            <a:ext cx="1599992" cy="680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580C605-0CC9-F001-B69E-B2148DDC0E8F}"/>
              </a:ext>
            </a:extLst>
          </p:cNvPr>
          <p:cNvCxnSpPr>
            <a:cxnSpLocks/>
            <a:stCxn id="62" idx="3"/>
            <a:endCxn id="46" idx="1"/>
          </p:cNvCxnSpPr>
          <p:nvPr/>
        </p:nvCxnSpPr>
        <p:spPr>
          <a:xfrm flipV="1">
            <a:off x="7372165" y="3182706"/>
            <a:ext cx="1566688" cy="695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22C43F2-8398-4071-9E23-CD9C537A60D7}"/>
              </a:ext>
            </a:extLst>
          </p:cNvPr>
          <p:cNvCxnSpPr>
            <a:cxnSpLocks/>
            <a:stCxn id="62" idx="3"/>
            <a:endCxn id="31" idx="1"/>
          </p:cNvCxnSpPr>
          <p:nvPr/>
        </p:nvCxnSpPr>
        <p:spPr>
          <a:xfrm>
            <a:off x="7372165" y="3877906"/>
            <a:ext cx="1599991" cy="7325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Rounded Rectangle 47">
            <a:extLst>
              <a:ext uri="{FF2B5EF4-FFF2-40B4-BE49-F238E27FC236}">
                <a16:creationId xmlns:a16="http://schemas.microsoft.com/office/drawing/2014/main" id="{8DA55F98-1390-B67E-EC49-FA793507EB41}"/>
              </a:ext>
            </a:extLst>
          </p:cNvPr>
          <p:cNvSpPr/>
          <p:nvPr/>
        </p:nvSpPr>
        <p:spPr>
          <a:xfrm>
            <a:off x="10244174" y="1050542"/>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holder_span</a:t>
            </a:r>
            <a:endParaRPr lang="en-US" dirty="0">
              <a:ln w="0"/>
              <a:solidFill>
                <a:schemeClr val="tx1"/>
              </a:solidFill>
              <a:effectLst>
                <a:outerShdw blurRad="38100" dist="19050" dir="2700000" algn="tl" rotWithShape="0">
                  <a:schemeClr val="dk1">
                    <a:alpha val="40000"/>
                  </a:schemeClr>
                </a:outerShdw>
              </a:effectLst>
            </a:endParaRPr>
          </a:p>
        </p:txBody>
      </p:sp>
      <p:cxnSp>
        <p:nvCxnSpPr>
          <p:cNvPr id="17" name="Straight Arrow Connector 16">
            <a:extLst>
              <a:ext uri="{FF2B5EF4-FFF2-40B4-BE49-F238E27FC236}">
                <a16:creationId xmlns:a16="http://schemas.microsoft.com/office/drawing/2014/main" id="{95D175E8-4F3D-3A5A-9439-97A803935C45}"/>
              </a:ext>
            </a:extLst>
          </p:cNvPr>
          <p:cNvCxnSpPr>
            <a:cxnSpLocks/>
            <a:stCxn id="3" idx="0"/>
            <a:endCxn id="49" idx="1"/>
          </p:cNvCxnSpPr>
          <p:nvPr/>
        </p:nvCxnSpPr>
        <p:spPr>
          <a:xfrm flipV="1">
            <a:off x="4973997" y="2380087"/>
            <a:ext cx="989618" cy="13560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4430C20F-ACCA-BBEF-3171-3D2D33870B90}"/>
              </a:ext>
            </a:extLst>
          </p:cNvPr>
          <p:cNvSpPr/>
          <p:nvPr/>
        </p:nvSpPr>
        <p:spPr>
          <a:xfrm>
            <a:off x="5963615" y="2232419"/>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Holder</a:t>
            </a:r>
          </a:p>
        </p:txBody>
      </p:sp>
      <p:cxnSp>
        <p:nvCxnSpPr>
          <p:cNvPr id="16" name="Straight Arrow Connector 15">
            <a:extLst>
              <a:ext uri="{FF2B5EF4-FFF2-40B4-BE49-F238E27FC236}">
                <a16:creationId xmlns:a16="http://schemas.microsoft.com/office/drawing/2014/main" id="{DDE40C22-603A-25F2-A40D-94F03DC9297C}"/>
              </a:ext>
            </a:extLst>
          </p:cNvPr>
          <p:cNvCxnSpPr>
            <a:cxnSpLocks/>
            <a:stCxn id="49" idx="3"/>
            <a:endCxn id="47" idx="1"/>
          </p:cNvCxnSpPr>
          <p:nvPr/>
        </p:nvCxnSpPr>
        <p:spPr>
          <a:xfrm flipV="1">
            <a:off x="6883393" y="2362812"/>
            <a:ext cx="1063632" cy="172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3CC56A8-CE3F-6CF7-58A6-3FE78C662648}"/>
              </a:ext>
            </a:extLst>
          </p:cNvPr>
          <p:cNvCxnSpPr>
            <a:cxnSpLocks/>
            <a:stCxn id="49" idx="3"/>
            <a:endCxn id="48" idx="1"/>
          </p:cNvCxnSpPr>
          <p:nvPr/>
        </p:nvCxnSpPr>
        <p:spPr>
          <a:xfrm flipV="1">
            <a:off x="6883393" y="1215159"/>
            <a:ext cx="3360781" cy="11649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DFCDD3F-80F1-BCEF-06B9-EE1D37E65D16}"/>
              </a:ext>
            </a:extLst>
          </p:cNvPr>
          <p:cNvCxnSpPr>
            <a:cxnSpLocks/>
            <a:stCxn id="3" idx="0"/>
            <a:endCxn id="70" idx="3"/>
          </p:cNvCxnSpPr>
          <p:nvPr/>
        </p:nvCxnSpPr>
        <p:spPr>
          <a:xfrm flipH="1" flipV="1">
            <a:off x="3846421" y="2351632"/>
            <a:ext cx="1127576" cy="13844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0B72ADF-84CA-21D8-832E-998BF20C1491}"/>
              </a:ext>
            </a:extLst>
          </p:cNvPr>
          <p:cNvCxnSpPr>
            <a:cxnSpLocks/>
            <a:endCxn id="69" idx="2"/>
          </p:cNvCxnSpPr>
          <p:nvPr/>
        </p:nvCxnSpPr>
        <p:spPr>
          <a:xfrm flipH="1" flipV="1">
            <a:off x="4947366" y="2532671"/>
            <a:ext cx="37200" cy="121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BF69488-5CE2-1D84-B324-51963369436B}"/>
              </a:ext>
            </a:extLst>
          </p:cNvPr>
          <p:cNvCxnSpPr>
            <a:cxnSpLocks/>
            <a:stCxn id="63" idx="2"/>
          </p:cNvCxnSpPr>
          <p:nvPr/>
        </p:nvCxnSpPr>
        <p:spPr>
          <a:xfrm>
            <a:off x="2940623" y="4016947"/>
            <a:ext cx="6062" cy="8230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itle 1">
            <a:extLst>
              <a:ext uri="{FF2B5EF4-FFF2-40B4-BE49-F238E27FC236}">
                <a16:creationId xmlns:a16="http://schemas.microsoft.com/office/drawing/2014/main" id="{B2CB5A9C-C40A-6069-4B25-8F15EBA0B77D}"/>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Unified Opinion Concepts (UOC) Ontology</a:t>
            </a:r>
            <a:endParaRPr lang="en-US" sz="3600" dirty="0"/>
          </a:p>
        </p:txBody>
      </p:sp>
      <p:sp>
        <p:nvSpPr>
          <p:cNvPr id="41" name="TextBox 40">
            <a:extLst>
              <a:ext uri="{FF2B5EF4-FFF2-40B4-BE49-F238E27FC236}">
                <a16:creationId xmlns:a16="http://schemas.microsoft.com/office/drawing/2014/main" id="{0C9457C4-CD60-C195-D412-9FEAB84D8946}"/>
              </a:ext>
            </a:extLst>
          </p:cNvPr>
          <p:cNvSpPr txBox="1"/>
          <p:nvPr/>
        </p:nvSpPr>
        <p:spPr>
          <a:xfrm>
            <a:off x="1828835" y="3662248"/>
            <a:ext cx="740914" cy="400110"/>
          </a:xfrm>
          <a:prstGeom prst="rect">
            <a:avLst/>
          </a:prstGeom>
          <a:noFill/>
        </p:spPr>
        <p:txBody>
          <a:bodyPr wrap="square" rtlCol="0">
            <a:spAutoFit/>
          </a:bodyPr>
          <a:lstStyle/>
          <a:p>
            <a:r>
              <a:rPr lang="en-US" sz="1000" dirty="0"/>
              <a:t>embodies</a:t>
            </a:r>
          </a:p>
          <a:p>
            <a:r>
              <a:rPr lang="en-US" sz="1000" dirty="0"/>
              <a:t>Aspect</a:t>
            </a:r>
          </a:p>
        </p:txBody>
      </p:sp>
      <p:sp>
        <p:nvSpPr>
          <p:cNvPr id="42" name="TextBox 41">
            <a:extLst>
              <a:ext uri="{FF2B5EF4-FFF2-40B4-BE49-F238E27FC236}">
                <a16:creationId xmlns:a16="http://schemas.microsoft.com/office/drawing/2014/main" id="{9752B09E-6CDF-6B51-A4F0-34CE14AA3094}"/>
              </a:ext>
            </a:extLst>
          </p:cNvPr>
          <p:cNvSpPr txBox="1"/>
          <p:nvPr/>
        </p:nvSpPr>
        <p:spPr>
          <a:xfrm>
            <a:off x="3446566" y="3668016"/>
            <a:ext cx="1305983" cy="400110"/>
          </a:xfrm>
          <a:prstGeom prst="rect">
            <a:avLst/>
          </a:prstGeom>
          <a:noFill/>
        </p:spPr>
        <p:txBody>
          <a:bodyPr wrap="square" rtlCol="0">
            <a:spAutoFit/>
          </a:bodyPr>
          <a:lstStyle/>
          <a:p>
            <a:r>
              <a:rPr lang="en-US" sz="1000" dirty="0" err="1"/>
              <a:t>isExpressedOn</a:t>
            </a:r>
            <a:endParaRPr lang="en-US" sz="1000" dirty="0"/>
          </a:p>
          <a:p>
            <a:r>
              <a:rPr lang="en-US" sz="1000" dirty="0"/>
              <a:t>Target</a:t>
            </a:r>
          </a:p>
        </p:txBody>
      </p:sp>
      <p:sp>
        <p:nvSpPr>
          <p:cNvPr id="43" name="TextBox 42">
            <a:extLst>
              <a:ext uri="{FF2B5EF4-FFF2-40B4-BE49-F238E27FC236}">
                <a16:creationId xmlns:a16="http://schemas.microsoft.com/office/drawing/2014/main" id="{95CE64CE-00D7-E36F-2A67-2B8B5469846C}"/>
              </a:ext>
            </a:extLst>
          </p:cNvPr>
          <p:cNvSpPr txBox="1"/>
          <p:nvPr/>
        </p:nvSpPr>
        <p:spPr>
          <a:xfrm>
            <a:off x="5465393" y="3683044"/>
            <a:ext cx="919779" cy="400110"/>
          </a:xfrm>
          <a:prstGeom prst="rect">
            <a:avLst/>
          </a:prstGeom>
          <a:noFill/>
        </p:spPr>
        <p:txBody>
          <a:bodyPr wrap="square" rtlCol="0">
            <a:spAutoFit/>
          </a:bodyPr>
          <a:lstStyle/>
          <a:p>
            <a:r>
              <a:rPr lang="en-US" sz="1000" dirty="0"/>
              <a:t>conveys</a:t>
            </a:r>
            <a:br>
              <a:rPr lang="en-US" sz="1000" dirty="0"/>
            </a:br>
            <a:r>
              <a:rPr lang="en-US" sz="1000" dirty="0"/>
              <a:t>Sentiment</a:t>
            </a:r>
          </a:p>
        </p:txBody>
      </p:sp>
      <p:sp>
        <p:nvSpPr>
          <p:cNvPr id="45" name="Rectangle 44">
            <a:extLst>
              <a:ext uri="{FF2B5EF4-FFF2-40B4-BE49-F238E27FC236}">
                <a16:creationId xmlns:a16="http://schemas.microsoft.com/office/drawing/2014/main" id="{930F8CC7-1B3F-37B3-6C65-417B3A70E3B9}"/>
              </a:ext>
            </a:extLst>
          </p:cNvPr>
          <p:cNvSpPr/>
          <p:nvPr/>
        </p:nvSpPr>
        <p:spPr>
          <a:xfrm>
            <a:off x="8972157" y="3743796"/>
            <a:ext cx="919778" cy="40426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 Intensity</a:t>
            </a:r>
          </a:p>
        </p:txBody>
      </p:sp>
      <p:sp>
        <p:nvSpPr>
          <p:cNvPr id="46" name="Rectangle 45">
            <a:extLst>
              <a:ext uri="{FF2B5EF4-FFF2-40B4-BE49-F238E27FC236}">
                <a16:creationId xmlns:a16="http://schemas.microsoft.com/office/drawing/2014/main" id="{0B6E475A-CBBA-7AFD-7C5A-3B07591674DB}"/>
              </a:ext>
            </a:extLst>
          </p:cNvPr>
          <p:cNvSpPr/>
          <p:nvPr/>
        </p:nvSpPr>
        <p:spPr>
          <a:xfrm>
            <a:off x="8938853" y="2977966"/>
            <a:ext cx="941793" cy="40948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a:t>
            </a:r>
          </a:p>
          <a:p>
            <a:pPr algn="ctr"/>
            <a:r>
              <a:rPr lang="en-US" dirty="0">
                <a:ln w="0"/>
                <a:solidFill>
                  <a:schemeClr val="tx1"/>
                </a:solidFill>
                <a:effectLst>
                  <a:outerShdw blurRad="38100" dist="19050" dir="2700000" algn="tl" rotWithShape="0">
                    <a:schemeClr val="dk1">
                      <a:alpha val="40000"/>
                    </a:schemeClr>
                  </a:outerShdw>
                </a:effectLst>
              </a:rPr>
              <a:t>Polarity</a:t>
            </a:r>
          </a:p>
        </p:txBody>
      </p:sp>
      <p:sp>
        <p:nvSpPr>
          <p:cNvPr id="47" name="Rectangle 46">
            <a:extLst>
              <a:ext uri="{FF2B5EF4-FFF2-40B4-BE49-F238E27FC236}">
                <a16:creationId xmlns:a16="http://schemas.microsoft.com/office/drawing/2014/main" id="{17F1BE7C-F4B0-C079-BF8F-47235FC524BF}"/>
              </a:ext>
            </a:extLst>
          </p:cNvPr>
          <p:cNvSpPr/>
          <p:nvPr/>
        </p:nvSpPr>
        <p:spPr>
          <a:xfrm>
            <a:off x="7947025" y="2173297"/>
            <a:ext cx="919778" cy="37903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7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Entity</a:t>
            </a:r>
          </a:p>
        </p:txBody>
      </p:sp>
      <p:sp>
        <p:nvSpPr>
          <p:cNvPr id="69" name="Rectangle 68">
            <a:extLst>
              <a:ext uri="{FF2B5EF4-FFF2-40B4-BE49-F238E27FC236}">
                <a16:creationId xmlns:a16="http://schemas.microsoft.com/office/drawing/2014/main" id="{1E3759DF-5623-0A57-7528-DD6A6C7B227D}"/>
              </a:ext>
            </a:extLst>
          </p:cNvPr>
          <p:cNvSpPr/>
          <p:nvPr/>
        </p:nvSpPr>
        <p:spPr>
          <a:xfrm>
            <a:off x="4487477" y="2228317"/>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Reason</a:t>
            </a:r>
          </a:p>
        </p:txBody>
      </p:sp>
      <p:sp>
        <p:nvSpPr>
          <p:cNvPr id="70" name="Rectangle 69">
            <a:extLst>
              <a:ext uri="{FF2B5EF4-FFF2-40B4-BE49-F238E27FC236}">
                <a16:creationId xmlns:a16="http://schemas.microsoft.com/office/drawing/2014/main" id="{E212F81F-7220-4F9F-1A38-CC3C529904EE}"/>
              </a:ext>
            </a:extLst>
          </p:cNvPr>
          <p:cNvSpPr/>
          <p:nvPr/>
        </p:nvSpPr>
        <p:spPr>
          <a:xfrm>
            <a:off x="2926643" y="2199455"/>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Qualifier</a:t>
            </a:r>
          </a:p>
        </p:txBody>
      </p:sp>
      <p:sp>
        <p:nvSpPr>
          <p:cNvPr id="79" name="TextBox 78">
            <a:extLst>
              <a:ext uri="{FF2B5EF4-FFF2-40B4-BE49-F238E27FC236}">
                <a16:creationId xmlns:a16="http://schemas.microsoft.com/office/drawing/2014/main" id="{999B0A8C-CA5F-AADC-9F10-E20A6085DD9E}"/>
              </a:ext>
            </a:extLst>
          </p:cNvPr>
          <p:cNvSpPr txBox="1"/>
          <p:nvPr/>
        </p:nvSpPr>
        <p:spPr>
          <a:xfrm rot="20200024">
            <a:off x="7793277" y="3316998"/>
            <a:ext cx="919465" cy="246221"/>
          </a:xfrm>
          <a:prstGeom prst="rect">
            <a:avLst/>
          </a:prstGeom>
          <a:noFill/>
        </p:spPr>
        <p:txBody>
          <a:bodyPr wrap="square" rtlCol="0">
            <a:spAutoFit/>
          </a:bodyPr>
          <a:lstStyle/>
          <a:p>
            <a:r>
              <a:rPr lang="en-US" sz="1000" dirty="0" err="1"/>
              <a:t>hasPolarity</a:t>
            </a:r>
            <a:endParaRPr lang="en-US" sz="1000" dirty="0"/>
          </a:p>
        </p:txBody>
      </p:sp>
      <p:sp>
        <p:nvSpPr>
          <p:cNvPr id="80" name="TextBox 79">
            <a:extLst>
              <a:ext uri="{FF2B5EF4-FFF2-40B4-BE49-F238E27FC236}">
                <a16:creationId xmlns:a16="http://schemas.microsoft.com/office/drawing/2014/main" id="{22F52A6F-E80F-E42C-6475-3C6ADF972E43}"/>
              </a:ext>
            </a:extLst>
          </p:cNvPr>
          <p:cNvSpPr txBox="1"/>
          <p:nvPr/>
        </p:nvSpPr>
        <p:spPr>
          <a:xfrm rot="1538926">
            <a:off x="7808549" y="4088379"/>
            <a:ext cx="919465" cy="246221"/>
          </a:xfrm>
          <a:prstGeom prst="rect">
            <a:avLst/>
          </a:prstGeom>
          <a:noFill/>
        </p:spPr>
        <p:txBody>
          <a:bodyPr wrap="square" rtlCol="0">
            <a:spAutoFit/>
          </a:bodyPr>
          <a:lstStyle/>
          <a:p>
            <a:r>
              <a:rPr lang="en-US" sz="1000" dirty="0" err="1"/>
              <a:t>hasAttribute</a:t>
            </a:r>
            <a:endParaRPr lang="en-US" sz="1000" dirty="0"/>
          </a:p>
        </p:txBody>
      </p:sp>
      <p:sp>
        <p:nvSpPr>
          <p:cNvPr id="81" name="TextBox 80">
            <a:extLst>
              <a:ext uri="{FF2B5EF4-FFF2-40B4-BE49-F238E27FC236}">
                <a16:creationId xmlns:a16="http://schemas.microsoft.com/office/drawing/2014/main" id="{CEA622A9-1240-04BD-6ED4-690758C6C5BE}"/>
              </a:ext>
            </a:extLst>
          </p:cNvPr>
          <p:cNvSpPr txBox="1"/>
          <p:nvPr/>
        </p:nvSpPr>
        <p:spPr>
          <a:xfrm>
            <a:off x="7832210" y="3682497"/>
            <a:ext cx="919465" cy="246221"/>
          </a:xfrm>
          <a:prstGeom prst="rect">
            <a:avLst/>
          </a:prstGeom>
          <a:noFill/>
        </p:spPr>
        <p:txBody>
          <a:bodyPr wrap="square" rtlCol="0">
            <a:spAutoFit/>
          </a:bodyPr>
          <a:lstStyle/>
          <a:p>
            <a:r>
              <a:rPr lang="en-US" sz="1000" dirty="0" err="1"/>
              <a:t>hasIntensity</a:t>
            </a:r>
            <a:endParaRPr lang="en-US" sz="1000" dirty="0"/>
          </a:p>
        </p:txBody>
      </p:sp>
      <p:sp>
        <p:nvSpPr>
          <p:cNvPr id="82" name="TextBox 81">
            <a:extLst>
              <a:ext uri="{FF2B5EF4-FFF2-40B4-BE49-F238E27FC236}">
                <a16:creationId xmlns:a16="http://schemas.microsoft.com/office/drawing/2014/main" id="{3D81D7D3-30A4-8828-E9D0-DAFC13DAF151}"/>
              </a:ext>
            </a:extLst>
          </p:cNvPr>
          <p:cNvSpPr txBox="1"/>
          <p:nvPr/>
        </p:nvSpPr>
        <p:spPr>
          <a:xfrm rot="18455013">
            <a:off x="5242732" y="2828371"/>
            <a:ext cx="919465" cy="246221"/>
          </a:xfrm>
          <a:prstGeom prst="rect">
            <a:avLst/>
          </a:prstGeom>
          <a:noFill/>
        </p:spPr>
        <p:txBody>
          <a:bodyPr wrap="square" rtlCol="0">
            <a:spAutoFit/>
          </a:bodyPr>
          <a:lstStyle/>
          <a:p>
            <a:r>
              <a:rPr lang="en-US" sz="1000" dirty="0" err="1"/>
              <a:t>isHeldBy</a:t>
            </a:r>
            <a:endParaRPr lang="en-US" sz="1000" dirty="0"/>
          </a:p>
        </p:txBody>
      </p:sp>
      <p:sp>
        <p:nvSpPr>
          <p:cNvPr id="83" name="TextBox 82">
            <a:extLst>
              <a:ext uri="{FF2B5EF4-FFF2-40B4-BE49-F238E27FC236}">
                <a16:creationId xmlns:a16="http://schemas.microsoft.com/office/drawing/2014/main" id="{6B47CDA2-FA6F-9C4B-130D-7CE7CEDC5388}"/>
              </a:ext>
            </a:extLst>
          </p:cNvPr>
          <p:cNvSpPr txBox="1"/>
          <p:nvPr/>
        </p:nvSpPr>
        <p:spPr>
          <a:xfrm>
            <a:off x="6853206" y="2338606"/>
            <a:ext cx="1168332" cy="246221"/>
          </a:xfrm>
          <a:prstGeom prst="rect">
            <a:avLst/>
          </a:prstGeom>
          <a:noFill/>
        </p:spPr>
        <p:txBody>
          <a:bodyPr wrap="square" rtlCol="0">
            <a:spAutoFit/>
          </a:bodyPr>
          <a:lstStyle/>
          <a:p>
            <a:r>
              <a:rPr lang="en-US" sz="1000" dirty="0" err="1"/>
              <a:t>hasHolderEntity</a:t>
            </a:r>
            <a:endParaRPr lang="en-US" sz="1000" dirty="0"/>
          </a:p>
        </p:txBody>
      </p:sp>
      <p:sp>
        <p:nvSpPr>
          <p:cNvPr id="84" name="TextBox 83">
            <a:extLst>
              <a:ext uri="{FF2B5EF4-FFF2-40B4-BE49-F238E27FC236}">
                <a16:creationId xmlns:a16="http://schemas.microsoft.com/office/drawing/2014/main" id="{3DFEC4BA-3E3A-3D81-7471-30C0054BF82D}"/>
              </a:ext>
            </a:extLst>
          </p:cNvPr>
          <p:cNvSpPr txBox="1"/>
          <p:nvPr/>
        </p:nvSpPr>
        <p:spPr>
          <a:xfrm rot="20430721">
            <a:off x="7898581" y="1623978"/>
            <a:ext cx="919465" cy="246221"/>
          </a:xfrm>
          <a:prstGeom prst="rect">
            <a:avLst/>
          </a:prstGeom>
          <a:noFill/>
        </p:spPr>
        <p:txBody>
          <a:bodyPr wrap="square" rtlCol="0">
            <a:spAutoFit/>
          </a:bodyPr>
          <a:lstStyle/>
          <a:p>
            <a:r>
              <a:rPr lang="en-US" sz="1000" dirty="0" err="1"/>
              <a:t>hasAttribute</a:t>
            </a:r>
            <a:endParaRPr lang="en-US" sz="1000" dirty="0"/>
          </a:p>
        </p:txBody>
      </p:sp>
      <p:sp>
        <p:nvSpPr>
          <p:cNvPr id="85" name="TextBox 84">
            <a:extLst>
              <a:ext uri="{FF2B5EF4-FFF2-40B4-BE49-F238E27FC236}">
                <a16:creationId xmlns:a16="http://schemas.microsoft.com/office/drawing/2014/main" id="{4DD00120-BFED-8390-F106-C00E6D890AFC}"/>
              </a:ext>
            </a:extLst>
          </p:cNvPr>
          <p:cNvSpPr txBox="1"/>
          <p:nvPr/>
        </p:nvSpPr>
        <p:spPr>
          <a:xfrm rot="2970528">
            <a:off x="3845930" y="2910753"/>
            <a:ext cx="919465" cy="246221"/>
          </a:xfrm>
          <a:prstGeom prst="rect">
            <a:avLst/>
          </a:prstGeom>
          <a:noFill/>
        </p:spPr>
        <p:txBody>
          <a:bodyPr wrap="square" rtlCol="0">
            <a:spAutoFit/>
          </a:bodyPr>
          <a:lstStyle/>
          <a:p>
            <a:r>
              <a:rPr lang="en-US" sz="1000" dirty="0" err="1"/>
              <a:t>hasQualifier</a:t>
            </a:r>
            <a:endParaRPr lang="en-US" sz="1000" dirty="0"/>
          </a:p>
        </p:txBody>
      </p:sp>
      <p:sp>
        <p:nvSpPr>
          <p:cNvPr id="86" name="Rectangle 85">
            <a:extLst>
              <a:ext uri="{FF2B5EF4-FFF2-40B4-BE49-F238E27FC236}">
                <a16:creationId xmlns:a16="http://schemas.microsoft.com/office/drawing/2014/main" id="{FF4C8E85-3021-AC22-0E96-0FC4518D0268}"/>
              </a:ext>
            </a:extLst>
          </p:cNvPr>
          <p:cNvSpPr/>
          <p:nvPr/>
        </p:nvSpPr>
        <p:spPr>
          <a:xfrm>
            <a:off x="838200" y="4871126"/>
            <a:ext cx="919778" cy="4204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 Category</a:t>
            </a:r>
          </a:p>
        </p:txBody>
      </p:sp>
      <p:sp>
        <p:nvSpPr>
          <p:cNvPr id="87" name="Rectangle 86">
            <a:extLst>
              <a:ext uri="{FF2B5EF4-FFF2-40B4-BE49-F238E27FC236}">
                <a16:creationId xmlns:a16="http://schemas.microsoft.com/office/drawing/2014/main" id="{36588CAE-8122-4B28-BD92-0C7B176A6648}"/>
              </a:ext>
            </a:extLst>
          </p:cNvPr>
          <p:cNvSpPr/>
          <p:nvPr/>
        </p:nvSpPr>
        <p:spPr>
          <a:xfrm>
            <a:off x="2480734" y="4871743"/>
            <a:ext cx="919778" cy="40841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 Entity</a:t>
            </a:r>
          </a:p>
        </p:txBody>
      </p:sp>
      <p:sp>
        <p:nvSpPr>
          <p:cNvPr id="89" name="Rounded Rectangle 88">
            <a:extLst>
              <a:ext uri="{FF2B5EF4-FFF2-40B4-BE49-F238E27FC236}">
                <a16:creationId xmlns:a16="http://schemas.microsoft.com/office/drawing/2014/main" id="{58AC997A-180D-004C-4761-76102D996EEB}"/>
              </a:ext>
            </a:extLst>
          </p:cNvPr>
          <p:cNvSpPr/>
          <p:nvPr/>
        </p:nvSpPr>
        <p:spPr>
          <a:xfrm>
            <a:off x="10434724" y="2651144"/>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Positive</a:t>
            </a:r>
          </a:p>
        </p:txBody>
      </p:sp>
      <p:cxnSp>
        <p:nvCxnSpPr>
          <p:cNvPr id="95" name="Straight Arrow Connector 94">
            <a:extLst>
              <a:ext uri="{FF2B5EF4-FFF2-40B4-BE49-F238E27FC236}">
                <a16:creationId xmlns:a16="http://schemas.microsoft.com/office/drawing/2014/main" id="{30F738F8-5FEC-6AAF-E3BC-47395E06D026}"/>
              </a:ext>
            </a:extLst>
          </p:cNvPr>
          <p:cNvCxnSpPr>
            <a:cxnSpLocks/>
            <a:stCxn id="45" idx="3"/>
            <a:endCxn id="161" idx="1"/>
          </p:cNvCxnSpPr>
          <p:nvPr/>
        </p:nvCxnSpPr>
        <p:spPr>
          <a:xfrm>
            <a:off x="9891935" y="3945930"/>
            <a:ext cx="529445" cy="444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9EB49BA7-DFA2-37A6-1007-2F1DEC01DCC4}"/>
              </a:ext>
            </a:extLst>
          </p:cNvPr>
          <p:cNvCxnSpPr>
            <a:cxnSpLocks/>
            <a:stCxn id="45" idx="3"/>
            <a:endCxn id="160" idx="1"/>
          </p:cNvCxnSpPr>
          <p:nvPr/>
        </p:nvCxnSpPr>
        <p:spPr>
          <a:xfrm>
            <a:off x="9891935" y="3945930"/>
            <a:ext cx="553822" cy="7711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3B86EF11-831D-B2BD-3EFC-CF3C92F8CDAC}"/>
              </a:ext>
            </a:extLst>
          </p:cNvPr>
          <p:cNvCxnSpPr>
            <a:cxnSpLocks/>
            <a:stCxn id="45" idx="3"/>
            <a:endCxn id="159" idx="1"/>
          </p:cNvCxnSpPr>
          <p:nvPr/>
        </p:nvCxnSpPr>
        <p:spPr>
          <a:xfrm>
            <a:off x="9891935" y="3945930"/>
            <a:ext cx="536532" cy="4078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A187A1E7-C598-D403-B0C8-806F58826142}"/>
              </a:ext>
            </a:extLst>
          </p:cNvPr>
          <p:cNvSpPr txBox="1"/>
          <p:nvPr/>
        </p:nvSpPr>
        <p:spPr>
          <a:xfrm rot="5400000">
            <a:off x="4665493" y="2826694"/>
            <a:ext cx="834262" cy="246221"/>
          </a:xfrm>
          <a:prstGeom prst="rect">
            <a:avLst/>
          </a:prstGeom>
          <a:noFill/>
        </p:spPr>
        <p:txBody>
          <a:bodyPr wrap="square" rtlCol="0">
            <a:spAutoFit/>
          </a:bodyPr>
          <a:lstStyle/>
          <a:p>
            <a:r>
              <a:rPr lang="en-US" sz="1000" dirty="0" err="1"/>
              <a:t>hasReason</a:t>
            </a:r>
            <a:endParaRPr lang="en-US" sz="1000" dirty="0"/>
          </a:p>
        </p:txBody>
      </p:sp>
      <p:sp>
        <p:nvSpPr>
          <p:cNvPr id="101" name="TextBox 100">
            <a:extLst>
              <a:ext uri="{FF2B5EF4-FFF2-40B4-BE49-F238E27FC236}">
                <a16:creationId xmlns:a16="http://schemas.microsoft.com/office/drawing/2014/main" id="{A0A49309-45F8-5040-9D63-4A1E13CF8FF4}"/>
              </a:ext>
            </a:extLst>
          </p:cNvPr>
          <p:cNvSpPr txBox="1"/>
          <p:nvPr/>
        </p:nvSpPr>
        <p:spPr>
          <a:xfrm rot="5400000">
            <a:off x="2550705" y="4213640"/>
            <a:ext cx="823092" cy="400110"/>
          </a:xfrm>
          <a:prstGeom prst="rect">
            <a:avLst/>
          </a:prstGeom>
          <a:noFill/>
        </p:spPr>
        <p:txBody>
          <a:bodyPr wrap="square" rtlCol="0">
            <a:spAutoFit/>
          </a:bodyPr>
          <a:lstStyle/>
          <a:p>
            <a:r>
              <a:rPr lang="en-US" sz="1000" dirty="0" err="1"/>
              <a:t>hasTargetEntity</a:t>
            </a:r>
            <a:endParaRPr lang="en-US" sz="1000" dirty="0"/>
          </a:p>
        </p:txBody>
      </p:sp>
      <p:cxnSp>
        <p:nvCxnSpPr>
          <p:cNvPr id="103" name="Straight Arrow Connector 102">
            <a:extLst>
              <a:ext uri="{FF2B5EF4-FFF2-40B4-BE49-F238E27FC236}">
                <a16:creationId xmlns:a16="http://schemas.microsoft.com/office/drawing/2014/main" id="{3B1B6CE9-0BBB-699D-4F85-11138ED95FDA}"/>
              </a:ext>
            </a:extLst>
          </p:cNvPr>
          <p:cNvCxnSpPr>
            <a:cxnSpLocks/>
            <a:stCxn id="46" idx="3"/>
            <a:endCxn id="133" idx="1"/>
          </p:cNvCxnSpPr>
          <p:nvPr/>
        </p:nvCxnSpPr>
        <p:spPr>
          <a:xfrm flipV="1">
            <a:off x="9880646" y="2408901"/>
            <a:ext cx="546991" cy="7738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6D64DB88-A630-F4C5-CE6C-133CA35F5A0D}"/>
              </a:ext>
            </a:extLst>
          </p:cNvPr>
          <p:cNvCxnSpPr>
            <a:cxnSpLocks/>
            <a:stCxn id="46" idx="3"/>
            <a:endCxn id="89" idx="1"/>
          </p:cNvCxnSpPr>
          <p:nvPr/>
        </p:nvCxnSpPr>
        <p:spPr>
          <a:xfrm flipV="1">
            <a:off x="9880646" y="2772254"/>
            <a:ext cx="554078" cy="4104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63C1E77A-4FBE-E096-012E-51BD417E105E}"/>
              </a:ext>
            </a:extLst>
          </p:cNvPr>
          <p:cNvCxnSpPr>
            <a:cxnSpLocks/>
            <a:stCxn id="46" idx="3"/>
            <a:endCxn id="132" idx="1"/>
          </p:cNvCxnSpPr>
          <p:nvPr/>
        </p:nvCxnSpPr>
        <p:spPr>
          <a:xfrm flipV="1">
            <a:off x="9880646" y="3135607"/>
            <a:ext cx="571368" cy="470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F91809C3-8B01-108F-1587-67E147F41365}"/>
              </a:ext>
            </a:extLst>
          </p:cNvPr>
          <p:cNvSpPr txBox="1"/>
          <p:nvPr/>
        </p:nvSpPr>
        <p:spPr>
          <a:xfrm rot="5400000">
            <a:off x="886515" y="4292990"/>
            <a:ext cx="899399" cy="400110"/>
          </a:xfrm>
          <a:prstGeom prst="rect">
            <a:avLst/>
          </a:prstGeom>
          <a:noFill/>
        </p:spPr>
        <p:txBody>
          <a:bodyPr wrap="square" rtlCol="0">
            <a:spAutoFit/>
          </a:bodyPr>
          <a:lstStyle/>
          <a:p>
            <a:r>
              <a:rPr lang="en-US" sz="1000" dirty="0"/>
              <a:t>has Aspect</a:t>
            </a:r>
          </a:p>
          <a:p>
            <a:r>
              <a:rPr lang="en-US" sz="1000" dirty="0"/>
              <a:t>Category</a:t>
            </a:r>
          </a:p>
        </p:txBody>
      </p:sp>
      <p:sp>
        <p:nvSpPr>
          <p:cNvPr id="109" name="TextBox 108">
            <a:extLst>
              <a:ext uri="{FF2B5EF4-FFF2-40B4-BE49-F238E27FC236}">
                <a16:creationId xmlns:a16="http://schemas.microsoft.com/office/drawing/2014/main" id="{BCE4E1D0-E90C-74DD-910D-203C4EA3D534}"/>
              </a:ext>
            </a:extLst>
          </p:cNvPr>
          <p:cNvSpPr txBox="1"/>
          <p:nvPr/>
        </p:nvSpPr>
        <p:spPr>
          <a:xfrm rot="5400000">
            <a:off x="976315" y="3161133"/>
            <a:ext cx="683328" cy="400110"/>
          </a:xfrm>
          <a:prstGeom prst="rect">
            <a:avLst/>
          </a:prstGeom>
          <a:noFill/>
        </p:spPr>
        <p:txBody>
          <a:bodyPr wrap="square" rtlCol="0">
            <a:spAutoFit/>
          </a:bodyPr>
          <a:lstStyle/>
          <a:p>
            <a:r>
              <a:rPr lang="en-US" sz="1000" dirty="0"/>
              <a:t>has</a:t>
            </a:r>
          </a:p>
          <a:p>
            <a:r>
              <a:rPr lang="en-US" sz="1000" dirty="0"/>
              <a:t>Attribute</a:t>
            </a:r>
          </a:p>
        </p:txBody>
      </p:sp>
      <p:sp>
        <p:nvSpPr>
          <p:cNvPr id="132" name="Rounded Rectangle 131">
            <a:extLst>
              <a:ext uri="{FF2B5EF4-FFF2-40B4-BE49-F238E27FC236}">
                <a16:creationId xmlns:a16="http://schemas.microsoft.com/office/drawing/2014/main" id="{A827CA41-7CE9-1F44-5E07-24C0DE42E6EE}"/>
              </a:ext>
            </a:extLst>
          </p:cNvPr>
          <p:cNvSpPr/>
          <p:nvPr/>
        </p:nvSpPr>
        <p:spPr>
          <a:xfrm>
            <a:off x="10452014" y="3014497"/>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Neutral</a:t>
            </a:r>
          </a:p>
        </p:txBody>
      </p:sp>
      <p:sp>
        <p:nvSpPr>
          <p:cNvPr id="133" name="Rounded Rectangle 132">
            <a:extLst>
              <a:ext uri="{FF2B5EF4-FFF2-40B4-BE49-F238E27FC236}">
                <a16:creationId xmlns:a16="http://schemas.microsoft.com/office/drawing/2014/main" id="{F9ECDCA0-6316-611F-59E4-FC9837A47AAB}"/>
              </a:ext>
            </a:extLst>
          </p:cNvPr>
          <p:cNvSpPr/>
          <p:nvPr/>
        </p:nvSpPr>
        <p:spPr>
          <a:xfrm>
            <a:off x="10427637" y="2287791"/>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Negative</a:t>
            </a:r>
          </a:p>
        </p:txBody>
      </p:sp>
      <p:sp>
        <p:nvSpPr>
          <p:cNvPr id="146" name="Rounded Rectangle 145">
            <a:extLst>
              <a:ext uri="{FF2B5EF4-FFF2-40B4-BE49-F238E27FC236}">
                <a16:creationId xmlns:a16="http://schemas.microsoft.com/office/drawing/2014/main" id="{57CF31AA-99B4-B33D-3277-0E65FDBDBB6C}"/>
              </a:ext>
            </a:extLst>
          </p:cNvPr>
          <p:cNvSpPr/>
          <p:nvPr/>
        </p:nvSpPr>
        <p:spPr>
          <a:xfrm>
            <a:off x="795753" y="5778813"/>
            <a:ext cx="1006170"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category_name</a:t>
            </a:r>
            <a:endParaRPr lang="en-US" dirty="0">
              <a:ln w="0"/>
              <a:solidFill>
                <a:schemeClr val="tx1"/>
              </a:solidFill>
              <a:effectLst>
                <a:outerShdw blurRad="38100" dist="19050" dir="2700000" algn="tl" rotWithShape="0">
                  <a:schemeClr val="dk1">
                    <a:alpha val="40000"/>
                  </a:schemeClr>
                </a:outerShdw>
              </a:effectLst>
            </a:endParaRPr>
          </a:p>
        </p:txBody>
      </p:sp>
      <p:sp>
        <p:nvSpPr>
          <p:cNvPr id="147" name="Rounded Rectangle 146">
            <a:extLst>
              <a:ext uri="{FF2B5EF4-FFF2-40B4-BE49-F238E27FC236}">
                <a16:creationId xmlns:a16="http://schemas.microsoft.com/office/drawing/2014/main" id="{F0B55096-602C-239B-A2C5-95093BCD530E}"/>
              </a:ext>
            </a:extLst>
          </p:cNvPr>
          <p:cNvSpPr/>
          <p:nvPr/>
        </p:nvSpPr>
        <p:spPr>
          <a:xfrm>
            <a:off x="2502412" y="5781054"/>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0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entity_value</a:t>
            </a:r>
            <a:endParaRPr lang="en-US" dirty="0">
              <a:ln w="0"/>
              <a:solidFill>
                <a:schemeClr val="tx1"/>
              </a:solidFill>
              <a:effectLst>
                <a:outerShdw blurRad="38100" dist="19050" dir="2700000" algn="tl" rotWithShape="0">
                  <a:schemeClr val="dk1">
                    <a:alpha val="40000"/>
                  </a:schemeClr>
                </a:outerShdw>
              </a:effectLst>
            </a:endParaRPr>
          </a:p>
        </p:txBody>
      </p:sp>
      <p:sp>
        <p:nvSpPr>
          <p:cNvPr id="148" name="Rounded Rectangle 147">
            <a:extLst>
              <a:ext uri="{FF2B5EF4-FFF2-40B4-BE49-F238E27FC236}">
                <a16:creationId xmlns:a16="http://schemas.microsoft.com/office/drawing/2014/main" id="{7D75C0AD-9FD3-BD26-33C7-120AA40FEDFC}"/>
              </a:ext>
            </a:extLst>
          </p:cNvPr>
          <p:cNvSpPr/>
          <p:nvPr/>
        </p:nvSpPr>
        <p:spPr>
          <a:xfrm>
            <a:off x="2947655" y="1368057"/>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55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qualifier_span</a:t>
            </a:r>
            <a:endParaRPr lang="en-US" dirty="0">
              <a:ln w="0"/>
              <a:solidFill>
                <a:schemeClr val="tx1"/>
              </a:solidFill>
              <a:effectLst>
                <a:outerShdw blurRad="38100" dist="19050" dir="2700000" algn="tl" rotWithShape="0">
                  <a:schemeClr val="dk1">
                    <a:alpha val="40000"/>
                  </a:schemeClr>
                </a:outerShdw>
              </a:effectLst>
            </a:endParaRPr>
          </a:p>
        </p:txBody>
      </p:sp>
      <p:sp>
        <p:nvSpPr>
          <p:cNvPr id="149" name="Rounded Rectangle 148">
            <a:extLst>
              <a:ext uri="{FF2B5EF4-FFF2-40B4-BE49-F238E27FC236}">
                <a16:creationId xmlns:a16="http://schemas.microsoft.com/office/drawing/2014/main" id="{B72B36B3-3EE9-C83F-D97D-6D1D50E80664}"/>
              </a:ext>
            </a:extLst>
          </p:cNvPr>
          <p:cNvSpPr/>
          <p:nvPr/>
        </p:nvSpPr>
        <p:spPr>
          <a:xfrm>
            <a:off x="4504361" y="1362967"/>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reason_span</a:t>
            </a:r>
            <a:endParaRPr lang="en-US" dirty="0">
              <a:ln w="0"/>
              <a:solidFill>
                <a:schemeClr val="tx1"/>
              </a:solidFill>
              <a:effectLst>
                <a:outerShdw blurRad="38100" dist="19050" dir="2700000" algn="tl" rotWithShape="0">
                  <a:schemeClr val="dk1">
                    <a:alpha val="40000"/>
                  </a:schemeClr>
                </a:outerShdw>
              </a:effectLst>
            </a:endParaRPr>
          </a:p>
        </p:txBody>
      </p:sp>
      <p:sp>
        <p:nvSpPr>
          <p:cNvPr id="152" name="Rounded Rectangle 151">
            <a:extLst>
              <a:ext uri="{FF2B5EF4-FFF2-40B4-BE49-F238E27FC236}">
                <a16:creationId xmlns:a16="http://schemas.microsoft.com/office/drawing/2014/main" id="{4C6C1A1D-FD4F-94D8-7110-3F8E0459CE1C}"/>
              </a:ext>
            </a:extLst>
          </p:cNvPr>
          <p:cNvSpPr/>
          <p:nvPr/>
        </p:nvSpPr>
        <p:spPr>
          <a:xfrm>
            <a:off x="10251261" y="1595205"/>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0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entity_value</a:t>
            </a:r>
            <a:endParaRPr lang="en-US" dirty="0">
              <a:ln w="0"/>
              <a:solidFill>
                <a:schemeClr val="tx1"/>
              </a:solidFill>
              <a:effectLst>
                <a:outerShdw blurRad="38100" dist="19050" dir="2700000" algn="tl" rotWithShape="0">
                  <a:schemeClr val="dk1">
                    <a:alpha val="40000"/>
                  </a:schemeClr>
                </a:outerShdw>
              </a:effectLst>
            </a:endParaRPr>
          </a:p>
        </p:txBody>
      </p:sp>
      <p:sp>
        <p:nvSpPr>
          <p:cNvPr id="159" name="Rounded Rectangle 158">
            <a:extLst>
              <a:ext uri="{FF2B5EF4-FFF2-40B4-BE49-F238E27FC236}">
                <a16:creationId xmlns:a16="http://schemas.microsoft.com/office/drawing/2014/main" id="{B09FBDF7-7599-2D46-C647-2C63D531EFB6}"/>
              </a:ext>
            </a:extLst>
          </p:cNvPr>
          <p:cNvSpPr/>
          <p:nvPr/>
        </p:nvSpPr>
        <p:spPr>
          <a:xfrm>
            <a:off x="10428467" y="4232633"/>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Average</a:t>
            </a:r>
          </a:p>
        </p:txBody>
      </p:sp>
      <p:sp>
        <p:nvSpPr>
          <p:cNvPr id="160" name="Rounded Rectangle 159">
            <a:extLst>
              <a:ext uri="{FF2B5EF4-FFF2-40B4-BE49-F238E27FC236}">
                <a16:creationId xmlns:a16="http://schemas.microsoft.com/office/drawing/2014/main" id="{4E32C704-4D07-9165-2B5A-E0470D478039}"/>
              </a:ext>
            </a:extLst>
          </p:cNvPr>
          <p:cNvSpPr/>
          <p:nvPr/>
        </p:nvSpPr>
        <p:spPr>
          <a:xfrm>
            <a:off x="10445757" y="4595986"/>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Weak</a:t>
            </a:r>
          </a:p>
        </p:txBody>
      </p:sp>
      <p:sp>
        <p:nvSpPr>
          <p:cNvPr id="161" name="Rounded Rectangle 160">
            <a:extLst>
              <a:ext uri="{FF2B5EF4-FFF2-40B4-BE49-F238E27FC236}">
                <a16:creationId xmlns:a16="http://schemas.microsoft.com/office/drawing/2014/main" id="{5A7CA672-FC57-22D5-0286-0DC5E22A0D80}"/>
              </a:ext>
            </a:extLst>
          </p:cNvPr>
          <p:cNvSpPr/>
          <p:nvPr/>
        </p:nvSpPr>
        <p:spPr>
          <a:xfrm>
            <a:off x="10421380" y="3869280"/>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Strong</a:t>
            </a:r>
          </a:p>
        </p:txBody>
      </p:sp>
      <p:cxnSp>
        <p:nvCxnSpPr>
          <p:cNvPr id="174" name="Straight Arrow Connector 173">
            <a:extLst>
              <a:ext uri="{FF2B5EF4-FFF2-40B4-BE49-F238E27FC236}">
                <a16:creationId xmlns:a16="http://schemas.microsoft.com/office/drawing/2014/main" id="{E01C2E80-2D3C-19BF-5F94-A3D099312743}"/>
              </a:ext>
            </a:extLst>
          </p:cNvPr>
          <p:cNvCxnSpPr>
            <a:stCxn id="47" idx="3"/>
            <a:endCxn id="152" idx="1"/>
          </p:cNvCxnSpPr>
          <p:nvPr/>
        </p:nvCxnSpPr>
        <p:spPr>
          <a:xfrm flipV="1">
            <a:off x="8866803" y="1759822"/>
            <a:ext cx="1384458" cy="6029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DB108EF6-B061-663E-5707-00B8F37D41CA}"/>
              </a:ext>
            </a:extLst>
          </p:cNvPr>
          <p:cNvSpPr txBox="1"/>
          <p:nvPr/>
        </p:nvSpPr>
        <p:spPr>
          <a:xfrm rot="20041073">
            <a:off x="8894431" y="1936797"/>
            <a:ext cx="919465" cy="246221"/>
          </a:xfrm>
          <a:prstGeom prst="rect">
            <a:avLst/>
          </a:prstGeom>
          <a:noFill/>
        </p:spPr>
        <p:txBody>
          <a:bodyPr wrap="square" rtlCol="0">
            <a:spAutoFit/>
          </a:bodyPr>
          <a:lstStyle/>
          <a:p>
            <a:r>
              <a:rPr lang="en-US" sz="1000" dirty="0" err="1"/>
              <a:t>hasAttribute</a:t>
            </a:r>
            <a:endParaRPr lang="en-US" sz="1000" dirty="0"/>
          </a:p>
        </p:txBody>
      </p:sp>
      <p:cxnSp>
        <p:nvCxnSpPr>
          <p:cNvPr id="179" name="Straight Arrow Connector 178">
            <a:extLst>
              <a:ext uri="{FF2B5EF4-FFF2-40B4-BE49-F238E27FC236}">
                <a16:creationId xmlns:a16="http://schemas.microsoft.com/office/drawing/2014/main" id="{C25A89B3-DD1A-BC2B-5444-1BEFF92C5A9A}"/>
              </a:ext>
            </a:extLst>
          </p:cNvPr>
          <p:cNvCxnSpPr>
            <a:stCxn id="86" idx="2"/>
            <a:endCxn id="146" idx="0"/>
          </p:cNvCxnSpPr>
          <p:nvPr/>
        </p:nvCxnSpPr>
        <p:spPr>
          <a:xfrm>
            <a:off x="1298089" y="5291561"/>
            <a:ext cx="749" cy="4872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6AA1655B-0B01-AB51-D9F2-0167C4C5FF07}"/>
              </a:ext>
            </a:extLst>
          </p:cNvPr>
          <p:cNvCxnSpPr>
            <a:stCxn id="87" idx="2"/>
            <a:endCxn id="147" idx="0"/>
          </p:cNvCxnSpPr>
          <p:nvPr/>
        </p:nvCxnSpPr>
        <p:spPr>
          <a:xfrm>
            <a:off x="2940623" y="5280161"/>
            <a:ext cx="7032" cy="500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998B1019-28DC-ED58-74CD-E73489575CF2}"/>
              </a:ext>
            </a:extLst>
          </p:cNvPr>
          <p:cNvCxnSpPr>
            <a:stCxn id="70" idx="0"/>
            <a:endCxn id="148" idx="2"/>
          </p:cNvCxnSpPr>
          <p:nvPr/>
        </p:nvCxnSpPr>
        <p:spPr>
          <a:xfrm flipV="1">
            <a:off x="3386532" y="1697290"/>
            <a:ext cx="6366" cy="502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2D9B98D0-2394-FC58-97D3-69D8F801D4B2}"/>
              </a:ext>
            </a:extLst>
          </p:cNvPr>
          <p:cNvCxnSpPr>
            <a:stCxn id="69" idx="0"/>
            <a:endCxn id="149" idx="2"/>
          </p:cNvCxnSpPr>
          <p:nvPr/>
        </p:nvCxnSpPr>
        <p:spPr>
          <a:xfrm flipV="1">
            <a:off x="4947366" y="1692200"/>
            <a:ext cx="2238" cy="5361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3BF7FF6C-A9D2-F5C5-4201-70ABF5BD64DB}"/>
              </a:ext>
            </a:extLst>
          </p:cNvPr>
          <p:cNvSpPr txBox="1"/>
          <p:nvPr/>
        </p:nvSpPr>
        <p:spPr>
          <a:xfrm>
            <a:off x="876481" y="5362345"/>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187" name="TextBox 186">
            <a:extLst>
              <a:ext uri="{FF2B5EF4-FFF2-40B4-BE49-F238E27FC236}">
                <a16:creationId xmlns:a16="http://schemas.microsoft.com/office/drawing/2014/main" id="{B9140AA9-BB77-2B8B-55ED-EF641A85BECC}"/>
              </a:ext>
            </a:extLst>
          </p:cNvPr>
          <p:cNvSpPr txBox="1"/>
          <p:nvPr/>
        </p:nvSpPr>
        <p:spPr>
          <a:xfrm>
            <a:off x="2527101" y="5360542"/>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189" name="TextBox 188">
            <a:extLst>
              <a:ext uri="{FF2B5EF4-FFF2-40B4-BE49-F238E27FC236}">
                <a16:creationId xmlns:a16="http://schemas.microsoft.com/office/drawing/2014/main" id="{91176D9E-CE27-0022-0812-9E7E4476D775}"/>
              </a:ext>
            </a:extLst>
          </p:cNvPr>
          <p:cNvSpPr txBox="1"/>
          <p:nvPr/>
        </p:nvSpPr>
        <p:spPr>
          <a:xfrm>
            <a:off x="2989193" y="1903784"/>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190" name="TextBox 189">
            <a:extLst>
              <a:ext uri="{FF2B5EF4-FFF2-40B4-BE49-F238E27FC236}">
                <a16:creationId xmlns:a16="http://schemas.microsoft.com/office/drawing/2014/main" id="{E53F9FD7-427B-CDD6-362D-E0317090DCBB}"/>
              </a:ext>
            </a:extLst>
          </p:cNvPr>
          <p:cNvSpPr txBox="1"/>
          <p:nvPr/>
        </p:nvSpPr>
        <p:spPr>
          <a:xfrm>
            <a:off x="4523447" y="1916095"/>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Tree>
    <p:extLst>
      <p:ext uri="{BB962C8B-B14F-4D97-AF65-F5344CB8AC3E}">
        <p14:creationId xmlns:p14="http://schemas.microsoft.com/office/powerpoint/2010/main" val="287326785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46CEA-E1C6-7F68-D53D-D1EA572CA1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25C9521-805C-AAB2-36C3-6D547E7CE8F6}"/>
              </a:ext>
            </a:extLst>
          </p:cNvPr>
          <p:cNvSpPr/>
          <p:nvPr/>
        </p:nvSpPr>
        <p:spPr>
          <a:xfrm>
            <a:off x="1172156" y="2714324"/>
            <a:ext cx="890842" cy="258636"/>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sp>
        <p:nvSpPr>
          <p:cNvPr id="62" name="Rectangle 61">
            <a:extLst>
              <a:ext uri="{FF2B5EF4-FFF2-40B4-BE49-F238E27FC236}">
                <a16:creationId xmlns:a16="http://schemas.microsoft.com/office/drawing/2014/main" id="{88A9EB2F-9488-F9F3-7DFD-714AFFB6D8D0}"/>
              </a:ext>
            </a:extLst>
          </p:cNvPr>
          <p:cNvSpPr/>
          <p:nvPr/>
        </p:nvSpPr>
        <p:spPr>
          <a:xfrm>
            <a:off x="4988779" y="2872022"/>
            <a:ext cx="890842" cy="26653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a:t>
            </a:r>
          </a:p>
        </p:txBody>
      </p:sp>
      <p:sp>
        <p:nvSpPr>
          <p:cNvPr id="63" name="Rectangle 62">
            <a:extLst>
              <a:ext uri="{FF2B5EF4-FFF2-40B4-BE49-F238E27FC236}">
                <a16:creationId xmlns:a16="http://schemas.microsoft.com/office/drawing/2014/main" id="{08067158-C4B7-9025-6AF6-F18A77F21B35}"/>
              </a:ext>
            </a:extLst>
          </p:cNvPr>
          <p:cNvSpPr/>
          <p:nvPr/>
        </p:nvSpPr>
        <p:spPr>
          <a:xfrm>
            <a:off x="4988779" y="2348986"/>
            <a:ext cx="890842" cy="258636"/>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a:t>
            </a:r>
          </a:p>
        </p:txBody>
      </p:sp>
      <p:sp>
        <p:nvSpPr>
          <p:cNvPr id="27" name="Rectangle 26">
            <a:extLst>
              <a:ext uri="{FF2B5EF4-FFF2-40B4-BE49-F238E27FC236}">
                <a16:creationId xmlns:a16="http://schemas.microsoft.com/office/drawing/2014/main" id="{FAB99E8B-1851-8C7B-742B-E0029AE4B3F9}"/>
              </a:ext>
            </a:extLst>
          </p:cNvPr>
          <p:cNvSpPr/>
          <p:nvPr/>
        </p:nvSpPr>
        <p:spPr>
          <a:xfrm>
            <a:off x="6312380" y="2075884"/>
            <a:ext cx="890842" cy="258636"/>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a:t>
            </a:r>
          </a:p>
        </p:txBody>
      </p:sp>
      <p:sp>
        <p:nvSpPr>
          <p:cNvPr id="29" name="Rounded Rectangle 28">
            <a:extLst>
              <a:ext uri="{FF2B5EF4-FFF2-40B4-BE49-F238E27FC236}">
                <a16:creationId xmlns:a16="http://schemas.microsoft.com/office/drawing/2014/main" id="{5377D552-2F78-0B56-62DC-935439EBFFCC}"/>
              </a:ext>
            </a:extLst>
          </p:cNvPr>
          <p:cNvSpPr/>
          <p:nvPr/>
        </p:nvSpPr>
        <p:spPr>
          <a:xfrm>
            <a:off x="8261210" y="2396219"/>
            <a:ext cx="1503409" cy="24282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Autofit/>
          </a:bodyPr>
          <a:lstStyle/>
          <a:p>
            <a:pPr algn="ctr"/>
            <a:r>
              <a:rPr lang="en-US" sz="1200" dirty="0" err="1">
                <a:ln w="0"/>
                <a:solidFill>
                  <a:schemeClr val="tx1"/>
                </a:solidFill>
                <a:effectLst>
                  <a:outerShdw blurRad="38100" dist="19050" dir="2700000" algn="tl" rotWithShape="0">
                    <a:schemeClr val="dk1">
                      <a:alpha val="40000"/>
                    </a:schemeClr>
                  </a:outerShdw>
                </a:effectLst>
              </a:rPr>
              <a:t>aspect_term</a:t>
            </a:r>
            <a:endParaRPr lang="en-US" sz="1200" dirty="0">
              <a:ln w="0"/>
              <a:solidFill>
                <a:schemeClr val="tx1"/>
              </a:solidFill>
              <a:effectLst>
                <a:outerShdw blurRad="38100" dist="19050" dir="2700000" algn="tl" rotWithShape="0">
                  <a:schemeClr val="dk1">
                    <a:alpha val="40000"/>
                  </a:schemeClr>
                </a:outerShdw>
              </a:effectLst>
            </a:endParaRPr>
          </a:p>
        </p:txBody>
      </p:sp>
      <p:sp>
        <p:nvSpPr>
          <p:cNvPr id="31" name="Rounded Rectangle 30">
            <a:extLst>
              <a:ext uri="{FF2B5EF4-FFF2-40B4-BE49-F238E27FC236}">
                <a16:creationId xmlns:a16="http://schemas.microsoft.com/office/drawing/2014/main" id="{B9708358-D9AA-A1F4-5564-3DE374AF36BC}"/>
              </a:ext>
            </a:extLst>
          </p:cNvPr>
          <p:cNvSpPr/>
          <p:nvPr/>
        </p:nvSpPr>
        <p:spPr>
          <a:xfrm>
            <a:off x="8246680" y="3654550"/>
            <a:ext cx="1517939" cy="288321"/>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expression</a:t>
            </a:r>
          </a:p>
        </p:txBody>
      </p:sp>
      <p:sp>
        <p:nvSpPr>
          <p:cNvPr id="48" name="Rounded Rectangle 47">
            <a:extLst>
              <a:ext uri="{FF2B5EF4-FFF2-40B4-BE49-F238E27FC236}">
                <a16:creationId xmlns:a16="http://schemas.microsoft.com/office/drawing/2014/main" id="{FB0817AC-DCD3-0C6A-B5EC-6625DF432992}"/>
              </a:ext>
            </a:extLst>
          </p:cNvPr>
          <p:cNvSpPr/>
          <p:nvPr/>
        </p:nvSpPr>
        <p:spPr>
          <a:xfrm>
            <a:off x="8261988" y="1457604"/>
            <a:ext cx="1517939" cy="288321"/>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holder_span</a:t>
            </a:r>
            <a:endParaRPr lang="en-US" dirty="0">
              <a:ln w="0"/>
              <a:solidFill>
                <a:schemeClr val="tx1"/>
              </a:solidFill>
              <a:effectLst>
                <a:outerShdw blurRad="38100" dist="19050" dir="2700000" algn="tl" rotWithShape="0">
                  <a:schemeClr val="dk1">
                    <a:alpha val="40000"/>
                  </a:schemeClr>
                </a:outerShdw>
              </a:effectLst>
            </a:endParaRPr>
          </a:p>
        </p:txBody>
      </p:sp>
      <p:sp>
        <p:nvSpPr>
          <p:cNvPr id="49" name="Rectangle 48">
            <a:extLst>
              <a:ext uri="{FF2B5EF4-FFF2-40B4-BE49-F238E27FC236}">
                <a16:creationId xmlns:a16="http://schemas.microsoft.com/office/drawing/2014/main" id="{3AD985AE-A2F4-6BA3-BD03-6F460FA538CA}"/>
              </a:ext>
            </a:extLst>
          </p:cNvPr>
          <p:cNvSpPr/>
          <p:nvPr/>
        </p:nvSpPr>
        <p:spPr>
          <a:xfrm>
            <a:off x="5016731" y="1827852"/>
            <a:ext cx="890842" cy="258636"/>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a:t>
            </a:r>
          </a:p>
        </p:txBody>
      </p:sp>
      <p:sp>
        <p:nvSpPr>
          <p:cNvPr id="50" name="Title 1">
            <a:extLst>
              <a:ext uri="{FF2B5EF4-FFF2-40B4-BE49-F238E27FC236}">
                <a16:creationId xmlns:a16="http://schemas.microsoft.com/office/drawing/2014/main" id="{FD4DE738-DDA9-2D76-8239-7AA330C24734}"/>
              </a:ext>
            </a:extLst>
          </p:cNvPr>
          <p:cNvSpPr txBox="1">
            <a:spLocks/>
          </p:cNvSpPr>
          <p:nvPr/>
        </p:nvSpPr>
        <p:spPr>
          <a:xfrm>
            <a:off x="838200" y="306530"/>
            <a:ext cx="9371511" cy="87264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b="1" dirty="0">
                <a:solidFill>
                  <a:srgbClr val="7F8A9A"/>
                </a:solidFill>
              </a:rPr>
              <a:t>Semantically Structured Opinion Mining</a:t>
            </a:r>
            <a:endParaRPr lang="en-US" sz="3600" dirty="0"/>
          </a:p>
        </p:txBody>
      </p:sp>
      <p:sp>
        <p:nvSpPr>
          <p:cNvPr id="45" name="Rectangle 44">
            <a:extLst>
              <a:ext uri="{FF2B5EF4-FFF2-40B4-BE49-F238E27FC236}">
                <a16:creationId xmlns:a16="http://schemas.microsoft.com/office/drawing/2014/main" id="{854A1440-DBAE-01C2-8743-617D92013A00}"/>
              </a:ext>
            </a:extLst>
          </p:cNvPr>
          <p:cNvSpPr/>
          <p:nvPr/>
        </p:nvSpPr>
        <p:spPr>
          <a:xfrm>
            <a:off x="8247458" y="3309469"/>
            <a:ext cx="1532469" cy="288321"/>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 Intensity</a:t>
            </a:r>
          </a:p>
        </p:txBody>
      </p:sp>
      <p:sp>
        <p:nvSpPr>
          <p:cNvPr id="46" name="Rectangle 45">
            <a:extLst>
              <a:ext uri="{FF2B5EF4-FFF2-40B4-BE49-F238E27FC236}">
                <a16:creationId xmlns:a16="http://schemas.microsoft.com/office/drawing/2014/main" id="{2B20A03A-70A3-B01F-8CCA-834F80C162DA}"/>
              </a:ext>
            </a:extLst>
          </p:cNvPr>
          <p:cNvSpPr/>
          <p:nvPr/>
        </p:nvSpPr>
        <p:spPr>
          <a:xfrm>
            <a:off x="8247458" y="2986175"/>
            <a:ext cx="1532469" cy="26653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 Polarity</a:t>
            </a:r>
          </a:p>
        </p:txBody>
      </p:sp>
      <p:sp>
        <p:nvSpPr>
          <p:cNvPr id="47" name="Rectangle 46">
            <a:extLst>
              <a:ext uri="{FF2B5EF4-FFF2-40B4-BE49-F238E27FC236}">
                <a16:creationId xmlns:a16="http://schemas.microsoft.com/office/drawing/2014/main" id="{C7D3A5E7-7047-2D68-5066-F01B38B69C98}"/>
              </a:ext>
            </a:extLst>
          </p:cNvPr>
          <p:cNvSpPr/>
          <p:nvPr/>
        </p:nvSpPr>
        <p:spPr>
          <a:xfrm>
            <a:off x="8261988" y="1784271"/>
            <a:ext cx="1517939" cy="257619"/>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 Entity</a:t>
            </a:r>
          </a:p>
        </p:txBody>
      </p:sp>
      <p:sp>
        <p:nvSpPr>
          <p:cNvPr id="69" name="Rectangle 68">
            <a:extLst>
              <a:ext uri="{FF2B5EF4-FFF2-40B4-BE49-F238E27FC236}">
                <a16:creationId xmlns:a16="http://schemas.microsoft.com/office/drawing/2014/main" id="{FC05AD90-36D6-9EE8-F592-E75F8EC89553}"/>
              </a:ext>
            </a:extLst>
          </p:cNvPr>
          <p:cNvSpPr/>
          <p:nvPr/>
        </p:nvSpPr>
        <p:spPr>
          <a:xfrm>
            <a:off x="8246680" y="4322925"/>
            <a:ext cx="1517939" cy="26653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Reason</a:t>
            </a:r>
          </a:p>
        </p:txBody>
      </p:sp>
      <p:sp>
        <p:nvSpPr>
          <p:cNvPr id="70" name="Rectangle 69">
            <a:extLst>
              <a:ext uri="{FF2B5EF4-FFF2-40B4-BE49-F238E27FC236}">
                <a16:creationId xmlns:a16="http://schemas.microsoft.com/office/drawing/2014/main" id="{7467FAD3-45DE-61E9-D2B8-6FE43343FC98}"/>
              </a:ext>
            </a:extLst>
          </p:cNvPr>
          <p:cNvSpPr/>
          <p:nvPr/>
        </p:nvSpPr>
        <p:spPr>
          <a:xfrm>
            <a:off x="8246680" y="3999631"/>
            <a:ext cx="1517939" cy="26653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92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Qualifier</a:t>
            </a:r>
          </a:p>
        </p:txBody>
      </p:sp>
      <p:sp>
        <p:nvSpPr>
          <p:cNvPr id="86" name="Rectangle 85">
            <a:extLst>
              <a:ext uri="{FF2B5EF4-FFF2-40B4-BE49-F238E27FC236}">
                <a16:creationId xmlns:a16="http://schemas.microsoft.com/office/drawing/2014/main" id="{8C211D9C-A4DB-5A05-E59A-68E11DC1BBA7}"/>
              </a:ext>
            </a:extLst>
          </p:cNvPr>
          <p:cNvSpPr/>
          <p:nvPr/>
        </p:nvSpPr>
        <p:spPr>
          <a:xfrm>
            <a:off x="8261988" y="2097643"/>
            <a:ext cx="1517939" cy="242823"/>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 Category</a:t>
            </a:r>
          </a:p>
        </p:txBody>
      </p:sp>
      <p:sp>
        <p:nvSpPr>
          <p:cNvPr id="87" name="Rectangle 86">
            <a:extLst>
              <a:ext uri="{FF2B5EF4-FFF2-40B4-BE49-F238E27FC236}">
                <a16:creationId xmlns:a16="http://schemas.microsoft.com/office/drawing/2014/main" id="{52CCECDA-8E44-B5A5-8CCB-579563FDECA6}"/>
              </a:ext>
            </a:extLst>
          </p:cNvPr>
          <p:cNvSpPr/>
          <p:nvPr/>
        </p:nvSpPr>
        <p:spPr>
          <a:xfrm>
            <a:off x="8247458" y="2690390"/>
            <a:ext cx="1532469" cy="242822"/>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 Entity</a:t>
            </a:r>
          </a:p>
        </p:txBody>
      </p:sp>
      <p:sp>
        <p:nvSpPr>
          <p:cNvPr id="146" name="Rounded Rectangle 145">
            <a:extLst>
              <a:ext uri="{FF2B5EF4-FFF2-40B4-BE49-F238E27FC236}">
                <a16:creationId xmlns:a16="http://schemas.microsoft.com/office/drawing/2014/main" id="{B1C68CCB-180E-6DED-1F7A-2108B881A909}"/>
              </a:ext>
            </a:extLst>
          </p:cNvPr>
          <p:cNvSpPr/>
          <p:nvPr/>
        </p:nvSpPr>
        <p:spPr>
          <a:xfrm>
            <a:off x="10298503" y="2102701"/>
            <a:ext cx="1177992" cy="227516"/>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Autofit/>
          </a:bodyPr>
          <a:lstStyle/>
          <a:p>
            <a:pPr algn="ctr"/>
            <a:r>
              <a:rPr lang="en-US" sz="1100" dirty="0" err="1">
                <a:ln w="0"/>
                <a:solidFill>
                  <a:schemeClr val="tx1"/>
                </a:solidFill>
                <a:effectLst>
                  <a:outerShdw blurRad="38100" dist="19050" dir="2700000" algn="tl" rotWithShape="0">
                    <a:schemeClr val="dk1">
                      <a:alpha val="40000"/>
                    </a:schemeClr>
                  </a:outerShdw>
                </a:effectLst>
              </a:rPr>
              <a:t>category_name</a:t>
            </a:r>
            <a:endParaRPr lang="en-US" sz="1100" dirty="0">
              <a:ln w="0"/>
              <a:solidFill>
                <a:schemeClr val="tx1"/>
              </a:solidFill>
              <a:effectLst>
                <a:outerShdw blurRad="38100" dist="19050" dir="2700000" algn="tl" rotWithShape="0">
                  <a:schemeClr val="dk1">
                    <a:alpha val="40000"/>
                  </a:schemeClr>
                </a:outerShdw>
              </a:effectLst>
            </a:endParaRPr>
          </a:p>
        </p:txBody>
      </p:sp>
      <p:sp>
        <p:nvSpPr>
          <p:cNvPr id="152" name="Rounded Rectangle 151">
            <a:extLst>
              <a:ext uri="{FF2B5EF4-FFF2-40B4-BE49-F238E27FC236}">
                <a16:creationId xmlns:a16="http://schemas.microsoft.com/office/drawing/2014/main" id="{926AE301-65C3-D692-4DC1-A500EDFE6BBC}"/>
              </a:ext>
            </a:extLst>
          </p:cNvPr>
          <p:cNvSpPr/>
          <p:nvPr/>
        </p:nvSpPr>
        <p:spPr>
          <a:xfrm>
            <a:off x="10297534" y="1805001"/>
            <a:ext cx="1177991" cy="216157"/>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Autofit/>
          </a:bodyPr>
          <a:lstStyle/>
          <a:p>
            <a:pPr algn="ctr"/>
            <a:r>
              <a:rPr lang="en-US" sz="1100" dirty="0" err="1">
                <a:ln w="0"/>
                <a:solidFill>
                  <a:schemeClr val="tx1"/>
                </a:solidFill>
                <a:effectLst>
                  <a:outerShdw blurRad="38100" dist="19050" dir="2700000" algn="tl" rotWithShape="0">
                    <a:schemeClr val="dk1">
                      <a:alpha val="40000"/>
                    </a:schemeClr>
                  </a:outerShdw>
                </a:effectLst>
              </a:rPr>
              <a:t>entity_value</a:t>
            </a:r>
            <a:endParaRPr lang="en-US" sz="1100" dirty="0">
              <a:ln w="0"/>
              <a:solidFill>
                <a:schemeClr val="tx1"/>
              </a:solidFill>
              <a:effectLst>
                <a:outerShdw blurRad="38100" dist="19050" dir="2700000" algn="tl" rotWithShape="0">
                  <a:schemeClr val="dk1">
                    <a:alpha val="40000"/>
                  </a:schemeClr>
                </a:outerShdw>
              </a:effectLst>
            </a:endParaRPr>
          </a:p>
        </p:txBody>
      </p:sp>
      <p:cxnSp>
        <p:nvCxnSpPr>
          <p:cNvPr id="4" name="Straight Arrow Connector 3">
            <a:extLst>
              <a:ext uri="{FF2B5EF4-FFF2-40B4-BE49-F238E27FC236}">
                <a16:creationId xmlns:a16="http://schemas.microsoft.com/office/drawing/2014/main" id="{69BF6C37-75A8-8145-919C-7AC272D9C67D}"/>
              </a:ext>
            </a:extLst>
          </p:cNvPr>
          <p:cNvCxnSpPr>
            <a:stCxn id="3" idx="3"/>
            <a:endCxn id="69" idx="1"/>
          </p:cNvCxnSpPr>
          <p:nvPr/>
        </p:nvCxnSpPr>
        <p:spPr>
          <a:xfrm>
            <a:off x="2062998" y="2843642"/>
            <a:ext cx="6183682" cy="1612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E40FDDB-75C8-C574-685F-316A714C8CB5}"/>
              </a:ext>
            </a:extLst>
          </p:cNvPr>
          <p:cNvCxnSpPr>
            <a:stCxn id="3" idx="3"/>
            <a:endCxn id="70" idx="1"/>
          </p:cNvCxnSpPr>
          <p:nvPr/>
        </p:nvCxnSpPr>
        <p:spPr>
          <a:xfrm>
            <a:off x="2062998" y="2843642"/>
            <a:ext cx="6183682" cy="12892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77B0522-EF38-29BC-5FC6-A94DAFCF8F8F}"/>
              </a:ext>
            </a:extLst>
          </p:cNvPr>
          <p:cNvCxnSpPr>
            <a:stCxn id="3" idx="3"/>
            <a:endCxn id="63" idx="1"/>
          </p:cNvCxnSpPr>
          <p:nvPr/>
        </p:nvCxnSpPr>
        <p:spPr>
          <a:xfrm flipV="1">
            <a:off x="2062998" y="2478304"/>
            <a:ext cx="2925781" cy="365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EA48919-56F3-994F-2019-B1B12B6A6B0F}"/>
              </a:ext>
            </a:extLst>
          </p:cNvPr>
          <p:cNvCxnSpPr>
            <a:cxnSpLocks/>
            <a:stCxn id="3" idx="3"/>
            <a:endCxn id="49" idx="1"/>
          </p:cNvCxnSpPr>
          <p:nvPr/>
        </p:nvCxnSpPr>
        <p:spPr>
          <a:xfrm flipV="1">
            <a:off x="2062998" y="1957170"/>
            <a:ext cx="2953733" cy="886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52FB924-2673-61AF-D755-6E7546A4E9E2}"/>
              </a:ext>
            </a:extLst>
          </p:cNvPr>
          <p:cNvCxnSpPr>
            <a:stCxn id="63" idx="3"/>
            <a:endCxn id="27" idx="1"/>
          </p:cNvCxnSpPr>
          <p:nvPr/>
        </p:nvCxnSpPr>
        <p:spPr>
          <a:xfrm flipV="1">
            <a:off x="5879621" y="2205202"/>
            <a:ext cx="432759" cy="273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A087284-250A-5D27-A0CA-903E9ABEF282}"/>
              </a:ext>
            </a:extLst>
          </p:cNvPr>
          <p:cNvCxnSpPr>
            <a:stCxn id="3" idx="3"/>
            <a:endCxn id="62" idx="1"/>
          </p:cNvCxnSpPr>
          <p:nvPr/>
        </p:nvCxnSpPr>
        <p:spPr>
          <a:xfrm>
            <a:off x="2062998" y="2843642"/>
            <a:ext cx="2925781" cy="161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635CAA72-B664-7019-266B-89943BE85B73}"/>
              </a:ext>
            </a:extLst>
          </p:cNvPr>
          <p:cNvCxnSpPr>
            <a:stCxn id="27" idx="3"/>
            <a:endCxn id="86" idx="1"/>
          </p:cNvCxnSpPr>
          <p:nvPr/>
        </p:nvCxnSpPr>
        <p:spPr>
          <a:xfrm>
            <a:off x="7203222" y="2205202"/>
            <a:ext cx="1058766" cy="138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221C40CD-DCF0-8B6F-21FA-F6D802CFE3A7}"/>
              </a:ext>
            </a:extLst>
          </p:cNvPr>
          <p:cNvCxnSpPr>
            <a:stCxn id="63" idx="3"/>
            <a:endCxn id="29" idx="1"/>
          </p:cNvCxnSpPr>
          <p:nvPr/>
        </p:nvCxnSpPr>
        <p:spPr>
          <a:xfrm>
            <a:off x="5879621" y="2478304"/>
            <a:ext cx="2381589" cy="39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58269456-9ADF-BA5A-E589-401EFED02121}"/>
              </a:ext>
            </a:extLst>
          </p:cNvPr>
          <p:cNvCxnSpPr>
            <a:stCxn id="63" idx="3"/>
            <a:endCxn id="87" idx="1"/>
          </p:cNvCxnSpPr>
          <p:nvPr/>
        </p:nvCxnSpPr>
        <p:spPr>
          <a:xfrm>
            <a:off x="5879621" y="2478304"/>
            <a:ext cx="2367837" cy="3334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16BD639-4C8D-CBDF-05BF-9BEB6ED2351B}"/>
              </a:ext>
            </a:extLst>
          </p:cNvPr>
          <p:cNvCxnSpPr>
            <a:cxnSpLocks/>
            <a:stCxn id="62" idx="3"/>
            <a:endCxn id="45" idx="1"/>
          </p:cNvCxnSpPr>
          <p:nvPr/>
        </p:nvCxnSpPr>
        <p:spPr>
          <a:xfrm>
            <a:off x="5879621" y="3005289"/>
            <a:ext cx="2367837" cy="448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A89524E-0255-0AEB-B4D3-14F11621C4AD}"/>
              </a:ext>
            </a:extLst>
          </p:cNvPr>
          <p:cNvCxnSpPr>
            <a:cxnSpLocks/>
            <a:stCxn id="62" idx="3"/>
            <a:endCxn id="46" idx="1"/>
          </p:cNvCxnSpPr>
          <p:nvPr/>
        </p:nvCxnSpPr>
        <p:spPr>
          <a:xfrm>
            <a:off x="5879621" y="3005289"/>
            <a:ext cx="2367837" cy="114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B679F3B8-6D32-575E-1E4E-14F520FF804B}"/>
              </a:ext>
            </a:extLst>
          </p:cNvPr>
          <p:cNvCxnSpPr>
            <a:stCxn id="62" idx="3"/>
            <a:endCxn id="31" idx="1"/>
          </p:cNvCxnSpPr>
          <p:nvPr/>
        </p:nvCxnSpPr>
        <p:spPr>
          <a:xfrm>
            <a:off x="5879621" y="3005289"/>
            <a:ext cx="2367059" cy="793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05F445D0-ED84-07B8-77A0-ACFF908C1DD0}"/>
              </a:ext>
            </a:extLst>
          </p:cNvPr>
          <p:cNvCxnSpPr>
            <a:cxnSpLocks/>
            <a:stCxn id="87" idx="3"/>
            <a:endCxn id="115" idx="1"/>
          </p:cNvCxnSpPr>
          <p:nvPr/>
        </p:nvCxnSpPr>
        <p:spPr>
          <a:xfrm flipV="1">
            <a:off x="9779927" y="2804148"/>
            <a:ext cx="517607" cy="76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B1B8D415-010F-AD31-8188-9C1BFB6EEA23}"/>
              </a:ext>
            </a:extLst>
          </p:cNvPr>
          <p:cNvCxnSpPr>
            <a:cxnSpLocks/>
            <a:stCxn id="86" idx="3"/>
            <a:endCxn id="146" idx="1"/>
          </p:cNvCxnSpPr>
          <p:nvPr/>
        </p:nvCxnSpPr>
        <p:spPr>
          <a:xfrm flipV="1">
            <a:off x="9779927" y="2216459"/>
            <a:ext cx="518576" cy="2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F2E9F1FA-90D3-A887-5BAA-0FE65F2FC248}"/>
              </a:ext>
            </a:extLst>
          </p:cNvPr>
          <p:cNvCxnSpPr>
            <a:cxnSpLocks/>
            <a:stCxn id="47" idx="3"/>
            <a:endCxn id="152" idx="1"/>
          </p:cNvCxnSpPr>
          <p:nvPr/>
        </p:nvCxnSpPr>
        <p:spPr>
          <a:xfrm flipV="1">
            <a:off x="9779927" y="1913080"/>
            <a:ext cx="517607"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5" name="Rounded Rectangle 114">
            <a:extLst>
              <a:ext uri="{FF2B5EF4-FFF2-40B4-BE49-F238E27FC236}">
                <a16:creationId xmlns:a16="http://schemas.microsoft.com/office/drawing/2014/main" id="{5E78FCF2-2FFB-9666-58D2-C331F40ACBEA}"/>
              </a:ext>
            </a:extLst>
          </p:cNvPr>
          <p:cNvSpPr/>
          <p:nvPr/>
        </p:nvSpPr>
        <p:spPr>
          <a:xfrm>
            <a:off x="10297534" y="2690390"/>
            <a:ext cx="1177992" cy="227516"/>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Autofit/>
          </a:bodyPr>
          <a:lstStyle/>
          <a:p>
            <a:pPr algn="ctr"/>
            <a:r>
              <a:rPr lang="en-US" sz="1100" dirty="0" err="1">
                <a:ln w="0"/>
                <a:solidFill>
                  <a:schemeClr val="tx1"/>
                </a:solidFill>
                <a:effectLst>
                  <a:outerShdw blurRad="38100" dist="19050" dir="2700000" algn="tl" rotWithShape="0">
                    <a:schemeClr val="dk1">
                      <a:alpha val="40000"/>
                    </a:schemeClr>
                  </a:outerShdw>
                </a:effectLst>
              </a:rPr>
              <a:t>entity_value</a:t>
            </a:r>
            <a:endParaRPr lang="en-US" sz="1100" dirty="0">
              <a:ln w="0"/>
              <a:solidFill>
                <a:schemeClr val="tx1"/>
              </a:solidFill>
              <a:effectLst>
                <a:outerShdw blurRad="38100" dist="19050" dir="2700000" algn="tl" rotWithShape="0">
                  <a:schemeClr val="dk1">
                    <a:alpha val="40000"/>
                  </a:schemeClr>
                </a:outerShdw>
              </a:effectLst>
            </a:endParaRPr>
          </a:p>
        </p:txBody>
      </p:sp>
      <p:sp>
        <p:nvSpPr>
          <p:cNvPr id="122" name="Google Shape;177;p26">
            <a:extLst>
              <a:ext uri="{FF2B5EF4-FFF2-40B4-BE49-F238E27FC236}">
                <a16:creationId xmlns:a16="http://schemas.microsoft.com/office/drawing/2014/main" id="{6588B636-5DDB-BFD7-6113-A54BB90ED744}"/>
              </a:ext>
            </a:extLst>
          </p:cNvPr>
          <p:cNvSpPr txBox="1"/>
          <p:nvPr/>
        </p:nvSpPr>
        <p:spPr>
          <a:xfrm>
            <a:off x="805180" y="4646219"/>
            <a:ext cx="11014400" cy="1456007"/>
          </a:xfrm>
          <a:prstGeom prst="rect">
            <a:avLst/>
          </a:prstGeom>
          <a:noFill/>
          <a:ln>
            <a:noFill/>
          </a:ln>
        </p:spPr>
        <p:txBody>
          <a:bodyPr spcFirstLastPara="1" wrap="square" lIns="91433" tIns="45700" rIns="91433" bIns="45700" anchor="t" anchorCtr="0">
            <a:noAutofit/>
          </a:bodyPr>
          <a:lstStyle/>
          <a:p>
            <a:pPr>
              <a:lnSpc>
                <a:spcPct val="90000"/>
              </a:lnSpc>
              <a:spcBef>
                <a:spcPts val="1067"/>
              </a:spcBef>
            </a:pPr>
            <a:r>
              <a:rPr lang="en-GB" sz="1200" b="1" dirty="0">
                <a:solidFill>
                  <a:srgbClr val="7F8A9A"/>
                </a:solidFill>
                <a:latin typeface="Open Sans"/>
                <a:ea typeface="Open Sans"/>
                <a:cs typeface="Open Sans"/>
                <a:sym typeface="Open Sans"/>
              </a:rPr>
              <a:t>Problem def. </a:t>
            </a:r>
            <a:r>
              <a:rPr lang="en-GB" sz="1200" dirty="0">
                <a:solidFill>
                  <a:srgbClr val="7F8A9A"/>
                </a:solidFill>
                <a:latin typeface="Open Sans"/>
                <a:ea typeface="Open Sans"/>
                <a:cs typeface="Open Sans"/>
                <a:sym typeface="Open Sans"/>
              </a:rPr>
              <a:t>Given the input text, </a:t>
            </a:r>
            <a:r>
              <a:rPr lang="en-GB" sz="1200" dirty="0">
                <a:solidFill>
                  <a:schemeClr val="tx1"/>
                </a:solidFill>
                <a:latin typeface="Open Sans"/>
                <a:ea typeface="Open Sans"/>
                <a:cs typeface="Open Sans"/>
                <a:sym typeface="Open Sans"/>
              </a:rPr>
              <a:t>T</a:t>
            </a:r>
            <a:r>
              <a:rPr lang="en-GB" sz="1200" baseline="-25000" dirty="0">
                <a:solidFill>
                  <a:schemeClr val="tx1"/>
                </a:solidFill>
                <a:latin typeface="Open Sans"/>
                <a:ea typeface="Open Sans"/>
                <a:cs typeface="Open Sans"/>
                <a:sym typeface="Open Sans"/>
              </a:rPr>
              <a:t>i</a:t>
            </a:r>
            <a:r>
              <a:rPr lang="en-GB" sz="1200" dirty="0">
                <a:solidFill>
                  <a:srgbClr val="7F8A9A"/>
                </a:solidFill>
                <a:latin typeface="Open Sans"/>
                <a:ea typeface="Open Sans"/>
                <a:cs typeface="Open Sans"/>
                <a:sym typeface="Open Sans"/>
              </a:rPr>
              <a:t> extract an exhaustive set of opinions </a:t>
            </a:r>
            <a:r>
              <a:rPr lang="en-GB" sz="1200" dirty="0">
                <a:solidFill>
                  <a:schemeClr val="tx1"/>
                </a:solidFill>
                <a:latin typeface="Open Sans"/>
                <a:ea typeface="Open Sans"/>
                <a:cs typeface="Open Sans"/>
                <a:sym typeface="Open Sans"/>
              </a:rPr>
              <a:t>Oi = {O</a:t>
            </a:r>
            <a:r>
              <a:rPr lang="en-GB" sz="1200" baseline="-25000" dirty="0">
                <a:solidFill>
                  <a:schemeClr val="tx1"/>
                </a:solidFill>
                <a:latin typeface="Open Sans"/>
                <a:ea typeface="Open Sans"/>
                <a:cs typeface="Open Sans"/>
                <a:sym typeface="Open Sans"/>
              </a:rPr>
              <a:t>11</a:t>
            </a:r>
            <a:r>
              <a:rPr lang="en-GB" sz="1200" dirty="0">
                <a:solidFill>
                  <a:schemeClr val="tx1"/>
                </a:solidFill>
                <a:latin typeface="Open Sans"/>
                <a:ea typeface="Open Sans"/>
                <a:cs typeface="Open Sans"/>
                <a:sym typeface="Open Sans"/>
              </a:rPr>
              <a:t>, O</a:t>
            </a:r>
            <a:r>
              <a:rPr lang="en-GB" sz="1200" baseline="-25000" dirty="0">
                <a:solidFill>
                  <a:schemeClr val="tx1"/>
                </a:solidFill>
                <a:latin typeface="Open Sans"/>
                <a:ea typeface="Open Sans"/>
                <a:cs typeface="Open Sans"/>
                <a:sym typeface="Open Sans"/>
              </a:rPr>
              <a:t>12</a:t>
            </a:r>
            <a:r>
              <a:rPr lang="en-GB" sz="1200" dirty="0">
                <a:solidFill>
                  <a:schemeClr val="tx1"/>
                </a:solidFill>
                <a:latin typeface="Open Sans"/>
                <a:ea typeface="Open Sans"/>
                <a:cs typeface="Open Sans"/>
                <a:sym typeface="Open Sans"/>
              </a:rPr>
              <a:t>, ..., </a:t>
            </a:r>
            <a:r>
              <a:rPr lang="en-GB" sz="1200" dirty="0" err="1">
                <a:solidFill>
                  <a:schemeClr val="tx1"/>
                </a:solidFill>
                <a:latin typeface="Open Sans"/>
                <a:ea typeface="Open Sans"/>
                <a:cs typeface="Open Sans"/>
                <a:sym typeface="Open Sans"/>
              </a:rPr>
              <a:t>O</a:t>
            </a:r>
            <a:r>
              <a:rPr lang="en-GB" sz="1200" baseline="-25000" dirty="0" err="1">
                <a:solidFill>
                  <a:schemeClr val="tx1"/>
                </a:solidFill>
                <a:latin typeface="Open Sans"/>
                <a:ea typeface="Open Sans"/>
                <a:cs typeface="Open Sans"/>
                <a:sym typeface="Open Sans"/>
              </a:rPr>
              <a:t>ij</a:t>
            </a:r>
            <a:r>
              <a:rPr lang="en-GB" sz="1200" dirty="0">
                <a:solidFill>
                  <a:schemeClr val="tx1"/>
                </a:solidFill>
                <a:latin typeface="Open Sans"/>
                <a:ea typeface="Open Sans"/>
                <a:cs typeface="Open Sans"/>
                <a:sym typeface="Open Sans"/>
              </a:rPr>
              <a:t>} </a:t>
            </a:r>
            <a:r>
              <a:rPr lang="en-GB" sz="1200" dirty="0">
                <a:solidFill>
                  <a:srgbClr val="7F8A9A"/>
                </a:solidFill>
                <a:latin typeface="Open Sans"/>
                <a:ea typeface="Open Sans"/>
                <a:cs typeface="Open Sans"/>
                <a:sym typeface="Open Sans"/>
              </a:rPr>
              <a:t>where each opinion </a:t>
            </a:r>
            <a:r>
              <a:rPr lang="en-GB" sz="1200" dirty="0" err="1">
                <a:solidFill>
                  <a:srgbClr val="7F8A9A"/>
                </a:solidFill>
                <a:latin typeface="Open Sans"/>
                <a:ea typeface="Open Sans"/>
                <a:cs typeface="Open Sans"/>
                <a:sym typeface="Open Sans"/>
              </a:rPr>
              <a:t>O</a:t>
            </a:r>
            <a:r>
              <a:rPr lang="en-GB" sz="1200" baseline="-25000" dirty="0" err="1">
                <a:solidFill>
                  <a:srgbClr val="7F8A9A"/>
                </a:solidFill>
                <a:latin typeface="Open Sans"/>
                <a:ea typeface="Open Sans"/>
                <a:cs typeface="Open Sans"/>
                <a:sym typeface="Open Sans"/>
              </a:rPr>
              <a:t>ij</a:t>
            </a:r>
            <a:r>
              <a:rPr lang="en-GB" sz="1200" dirty="0">
                <a:solidFill>
                  <a:srgbClr val="7F8A9A"/>
                </a:solidFill>
                <a:latin typeface="Open Sans"/>
                <a:ea typeface="Open Sans"/>
                <a:cs typeface="Open Sans"/>
                <a:sym typeface="Open Sans"/>
              </a:rPr>
              <a:t> is represented as  tuple: </a:t>
            </a:r>
            <a:endParaRPr lang="en-US" sz="1200" dirty="0">
              <a:solidFill>
                <a:srgbClr val="7F8A9A"/>
              </a:solidFill>
              <a:latin typeface="Open Sans"/>
              <a:ea typeface="Open Sans"/>
              <a:cs typeface="Open Sans"/>
            </a:endParaRPr>
          </a:p>
          <a:p>
            <a:pPr>
              <a:lnSpc>
                <a:spcPct val="90000"/>
              </a:lnSpc>
              <a:spcBef>
                <a:spcPts val="1067"/>
              </a:spcBef>
            </a:pPr>
            <a:r>
              <a:rPr lang="en-GB" sz="1200" dirty="0" err="1">
                <a:solidFill>
                  <a:srgbClr val="7F8A9A"/>
                </a:solidFill>
                <a:latin typeface="Open Sans"/>
                <a:ea typeface="Open Sans"/>
                <a:cs typeface="Open Sans"/>
                <a:sym typeface="Open Sans"/>
              </a:rPr>
              <a:t>Oij</a:t>
            </a:r>
            <a:r>
              <a:rPr lang="en-GB" sz="1200" dirty="0">
                <a:solidFill>
                  <a:srgbClr val="7F8A9A"/>
                </a:solidFill>
                <a:latin typeface="Open Sans"/>
                <a:ea typeface="Open Sans"/>
                <a:cs typeface="Open Sans"/>
                <a:sym typeface="Open Sans"/>
              </a:rPr>
              <a:t> = {</a:t>
            </a:r>
            <a:r>
              <a:rPr lang="en-GB" sz="1200" dirty="0" err="1">
                <a:solidFill>
                  <a:srgbClr val="7F8A9A"/>
                </a:solidFill>
                <a:latin typeface="Open Sans"/>
                <a:ea typeface="Open Sans"/>
                <a:cs typeface="Open Sans"/>
                <a:sym typeface="Open Sans"/>
              </a:rPr>
              <a:t>aspect_term</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sentiment_expression</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aspect_category</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target_entity</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p>
          <a:p>
            <a:pPr>
              <a:lnSpc>
                <a:spcPct val="90000"/>
              </a:lnSpc>
              <a:spcBef>
                <a:spcPts val="1067"/>
              </a:spcBef>
            </a:pP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sentiment_polarity</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sentiment_intensity</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holder_span</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p>
          <a:p>
            <a:pPr>
              <a:lnSpc>
                <a:spcPct val="90000"/>
              </a:lnSpc>
              <a:spcBef>
                <a:spcPts val="1067"/>
              </a:spcBef>
            </a:pP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holder_entity</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qualifier</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 </a:t>
            </a:r>
            <a:r>
              <a:rPr lang="en-GB" sz="1200" dirty="0" err="1">
                <a:solidFill>
                  <a:srgbClr val="7F8A9A"/>
                </a:solidFill>
                <a:latin typeface="Open Sans"/>
                <a:ea typeface="Open Sans"/>
                <a:cs typeface="Open Sans"/>
                <a:sym typeface="Open Sans"/>
              </a:rPr>
              <a:t>reason</a:t>
            </a:r>
            <a:r>
              <a:rPr lang="en-GB" sz="1200" baseline="-25000" dirty="0" err="1">
                <a:solidFill>
                  <a:srgbClr val="7F8A9A"/>
                </a:solidFill>
                <a:latin typeface="Open Sans"/>
                <a:ea typeface="Open Sans"/>
                <a:cs typeface="Open Sans"/>
                <a:sym typeface="Open Sans"/>
              </a:rPr>
              <a:t>j</a:t>
            </a:r>
            <a:r>
              <a:rPr lang="en-GB" sz="1200" dirty="0">
                <a:solidFill>
                  <a:srgbClr val="7F8A9A"/>
                </a:solidFill>
                <a:latin typeface="Open Sans"/>
                <a:ea typeface="Open Sans"/>
                <a:cs typeface="Open Sans"/>
                <a:sym typeface="Open Sans"/>
              </a:rPr>
              <a:t>}</a:t>
            </a:r>
          </a:p>
        </p:txBody>
      </p:sp>
    </p:spTree>
    <p:extLst>
      <p:ext uri="{BB962C8B-B14F-4D97-AF65-F5344CB8AC3E}">
        <p14:creationId xmlns:p14="http://schemas.microsoft.com/office/powerpoint/2010/main" val="3451240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BA34AAB3-D100-6E6E-5E08-FD2DF6C788B5}"/>
                  </a:ext>
                </a:extLst>
              </p:cNvPr>
              <p:cNvGraphicFramePr>
                <a:graphicFrameLocks noGrp="1"/>
              </p:cNvGraphicFramePr>
              <p:nvPr>
                <p:extLst>
                  <p:ext uri="{D42A27DB-BD31-4B8C-83A1-F6EECF244321}">
                    <p14:modId xmlns:p14="http://schemas.microsoft.com/office/powerpoint/2010/main" val="1404672579"/>
                  </p:ext>
                </p:extLst>
              </p:nvPr>
            </p:nvGraphicFramePr>
            <p:xfrm>
              <a:off x="838200" y="1442715"/>
              <a:ext cx="7811141" cy="3359726"/>
            </p:xfrm>
            <a:graphic>
              <a:graphicData uri="http://schemas.openxmlformats.org/drawingml/2006/table">
                <a:tbl>
                  <a:tblPr/>
                  <a:tblGrid>
                    <a:gridCol w="1813303">
                      <a:extLst>
                        <a:ext uri="{9D8B030D-6E8A-4147-A177-3AD203B41FA5}">
                          <a16:colId xmlns:a16="http://schemas.microsoft.com/office/drawing/2014/main" val="602721340"/>
                        </a:ext>
                      </a:extLst>
                    </a:gridCol>
                    <a:gridCol w="674176">
                      <a:extLst>
                        <a:ext uri="{9D8B030D-6E8A-4147-A177-3AD203B41FA5}">
                          <a16:colId xmlns:a16="http://schemas.microsoft.com/office/drawing/2014/main" val="1747346173"/>
                        </a:ext>
                      </a:extLst>
                    </a:gridCol>
                    <a:gridCol w="736170">
                      <a:extLst>
                        <a:ext uri="{9D8B030D-6E8A-4147-A177-3AD203B41FA5}">
                          <a16:colId xmlns:a16="http://schemas.microsoft.com/office/drawing/2014/main" val="859603090"/>
                        </a:ext>
                      </a:extLst>
                    </a:gridCol>
                    <a:gridCol w="689674">
                      <a:extLst>
                        <a:ext uri="{9D8B030D-6E8A-4147-A177-3AD203B41FA5}">
                          <a16:colId xmlns:a16="http://schemas.microsoft.com/office/drawing/2014/main" val="1815586809"/>
                        </a:ext>
                      </a:extLst>
                    </a:gridCol>
                    <a:gridCol w="604434">
                      <a:extLst>
                        <a:ext uri="{9D8B030D-6E8A-4147-A177-3AD203B41FA5}">
                          <a16:colId xmlns:a16="http://schemas.microsoft.com/office/drawing/2014/main" val="2173561562"/>
                        </a:ext>
                      </a:extLst>
                    </a:gridCol>
                    <a:gridCol w="613245">
                      <a:extLst>
                        <a:ext uri="{9D8B030D-6E8A-4147-A177-3AD203B41FA5}">
                          <a16:colId xmlns:a16="http://schemas.microsoft.com/office/drawing/2014/main" val="66338120"/>
                        </a:ext>
                      </a:extLst>
                    </a:gridCol>
                    <a:gridCol w="479548">
                      <a:extLst>
                        <a:ext uri="{9D8B030D-6E8A-4147-A177-3AD203B41FA5}">
                          <a16:colId xmlns:a16="http://schemas.microsoft.com/office/drawing/2014/main" val="3432054070"/>
                        </a:ext>
                      </a:extLst>
                    </a:gridCol>
                    <a:gridCol w="522175">
                      <a:extLst>
                        <a:ext uri="{9D8B030D-6E8A-4147-A177-3AD203B41FA5}">
                          <a16:colId xmlns:a16="http://schemas.microsoft.com/office/drawing/2014/main" val="3219821220"/>
                        </a:ext>
                      </a:extLst>
                    </a:gridCol>
                    <a:gridCol w="612755">
                      <a:extLst>
                        <a:ext uri="{9D8B030D-6E8A-4147-A177-3AD203B41FA5}">
                          <a16:colId xmlns:a16="http://schemas.microsoft.com/office/drawing/2014/main" val="1132874948"/>
                        </a:ext>
                      </a:extLst>
                    </a:gridCol>
                    <a:gridCol w="511518">
                      <a:extLst>
                        <a:ext uri="{9D8B030D-6E8A-4147-A177-3AD203B41FA5}">
                          <a16:colId xmlns:a16="http://schemas.microsoft.com/office/drawing/2014/main" val="3037492200"/>
                        </a:ext>
                      </a:extLst>
                    </a:gridCol>
                    <a:gridCol w="554143">
                      <a:extLst>
                        <a:ext uri="{9D8B030D-6E8A-4147-A177-3AD203B41FA5}">
                          <a16:colId xmlns:a16="http://schemas.microsoft.com/office/drawing/2014/main" val="2076355784"/>
                        </a:ext>
                      </a:extLst>
                    </a:gridCol>
                  </a:tblGrid>
                  <a:tr h="366082">
                    <a:tc>
                      <a:txBody>
                        <a:bodyPr/>
                        <a:lstStyle/>
                        <a:p>
                          <a:pPr algn="ctr" fontAlgn="b"/>
                          <a:r>
                            <a:rPr lang="en-IE" sz="1200" b="0" i="0" u="none" strike="noStrike" dirty="0">
                              <a:solidFill>
                                <a:srgbClr val="000000"/>
                              </a:solidFill>
                              <a:effectLst/>
                              <a:latin typeface="Aptos Narrow" panose="020B0004020202020204" pitchFamily="34" charset="0"/>
                            </a:rPr>
                            <a:t>Datasets</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Sentiment Intensity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Sentiment Orientation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Expression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Aspect Category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Target</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Aspect Term</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Entity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Qualifier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Reason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Holder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8961119"/>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D</a:t>
                          </a:r>
                          <a:r>
                            <a:rPr lang="en-IE" sz="1150" b="0" i="0" u="none" strike="noStrike" baseline="-25000" dirty="0">
                              <a:solidFill>
                                <a:srgbClr val="000000"/>
                              </a:solidFill>
                              <a:effectLst/>
                              <a:latin typeface="Aptos Narrow" panose="020B0004020202020204" pitchFamily="34" charset="0"/>
                            </a:rPr>
                            <a:t>10 </a:t>
                          </a:r>
                          <a:r>
                            <a:rPr lang="en-IE" sz="1150" b="0" i="0" u="none" strike="noStrike" dirty="0">
                              <a:solidFill>
                                <a:srgbClr val="000000"/>
                              </a:solidFill>
                              <a:effectLst/>
                              <a:latin typeface="Aptos Narrow" panose="020B0004020202020204" pitchFamily="34" charset="0"/>
                            </a:rPr>
                            <a:t>(Toprak et al.,  2010) </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410909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700324"/>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279548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G</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87022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3732978"/>
                      </a:ext>
                    </a:extLst>
                  </a:tr>
                  <a:tr h="159074">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 / SH</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4599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957514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197384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F</a:t>
                          </a:r>
                          <a:r>
                            <a:rPr lang="en-IE" sz="1150" b="0" i="0" u="none" strike="noStrike" baseline="-25000" dirty="0">
                              <a:solidFill>
                                <a:srgbClr val="000000"/>
                              </a:solidFill>
                              <a:effectLst/>
                              <a:latin typeface="Aptos Narrow" panose="020B0004020202020204" pitchFamily="34" charset="0"/>
                            </a:rPr>
                            <a:t>18</a:t>
                          </a:r>
                          <a:r>
                            <a:rPr lang="en-IE" sz="1150" b="0" i="0" u="none" strike="noStrike" dirty="0">
                              <a:solidFill>
                                <a:srgbClr val="000000"/>
                              </a:solidFill>
                              <a:effectLst/>
                              <a:latin typeface="Aptos Narrow" panose="020B0004020202020204" pitchFamily="34" charset="0"/>
                            </a:rPr>
                            <a:t>(Maia et al., 2018b)</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108506"/>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a:t>
                          </a:r>
                          <a:r>
                            <a:rPr lang="en-IE" sz="1150" b="0" i="0" u="none" strike="noStrike" baseline="-25000" dirty="0">
                              <a:solidFill>
                                <a:srgbClr val="000000"/>
                              </a:solidFill>
                              <a:effectLst/>
                              <a:latin typeface="Aptos Narrow" panose="020B0004020202020204" pitchFamily="34" charset="0"/>
                            </a:rPr>
                            <a:t>ate19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2264418"/>
                      </a:ext>
                    </a:extLst>
                  </a:tr>
                  <a:tr h="198217">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n-IE" sz="1150" b="0" i="0" u="none" strike="noStrike" dirty="0">
                              <a:solidFill>
                                <a:srgbClr val="000000"/>
                              </a:solidFill>
                              <a:effectLst/>
                              <a:latin typeface="Aptos Narrow" panose="020B0004020202020204" pitchFamily="34" charset="0"/>
                            </a:rPr>
                            <a:t> M</a:t>
                          </a:r>
                          <a:r>
                            <a:rPr lang="en-IE" sz="1150" b="0" i="0" u="none" strike="noStrike" baseline="-25000" dirty="0">
                              <a:solidFill>
                                <a:srgbClr val="000000"/>
                              </a:solidFill>
                              <a:effectLst/>
                              <a:latin typeface="Aptos Narrow" panose="020B0004020202020204" pitchFamily="34" charset="0"/>
                            </a:rPr>
                            <a:t>acc19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88048"/>
                      </a:ext>
                    </a:extLst>
                  </a:tr>
                  <a:tr h="215683">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 SL</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(Wu et al., 2020)</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700645"/>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SS</a:t>
                          </a:r>
                          <a:r>
                            <a:rPr lang="en-IE" sz="1150" b="0" i="0" u="none" strike="noStrike" baseline="-25000" dirty="0">
                              <a:solidFill>
                                <a:srgbClr val="000000"/>
                              </a:solidFill>
                              <a:effectLst/>
                              <a:latin typeface="Aptos Narrow" panose="020B0004020202020204" pitchFamily="34" charset="0"/>
                            </a:rPr>
                            <a:t>22</a:t>
                          </a:r>
                          <a:r>
                            <a:rPr lang="en-IE" sz="1150" b="0" i="0" u="none" strike="noStrike" dirty="0">
                              <a:solidFill>
                                <a:srgbClr val="000000"/>
                              </a:solidFill>
                              <a:effectLst/>
                              <a:latin typeface="Aptos Narrow" panose="020B0004020202020204" pitchFamily="34" charset="0"/>
                            </a:rPr>
                            <a:t>(Barnes et al., 2022)</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0065473"/>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Ai</a:t>
                          </a:r>
                          <a:r>
                            <a:rPr lang="en-IE" sz="1150" b="0" i="0" u="none" strike="noStrike" baseline="-25000" dirty="0">
                              <a:solidFill>
                                <a:srgbClr val="000000"/>
                              </a:solidFill>
                              <a:effectLst/>
                              <a:latin typeface="Aptos Narrow" panose="020B0004020202020204" pitchFamily="34" charset="0"/>
                            </a:rPr>
                            <a:t>23</a:t>
                          </a:r>
                          <a:r>
                            <a:rPr lang="en-IE" sz="1150" b="0" i="0" u="none" strike="noStrike" dirty="0">
                              <a:solidFill>
                                <a:srgbClr val="000000"/>
                              </a:solidFill>
                              <a:effectLst/>
                              <a:latin typeface="Aptos Narrow" panose="020B0004020202020204" pitchFamily="34" charset="0"/>
                            </a:rPr>
                            <a:t>(Mamta and </a:t>
                          </a:r>
                          <a:r>
                            <a:rPr lang="en-IE" sz="1150" b="0" i="0" u="none" strike="noStrike" dirty="0" err="1">
                              <a:solidFill>
                                <a:srgbClr val="000000"/>
                              </a:solidFill>
                              <a:effectLst/>
                              <a:latin typeface="Aptos Narrow" panose="020B0004020202020204" pitchFamily="34" charset="0"/>
                            </a:rPr>
                            <a:t>Ekbal</a:t>
                          </a:r>
                          <a:r>
                            <a:rPr lang="en-IE" sz="1150" b="0" i="0" u="none" strike="noStrike" dirty="0">
                              <a:solidFill>
                                <a:srgbClr val="000000"/>
                              </a:solidFill>
                              <a:effectLst/>
                              <a:latin typeface="Aptos Narrow" panose="020B0004020202020204" pitchFamily="34" charset="0"/>
                            </a:rPr>
                            <a:t>,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603762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ME</a:t>
                          </a:r>
                          <a:r>
                            <a:rPr lang="en-IE" sz="1150" b="0" i="0" u="none" strike="noStrike" baseline="-25000" dirty="0">
                              <a:solidFill>
                                <a:srgbClr val="000000"/>
                              </a:solidFill>
                              <a:effectLst/>
                              <a:latin typeface="Aptos Narrow" panose="020B0004020202020204" pitchFamily="34" charset="0"/>
                            </a:rPr>
                            <a:t>23 </a:t>
                          </a:r>
                          <a:r>
                            <a:rPr lang="en-IE" sz="1150" b="0" i="0" u="none" strike="noStrike" dirty="0">
                              <a:solidFill>
                                <a:srgbClr val="000000"/>
                              </a:solidFill>
                              <a:effectLst/>
                              <a:latin typeface="Aptos Narrow" panose="020B0004020202020204" pitchFamily="34" charset="0"/>
                            </a:rPr>
                            <a:t>(Cai et al.,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25233305"/>
                      </a:ext>
                    </a:extLst>
                  </a:tr>
                </a:tbl>
              </a:graphicData>
            </a:graphic>
          </p:graphicFrame>
        </mc:Choice>
        <mc:Fallback xmlns="">
          <p:graphicFrame>
            <p:nvGraphicFramePr>
              <p:cNvPr id="4" name="Table 3">
                <a:extLst>
                  <a:ext uri="{FF2B5EF4-FFF2-40B4-BE49-F238E27FC236}">
                    <a16:creationId xmlns:a16="http://schemas.microsoft.com/office/drawing/2014/main" id="{BA34AAB3-D100-6E6E-5E08-FD2DF6C788B5}"/>
                  </a:ext>
                </a:extLst>
              </p:cNvPr>
              <p:cNvGraphicFramePr>
                <a:graphicFrameLocks noGrp="1"/>
              </p:cNvGraphicFramePr>
              <p:nvPr>
                <p:extLst>
                  <p:ext uri="{D42A27DB-BD31-4B8C-83A1-F6EECF244321}">
                    <p14:modId xmlns:p14="http://schemas.microsoft.com/office/powerpoint/2010/main" val="1404672579"/>
                  </p:ext>
                </p:extLst>
              </p:nvPr>
            </p:nvGraphicFramePr>
            <p:xfrm>
              <a:off x="838200" y="1442715"/>
              <a:ext cx="7811141" cy="3359726"/>
            </p:xfrm>
            <a:graphic>
              <a:graphicData uri="http://schemas.openxmlformats.org/drawingml/2006/table">
                <a:tbl>
                  <a:tblPr/>
                  <a:tblGrid>
                    <a:gridCol w="1813303">
                      <a:extLst>
                        <a:ext uri="{9D8B030D-6E8A-4147-A177-3AD203B41FA5}">
                          <a16:colId xmlns:a16="http://schemas.microsoft.com/office/drawing/2014/main" val="602721340"/>
                        </a:ext>
                      </a:extLst>
                    </a:gridCol>
                    <a:gridCol w="674176">
                      <a:extLst>
                        <a:ext uri="{9D8B030D-6E8A-4147-A177-3AD203B41FA5}">
                          <a16:colId xmlns:a16="http://schemas.microsoft.com/office/drawing/2014/main" val="1747346173"/>
                        </a:ext>
                      </a:extLst>
                    </a:gridCol>
                    <a:gridCol w="736170">
                      <a:extLst>
                        <a:ext uri="{9D8B030D-6E8A-4147-A177-3AD203B41FA5}">
                          <a16:colId xmlns:a16="http://schemas.microsoft.com/office/drawing/2014/main" val="859603090"/>
                        </a:ext>
                      </a:extLst>
                    </a:gridCol>
                    <a:gridCol w="689674">
                      <a:extLst>
                        <a:ext uri="{9D8B030D-6E8A-4147-A177-3AD203B41FA5}">
                          <a16:colId xmlns:a16="http://schemas.microsoft.com/office/drawing/2014/main" val="1815586809"/>
                        </a:ext>
                      </a:extLst>
                    </a:gridCol>
                    <a:gridCol w="604434">
                      <a:extLst>
                        <a:ext uri="{9D8B030D-6E8A-4147-A177-3AD203B41FA5}">
                          <a16:colId xmlns:a16="http://schemas.microsoft.com/office/drawing/2014/main" val="2173561562"/>
                        </a:ext>
                      </a:extLst>
                    </a:gridCol>
                    <a:gridCol w="613245">
                      <a:extLst>
                        <a:ext uri="{9D8B030D-6E8A-4147-A177-3AD203B41FA5}">
                          <a16:colId xmlns:a16="http://schemas.microsoft.com/office/drawing/2014/main" val="66338120"/>
                        </a:ext>
                      </a:extLst>
                    </a:gridCol>
                    <a:gridCol w="479548">
                      <a:extLst>
                        <a:ext uri="{9D8B030D-6E8A-4147-A177-3AD203B41FA5}">
                          <a16:colId xmlns:a16="http://schemas.microsoft.com/office/drawing/2014/main" val="3432054070"/>
                        </a:ext>
                      </a:extLst>
                    </a:gridCol>
                    <a:gridCol w="522175">
                      <a:extLst>
                        <a:ext uri="{9D8B030D-6E8A-4147-A177-3AD203B41FA5}">
                          <a16:colId xmlns:a16="http://schemas.microsoft.com/office/drawing/2014/main" val="3219821220"/>
                        </a:ext>
                      </a:extLst>
                    </a:gridCol>
                    <a:gridCol w="612755">
                      <a:extLst>
                        <a:ext uri="{9D8B030D-6E8A-4147-A177-3AD203B41FA5}">
                          <a16:colId xmlns:a16="http://schemas.microsoft.com/office/drawing/2014/main" val="1132874948"/>
                        </a:ext>
                      </a:extLst>
                    </a:gridCol>
                    <a:gridCol w="511518">
                      <a:extLst>
                        <a:ext uri="{9D8B030D-6E8A-4147-A177-3AD203B41FA5}">
                          <a16:colId xmlns:a16="http://schemas.microsoft.com/office/drawing/2014/main" val="3037492200"/>
                        </a:ext>
                      </a:extLst>
                    </a:gridCol>
                    <a:gridCol w="554143">
                      <a:extLst>
                        <a:ext uri="{9D8B030D-6E8A-4147-A177-3AD203B41FA5}">
                          <a16:colId xmlns:a16="http://schemas.microsoft.com/office/drawing/2014/main" val="2076355784"/>
                        </a:ext>
                      </a:extLst>
                    </a:gridCol>
                  </a:tblGrid>
                  <a:tr h="375051">
                    <a:tc>
                      <a:txBody>
                        <a:bodyPr/>
                        <a:lstStyle/>
                        <a:p>
                          <a:pPr algn="ctr" fontAlgn="b"/>
                          <a:r>
                            <a:rPr lang="en-IE" sz="1200" b="0" i="0" u="none" strike="noStrike" dirty="0">
                              <a:solidFill>
                                <a:srgbClr val="000000"/>
                              </a:solidFill>
                              <a:effectLst/>
                              <a:latin typeface="Aptos Narrow" panose="020B0004020202020204" pitchFamily="34" charset="0"/>
                            </a:rPr>
                            <a:t>Datasets</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Sentiment Intensity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Sentiment Orientation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Expression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Aspect Category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Target</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Aspect Term</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Entity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Qualifier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Reason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Holder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8961119"/>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D</a:t>
                          </a:r>
                          <a:r>
                            <a:rPr lang="en-IE" sz="1150" b="0" i="0" u="none" strike="noStrike" baseline="-25000" dirty="0">
                              <a:solidFill>
                                <a:srgbClr val="000000"/>
                              </a:solidFill>
                              <a:effectLst/>
                              <a:latin typeface="Aptos Narrow" panose="020B0004020202020204" pitchFamily="34" charset="0"/>
                            </a:rPr>
                            <a:t>10 </a:t>
                          </a:r>
                          <a:r>
                            <a:rPr lang="en-IE" sz="1150" b="0" i="0" u="none" strike="noStrike" dirty="0">
                              <a:solidFill>
                                <a:srgbClr val="000000"/>
                              </a:solidFill>
                              <a:effectLst/>
                              <a:latin typeface="Aptos Narrow" panose="020B0004020202020204" pitchFamily="34" charset="0"/>
                            </a:rPr>
                            <a:t>(Toprak et al.,  2010) </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220000" r="-624138" b="-15200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410909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300000" r="-624138" b="-132500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700324"/>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400000" r="-624138" b="-122500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279548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G</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533333" r="-624138" b="-1206667"/>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87022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593750" r="-624138" b="-103125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3732978"/>
                      </a:ext>
                    </a:extLst>
                  </a:tr>
                  <a:tr h="192171">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 / SH</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740000" r="-624138" b="-10000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4599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787500" r="-624138" b="-83750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957514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887500" r="-624138" b="-73750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197384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F</a:t>
                          </a:r>
                          <a:r>
                            <a:rPr lang="en-IE" sz="1150" b="0" i="0" u="none" strike="noStrike" baseline="-25000" dirty="0">
                              <a:solidFill>
                                <a:srgbClr val="000000"/>
                              </a:solidFill>
                              <a:effectLst/>
                              <a:latin typeface="Aptos Narrow" panose="020B0004020202020204" pitchFamily="34" charset="0"/>
                            </a:rPr>
                            <a:t>18</a:t>
                          </a:r>
                          <a:r>
                            <a:rPr lang="en-IE" sz="1150" b="0" i="0" u="none" strike="noStrike" dirty="0">
                              <a:solidFill>
                                <a:srgbClr val="000000"/>
                              </a:solidFill>
                              <a:effectLst/>
                              <a:latin typeface="Aptos Narrow" panose="020B0004020202020204" pitchFamily="34" charset="0"/>
                            </a:rPr>
                            <a:t>(Maia et al., 2018b)</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053333" r="-792453" b="-686667"/>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108506"/>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a:t>
                          </a:r>
                          <a:r>
                            <a:rPr lang="en-IE" sz="1150" b="0" i="0" u="none" strike="noStrike" baseline="-25000" dirty="0">
                              <a:solidFill>
                                <a:srgbClr val="000000"/>
                              </a:solidFill>
                              <a:effectLst/>
                              <a:latin typeface="Aptos Narrow" panose="020B0004020202020204" pitchFamily="34" charset="0"/>
                            </a:rPr>
                            <a:t>ate19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1081250" r="-624138" b="-54375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2264418"/>
                      </a:ext>
                    </a:extLst>
                  </a:tr>
                  <a:tr h="198217">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n-IE" sz="1150" b="0" i="0" u="none" strike="noStrike" dirty="0">
                              <a:solidFill>
                                <a:srgbClr val="000000"/>
                              </a:solidFill>
                              <a:effectLst/>
                              <a:latin typeface="Aptos Narrow" panose="020B0004020202020204" pitchFamily="34" charset="0"/>
                            </a:rPr>
                            <a:t> M</a:t>
                          </a:r>
                          <a:r>
                            <a:rPr lang="en-IE" sz="1150" b="0" i="0" u="none" strike="noStrike" baseline="-25000" dirty="0">
                              <a:solidFill>
                                <a:srgbClr val="000000"/>
                              </a:solidFill>
                              <a:effectLst/>
                              <a:latin typeface="Aptos Narrow" panose="020B0004020202020204" pitchFamily="34" charset="0"/>
                            </a:rPr>
                            <a:t>acc19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181250" r="-792453" b="-44375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88048"/>
                      </a:ext>
                    </a:extLst>
                  </a:tr>
                  <a:tr h="215683">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 SL</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(Wu et al., 2020)</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205882" r="-792453" b="-317647"/>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700645"/>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SS</a:t>
                          </a:r>
                          <a:r>
                            <a:rPr lang="en-IE" sz="1150" b="0" i="0" u="none" strike="noStrike" baseline="-25000" dirty="0">
                              <a:solidFill>
                                <a:srgbClr val="000000"/>
                              </a:solidFill>
                              <a:effectLst/>
                              <a:latin typeface="Aptos Narrow" panose="020B0004020202020204" pitchFamily="34" charset="0"/>
                            </a:rPr>
                            <a:t>22</a:t>
                          </a:r>
                          <a:r>
                            <a:rPr lang="en-IE" sz="1150" b="0" i="0" u="none" strike="noStrike" dirty="0">
                              <a:solidFill>
                                <a:srgbClr val="000000"/>
                              </a:solidFill>
                              <a:effectLst/>
                              <a:latin typeface="Aptos Narrow" panose="020B0004020202020204" pitchFamily="34" charset="0"/>
                            </a:rPr>
                            <a:t>(Barnes et al., 2022)</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387500" r="-792453" b="-2375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0065473"/>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Ai</a:t>
                          </a:r>
                          <a:r>
                            <a:rPr lang="en-IE" sz="1150" b="0" i="0" u="none" strike="noStrike" baseline="-25000" dirty="0">
                              <a:solidFill>
                                <a:srgbClr val="000000"/>
                              </a:solidFill>
                              <a:effectLst/>
                              <a:latin typeface="Aptos Narrow" panose="020B0004020202020204" pitchFamily="34" charset="0"/>
                            </a:rPr>
                            <a:t>23</a:t>
                          </a:r>
                          <a:r>
                            <a:rPr lang="en-IE" sz="1150" b="0" i="0" u="none" strike="noStrike" dirty="0">
                              <a:solidFill>
                                <a:srgbClr val="000000"/>
                              </a:solidFill>
                              <a:effectLst/>
                              <a:latin typeface="Aptos Narrow" panose="020B0004020202020204" pitchFamily="34" charset="0"/>
                            </a:rPr>
                            <a:t>(Mamta and </a:t>
                          </a:r>
                          <a:r>
                            <a:rPr lang="en-IE" sz="1150" b="0" i="0" u="none" strike="noStrike" dirty="0" err="1">
                              <a:solidFill>
                                <a:srgbClr val="000000"/>
                              </a:solidFill>
                              <a:effectLst/>
                              <a:latin typeface="Aptos Narrow" panose="020B0004020202020204" pitchFamily="34" charset="0"/>
                            </a:rPr>
                            <a:t>Ekbal</a:t>
                          </a:r>
                          <a:r>
                            <a:rPr lang="en-IE" sz="1150" b="0" i="0" u="none" strike="noStrike" dirty="0">
                              <a:solidFill>
                                <a:srgbClr val="000000"/>
                              </a:solidFill>
                              <a:effectLst/>
                              <a:latin typeface="Aptos Narrow" panose="020B0004020202020204" pitchFamily="34" charset="0"/>
                            </a:rPr>
                            <a:t>,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586667" r="-792453" b="-153333"/>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603762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ME</a:t>
                          </a:r>
                          <a:r>
                            <a:rPr lang="en-IE" sz="1150" b="0" i="0" u="none" strike="noStrike" baseline="-25000" dirty="0">
                              <a:solidFill>
                                <a:srgbClr val="000000"/>
                              </a:solidFill>
                              <a:effectLst/>
                              <a:latin typeface="Aptos Narrow" panose="020B0004020202020204" pitchFamily="34" charset="0"/>
                            </a:rPr>
                            <a:t>23 </a:t>
                          </a:r>
                          <a:r>
                            <a:rPr lang="en-IE" sz="1150" b="0" i="0" u="none" strike="noStrike" dirty="0">
                              <a:solidFill>
                                <a:srgbClr val="000000"/>
                              </a:solidFill>
                              <a:effectLst/>
                              <a:latin typeface="Aptos Narrow" panose="020B0004020202020204" pitchFamily="34" charset="0"/>
                            </a:rPr>
                            <a:t>(Cai et al.,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25233305"/>
                      </a:ext>
                    </a:extLst>
                  </a:tr>
                </a:tbl>
              </a:graphicData>
            </a:graphic>
          </p:graphicFrame>
        </mc:Fallback>
      </mc:AlternateContent>
      <p:sp>
        <p:nvSpPr>
          <p:cNvPr id="5" name="Title 1">
            <a:extLst>
              <a:ext uri="{FF2B5EF4-FFF2-40B4-BE49-F238E27FC236}">
                <a16:creationId xmlns:a16="http://schemas.microsoft.com/office/drawing/2014/main" id="{3999122A-2DA3-B45D-F7AA-E8E565F19888}"/>
              </a:ext>
            </a:extLst>
          </p:cNvPr>
          <p:cNvSpPr>
            <a:spLocks noGrp="1"/>
          </p:cNvSpPr>
          <p:nvPr>
            <p:ph type="title"/>
          </p:nvPr>
        </p:nvSpPr>
        <p:spPr>
          <a:xfrm>
            <a:off x="838200" y="365125"/>
            <a:ext cx="10515600" cy="1325563"/>
          </a:xfrm>
        </p:spPr>
        <p:txBody>
          <a:bodyPr/>
          <a:lstStyle/>
          <a:p>
            <a:r>
              <a:rPr lang="en-US" sz="4000" b="1" dirty="0">
                <a:solidFill>
                  <a:srgbClr val="7F8A9A"/>
                </a:solidFill>
              </a:rPr>
              <a:t>UOC: Dataset Resources</a:t>
            </a:r>
            <a:endParaRPr lang="en-US" dirty="0"/>
          </a:p>
        </p:txBody>
      </p:sp>
      <p:sp>
        <p:nvSpPr>
          <p:cNvPr id="9" name="TextBox 8">
            <a:extLst>
              <a:ext uri="{FF2B5EF4-FFF2-40B4-BE49-F238E27FC236}">
                <a16:creationId xmlns:a16="http://schemas.microsoft.com/office/drawing/2014/main" id="{CD23F3C6-33E1-168F-7AC5-3D20603A0B93}"/>
              </a:ext>
            </a:extLst>
          </p:cNvPr>
          <p:cNvSpPr txBox="1"/>
          <p:nvPr/>
        </p:nvSpPr>
        <p:spPr>
          <a:xfrm>
            <a:off x="838200" y="4998203"/>
            <a:ext cx="10328329" cy="830997"/>
          </a:xfrm>
          <a:prstGeom prst="rect">
            <a:avLst/>
          </a:prstGeom>
          <a:noFill/>
        </p:spPr>
        <p:txBody>
          <a:bodyPr wrap="square" rtlCol="0">
            <a:spAutoFit/>
          </a:bodyPr>
          <a:lstStyle/>
          <a:p>
            <a:r>
              <a:rPr lang="en-US" sz="1200" dirty="0">
                <a:solidFill>
                  <a:srgbClr val="7F8A9A"/>
                </a:solidFill>
                <a:latin typeface="Open Sans"/>
                <a:ea typeface="Open Sans"/>
                <a:cs typeface="Open Sans"/>
              </a:rPr>
              <a:t>We surveyed the dataset resources available for the related task. We evaluated the alignment of the existing annotations with the UOC schematics.</a:t>
            </a:r>
          </a:p>
          <a:p>
            <a:r>
              <a:rPr lang="en-US" sz="1200" u="sng" dirty="0">
                <a:solidFill>
                  <a:srgbClr val="7F8A9A"/>
                </a:solidFill>
                <a:latin typeface="Open Sans"/>
                <a:ea typeface="Open Sans"/>
                <a:cs typeface="Open Sans"/>
              </a:rPr>
              <a:t>Note</a:t>
            </a:r>
            <a:r>
              <a:rPr lang="en-US" sz="1200" dirty="0">
                <a:solidFill>
                  <a:srgbClr val="7F8A9A"/>
                </a:solidFill>
                <a:latin typeface="Open Sans"/>
                <a:ea typeface="Open Sans"/>
                <a:cs typeface="Open Sans"/>
              </a:rPr>
              <a:t>: We observe that none of the datasets have all the annotations required to solve the task. So, we extended the annotations of ME23 dataset</a:t>
            </a:r>
          </a:p>
        </p:txBody>
      </p:sp>
    </p:spTree>
    <p:extLst>
      <p:ext uri="{BB962C8B-B14F-4D97-AF65-F5344CB8AC3E}">
        <p14:creationId xmlns:p14="http://schemas.microsoft.com/office/powerpoint/2010/main" val="436417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45899-6D84-6F06-4C9A-04DB2FD9C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3DE93-4F36-413D-9216-69BFFF84CEA8}"/>
              </a:ext>
            </a:extLst>
          </p:cNvPr>
          <p:cNvSpPr>
            <a:spLocks noGrp="1"/>
          </p:cNvSpPr>
          <p:nvPr>
            <p:ph type="title"/>
          </p:nvPr>
        </p:nvSpPr>
        <p:spPr/>
        <p:txBody>
          <a:bodyPr/>
          <a:lstStyle/>
          <a:p>
            <a:r>
              <a:rPr lang="en-US" sz="4000" b="1" dirty="0">
                <a:solidFill>
                  <a:srgbClr val="7F8A9A"/>
                </a:solidFill>
              </a:rPr>
              <a:t>Benchmark Dataset</a:t>
            </a:r>
            <a:endParaRPr lang="en-US" dirty="0"/>
          </a:p>
        </p:txBody>
      </p:sp>
      <mc:AlternateContent xmlns:mc="http://schemas.openxmlformats.org/markup-compatibility/2006" xmlns:a14="http://schemas.microsoft.com/office/drawing/2010/main">
        <mc:Choice Requires="a14">
          <p:graphicFrame>
            <p:nvGraphicFramePr>
              <p:cNvPr id="52" name="Table 51">
                <a:extLst>
                  <a:ext uri="{FF2B5EF4-FFF2-40B4-BE49-F238E27FC236}">
                    <a16:creationId xmlns:a16="http://schemas.microsoft.com/office/drawing/2014/main" id="{6D6767EB-E79C-2CC0-AF25-F5DF00B42204}"/>
                  </a:ext>
                </a:extLst>
              </p:cNvPr>
              <p:cNvGraphicFramePr>
                <a:graphicFrameLocks noGrp="1"/>
              </p:cNvGraphicFramePr>
              <p:nvPr>
                <p:extLst>
                  <p:ext uri="{D42A27DB-BD31-4B8C-83A1-F6EECF244321}">
                    <p14:modId xmlns:p14="http://schemas.microsoft.com/office/powerpoint/2010/main" val="2711273091"/>
                  </p:ext>
                </p:extLst>
              </p:nvPr>
            </p:nvGraphicFramePr>
            <p:xfrm>
              <a:off x="904637" y="1472340"/>
              <a:ext cx="5201696" cy="4377779"/>
            </p:xfrm>
            <a:graphic>
              <a:graphicData uri="http://schemas.openxmlformats.org/drawingml/2006/table">
                <a:tbl>
                  <a:tblPr firstRow="1" bandRow="1">
                    <a:tableStyleId>{073A0DAA-6AF3-43AB-8588-CEC1D06C72B9}</a:tableStyleId>
                  </a:tblPr>
                  <a:tblGrid>
                    <a:gridCol w="2278137">
                      <a:extLst>
                        <a:ext uri="{9D8B030D-6E8A-4147-A177-3AD203B41FA5}">
                          <a16:colId xmlns:a16="http://schemas.microsoft.com/office/drawing/2014/main" val="3727113946"/>
                        </a:ext>
                      </a:extLst>
                    </a:gridCol>
                    <a:gridCol w="1049181">
                      <a:extLst>
                        <a:ext uri="{9D8B030D-6E8A-4147-A177-3AD203B41FA5}">
                          <a16:colId xmlns:a16="http://schemas.microsoft.com/office/drawing/2014/main" val="3349984414"/>
                        </a:ext>
                      </a:extLst>
                    </a:gridCol>
                    <a:gridCol w="990238">
                      <a:extLst>
                        <a:ext uri="{9D8B030D-6E8A-4147-A177-3AD203B41FA5}">
                          <a16:colId xmlns:a16="http://schemas.microsoft.com/office/drawing/2014/main" val="1553119463"/>
                        </a:ext>
                      </a:extLst>
                    </a:gridCol>
                    <a:gridCol w="884140">
                      <a:extLst>
                        <a:ext uri="{9D8B030D-6E8A-4147-A177-3AD203B41FA5}">
                          <a16:colId xmlns:a16="http://schemas.microsoft.com/office/drawing/2014/main" val="2801411596"/>
                        </a:ext>
                      </a:extLst>
                    </a:gridCol>
                  </a:tblGrid>
                  <a:tr h="337027">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tx1"/>
                              </a:solidFill>
                            </a:rPr>
                            <a:t>UOC Labels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Unique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14:m>
                            <m:oMath xmlns:m="http://schemas.openxmlformats.org/officeDocument/2006/math">
                              <m:r>
                                <a:rPr lang="en-US" i="1" smtClean="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141853"/>
                      </a:ext>
                    </a:extLst>
                  </a:tr>
                  <a:tr h="35956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E" sz="1400" b="0" i="0" u="none" strike="noStrike" cap="none" dirty="0">
                              <a:solidFill>
                                <a:schemeClr val="dk1"/>
                              </a:solidFill>
                              <a:latin typeface="+mn-lt"/>
                              <a:ea typeface="+mn-ea"/>
                              <a:cs typeface="+mn-cs"/>
                              <a:sym typeface="Arial"/>
                            </a:rPr>
                            <a:t>Sentiment Intensity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8472551"/>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Sentiment Polarity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9167306"/>
                      </a:ext>
                    </a:extLst>
                  </a:tr>
                  <a:tr h="368119">
                    <a:tc>
                      <a:txBody>
                        <a:bodyPr/>
                        <a:lstStyle/>
                        <a:p>
                          <a:r>
                            <a:rPr lang="en-US" dirty="0"/>
                            <a:t>Expression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711477"/>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Aspect 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9750457"/>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Aspect 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1736739"/>
                      </a:ext>
                    </a:extLst>
                  </a:tr>
                  <a:tr h="368119">
                    <a:tc>
                      <a:txBody>
                        <a:bodyPr/>
                        <a:lstStyle/>
                        <a:p>
                          <a:r>
                            <a:rPr lang="en-US" dirty="0"/>
                            <a:t>Target Entity</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008496"/>
                      </a:ext>
                    </a:extLst>
                  </a:tr>
                  <a:tr h="368119">
                    <a:tc>
                      <a:txBody>
                        <a:bodyPr/>
                        <a:lstStyle/>
                        <a:p>
                          <a:r>
                            <a:rPr lang="en-US" dirty="0"/>
                            <a:t>Qualifier</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8670868"/>
                      </a:ext>
                    </a:extLst>
                  </a:tr>
                  <a:tr h="368119">
                    <a:tc>
                      <a:txBody>
                        <a:bodyPr/>
                        <a:lstStyle/>
                        <a:p>
                          <a:r>
                            <a:rPr lang="en-US" dirty="0"/>
                            <a:t>Reason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3074265"/>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Holder (Span)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4844380"/>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Holder (Entity)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6065403"/>
                      </a:ext>
                    </a:extLst>
                  </a:tr>
                  <a:tr h="368119">
                    <a:tc>
                      <a:txBody>
                        <a:bodyPr/>
                        <a:lstStyle/>
                        <a:p>
                          <a:r>
                            <a:rPr lang="en-US" dirty="0"/>
                            <a:t>Opinions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1523808"/>
                      </a:ext>
                    </a:extLst>
                  </a:tr>
                </a:tbl>
              </a:graphicData>
            </a:graphic>
          </p:graphicFrame>
        </mc:Choice>
        <mc:Fallback xmlns="">
          <p:graphicFrame>
            <p:nvGraphicFramePr>
              <p:cNvPr id="52" name="Table 51">
                <a:extLst>
                  <a:ext uri="{FF2B5EF4-FFF2-40B4-BE49-F238E27FC236}">
                    <a16:creationId xmlns:a16="http://schemas.microsoft.com/office/drawing/2014/main" id="{6D6767EB-E79C-2CC0-AF25-F5DF00B42204}"/>
                  </a:ext>
                </a:extLst>
              </p:cNvPr>
              <p:cNvGraphicFramePr>
                <a:graphicFrameLocks noGrp="1"/>
              </p:cNvGraphicFramePr>
              <p:nvPr>
                <p:extLst>
                  <p:ext uri="{D42A27DB-BD31-4B8C-83A1-F6EECF244321}">
                    <p14:modId xmlns:p14="http://schemas.microsoft.com/office/powerpoint/2010/main" val="2711273091"/>
                  </p:ext>
                </p:extLst>
              </p:nvPr>
            </p:nvGraphicFramePr>
            <p:xfrm>
              <a:off x="904637" y="1472340"/>
              <a:ext cx="5201696" cy="4377779"/>
            </p:xfrm>
            <a:graphic>
              <a:graphicData uri="http://schemas.openxmlformats.org/drawingml/2006/table">
                <a:tbl>
                  <a:tblPr firstRow="1" bandRow="1">
                    <a:tableStyleId>{073A0DAA-6AF3-43AB-8588-CEC1D06C72B9}</a:tableStyleId>
                  </a:tblPr>
                  <a:tblGrid>
                    <a:gridCol w="2278137">
                      <a:extLst>
                        <a:ext uri="{9D8B030D-6E8A-4147-A177-3AD203B41FA5}">
                          <a16:colId xmlns:a16="http://schemas.microsoft.com/office/drawing/2014/main" val="3727113946"/>
                        </a:ext>
                      </a:extLst>
                    </a:gridCol>
                    <a:gridCol w="1049181">
                      <a:extLst>
                        <a:ext uri="{9D8B030D-6E8A-4147-A177-3AD203B41FA5}">
                          <a16:colId xmlns:a16="http://schemas.microsoft.com/office/drawing/2014/main" val="3349984414"/>
                        </a:ext>
                      </a:extLst>
                    </a:gridCol>
                    <a:gridCol w="990238">
                      <a:extLst>
                        <a:ext uri="{9D8B030D-6E8A-4147-A177-3AD203B41FA5}">
                          <a16:colId xmlns:a16="http://schemas.microsoft.com/office/drawing/2014/main" val="1553119463"/>
                        </a:ext>
                      </a:extLst>
                    </a:gridCol>
                    <a:gridCol w="884140">
                      <a:extLst>
                        <a:ext uri="{9D8B030D-6E8A-4147-A177-3AD203B41FA5}">
                          <a16:colId xmlns:a16="http://schemas.microsoft.com/office/drawing/2014/main" val="2801411596"/>
                        </a:ext>
                      </a:extLst>
                    </a:gridCol>
                  </a:tblGrid>
                  <a:tr h="337027">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tx1"/>
                              </a:solidFill>
                            </a:rPr>
                            <a:t>UOC Labels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Unique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87143" r="-1429" b="-1185185"/>
                          </a:stretch>
                        </a:blipFill>
                      </a:tcPr>
                    </a:tc>
                    <a:extLst>
                      <a:ext uri="{0D108BD9-81ED-4DB2-BD59-A6C34878D82A}">
                        <a16:rowId xmlns:a16="http://schemas.microsoft.com/office/drawing/2014/main" val="773141853"/>
                      </a:ext>
                    </a:extLst>
                  </a:tr>
                  <a:tr h="35956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E" sz="1400" b="0" i="0" u="none" strike="noStrike" cap="none" dirty="0">
                              <a:solidFill>
                                <a:schemeClr val="dk1"/>
                              </a:solidFill>
                              <a:latin typeface="+mn-lt"/>
                              <a:ea typeface="+mn-ea"/>
                              <a:cs typeface="+mn-cs"/>
                              <a:sym typeface="Arial"/>
                            </a:rPr>
                            <a:t>Sentiment Intensity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8472551"/>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Sentiment Polarity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9167306"/>
                      </a:ext>
                    </a:extLst>
                  </a:tr>
                  <a:tr h="368119">
                    <a:tc>
                      <a:txBody>
                        <a:bodyPr/>
                        <a:lstStyle/>
                        <a:p>
                          <a:r>
                            <a:rPr lang="en-US" dirty="0"/>
                            <a:t>Expression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711477"/>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Aspect 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9750457"/>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Aspect 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1736739"/>
                      </a:ext>
                    </a:extLst>
                  </a:tr>
                  <a:tr h="368119">
                    <a:tc>
                      <a:txBody>
                        <a:bodyPr/>
                        <a:lstStyle/>
                        <a:p>
                          <a:r>
                            <a:rPr lang="en-US" dirty="0"/>
                            <a:t>Target Entity</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008496"/>
                      </a:ext>
                    </a:extLst>
                  </a:tr>
                  <a:tr h="368119">
                    <a:tc>
                      <a:txBody>
                        <a:bodyPr/>
                        <a:lstStyle/>
                        <a:p>
                          <a:r>
                            <a:rPr lang="en-US" dirty="0"/>
                            <a:t>Qualifier</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8670868"/>
                      </a:ext>
                    </a:extLst>
                  </a:tr>
                  <a:tr h="368119">
                    <a:tc>
                      <a:txBody>
                        <a:bodyPr/>
                        <a:lstStyle/>
                        <a:p>
                          <a:r>
                            <a:rPr lang="en-US" dirty="0"/>
                            <a:t>Reason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3074265"/>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Holder (Span)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4844380"/>
                      </a:ext>
                    </a:extLst>
                  </a:tr>
                  <a:tr h="3681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Holder (Entity)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6065403"/>
                      </a:ext>
                    </a:extLst>
                  </a:tr>
                  <a:tr h="368119">
                    <a:tc>
                      <a:txBody>
                        <a:bodyPr/>
                        <a:lstStyle/>
                        <a:p>
                          <a:r>
                            <a:rPr lang="en-US" dirty="0"/>
                            <a:t>Opinions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1523808"/>
                      </a:ext>
                    </a:extLst>
                  </a:tr>
                </a:tbl>
              </a:graphicData>
            </a:graphic>
          </p:graphicFrame>
        </mc:Fallback>
      </mc:AlternateContent>
      <p:pic>
        <p:nvPicPr>
          <p:cNvPr id="54" name="Picture 53">
            <a:extLst>
              <a:ext uri="{FF2B5EF4-FFF2-40B4-BE49-F238E27FC236}">
                <a16:creationId xmlns:a16="http://schemas.microsoft.com/office/drawing/2014/main" id="{5D072645-9F0D-78EF-8551-9DD3A1151286}"/>
              </a:ext>
            </a:extLst>
          </p:cNvPr>
          <p:cNvPicPr>
            <a:picLocks noChangeAspect="1"/>
          </p:cNvPicPr>
          <p:nvPr/>
        </p:nvPicPr>
        <p:blipFill>
          <a:blip r:embed="rId4"/>
          <a:stretch>
            <a:fillRect/>
          </a:stretch>
        </p:blipFill>
        <p:spPr>
          <a:xfrm>
            <a:off x="8159172" y="3016431"/>
            <a:ext cx="3194628" cy="2814315"/>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A6CA987-54CB-31D9-7139-49FC3C88540E}"/>
                  </a:ext>
                </a:extLst>
              </p:cNvPr>
              <p:cNvSpPr txBox="1"/>
              <p:nvPr/>
            </p:nvSpPr>
            <p:spPr>
              <a:xfrm>
                <a:off x="6789549" y="1472340"/>
                <a:ext cx="4564251" cy="1200329"/>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rgbClr val="7F8A9A"/>
                    </a:solidFill>
                    <a:latin typeface="Open Sans"/>
                    <a:ea typeface="Open Sans"/>
                    <a:cs typeface="Open Sans"/>
                  </a:rPr>
                  <a:t>ME23 dataset has annotations for 5 domains.</a:t>
                </a:r>
              </a:p>
              <a:p>
                <a:pPr marL="285750" indent="-285750">
                  <a:buFont typeface="Arial" panose="020B0604020202020204" pitchFamily="34" charset="0"/>
                  <a:buChar char="•"/>
                </a:pPr>
                <a:r>
                  <a:rPr lang="en-US" sz="1200" dirty="0">
                    <a:solidFill>
                      <a:srgbClr val="7F8A9A"/>
                    </a:solidFill>
                    <a:latin typeface="Open Sans"/>
                    <a:ea typeface="Open Sans"/>
                    <a:cs typeface="Open Sans"/>
                  </a:rPr>
                  <a:t>We randomly select 20 data points from each domain and extend the annotation to include </a:t>
                </a:r>
                <a:r>
                  <a:rPr lang="en-IE" sz="1200" dirty="0">
                    <a:solidFill>
                      <a:srgbClr val="7F8A9A"/>
                    </a:solidFill>
                    <a:latin typeface="Open Sans"/>
                    <a:ea typeface="Open Sans"/>
                    <a:cs typeface="Open Sans"/>
                  </a:rPr>
                  <a:t>Sentiment Intensity</a:t>
                </a:r>
                <a:r>
                  <a:rPr lang="en-US" sz="1200" dirty="0">
                    <a:solidFill>
                      <a:srgbClr val="7F8A9A"/>
                    </a:solidFill>
                    <a:latin typeface="Open Sans"/>
                    <a:ea typeface="Open Sans"/>
                    <a:cs typeface="Open Sans"/>
                  </a:rPr>
                  <a:t>, Qualifier, Reason and opinion holder.</a:t>
                </a:r>
              </a:p>
              <a:p>
                <a:pPr marL="285750" indent="-285750">
                  <a:buFont typeface="Arial" panose="020B0604020202020204" pitchFamily="34" charset="0"/>
                  <a:buChar char="•"/>
                </a:pPr>
                <a14:m>
                  <m:oMath xmlns:m="http://schemas.openxmlformats.org/officeDocument/2006/math">
                    <m:r>
                      <a:rPr lang="en-US" sz="1200">
                        <a:solidFill>
                          <a:srgbClr val="7F8A9A"/>
                        </a:solidFill>
                        <a:latin typeface="Cambria Math" panose="02040503050406030204" pitchFamily="18" charset="0"/>
                        <a:ea typeface="Open Sans"/>
                        <a:cs typeface="Open Sans"/>
                      </a:rPr>
                      <m:t>∆</m:t>
                    </m:r>
                  </m:oMath>
                </a14:m>
                <a:r>
                  <a:rPr lang="en-US" sz="1200" dirty="0">
                    <a:solidFill>
                      <a:srgbClr val="7F8A9A"/>
                    </a:solidFill>
                    <a:latin typeface="Open Sans"/>
                    <a:ea typeface="Open Sans"/>
                    <a:cs typeface="Open Sans"/>
                  </a:rPr>
                  <a:t> are the annotations that were modified during the annotation extension process. </a:t>
                </a:r>
              </a:p>
            </p:txBody>
          </p:sp>
        </mc:Choice>
        <mc:Fallback xmlns="">
          <p:sp>
            <p:nvSpPr>
              <p:cNvPr id="3" name="TextBox 2">
                <a:extLst>
                  <a:ext uri="{FF2B5EF4-FFF2-40B4-BE49-F238E27FC236}">
                    <a16:creationId xmlns:a16="http://schemas.microsoft.com/office/drawing/2014/main" id="{6A6CA987-54CB-31D9-7139-49FC3C88540E}"/>
                  </a:ext>
                </a:extLst>
              </p:cNvPr>
              <p:cNvSpPr txBox="1">
                <a:spLocks noRot="1" noChangeAspect="1" noMove="1" noResize="1" noEditPoints="1" noAdjustHandles="1" noChangeArrowheads="1" noChangeShapeType="1" noTextEdit="1"/>
              </p:cNvSpPr>
              <p:nvPr/>
            </p:nvSpPr>
            <p:spPr>
              <a:xfrm>
                <a:off x="6789549" y="1472340"/>
                <a:ext cx="4564251" cy="1200329"/>
              </a:xfrm>
              <a:prstGeom prst="rect">
                <a:avLst/>
              </a:prstGeom>
              <a:blipFill>
                <a:blip r:embed="rId5"/>
                <a:stretch>
                  <a:fillRect t="-1053" b="-2105"/>
                </a:stretch>
              </a:blipFill>
            </p:spPr>
            <p:txBody>
              <a:bodyPr/>
              <a:lstStyle/>
              <a:p>
                <a:r>
                  <a:rPr lang="en-US">
                    <a:noFill/>
                  </a:rPr>
                  <a:t> </a:t>
                </a:r>
              </a:p>
            </p:txBody>
          </p:sp>
        </mc:Fallback>
      </mc:AlternateContent>
    </p:spTree>
    <p:extLst>
      <p:ext uri="{BB962C8B-B14F-4D97-AF65-F5344CB8AC3E}">
        <p14:creationId xmlns:p14="http://schemas.microsoft.com/office/powerpoint/2010/main" val="105925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2CEA-DC3A-49F8-860E-5B374DFA2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6D115-CD94-9590-322B-A580FC127768}"/>
              </a:ext>
            </a:extLst>
          </p:cNvPr>
          <p:cNvSpPr>
            <a:spLocks noGrp="1"/>
          </p:cNvSpPr>
          <p:nvPr>
            <p:ph type="title"/>
          </p:nvPr>
        </p:nvSpPr>
        <p:spPr/>
        <p:txBody>
          <a:bodyPr/>
          <a:lstStyle/>
          <a:p>
            <a:r>
              <a:rPr lang="en-US" sz="4000" b="1" dirty="0">
                <a:solidFill>
                  <a:srgbClr val="7F8A9A"/>
                </a:solidFill>
              </a:rPr>
              <a:t>LLM Baselines </a:t>
            </a:r>
            <a:endParaRPr lang="en-US" dirty="0"/>
          </a:p>
        </p:txBody>
      </p:sp>
      <p:sp>
        <p:nvSpPr>
          <p:cNvPr id="5" name="TextBox 4">
            <a:extLst>
              <a:ext uri="{FF2B5EF4-FFF2-40B4-BE49-F238E27FC236}">
                <a16:creationId xmlns:a16="http://schemas.microsoft.com/office/drawing/2014/main" id="{21638A7B-A7CD-9C84-816B-55956377A065}"/>
              </a:ext>
            </a:extLst>
          </p:cNvPr>
          <p:cNvSpPr txBox="1"/>
          <p:nvPr/>
        </p:nvSpPr>
        <p:spPr>
          <a:xfrm>
            <a:off x="531424" y="1394637"/>
            <a:ext cx="4802575" cy="707886"/>
          </a:xfrm>
          <a:prstGeom prst="rect">
            <a:avLst/>
          </a:prstGeom>
          <a:noFill/>
        </p:spPr>
        <p:txBody>
          <a:bodyPr wrap="square" rtlCol="0">
            <a:spAutoFit/>
          </a:bodyPr>
          <a:lstStyle/>
          <a:p>
            <a:r>
              <a:rPr lang="en-US" sz="1600" b="1" dirty="0">
                <a:solidFill>
                  <a:srgbClr val="7F8A9A"/>
                </a:solidFill>
                <a:latin typeface="Open Sans"/>
                <a:ea typeface="Open Sans"/>
                <a:cs typeface="Open Sans"/>
              </a:rPr>
              <a:t>Natural</a:t>
            </a:r>
            <a:r>
              <a:rPr lang="en-US" sz="1600" dirty="0">
                <a:solidFill>
                  <a:srgbClr val="7F8A9A"/>
                </a:solidFill>
                <a:latin typeface="Open Sans"/>
                <a:ea typeface="Open Sans"/>
                <a:cs typeface="Open Sans"/>
              </a:rPr>
              <a:t> </a:t>
            </a:r>
            <a:r>
              <a:rPr lang="en-US" sz="1600" b="1" dirty="0">
                <a:solidFill>
                  <a:srgbClr val="7F8A9A"/>
                </a:solidFill>
                <a:latin typeface="Open Sans"/>
                <a:ea typeface="Open Sans"/>
                <a:cs typeface="Open Sans"/>
              </a:rPr>
              <a:t>Language</a:t>
            </a:r>
            <a:r>
              <a:rPr lang="en-US" sz="1600" dirty="0">
                <a:solidFill>
                  <a:srgbClr val="7F8A9A"/>
                </a:solidFill>
                <a:latin typeface="Open Sans"/>
                <a:ea typeface="Open Sans"/>
                <a:cs typeface="Open Sans"/>
              </a:rPr>
              <a:t> </a:t>
            </a:r>
            <a:r>
              <a:rPr lang="en-US" sz="1600" b="1" dirty="0">
                <a:solidFill>
                  <a:srgbClr val="7F8A9A"/>
                </a:solidFill>
                <a:latin typeface="Open Sans"/>
                <a:ea typeface="Open Sans"/>
                <a:cs typeface="Open Sans"/>
              </a:rPr>
              <a:t>Prompt</a:t>
            </a:r>
            <a:r>
              <a:rPr lang="en-US" sz="1600" dirty="0">
                <a:solidFill>
                  <a:srgbClr val="7F8A9A"/>
                </a:solidFill>
                <a:latin typeface="Open Sans"/>
                <a:ea typeface="Open Sans"/>
                <a:cs typeface="Open Sans"/>
              </a:rPr>
              <a:t> </a:t>
            </a:r>
            <a:r>
              <a:rPr lang="en-US" sz="1600" b="1" dirty="0">
                <a:solidFill>
                  <a:srgbClr val="7F8A9A"/>
                </a:solidFill>
                <a:latin typeface="Open Sans"/>
                <a:ea typeface="Open Sans"/>
                <a:cs typeface="Open Sans"/>
              </a:rPr>
              <a:t>(</a:t>
            </a:r>
            <a:r>
              <a:rPr lang="en-US" sz="1600" b="1" dirty="0" err="1">
                <a:solidFill>
                  <a:srgbClr val="7F8A9A"/>
                </a:solidFill>
                <a:latin typeface="Open Sans"/>
                <a:ea typeface="Open Sans"/>
                <a:cs typeface="Open Sans"/>
              </a:rPr>
              <a:t>NLPrompt</a:t>
            </a:r>
            <a:r>
              <a:rPr lang="en-US" sz="1600" b="1" dirty="0">
                <a:solidFill>
                  <a:srgbClr val="7F8A9A"/>
                </a:solidFill>
                <a:latin typeface="Open Sans"/>
                <a:ea typeface="Open Sans"/>
                <a:cs typeface="Open Sans"/>
              </a:rPr>
              <a:t>): </a:t>
            </a:r>
            <a:r>
              <a:rPr lang="en-US" sz="1200" dirty="0">
                <a:solidFill>
                  <a:srgbClr val="7F8A9A"/>
                </a:solidFill>
                <a:latin typeface="Open Sans"/>
                <a:ea typeface="Open Sans"/>
                <a:cs typeface="Open Sans"/>
              </a:rPr>
              <a:t>It has the definitions of opinion concepts (D),  in-context examples (E) and format guidelines (F).</a:t>
            </a:r>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C5E7B6AD-D9F8-19C2-634D-92BD346878CE}"/>
                  </a:ext>
                </a:extLst>
              </p:cNvPr>
              <p:cNvGraphicFramePr>
                <a:graphicFrameLocks noGrp="1"/>
              </p:cNvGraphicFramePr>
              <p:nvPr>
                <p:extLst>
                  <p:ext uri="{D42A27DB-BD31-4B8C-83A1-F6EECF244321}">
                    <p14:modId xmlns:p14="http://schemas.microsoft.com/office/powerpoint/2010/main" val="3809420608"/>
                  </p:ext>
                </p:extLst>
              </p:nvPr>
            </p:nvGraphicFramePr>
            <p:xfrm>
              <a:off x="607625" y="2079662"/>
              <a:ext cx="4802575" cy="2299335"/>
            </p:xfrm>
            <a:graphic>
              <a:graphicData uri="http://schemas.openxmlformats.org/drawingml/2006/table">
                <a:tbl>
                  <a:tblPr/>
                  <a:tblGrid>
                    <a:gridCol w="902686">
                      <a:extLst>
                        <a:ext uri="{9D8B030D-6E8A-4147-A177-3AD203B41FA5}">
                          <a16:colId xmlns:a16="http://schemas.microsoft.com/office/drawing/2014/main" val="199600836"/>
                        </a:ext>
                      </a:extLst>
                    </a:gridCol>
                    <a:gridCol w="406690">
                      <a:extLst>
                        <a:ext uri="{9D8B030D-6E8A-4147-A177-3AD203B41FA5}">
                          <a16:colId xmlns:a16="http://schemas.microsoft.com/office/drawing/2014/main" val="1011877015"/>
                        </a:ext>
                      </a:extLst>
                    </a:gridCol>
                    <a:gridCol w="474842">
                      <a:extLst>
                        <a:ext uri="{9D8B030D-6E8A-4147-A177-3AD203B41FA5}">
                          <a16:colId xmlns:a16="http://schemas.microsoft.com/office/drawing/2014/main" val="522903428"/>
                        </a:ext>
                      </a:extLst>
                    </a:gridCol>
                    <a:gridCol w="519949">
                      <a:extLst>
                        <a:ext uri="{9D8B030D-6E8A-4147-A177-3AD203B41FA5}">
                          <a16:colId xmlns:a16="http://schemas.microsoft.com/office/drawing/2014/main" val="2777820541"/>
                        </a:ext>
                      </a:extLst>
                    </a:gridCol>
                    <a:gridCol w="497395">
                      <a:extLst>
                        <a:ext uri="{9D8B030D-6E8A-4147-A177-3AD203B41FA5}">
                          <a16:colId xmlns:a16="http://schemas.microsoft.com/office/drawing/2014/main" val="1280886564"/>
                        </a:ext>
                      </a:extLst>
                    </a:gridCol>
                    <a:gridCol w="497395">
                      <a:extLst>
                        <a:ext uri="{9D8B030D-6E8A-4147-A177-3AD203B41FA5}">
                          <a16:colId xmlns:a16="http://schemas.microsoft.com/office/drawing/2014/main" val="2850680683"/>
                        </a:ext>
                      </a:extLst>
                    </a:gridCol>
                    <a:gridCol w="497395">
                      <a:extLst>
                        <a:ext uri="{9D8B030D-6E8A-4147-A177-3AD203B41FA5}">
                          <a16:colId xmlns:a16="http://schemas.microsoft.com/office/drawing/2014/main" val="2609636471"/>
                        </a:ext>
                      </a:extLst>
                    </a:gridCol>
                    <a:gridCol w="1006223">
                      <a:extLst>
                        <a:ext uri="{9D8B030D-6E8A-4147-A177-3AD203B41FA5}">
                          <a16:colId xmlns:a16="http://schemas.microsoft.com/office/drawing/2014/main" val="3270210083"/>
                        </a:ext>
                      </a:extLst>
                    </a:gridCol>
                  </a:tblGrid>
                  <a:tr h="191289">
                    <a:tc rowSpan="2">
                      <a:txBody>
                        <a:bodyPr/>
                        <a:lstStyle/>
                        <a:p>
                          <a:pPr algn="ctr" fontAlgn="b"/>
                          <a:r>
                            <a:rPr lang="en-IE" sz="1100" b="0" i="0" u="none" strike="noStrike" dirty="0">
                              <a:solidFill>
                                <a:srgbClr val="000000"/>
                              </a:solidFill>
                              <a:effectLst/>
                              <a:latin typeface="Aptos Narrow" panose="020B0004020202020204" pitchFamily="34" charset="0"/>
                            </a:rPr>
                            <a:t>Model</a:t>
                          </a:r>
                        </a:p>
                        <a:p>
                          <a:pPr algn="r" fontAlgn="b"/>
                          <a:r>
                            <a:rPr lang="en-IE" sz="1100" b="0" i="0" u="none" strike="noStrike" dirty="0">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7">
                      <a:txBody>
                        <a:bodyPr/>
                        <a:lstStyle/>
                        <a:p>
                          <a:pPr algn="ctr" fontAlgn="b"/>
                          <a:r>
                            <a:rPr lang="en-IE" sz="1200" b="0" i="0" u="none" strike="noStrike" dirty="0">
                              <a:solidFill>
                                <a:srgbClr val="000000"/>
                              </a:solidFill>
                              <a:effectLst/>
                              <a:latin typeface="Aptos Narrow" panose="020B0004020202020204" pitchFamily="34" charset="0"/>
                            </a:rPr>
                            <a:t>F1 Scores (Variations of </a:t>
                          </a:r>
                          <a:r>
                            <a:rPr lang="en-IE" sz="1200" b="0" i="0" u="none" strike="noStrike" dirty="0" err="1">
                              <a:solidFill>
                                <a:srgbClr val="000000"/>
                              </a:solidFill>
                              <a:effectLst/>
                              <a:latin typeface="Aptos Narrow" panose="020B0004020202020204" pitchFamily="34" charset="0"/>
                            </a:rPr>
                            <a:t>NLPrompt</a:t>
                          </a:r>
                          <a:r>
                            <a:rPr lang="en-IE" sz="1200" b="0" i="0" u="none" strike="noStrike" dirty="0">
                              <a:solidFill>
                                <a:srgbClr val="000000"/>
                              </a:solidFill>
                              <a:effectLst/>
                              <a:latin typeface="Aptos Narrow" panose="020B0004020202020204" pitchFamily="34" charset="0"/>
                            </a:rPr>
                            <a:t> component </a:t>
                          </a:r>
                          <a:r>
                            <a:rPr lang="en-IE" sz="1200" b="0" i="0" u="none" strike="noStrike" dirty="0" err="1">
                              <a:solidFill>
                                <a:srgbClr val="000000"/>
                              </a:solidFill>
                              <a:effectLst/>
                              <a:latin typeface="Aptos Narrow" panose="020B0004020202020204" pitchFamily="34" charset="0"/>
                            </a:rPr>
                            <a:t>seq</a:t>
                          </a:r>
                          <a:r>
                            <a:rPr lang="en-IE" sz="1200" b="0" i="0" u="none" strike="noStrike" dirty="0">
                              <a:solidFill>
                                <a:srgbClr val="000000"/>
                              </a:solidFill>
                              <a:effectLst/>
                              <a:latin typeface="Aptos Narrow" panose="020B0004020202020204" pitchFamily="34" charset="0"/>
                            </a:rPr>
                            <a: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5834123"/>
                      </a:ext>
                    </a:extLst>
                  </a:tr>
                  <a:tr h="342805">
                    <a:tc vMerge="1">
                      <a:txBody>
                        <a:bodyPr/>
                        <a:lstStyle/>
                        <a:p>
                          <a:endParaRPr dirty="0"/>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D-E-F</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D-F-E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E-D-F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E-F-D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F-D-E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F-E-D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 xmlns:m="http://schemas.openxmlformats.org/officeDocument/2006/math">
                              <m:r>
                                <a:rPr lang="en-IE" sz="1100" b="0" i="1" u="none" strike="noStrike" dirty="0" smtClean="0">
                                  <a:solidFill>
                                    <a:srgbClr val="000000"/>
                                  </a:solidFill>
                                  <a:effectLst/>
                                  <a:latin typeface="Cambria Math" panose="02040503050406030204" pitchFamily="18" charset="0"/>
                                  <a:ea typeface="Cambria Math" panose="02040503050406030204" pitchFamily="18" charset="0"/>
                                </a:rPr>
                                <m:t>𝜇</m:t>
                              </m:r>
                            </m:oMath>
                          </a14:m>
                          <a:r>
                            <a:rPr lang="en-IE" sz="1100" b="0" i="0" u="none" strike="noStrike" dirty="0">
                              <a:solidFill>
                                <a:srgbClr val="000000"/>
                              </a:solidFill>
                              <a:effectLst/>
                              <a:latin typeface="Aptos Narrow" panose="020B0004020202020204" pitchFamily="34" charset="0"/>
                            </a:rPr>
                            <a:t> (mean)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 </m:t>
                              </m:r>
                              <m:r>
                                <a:rPr lang="en-IE" sz="1100" b="0" i="1" u="none" strike="noStrike" smtClean="0">
                                  <a:solidFill>
                                    <a:srgbClr val="000000"/>
                                  </a:solidFill>
                                  <a:effectLst/>
                                  <a:latin typeface="Cambria Math" panose="02040503050406030204" pitchFamily="18" charset="0"/>
                                  <a:ea typeface="Cambria Math" panose="02040503050406030204" pitchFamily="18" charset="0"/>
                                </a:rPr>
                                <m:t>𝜎</m:t>
                              </m:r>
                              <m:r>
                                <a:rPr lang="en-IE" sz="1100" b="0" i="1" u="none" strike="noStrike" smtClean="0">
                                  <a:solidFill>
                                    <a:srgbClr val="000000"/>
                                  </a:solidFill>
                                  <a:effectLst/>
                                  <a:latin typeface="Cambria Math" panose="02040503050406030204" pitchFamily="18" charset="0"/>
                                  <a:ea typeface="Cambria Math" panose="02040503050406030204" pitchFamily="18" charset="0"/>
                                </a:rPr>
                                <m:t> (</m:t>
                              </m:r>
                              <m:r>
                                <a:rPr lang="en-IE" sz="1100" b="0" i="1" u="none" strike="noStrike" smtClean="0">
                                  <a:solidFill>
                                    <a:srgbClr val="000000"/>
                                  </a:solidFill>
                                  <a:effectLst/>
                                  <a:latin typeface="Cambria Math" panose="02040503050406030204" pitchFamily="18" charset="0"/>
                                  <a:ea typeface="Cambria Math" panose="02040503050406030204" pitchFamily="18" charset="0"/>
                                </a:rPr>
                                <m:t>𝑠𝑑𝑒𝑣</m:t>
                              </m:r>
                            </m:oMath>
                          </a14:m>
                          <a:endParaRPr lang="en-IE" sz="11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7444326"/>
                      </a:ext>
                    </a:extLst>
                  </a:tr>
                  <a:tr h="176138">
                    <a:tc>
                      <a:txBody>
                        <a:bodyPr/>
                        <a:lstStyle/>
                        <a:p>
                          <a:pPr algn="r" fontAlgn="b"/>
                          <a:r>
                            <a:rPr lang="en-IE" sz="1100" b="0" i="0" u="none" strike="noStrike" dirty="0">
                              <a:solidFill>
                                <a:srgbClr val="000000"/>
                              </a:solidFill>
                              <a:effectLst/>
                              <a:latin typeface="Aptos Narrow" panose="020B0004020202020204" pitchFamily="34" charset="0"/>
                            </a:rPr>
                            <a:t>Llama 3.1 8B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46.69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37.37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47.38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 5.42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621297401"/>
                      </a:ext>
                    </a:extLst>
                  </a:tr>
                  <a:tr h="176138">
                    <a:tc>
                      <a:txBody>
                        <a:bodyPr/>
                        <a:lstStyle/>
                        <a:p>
                          <a:pPr algn="r" fontAlgn="b"/>
                          <a:r>
                            <a:rPr lang="en-IE" sz="1100" b="0" i="0" u="none" strike="noStrike" dirty="0">
                              <a:solidFill>
                                <a:srgbClr val="000000"/>
                              </a:solidFill>
                              <a:effectLst/>
                              <a:latin typeface="Aptos Narrow" panose="020B0004020202020204" pitchFamily="34" charset="0"/>
                            </a:rPr>
                            <a:t>Llama 3.1 70B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48.88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48.4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 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4069871075"/>
                      </a:ext>
                    </a:extLst>
                  </a:tr>
                  <a:tr h="176138">
                    <a:tc>
                      <a:txBody>
                        <a:bodyPr/>
                        <a:lstStyle/>
                        <a:p>
                          <a:pPr algn="r" fontAlgn="b"/>
                          <a:r>
                            <a:rPr lang="en-IE" sz="1100" b="0" i="0" u="none" strike="noStrike" dirty="0" err="1">
                              <a:solidFill>
                                <a:srgbClr val="000000"/>
                              </a:solidFill>
                              <a:effectLst/>
                              <a:latin typeface="Aptos Narrow" panose="020B0004020202020204" pitchFamily="34" charset="0"/>
                            </a:rPr>
                            <a:t>Mixtral</a:t>
                          </a:r>
                          <a:r>
                            <a:rPr lang="en-IE" sz="1100" b="0" i="0" u="none" strike="noStrike" dirty="0">
                              <a:solidFill>
                                <a:srgbClr val="000000"/>
                              </a:solidFill>
                              <a:effectLst/>
                              <a:latin typeface="Aptos Narrow" panose="020B0004020202020204" pitchFamily="34" charset="0"/>
                            </a:rPr>
                            <a:t> 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51.45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52.19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 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3796417311"/>
                      </a:ext>
                    </a:extLst>
                  </a:tr>
                  <a:tr h="176138">
                    <a:tc>
                      <a:txBody>
                        <a:bodyPr/>
                        <a:lstStyle/>
                        <a:p>
                          <a:pPr algn="r" fontAlgn="b"/>
                          <a:r>
                            <a:rPr lang="en-IE" sz="1100" b="0" i="0" u="none" strike="noStrike" dirty="0">
                              <a:solidFill>
                                <a:srgbClr val="000000"/>
                              </a:solidFill>
                              <a:effectLst/>
                              <a:latin typeface="Aptos Narrow" panose="020B0004020202020204" pitchFamily="34" charset="0"/>
                            </a:rPr>
                            <a:t>Mistral 8x7B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53.53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52.47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53.71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 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1206702593"/>
                      </a:ext>
                    </a:extLst>
                  </a:tr>
                  <a:tr h="176138">
                    <a:tc>
                      <a:txBody>
                        <a:bodyPr/>
                        <a:lstStyle/>
                        <a:p>
                          <a:pPr algn="r" fontAlgn="b"/>
                          <a:r>
                            <a:rPr lang="en-IE" sz="1100" b="0" i="0" u="none" strike="noStrike" dirty="0">
                              <a:solidFill>
                                <a:srgbClr val="000000"/>
                              </a:solidFill>
                              <a:effectLst/>
                              <a:latin typeface="Aptos Narrow" panose="020B0004020202020204" pitchFamily="34" charset="0"/>
                            </a:rPr>
                            <a:t>Gemma2 9B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1" u="none" strike="noStrike" dirty="0">
                              <a:solidFill>
                                <a:srgbClr val="000000"/>
                              </a:solidFill>
                              <a:effectLst/>
                              <a:latin typeface="Aptos Narrow" panose="020B0004020202020204" pitchFamily="34" charset="0"/>
                            </a:rPr>
                            <a:t>62.07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1" u="none" strike="noStrike" dirty="0">
                              <a:solidFill>
                                <a:srgbClr val="000000"/>
                              </a:solidFill>
                              <a:effectLst/>
                              <a:latin typeface="Aptos Narrow" panose="020B0004020202020204" pitchFamily="34" charset="0"/>
                            </a:rPr>
                            <a:t>59.85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1" u="none" strike="noStrike" dirty="0">
                              <a:solidFill>
                                <a:srgbClr val="000000"/>
                              </a:solidFill>
                              <a:effectLst/>
                              <a:latin typeface="Aptos Narrow" panose="020B0004020202020204" pitchFamily="34" charset="0"/>
                            </a:rPr>
                            <a:t> 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3431638834"/>
                      </a:ext>
                    </a:extLst>
                  </a:tr>
                  <a:tr h="176138">
                    <a:tc>
                      <a:txBody>
                        <a:bodyPr/>
                        <a:lstStyle/>
                        <a:p>
                          <a:pPr algn="r" fontAlgn="b"/>
                          <a:r>
                            <a:rPr lang="en-IE" sz="1100" b="0" i="0" u="none" strike="noStrike" dirty="0">
                              <a:solidFill>
                                <a:srgbClr val="000000"/>
                              </a:solidFill>
                              <a:effectLst/>
                              <a:latin typeface="Aptos Narrow" panose="020B0004020202020204" pitchFamily="34" charset="0"/>
                            </a:rPr>
                            <a:t>Gemma2 27B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61.01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59.95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56.77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59.14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 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1605718183"/>
                      </a:ext>
                    </a:extLst>
                  </a:tr>
                  <a:tr h="176138">
                    <a:tc>
                      <a:txBody>
                        <a:bodyPr/>
                        <a:lstStyle/>
                        <a:p>
                          <a:pPr algn="r" fontAlgn="b"/>
                          <a:r>
                            <a:rPr lang="en-IE" sz="1100" b="0" i="0" u="none" strike="noStrike" dirty="0">
                              <a:solidFill>
                                <a:srgbClr val="000000"/>
                              </a:solidFill>
                              <a:effectLst/>
                              <a:latin typeface="Aptos Narrow" panose="020B0004020202020204" pitchFamily="34" charset="0"/>
                            </a:rPr>
                            <a:t>GPT-4o-mini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58.33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 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3098780237"/>
                      </a:ext>
                    </a:extLst>
                  </a:tr>
                  <a:tr h="176138">
                    <a:tc>
                      <a:txBody>
                        <a:bodyPr/>
                        <a:lstStyle/>
                        <a:p>
                          <a:pPr algn="r" fontAlgn="b"/>
                          <a:r>
                            <a:rPr lang="en-IE" sz="1100" b="0" i="0" u="none" strike="noStrike" dirty="0">
                              <a:solidFill>
                                <a:srgbClr val="000000"/>
                              </a:solidFill>
                              <a:effectLst/>
                              <a:latin typeface="Aptos Narrow" panose="020B0004020202020204" pitchFamily="34" charset="0"/>
                            </a:rPr>
                            <a:t>GPT-4o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60.26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1" i="0" u="none" strike="noStrike" dirty="0">
                              <a:solidFill>
                                <a:srgbClr val="000000"/>
                              </a:solidFill>
                              <a:effectLst/>
                              <a:latin typeface="Aptos Narrow" panose="020B0004020202020204" pitchFamily="34" charset="0"/>
                            </a:rPr>
                            <a:t>60.46 </a:t>
                          </a:r>
                          <a14:m>
                            <m:oMath xmlns:m="http://schemas.openxmlformats.org/officeDocument/2006/math">
                              <m:r>
                                <a:rPr lang="en-IE" sz="1100" b="1"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1" i="0" u="none" strike="noStrike" dirty="0">
                              <a:solidFill>
                                <a:srgbClr val="000000"/>
                              </a:solidFill>
                              <a:effectLst/>
                              <a:latin typeface="Aptos Narrow" panose="020B0004020202020204" pitchFamily="34" charset="0"/>
                            </a:rPr>
                            <a:t>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C8D3"/>
                        </a:solidFill>
                      </a:tcPr>
                    </a:tc>
                    <a:extLst>
                      <a:ext uri="{0D108BD9-81ED-4DB2-BD59-A6C34878D82A}">
                        <a16:rowId xmlns:a16="http://schemas.microsoft.com/office/drawing/2014/main" val="2302700843"/>
                      </a:ext>
                    </a:extLst>
                  </a:tr>
                  <a:tr h="342805">
                    <a:tc>
                      <a:txBody>
                        <a:bodyPr/>
                        <a:lstStyle/>
                        <a:p>
                          <a:pPr algn="r" fontAlgn="b"/>
                          <a14:m>
                            <m:oMath xmlns:m="http://schemas.openxmlformats.org/officeDocument/2006/math">
                              <m:r>
                                <a:rPr lang="en-IE" sz="1100" b="0" i="1" u="none" strike="noStrike" dirty="0" smtClean="0">
                                  <a:solidFill>
                                    <a:srgbClr val="000000"/>
                                  </a:solidFill>
                                  <a:effectLst/>
                                  <a:latin typeface="Cambria Math" panose="02040503050406030204" pitchFamily="18" charset="0"/>
                                  <a:ea typeface="Cambria Math" panose="02040503050406030204" pitchFamily="18" charset="0"/>
                                </a:rPr>
                                <m:t>𝜇</m:t>
                              </m:r>
                            </m:oMath>
                          </a14:m>
                          <a:r>
                            <a:rPr lang="en-IE" sz="1100" b="0" i="0" u="none" strike="noStrike" dirty="0">
                              <a:solidFill>
                                <a:srgbClr val="000000"/>
                              </a:solidFill>
                              <a:effectLst/>
                              <a:latin typeface="Aptos Narrow" panose="020B0004020202020204" pitchFamily="34" charset="0"/>
                            </a:rPr>
                            <a:t> (mean) </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 </m:t>
                              </m:r>
                              <m:r>
                                <a:rPr lang="en-IE" sz="1100" b="0" i="1" u="none" strike="noStrike" smtClean="0">
                                  <a:solidFill>
                                    <a:srgbClr val="000000"/>
                                  </a:solidFill>
                                  <a:effectLst/>
                                  <a:latin typeface="Cambria Math" panose="02040503050406030204" pitchFamily="18" charset="0"/>
                                  <a:ea typeface="Cambria Math" panose="02040503050406030204" pitchFamily="18" charset="0"/>
                                </a:rPr>
                                <m:t>𝜎</m:t>
                              </m:r>
                              <m:r>
                                <a:rPr lang="en-IE" sz="1100" b="0" i="1" u="none" strike="noStrike" smtClean="0">
                                  <a:solidFill>
                                    <a:srgbClr val="000000"/>
                                  </a:solidFill>
                                  <a:effectLst/>
                                  <a:latin typeface="Cambria Math" panose="02040503050406030204" pitchFamily="18" charset="0"/>
                                  <a:ea typeface="Cambria Math" panose="02040503050406030204" pitchFamily="18" charset="0"/>
                                </a:rPr>
                                <m:t> (</m:t>
                              </m:r>
                              <m:r>
                                <a:rPr lang="en-IE" sz="1100" b="0" i="1" u="none" strike="noStrike" smtClean="0">
                                  <a:solidFill>
                                    <a:srgbClr val="000000"/>
                                  </a:solidFill>
                                  <a:effectLst/>
                                  <a:latin typeface="Cambria Math" panose="02040503050406030204" pitchFamily="18" charset="0"/>
                                  <a:ea typeface="Cambria Math" panose="02040503050406030204" pitchFamily="18" charset="0"/>
                                </a:rPr>
                                <m:t>𝑠𝑑𝑒𝑣</m:t>
                              </m:r>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endParaRPr lang="en-IE" sz="11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55.34</a:t>
                          </a:r>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54.91</a:t>
                          </a:r>
                          <a:endParaRPr lang="en-IE" sz="1100" b="0" i="1" u="none" strike="noStrike" dirty="0">
                            <a:solidFill>
                              <a:srgbClr val="000000"/>
                            </a:solidFill>
                            <a:effectLst/>
                            <a:latin typeface="Cambria Math" panose="02040503050406030204" pitchFamily="18" charset="0"/>
                            <a:ea typeface="Cambria Math" panose="02040503050406030204" pitchFamily="18" charset="0"/>
                          </a:endParaRPr>
                        </a:p>
                        <a:p>
                          <a:pPr algn="ctr" fontAlgn="b"/>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1" i="0" u="none" strike="noStrike" dirty="0">
                              <a:solidFill>
                                <a:srgbClr val="000000"/>
                              </a:solidFill>
                              <a:effectLst/>
                              <a:latin typeface="Aptos Narrow" panose="020B0004020202020204" pitchFamily="34" charset="0"/>
                            </a:rPr>
                            <a:t>55.81</a:t>
                          </a:r>
                          <a:endParaRPr lang="en-IE" sz="1100" b="1" i="1" u="none" strike="noStrike" dirty="0">
                            <a:solidFill>
                              <a:srgbClr val="000000"/>
                            </a:solidFill>
                            <a:effectLst/>
                            <a:latin typeface="Cambria Math" panose="02040503050406030204" pitchFamily="18" charset="0"/>
                            <a:ea typeface="Cambria Math" panose="02040503050406030204" pitchFamily="18" charset="0"/>
                          </a:endParaRPr>
                        </a:p>
                        <a:p>
                          <a:pPr algn="ctr" fontAlgn="b"/>
                          <a14:m>
                            <m:oMath xmlns:m="http://schemas.openxmlformats.org/officeDocument/2006/math">
                              <m:r>
                                <a:rPr lang="en-IE" sz="1100" b="1"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1" i="0" u="none" strike="noStrike" dirty="0">
                              <a:solidFill>
                                <a:srgbClr val="000000"/>
                              </a:solidFill>
                              <a:effectLst/>
                              <a:latin typeface="Aptos Narrow" panose="020B0004020202020204" pitchFamily="34" charset="0"/>
                            </a:rPr>
                            <a:t>5.69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55.48</a:t>
                          </a:r>
                          <a:endParaRPr lang="en-IE" sz="1100" b="0" i="1" u="none" strike="noStrike" dirty="0">
                            <a:solidFill>
                              <a:srgbClr val="000000"/>
                            </a:solidFill>
                            <a:effectLst/>
                            <a:latin typeface="Cambria Math" panose="02040503050406030204" pitchFamily="18" charset="0"/>
                            <a:ea typeface="Cambria Math" panose="02040503050406030204" pitchFamily="18" charset="0"/>
                          </a:endParaRPr>
                        </a:p>
                        <a:p>
                          <a:pPr algn="ctr" fontAlgn="b"/>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54.65</a:t>
                          </a:r>
                          <a:endParaRPr lang="en-IE" sz="1100" b="0" i="1" u="none" strike="noStrike" dirty="0">
                            <a:solidFill>
                              <a:srgbClr val="000000"/>
                            </a:solidFill>
                            <a:effectLst/>
                            <a:latin typeface="Cambria Math" panose="02040503050406030204" pitchFamily="18" charset="0"/>
                            <a:ea typeface="Cambria Math" panose="02040503050406030204" pitchFamily="18" charset="0"/>
                          </a:endParaRPr>
                        </a:p>
                        <a:p>
                          <a:pPr algn="ctr" fontAlgn="b"/>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4.37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53.41</a:t>
                          </a:r>
                          <a:endParaRPr lang="en-IE" sz="1100" b="0" i="1" u="none" strike="noStrike" dirty="0">
                            <a:solidFill>
                              <a:srgbClr val="000000"/>
                            </a:solidFill>
                            <a:effectLst/>
                            <a:latin typeface="Cambria Math" panose="02040503050406030204" pitchFamily="18" charset="0"/>
                            <a:ea typeface="Cambria Math" panose="02040503050406030204" pitchFamily="18" charset="0"/>
                          </a:endParaRPr>
                        </a:p>
                        <a:p>
                          <a:pPr algn="ctr" fontAlgn="b"/>
                          <a14:m>
                            <m:oMath xmlns:m="http://schemas.openxmlformats.org/officeDocument/2006/math">
                              <m:r>
                                <a:rPr lang="en-IE" sz="11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100" b="0" i="0" u="none" strike="noStrike" dirty="0">
                              <a:solidFill>
                                <a:srgbClr val="000000"/>
                              </a:solidFill>
                              <a:effectLst/>
                              <a:latin typeface="Aptos Narrow" panose="020B0004020202020204" pitchFamily="34" charset="0"/>
                            </a:rPr>
                            <a:t>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4287052"/>
                      </a:ext>
                    </a:extLst>
                  </a:tr>
                </a:tbl>
              </a:graphicData>
            </a:graphic>
          </p:graphicFrame>
        </mc:Choice>
        <mc:Fallback xmlns="">
          <p:graphicFrame>
            <p:nvGraphicFramePr>
              <p:cNvPr id="8" name="Table 7">
                <a:extLst>
                  <a:ext uri="{FF2B5EF4-FFF2-40B4-BE49-F238E27FC236}">
                    <a16:creationId xmlns:a16="http://schemas.microsoft.com/office/drawing/2014/main" id="{C5E7B6AD-D9F8-19C2-634D-92BD346878CE}"/>
                  </a:ext>
                </a:extLst>
              </p:cNvPr>
              <p:cNvGraphicFramePr>
                <a:graphicFrameLocks noGrp="1"/>
              </p:cNvGraphicFramePr>
              <p:nvPr>
                <p:extLst>
                  <p:ext uri="{D42A27DB-BD31-4B8C-83A1-F6EECF244321}">
                    <p14:modId xmlns:p14="http://schemas.microsoft.com/office/powerpoint/2010/main" val="3809420608"/>
                  </p:ext>
                </p:extLst>
              </p:nvPr>
            </p:nvGraphicFramePr>
            <p:xfrm>
              <a:off x="607625" y="2079662"/>
              <a:ext cx="4802575" cy="2299335"/>
            </p:xfrm>
            <a:graphic>
              <a:graphicData uri="http://schemas.openxmlformats.org/drawingml/2006/table">
                <a:tbl>
                  <a:tblPr/>
                  <a:tblGrid>
                    <a:gridCol w="902686">
                      <a:extLst>
                        <a:ext uri="{9D8B030D-6E8A-4147-A177-3AD203B41FA5}">
                          <a16:colId xmlns:a16="http://schemas.microsoft.com/office/drawing/2014/main" val="199600836"/>
                        </a:ext>
                      </a:extLst>
                    </a:gridCol>
                    <a:gridCol w="406690">
                      <a:extLst>
                        <a:ext uri="{9D8B030D-6E8A-4147-A177-3AD203B41FA5}">
                          <a16:colId xmlns:a16="http://schemas.microsoft.com/office/drawing/2014/main" val="1011877015"/>
                        </a:ext>
                      </a:extLst>
                    </a:gridCol>
                    <a:gridCol w="474842">
                      <a:extLst>
                        <a:ext uri="{9D8B030D-6E8A-4147-A177-3AD203B41FA5}">
                          <a16:colId xmlns:a16="http://schemas.microsoft.com/office/drawing/2014/main" val="522903428"/>
                        </a:ext>
                      </a:extLst>
                    </a:gridCol>
                    <a:gridCol w="519949">
                      <a:extLst>
                        <a:ext uri="{9D8B030D-6E8A-4147-A177-3AD203B41FA5}">
                          <a16:colId xmlns:a16="http://schemas.microsoft.com/office/drawing/2014/main" val="2777820541"/>
                        </a:ext>
                      </a:extLst>
                    </a:gridCol>
                    <a:gridCol w="497395">
                      <a:extLst>
                        <a:ext uri="{9D8B030D-6E8A-4147-A177-3AD203B41FA5}">
                          <a16:colId xmlns:a16="http://schemas.microsoft.com/office/drawing/2014/main" val="1280886564"/>
                        </a:ext>
                      </a:extLst>
                    </a:gridCol>
                    <a:gridCol w="497395">
                      <a:extLst>
                        <a:ext uri="{9D8B030D-6E8A-4147-A177-3AD203B41FA5}">
                          <a16:colId xmlns:a16="http://schemas.microsoft.com/office/drawing/2014/main" val="2850680683"/>
                        </a:ext>
                      </a:extLst>
                    </a:gridCol>
                    <a:gridCol w="497395">
                      <a:extLst>
                        <a:ext uri="{9D8B030D-6E8A-4147-A177-3AD203B41FA5}">
                          <a16:colId xmlns:a16="http://schemas.microsoft.com/office/drawing/2014/main" val="2609636471"/>
                        </a:ext>
                      </a:extLst>
                    </a:gridCol>
                    <a:gridCol w="1006223">
                      <a:extLst>
                        <a:ext uri="{9D8B030D-6E8A-4147-A177-3AD203B41FA5}">
                          <a16:colId xmlns:a16="http://schemas.microsoft.com/office/drawing/2014/main" val="3270210083"/>
                        </a:ext>
                      </a:extLst>
                    </a:gridCol>
                  </a:tblGrid>
                  <a:tr h="192405">
                    <a:tc rowSpan="2">
                      <a:txBody>
                        <a:bodyPr/>
                        <a:lstStyle/>
                        <a:p>
                          <a:pPr algn="ctr" fontAlgn="b"/>
                          <a:r>
                            <a:rPr lang="en-IE" sz="1100" b="0" i="0" u="none" strike="noStrike" dirty="0">
                              <a:solidFill>
                                <a:srgbClr val="000000"/>
                              </a:solidFill>
                              <a:effectLst/>
                              <a:latin typeface="Aptos Narrow" panose="020B0004020202020204" pitchFamily="34" charset="0"/>
                            </a:rPr>
                            <a:t>Model</a:t>
                          </a:r>
                        </a:p>
                        <a:p>
                          <a:pPr algn="r" fontAlgn="b"/>
                          <a:r>
                            <a:rPr lang="en-IE" sz="1100" b="0" i="0" u="none" strike="noStrike" dirty="0">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7">
                      <a:txBody>
                        <a:bodyPr/>
                        <a:lstStyle/>
                        <a:p>
                          <a:pPr algn="ctr" fontAlgn="b"/>
                          <a:r>
                            <a:rPr lang="en-IE" sz="1200" b="0" i="0" u="none" strike="noStrike" dirty="0">
                              <a:solidFill>
                                <a:srgbClr val="000000"/>
                              </a:solidFill>
                              <a:effectLst/>
                              <a:latin typeface="Aptos Narrow" panose="020B0004020202020204" pitchFamily="34" charset="0"/>
                            </a:rPr>
                            <a:t>F1 Scores (Variations of </a:t>
                          </a:r>
                          <a:r>
                            <a:rPr lang="en-IE" sz="1200" b="0" i="0" u="none" strike="noStrike" dirty="0" err="1">
                              <a:solidFill>
                                <a:srgbClr val="000000"/>
                              </a:solidFill>
                              <a:effectLst/>
                              <a:latin typeface="Aptos Narrow" panose="020B0004020202020204" pitchFamily="34" charset="0"/>
                            </a:rPr>
                            <a:t>NLPrompt</a:t>
                          </a:r>
                          <a:r>
                            <a:rPr lang="en-IE" sz="1200" b="0" i="0" u="none" strike="noStrike" dirty="0">
                              <a:solidFill>
                                <a:srgbClr val="000000"/>
                              </a:solidFill>
                              <a:effectLst/>
                              <a:latin typeface="Aptos Narrow" panose="020B0004020202020204" pitchFamily="34" charset="0"/>
                            </a:rPr>
                            <a:t> component </a:t>
                          </a:r>
                          <a:r>
                            <a:rPr lang="en-IE" sz="1200" b="0" i="0" u="none" strike="noStrike" dirty="0" err="1">
                              <a:solidFill>
                                <a:srgbClr val="000000"/>
                              </a:solidFill>
                              <a:effectLst/>
                              <a:latin typeface="Aptos Narrow" panose="020B0004020202020204" pitchFamily="34" charset="0"/>
                            </a:rPr>
                            <a:t>seq</a:t>
                          </a:r>
                          <a:r>
                            <a:rPr lang="en-IE" sz="1200" b="0" i="0" u="none" strike="noStrike" dirty="0">
                              <a:solidFill>
                                <a:srgbClr val="000000"/>
                              </a:solidFill>
                              <a:effectLst/>
                              <a:latin typeface="Aptos Narrow" panose="020B0004020202020204" pitchFamily="34" charset="0"/>
                            </a:rPr>
                            <a: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5834123"/>
                      </a:ext>
                    </a:extLst>
                  </a:tr>
                  <a:tr h="344805">
                    <a:tc vMerge="1">
                      <a:txBody>
                        <a:bodyPr/>
                        <a:lstStyle/>
                        <a:p>
                          <a:endParaRPr dirty="0"/>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D-E-F</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D-F-E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E-D-F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E-F-D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F-D-E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F-E-D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64286" r="-2532" b="-525000"/>
                          </a:stretch>
                        </a:blipFill>
                      </a:tcPr>
                    </a:tc>
                    <a:extLst>
                      <a:ext uri="{0D108BD9-81ED-4DB2-BD59-A6C34878D82A}">
                        <a16:rowId xmlns:a16="http://schemas.microsoft.com/office/drawing/2014/main" val="1377444326"/>
                      </a:ext>
                    </a:extLst>
                  </a:tr>
                  <a:tr h="177165">
                    <a:tc>
                      <a:txBody>
                        <a:bodyPr/>
                        <a:lstStyle/>
                        <a:p>
                          <a:pPr algn="r" fontAlgn="b"/>
                          <a:r>
                            <a:rPr lang="en-IE" sz="1100" b="0" i="0" u="none" strike="noStrike" dirty="0">
                              <a:solidFill>
                                <a:srgbClr val="000000"/>
                              </a:solidFill>
                              <a:effectLst/>
                              <a:latin typeface="Aptos Narrow" panose="020B0004020202020204" pitchFamily="34" charset="0"/>
                            </a:rPr>
                            <a:t>Llama 3.1 8B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46.69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37.37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328571" r="-2532" b="-950000"/>
                          </a:stretch>
                        </a:blipFill>
                      </a:tcPr>
                    </a:tc>
                    <a:extLst>
                      <a:ext uri="{0D108BD9-81ED-4DB2-BD59-A6C34878D82A}">
                        <a16:rowId xmlns:a16="http://schemas.microsoft.com/office/drawing/2014/main" val="621297401"/>
                      </a:ext>
                    </a:extLst>
                  </a:tr>
                  <a:tr h="177165">
                    <a:tc>
                      <a:txBody>
                        <a:bodyPr/>
                        <a:lstStyle/>
                        <a:p>
                          <a:pPr algn="r" fontAlgn="b"/>
                          <a:r>
                            <a:rPr lang="en-IE" sz="1100" b="0" i="0" u="none" strike="noStrike" dirty="0">
                              <a:solidFill>
                                <a:srgbClr val="000000"/>
                              </a:solidFill>
                              <a:effectLst/>
                              <a:latin typeface="Aptos Narrow" panose="020B0004020202020204" pitchFamily="34" charset="0"/>
                            </a:rPr>
                            <a:t>Llama 3.1 70B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47.21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48.88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428571" r="-2532" b="-850000"/>
                          </a:stretch>
                        </a:blipFill>
                      </a:tcPr>
                    </a:tc>
                    <a:extLst>
                      <a:ext uri="{0D108BD9-81ED-4DB2-BD59-A6C34878D82A}">
                        <a16:rowId xmlns:a16="http://schemas.microsoft.com/office/drawing/2014/main" val="4069871075"/>
                      </a:ext>
                    </a:extLst>
                  </a:tr>
                  <a:tr h="177165">
                    <a:tc>
                      <a:txBody>
                        <a:bodyPr/>
                        <a:lstStyle/>
                        <a:p>
                          <a:pPr algn="r" fontAlgn="b"/>
                          <a:r>
                            <a:rPr lang="en-IE" sz="1100" b="0" i="0" u="none" strike="noStrike" dirty="0" err="1">
                              <a:solidFill>
                                <a:srgbClr val="000000"/>
                              </a:solidFill>
                              <a:effectLst/>
                              <a:latin typeface="Aptos Narrow" panose="020B0004020202020204" pitchFamily="34" charset="0"/>
                            </a:rPr>
                            <a:t>Mixtral</a:t>
                          </a:r>
                          <a:r>
                            <a:rPr lang="en-IE" sz="1100" b="0" i="0" u="none" strike="noStrike" dirty="0">
                              <a:solidFill>
                                <a:srgbClr val="000000"/>
                              </a:solidFill>
                              <a:effectLst/>
                              <a:latin typeface="Aptos Narrow" panose="020B0004020202020204" pitchFamily="34" charset="0"/>
                            </a:rPr>
                            <a:t> 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51.45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528571" r="-2532" b="-750000"/>
                          </a:stretch>
                        </a:blipFill>
                      </a:tcPr>
                    </a:tc>
                    <a:extLst>
                      <a:ext uri="{0D108BD9-81ED-4DB2-BD59-A6C34878D82A}">
                        <a16:rowId xmlns:a16="http://schemas.microsoft.com/office/drawing/2014/main" val="3796417311"/>
                      </a:ext>
                    </a:extLst>
                  </a:tr>
                  <a:tr h="177165">
                    <a:tc>
                      <a:txBody>
                        <a:bodyPr/>
                        <a:lstStyle/>
                        <a:p>
                          <a:pPr algn="r" fontAlgn="b"/>
                          <a:r>
                            <a:rPr lang="en-IE" sz="1100" b="0" i="0" u="none" strike="noStrike" dirty="0">
                              <a:solidFill>
                                <a:srgbClr val="000000"/>
                              </a:solidFill>
                              <a:effectLst/>
                              <a:latin typeface="Aptos Narrow" panose="020B0004020202020204" pitchFamily="34" charset="0"/>
                            </a:rPr>
                            <a:t>Mistral 8x7B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53.53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52.47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628571" r="-2532" b="-650000"/>
                          </a:stretch>
                        </a:blipFill>
                      </a:tcPr>
                    </a:tc>
                    <a:extLst>
                      <a:ext uri="{0D108BD9-81ED-4DB2-BD59-A6C34878D82A}">
                        <a16:rowId xmlns:a16="http://schemas.microsoft.com/office/drawing/2014/main" val="1206702593"/>
                      </a:ext>
                    </a:extLst>
                  </a:tr>
                  <a:tr h="177165">
                    <a:tc>
                      <a:txBody>
                        <a:bodyPr/>
                        <a:lstStyle/>
                        <a:p>
                          <a:pPr algn="r" fontAlgn="b"/>
                          <a:r>
                            <a:rPr lang="en-IE" sz="1100" b="0" i="0" u="none" strike="noStrike" dirty="0">
                              <a:solidFill>
                                <a:srgbClr val="000000"/>
                              </a:solidFill>
                              <a:effectLst/>
                              <a:latin typeface="Aptos Narrow" panose="020B0004020202020204" pitchFamily="34" charset="0"/>
                            </a:rPr>
                            <a:t>Gemma2 9B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1" u="none" strike="noStrike" dirty="0">
                              <a:solidFill>
                                <a:srgbClr val="000000"/>
                              </a:solidFill>
                              <a:effectLst/>
                              <a:latin typeface="Aptos Narrow" panose="020B0004020202020204" pitchFamily="34" charset="0"/>
                            </a:rPr>
                            <a:t>62.07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728571" r="-2532" b="-550000"/>
                          </a:stretch>
                        </a:blipFill>
                      </a:tcPr>
                    </a:tc>
                    <a:extLst>
                      <a:ext uri="{0D108BD9-81ED-4DB2-BD59-A6C34878D82A}">
                        <a16:rowId xmlns:a16="http://schemas.microsoft.com/office/drawing/2014/main" val="3431638834"/>
                      </a:ext>
                    </a:extLst>
                  </a:tr>
                  <a:tr h="177165">
                    <a:tc>
                      <a:txBody>
                        <a:bodyPr/>
                        <a:lstStyle/>
                        <a:p>
                          <a:pPr algn="r" fontAlgn="b"/>
                          <a:r>
                            <a:rPr lang="en-IE" sz="1100" b="0" i="0" u="none" strike="noStrike" dirty="0">
                              <a:solidFill>
                                <a:srgbClr val="000000"/>
                              </a:solidFill>
                              <a:effectLst/>
                              <a:latin typeface="Aptos Narrow" panose="020B0004020202020204" pitchFamily="34" charset="0"/>
                            </a:rPr>
                            <a:t>Gemma2 27B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61.01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59.95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56.77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828571" r="-2532" b="-450000"/>
                          </a:stretch>
                        </a:blipFill>
                      </a:tcPr>
                    </a:tc>
                    <a:extLst>
                      <a:ext uri="{0D108BD9-81ED-4DB2-BD59-A6C34878D82A}">
                        <a16:rowId xmlns:a16="http://schemas.microsoft.com/office/drawing/2014/main" val="1605718183"/>
                      </a:ext>
                    </a:extLst>
                  </a:tr>
                  <a:tr h="177165">
                    <a:tc>
                      <a:txBody>
                        <a:bodyPr/>
                        <a:lstStyle/>
                        <a:p>
                          <a:pPr algn="r" fontAlgn="b"/>
                          <a:r>
                            <a:rPr lang="en-IE" sz="1100" b="0" i="0" u="none" strike="noStrike" dirty="0">
                              <a:solidFill>
                                <a:srgbClr val="000000"/>
                              </a:solidFill>
                              <a:effectLst/>
                              <a:latin typeface="Aptos Narrow" panose="020B0004020202020204" pitchFamily="34" charset="0"/>
                            </a:rPr>
                            <a:t>GPT-4o-mini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58.62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928571" r="-2532" b="-350000"/>
                          </a:stretch>
                        </a:blipFill>
                      </a:tcPr>
                    </a:tc>
                    <a:extLst>
                      <a:ext uri="{0D108BD9-81ED-4DB2-BD59-A6C34878D82A}">
                        <a16:rowId xmlns:a16="http://schemas.microsoft.com/office/drawing/2014/main" val="3098780237"/>
                      </a:ext>
                    </a:extLst>
                  </a:tr>
                  <a:tr h="177165">
                    <a:tc>
                      <a:txBody>
                        <a:bodyPr/>
                        <a:lstStyle/>
                        <a:p>
                          <a:pPr algn="r" fontAlgn="b"/>
                          <a:r>
                            <a:rPr lang="en-IE" sz="1100" b="0" i="0" u="none" strike="noStrike" dirty="0">
                              <a:solidFill>
                                <a:srgbClr val="000000"/>
                              </a:solidFill>
                              <a:effectLst/>
                              <a:latin typeface="Aptos Narrow" panose="020B0004020202020204" pitchFamily="34" charset="0"/>
                            </a:rPr>
                            <a:t>GPT-4o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dirty="0">
                              <a:solidFill>
                                <a:srgbClr val="000000"/>
                              </a:solidFill>
                              <a:effectLst/>
                              <a:latin typeface="Aptos Narrow" panose="020B0004020202020204" pitchFamily="34" charset="0"/>
                            </a:rPr>
                            <a:t>61.99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60.26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100" b="0" i="0" u="none" strike="noStrike">
                              <a:solidFill>
                                <a:srgbClr val="000000"/>
                              </a:solidFill>
                              <a:effectLst/>
                              <a:latin typeface="Aptos Narrow" panose="020B0004020202020204" pitchFamily="34" charset="0"/>
                            </a:rPr>
                            <a:t>59.42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79747" t="-1028571" r="-2532" b="-250000"/>
                          </a:stretch>
                        </a:blipFill>
                      </a:tcPr>
                    </a:tc>
                    <a:extLst>
                      <a:ext uri="{0D108BD9-81ED-4DB2-BD59-A6C34878D82A}">
                        <a16:rowId xmlns:a16="http://schemas.microsoft.com/office/drawing/2014/main" val="2302700843"/>
                      </a:ext>
                    </a:extLst>
                  </a:tr>
                  <a:tr h="344805">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t="-585185" r="-436620" b="-29630"/>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221875" t="-585185" r="-868750" b="-29630"/>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271053" t="-585185" r="-631579" b="-29630"/>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343902" t="-585185" r="-485366" b="-29630"/>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466667" t="-585185" r="-410256" b="-29630"/>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566667" t="-585185" r="-310256" b="-29630"/>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3"/>
                          <a:stretch>
                            <a:fillRect l="-650000" t="-585185" r="-202500" b="-29630"/>
                          </a:stretch>
                        </a:blipFill>
                      </a:tcPr>
                    </a:tc>
                    <a:tc>
                      <a:txBody>
                        <a:bodyPr/>
                        <a:lstStyle/>
                        <a:p>
                          <a:pPr algn="l" fontAlgn="b"/>
                          <a:r>
                            <a:rPr lang="en-IE"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4287052"/>
                      </a:ext>
                    </a:extLst>
                  </a:tr>
                </a:tbl>
              </a:graphicData>
            </a:graphic>
          </p:graphicFrame>
        </mc:Fallback>
      </mc:AlternateContent>
      <p:sp>
        <p:nvSpPr>
          <p:cNvPr id="9" name="TextBox 8">
            <a:extLst>
              <a:ext uri="{FF2B5EF4-FFF2-40B4-BE49-F238E27FC236}">
                <a16:creationId xmlns:a16="http://schemas.microsoft.com/office/drawing/2014/main" id="{795E8167-6E6E-55DA-7C81-33E60D877894}"/>
              </a:ext>
            </a:extLst>
          </p:cNvPr>
          <p:cNvSpPr txBox="1"/>
          <p:nvPr/>
        </p:nvSpPr>
        <p:spPr>
          <a:xfrm>
            <a:off x="6096000" y="1356537"/>
            <a:ext cx="5107376" cy="707886"/>
          </a:xfrm>
          <a:prstGeom prst="rect">
            <a:avLst/>
          </a:prstGeom>
          <a:noFill/>
        </p:spPr>
        <p:txBody>
          <a:bodyPr wrap="square" rtlCol="0">
            <a:spAutoFit/>
          </a:bodyPr>
          <a:lstStyle/>
          <a:p>
            <a:r>
              <a:rPr lang="en-US" sz="1600" b="1" dirty="0">
                <a:solidFill>
                  <a:srgbClr val="7F8A9A"/>
                </a:solidFill>
                <a:latin typeface="Open Sans"/>
                <a:ea typeface="Open Sans"/>
                <a:cs typeface="Open Sans"/>
              </a:rPr>
              <a:t>Ontology Prompt (</a:t>
            </a:r>
            <a:r>
              <a:rPr lang="en-US" sz="1600" b="1" dirty="0" err="1">
                <a:solidFill>
                  <a:srgbClr val="7F8A9A"/>
                </a:solidFill>
                <a:latin typeface="Open Sans"/>
                <a:ea typeface="Open Sans"/>
                <a:cs typeface="Open Sans"/>
              </a:rPr>
              <a:t>OntoPrompt</a:t>
            </a:r>
            <a:r>
              <a:rPr lang="en-US" sz="1600" b="1" dirty="0">
                <a:solidFill>
                  <a:srgbClr val="7F8A9A"/>
                </a:solidFill>
                <a:latin typeface="Open Sans"/>
                <a:ea typeface="Open Sans"/>
                <a:cs typeface="Open Sans"/>
              </a:rPr>
              <a:t>)</a:t>
            </a:r>
            <a:r>
              <a:rPr lang="en-US" dirty="0">
                <a:solidFill>
                  <a:srgbClr val="7F8A9A"/>
                </a:solidFill>
                <a:latin typeface="Open Sans"/>
                <a:ea typeface="Open Sans"/>
                <a:cs typeface="Open Sans"/>
              </a:rPr>
              <a:t>: </a:t>
            </a:r>
            <a:r>
              <a:rPr lang="en-US" sz="1200" dirty="0">
                <a:solidFill>
                  <a:srgbClr val="7F8A9A"/>
                </a:solidFill>
                <a:latin typeface="Open Sans"/>
                <a:ea typeface="Open Sans"/>
                <a:cs typeface="Open Sans"/>
              </a:rPr>
              <a:t>In this prompt the definitions of concepts (D) is provided as a serialized ontology  description rather instead of natural language.</a:t>
            </a:r>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6EC32922-EE46-1984-97BD-662287B3E2AB}"/>
                  </a:ext>
                </a:extLst>
              </p:cNvPr>
              <p:cNvGraphicFramePr>
                <a:graphicFrameLocks noGrp="1"/>
              </p:cNvGraphicFramePr>
              <p:nvPr>
                <p:extLst>
                  <p:ext uri="{D42A27DB-BD31-4B8C-83A1-F6EECF244321}">
                    <p14:modId xmlns:p14="http://schemas.microsoft.com/office/powerpoint/2010/main" val="3738858781"/>
                  </p:ext>
                </p:extLst>
              </p:nvPr>
            </p:nvGraphicFramePr>
            <p:xfrm>
              <a:off x="6096001" y="2079662"/>
              <a:ext cx="5190208" cy="2299335"/>
            </p:xfrm>
            <a:graphic>
              <a:graphicData uri="http://schemas.openxmlformats.org/drawingml/2006/table">
                <a:tbl>
                  <a:tblPr/>
                  <a:tblGrid>
                    <a:gridCol w="973655">
                      <a:extLst>
                        <a:ext uri="{9D8B030D-6E8A-4147-A177-3AD203B41FA5}">
                          <a16:colId xmlns:a16="http://schemas.microsoft.com/office/drawing/2014/main" val="2578151566"/>
                        </a:ext>
                      </a:extLst>
                    </a:gridCol>
                    <a:gridCol w="423073">
                      <a:extLst>
                        <a:ext uri="{9D8B030D-6E8A-4147-A177-3AD203B41FA5}">
                          <a16:colId xmlns:a16="http://schemas.microsoft.com/office/drawing/2014/main" val="4283869481"/>
                        </a:ext>
                      </a:extLst>
                    </a:gridCol>
                    <a:gridCol w="449442">
                      <a:extLst>
                        <a:ext uri="{9D8B030D-6E8A-4147-A177-3AD203B41FA5}">
                          <a16:colId xmlns:a16="http://schemas.microsoft.com/office/drawing/2014/main" val="956908235"/>
                        </a:ext>
                      </a:extLst>
                    </a:gridCol>
                    <a:gridCol w="477100">
                      <a:extLst>
                        <a:ext uri="{9D8B030D-6E8A-4147-A177-3AD203B41FA5}">
                          <a16:colId xmlns:a16="http://schemas.microsoft.com/office/drawing/2014/main" val="3476076328"/>
                        </a:ext>
                      </a:extLst>
                    </a:gridCol>
                    <a:gridCol w="490930">
                      <a:extLst>
                        <a:ext uri="{9D8B030D-6E8A-4147-A177-3AD203B41FA5}">
                          <a16:colId xmlns:a16="http://schemas.microsoft.com/office/drawing/2014/main" val="1564655721"/>
                        </a:ext>
                      </a:extLst>
                    </a:gridCol>
                    <a:gridCol w="444402">
                      <a:extLst>
                        <a:ext uri="{9D8B030D-6E8A-4147-A177-3AD203B41FA5}">
                          <a16:colId xmlns:a16="http://schemas.microsoft.com/office/drawing/2014/main" val="1933534836"/>
                        </a:ext>
                      </a:extLst>
                    </a:gridCol>
                    <a:gridCol w="573200">
                      <a:extLst>
                        <a:ext uri="{9D8B030D-6E8A-4147-A177-3AD203B41FA5}">
                          <a16:colId xmlns:a16="http://schemas.microsoft.com/office/drawing/2014/main" val="2001743878"/>
                        </a:ext>
                      </a:extLst>
                    </a:gridCol>
                    <a:gridCol w="447567">
                      <a:extLst>
                        <a:ext uri="{9D8B030D-6E8A-4147-A177-3AD203B41FA5}">
                          <a16:colId xmlns:a16="http://schemas.microsoft.com/office/drawing/2014/main" val="4153878446"/>
                        </a:ext>
                      </a:extLst>
                    </a:gridCol>
                    <a:gridCol w="910839">
                      <a:extLst>
                        <a:ext uri="{9D8B030D-6E8A-4147-A177-3AD203B41FA5}">
                          <a16:colId xmlns:a16="http://schemas.microsoft.com/office/drawing/2014/main" val="3672902921"/>
                        </a:ext>
                      </a:extLst>
                    </a:gridCol>
                  </a:tblGrid>
                  <a:tr h="183818">
                    <a:tc rowSpan="2">
                      <a:txBody>
                        <a:bodyPr/>
                        <a:lstStyle/>
                        <a:p>
                          <a:pPr algn="ctr" fontAlgn="ctr"/>
                          <a:r>
                            <a:rPr lang="en-IE" sz="1200" b="0" i="0" u="none" strike="noStrike" dirty="0">
                              <a:solidFill>
                                <a:srgbClr val="000000"/>
                              </a:solidFill>
                              <a:effectLst/>
                              <a:latin typeface="Aptos Narrow" panose="020B0004020202020204" pitchFamily="34" charset="0"/>
                            </a:rPr>
                            <a:t>Model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8">
                      <a:txBody>
                        <a:bodyPr/>
                        <a:lstStyle/>
                        <a:p>
                          <a:pPr algn="ctr" fontAlgn="b"/>
                          <a:r>
                            <a:rPr lang="en-IE" sz="1200" b="0" i="0" u="none" strike="noStrike" dirty="0">
                              <a:solidFill>
                                <a:srgbClr val="000000"/>
                              </a:solidFill>
                              <a:effectLst/>
                              <a:latin typeface="Aptos Narrow" panose="020B0004020202020204" pitchFamily="34" charset="0"/>
                            </a:rPr>
                            <a:t>F1 Scores (Variations of ontology serializations)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02645753"/>
                      </a:ext>
                    </a:extLst>
                  </a:tr>
                  <a:tr h="183818">
                    <a:tc vMerge="1">
                      <a:txBody>
                        <a:bodyPr/>
                        <a:lstStyle/>
                        <a:p>
                          <a:endParaRPr lang="en-US"/>
                        </a:p>
                      </a:txBody>
                      <a:tcPr/>
                    </a:tc>
                    <a:tc>
                      <a:txBody>
                        <a:bodyPr/>
                        <a:lstStyle/>
                        <a:p>
                          <a:pPr algn="ctr" fontAlgn="b"/>
                          <a:r>
                            <a:rPr lang="en-IE" sz="1200" b="0" i="0" u="none" strike="noStrike" dirty="0" err="1">
                              <a:solidFill>
                                <a:srgbClr val="000000"/>
                              </a:solidFill>
                              <a:effectLst/>
                              <a:latin typeface="Aptos Narrow" panose="020B0004020202020204" pitchFamily="34" charset="0"/>
                            </a:rPr>
                            <a:t>jsonld</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man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rdf</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owx</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owf</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obo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ttl</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14:m>
                            <m:oMathPara xmlns:m="http://schemas.openxmlformats.org/officeDocument/2006/math">
                              <m:oMathParaPr>
                                <m:jc m:val="centerGroup"/>
                              </m:oMathParaPr>
                              <m:oMath xmlns:m="http://schemas.openxmlformats.org/officeDocument/2006/math">
                                <m:r>
                                  <a:rPr lang="en-IE" sz="1200" b="0" i="1" u="none" strike="noStrike" dirty="0" smtClean="0">
                                    <a:solidFill>
                                      <a:srgbClr val="000000"/>
                                    </a:solidFill>
                                    <a:effectLst/>
                                    <a:latin typeface="Cambria Math" panose="02040503050406030204" pitchFamily="18" charset="0"/>
                                    <a:ea typeface="Cambria Math" panose="02040503050406030204" pitchFamily="18" charset="0"/>
                                  </a:rPr>
                                  <m:t>𝜇</m:t>
                                </m:r>
                                <m:r>
                                  <a:rPr lang="en-IE" sz="1200" b="0" i="0" u="none" strike="noStrike" dirty="0" smtClean="0">
                                    <a:solidFill>
                                      <a:srgbClr val="000000"/>
                                    </a:solidFill>
                                    <a:effectLst/>
                                    <a:latin typeface="Cambria Math" panose="02040503050406030204" pitchFamily="18" charset="0"/>
                                    <a:ea typeface="Cambria Math" panose="02040503050406030204" pitchFamily="18" charset="0"/>
                                  </a:rPr>
                                  <m:t> </m:t>
                                </m:r>
                                <m:r>
                                  <a:rPr lang="en-IE" sz="1200" b="0" i="1" u="none" strike="noStrike" smtClean="0">
                                    <a:solidFill>
                                      <a:srgbClr val="000000"/>
                                    </a:solidFill>
                                    <a:effectLst/>
                                    <a:latin typeface="Cambria Math" panose="02040503050406030204" pitchFamily="18" charset="0"/>
                                    <a:ea typeface="Cambria Math" panose="02040503050406030204" pitchFamily="18" charset="0"/>
                                  </a:rPr>
                                  <m:t>± </m:t>
                                </m:r>
                                <m:r>
                                  <a:rPr lang="en-IE" sz="1200" b="0" i="1" u="none" strike="noStrike" smtClean="0">
                                    <a:solidFill>
                                      <a:srgbClr val="000000"/>
                                    </a:solidFill>
                                    <a:effectLst/>
                                    <a:latin typeface="Cambria Math" panose="02040503050406030204" pitchFamily="18" charset="0"/>
                                    <a:ea typeface="Cambria Math" panose="02040503050406030204" pitchFamily="18" charset="0"/>
                                  </a:rPr>
                                  <m:t>𝜎</m:t>
                                </m:r>
                              </m:oMath>
                            </m:oMathPara>
                          </a14:m>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4936239"/>
                      </a:ext>
                    </a:extLst>
                  </a:tr>
                  <a:tr h="183818">
                    <a:tc>
                      <a:txBody>
                        <a:bodyPr/>
                        <a:lstStyle/>
                        <a:p>
                          <a:pPr algn="l" fontAlgn="b"/>
                          <a:r>
                            <a:rPr lang="en-IE" sz="1200" b="0" i="0" u="none" strike="noStrike" dirty="0">
                              <a:solidFill>
                                <a:srgbClr val="000000"/>
                              </a:solidFill>
                              <a:effectLst/>
                              <a:latin typeface="Aptos Narrow" panose="020B0004020202020204" pitchFamily="34" charset="0"/>
                            </a:rPr>
                            <a:t>Llama 3.1 8B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53.24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4116394687"/>
                      </a:ext>
                    </a:extLst>
                  </a:tr>
                  <a:tr h="183818">
                    <a:tc>
                      <a:txBody>
                        <a:bodyPr/>
                        <a:lstStyle/>
                        <a:p>
                          <a:pPr algn="l" fontAlgn="b"/>
                          <a:r>
                            <a:rPr lang="en-IE" sz="1200" b="0" i="0" u="none" strike="noStrike" dirty="0">
                              <a:solidFill>
                                <a:srgbClr val="000000"/>
                              </a:solidFill>
                              <a:effectLst/>
                              <a:latin typeface="Aptos Narrow" panose="020B0004020202020204" pitchFamily="34" charset="0"/>
                            </a:rPr>
                            <a:t>Llama 3.1 70B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54.36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3362581168"/>
                      </a:ext>
                    </a:extLst>
                  </a:tr>
                  <a:tr h="183818">
                    <a:tc>
                      <a:txBody>
                        <a:bodyPr/>
                        <a:lstStyle/>
                        <a:p>
                          <a:pPr algn="l" fontAlgn="b"/>
                          <a:r>
                            <a:rPr lang="en-IE" sz="1200" b="0" i="0" u="none" strike="noStrike" dirty="0" err="1">
                              <a:solidFill>
                                <a:srgbClr val="000000"/>
                              </a:solidFill>
                              <a:effectLst/>
                              <a:latin typeface="Aptos Narrow" panose="020B0004020202020204" pitchFamily="34" charset="0"/>
                            </a:rPr>
                            <a:t>Mixtral</a:t>
                          </a:r>
                          <a:r>
                            <a:rPr lang="en-IE" sz="1200" b="0" i="0" u="none" strike="noStrike" dirty="0">
                              <a:solidFill>
                                <a:srgbClr val="000000"/>
                              </a:solidFill>
                              <a:effectLst/>
                              <a:latin typeface="Aptos Narrow" panose="020B0004020202020204" pitchFamily="34" charset="0"/>
                            </a:rPr>
                            <a:t> 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50.83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r>
                                <a:rPr lang="en-IE" sz="1200" b="0" i="0" u="none" strike="noStrike" smtClean="0">
                                  <a:solidFill>
                                    <a:srgbClr val="000000"/>
                                  </a:solidFill>
                                  <a:effectLst/>
                                  <a:latin typeface="Cambria Math" panose="02040503050406030204" pitchFamily="18" charset="0"/>
                                  <a:ea typeface="Cambria Math" panose="02040503050406030204" pitchFamily="18" charset="0"/>
                                </a:rPr>
                                <m:t> </m:t>
                              </m:r>
                            </m:oMath>
                          </a14:m>
                          <a:r>
                            <a:rPr lang="en-IE" sz="1200" b="0" i="0" u="none" strike="noStrike" dirty="0">
                              <a:solidFill>
                                <a:srgbClr val="000000"/>
                              </a:solidFill>
                              <a:effectLst/>
                              <a:latin typeface="Aptos Narrow" panose="020B0004020202020204" pitchFamily="34" charset="0"/>
                            </a:rPr>
                            <a:t>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332660299"/>
                      </a:ext>
                    </a:extLst>
                  </a:tr>
                  <a:tr h="183818">
                    <a:tc>
                      <a:txBody>
                        <a:bodyPr/>
                        <a:lstStyle/>
                        <a:p>
                          <a:pPr algn="l" fontAlgn="b"/>
                          <a:r>
                            <a:rPr lang="en-IE" sz="1200" b="0" i="0" u="none" strike="noStrike">
                              <a:solidFill>
                                <a:srgbClr val="000000"/>
                              </a:solidFill>
                              <a:effectLst/>
                              <a:latin typeface="Aptos Narrow" panose="020B0004020202020204" pitchFamily="34" charset="0"/>
                            </a:rPr>
                            <a:t>Mistral 8x7B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54.68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53.54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2889846318"/>
                      </a:ext>
                    </a:extLst>
                  </a:tr>
                  <a:tr h="183818">
                    <a:tc>
                      <a:txBody>
                        <a:bodyPr/>
                        <a:lstStyle/>
                        <a:p>
                          <a:pPr algn="l" fontAlgn="b"/>
                          <a:r>
                            <a:rPr lang="en-IE" sz="1200" b="0" i="0" u="none" strike="noStrike">
                              <a:solidFill>
                                <a:srgbClr val="000000"/>
                              </a:solidFill>
                              <a:effectLst/>
                              <a:latin typeface="Aptos Narrow" panose="020B0004020202020204" pitchFamily="34" charset="0"/>
                            </a:rPr>
                            <a:t>Gemma2 9B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56.38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1903251750"/>
                      </a:ext>
                    </a:extLst>
                  </a:tr>
                  <a:tr h="183818">
                    <a:tc>
                      <a:txBody>
                        <a:bodyPr/>
                        <a:lstStyle/>
                        <a:p>
                          <a:pPr algn="l" fontAlgn="b"/>
                          <a:r>
                            <a:rPr lang="en-IE" sz="1200" b="0" i="0" u="none" strike="noStrike">
                              <a:solidFill>
                                <a:srgbClr val="000000"/>
                              </a:solidFill>
                              <a:effectLst/>
                              <a:latin typeface="Aptos Narrow" panose="020B0004020202020204" pitchFamily="34" charset="0"/>
                            </a:rPr>
                            <a:t>Gemma2 27B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61.34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62.12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1" i="0" u="none" strike="noStrike" dirty="0">
                              <a:solidFill>
                                <a:srgbClr val="000000"/>
                              </a:solidFill>
                              <a:effectLst/>
                              <a:latin typeface="Aptos Narrow" panose="020B0004020202020204" pitchFamily="34" charset="0"/>
                            </a:rPr>
                            <a:t>60.33</a:t>
                          </a:r>
                          <a:r>
                            <a:rPr lang="en-IE" sz="1200" b="1" i="0" u="none" strike="noStrike" baseline="0" dirty="0">
                              <a:solidFill>
                                <a:srgbClr val="000000"/>
                              </a:solidFill>
                              <a:effectLst/>
                              <a:latin typeface="Aptos Narrow" panose="020B0004020202020204" pitchFamily="34" charset="0"/>
                            </a:rPr>
                            <a:t> </a:t>
                          </a:r>
                          <a14:m>
                            <m:oMath xmlns:m="http://schemas.openxmlformats.org/officeDocument/2006/math">
                              <m:r>
                                <a:rPr lang="en-IE" sz="1200" b="1"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1" i="0" u="none" strike="noStrike" dirty="0">
                              <a:solidFill>
                                <a:srgbClr val="000000"/>
                              </a:solidFill>
                              <a:effectLst/>
                              <a:latin typeface="Aptos Narrow" panose="020B0004020202020204" pitchFamily="34" charset="0"/>
                            </a:rPr>
                            <a:t> 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978899689"/>
                      </a:ext>
                    </a:extLst>
                  </a:tr>
                  <a:tr h="183818">
                    <a:tc>
                      <a:txBody>
                        <a:bodyPr/>
                        <a:lstStyle/>
                        <a:p>
                          <a:pPr algn="l" fontAlgn="b"/>
                          <a:r>
                            <a:rPr lang="en-IE" sz="1200" b="0" i="0" u="none" strike="noStrike">
                              <a:solidFill>
                                <a:srgbClr val="000000"/>
                              </a:solidFill>
                              <a:effectLst/>
                              <a:latin typeface="Aptos Narrow" panose="020B0004020202020204" pitchFamily="34" charset="0"/>
                            </a:rPr>
                            <a:t>GPT-4o-mini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56.16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57.4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0.76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480093303"/>
                      </a:ext>
                    </a:extLst>
                  </a:tr>
                  <a:tr h="183818">
                    <a:tc>
                      <a:txBody>
                        <a:bodyPr/>
                        <a:lstStyle/>
                        <a:p>
                          <a:pPr algn="l" fontAlgn="b"/>
                          <a:r>
                            <a:rPr lang="en-IE" sz="1200" b="0" i="0" u="none" strike="noStrike" dirty="0">
                              <a:solidFill>
                                <a:srgbClr val="000000"/>
                              </a:solidFill>
                              <a:effectLst/>
                              <a:latin typeface="Aptos Narrow" panose="020B0004020202020204" pitchFamily="34" charset="0"/>
                            </a:rPr>
                            <a:t>GPT-4o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59.31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60.08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8D4"/>
                        </a:solidFill>
                      </a:tcPr>
                    </a:tc>
                    <a:extLst>
                      <a:ext uri="{0D108BD9-81ED-4DB2-BD59-A6C34878D82A}">
                        <a16:rowId xmlns:a16="http://schemas.microsoft.com/office/drawing/2014/main" val="2656351754"/>
                      </a:ext>
                    </a:extLst>
                  </a:tr>
                  <a:tr h="371626">
                    <a:tc>
                      <a:txBody>
                        <a:bodyPr/>
                        <a:lstStyle/>
                        <a:p>
                          <a:pPr algn="l" fontAlgn="b"/>
                          <a14:m>
                            <m:oMathPara xmlns:m="http://schemas.openxmlformats.org/officeDocument/2006/math">
                              <m:oMathParaPr>
                                <m:jc m:val="centerGroup"/>
                              </m:oMathParaPr>
                              <m:oMath xmlns:m="http://schemas.openxmlformats.org/officeDocument/2006/math">
                                <m:r>
                                  <a:rPr lang="en-IE" sz="1200" b="0" i="1" u="none" strike="noStrike" dirty="0" smtClean="0">
                                    <a:solidFill>
                                      <a:srgbClr val="000000"/>
                                    </a:solidFill>
                                    <a:effectLst/>
                                    <a:latin typeface="Cambria Math" panose="02040503050406030204" pitchFamily="18" charset="0"/>
                                    <a:ea typeface="Cambria Math" panose="02040503050406030204" pitchFamily="18" charset="0"/>
                                  </a:rPr>
                                  <m:t>𝜇</m:t>
                                </m:r>
                                <m:r>
                                  <a:rPr lang="en-IE" sz="1200" b="0" i="0" u="none" strike="noStrike" dirty="0" smtClean="0">
                                    <a:solidFill>
                                      <a:srgbClr val="000000"/>
                                    </a:solidFill>
                                    <a:effectLst/>
                                    <a:latin typeface="Cambria Math" panose="02040503050406030204" pitchFamily="18" charset="0"/>
                                    <a:ea typeface="Cambria Math" panose="02040503050406030204" pitchFamily="18" charset="0"/>
                                  </a:rPr>
                                  <m:t> </m:t>
                                </m:r>
                              </m:oMath>
                            </m:oMathPara>
                          </a14:m>
                          <a:endParaRPr lang="en-IE" sz="1200" b="0" i="0" u="none" strike="noStrike" dirty="0">
                            <a:solidFill>
                              <a:srgbClr val="000000"/>
                            </a:solidFill>
                            <a:effectLst/>
                            <a:latin typeface="Cambria Math" panose="02040503050406030204" pitchFamily="18" charset="0"/>
                            <a:ea typeface="Cambria Math" panose="02040503050406030204" pitchFamily="18" charset="0"/>
                          </a:endParaRPr>
                        </a:p>
                        <a:p>
                          <a:pPr algn="l" fontAlgn="b"/>
                          <a14:m>
                            <m:oMathPara xmlns:m="http://schemas.openxmlformats.org/officeDocument/2006/math">
                              <m:oMathParaPr>
                                <m:jc m:val="centerGroup"/>
                              </m:oMathParaPr>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 </m:t>
                                </m:r>
                                <m:r>
                                  <a:rPr lang="en-IE" sz="1200" b="0" i="1" u="none" strike="noStrike" smtClean="0">
                                    <a:solidFill>
                                      <a:srgbClr val="000000"/>
                                    </a:solidFill>
                                    <a:effectLst/>
                                    <a:latin typeface="Cambria Math" panose="02040503050406030204" pitchFamily="18" charset="0"/>
                                    <a:ea typeface="Cambria Math" panose="02040503050406030204" pitchFamily="18" charset="0"/>
                                  </a:rPr>
                                  <m:t>𝜎</m:t>
                                </m:r>
                              </m:oMath>
                            </m:oMathPara>
                          </a14:m>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56.65 </a:t>
                          </a:r>
                        </a:p>
                        <a:p>
                          <a:pPr algn="ctr" fontAlgn="b"/>
                          <a14:m>
                            <m:oMath xmlns:m="http://schemas.openxmlformats.org/officeDocument/2006/math">
                              <m:r>
                                <a:rPr lang="en-IE" sz="1200" b="1"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1" i="0" u="none" strike="noStrike" dirty="0">
                              <a:solidFill>
                                <a:srgbClr val="000000"/>
                              </a:solidFill>
                              <a:effectLst/>
                              <a:latin typeface="Aptos Narrow" panose="020B0004020202020204" pitchFamily="34" charset="0"/>
                            </a:rPr>
                            <a:t>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55.88</a:t>
                          </a:r>
                        </a:p>
                        <a:p>
                          <a:pPr algn="ctr" fontAlgn="b"/>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55.92</a:t>
                          </a:r>
                        </a:p>
                        <a:p>
                          <a:pPr algn="ctr" fontAlgn="b"/>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55.00</a:t>
                          </a:r>
                        </a:p>
                        <a:p>
                          <a:pPr algn="ctr" fontAlgn="b"/>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55.71</a:t>
                          </a:r>
                          <a:endParaRPr lang="en-IE" sz="1200" b="0" i="1" u="none" strike="noStrike" dirty="0">
                            <a:solidFill>
                              <a:srgbClr val="000000"/>
                            </a:solidFill>
                            <a:effectLst/>
                            <a:latin typeface="Cambria Math" panose="02040503050406030204" pitchFamily="18" charset="0"/>
                            <a:ea typeface="Cambria Math" panose="02040503050406030204" pitchFamily="18" charset="0"/>
                          </a:endParaRPr>
                        </a:p>
                        <a:p>
                          <a:pPr algn="ctr" fontAlgn="b"/>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03.6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55.08</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r>
                                <m:rPr>
                                  <m:nor/>
                                </m:rPr>
                                <a:rPr lang="en-IE" sz="1200" b="0" i="0" u="none" strike="noStrike" dirty="0" smtClean="0">
                                  <a:solidFill>
                                    <a:srgbClr val="000000"/>
                                  </a:solidFill>
                                  <a:effectLst/>
                                  <a:latin typeface="Aptos Narrow" panose="020B0004020202020204" pitchFamily="34" charset="0"/>
                                </a:rPr>
                                <m:t>3.38</m:t>
                              </m:r>
                            </m:oMath>
                          </a14:m>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56.15</a:t>
                          </a:r>
                        </a:p>
                        <a:p>
                          <a:pPr algn="ctr" fontAlgn="b"/>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4.14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0074811"/>
                      </a:ext>
                    </a:extLst>
                  </a:tr>
                </a:tbl>
              </a:graphicData>
            </a:graphic>
          </p:graphicFrame>
        </mc:Choice>
        <mc:Fallback xmlns="">
          <p:graphicFrame>
            <p:nvGraphicFramePr>
              <p:cNvPr id="11" name="Table 10">
                <a:extLst>
                  <a:ext uri="{FF2B5EF4-FFF2-40B4-BE49-F238E27FC236}">
                    <a16:creationId xmlns:a16="http://schemas.microsoft.com/office/drawing/2014/main" id="{6EC32922-EE46-1984-97BD-662287B3E2AB}"/>
                  </a:ext>
                </a:extLst>
              </p:cNvPr>
              <p:cNvGraphicFramePr>
                <a:graphicFrameLocks noGrp="1"/>
              </p:cNvGraphicFramePr>
              <p:nvPr>
                <p:extLst>
                  <p:ext uri="{D42A27DB-BD31-4B8C-83A1-F6EECF244321}">
                    <p14:modId xmlns:p14="http://schemas.microsoft.com/office/powerpoint/2010/main" val="3738858781"/>
                  </p:ext>
                </p:extLst>
              </p:nvPr>
            </p:nvGraphicFramePr>
            <p:xfrm>
              <a:off x="6096001" y="2079662"/>
              <a:ext cx="5190208" cy="2299335"/>
            </p:xfrm>
            <a:graphic>
              <a:graphicData uri="http://schemas.openxmlformats.org/drawingml/2006/table">
                <a:tbl>
                  <a:tblPr/>
                  <a:tblGrid>
                    <a:gridCol w="973655">
                      <a:extLst>
                        <a:ext uri="{9D8B030D-6E8A-4147-A177-3AD203B41FA5}">
                          <a16:colId xmlns:a16="http://schemas.microsoft.com/office/drawing/2014/main" val="2578151566"/>
                        </a:ext>
                      </a:extLst>
                    </a:gridCol>
                    <a:gridCol w="423073">
                      <a:extLst>
                        <a:ext uri="{9D8B030D-6E8A-4147-A177-3AD203B41FA5}">
                          <a16:colId xmlns:a16="http://schemas.microsoft.com/office/drawing/2014/main" val="4283869481"/>
                        </a:ext>
                      </a:extLst>
                    </a:gridCol>
                    <a:gridCol w="449442">
                      <a:extLst>
                        <a:ext uri="{9D8B030D-6E8A-4147-A177-3AD203B41FA5}">
                          <a16:colId xmlns:a16="http://schemas.microsoft.com/office/drawing/2014/main" val="956908235"/>
                        </a:ext>
                      </a:extLst>
                    </a:gridCol>
                    <a:gridCol w="477100">
                      <a:extLst>
                        <a:ext uri="{9D8B030D-6E8A-4147-A177-3AD203B41FA5}">
                          <a16:colId xmlns:a16="http://schemas.microsoft.com/office/drawing/2014/main" val="3476076328"/>
                        </a:ext>
                      </a:extLst>
                    </a:gridCol>
                    <a:gridCol w="490930">
                      <a:extLst>
                        <a:ext uri="{9D8B030D-6E8A-4147-A177-3AD203B41FA5}">
                          <a16:colId xmlns:a16="http://schemas.microsoft.com/office/drawing/2014/main" val="1564655721"/>
                        </a:ext>
                      </a:extLst>
                    </a:gridCol>
                    <a:gridCol w="444402">
                      <a:extLst>
                        <a:ext uri="{9D8B030D-6E8A-4147-A177-3AD203B41FA5}">
                          <a16:colId xmlns:a16="http://schemas.microsoft.com/office/drawing/2014/main" val="1933534836"/>
                        </a:ext>
                      </a:extLst>
                    </a:gridCol>
                    <a:gridCol w="573200">
                      <a:extLst>
                        <a:ext uri="{9D8B030D-6E8A-4147-A177-3AD203B41FA5}">
                          <a16:colId xmlns:a16="http://schemas.microsoft.com/office/drawing/2014/main" val="2001743878"/>
                        </a:ext>
                      </a:extLst>
                    </a:gridCol>
                    <a:gridCol w="447567">
                      <a:extLst>
                        <a:ext uri="{9D8B030D-6E8A-4147-A177-3AD203B41FA5}">
                          <a16:colId xmlns:a16="http://schemas.microsoft.com/office/drawing/2014/main" val="4153878446"/>
                        </a:ext>
                      </a:extLst>
                    </a:gridCol>
                    <a:gridCol w="910839">
                      <a:extLst>
                        <a:ext uri="{9D8B030D-6E8A-4147-A177-3AD203B41FA5}">
                          <a16:colId xmlns:a16="http://schemas.microsoft.com/office/drawing/2014/main" val="3672902921"/>
                        </a:ext>
                      </a:extLst>
                    </a:gridCol>
                  </a:tblGrid>
                  <a:tr h="192405">
                    <a:tc rowSpan="2">
                      <a:txBody>
                        <a:bodyPr/>
                        <a:lstStyle/>
                        <a:p>
                          <a:pPr algn="ctr" fontAlgn="ctr"/>
                          <a:r>
                            <a:rPr lang="en-IE" sz="1200" b="0" i="0" u="none" strike="noStrike" dirty="0">
                              <a:solidFill>
                                <a:srgbClr val="000000"/>
                              </a:solidFill>
                              <a:effectLst/>
                              <a:latin typeface="Aptos Narrow" panose="020B0004020202020204" pitchFamily="34" charset="0"/>
                            </a:rPr>
                            <a:t>Model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8">
                      <a:txBody>
                        <a:bodyPr/>
                        <a:lstStyle/>
                        <a:p>
                          <a:pPr algn="ctr" fontAlgn="b"/>
                          <a:r>
                            <a:rPr lang="en-IE" sz="1200" b="0" i="0" u="none" strike="noStrike" dirty="0">
                              <a:solidFill>
                                <a:srgbClr val="000000"/>
                              </a:solidFill>
                              <a:effectLst/>
                              <a:latin typeface="Aptos Narrow" panose="020B0004020202020204" pitchFamily="34" charset="0"/>
                            </a:rPr>
                            <a:t>F1 Scores (Variations of ontology serializations)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02645753"/>
                      </a:ext>
                    </a:extLst>
                  </a:tr>
                  <a:tr h="192405">
                    <a:tc vMerge="1">
                      <a:txBody>
                        <a:bodyPr/>
                        <a:lstStyle/>
                        <a:p>
                          <a:endParaRPr lang="en-US"/>
                        </a:p>
                      </a:txBody>
                      <a:tcPr/>
                    </a:tc>
                    <a:tc>
                      <a:txBody>
                        <a:bodyPr/>
                        <a:lstStyle/>
                        <a:p>
                          <a:pPr algn="ctr" fontAlgn="b"/>
                          <a:r>
                            <a:rPr lang="en-IE" sz="1200" b="0" i="0" u="none" strike="noStrike" dirty="0" err="1">
                              <a:solidFill>
                                <a:srgbClr val="000000"/>
                              </a:solidFill>
                              <a:effectLst/>
                              <a:latin typeface="Aptos Narrow" panose="020B0004020202020204" pitchFamily="34" charset="0"/>
                            </a:rPr>
                            <a:t>jsonld</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man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rdf</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owx</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owf</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obo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err="1">
                              <a:solidFill>
                                <a:srgbClr val="000000"/>
                              </a:solidFill>
                              <a:effectLst/>
                              <a:latin typeface="Aptos Narrow" panose="020B0004020202020204" pitchFamily="34" charset="0"/>
                            </a:rPr>
                            <a:t>ttl</a:t>
                          </a:r>
                          <a:endParaRPr lang="en-IE" sz="1200" b="0"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120000" r="-1389" b="-1066667"/>
                          </a:stretch>
                        </a:blipFill>
                      </a:tcPr>
                    </a:tc>
                    <a:extLst>
                      <a:ext uri="{0D108BD9-81ED-4DB2-BD59-A6C34878D82A}">
                        <a16:rowId xmlns:a16="http://schemas.microsoft.com/office/drawing/2014/main" val="554936239"/>
                      </a:ext>
                    </a:extLst>
                  </a:tr>
                  <a:tr h="192405">
                    <a:tc>
                      <a:txBody>
                        <a:bodyPr/>
                        <a:lstStyle/>
                        <a:p>
                          <a:pPr algn="l" fontAlgn="b"/>
                          <a:r>
                            <a:rPr lang="en-IE" sz="1200" b="0" i="0" u="none" strike="noStrike" dirty="0">
                              <a:solidFill>
                                <a:srgbClr val="000000"/>
                              </a:solidFill>
                              <a:effectLst/>
                              <a:latin typeface="Aptos Narrow" panose="020B0004020202020204" pitchFamily="34" charset="0"/>
                            </a:rPr>
                            <a:t>Llama 3.1 8B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206250" r="-1389" b="-900000"/>
                          </a:stretch>
                        </a:blipFill>
                      </a:tcPr>
                    </a:tc>
                    <a:extLst>
                      <a:ext uri="{0D108BD9-81ED-4DB2-BD59-A6C34878D82A}">
                        <a16:rowId xmlns:a16="http://schemas.microsoft.com/office/drawing/2014/main" val="4116394687"/>
                      </a:ext>
                    </a:extLst>
                  </a:tr>
                  <a:tr h="192405">
                    <a:tc>
                      <a:txBody>
                        <a:bodyPr/>
                        <a:lstStyle/>
                        <a:p>
                          <a:pPr algn="l" fontAlgn="b"/>
                          <a:r>
                            <a:rPr lang="en-IE" sz="1200" b="0" i="0" u="none" strike="noStrike" dirty="0">
                              <a:solidFill>
                                <a:srgbClr val="000000"/>
                              </a:solidFill>
                              <a:effectLst/>
                              <a:latin typeface="Aptos Narrow" panose="020B0004020202020204" pitchFamily="34" charset="0"/>
                            </a:rPr>
                            <a:t>Llama 3.1 70B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326667" r="-1389" b="-860000"/>
                          </a:stretch>
                        </a:blipFill>
                      </a:tcPr>
                    </a:tc>
                    <a:extLst>
                      <a:ext uri="{0D108BD9-81ED-4DB2-BD59-A6C34878D82A}">
                        <a16:rowId xmlns:a16="http://schemas.microsoft.com/office/drawing/2014/main" val="3362581168"/>
                      </a:ext>
                    </a:extLst>
                  </a:tr>
                  <a:tr h="192405">
                    <a:tc>
                      <a:txBody>
                        <a:bodyPr/>
                        <a:lstStyle/>
                        <a:p>
                          <a:pPr algn="l" fontAlgn="b"/>
                          <a:r>
                            <a:rPr lang="en-IE" sz="1200" b="0" i="0" u="none" strike="noStrike" dirty="0" err="1">
                              <a:solidFill>
                                <a:srgbClr val="000000"/>
                              </a:solidFill>
                              <a:effectLst/>
                              <a:latin typeface="Aptos Narrow" panose="020B0004020202020204" pitchFamily="34" charset="0"/>
                            </a:rPr>
                            <a:t>Mixtral</a:t>
                          </a:r>
                          <a:r>
                            <a:rPr lang="en-IE" sz="1200" b="0" i="0" u="none" strike="noStrike" dirty="0">
                              <a:solidFill>
                                <a:srgbClr val="000000"/>
                              </a:solidFill>
                              <a:effectLst/>
                              <a:latin typeface="Aptos Narrow" panose="020B0004020202020204" pitchFamily="34" charset="0"/>
                            </a:rPr>
                            <a:t> 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426667" r="-1389" b="-760000"/>
                          </a:stretch>
                        </a:blipFill>
                      </a:tcPr>
                    </a:tc>
                    <a:extLst>
                      <a:ext uri="{0D108BD9-81ED-4DB2-BD59-A6C34878D82A}">
                        <a16:rowId xmlns:a16="http://schemas.microsoft.com/office/drawing/2014/main" val="332660299"/>
                      </a:ext>
                    </a:extLst>
                  </a:tr>
                  <a:tr h="192405">
                    <a:tc>
                      <a:txBody>
                        <a:bodyPr/>
                        <a:lstStyle/>
                        <a:p>
                          <a:pPr algn="l" fontAlgn="b"/>
                          <a:r>
                            <a:rPr lang="en-IE" sz="1200" b="0" i="0" u="none" strike="noStrike">
                              <a:solidFill>
                                <a:srgbClr val="000000"/>
                              </a:solidFill>
                              <a:effectLst/>
                              <a:latin typeface="Aptos Narrow" panose="020B0004020202020204" pitchFamily="34" charset="0"/>
                            </a:rPr>
                            <a:t>Mistral 8x7B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54.68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526667" r="-1389" b="-660000"/>
                          </a:stretch>
                        </a:blipFill>
                      </a:tcPr>
                    </a:tc>
                    <a:extLst>
                      <a:ext uri="{0D108BD9-81ED-4DB2-BD59-A6C34878D82A}">
                        <a16:rowId xmlns:a16="http://schemas.microsoft.com/office/drawing/2014/main" val="2889846318"/>
                      </a:ext>
                    </a:extLst>
                  </a:tr>
                  <a:tr h="192405">
                    <a:tc>
                      <a:txBody>
                        <a:bodyPr/>
                        <a:lstStyle/>
                        <a:p>
                          <a:pPr algn="l" fontAlgn="b"/>
                          <a:r>
                            <a:rPr lang="en-IE" sz="1200" b="0" i="0" u="none" strike="noStrike">
                              <a:solidFill>
                                <a:srgbClr val="000000"/>
                              </a:solidFill>
                              <a:effectLst/>
                              <a:latin typeface="Aptos Narrow" panose="020B0004020202020204" pitchFamily="34" charset="0"/>
                            </a:rPr>
                            <a:t>Gemma2 9B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587500" r="-1389" b="-518750"/>
                          </a:stretch>
                        </a:blipFill>
                      </a:tcPr>
                    </a:tc>
                    <a:extLst>
                      <a:ext uri="{0D108BD9-81ED-4DB2-BD59-A6C34878D82A}">
                        <a16:rowId xmlns:a16="http://schemas.microsoft.com/office/drawing/2014/main" val="1903251750"/>
                      </a:ext>
                    </a:extLst>
                  </a:tr>
                  <a:tr h="192405">
                    <a:tc>
                      <a:txBody>
                        <a:bodyPr/>
                        <a:lstStyle/>
                        <a:p>
                          <a:pPr algn="l" fontAlgn="b"/>
                          <a:r>
                            <a:rPr lang="en-IE" sz="1200" b="0" i="0" u="none" strike="noStrike">
                              <a:solidFill>
                                <a:srgbClr val="000000"/>
                              </a:solidFill>
                              <a:effectLst/>
                              <a:latin typeface="Aptos Narrow" panose="020B0004020202020204" pitchFamily="34" charset="0"/>
                            </a:rPr>
                            <a:t>Gemma2 27B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61.34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62.12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733333" r="-1389" b="-453333"/>
                          </a:stretch>
                        </a:blipFill>
                      </a:tcPr>
                    </a:tc>
                    <a:extLst>
                      <a:ext uri="{0D108BD9-81ED-4DB2-BD59-A6C34878D82A}">
                        <a16:rowId xmlns:a16="http://schemas.microsoft.com/office/drawing/2014/main" val="978899689"/>
                      </a:ext>
                    </a:extLst>
                  </a:tr>
                  <a:tr h="192405">
                    <a:tc>
                      <a:txBody>
                        <a:bodyPr/>
                        <a:lstStyle/>
                        <a:p>
                          <a:pPr algn="l" fontAlgn="b"/>
                          <a:r>
                            <a:rPr lang="en-IE" sz="1200" b="0" i="0" u="none" strike="noStrike">
                              <a:solidFill>
                                <a:srgbClr val="000000"/>
                              </a:solidFill>
                              <a:effectLst/>
                              <a:latin typeface="Aptos Narrow" panose="020B0004020202020204" pitchFamily="34" charset="0"/>
                            </a:rPr>
                            <a:t>GPT-4o-mini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56.16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833333" r="-1389" b="-353333"/>
                          </a:stretch>
                        </a:blipFill>
                      </a:tcPr>
                    </a:tc>
                    <a:extLst>
                      <a:ext uri="{0D108BD9-81ED-4DB2-BD59-A6C34878D82A}">
                        <a16:rowId xmlns:a16="http://schemas.microsoft.com/office/drawing/2014/main" val="480093303"/>
                      </a:ext>
                    </a:extLst>
                  </a:tr>
                  <a:tr h="192405">
                    <a:tc>
                      <a:txBody>
                        <a:bodyPr/>
                        <a:lstStyle/>
                        <a:p>
                          <a:pPr algn="l" fontAlgn="b"/>
                          <a:r>
                            <a:rPr lang="en-IE" sz="1200" b="0" i="0" u="none" strike="noStrike" dirty="0">
                              <a:solidFill>
                                <a:srgbClr val="000000"/>
                              </a:solidFill>
                              <a:effectLst/>
                              <a:latin typeface="Aptos Narrow" panose="020B0004020202020204" pitchFamily="34" charset="0"/>
                            </a:rPr>
                            <a:t>GPT-4o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59.31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60.37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69444" t="-933333" r="-1389" b="-253333"/>
                          </a:stretch>
                        </a:blipFill>
                      </a:tcPr>
                    </a:tc>
                    <a:extLst>
                      <a:ext uri="{0D108BD9-81ED-4DB2-BD59-A6C34878D82A}">
                        <a16:rowId xmlns:a16="http://schemas.microsoft.com/office/drawing/2014/main" val="2656351754"/>
                      </a:ext>
                    </a:extLst>
                  </a:tr>
                  <a:tr h="375285">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1299" t="-516667" r="-432468"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236364" t="-516667" r="-909091"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317143" t="-516667" r="-757143"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384211" t="-516667" r="-597368"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471795" t="-516667" r="-482051"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637143" t="-516667" r="-437143"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573333" t="-516667" r="-240000" b="-26667"/>
                          </a:stretch>
                        </a:blipFill>
                      </a:tcPr>
                    </a:tc>
                    <a:tc>
                      <a:txBody>
                        <a:bodyPr/>
                        <a:lstStyle/>
                        <a:p>
                          <a:endParaRPr lang="en-US"/>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
                          <a:stretch>
                            <a:fillRect l="-865714" t="-516667" r="-208571" b="-26667"/>
                          </a:stretch>
                        </a:blipFill>
                      </a:tcPr>
                    </a:tc>
                    <a:tc>
                      <a:txBody>
                        <a:bodyPr/>
                        <a:lstStyle/>
                        <a:p>
                          <a:pPr algn="l" fontAlgn="b"/>
                          <a:r>
                            <a:rPr lang="en-IE" sz="12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0074811"/>
                      </a:ext>
                    </a:extLst>
                  </a:tr>
                </a:tbl>
              </a:graphicData>
            </a:graphic>
          </p:graphicFrame>
        </mc:Fallback>
      </mc:AlternateContent>
      <p:pic>
        <p:nvPicPr>
          <p:cNvPr id="14" name="Picture 13">
            <a:extLst>
              <a:ext uri="{FF2B5EF4-FFF2-40B4-BE49-F238E27FC236}">
                <a16:creationId xmlns:a16="http://schemas.microsoft.com/office/drawing/2014/main" id="{90EAAA8E-E18E-3306-C451-AB19E3C60810}"/>
              </a:ext>
            </a:extLst>
          </p:cNvPr>
          <p:cNvPicPr>
            <a:picLocks noChangeAspect="1"/>
          </p:cNvPicPr>
          <p:nvPr/>
        </p:nvPicPr>
        <p:blipFill>
          <a:blip r:embed="rId5"/>
          <a:stretch>
            <a:fillRect/>
          </a:stretch>
        </p:blipFill>
        <p:spPr>
          <a:xfrm>
            <a:off x="531424" y="4445635"/>
            <a:ext cx="4977836" cy="1680846"/>
          </a:xfrm>
          <a:prstGeom prst="rect">
            <a:avLst/>
          </a:prstGeom>
        </p:spPr>
      </p:pic>
      <p:sp>
        <p:nvSpPr>
          <p:cNvPr id="16" name="TextBox 15">
            <a:extLst>
              <a:ext uri="{FF2B5EF4-FFF2-40B4-BE49-F238E27FC236}">
                <a16:creationId xmlns:a16="http://schemas.microsoft.com/office/drawing/2014/main" id="{1434B184-E127-24AC-64EC-7C79E58C719F}"/>
              </a:ext>
            </a:extLst>
          </p:cNvPr>
          <p:cNvSpPr txBox="1"/>
          <p:nvPr/>
        </p:nvSpPr>
        <p:spPr>
          <a:xfrm>
            <a:off x="6004560" y="4439635"/>
            <a:ext cx="5107376" cy="1107996"/>
          </a:xfrm>
          <a:prstGeom prst="rect">
            <a:avLst/>
          </a:prstGeom>
          <a:noFill/>
        </p:spPr>
        <p:txBody>
          <a:bodyPr wrap="square" rtlCol="0">
            <a:spAutoFit/>
          </a:bodyPr>
          <a:lstStyle/>
          <a:p>
            <a:r>
              <a:rPr lang="en-US" sz="1600" b="1" dirty="0">
                <a:solidFill>
                  <a:srgbClr val="7F8A9A"/>
                </a:solidFill>
                <a:latin typeface="Open Sans"/>
                <a:ea typeface="Open Sans"/>
                <a:cs typeface="Open Sans"/>
              </a:rPr>
              <a:t>Effect of prompt type</a:t>
            </a:r>
          </a:p>
          <a:p>
            <a:pPr marL="228600" indent="-228600">
              <a:buAutoNum type="arabicPeriod"/>
            </a:pPr>
            <a:r>
              <a:rPr lang="en-US" sz="1000" dirty="0" err="1">
                <a:solidFill>
                  <a:srgbClr val="7F8A9A"/>
                </a:solidFill>
                <a:latin typeface="Open Sans"/>
                <a:ea typeface="Open Sans"/>
                <a:cs typeface="Open Sans"/>
              </a:rPr>
              <a:t>NLPrompts</a:t>
            </a:r>
            <a:r>
              <a:rPr lang="en-US" sz="1000" dirty="0">
                <a:solidFill>
                  <a:srgbClr val="7F8A9A"/>
                </a:solidFill>
                <a:latin typeface="Open Sans"/>
                <a:ea typeface="Open Sans"/>
                <a:cs typeface="Open Sans"/>
              </a:rPr>
              <a:t> results in a higher individual model scores across different versions however the </a:t>
            </a:r>
            <a:r>
              <a:rPr lang="en-US" sz="1000" dirty="0" err="1">
                <a:solidFill>
                  <a:srgbClr val="7F8A9A"/>
                </a:solidFill>
                <a:latin typeface="Open Sans"/>
                <a:ea typeface="Open Sans"/>
                <a:cs typeface="Open Sans"/>
              </a:rPr>
              <a:t>OntoPrompts</a:t>
            </a:r>
            <a:r>
              <a:rPr lang="en-US" sz="1000" dirty="0">
                <a:solidFill>
                  <a:srgbClr val="7F8A9A"/>
                </a:solidFill>
                <a:latin typeface="Open Sans"/>
                <a:ea typeface="Open Sans"/>
                <a:cs typeface="Open Sans"/>
              </a:rPr>
              <a:t> exhibits higher average score across models.</a:t>
            </a:r>
            <a:br>
              <a:rPr lang="en-US" sz="1000" dirty="0">
                <a:solidFill>
                  <a:srgbClr val="7F8A9A"/>
                </a:solidFill>
                <a:latin typeface="Open Sans"/>
                <a:ea typeface="Open Sans"/>
                <a:cs typeface="Open Sans"/>
              </a:rPr>
            </a:br>
            <a:endParaRPr lang="en-US" sz="1000" dirty="0">
              <a:solidFill>
                <a:srgbClr val="7F8A9A"/>
              </a:solidFill>
              <a:latin typeface="Open Sans"/>
              <a:ea typeface="Open Sans"/>
              <a:cs typeface="Open Sans"/>
            </a:endParaRPr>
          </a:p>
          <a:p>
            <a:pPr marL="228600" indent="-228600">
              <a:buAutoNum type="arabicPeriod"/>
            </a:pPr>
            <a:r>
              <a:rPr lang="en-US" sz="1000" dirty="0" err="1">
                <a:solidFill>
                  <a:srgbClr val="7F8A9A"/>
                </a:solidFill>
                <a:latin typeface="Open Sans"/>
                <a:ea typeface="Open Sans"/>
                <a:cs typeface="Open Sans"/>
              </a:rPr>
              <a:t>OntoPrompt</a:t>
            </a:r>
            <a:r>
              <a:rPr lang="en-US" sz="1000" dirty="0">
                <a:solidFill>
                  <a:srgbClr val="7F8A9A"/>
                </a:solidFill>
                <a:latin typeface="Open Sans"/>
                <a:ea typeface="Open Sans"/>
                <a:cs typeface="Open Sans"/>
              </a:rPr>
              <a:t> also has a lower standard deviation across models hinting at the robustness of the prompting method.</a:t>
            </a:r>
          </a:p>
        </p:txBody>
      </p:sp>
    </p:spTree>
    <p:extLst>
      <p:ext uri="{BB962C8B-B14F-4D97-AF65-F5344CB8AC3E}">
        <p14:creationId xmlns:p14="http://schemas.microsoft.com/office/powerpoint/2010/main" val="2216870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395992B-D827-0303-AE5C-DDA7728CEADF}"/>
              </a:ext>
            </a:extLst>
          </p:cNvPr>
          <p:cNvSpPr>
            <a:spLocks noGrp="1"/>
          </p:cNvSpPr>
          <p:nvPr>
            <p:ph type="title"/>
          </p:nvPr>
        </p:nvSpPr>
        <p:spPr>
          <a:xfrm>
            <a:off x="838200" y="365125"/>
            <a:ext cx="10515600" cy="1325563"/>
          </a:xfrm>
        </p:spPr>
        <p:txBody>
          <a:bodyPr/>
          <a:lstStyle/>
          <a:p>
            <a:r>
              <a:rPr lang="en-US" sz="4000" b="1" dirty="0">
                <a:solidFill>
                  <a:srgbClr val="7F8A9A"/>
                </a:solidFill>
              </a:rPr>
              <a:t>LLM Baselines </a:t>
            </a:r>
            <a:endParaRPr lang="en-US" dirty="0"/>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8DEBCEE8-82CD-5518-F44A-CFCF38039C66}"/>
                  </a:ext>
                </a:extLst>
              </p:cNvPr>
              <p:cNvGraphicFramePr>
                <a:graphicFrameLocks noGrp="1"/>
              </p:cNvGraphicFramePr>
              <p:nvPr>
                <p:extLst>
                  <p:ext uri="{D42A27DB-BD31-4B8C-83A1-F6EECF244321}">
                    <p14:modId xmlns:p14="http://schemas.microsoft.com/office/powerpoint/2010/main" val="540232885"/>
                  </p:ext>
                </p:extLst>
              </p:nvPr>
            </p:nvGraphicFramePr>
            <p:xfrm>
              <a:off x="838200" y="1512094"/>
              <a:ext cx="5981698" cy="2235200"/>
            </p:xfrm>
            <a:graphic>
              <a:graphicData uri="http://schemas.openxmlformats.org/drawingml/2006/table">
                <a:tbl>
                  <a:tblPr/>
                  <a:tblGrid>
                    <a:gridCol w="1025434">
                      <a:extLst>
                        <a:ext uri="{9D8B030D-6E8A-4147-A177-3AD203B41FA5}">
                          <a16:colId xmlns:a16="http://schemas.microsoft.com/office/drawing/2014/main" val="3134940251"/>
                        </a:ext>
                      </a:extLst>
                    </a:gridCol>
                    <a:gridCol w="826044">
                      <a:extLst>
                        <a:ext uri="{9D8B030D-6E8A-4147-A177-3AD203B41FA5}">
                          <a16:colId xmlns:a16="http://schemas.microsoft.com/office/drawing/2014/main" val="3435606100"/>
                        </a:ext>
                      </a:extLst>
                    </a:gridCol>
                    <a:gridCol w="826044">
                      <a:extLst>
                        <a:ext uri="{9D8B030D-6E8A-4147-A177-3AD203B41FA5}">
                          <a16:colId xmlns:a16="http://schemas.microsoft.com/office/drawing/2014/main" val="2750113126"/>
                        </a:ext>
                      </a:extLst>
                    </a:gridCol>
                    <a:gridCol w="826044">
                      <a:extLst>
                        <a:ext uri="{9D8B030D-6E8A-4147-A177-3AD203B41FA5}">
                          <a16:colId xmlns:a16="http://schemas.microsoft.com/office/drawing/2014/main" val="2649137292"/>
                        </a:ext>
                      </a:extLst>
                    </a:gridCol>
                    <a:gridCol w="826044">
                      <a:extLst>
                        <a:ext uri="{9D8B030D-6E8A-4147-A177-3AD203B41FA5}">
                          <a16:colId xmlns:a16="http://schemas.microsoft.com/office/drawing/2014/main" val="1672122573"/>
                        </a:ext>
                      </a:extLst>
                    </a:gridCol>
                    <a:gridCol w="826044">
                      <a:extLst>
                        <a:ext uri="{9D8B030D-6E8A-4147-A177-3AD203B41FA5}">
                          <a16:colId xmlns:a16="http://schemas.microsoft.com/office/drawing/2014/main" val="762184600"/>
                        </a:ext>
                      </a:extLst>
                    </a:gridCol>
                    <a:gridCol w="826044">
                      <a:extLst>
                        <a:ext uri="{9D8B030D-6E8A-4147-A177-3AD203B41FA5}">
                          <a16:colId xmlns:a16="http://schemas.microsoft.com/office/drawing/2014/main" val="94656675"/>
                        </a:ext>
                      </a:extLst>
                    </a:gridCol>
                  </a:tblGrid>
                  <a:tr h="203200">
                    <a:tc rowSpan="2">
                      <a:txBody>
                        <a:bodyPr/>
                        <a:lstStyle/>
                        <a:p>
                          <a:pPr algn="ctr" fontAlgn="b"/>
                          <a:r>
                            <a:rPr lang="en-IE" sz="1200" b="0" i="0" u="none" strike="noStrike" dirty="0">
                              <a:solidFill>
                                <a:srgbClr val="000000"/>
                              </a:solidFill>
                              <a:effectLst/>
                              <a:latin typeface="Aptos Narrow" panose="020B0004020202020204" pitchFamily="34" charset="0"/>
                            </a:rPr>
                            <a:t>Model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IE" sz="1200" b="0" i="0" u="none" strike="noStrike">
                              <a:solidFill>
                                <a:srgbClr val="000000"/>
                              </a:solidFill>
                              <a:effectLst/>
                              <a:latin typeface="Aptos Narrow" panose="020B0004020202020204" pitchFamily="34" charset="0"/>
                            </a:rPr>
                            <a:t>NLPrompt (E-D-F)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b"/>
                          <a:r>
                            <a:rPr lang="en-IE" sz="1200" b="0" i="0" u="none" strike="noStrike" dirty="0" err="1">
                              <a:solidFill>
                                <a:srgbClr val="000000"/>
                              </a:solidFill>
                              <a:effectLst/>
                              <a:latin typeface="Aptos Narrow" panose="020B0004020202020204" pitchFamily="34" charset="0"/>
                            </a:rPr>
                            <a:t>OntoPrompt</a:t>
                          </a:r>
                          <a:r>
                            <a:rPr lang="en-IE" sz="1200" b="0" i="0" u="none" strike="noStrike" dirty="0">
                              <a:solidFill>
                                <a:srgbClr val="000000"/>
                              </a:solidFill>
                              <a:effectLst/>
                              <a:latin typeface="Aptos Narrow" panose="020B0004020202020204" pitchFamily="34" charset="0"/>
                            </a:rPr>
                            <a:t> (</a:t>
                          </a:r>
                          <a:r>
                            <a:rPr lang="en-IE" sz="1200" b="0" i="0" u="none" strike="noStrike" dirty="0" err="1">
                              <a:solidFill>
                                <a:srgbClr val="000000"/>
                              </a:solidFill>
                              <a:effectLst/>
                              <a:latin typeface="Aptos Narrow" panose="020B0004020202020204" pitchFamily="34" charset="0"/>
                            </a:rPr>
                            <a:t>jsonld</a:t>
                          </a:r>
                          <a:r>
                            <a:rPr lang="en-IE" sz="1200" b="0" i="0" u="none" strike="noStrike" dirty="0">
                              <a:solidFill>
                                <a:srgbClr val="000000"/>
                              </a:solidFill>
                              <a:effectLst/>
                              <a:latin typeface="Aptos Narrow" panose="020B00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75680333"/>
                      </a:ext>
                    </a:extLst>
                  </a:tr>
                  <a:tr h="203200">
                    <a:tc vMerge="1">
                      <a:txBody>
                        <a:bodyPr/>
                        <a:lstStyle/>
                        <a:p>
                          <a:endParaRPr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Precision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Recall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F1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Precision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Recall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F1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6951684"/>
                      </a:ext>
                    </a:extLst>
                  </a:tr>
                  <a:tr h="203200">
                    <a:tc>
                      <a:txBody>
                        <a:bodyPr/>
                        <a:lstStyle/>
                        <a:p>
                          <a:pPr algn="ctr" fontAlgn="b"/>
                          <a:r>
                            <a:rPr lang="en-IE" sz="1200" b="0" i="0" u="none" strike="noStrike">
                              <a:solidFill>
                                <a:srgbClr val="000000"/>
                              </a:solidFill>
                              <a:effectLst/>
                              <a:latin typeface="Aptos Narrow" panose="020B0004020202020204" pitchFamily="34" charset="0"/>
                            </a:rPr>
                            <a:t>Llama 3.1 (8B)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38.52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46.69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6392599"/>
                      </a:ext>
                    </a:extLst>
                  </a:tr>
                  <a:tr h="203200">
                    <a:tc>
                      <a:txBody>
                        <a:bodyPr/>
                        <a:lstStyle/>
                        <a:p>
                          <a:pPr algn="ctr" fontAlgn="b"/>
                          <a:r>
                            <a:rPr lang="en-IE" sz="1200" b="0" i="0" u="none" strike="noStrike" dirty="0">
                              <a:solidFill>
                                <a:srgbClr val="000000"/>
                              </a:solidFill>
                              <a:effectLst/>
                              <a:latin typeface="Aptos Narrow" panose="020B0004020202020204" pitchFamily="34" charset="0"/>
                            </a:rPr>
                            <a:t>Llama 3.1 (70B)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40.86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64.05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8997884"/>
                      </a:ext>
                    </a:extLst>
                  </a:tr>
                  <a:tr h="203200">
                    <a:tc>
                      <a:txBody>
                        <a:bodyPr/>
                        <a:lstStyle/>
                        <a:p>
                          <a:pPr algn="ctr" fontAlgn="b"/>
                          <a:r>
                            <a:rPr lang="en-IE" sz="1200" b="0" i="0" u="none" strike="noStrike">
                              <a:solidFill>
                                <a:srgbClr val="000000"/>
                              </a:solidFill>
                              <a:effectLst/>
                              <a:latin typeface="Aptos Narrow" panose="020B0004020202020204" pitchFamily="34" charset="0"/>
                            </a:rPr>
                            <a:t>Mistral 2 (7B)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46.36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2741096"/>
                      </a:ext>
                    </a:extLst>
                  </a:tr>
                  <a:tr h="203200">
                    <a:tc>
                      <a:txBody>
                        <a:bodyPr/>
                        <a:lstStyle/>
                        <a:p>
                          <a:pPr algn="ctr" fontAlgn="b"/>
                          <a:r>
                            <a:rPr lang="en-IE" sz="1200" b="0" i="0" u="none" strike="noStrike">
                              <a:solidFill>
                                <a:srgbClr val="000000"/>
                              </a:solidFill>
                              <a:effectLst/>
                              <a:latin typeface="Aptos Narrow" panose="020B0004020202020204" pitchFamily="34" charset="0"/>
                            </a:rPr>
                            <a:t>Mixtral 2 (8x7B)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62.84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5921536"/>
                      </a:ext>
                    </a:extLst>
                  </a:tr>
                  <a:tr h="203200">
                    <a:tc>
                      <a:txBody>
                        <a:bodyPr/>
                        <a:lstStyle/>
                        <a:p>
                          <a:pPr algn="ctr" fontAlgn="b"/>
                          <a:r>
                            <a:rPr lang="en-IE" sz="1200" b="0" i="0" u="none" strike="noStrike">
                              <a:solidFill>
                                <a:srgbClr val="000000"/>
                              </a:solidFill>
                              <a:effectLst/>
                              <a:latin typeface="Aptos Narrow" panose="020B0004020202020204" pitchFamily="34" charset="0"/>
                            </a:rPr>
                            <a:t>Gemma 2 (9B)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62.07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57.92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2150457"/>
                      </a:ext>
                    </a:extLst>
                  </a:tr>
                  <a:tr h="203200">
                    <a:tc>
                      <a:txBody>
                        <a:bodyPr/>
                        <a:lstStyle/>
                        <a:p>
                          <a:pPr algn="ctr" fontAlgn="b"/>
                          <a:r>
                            <a:rPr lang="en-IE" sz="1200" b="0" i="0" u="none" strike="noStrike" dirty="0">
                              <a:solidFill>
                                <a:srgbClr val="000000"/>
                              </a:solidFill>
                              <a:effectLst/>
                              <a:latin typeface="Aptos Narrow" panose="020B0004020202020204" pitchFamily="34" charset="0"/>
                            </a:rPr>
                            <a:t>Gemma 2 (27B)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59.95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64.53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4664074"/>
                      </a:ext>
                    </a:extLst>
                  </a:tr>
                  <a:tr h="203200">
                    <a:tc>
                      <a:txBody>
                        <a:bodyPr/>
                        <a:lstStyle/>
                        <a:p>
                          <a:pPr algn="ctr" fontAlgn="b"/>
                          <a:r>
                            <a:rPr lang="en-IE" sz="1200" b="0" i="0" u="none" strike="noStrike">
                              <a:solidFill>
                                <a:srgbClr val="000000"/>
                              </a:solidFill>
                              <a:effectLst/>
                              <a:latin typeface="Aptos Narrow" panose="020B0004020202020204" pitchFamily="34" charset="0"/>
                            </a:rPr>
                            <a:t>GPT-4o-mini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54.77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63.21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7667181"/>
                      </a:ext>
                    </a:extLst>
                  </a:tr>
                  <a:tr h="203200">
                    <a:tc>
                      <a:txBody>
                        <a:bodyPr/>
                        <a:lstStyle/>
                        <a:p>
                          <a:pPr algn="ctr" fontAlgn="b"/>
                          <a:r>
                            <a:rPr lang="en-IE" sz="1200" b="0" i="0" u="none" strike="noStrike">
                              <a:solidFill>
                                <a:srgbClr val="000000"/>
                              </a:solidFill>
                              <a:effectLst/>
                              <a:latin typeface="Aptos Narrow" panose="020B0004020202020204" pitchFamily="34" charset="0"/>
                            </a:rPr>
                            <a:t>GPT-4o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66.72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3557269"/>
                      </a:ext>
                    </a:extLst>
                  </a:tr>
                  <a:tr h="203200">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n-IE" sz="1200" b="0" i="0" u="none" strike="noStrike" dirty="0">
                              <a:solidFill>
                                <a:srgbClr val="000000"/>
                              </a:solidFill>
                              <a:effectLst/>
                              <a:latin typeface="Aptos Narrow" panose="020B0004020202020204" pitchFamily="34" charset="0"/>
                            </a:rPr>
                            <a:t> </a:t>
                          </a:r>
                          <a14:m>
                            <m:oMath xmlns:m="http://schemas.openxmlformats.org/officeDocument/2006/math">
                              <m:r>
                                <a:rPr lang="en-IE" sz="1200" b="0" i="1" u="none" strike="noStrike" dirty="0" smtClean="0">
                                  <a:solidFill>
                                    <a:srgbClr val="000000"/>
                                  </a:solidFill>
                                  <a:effectLst/>
                                  <a:latin typeface="Cambria Math" panose="02040503050406030204" pitchFamily="18" charset="0"/>
                                  <a:ea typeface="Cambria Math" panose="02040503050406030204" pitchFamily="18" charset="0"/>
                                </a:rPr>
                                <m:t>𝜇</m:t>
                              </m:r>
                              <m:r>
                                <a:rPr lang="en-IE" sz="1200" b="0" i="0" u="none" strike="noStrike" dirty="0" smtClean="0">
                                  <a:solidFill>
                                    <a:srgbClr val="000000"/>
                                  </a:solidFill>
                                  <a:effectLst/>
                                  <a:latin typeface="Cambria Math" panose="02040503050406030204" pitchFamily="18" charset="0"/>
                                  <a:ea typeface="Cambria Math" panose="02040503050406030204" pitchFamily="18" charset="0"/>
                                </a:rPr>
                                <m:t> </m:t>
                              </m:r>
                              <m:r>
                                <a:rPr lang="en-IE" sz="1200" b="0" i="1" u="none" strike="noStrike" smtClean="0">
                                  <a:solidFill>
                                    <a:srgbClr val="000000"/>
                                  </a:solidFill>
                                  <a:effectLst/>
                                  <a:latin typeface="Cambria Math" panose="02040503050406030204" pitchFamily="18" charset="0"/>
                                  <a:ea typeface="Cambria Math" panose="02040503050406030204" pitchFamily="18" charset="0"/>
                                </a:rPr>
                                <m:t>± </m:t>
                              </m:r>
                              <m:r>
                                <a:rPr lang="en-IE" sz="1200" b="0" i="1" u="none" strike="noStrike" smtClean="0">
                                  <a:solidFill>
                                    <a:srgbClr val="000000"/>
                                  </a:solidFill>
                                  <a:effectLst/>
                                  <a:latin typeface="Cambria Math" panose="02040503050406030204" pitchFamily="18" charset="0"/>
                                  <a:ea typeface="Cambria Math" panose="02040503050406030204" pitchFamily="18" charset="0"/>
                                </a:rPr>
                                <m:t>𝜎</m:t>
                              </m:r>
                            </m:oMath>
                          </a14:m>
                          <a:endParaRPr lang="en-IE" sz="1200" b="0" i="0" u="none" strike="noStrike" dirty="0">
                            <a:solidFill>
                              <a:srgbClr val="000000"/>
                            </a:solidFill>
                            <a:effectLst/>
                            <a:latin typeface="Aptos Narrow"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50.52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8.34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63.08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2.86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55.81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5.69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52.59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4.35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61.58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3.26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E" sz="1200" b="0" i="0" u="none" strike="noStrike" dirty="0">
                              <a:solidFill>
                                <a:srgbClr val="000000"/>
                              </a:solidFill>
                              <a:effectLst/>
                              <a:latin typeface="Aptos Narrow" panose="020B0004020202020204" pitchFamily="34" charset="0"/>
                            </a:rPr>
                            <a:t>56.65 </a:t>
                          </a:r>
                          <a14:m>
                            <m:oMath xmlns:m="http://schemas.openxmlformats.org/officeDocument/2006/math">
                              <m:r>
                                <a:rPr lang="en-IE" sz="1200" b="0" i="1" u="none" strike="noStrike" smtClean="0">
                                  <a:solidFill>
                                    <a:srgbClr val="000000"/>
                                  </a:solidFill>
                                  <a:effectLst/>
                                  <a:latin typeface="Cambria Math" panose="02040503050406030204" pitchFamily="18" charset="0"/>
                                  <a:ea typeface="Cambria Math" panose="02040503050406030204" pitchFamily="18" charset="0"/>
                                </a:rPr>
                                <m:t>±</m:t>
                              </m:r>
                            </m:oMath>
                          </a14:m>
                          <a:r>
                            <a:rPr lang="en-IE" sz="1200" b="0" i="0" u="none" strike="noStrike" dirty="0">
                              <a:solidFill>
                                <a:srgbClr val="000000"/>
                              </a:solidFill>
                              <a:effectLst/>
                              <a:latin typeface="Aptos Narrow" panose="020B0004020202020204" pitchFamily="34" charset="0"/>
                            </a:rPr>
                            <a:t> 3.31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625132"/>
                      </a:ext>
                    </a:extLst>
                  </a:tr>
                </a:tbl>
              </a:graphicData>
            </a:graphic>
          </p:graphicFrame>
        </mc:Choice>
        <mc:Fallback xmlns="">
          <p:graphicFrame>
            <p:nvGraphicFramePr>
              <p:cNvPr id="6" name="Table 5">
                <a:extLst>
                  <a:ext uri="{FF2B5EF4-FFF2-40B4-BE49-F238E27FC236}">
                    <a16:creationId xmlns:a16="http://schemas.microsoft.com/office/drawing/2014/main" id="{8DEBCEE8-82CD-5518-F44A-CFCF38039C66}"/>
                  </a:ext>
                </a:extLst>
              </p:cNvPr>
              <p:cNvGraphicFramePr>
                <a:graphicFrameLocks noGrp="1"/>
              </p:cNvGraphicFramePr>
              <p:nvPr>
                <p:extLst>
                  <p:ext uri="{D42A27DB-BD31-4B8C-83A1-F6EECF244321}">
                    <p14:modId xmlns:p14="http://schemas.microsoft.com/office/powerpoint/2010/main" val="540232885"/>
                  </p:ext>
                </p:extLst>
              </p:nvPr>
            </p:nvGraphicFramePr>
            <p:xfrm>
              <a:off x="838200" y="1512094"/>
              <a:ext cx="5981698" cy="2235200"/>
            </p:xfrm>
            <a:graphic>
              <a:graphicData uri="http://schemas.openxmlformats.org/drawingml/2006/table">
                <a:tbl>
                  <a:tblPr/>
                  <a:tblGrid>
                    <a:gridCol w="1025434">
                      <a:extLst>
                        <a:ext uri="{9D8B030D-6E8A-4147-A177-3AD203B41FA5}">
                          <a16:colId xmlns:a16="http://schemas.microsoft.com/office/drawing/2014/main" val="3134940251"/>
                        </a:ext>
                      </a:extLst>
                    </a:gridCol>
                    <a:gridCol w="826044">
                      <a:extLst>
                        <a:ext uri="{9D8B030D-6E8A-4147-A177-3AD203B41FA5}">
                          <a16:colId xmlns:a16="http://schemas.microsoft.com/office/drawing/2014/main" val="3435606100"/>
                        </a:ext>
                      </a:extLst>
                    </a:gridCol>
                    <a:gridCol w="826044">
                      <a:extLst>
                        <a:ext uri="{9D8B030D-6E8A-4147-A177-3AD203B41FA5}">
                          <a16:colId xmlns:a16="http://schemas.microsoft.com/office/drawing/2014/main" val="2750113126"/>
                        </a:ext>
                      </a:extLst>
                    </a:gridCol>
                    <a:gridCol w="826044">
                      <a:extLst>
                        <a:ext uri="{9D8B030D-6E8A-4147-A177-3AD203B41FA5}">
                          <a16:colId xmlns:a16="http://schemas.microsoft.com/office/drawing/2014/main" val="2649137292"/>
                        </a:ext>
                      </a:extLst>
                    </a:gridCol>
                    <a:gridCol w="826044">
                      <a:extLst>
                        <a:ext uri="{9D8B030D-6E8A-4147-A177-3AD203B41FA5}">
                          <a16:colId xmlns:a16="http://schemas.microsoft.com/office/drawing/2014/main" val="1672122573"/>
                        </a:ext>
                      </a:extLst>
                    </a:gridCol>
                    <a:gridCol w="826044">
                      <a:extLst>
                        <a:ext uri="{9D8B030D-6E8A-4147-A177-3AD203B41FA5}">
                          <a16:colId xmlns:a16="http://schemas.microsoft.com/office/drawing/2014/main" val="762184600"/>
                        </a:ext>
                      </a:extLst>
                    </a:gridCol>
                    <a:gridCol w="826044">
                      <a:extLst>
                        <a:ext uri="{9D8B030D-6E8A-4147-A177-3AD203B41FA5}">
                          <a16:colId xmlns:a16="http://schemas.microsoft.com/office/drawing/2014/main" val="94656675"/>
                        </a:ext>
                      </a:extLst>
                    </a:gridCol>
                  </a:tblGrid>
                  <a:tr h="203200">
                    <a:tc rowSpan="2">
                      <a:txBody>
                        <a:bodyPr/>
                        <a:lstStyle/>
                        <a:p>
                          <a:pPr algn="ctr" fontAlgn="b"/>
                          <a:r>
                            <a:rPr lang="en-IE" sz="1200" b="0" i="0" u="none" strike="noStrike" dirty="0">
                              <a:solidFill>
                                <a:srgbClr val="000000"/>
                              </a:solidFill>
                              <a:effectLst/>
                              <a:latin typeface="Aptos Narrow" panose="020B0004020202020204" pitchFamily="34" charset="0"/>
                            </a:rPr>
                            <a:t>Model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IE" sz="1200" b="0" i="0" u="none" strike="noStrike">
                              <a:solidFill>
                                <a:srgbClr val="000000"/>
                              </a:solidFill>
                              <a:effectLst/>
                              <a:latin typeface="Aptos Narrow" panose="020B0004020202020204" pitchFamily="34" charset="0"/>
                            </a:rPr>
                            <a:t>NLPrompt (E-D-F)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b"/>
                          <a:r>
                            <a:rPr lang="en-IE" sz="1200" b="0" i="0" u="none" strike="noStrike" dirty="0" err="1">
                              <a:solidFill>
                                <a:srgbClr val="000000"/>
                              </a:solidFill>
                              <a:effectLst/>
                              <a:latin typeface="Aptos Narrow" panose="020B0004020202020204" pitchFamily="34" charset="0"/>
                            </a:rPr>
                            <a:t>OntoPrompt</a:t>
                          </a:r>
                          <a:r>
                            <a:rPr lang="en-IE" sz="1200" b="0" i="0" u="none" strike="noStrike" dirty="0">
                              <a:solidFill>
                                <a:srgbClr val="000000"/>
                              </a:solidFill>
                              <a:effectLst/>
                              <a:latin typeface="Aptos Narrow" panose="020B0004020202020204" pitchFamily="34" charset="0"/>
                            </a:rPr>
                            <a:t> (</a:t>
                          </a:r>
                          <a:r>
                            <a:rPr lang="en-IE" sz="1200" b="0" i="0" u="none" strike="noStrike" dirty="0" err="1">
                              <a:solidFill>
                                <a:srgbClr val="000000"/>
                              </a:solidFill>
                              <a:effectLst/>
                              <a:latin typeface="Aptos Narrow" panose="020B0004020202020204" pitchFamily="34" charset="0"/>
                            </a:rPr>
                            <a:t>jsonld</a:t>
                          </a:r>
                          <a:r>
                            <a:rPr lang="en-IE" sz="1200" b="0" i="0" u="none" strike="noStrike" dirty="0">
                              <a:solidFill>
                                <a:srgbClr val="000000"/>
                              </a:solidFill>
                              <a:effectLst/>
                              <a:latin typeface="Aptos Narrow" panose="020B00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75680333"/>
                      </a:ext>
                    </a:extLst>
                  </a:tr>
                  <a:tr h="203200">
                    <a:tc vMerge="1">
                      <a:txBody>
                        <a:bodyPr/>
                        <a:lstStyle/>
                        <a:p>
                          <a:endParaRPr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Precision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Recall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F1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Precision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Recall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F1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6951684"/>
                      </a:ext>
                    </a:extLst>
                  </a:tr>
                  <a:tr h="203200">
                    <a:tc>
                      <a:txBody>
                        <a:bodyPr/>
                        <a:lstStyle/>
                        <a:p>
                          <a:pPr algn="ctr" fontAlgn="b"/>
                          <a:r>
                            <a:rPr lang="en-IE" sz="1200" b="0" i="0" u="none" strike="noStrike">
                              <a:solidFill>
                                <a:srgbClr val="000000"/>
                              </a:solidFill>
                              <a:effectLst/>
                              <a:latin typeface="Aptos Narrow" panose="020B0004020202020204" pitchFamily="34" charset="0"/>
                            </a:rPr>
                            <a:t>Llama 3.1 (8B)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38.52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46.69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6392599"/>
                      </a:ext>
                    </a:extLst>
                  </a:tr>
                  <a:tr h="203200">
                    <a:tc>
                      <a:txBody>
                        <a:bodyPr/>
                        <a:lstStyle/>
                        <a:p>
                          <a:pPr algn="ctr" fontAlgn="b"/>
                          <a:r>
                            <a:rPr lang="en-IE" sz="1200" b="0" i="0" u="none" strike="noStrike" dirty="0">
                              <a:solidFill>
                                <a:srgbClr val="000000"/>
                              </a:solidFill>
                              <a:effectLst/>
                              <a:latin typeface="Aptos Narrow" panose="020B0004020202020204" pitchFamily="34" charset="0"/>
                            </a:rPr>
                            <a:t>Llama 3.1 (70B)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40.86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64.05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8997884"/>
                      </a:ext>
                    </a:extLst>
                  </a:tr>
                  <a:tr h="203200">
                    <a:tc>
                      <a:txBody>
                        <a:bodyPr/>
                        <a:lstStyle/>
                        <a:p>
                          <a:pPr algn="ctr" fontAlgn="b"/>
                          <a:r>
                            <a:rPr lang="en-IE" sz="1200" b="0" i="0" u="none" strike="noStrike">
                              <a:solidFill>
                                <a:srgbClr val="000000"/>
                              </a:solidFill>
                              <a:effectLst/>
                              <a:latin typeface="Aptos Narrow" panose="020B0004020202020204" pitchFamily="34" charset="0"/>
                            </a:rPr>
                            <a:t>Mistral 2 (7B)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46.36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2741096"/>
                      </a:ext>
                    </a:extLst>
                  </a:tr>
                  <a:tr h="203200">
                    <a:tc>
                      <a:txBody>
                        <a:bodyPr/>
                        <a:lstStyle/>
                        <a:p>
                          <a:pPr algn="ctr" fontAlgn="b"/>
                          <a:r>
                            <a:rPr lang="en-IE" sz="1200" b="0" i="0" u="none" strike="noStrike">
                              <a:solidFill>
                                <a:srgbClr val="000000"/>
                              </a:solidFill>
                              <a:effectLst/>
                              <a:latin typeface="Aptos Narrow" panose="020B0004020202020204" pitchFamily="34" charset="0"/>
                            </a:rPr>
                            <a:t>Mixtral 2 (8x7B)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62.84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48.98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5921536"/>
                      </a:ext>
                    </a:extLst>
                  </a:tr>
                  <a:tr h="203200">
                    <a:tc>
                      <a:txBody>
                        <a:bodyPr/>
                        <a:lstStyle/>
                        <a:p>
                          <a:pPr algn="ctr" fontAlgn="b"/>
                          <a:r>
                            <a:rPr lang="en-IE" sz="1200" b="0" i="0" u="none" strike="noStrike">
                              <a:solidFill>
                                <a:srgbClr val="000000"/>
                              </a:solidFill>
                              <a:effectLst/>
                              <a:latin typeface="Aptos Narrow" panose="020B0004020202020204" pitchFamily="34" charset="0"/>
                            </a:rPr>
                            <a:t>Gemma 2 (9B)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62.07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57.92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2150457"/>
                      </a:ext>
                    </a:extLst>
                  </a:tr>
                  <a:tr h="203200">
                    <a:tc>
                      <a:txBody>
                        <a:bodyPr/>
                        <a:lstStyle/>
                        <a:p>
                          <a:pPr algn="ctr" fontAlgn="b"/>
                          <a:r>
                            <a:rPr lang="en-IE" sz="1200" b="0" i="0" u="none" strike="noStrike" dirty="0">
                              <a:solidFill>
                                <a:srgbClr val="000000"/>
                              </a:solidFill>
                              <a:effectLst/>
                              <a:latin typeface="Aptos Narrow" panose="020B0004020202020204" pitchFamily="34" charset="0"/>
                            </a:rPr>
                            <a:t>Gemma 2 (27B)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55.48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59.95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64.53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4664074"/>
                      </a:ext>
                    </a:extLst>
                  </a:tr>
                  <a:tr h="203200">
                    <a:tc>
                      <a:txBody>
                        <a:bodyPr/>
                        <a:lstStyle/>
                        <a:p>
                          <a:pPr algn="ctr" fontAlgn="b"/>
                          <a:r>
                            <a:rPr lang="en-IE" sz="1200" b="0" i="0" u="none" strike="noStrike">
                              <a:solidFill>
                                <a:srgbClr val="000000"/>
                              </a:solidFill>
                              <a:effectLst/>
                              <a:latin typeface="Aptos Narrow" panose="020B0004020202020204" pitchFamily="34" charset="0"/>
                            </a:rPr>
                            <a:t>GPT-4o-mini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54.77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63.21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7667181"/>
                      </a:ext>
                    </a:extLst>
                  </a:tr>
                  <a:tr h="203200">
                    <a:tc>
                      <a:txBody>
                        <a:bodyPr/>
                        <a:lstStyle/>
                        <a:p>
                          <a:pPr algn="ctr" fontAlgn="b"/>
                          <a:r>
                            <a:rPr lang="en-IE" sz="1200" b="0" i="0" u="none" strike="noStrike">
                              <a:solidFill>
                                <a:srgbClr val="000000"/>
                              </a:solidFill>
                              <a:effectLst/>
                              <a:latin typeface="Aptos Narrow" panose="020B0004020202020204" pitchFamily="34" charset="0"/>
                            </a:rPr>
                            <a:t>GPT-4o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57.57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66.72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61.81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56.34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1" i="0" u="none" strike="noStrike" dirty="0">
                              <a:solidFill>
                                <a:srgbClr val="000000"/>
                              </a:solidFill>
                              <a:effectLst/>
                              <a:latin typeface="Aptos Narrow" panose="020B0004020202020204" pitchFamily="34" charset="0"/>
                            </a:rPr>
                            <a:t>60.44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3557269"/>
                      </a:ext>
                    </a:extLst>
                  </a:tr>
                  <a:tr h="203200">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1235" t="-1018750" r="-482716" b="-43750"/>
                          </a:stretch>
                        </a:blipFill>
                      </a:tcPr>
                    </a:tc>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126154" t="-1018750" r="-501538" b="-43750"/>
                          </a:stretch>
                        </a:blipFill>
                      </a:tcPr>
                    </a:tc>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26154" t="-1018750" r="-401538" b="-43750"/>
                          </a:stretch>
                        </a:blipFill>
                      </a:tcPr>
                    </a:tc>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26154" t="-1018750" r="-301538" b="-43750"/>
                          </a:stretch>
                        </a:blipFill>
                      </a:tcPr>
                    </a:tc>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426154" t="-1018750" r="-201538" b="-43750"/>
                          </a:stretch>
                        </a:blipFill>
                      </a:tcPr>
                    </a:tc>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526154" t="-1018750" r="-101538" b="-43750"/>
                          </a:stretch>
                        </a:blipFill>
                      </a:tcPr>
                    </a:tc>
                    <a:tc>
                      <a:txBody>
                        <a:bodyPr/>
                        <a:lstStyle/>
                        <a:p>
                          <a:endParaRPr lang="en-US"/>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626154" t="-1018750" r="-1538" b="-43750"/>
                          </a:stretch>
                        </a:blipFill>
                      </a:tcPr>
                    </a:tc>
                    <a:extLst>
                      <a:ext uri="{0D108BD9-81ED-4DB2-BD59-A6C34878D82A}">
                        <a16:rowId xmlns:a16="http://schemas.microsoft.com/office/drawing/2014/main" val="1668625132"/>
                      </a:ext>
                    </a:extLst>
                  </a:tr>
                </a:tbl>
              </a:graphicData>
            </a:graphic>
          </p:graphicFrame>
        </mc:Fallback>
      </mc:AlternateContent>
      <p:sp>
        <p:nvSpPr>
          <p:cNvPr id="7" name="TextBox 6">
            <a:extLst>
              <a:ext uri="{FF2B5EF4-FFF2-40B4-BE49-F238E27FC236}">
                <a16:creationId xmlns:a16="http://schemas.microsoft.com/office/drawing/2014/main" id="{B9F4DB31-6007-B947-C843-4591B03437B2}"/>
              </a:ext>
            </a:extLst>
          </p:cNvPr>
          <p:cNvSpPr txBox="1"/>
          <p:nvPr/>
        </p:nvSpPr>
        <p:spPr>
          <a:xfrm>
            <a:off x="723900" y="3959575"/>
            <a:ext cx="9067800" cy="1508105"/>
          </a:xfrm>
          <a:prstGeom prst="rect">
            <a:avLst/>
          </a:prstGeom>
          <a:noFill/>
        </p:spPr>
        <p:txBody>
          <a:bodyPr wrap="square" rtlCol="0">
            <a:spAutoFit/>
          </a:bodyPr>
          <a:lstStyle/>
          <a:p>
            <a:r>
              <a:rPr lang="en-US" sz="1600" b="1" dirty="0">
                <a:solidFill>
                  <a:srgbClr val="7F8A9A"/>
                </a:solidFill>
                <a:latin typeface="Open Sans"/>
                <a:ea typeface="Open Sans"/>
                <a:cs typeface="Open Sans"/>
              </a:rPr>
              <a:t>Observations</a:t>
            </a:r>
            <a:br>
              <a:rPr lang="en-US" sz="1600" b="1" dirty="0">
                <a:solidFill>
                  <a:srgbClr val="7F8A9A"/>
                </a:solidFill>
                <a:latin typeface="Open Sans"/>
                <a:ea typeface="Open Sans"/>
                <a:cs typeface="Open Sans"/>
              </a:rPr>
            </a:br>
            <a:endParaRPr lang="en-US" sz="1600" b="1" dirty="0">
              <a:solidFill>
                <a:srgbClr val="7F8A9A"/>
              </a:solidFill>
              <a:latin typeface="Open Sans"/>
              <a:ea typeface="Open Sans"/>
              <a:cs typeface="Open Sans"/>
            </a:endParaRPr>
          </a:p>
          <a:p>
            <a:pPr marL="228600" indent="-228600">
              <a:buAutoNum type="arabicPeriod"/>
            </a:pPr>
            <a:r>
              <a:rPr lang="en-US" sz="1000" dirty="0">
                <a:solidFill>
                  <a:srgbClr val="7F8A9A"/>
                </a:solidFill>
                <a:latin typeface="Open Sans"/>
                <a:ea typeface="Open Sans"/>
                <a:cs typeface="Open Sans"/>
              </a:rPr>
              <a:t>The best performing model is Gemma 9B with the </a:t>
            </a:r>
            <a:r>
              <a:rPr lang="en-US" sz="1000" dirty="0" err="1">
                <a:solidFill>
                  <a:srgbClr val="7F8A9A"/>
                </a:solidFill>
                <a:latin typeface="Open Sans"/>
                <a:ea typeface="Open Sans"/>
                <a:cs typeface="Open Sans"/>
              </a:rPr>
              <a:t>NLPrompt</a:t>
            </a:r>
            <a:r>
              <a:rPr lang="en-US" sz="1000" dirty="0">
                <a:solidFill>
                  <a:srgbClr val="7F8A9A"/>
                </a:solidFill>
                <a:latin typeface="Open Sans"/>
                <a:ea typeface="Open Sans"/>
                <a:cs typeface="Open Sans"/>
              </a:rPr>
              <a:t>. It hints at the fact that parameter size is not the singular factor dictating the extraction of opinion from the text.</a:t>
            </a:r>
            <a:br>
              <a:rPr lang="en-US" sz="1000" dirty="0">
                <a:solidFill>
                  <a:srgbClr val="7F8A9A"/>
                </a:solidFill>
                <a:latin typeface="Open Sans"/>
                <a:ea typeface="Open Sans"/>
                <a:cs typeface="Open Sans"/>
              </a:rPr>
            </a:br>
            <a:endParaRPr lang="en-US" sz="1000" dirty="0">
              <a:solidFill>
                <a:srgbClr val="7F8A9A"/>
              </a:solidFill>
              <a:latin typeface="Open Sans"/>
              <a:ea typeface="Open Sans"/>
              <a:cs typeface="Open Sans"/>
            </a:endParaRPr>
          </a:p>
          <a:p>
            <a:pPr marL="228600" indent="-228600">
              <a:buAutoNum type="arabicPeriod"/>
            </a:pPr>
            <a:r>
              <a:rPr lang="en-US" sz="1000" dirty="0">
                <a:solidFill>
                  <a:srgbClr val="7F8A9A"/>
                </a:solidFill>
                <a:latin typeface="Open Sans"/>
                <a:ea typeface="Open Sans"/>
                <a:cs typeface="Open Sans"/>
              </a:rPr>
              <a:t>In these selected results also we see that the </a:t>
            </a:r>
            <a:r>
              <a:rPr lang="en-US" sz="1000" dirty="0" err="1">
                <a:solidFill>
                  <a:srgbClr val="7F8A9A"/>
                </a:solidFill>
                <a:latin typeface="Open Sans"/>
                <a:ea typeface="Open Sans"/>
                <a:cs typeface="Open Sans"/>
              </a:rPr>
              <a:t>OntoPrompt</a:t>
            </a:r>
            <a:r>
              <a:rPr lang="en-US" sz="1000" dirty="0">
                <a:solidFill>
                  <a:srgbClr val="7F8A9A"/>
                </a:solidFill>
                <a:latin typeface="Open Sans"/>
                <a:ea typeface="Open Sans"/>
                <a:cs typeface="Open Sans"/>
              </a:rPr>
              <a:t> has a higher average precision and f1 score across the models and lower values of </a:t>
            </a:r>
            <a:r>
              <a:rPr lang="en-US" sz="1000" dirty="0" err="1">
                <a:solidFill>
                  <a:srgbClr val="7F8A9A"/>
                </a:solidFill>
                <a:latin typeface="Open Sans"/>
                <a:ea typeface="Open Sans"/>
                <a:cs typeface="Open Sans"/>
              </a:rPr>
              <a:t>stdev</a:t>
            </a:r>
            <a:r>
              <a:rPr lang="en-US" sz="1000" dirty="0">
                <a:solidFill>
                  <a:srgbClr val="7F8A9A"/>
                </a:solidFill>
                <a:latin typeface="Open Sans"/>
                <a:ea typeface="Open Sans"/>
                <a:cs typeface="Open Sans"/>
              </a:rPr>
              <a:t>. On manual assessment the improved robustness was found to be due to less hallucinations and fewer extracted opinions when using </a:t>
            </a:r>
            <a:r>
              <a:rPr lang="en-US" sz="1000" dirty="0" err="1">
                <a:solidFill>
                  <a:srgbClr val="7F8A9A"/>
                </a:solidFill>
                <a:latin typeface="Open Sans"/>
                <a:ea typeface="Open Sans"/>
                <a:cs typeface="Open Sans"/>
              </a:rPr>
              <a:t>OntoPrompts</a:t>
            </a:r>
            <a:r>
              <a:rPr lang="en-US" sz="1000" dirty="0">
                <a:solidFill>
                  <a:srgbClr val="7F8A9A"/>
                </a:solidFill>
                <a:latin typeface="Open Sans"/>
                <a:ea typeface="Open Sans"/>
                <a:cs typeface="Open Sans"/>
              </a:rPr>
              <a:t>.</a:t>
            </a:r>
          </a:p>
        </p:txBody>
      </p:sp>
    </p:spTree>
    <p:extLst>
      <p:ext uri="{BB962C8B-B14F-4D97-AF65-F5344CB8AC3E}">
        <p14:creationId xmlns:p14="http://schemas.microsoft.com/office/powerpoint/2010/main" val="2745413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1D4E9-1319-FB15-6BF8-51E4B9092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8A1BB-3027-C2A1-931C-CC3804BBEF14}"/>
              </a:ext>
            </a:extLst>
          </p:cNvPr>
          <p:cNvSpPr>
            <a:spLocks noGrp="1"/>
          </p:cNvSpPr>
          <p:nvPr>
            <p:ph type="title"/>
          </p:nvPr>
        </p:nvSpPr>
        <p:spPr/>
        <p:txBody>
          <a:bodyPr/>
          <a:lstStyle/>
          <a:p>
            <a:r>
              <a:rPr lang="en-US" sz="4000" b="1" dirty="0">
                <a:solidFill>
                  <a:srgbClr val="7F8A9A"/>
                </a:solidFill>
              </a:rPr>
              <a:t>Limitations and Future Work</a:t>
            </a:r>
            <a:endParaRPr lang="en-US" dirty="0"/>
          </a:p>
        </p:txBody>
      </p:sp>
      <p:sp>
        <p:nvSpPr>
          <p:cNvPr id="3" name="Google Shape;177;p26">
            <a:extLst>
              <a:ext uri="{FF2B5EF4-FFF2-40B4-BE49-F238E27FC236}">
                <a16:creationId xmlns:a16="http://schemas.microsoft.com/office/drawing/2014/main" id="{0986C81F-B9E4-9157-3E95-AEC62E2F6D80}"/>
              </a:ext>
            </a:extLst>
          </p:cNvPr>
          <p:cNvSpPr txBox="1"/>
          <p:nvPr/>
        </p:nvSpPr>
        <p:spPr>
          <a:xfrm>
            <a:off x="627667" y="1817533"/>
            <a:ext cx="11014400" cy="4195600"/>
          </a:xfrm>
          <a:prstGeom prst="rect">
            <a:avLst/>
          </a:prstGeom>
          <a:noFill/>
          <a:ln>
            <a:noFill/>
          </a:ln>
        </p:spPr>
        <p:txBody>
          <a:bodyPr spcFirstLastPara="1" wrap="square" lIns="91433" tIns="45700" rIns="91433" bIns="45700" anchor="t" anchorCtr="0">
            <a:noAutofit/>
          </a:bodyPr>
          <a:lstStyle/>
          <a:p>
            <a:pPr marL="285750" indent="-285750">
              <a:lnSpc>
                <a:spcPct val="90000"/>
              </a:lnSpc>
              <a:spcBef>
                <a:spcPts val="1067"/>
              </a:spcBef>
              <a:buFont typeface="Arial" panose="020B0604020202020204" pitchFamily="34" charset="0"/>
              <a:buChar char="•"/>
            </a:pPr>
            <a:r>
              <a:rPr lang="en-IE" sz="1800" b="1" dirty="0">
                <a:solidFill>
                  <a:srgbClr val="7F8A9A"/>
                </a:solidFill>
                <a:latin typeface="Open Sans"/>
                <a:ea typeface="Open Sans"/>
                <a:cs typeface="Open Sans"/>
                <a:sym typeface="Open Sans"/>
              </a:rPr>
              <a:t>Benchmark dataset is limited in size and can only be utilized for evaluation purposes.</a:t>
            </a:r>
            <a:br>
              <a:rPr lang="en-IE" sz="1800" b="1" dirty="0">
                <a:solidFill>
                  <a:srgbClr val="7F8A9A"/>
                </a:solidFill>
                <a:latin typeface="Open Sans"/>
                <a:ea typeface="Open Sans"/>
                <a:cs typeface="Open Sans"/>
                <a:sym typeface="Open Sans"/>
              </a:rPr>
            </a:br>
            <a:endParaRPr lang="en-IE" sz="1800" b="1" dirty="0">
              <a:solidFill>
                <a:srgbClr val="7F8A9A"/>
              </a:solidFill>
              <a:latin typeface="Open Sans"/>
              <a:ea typeface="Open Sans"/>
              <a:cs typeface="Open Sans"/>
              <a:sym typeface="Open Sans"/>
            </a:endParaRPr>
          </a:p>
          <a:p>
            <a:pPr marL="285750" indent="-285750">
              <a:lnSpc>
                <a:spcPct val="90000"/>
              </a:lnSpc>
              <a:spcBef>
                <a:spcPts val="1067"/>
              </a:spcBef>
              <a:buFont typeface="Arial" panose="020B0604020202020204" pitchFamily="34" charset="0"/>
              <a:buChar char="•"/>
            </a:pPr>
            <a:r>
              <a:rPr lang="en-IE" sz="1800" b="1" dirty="0">
                <a:solidFill>
                  <a:srgbClr val="7F8A9A"/>
                </a:solidFill>
                <a:latin typeface="Open Sans"/>
                <a:ea typeface="Open Sans"/>
                <a:cs typeface="Open Sans"/>
                <a:sym typeface="Open Sans"/>
              </a:rPr>
              <a:t>Current evaluation metrics do not incorporate semantic measure.</a:t>
            </a:r>
            <a:endParaRPr lang="en-US" sz="1800" b="1" dirty="0">
              <a:solidFill>
                <a:srgbClr val="7F8A9A"/>
              </a:solidFill>
              <a:latin typeface="Open Sans"/>
              <a:ea typeface="Open Sans"/>
              <a:cs typeface="Open Sans"/>
            </a:endParaRPr>
          </a:p>
          <a:p>
            <a:pPr marL="285750" indent="-285750">
              <a:lnSpc>
                <a:spcPct val="150000"/>
              </a:lnSpc>
              <a:spcBef>
                <a:spcPts val="1067"/>
              </a:spcBef>
              <a:buFont typeface="Arial" panose="020B0604020202020204" pitchFamily="34" charset="0"/>
              <a:buChar char="•"/>
            </a:pPr>
            <a:r>
              <a:rPr lang="en-US" sz="1800" b="1" dirty="0">
                <a:solidFill>
                  <a:srgbClr val="7F8A9A"/>
                </a:solidFill>
                <a:latin typeface="Open Sans"/>
                <a:ea typeface="Open Sans"/>
                <a:cs typeface="Open Sans"/>
              </a:rPr>
              <a:t>The established baselines leaves a significant scope for exploring effective machine learning techniques to enhance performance</a:t>
            </a:r>
            <a:r>
              <a:rPr lang="en-GB" sz="2400" b="1" dirty="0">
                <a:solidFill>
                  <a:srgbClr val="7F8A9A"/>
                </a:solidFill>
                <a:latin typeface="Open Sans"/>
                <a:ea typeface="Open Sans"/>
                <a:cs typeface="Open Sans"/>
                <a:sym typeface="Open Sans"/>
              </a:rPr>
              <a:t>.</a:t>
            </a:r>
            <a:endParaRPr lang="en-US" sz="1800" dirty="0">
              <a:solidFill>
                <a:srgbClr val="7F8A9A"/>
              </a:solidFill>
              <a:latin typeface="Open Sans"/>
              <a:ea typeface="Open Sans"/>
              <a:cs typeface="Open Sans"/>
            </a:endParaRPr>
          </a:p>
        </p:txBody>
      </p:sp>
    </p:spTree>
    <p:extLst>
      <p:ext uri="{BB962C8B-B14F-4D97-AF65-F5344CB8AC3E}">
        <p14:creationId xmlns:p14="http://schemas.microsoft.com/office/powerpoint/2010/main" val="3902376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72B243-D056-F622-4133-D4DDB47B7EA7}"/>
              </a:ext>
            </a:extLst>
          </p:cNvPr>
          <p:cNvSpPr txBox="1">
            <a:spLocks/>
          </p:cNvSpPr>
          <p:nvPr/>
        </p:nvSpPr>
        <p:spPr>
          <a:xfrm>
            <a:off x="990600" y="517525"/>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7F8A9A"/>
                </a:solidFill>
              </a:rPr>
              <a:t>Current Work: </a:t>
            </a:r>
            <a:r>
              <a:rPr lang="en-US" sz="2800" b="1" dirty="0">
                <a:solidFill>
                  <a:srgbClr val="7F8A9A"/>
                </a:solidFill>
              </a:rPr>
              <a:t>Improving Dataset Utilization with MTL</a:t>
            </a:r>
            <a:endParaRPr lang="en-US" sz="2800"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7B6CDE12-82DE-3D5D-BEF2-BA2F0D68B002}"/>
                  </a:ext>
                </a:extLst>
              </p:cNvPr>
              <p:cNvGraphicFramePr>
                <a:graphicFrameLocks noGrp="1"/>
              </p:cNvGraphicFramePr>
              <p:nvPr>
                <p:extLst>
                  <p:ext uri="{D42A27DB-BD31-4B8C-83A1-F6EECF244321}">
                    <p14:modId xmlns:p14="http://schemas.microsoft.com/office/powerpoint/2010/main" val="2449270689"/>
                  </p:ext>
                </p:extLst>
              </p:nvPr>
            </p:nvGraphicFramePr>
            <p:xfrm>
              <a:off x="990600" y="1515702"/>
              <a:ext cx="7811141" cy="3359726"/>
            </p:xfrm>
            <a:graphic>
              <a:graphicData uri="http://schemas.openxmlformats.org/drawingml/2006/table">
                <a:tbl>
                  <a:tblPr/>
                  <a:tblGrid>
                    <a:gridCol w="1813303">
                      <a:extLst>
                        <a:ext uri="{9D8B030D-6E8A-4147-A177-3AD203B41FA5}">
                          <a16:colId xmlns:a16="http://schemas.microsoft.com/office/drawing/2014/main" val="602721340"/>
                        </a:ext>
                      </a:extLst>
                    </a:gridCol>
                    <a:gridCol w="674176">
                      <a:extLst>
                        <a:ext uri="{9D8B030D-6E8A-4147-A177-3AD203B41FA5}">
                          <a16:colId xmlns:a16="http://schemas.microsoft.com/office/drawing/2014/main" val="1747346173"/>
                        </a:ext>
                      </a:extLst>
                    </a:gridCol>
                    <a:gridCol w="736170">
                      <a:extLst>
                        <a:ext uri="{9D8B030D-6E8A-4147-A177-3AD203B41FA5}">
                          <a16:colId xmlns:a16="http://schemas.microsoft.com/office/drawing/2014/main" val="859603090"/>
                        </a:ext>
                      </a:extLst>
                    </a:gridCol>
                    <a:gridCol w="689674">
                      <a:extLst>
                        <a:ext uri="{9D8B030D-6E8A-4147-A177-3AD203B41FA5}">
                          <a16:colId xmlns:a16="http://schemas.microsoft.com/office/drawing/2014/main" val="1815586809"/>
                        </a:ext>
                      </a:extLst>
                    </a:gridCol>
                    <a:gridCol w="604434">
                      <a:extLst>
                        <a:ext uri="{9D8B030D-6E8A-4147-A177-3AD203B41FA5}">
                          <a16:colId xmlns:a16="http://schemas.microsoft.com/office/drawing/2014/main" val="2173561562"/>
                        </a:ext>
                      </a:extLst>
                    </a:gridCol>
                    <a:gridCol w="613245">
                      <a:extLst>
                        <a:ext uri="{9D8B030D-6E8A-4147-A177-3AD203B41FA5}">
                          <a16:colId xmlns:a16="http://schemas.microsoft.com/office/drawing/2014/main" val="66338120"/>
                        </a:ext>
                      </a:extLst>
                    </a:gridCol>
                    <a:gridCol w="479548">
                      <a:extLst>
                        <a:ext uri="{9D8B030D-6E8A-4147-A177-3AD203B41FA5}">
                          <a16:colId xmlns:a16="http://schemas.microsoft.com/office/drawing/2014/main" val="3432054070"/>
                        </a:ext>
                      </a:extLst>
                    </a:gridCol>
                    <a:gridCol w="522175">
                      <a:extLst>
                        <a:ext uri="{9D8B030D-6E8A-4147-A177-3AD203B41FA5}">
                          <a16:colId xmlns:a16="http://schemas.microsoft.com/office/drawing/2014/main" val="3219821220"/>
                        </a:ext>
                      </a:extLst>
                    </a:gridCol>
                    <a:gridCol w="612755">
                      <a:extLst>
                        <a:ext uri="{9D8B030D-6E8A-4147-A177-3AD203B41FA5}">
                          <a16:colId xmlns:a16="http://schemas.microsoft.com/office/drawing/2014/main" val="1132874948"/>
                        </a:ext>
                      </a:extLst>
                    </a:gridCol>
                    <a:gridCol w="511518">
                      <a:extLst>
                        <a:ext uri="{9D8B030D-6E8A-4147-A177-3AD203B41FA5}">
                          <a16:colId xmlns:a16="http://schemas.microsoft.com/office/drawing/2014/main" val="3037492200"/>
                        </a:ext>
                      </a:extLst>
                    </a:gridCol>
                    <a:gridCol w="554143">
                      <a:extLst>
                        <a:ext uri="{9D8B030D-6E8A-4147-A177-3AD203B41FA5}">
                          <a16:colId xmlns:a16="http://schemas.microsoft.com/office/drawing/2014/main" val="2076355784"/>
                        </a:ext>
                      </a:extLst>
                    </a:gridCol>
                  </a:tblGrid>
                  <a:tr h="366082">
                    <a:tc>
                      <a:txBody>
                        <a:bodyPr/>
                        <a:lstStyle/>
                        <a:p>
                          <a:pPr algn="ctr" fontAlgn="b"/>
                          <a:r>
                            <a:rPr lang="en-IE" sz="1200" b="0" i="0" u="none" strike="noStrike" dirty="0">
                              <a:solidFill>
                                <a:srgbClr val="000000"/>
                              </a:solidFill>
                              <a:effectLst/>
                              <a:latin typeface="Aptos Narrow" panose="020B0004020202020204" pitchFamily="34" charset="0"/>
                            </a:rPr>
                            <a:t>Datasets</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Sentiment Intensity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Sentiment Orientation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Expression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Aspect Category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Target</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Aspect Term</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Entity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Qualifier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Reason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Holder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8961119"/>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D</a:t>
                          </a:r>
                          <a:r>
                            <a:rPr lang="en-IE" sz="1150" b="0" i="0" u="none" strike="noStrike" baseline="-25000" dirty="0">
                              <a:solidFill>
                                <a:srgbClr val="000000"/>
                              </a:solidFill>
                              <a:effectLst/>
                              <a:latin typeface="Aptos Narrow" panose="020B0004020202020204" pitchFamily="34" charset="0"/>
                            </a:rPr>
                            <a:t>10 </a:t>
                          </a:r>
                          <a:r>
                            <a:rPr lang="en-IE" sz="1150" b="0" i="0" u="none" strike="noStrike" dirty="0">
                              <a:solidFill>
                                <a:srgbClr val="000000"/>
                              </a:solidFill>
                              <a:effectLst/>
                              <a:latin typeface="Aptos Narrow" panose="020B0004020202020204" pitchFamily="34" charset="0"/>
                            </a:rPr>
                            <a:t>(Toprak et al.,  2010) </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410909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700324"/>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279548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G</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87022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3732978"/>
                      </a:ext>
                    </a:extLst>
                  </a:tr>
                  <a:tr h="159074">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 / SH</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4599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957514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197384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F</a:t>
                          </a:r>
                          <a:r>
                            <a:rPr lang="en-IE" sz="1150" b="0" i="0" u="none" strike="noStrike" baseline="-25000" dirty="0">
                              <a:solidFill>
                                <a:srgbClr val="000000"/>
                              </a:solidFill>
                              <a:effectLst/>
                              <a:latin typeface="Aptos Narrow" panose="020B0004020202020204" pitchFamily="34" charset="0"/>
                            </a:rPr>
                            <a:t>18</a:t>
                          </a:r>
                          <a:r>
                            <a:rPr lang="en-IE" sz="1150" b="0" i="0" u="none" strike="noStrike" dirty="0">
                              <a:solidFill>
                                <a:srgbClr val="000000"/>
                              </a:solidFill>
                              <a:effectLst/>
                              <a:latin typeface="Aptos Narrow" panose="020B0004020202020204" pitchFamily="34" charset="0"/>
                            </a:rPr>
                            <a:t>(Maia et al., 2018b)</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108506"/>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a:t>
                          </a:r>
                          <a:r>
                            <a:rPr lang="en-IE" sz="1150" b="0" i="0" u="none" strike="noStrike" baseline="-25000" dirty="0">
                              <a:solidFill>
                                <a:srgbClr val="000000"/>
                              </a:solidFill>
                              <a:effectLst/>
                              <a:latin typeface="Aptos Narrow" panose="020B0004020202020204" pitchFamily="34" charset="0"/>
                            </a:rPr>
                            <a:t>ate19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2264418"/>
                      </a:ext>
                    </a:extLst>
                  </a:tr>
                  <a:tr h="198217">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n-IE" sz="1150" b="0" i="0" u="none" strike="noStrike" dirty="0">
                              <a:solidFill>
                                <a:srgbClr val="000000"/>
                              </a:solidFill>
                              <a:effectLst/>
                              <a:latin typeface="Aptos Narrow" panose="020B0004020202020204" pitchFamily="34" charset="0"/>
                            </a:rPr>
                            <a:t> M</a:t>
                          </a:r>
                          <a:r>
                            <a:rPr lang="en-IE" sz="1150" b="0" i="0" u="none" strike="noStrike" baseline="-25000" dirty="0">
                              <a:solidFill>
                                <a:srgbClr val="000000"/>
                              </a:solidFill>
                              <a:effectLst/>
                              <a:latin typeface="Aptos Narrow" panose="020B0004020202020204" pitchFamily="34" charset="0"/>
                            </a:rPr>
                            <a:t>acc19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88048"/>
                      </a:ext>
                    </a:extLst>
                  </a:tr>
                  <a:tr h="215683">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 SL</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(Wu et al., 2020)</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700645"/>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SS</a:t>
                          </a:r>
                          <a:r>
                            <a:rPr lang="en-IE" sz="1150" b="0" i="0" u="none" strike="noStrike" baseline="-25000" dirty="0">
                              <a:solidFill>
                                <a:srgbClr val="000000"/>
                              </a:solidFill>
                              <a:effectLst/>
                              <a:latin typeface="Aptos Narrow" panose="020B0004020202020204" pitchFamily="34" charset="0"/>
                            </a:rPr>
                            <a:t>22</a:t>
                          </a:r>
                          <a:r>
                            <a:rPr lang="en-IE" sz="1150" b="0" i="0" u="none" strike="noStrike" dirty="0">
                              <a:solidFill>
                                <a:srgbClr val="000000"/>
                              </a:solidFill>
                              <a:effectLst/>
                              <a:latin typeface="Aptos Narrow" panose="020B0004020202020204" pitchFamily="34" charset="0"/>
                            </a:rPr>
                            <a:t>(Barnes et al., 2022)</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00065473"/>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Ai</a:t>
                          </a:r>
                          <a:r>
                            <a:rPr lang="en-IE" sz="1150" b="0" i="0" u="none" strike="noStrike" baseline="-25000" dirty="0">
                              <a:solidFill>
                                <a:srgbClr val="000000"/>
                              </a:solidFill>
                              <a:effectLst/>
                              <a:latin typeface="Aptos Narrow" panose="020B0004020202020204" pitchFamily="34" charset="0"/>
                            </a:rPr>
                            <a:t>23</a:t>
                          </a:r>
                          <a:r>
                            <a:rPr lang="en-IE" sz="1150" b="0" i="0" u="none" strike="noStrike" dirty="0">
                              <a:solidFill>
                                <a:srgbClr val="000000"/>
                              </a:solidFill>
                              <a:effectLst/>
                              <a:latin typeface="Aptos Narrow" panose="020B0004020202020204" pitchFamily="34" charset="0"/>
                            </a:rPr>
                            <a:t>(Mamta and </a:t>
                          </a:r>
                          <a:r>
                            <a:rPr lang="en-IE" sz="1150" b="0" i="0" u="none" strike="noStrike" dirty="0" err="1">
                              <a:solidFill>
                                <a:srgbClr val="000000"/>
                              </a:solidFill>
                              <a:effectLst/>
                              <a:latin typeface="Aptos Narrow" panose="020B0004020202020204" pitchFamily="34" charset="0"/>
                            </a:rPr>
                            <a:t>Ekbal</a:t>
                          </a:r>
                          <a:r>
                            <a:rPr lang="en-IE" sz="1150" b="0" i="0" u="none" strike="noStrike" dirty="0">
                              <a:solidFill>
                                <a:srgbClr val="000000"/>
                              </a:solidFill>
                              <a:effectLst/>
                              <a:latin typeface="Aptos Narrow" panose="020B0004020202020204" pitchFamily="34" charset="0"/>
                            </a:rPr>
                            <a:t>,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14:m>
                            <m:oMathPara xmlns:m="http://schemas.openxmlformats.org/officeDocument/2006/math">
                              <m:oMathParaPr>
                                <m:jc m:val="centerGroup"/>
                              </m:oMathParaPr>
                              <m:oMath xmlns:m="http://schemas.openxmlformats.org/officeDocument/2006/math">
                                <m:r>
                                  <m:rPr>
                                    <m:sty m:val="p"/>
                                  </m:rPr>
                                  <a:rPr lang="en-US" sz="1200" i="1" smtClean="0">
                                    <a:latin typeface="Cambria Math" panose="02040503050406030204" pitchFamily="18" charset="0"/>
                                    <a:ea typeface="Cambria Math" panose="02040503050406030204" pitchFamily="18" charset="0"/>
                                  </a:rPr>
                                  <m:t>Y</m:t>
                                </m:r>
                              </m:oMath>
                            </m:oMathPara>
                          </a14:m>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603762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ME</a:t>
                          </a:r>
                          <a:r>
                            <a:rPr lang="en-IE" sz="1150" b="0" i="0" u="none" strike="noStrike" baseline="-25000" dirty="0">
                              <a:solidFill>
                                <a:srgbClr val="000000"/>
                              </a:solidFill>
                              <a:effectLst/>
                              <a:latin typeface="Aptos Narrow" panose="020B0004020202020204" pitchFamily="34" charset="0"/>
                            </a:rPr>
                            <a:t>23 </a:t>
                          </a:r>
                          <a:r>
                            <a:rPr lang="en-IE" sz="1150" b="0" i="0" u="none" strike="noStrike" dirty="0">
                              <a:solidFill>
                                <a:srgbClr val="000000"/>
                              </a:solidFill>
                              <a:effectLst/>
                              <a:latin typeface="Aptos Narrow" panose="020B0004020202020204" pitchFamily="34" charset="0"/>
                            </a:rPr>
                            <a:t>(Cai et al.,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25233305"/>
                      </a:ext>
                    </a:extLst>
                  </a:tr>
                </a:tbl>
              </a:graphicData>
            </a:graphic>
          </p:graphicFrame>
        </mc:Choice>
        <mc:Fallback xmlns="">
          <p:graphicFrame>
            <p:nvGraphicFramePr>
              <p:cNvPr id="5" name="Table 4">
                <a:extLst>
                  <a:ext uri="{FF2B5EF4-FFF2-40B4-BE49-F238E27FC236}">
                    <a16:creationId xmlns:a16="http://schemas.microsoft.com/office/drawing/2014/main" id="{7B6CDE12-82DE-3D5D-BEF2-BA2F0D68B002}"/>
                  </a:ext>
                </a:extLst>
              </p:cNvPr>
              <p:cNvGraphicFramePr>
                <a:graphicFrameLocks noGrp="1"/>
              </p:cNvGraphicFramePr>
              <p:nvPr>
                <p:extLst>
                  <p:ext uri="{D42A27DB-BD31-4B8C-83A1-F6EECF244321}">
                    <p14:modId xmlns:p14="http://schemas.microsoft.com/office/powerpoint/2010/main" val="2449270689"/>
                  </p:ext>
                </p:extLst>
              </p:nvPr>
            </p:nvGraphicFramePr>
            <p:xfrm>
              <a:off x="990600" y="1515702"/>
              <a:ext cx="7811141" cy="3359726"/>
            </p:xfrm>
            <a:graphic>
              <a:graphicData uri="http://schemas.openxmlformats.org/drawingml/2006/table">
                <a:tbl>
                  <a:tblPr/>
                  <a:tblGrid>
                    <a:gridCol w="1813303">
                      <a:extLst>
                        <a:ext uri="{9D8B030D-6E8A-4147-A177-3AD203B41FA5}">
                          <a16:colId xmlns:a16="http://schemas.microsoft.com/office/drawing/2014/main" val="602721340"/>
                        </a:ext>
                      </a:extLst>
                    </a:gridCol>
                    <a:gridCol w="674176">
                      <a:extLst>
                        <a:ext uri="{9D8B030D-6E8A-4147-A177-3AD203B41FA5}">
                          <a16:colId xmlns:a16="http://schemas.microsoft.com/office/drawing/2014/main" val="1747346173"/>
                        </a:ext>
                      </a:extLst>
                    </a:gridCol>
                    <a:gridCol w="736170">
                      <a:extLst>
                        <a:ext uri="{9D8B030D-6E8A-4147-A177-3AD203B41FA5}">
                          <a16:colId xmlns:a16="http://schemas.microsoft.com/office/drawing/2014/main" val="859603090"/>
                        </a:ext>
                      </a:extLst>
                    </a:gridCol>
                    <a:gridCol w="689674">
                      <a:extLst>
                        <a:ext uri="{9D8B030D-6E8A-4147-A177-3AD203B41FA5}">
                          <a16:colId xmlns:a16="http://schemas.microsoft.com/office/drawing/2014/main" val="1815586809"/>
                        </a:ext>
                      </a:extLst>
                    </a:gridCol>
                    <a:gridCol w="604434">
                      <a:extLst>
                        <a:ext uri="{9D8B030D-6E8A-4147-A177-3AD203B41FA5}">
                          <a16:colId xmlns:a16="http://schemas.microsoft.com/office/drawing/2014/main" val="2173561562"/>
                        </a:ext>
                      </a:extLst>
                    </a:gridCol>
                    <a:gridCol w="613245">
                      <a:extLst>
                        <a:ext uri="{9D8B030D-6E8A-4147-A177-3AD203B41FA5}">
                          <a16:colId xmlns:a16="http://schemas.microsoft.com/office/drawing/2014/main" val="66338120"/>
                        </a:ext>
                      </a:extLst>
                    </a:gridCol>
                    <a:gridCol w="479548">
                      <a:extLst>
                        <a:ext uri="{9D8B030D-6E8A-4147-A177-3AD203B41FA5}">
                          <a16:colId xmlns:a16="http://schemas.microsoft.com/office/drawing/2014/main" val="3432054070"/>
                        </a:ext>
                      </a:extLst>
                    </a:gridCol>
                    <a:gridCol w="522175">
                      <a:extLst>
                        <a:ext uri="{9D8B030D-6E8A-4147-A177-3AD203B41FA5}">
                          <a16:colId xmlns:a16="http://schemas.microsoft.com/office/drawing/2014/main" val="3219821220"/>
                        </a:ext>
                      </a:extLst>
                    </a:gridCol>
                    <a:gridCol w="612755">
                      <a:extLst>
                        <a:ext uri="{9D8B030D-6E8A-4147-A177-3AD203B41FA5}">
                          <a16:colId xmlns:a16="http://schemas.microsoft.com/office/drawing/2014/main" val="1132874948"/>
                        </a:ext>
                      </a:extLst>
                    </a:gridCol>
                    <a:gridCol w="511518">
                      <a:extLst>
                        <a:ext uri="{9D8B030D-6E8A-4147-A177-3AD203B41FA5}">
                          <a16:colId xmlns:a16="http://schemas.microsoft.com/office/drawing/2014/main" val="3037492200"/>
                        </a:ext>
                      </a:extLst>
                    </a:gridCol>
                    <a:gridCol w="554143">
                      <a:extLst>
                        <a:ext uri="{9D8B030D-6E8A-4147-A177-3AD203B41FA5}">
                          <a16:colId xmlns:a16="http://schemas.microsoft.com/office/drawing/2014/main" val="2076355784"/>
                        </a:ext>
                      </a:extLst>
                    </a:gridCol>
                  </a:tblGrid>
                  <a:tr h="375051">
                    <a:tc>
                      <a:txBody>
                        <a:bodyPr/>
                        <a:lstStyle/>
                        <a:p>
                          <a:pPr algn="ctr" fontAlgn="b"/>
                          <a:r>
                            <a:rPr lang="en-IE" sz="1200" b="0" i="0" u="none" strike="noStrike" dirty="0">
                              <a:solidFill>
                                <a:srgbClr val="000000"/>
                              </a:solidFill>
                              <a:effectLst/>
                              <a:latin typeface="Aptos Narrow" panose="020B0004020202020204" pitchFamily="34" charset="0"/>
                            </a:rPr>
                            <a:t>Datasets</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Sentiment Intensity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Sentiment Orientation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Expression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Aspect Category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Opinion Target</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Aspect Term</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Entity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Qualifier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Reason</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Holder</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8961119"/>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D</a:t>
                          </a:r>
                          <a:r>
                            <a:rPr lang="en-IE" sz="1150" b="0" i="0" u="none" strike="noStrike" baseline="-25000" dirty="0">
                              <a:solidFill>
                                <a:srgbClr val="000000"/>
                              </a:solidFill>
                              <a:effectLst/>
                              <a:latin typeface="Aptos Narrow" panose="020B0004020202020204" pitchFamily="34" charset="0"/>
                            </a:rPr>
                            <a:t>10 </a:t>
                          </a:r>
                          <a:r>
                            <a:rPr lang="en-IE" sz="1150" b="0" i="0" u="none" strike="noStrike" dirty="0">
                              <a:solidFill>
                                <a:srgbClr val="000000"/>
                              </a:solidFill>
                              <a:effectLst/>
                              <a:latin typeface="Aptos Narrow" panose="020B0004020202020204" pitchFamily="34" charset="0"/>
                            </a:rPr>
                            <a:t>(Toprak et al.,  2010) </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220000" r="-624138" b="-15200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410909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300000" r="-624138" b="-132500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700324"/>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14</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426667" r="-624138" b="-1313333"/>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279548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G</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2014)</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493750" r="-624138" b="-113125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87022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593750" r="-624138" b="-103125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3732978"/>
                      </a:ext>
                    </a:extLst>
                  </a:tr>
                  <a:tr h="192171">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 / SH</a:t>
                          </a:r>
                          <a:r>
                            <a:rPr lang="en-IE" sz="1150" b="0" i="0" u="none" strike="noStrike" baseline="-25000" dirty="0">
                              <a:solidFill>
                                <a:srgbClr val="000000"/>
                              </a:solidFill>
                              <a:effectLst/>
                              <a:latin typeface="Aptos Narrow" panose="020B0004020202020204" pitchFamily="34" charset="0"/>
                            </a:rPr>
                            <a:t>15</a:t>
                          </a:r>
                          <a:r>
                            <a:rPr lang="en-IE" sz="1150" b="0" i="0" u="none" strike="noStrike" dirty="0">
                              <a:solidFill>
                                <a:srgbClr val="000000"/>
                              </a:solidFill>
                              <a:effectLst/>
                              <a:latin typeface="Aptos Narrow" panose="020B0004020202020204" pitchFamily="34" charset="0"/>
                            </a:rPr>
                            <a:t>(Pontiki et al., 2015)</a:t>
                          </a:r>
                          <a:r>
                            <a:rPr lang="en-IE" sz="1150" b="0" i="0" u="none" strike="noStrike" baseline="-25000"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740000" r="-624138" b="-10000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45998"/>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SL</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787500" r="-624138" b="-837500"/>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957514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16</a:t>
                          </a:r>
                          <a:r>
                            <a:rPr lang="en-IE" sz="1150" b="0" i="0" u="none" strike="noStrike" dirty="0">
                              <a:solidFill>
                                <a:srgbClr val="000000"/>
                              </a:solidFill>
                              <a:effectLst/>
                              <a:latin typeface="Aptos Narrow" panose="020B0004020202020204" pitchFamily="34" charset="0"/>
                            </a:rPr>
                            <a:t>(Pontiki et al., 2016)</a:t>
                          </a:r>
                          <a:r>
                            <a:rPr lang="en-IE" sz="1150" b="0" i="0" u="none" strike="noStrike" baseline="-25000"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946667" r="-624138" b="-793333"/>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1973842"/>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F</a:t>
                          </a:r>
                          <a:r>
                            <a:rPr lang="en-IE" sz="1150" b="0" i="0" u="none" strike="noStrike" baseline="-25000" dirty="0">
                              <a:solidFill>
                                <a:srgbClr val="000000"/>
                              </a:solidFill>
                              <a:effectLst/>
                              <a:latin typeface="Aptos Narrow" panose="020B0004020202020204" pitchFamily="34" charset="0"/>
                            </a:rPr>
                            <a:t>18</a:t>
                          </a:r>
                          <a:r>
                            <a:rPr lang="en-IE" sz="1150" b="0" i="0" u="none" strike="noStrike" dirty="0">
                              <a:solidFill>
                                <a:srgbClr val="000000"/>
                              </a:solidFill>
                              <a:effectLst/>
                              <a:latin typeface="Aptos Narrow" panose="020B0004020202020204" pitchFamily="34" charset="0"/>
                            </a:rPr>
                            <a:t>(Maia et al., 2018b)</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981250" r="-792453" b="-64375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108506"/>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a:t>
                          </a:r>
                          <a:r>
                            <a:rPr lang="en-IE" sz="1150" b="0" i="0" u="none" strike="noStrike" baseline="-25000" dirty="0">
                              <a:solidFill>
                                <a:srgbClr val="000000"/>
                              </a:solidFill>
                              <a:effectLst/>
                              <a:latin typeface="Aptos Narrow" panose="020B0004020202020204" pitchFamily="34" charset="0"/>
                            </a:rPr>
                            <a:t>ate19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339655" t="-1153333" r="-624138" b="-586667"/>
                          </a:stretch>
                        </a:blip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2264418"/>
                      </a:ext>
                    </a:extLst>
                  </a:tr>
                  <a:tr h="198217">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n-IE" sz="1150" b="0" i="0" u="none" strike="noStrike" dirty="0">
                              <a:solidFill>
                                <a:srgbClr val="000000"/>
                              </a:solidFill>
                              <a:effectLst/>
                              <a:latin typeface="Aptos Narrow" panose="020B0004020202020204" pitchFamily="34" charset="0"/>
                            </a:rPr>
                            <a:t> M</a:t>
                          </a:r>
                          <a:r>
                            <a:rPr lang="en-IE" sz="1150" b="0" i="0" u="none" strike="noStrike" baseline="-25000" dirty="0">
                              <a:solidFill>
                                <a:srgbClr val="000000"/>
                              </a:solidFill>
                              <a:effectLst/>
                              <a:latin typeface="Aptos Narrow" panose="020B0004020202020204" pitchFamily="34" charset="0"/>
                            </a:rPr>
                            <a:t>acc19 </a:t>
                          </a:r>
                          <a:r>
                            <a:rPr lang="en-IE" sz="1150" b="0" i="0" u="none" strike="noStrike" dirty="0">
                              <a:solidFill>
                                <a:srgbClr val="000000"/>
                              </a:solidFill>
                              <a:effectLst/>
                              <a:latin typeface="Aptos Narrow" panose="020B0004020202020204" pitchFamily="34" charset="0"/>
                            </a:rPr>
                            <a:t>(Jiang et al., 2019)</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175000" r="-792453" b="-4500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88048"/>
                      </a:ext>
                    </a:extLst>
                  </a:tr>
                  <a:tr h="215683">
                    <a:tc>
                      <a:txBody>
                        <a:bodyPr/>
                        <a:lstStyle/>
                        <a:p>
                          <a:pPr algn="ctr" fontAlgn="b"/>
                          <a:r>
                            <a:rPr lang="en-IE" sz="1150" b="0" i="0" u="none" strike="noStrike" dirty="0">
                              <a:solidFill>
                                <a:srgbClr val="000000"/>
                              </a:solidFill>
                              <a:effectLst/>
                              <a:latin typeface="Aptos Narrow" panose="020B0004020202020204" pitchFamily="34" charset="0"/>
                            </a:rPr>
                            <a:t>SR</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 SL</a:t>
                          </a:r>
                          <a:r>
                            <a:rPr lang="en-IE" sz="1150" b="0" i="0" u="none" strike="noStrike" baseline="-25000" dirty="0">
                              <a:solidFill>
                                <a:srgbClr val="000000"/>
                              </a:solidFill>
                              <a:effectLst/>
                              <a:latin typeface="Aptos Narrow" panose="020B0004020202020204" pitchFamily="34" charset="0"/>
                            </a:rPr>
                            <a:t>20</a:t>
                          </a:r>
                          <a:r>
                            <a:rPr lang="en-IE" sz="1150" b="0" i="0" u="none" strike="noStrike" dirty="0">
                              <a:solidFill>
                                <a:srgbClr val="000000"/>
                              </a:solidFill>
                              <a:effectLst/>
                              <a:latin typeface="Aptos Narrow" panose="020B0004020202020204" pitchFamily="34" charset="0"/>
                            </a:rPr>
                            <a:t>(Wu et al., 2020)</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200000" r="-792453" b="-323529"/>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700645"/>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SS</a:t>
                          </a:r>
                          <a:r>
                            <a:rPr lang="en-IE" sz="1150" b="0" i="0" u="none" strike="noStrike" baseline="-25000" dirty="0">
                              <a:solidFill>
                                <a:srgbClr val="000000"/>
                              </a:solidFill>
                              <a:effectLst/>
                              <a:latin typeface="Aptos Narrow" panose="020B0004020202020204" pitchFamily="34" charset="0"/>
                            </a:rPr>
                            <a:t>22</a:t>
                          </a:r>
                          <a:r>
                            <a:rPr lang="en-IE" sz="1150" b="0" i="0" u="none" strike="noStrike" dirty="0">
                              <a:solidFill>
                                <a:srgbClr val="000000"/>
                              </a:solidFill>
                              <a:effectLst/>
                              <a:latin typeface="Aptos Narrow" panose="020B0004020202020204" pitchFamily="34" charset="0"/>
                            </a:rPr>
                            <a:t>(Barnes et al., 2022)</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381250" r="-792453" b="-24375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00065473"/>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Ai</a:t>
                          </a:r>
                          <a:r>
                            <a:rPr lang="en-IE" sz="1150" b="0" i="0" u="none" strike="noStrike" baseline="-25000" dirty="0">
                              <a:solidFill>
                                <a:srgbClr val="000000"/>
                              </a:solidFill>
                              <a:effectLst/>
                              <a:latin typeface="Aptos Narrow" panose="020B0004020202020204" pitchFamily="34" charset="0"/>
                            </a:rPr>
                            <a:t>23</a:t>
                          </a:r>
                          <a:r>
                            <a:rPr lang="en-IE" sz="1150" b="0" i="0" u="none" strike="noStrike" dirty="0">
                              <a:solidFill>
                                <a:srgbClr val="000000"/>
                              </a:solidFill>
                              <a:effectLst/>
                              <a:latin typeface="Aptos Narrow" panose="020B0004020202020204" pitchFamily="34" charset="0"/>
                            </a:rPr>
                            <a:t>(Mamta and </a:t>
                          </a:r>
                          <a:r>
                            <a:rPr lang="en-IE" sz="1150" b="0" i="0" u="none" strike="noStrike" dirty="0" err="1">
                              <a:solidFill>
                                <a:srgbClr val="000000"/>
                              </a:solidFill>
                              <a:effectLst/>
                              <a:latin typeface="Aptos Narrow" panose="020B0004020202020204" pitchFamily="34" charset="0"/>
                            </a:rPr>
                            <a:t>Ekbal</a:t>
                          </a:r>
                          <a:r>
                            <a:rPr lang="en-IE" sz="1150" b="0" i="0" u="none" strike="noStrike" dirty="0">
                              <a:solidFill>
                                <a:srgbClr val="000000"/>
                              </a:solidFill>
                              <a:effectLst/>
                              <a:latin typeface="Aptos Narrow" panose="020B0004020202020204" pitchFamily="34" charset="0"/>
                            </a:rPr>
                            <a:t>,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endParaRPr lang="en-US"/>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2"/>
                          <a:stretch>
                            <a:fillRect l="-271698" t="-1580000" r="-792453" b="-160000"/>
                          </a:stretch>
                        </a:blip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IE" sz="1200" b="0" i="0" u="none" strike="noStrike"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6037621"/>
                      </a:ext>
                    </a:extLst>
                  </a:tr>
                  <a:tr h="198217">
                    <a:tc>
                      <a:txBody>
                        <a:bodyPr/>
                        <a:lstStyle/>
                        <a:p>
                          <a:pPr algn="ctr" fontAlgn="b"/>
                          <a:r>
                            <a:rPr lang="en-IE" sz="1150" b="0" i="0" u="none" strike="noStrike" dirty="0">
                              <a:solidFill>
                                <a:srgbClr val="000000"/>
                              </a:solidFill>
                              <a:effectLst/>
                              <a:latin typeface="Aptos Narrow" panose="020B0004020202020204" pitchFamily="34" charset="0"/>
                            </a:rPr>
                            <a:t>ME</a:t>
                          </a:r>
                          <a:r>
                            <a:rPr lang="en-IE" sz="1150" b="0" i="0" u="none" strike="noStrike" baseline="-25000" dirty="0">
                              <a:solidFill>
                                <a:srgbClr val="000000"/>
                              </a:solidFill>
                              <a:effectLst/>
                              <a:latin typeface="Aptos Narrow" panose="020B0004020202020204" pitchFamily="34" charset="0"/>
                            </a:rPr>
                            <a:t>23 </a:t>
                          </a:r>
                          <a:r>
                            <a:rPr lang="en-IE" sz="1150" b="0" i="0" u="none" strike="noStrike" dirty="0">
                              <a:solidFill>
                                <a:srgbClr val="000000"/>
                              </a:solidFill>
                              <a:effectLst/>
                              <a:latin typeface="Aptos Narrow" panose="020B0004020202020204" pitchFamily="34" charset="0"/>
                            </a:rPr>
                            <a:t>(Cai et al., 2023)</a:t>
                          </a:r>
                          <a:endParaRPr lang="en-IE" sz="1150" b="0" i="0" u="none" strike="noStrike" baseline="-25000" dirty="0">
                            <a:solidFill>
                              <a:srgbClr val="000000"/>
                            </a:solidFill>
                            <a:effectLst/>
                            <a:latin typeface="Aptos Narrow" panose="020B0004020202020204" pitchFamily="34" charset="0"/>
                          </a:endParaRP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Y</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b"/>
                          <a:r>
                            <a:rPr lang="en-IE" sz="1200" b="0" i="0" u="none" strike="noStrike" dirty="0">
                              <a:solidFill>
                                <a:srgbClr val="000000"/>
                              </a:solidFill>
                              <a:effectLst/>
                              <a:latin typeface="Aptos Narrow" panose="020B0004020202020204" pitchFamily="34" charset="0"/>
                            </a:rPr>
                            <a:t> </a:t>
                          </a:r>
                        </a:p>
                      </a:txBody>
                      <a:tcPr marL="9291" marR="9291" marT="92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25233305"/>
                      </a:ext>
                    </a:extLst>
                  </a:tr>
                </a:tbl>
              </a:graphicData>
            </a:graphic>
          </p:graphicFrame>
        </mc:Fallback>
      </mc:AlternateContent>
      <p:sp>
        <p:nvSpPr>
          <p:cNvPr id="6" name="TextBox 5">
            <a:extLst>
              <a:ext uri="{FF2B5EF4-FFF2-40B4-BE49-F238E27FC236}">
                <a16:creationId xmlns:a16="http://schemas.microsoft.com/office/drawing/2014/main" id="{B7AE742D-719A-E3C6-122A-07B8556D47E2}"/>
              </a:ext>
            </a:extLst>
          </p:cNvPr>
          <p:cNvSpPr txBox="1"/>
          <p:nvPr/>
        </p:nvSpPr>
        <p:spPr>
          <a:xfrm>
            <a:off x="902130" y="4972966"/>
            <a:ext cx="9067800" cy="984885"/>
          </a:xfrm>
          <a:prstGeom prst="rect">
            <a:avLst/>
          </a:prstGeom>
          <a:noFill/>
        </p:spPr>
        <p:txBody>
          <a:bodyPr wrap="square" rtlCol="0">
            <a:spAutoFit/>
          </a:bodyPr>
          <a:lstStyle/>
          <a:p>
            <a:r>
              <a:rPr lang="en-US" sz="1600" b="1" dirty="0">
                <a:solidFill>
                  <a:srgbClr val="7F8A9A"/>
                </a:solidFill>
                <a:latin typeface="Open Sans"/>
                <a:ea typeface="Open Sans"/>
                <a:cs typeface="Open Sans"/>
              </a:rPr>
              <a:t>Better Utilization of Existing Resources</a:t>
            </a:r>
            <a:br>
              <a:rPr lang="en-US" sz="1600" b="1" dirty="0">
                <a:solidFill>
                  <a:srgbClr val="7F8A9A"/>
                </a:solidFill>
                <a:latin typeface="Open Sans"/>
                <a:ea typeface="Open Sans"/>
                <a:cs typeface="Open Sans"/>
              </a:rPr>
            </a:br>
            <a:r>
              <a:rPr lang="en-IE" sz="1600" b="0" i="0" u="none" strike="noStrike" dirty="0">
                <a:solidFill>
                  <a:srgbClr val="000000"/>
                </a:solidFill>
                <a:effectLst/>
                <a:latin typeface="Aptos Narrow" panose="020B0004020202020204" pitchFamily="34" charset="0"/>
              </a:rPr>
              <a:t>SS</a:t>
            </a:r>
            <a:r>
              <a:rPr lang="en-IE" sz="1600" b="0" i="0" u="none" strike="noStrike" baseline="-25000" dirty="0">
                <a:solidFill>
                  <a:srgbClr val="000000"/>
                </a:solidFill>
                <a:effectLst/>
                <a:latin typeface="Aptos Narrow" panose="020B0004020202020204" pitchFamily="34" charset="0"/>
              </a:rPr>
              <a:t>22</a:t>
            </a:r>
            <a:r>
              <a:rPr lang="en-IE" sz="1600" b="0" i="0" u="none" strike="noStrike" dirty="0">
                <a:solidFill>
                  <a:srgbClr val="000000"/>
                </a:solidFill>
                <a:effectLst/>
                <a:latin typeface="Aptos Narrow" panose="020B0004020202020204" pitchFamily="34" charset="0"/>
              </a:rPr>
              <a:t> and</a:t>
            </a:r>
            <a:r>
              <a:rPr lang="en-IE" sz="1600" b="0" i="0" u="none" strike="noStrike" baseline="-25000" dirty="0">
                <a:solidFill>
                  <a:srgbClr val="000000"/>
                </a:solidFill>
                <a:effectLst/>
                <a:latin typeface="Aptos Narrow" panose="020B0004020202020204" pitchFamily="34" charset="0"/>
              </a:rPr>
              <a:t>  </a:t>
            </a:r>
            <a:r>
              <a:rPr lang="en-IE" sz="1600" b="0" i="0" u="none" strike="noStrike" dirty="0">
                <a:solidFill>
                  <a:srgbClr val="000000"/>
                </a:solidFill>
                <a:effectLst/>
                <a:latin typeface="Aptos Narrow" panose="020B0004020202020204" pitchFamily="34" charset="0"/>
              </a:rPr>
              <a:t>ME</a:t>
            </a:r>
            <a:r>
              <a:rPr lang="en-IE" sz="1600" b="0" i="0" u="none" strike="noStrike" baseline="-25000" dirty="0">
                <a:solidFill>
                  <a:srgbClr val="000000"/>
                </a:solidFill>
                <a:effectLst/>
                <a:latin typeface="Aptos Narrow" panose="020B0004020202020204" pitchFamily="34" charset="0"/>
              </a:rPr>
              <a:t>23 </a:t>
            </a:r>
            <a:r>
              <a:rPr lang="en-IE" sz="1600" b="0" i="0" u="none" strike="noStrike" dirty="0">
                <a:solidFill>
                  <a:srgbClr val="000000"/>
                </a:solidFill>
                <a:effectLst/>
                <a:latin typeface="Aptos Narrow" panose="020B0004020202020204" pitchFamily="34" charset="0"/>
              </a:rPr>
              <a:t>between themselves have annotations for all the labels except for reason and qualifier. There is an opportunity for their utilization  to train opinion extraction systems. </a:t>
            </a:r>
            <a:endParaRPr lang="en-US" sz="1600" b="1" dirty="0">
              <a:solidFill>
                <a:srgbClr val="7F8A9A"/>
              </a:solidFill>
              <a:latin typeface="Open Sans"/>
              <a:ea typeface="Open Sans"/>
              <a:cs typeface="Open Sans"/>
            </a:endParaRPr>
          </a:p>
          <a:p>
            <a:endParaRPr lang="en-US" sz="1000" dirty="0">
              <a:solidFill>
                <a:srgbClr val="7F8A9A"/>
              </a:solidFill>
              <a:latin typeface="Open Sans"/>
              <a:ea typeface="Open Sans"/>
              <a:cs typeface="Open Sans"/>
            </a:endParaRPr>
          </a:p>
        </p:txBody>
      </p:sp>
    </p:spTree>
    <p:extLst>
      <p:ext uri="{BB962C8B-B14F-4D97-AF65-F5344CB8AC3E}">
        <p14:creationId xmlns:p14="http://schemas.microsoft.com/office/powerpoint/2010/main" val="2039026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6FA911-CDE3-485B-6988-C27443776CED}"/>
              </a:ext>
            </a:extLst>
          </p:cNvPr>
          <p:cNvSpPr txBox="1">
            <a:spLocks/>
          </p:cNvSpPr>
          <p:nvPr/>
        </p:nvSpPr>
        <p:spPr>
          <a:xfrm>
            <a:off x="990600" y="517525"/>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7F8A9A"/>
                </a:solidFill>
              </a:rPr>
              <a:t>Current Work: Dataset Annotation Semantics</a:t>
            </a:r>
            <a:endParaRPr lang="en-US" sz="3200" dirty="0"/>
          </a:p>
        </p:txBody>
      </p:sp>
      <p:sp>
        <p:nvSpPr>
          <p:cNvPr id="5" name="Rectangle 4">
            <a:extLst>
              <a:ext uri="{FF2B5EF4-FFF2-40B4-BE49-F238E27FC236}">
                <a16:creationId xmlns:a16="http://schemas.microsoft.com/office/drawing/2014/main" id="{F4663A0F-8FB0-3C69-F63C-0EEC62343B4B}"/>
              </a:ext>
            </a:extLst>
          </p:cNvPr>
          <p:cNvSpPr/>
          <p:nvPr/>
        </p:nvSpPr>
        <p:spPr>
          <a:xfrm>
            <a:off x="4514108" y="3736114"/>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sp>
        <p:nvSpPr>
          <p:cNvPr id="6" name="Rectangle 5">
            <a:extLst>
              <a:ext uri="{FF2B5EF4-FFF2-40B4-BE49-F238E27FC236}">
                <a16:creationId xmlns:a16="http://schemas.microsoft.com/office/drawing/2014/main" id="{FCDC6FB5-572E-4195-C724-5CB2B3E2FD40}"/>
              </a:ext>
            </a:extLst>
          </p:cNvPr>
          <p:cNvSpPr/>
          <p:nvPr/>
        </p:nvSpPr>
        <p:spPr>
          <a:xfrm>
            <a:off x="6452387" y="3725729"/>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a:t>
            </a:r>
          </a:p>
        </p:txBody>
      </p:sp>
      <p:sp>
        <p:nvSpPr>
          <p:cNvPr id="7" name="Rectangle 6">
            <a:extLst>
              <a:ext uri="{FF2B5EF4-FFF2-40B4-BE49-F238E27FC236}">
                <a16:creationId xmlns:a16="http://schemas.microsoft.com/office/drawing/2014/main" id="{2BF5056A-7215-0106-F12F-EC4E322B5E48}"/>
              </a:ext>
            </a:extLst>
          </p:cNvPr>
          <p:cNvSpPr/>
          <p:nvPr/>
        </p:nvSpPr>
        <p:spPr>
          <a:xfrm>
            <a:off x="2480734" y="3721612"/>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Target</a:t>
            </a:r>
          </a:p>
        </p:txBody>
      </p:sp>
      <p:cxnSp>
        <p:nvCxnSpPr>
          <p:cNvPr id="8" name="Straight Arrow Connector 7">
            <a:extLst>
              <a:ext uri="{FF2B5EF4-FFF2-40B4-BE49-F238E27FC236}">
                <a16:creationId xmlns:a16="http://schemas.microsoft.com/office/drawing/2014/main" id="{AA137225-DF4C-DBAD-0B36-F1AEAE41F53F}"/>
              </a:ext>
            </a:extLst>
          </p:cNvPr>
          <p:cNvCxnSpPr>
            <a:cxnSpLocks/>
            <a:stCxn id="5" idx="1"/>
            <a:endCxn id="7" idx="3"/>
          </p:cNvCxnSpPr>
          <p:nvPr/>
        </p:nvCxnSpPr>
        <p:spPr>
          <a:xfrm flipH="1" flipV="1">
            <a:off x="3400512" y="3869280"/>
            <a:ext cx="1113596" cy="145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C64644D-2968-9A76-F716-04DC4AC879C8}"/>
              </a:ext>
            </a:extLst>
          </p:cNvPr>
          <p:cNvCxnSpPr>
            <a:cxnSpLocks/>
            <a:stCxn id="5" idx="3"/>
            <a:endCxn id="6" idx="1"/>
          </p:cNvCxnSpPr>
          <p:nvPr/>
        </p:nvCxnSpPr>
        <p:spPr>
          <a:xfrm flipV="1">
            <a:off x="5433886" y="3877906"/>
            <a:ext cx="1018501" cy="58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2380092-04B1-BCC7-680B-823D7959C6BA}"/>
              </a:ext>
            </a:extLst>
          </p:cNvPr>
          <p:cNvCxnSpPr>
            <a:cxnSpLocks/>
            <a:stCxn id="7" idx="1"/>
            <a:endCxn id="11" idx="3"/>
          </p:cNvCxnSpPr>
          <p:nvPr/>
        </p:nvCxnSpPr>
        <p:spPr>
          <a:xfrm flipH="1">
            <a:off x="1761620" y="3869280"/>
            <a:ext cx="719114" cy="38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F90CBEA-2DCF-8EF4-F97A-ABD2514C390C}"/>
              </a:ext>
            </a:extLst>
          </p:cNvPr>
          <p:cNvSpPr/>
          <p:nvPr/>
        </p:nvSpPr>
        <p:spPr>
          <a:xfrm>
            <a:off x="841842" y="3725431"/>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Aspect</a:t>
            </a:r>
          </a:p>
        </p:txBody>
      </p:sp>
      <p:sp>
        <p:nvSpPr>
          <p:cNvPr id="12" name="Rounded Rectangle 11">
            <a:extLst>
              <a:ext uri="{FF2B5EF4-FFF2-40B4-BE49-F238E27FC236}">
                <a16:creationId xmlns:a16="http://schemas.microsoft.com/office/drawing/2014/main" id="{702C7979-6D93-C582-42D1-8FE2EBD01436}"/>
              </a:ext>
            </a:extLst>
          </p:cNvPr>
          <p:cNvSpPr/>
          <p:nvPr/>
        </p:nvSpPr>
        <p:spPr>
          <a:xfrm>
            <a:off x="860253" y="2633488"/>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aspect_term</a:t>
            </a:r>
            <a:endParaRPr lang="en-US" dirty="0">
              <a:ln w="0"/>
              <a:solidFill>
                <a:schemeClr val="tx1"/>
              </a:solidFill>
              <a:effectLst>
                <a:outerShdw blurRad="38100" dist="19050" dir="2700000" algn="tl" rotWithShape="0">
                  <a:schemeClr val="dk1">
                    <a:alpha val="40000"/>
                  </a:schemeClr>
                </a:outerShdw>
              </a:effectLst>
            </a:endParaRPr>
          </a:p>
        </p:txBody>
      </p:sp>
      <p:cxnSp>
        <p:nvCxnSpPr>
          <p:cNvPr id="13" name="Straight Arrow Connector 12">
            <a:extLst>
              <a:ext uri="{FF2B5EF4-FFF2-40B4-BE49-F238E27FC236}">
                <a16:creationId xmlns:a16="http://schemas.microsoft.com/office/drawing/2014/main" id="{F75A2946-A1D5-A94D-CEFC-302770AA4E8C}"/>
              </a:ext>
            </a:extLst>
          </p:cNvPr>
          <p:cNvCxnSpPr>
            <a:stCxn id="11" idx="0"/>
            <a:endCxn id="12" idx="2"/>
          </p:cNvCxnSpPr>
          <p:nvPr/>
        </p:nvCxnSpPr>
        <p:spPr>
          <a:xfrm flipV="1">
            <a:off x="1301731" y="2962721"/>
            <a:ext cx="3765" cy="7627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5EEEE2C-4F3B-0CB0-D347-C5FC6040E1EB}"/>
              </a:ext>
            </a:extLst>
          </p:cNvPr>
          <p:cNvCxnSpPr>
            <a:cxnSpLocks/>
            <a:stCxn id="11" idx="2"/>
          </p:cNvCxnSpPr>
          <p:nvPr/>
        </p:nvCxnSpPr>
        <p:spPr>
          <a:xfrm>
            <a:off x="1301731" y="4020766"/>
            <a:ext cx="18216" cy="823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ounded Rectangle 14">
            <a:extLst>
              <a:ext uri="{FF2B5EF4-FFF2-40B4-BE49-F238E27FC236}">
                <a16:creationId xmlns:a16="http://schemas.microsoft.com/office/drawing/2014/main" id="{F62F6B78-76E8-EC70-E173-E570875BBC95}"/>
              </a:ext>
            </a:extLst>
          </p:cNvPr>
          <p:cNvSpPr/>
          <p:nvPr/>
        </p:nvSpPr>
        <p:spPr>
          <a:xfrm>
            <a:off x="8972156" y="4445796"/>
            <a:ext cx="919778"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expression</a:t>
            </a:r>
          </a:p>
        </p:txBody>
      </p:sp>
      <p:cxnSp>
        <p:nvCxnSpPr>
          <p:cNvPr id="16" name="Straight Arrow Connector 15">
            <a:extLst>
              <a:ext uri="{FF2B5EF4-FFF2-40B4-BE49-F238E27FC236}">
                <a16:creationId xmlns:a16="http://schemas.microsoft.com/office/drawing/2014/main" id="{4CD8B67F-FEBE-37EB-CE6B-D864D7FE3E2A}"/>
              </a:ext>
            </a:extLst>
          </p:cNvPr>
          <p:cNvCxnSpPr>
            <a:cxnSpLocks/>
            <a:stCxn id="6" idx="3"/>
            <a:endCxn id="30" idx="1"/>
          </p:cNvCxnSpPr>
          <p:nvPr/>
        </p:nvCxnSpPr>
        <p:spPr>
          <a:xfrm>
            <a:off x="7372165" y="3877906"/>
            <a:ext cx="1599992" cy="680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579FA8F-281A-378F-9EF4-ACC99935C052}"/>
              </a:ext>
            </a:extLst>
          </p:cNvPr>
          <p:cNvCxnSpPr>
            <a:cxnSpLocks/>
            <a:stCxn id="6" idx="3"/>
            <a:endCxn id="31" idx="1"/>
          </p:cNvCxnSpPr>
          <p:nvPr/>
        </p:nvCxnSpPr>
        <p:spPr>
          <a:xfrm flipV="1">
            <a:off x="7372165" y="3182706"/>
            <a:ext cx="1566688" cy="695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703DEC1-4034-3806-CB7D-797DBAF98F15}"/>
              </a:ext>
            </a:extLst>
          </p:cNvPr>
          <p:cNvCxnSpPr>
            <a:cxnSpLocks/>
            <a:stCxn id="6" idx="3"/>
            <a:endCxn id="15" idx="1"/>
          </p:cNvCxnSpPr>
          <p:nvPr/>
        </p:nvCxnSpPr>
        <p:spPr>
          <a:xfrm>
            <a:off x="7372165" y="3877906"/>
            <a:ext cx="1599991" cy="7325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AC818887-F97A-97FF-8595-D6E937A79BE2}"/>
              </a:ext>
            </a:extLst>
          </p:cNvPr>
          <p:cNvSpPr/>
          <p:nvPr/>
        </p:nvSpPr>
        <p:spPr>
          <a:xfrm>
            <a:off x="10244174" y="1050542"/>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holder_span</a:t>
            </a:r>
            <a:endParaRPr lang="en-US" dirty="0">
              <a:ln w="0"/>
              <a:solidFill>
                <a:schemeClr val="tx1"/>
              </a:solidFill>
              <a:effectLst>
                <a:outerShdw blurRad="38100" dist="19050" dir="2700000" algn="tl" rotWithShape="0">
                  <a:schemeClr val="dk1">
                    <a:alpha val="40000"/>
                  </a:schemeClr>
                </a:outerShdw>
              </a:effectLst>
            </a:endParaRPr>
          </a:p>
        </p:txBody>
      </p:sp>
      <p:cxnSp>
        <p:nvCxnSpPr>
          <p:cNvPr id="20" name="Straight Arrow Connector 19">
            <a:extLst>
              <a:ext uri="{FF2B5EF4-FFF2-40B4-BE49-F238E27FC236}">
                <a16:creationId xmlns:a16="http://schemas.microsoft.com/office/drawing/2014/main" id="{D572CE60-780F-E6AE-18A9-2D8DD66FC7BD}"/>
              </a:ext>
            </a:extLst>
          </p:cNvPr>
          <p:cNvCxnSpPr>
            <a:cxnSpLocks/>
            <a:stCxn id="5" idx="0"/>
            <a:endCxn id="21" idx="1"/>
          </p:cNvCxnSpPr>
          <p:nvPr/>
        </p:nvCxnSpPr>
        <p:spPr>
          <a:xfrm flipV="1">
            <a:off x="4973997" y="2380087"/>
            <a:ext cx="989618" cy="13560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8BB8649-88B0-3CE7-B098-AE474A5AD0FB}"/>
              </a:ext>
            </a:extLst>
          </p:cNvPr>
          <p:cNvSpPr/>
          <p:nvPr/>
        </p:nvSpPr>
        <p:spPr>
          <a:xfrm>
            <a:off x="5963615" y="2232419"/>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Holder</a:t>
            </a:r>
          </a:p>
        </p:txBody>
      </p:sp>
      <p:cxnSp>
        <p:nvCxnSpPr>
          <p:cNvPr id="22" name="Straight Arrow Connector 21">
            <a:extLst>
              <a:ext uri="{FF2B5EF4-FFF2-40B4-BE49-F238E27FC236}">
                <a16:creationId xmlns:a16="http://schemas.microsoft.com/office/drawing/2014/main" id="{42759F55-3DC4-698A-603A-5A137926DE92}"/>
              </a:ext>
            </a:extLst>
          </p:cNvPr>
          <p:cNvCxnSpPr>
            <a:cxnSpLocks/>
            <a:stCxn id="21" idx="3"/>
            <a:endCxn id="32" idx="1"/>
          </p:cNvCxnSpPr>
          <p:nvPr/>
        </p:nvCxnSpPr>
        <p:spPr>
          <a:xfrm flipV="1">
            <a:off x="6883393" y="2362812"/>
            <a:ext cx="1063632" cy="172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D759AEF-B58E-6623-0F3E-C86B3C1D774A}"/>
              </a:ext>
            </a:extLst>
          </p:cNvPr>
          <p:cNvCxnSpPr>
            <a:cxnSpLocks/>
            <a:stCxn id="21" idx="3"/>
            <a:endCxn id="19" idx="1"/>
          </p:cNvCxnSpPr>
          <p:nvPr/>
        </p:nvCxnSpPr>
        <p:spPr>
          <a:xfrm flipV="1">
            <a:off x="6883393" y="1215159"/>
            <a:ext cx="3360781" cy="11649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E7A506B-C19C-39E5-4DEB-D1A53FEEAA9E}"/>
              </a:ext>
            </a:extLst>
          </p:cNvPr>
          <p:cNvCxnSpPr>
            <a:cxnSpLocks/>
            <a:stCxn id="5" idx="0"/>
            <a:endCxn id="34" idx="3"/>
          </p:cNvCxnSpPr>
          <p:nvPr/>
        </p:nvCxnSpPr>
        <p:spPr>
          <a:xfrm flipH="1" flipV="1">
            <a:off x="3846421" y="2351632"/>
            <a:ext cx="1127576" cy="13844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A005D7B-39E6-1601-4B9C-33F54D01F9A7}"/>
              </a:ext>
            </a:extLst>
          </p:cNvPr>
          <p:cNvCxnSpPr>
            <a:cxnSpLocks/>
            <a:endCxn id="33" idx="2"/>
          </p:cNvCxnSpPr>
          <p:nvPr/>
        </p:nvCxnSpPr>
        <p:spPr>
          <a:xfrm flipH="1" flipV="1">
            <a:off x="4947366" y="2532671"/>
            <a:ext cx="37200" cy="12147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98C760B-7B48-B1BD-AC49-BF9309AA077C}"/>
              </a:ext>
            </a:extLst>
          </p:cNvPr>
          <p:cNvCxnSpPr>
            <a:cxnSpLocks/>
            <a:stCxn id="7" idx="2"/>
          </p:cNvCxnSpPr>
          <p:nvPr/>
        </p:nvCxnSpPr>
        <p:spPr>
          <a:xfrm>
            <a:off x="2940623" y="4016947"/>
            <a:ext cx="6062" cy="8230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38867EA-781C-739B-F4E4-CA571AD252FB}"/>
              </a:ext>
            </a:extLst>
          </p:cNvPr>
          <p:cNvSpPr txBox="1"/>
          <p:nvPr/>
        </p:nvSpPr>
        <p:spPr>
          <a:xfrm>
            <a:off x="1828835" y="3662248"/>
            <a:ext cx="740914" cy="400110"/>
          </a:xfrm>
          <a:prstGeom prst="rect">
            <a:avLst/>
          </a:prstGeom>
          <a:noFill/>
        </p:spPr>
        <p:txBody>
          <a:bodyPr wrap="square" rtlCol="0">
            <a:spAutoFit/>
          </a:bodyPr>
          <a:lstStyle/>
          <a:p>
            <a:r>
              <a:rPr lang="en-US" sz="1000" dirty="0"/>
              <a:t>embodies</a:t>
            </a:r>
          </a:p>
          <a:p>
            <a:r>
              <a:rPr lang="en-US" sz="1000" dirty="0"/>
              <a:t>Aspect</a:t>
            </a:r>
          </a:p>
        </p:txBody>
      </p:sp>
      <p:sp>
        <p:nvSpPr>
          <p:cNvPr id="28" name="TextBox 27">
            <a:extLst>
              <a:ext uri="{FF2B5EF4-FFF2-40B4-BE49-F238E27FC236}">
                <a16:creationId xmlns:a16="http://schemas.microsoft.com/office/drawing/2014/main" id="{229262E5-7019-2C81-4BF4-431A5DB4788C}"/>
              </a:ext>
            </a:extLst>
          </p:cNvPr>
          <p:cNvSpPr txBox="1"/>
          <p:nvPr/>
        </p:nvSpPr>
        <p:spPr>
          <a:xfrm>
            <a:off x="3446566" y="3668016"/>
            <a:ext cx="1305983" cy="400110"/>
          </a:xfrm>
          <a:prstGeom prst="rect">
            <a:avLst/>
          </a:prstGeom>
          <a:noFill/>
        </p:spPr>
        <p:txBody>
          <a:bodyPr wrap="square" rtlCol="0">
            <a:spAutoFit/>
          </a:bodyPr>
          <a:lstStyle/>
          <a:p>
            <a:r>
              <a:rPr lang="en-US" sz="1000" dirty="0" err="1"/>
              <a:t>isExpressedOn</a:t>
            </a:r>
            <a:endParaRPr lang="en-US" sz="1000" dirty="0"/>
          </a:p>
          <a:p>
            <a:r>
              <a:rPr lang="en-US" sz="1000" dirty="0"/>
              <a:t>Target</a:t>
            </a:r>
          </a:p>
        </p:txBody>
      </p:sp>
      <p:sp>
        <p:nvSpPr>
          <p:cNvPr id="29" name="TextBox 28">
            <a:extLst>
              <a:ext uri="{FF2B5EF4-FFF2-40B4-BE49-F238E27FC236}">
                <a16:creationId xmlns:a16="http://schemas.microsoft.com/office/drawing/2014/main" id="{B7F3B1B4-F30D-8711-6C9A-9DE47A282431}"/>
              </a:ext>
            </a:extLst>
          </p:cNvPr>
          <p:cNvSpPr txBox="1"/>
          <p:nvPr/>
        </p:nvSpPr>
        <p:spPr>
          <a:xfrm>
            <a:off x="5465393" y="3683044"/>
            <a:ext cx="919779" cy="400110"/>
          </a:xfrm>
          <a:prstGeom prst="rect">
            <a:avLst/>
          </a:prstGeom>
          <a:noFill/>
        </p:spPr>
        <p:txBody>
          <a:bodyPr wrap="square" rtlCol="0">
            <a:spAutoFit/>
          </a:bodyPr>
          <a:lstStyle/>
          <a:p>
            <a:r>
              <a:rPr lang="en-US" sz="1000" dirty="0"/>
              <a:t>conveys</a:t>
            </a:r>
            <a:br>
              <a:rPr lang="en-US" sz="1000" dirty="0"/>
            </a:br>
            <a:r>
              <a:rPr lang="en-US" sz="1000" dirty="0"/>
              <a:t>Sentiment</a:t>
            </a:r>
          </a:p>
        </p:txBody>
      </p:sp>
      <p:sp>
        <p:nvSpPr>
          <p:cNvPr id="30" name="Rectangle 29">
            <a:extLst>
              <a:ext uri="{FF2B5EF4-FFF2-40B4-BE49-F238E27FC236}">
                <a16:creationId xmlns:a16="http://schemas.microsoft.com/office/drawing/2014/main" id="{908C3D85-A7CE-F3E1-3296-9942914F15B6}"/>
              </a:ext>
            </a:extLst>
          </p:cNvPr>
          <p:cNvSpPr/>
          <p:nvPr/>
        </p:nvSpPr>
        <p:spPr>
          <a:xfrm>
            <a:off x="8972157" y="3743796"/>
            <a:ext cx="919778" cy="40426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 Intensity</a:t>
            </a:r>
          </a:p>
        </p:txBody>
      </p:sp>
      <p:sp>
        <p:nvSpPr>
          <p:cNvPr id="31" name="Rectangle 30">
            <a:extLst>
              <a:ext uri="{FF2B5EF4-FFF2-40B4-BE49-F238E27FC236}">
                <a16:creationId xmlns:a16="http://schemas.microsoft.com/office/drawing/2014/main" id="{C48BE21A-9D8C-A465-AF7A-DC104E1B846E}"/>
              </a:ext>
            </a:extLst>
          </p:cNvPr>
          <p:cNvSpPr/>
          <p:nvPr/>
        </p:nvSpPr>
        <p:spPr>
          <a:xfrm>
            <a:off x="8938853" y="2977966"/>
            <a:ext cx="941793" cy="40948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a:t>
            </a:r>
          </a:p>
          <a:p>
            <a:pPr algn="ctr"/>
            <a:r>
              <a:rPr lang="en-US" dirty="0">
                <a:ln w="0"/>
                <a:solidFill>
                  <a:schemeClr val="tx1"/>
                </a:solidFill>
                <a:effectLst>
                  <a:outerShdw blurRad="38100" dist="19050" dir="2700000" algn="tl" rotWithShape="0">
                    <a:schemeClr val="dk1">
                      <a:alpha val="40000"/>
                    </a:schemeClr>
                  </a:outerShdw>
                </a:effectLst>
              </a:rPr>
              <a:t>Polarity</a:t>
            </a:r>
          </a:p>
        </p:txBody>
      </p:sp>
      <p:sp>
        <p:nvSpPr>
          <p:cNvPr id="32" name="Rectangle 31">
            <a:extLst>
              <a:ext uri="{FF2B5EF4-FFF2-40B4-BE49-F238E27FC236}">
                <a16:creationId xmlns:a16="http://schemas.microsoft.com/office/drawing/2014/main" id="{7BFCF507-5657-A84E-6569-7941F3895279}"/>
              </a:ext>
            </a:extLst>
          </p:cNvPr>
          <p:cNvSpPr/>
          <p:nvPr/>
        </p:nvSpPr>
        <p:spPr>
          <a:xfrm>
            <a:off x="7947025" y="2173297"/>
            <a:ext cx="919778" cy="37903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7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Entity</a:t>
            </a:r>
          </a:p>
        </p:txBody>
      </p:sp>
      <p:sp>
        <p:nvSpPr>
          <p:cNvPr id="33" name="Rectangle 32">
            <a:extLst>
              <a:ext uri="{FF2B5EF4-FFF2-40B4-BE49-F238E27FC236}">
                <a16:creationId xmlns:a16="http://schemas.microsoft.com/office/drawing/2014/main" id="{A4BAAF58-1078-24D6-F4C2-63E42390D661}"/>
              </a:ext>
            </a:extLst>
          </p:cNvPr>
          <p:cNvSpPr/>
          <p:nvPr/>
        </p:nvSpPr>
        <p:spPr>
          <a:xfrm>
            <a:off x="4487477" y="2228317"/>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Reason</a:t>
            </a:r>
          </a:p>
        </p:txBody>
      </p:sp>
      <p:sp>
        <p:nvSpPr>
          <p:cNvPr id="34" name="Rectangle 33">
            <a:extLst>
              <a:ext uri="{FF2B5EF4-FFF2-40B4-BE49-F238E27FC236}">
                <a16:creationId xmlns:a16="http://schemas.microsoft.com/office/drawing/2014/main" id="{79BB9AC8-8A53-C19D-10C0-818BBD535557}"/>
              </a:ext>
            </a:extLst>
          </p:cNvPr>
          <p:cNvSpPr/>
          <p:nvPr/>
        </p:nvSpPr>
        <p:spPr>
          <a:xfrm>
            <a:off x="2926643" y="2199455"/>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Qualifier</a:t>
            </a:r>
          </a:p>
        </p:txBody>
      </p:sp>
      <p:sp>
        <p:nvSpPr>
          <p:cNvPr id="35" name="TextBox 34">
            <a:extLst>
              <a:ext uri="{FF2B5EF4-FFF2-40B4-BE49-F238E27FC236}">
                <a16:creationId xmlns:a16="http://schemas.microsoft.com/office/drawing/2014/main" id="{A8ECAEE8-41C3-26C9-03FB-2F61C7A3ED25}"/>
              </a:ext>
            </a:extLst>
          </p:cNvPr>
          <p:cNvSpPr txBox="1"/>
          <p:nvPr/>
        </p:nvSpPr>
        <p:spPr>
          <a:xfrm rot="20200024">
            <a:off x="7793277" y="3316998"/>
            <a:ext cx="919465" cy="246221"/>
          </a:xfrm>
          <a:prstGeom prst="rect">
            <a:avLst/>
          </a:prstGeom>
          <a:noFill/>
        </p:spPr>
        <p:txBody>
          <a:bodyPr wrap="square" rtlCol="0">
            <a:spAutoFit/>
          </a:bodyPr>
          <a:lstStyle/>
          <a:p>
            <a:r>
              <a:rPr lang="en-US" sz="1000" dirty="0" err="1"/>
              <a:t>hasPolarity</a:t>
            </a:r>
            <a:endParaRPr lang="en-US" sz="1000" dirty="0"/>
          </a:p>
        </p:txBody>
      </p:sp>
      <p:sp>
        <p:nvSpPr>
          <p:cNvPr id="36" name="TextBox 35">
            <a:extLst>
              <a:ext uri="{FF2B5EF4-FFF2-40B4-BE49-F238E27FC236}">
                <a16:creationId xmlns:a16="http://schemas.microsoft.com/office/drawing/2014/main" id="{7E01EA43-E6FB-40E4-0BA0-2914EC533198}"/>
              </a:ext>
            </a:extLst>
          </p:cNvPr>
          <p:cNvSpPr txBox="1"/>
          <p:nvPr/>
        </p:nvSpPr>
        <p:spPr>
          <a:xfrm rot="1538926">
            <a:off x="7808549" y="4088379"/>
            <a:ext cx="919465" cy="246221"/>
          </a:xfrm>
          <a:prstGeom prst="rect">
            <a:avLst/>
          </a:prstGeom>
          <a:noFill/>
        </p:spPr>
        <p:txBody>
          <a:bodyPr wrap="square" rtlCol="0">
            <a:spAutoFit/>
          </a:bodyPr>
          <a:lstStyle/>
          <a:p>
            <a:r>
              <a:rPr lang="en-US" sz="1000" dirty="0" err="1"/>
              <a:t>hasAttribute</a:t>
            </a:r>
            <a:endParaRPr lang="en-US" sz="1000" dirty="0"/>
          </a:p>
        </p:txBody>
      </p:sp>
      <p:sp>
        <p:nvSpPr>
          <p:cNvPr id="37" name="TextBox 36">
            <a:extLst>
              <a:ext uri="{FF2B5EF4-FFF2-40B4-BE49-F238E27FC236}">
                <a16:creationId xmlns:a16="http://schemas.microsoft.com/office/drawing/2014/main" id="{DBC0B895-5B12-C42C-03F9-FCA305BF13D4}"/>
              </a:ext>
            </a:extLst>
          </p:cNvPr>
          <p:cNvSpPr txBox="1"/>
          <p:nvPr/>
        </p:nvSpPr>
        <p:spPr>
          <a:xfrm>
            <a:off x="7832210" y="3682497"/>
            <a:ext cx="919465" cy="246221"/>
          </a:xfrm>
          <a:prstGeom prst="rect">
            <a:avLst/>
          </a:prstGeom>
          <a:noFill/>
        </p:spPr>
        <p:txBody>
          <a:bodyPr wrap="square" rtlCol="0">
            <a:spAutoFit/>
          </a:bodyPr>
          <a:lstStyle/>
          <a:p>
            <a:r>
              <a:rPr lang="en-US" sz="1000" dirty="0" err="1"/>
              <a:t>hasIntensity</a:t>
            </a:r>
            <a:endParaRPr lang="en-US" sz="1000" dirty="0"/>
          </a:p>
        </p:txBody>
      </p:sp>
      <p:sp>
        <p:nvSpPr>
          <p:cNvPr id="38" name="TextBox 37">
            <a:extLst>
              <a:ext uri="{FF2B5EF4-FFF2-40B4-BE49-F238E27FC236}">
                <a16:creationId xmlns:a16="http://schemas.microsoft.com/office/drawing/2014/main" id="{318C99F2-C844-F2D0-3F09-F893080769D4}"/>
              </a:ext>
            </a:extLst>
          </p:cNvPr>
          <p:cNvSpPr txBox="1"/>
          <p:nvPr/>
        </p:nvSpPr>
        <p:spPr>
          <a:xfrm rot="18455013">
            <a:off x="5242732" y="2828371"/>
            <a:ext cx="919465" cy="246221"/>
          </a:xfrm>
          <a:prstGeom prst="rect">
            <a:avLst/>
          </a:prstGeom>
          <a:noFill/>
        </p:spPr>
        <p:txBody>
          <a:bodyPr wrap="square" rtlCol="0">
            <a:spAutoFit/>
          </a:bodyPr>
          <a:lstStyle/>
          <a:p>
            <a:r>
              <a:rPr lang="en-US" sz="1000" dirty="0" err="1"/>
              <a:t>isHeldBy</a:t>
            </a:r>
            <a:endParaRPr lang="en-US" sz="1000" dirty="0"/>
          </a:p>
        </p:txBody>
      </p:sp>
      <p:sp>
        <p:nvSpPr>
          <p:cNvPr id="39" name="TextBox 38">
            <a:extLst>
              <a:ext uri="{FF2B5EF4-FFF2-40B4-BE49-F238E27FC236}">
                <a16:creationId xmlns:a16="http://schemas.microsoft.com/office/drawing/2014/main" id="{2CF69B32-D7F8-2E9E-F84B-9F03413166C5}"/>
              </a:ext>
            </a:extLst>
          </p:cNvPr>
          <p:cNvSpPr txBox="1"/>
          <p:nvPr/>
        </p:nvSpPr>
        <p:spPr>
          <a:xfrm>
            <a:off x="6853206" y="2338606"/>
            <a:ext cx="1168332" cy="246221"/>
          </a:xfrm>
          <a:prstGeom prst="rect">
            <a:avLst/>
          </a:prstGeom>
          <a:noFill/>
        </p:spPr>
        <p:txBody>
          <a:bodyPr wrap="square" rtlCol="0">
            <a:spAutoFit/>
          </a:bodyPr>
          <a:lstStyle/>
          <a:p>
            <a:r>
              <a:rPr lang="en-US" sz="1000" dirty="0" err="1"/>
              <a:t>hasHolderEntity</a:t>
            </a:r>
            <a:endParaRPr lang="en-US" sz="1000" dirty="0"/>
          </a:p>
        </p:txBody>
      </p:sp>
      <p:sp>
        <p:nvSpPr>
          <p:cNvPr id="40" name="TextBox 39">
            <a:extLst>
              <a:ext uri="{FF2B5EF4-FFF2-40B4-BE49-F238E27FC236}">
                <a16:creationId xmlns:a16="http://schemas.microsoft.com/office/drawing/2014/main" id="{B59154CD-EE9C-D408-A774-A4189A92612F}"/>
              </a:ext>
            </a:extLst>
          </p:cNvPr>
          <p:cNvSpPr txBox="1"/>
          <p:nvPr/>
        </p:nvSpPr>
        <p:spPr>
          <a:xfrm rot="20430721">
            <a:off x="7898581" y="1623978"/>
            <a:ext cx="919465" cy="246221"/>
          </a:xfrm>
          <a:prstGeom prst="rect">
            <a:avLst/>
          </a:prstGeom>
          <a:noFill/>
        </p:spPr>
        <p:txBody>
          <a:bodyPr wrap="square" rtlCol="0">
            <a:spAutoFit/>
          </a:bodyPr>
          <a:lstStyle/>
          <a:p>
            <a:r>
              <a:rPr lang="en-US" sz="1000" dirty="0" err="1"/>
              <a:t>hasAttribute</a:t>
            </a:r>
            <a:endParaRPr lang="en-US" sz="1000" dirty="0"/>
          </a:p>
        </p:txBody>
      </p:sp>
      <p:sp>
        <p:nvSpPr>
          <p:cNvPr id="41" name="TextBox 40">
            <a:extLst>
              <a:ext uri="{FF2B5EF4-FFF2-40B4-BE49-F238E27FC236}">
                <a16:creationId xmlns:a16="http://schemas.microsoft.com/office/drawing/2014/main" id="{23A0A3B0-9E86-A32F-4F7E-0D57F1B1365F}"/>
              </a:ext>
            </a:extLst>
          </p:cNvPr>
          <p:cNvSpPr txBox="1"/>
          <p:nvPr/>
        </p:nvSpPr>
        <p:spPr>
          <a:xfrm rot="2970528">
            <a:off x="3845930" y="2910753"/>
            <a:ext cx="919465" cy="246221"/>
          </a:xfrm>
          <a:prstGeom prst="rect">
            <a:avLst/>
          </a:prstGeom>
          <a:noFill/>
        </p:spPr>
        <p:txBody>
          <a:bodyPr wrap="square" rtlCol="0">
            <a:spAutoFit/>
          </a:bodyPr>
          <a:lstStyle/>
          <a:p>
            <a:r>
              <a:rPr lang="en-US" sz="1000" dirty="0" err="1"/>
              <a:t>hasQualifier</a:t>
            </a:r>
            <a:endParaRPr lang="en-US" sz="1000" dirty="0"/>
          </a:p>
        </p:txBody>
      </p:sp>
      <p:sp>
        <p:nvSpPr>
          <p:cNvPr id="42" name="Rectangle 41">
            <a:extLst>
              <a:ext uri="{FF2B5EF4-FFF2-40B4-BE49-F238E27FC236}">
                <a16:creationId xmlns:a16="http://schemas.microsoft.com/office/drawing/2014/main" id="{5BBF13D5-7738-2E90-CA78-D12F3B9E8602}"/>
              </a:ext>
            </a:extLst>
          </p:cNvPr>
          <p:cNvSpPr/>
          <p:nvPr/>
        </p:nvSpPr>
        <p:spPr>
          <a:xfrm>
            <a:off x="838200" y="4871126"/>
            <a:ext cx="919778" cy="4204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 Category</a:t>
            </a:r>
          </a:p>
        </p:txBody>
      </p:sp>
      <p:sp>
        <p:nvSpPr>
          <p:cNvPr id="43" name="Rectangle 42">
            <a:extLst>
              <a:ext uri="{FF2B5EF4-FFF2-40B4-BE49-F238E27FC236}">
                <a16:creationId xmlns:a16="http://schemas.microsoft.com/office/drawing/2014/main" id="{76D1C135-D842-CF0E-0358-1CA8D5B75B4E}"/>
              </a:ext>
            </a:extLst>
          </p:cNvPr>
          <p:cNvSpPr/>
          <p:nvPr/>
        </p:nvSpPr>
        <p:spPr>
          <a:xfrm>
            <a:off x="2480734" y="4871743"/>
            <a:ext cx="919778" cy="40841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 Entity</a:t>
            </a:r>
          </a:p>
        </p:txBody>
      </p:sp>
      <p:sp>
        <p:nvSpPr>
          <p:cNvPr id="44" name="Rounded Rectangle 43">
            <a:extLst>
              <a:ext uri="{FF2B5EF4-FFF2-40B4-BE49-F238E27FC236}">
                <a16:creationId xmlns:a16="http://schemas.microsoft.com/office/drawing/2014/main" id="{2072B747-E521-1A63-DB59-FC4EE5780121}"/>
              </a:ext>
            </a:extLst>
          </p:cNvPr>
          <p:cNvSpPr/>
          <p:nvPr/>
        </p:nvSpPr>
        <p:spPr>
          <a:xfrm>
            <a:off x="10434724" y="2651144"/>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Positive</a:t>
            </a:r>
          </a:p>
        </p:txBody>
      </p:sp>
      <p:cxnSp>
        <p:nvCxnSpPr>
          <p:cNvPr id="45" name="Straight Arrow Connector 44">
            <a:extLst>
              <a:ext uri="{FF2B5EF4-FFF2-40B4-BE49-F238E27FC236}">
                <a16:creationId xmlns:a16="http://schemas.microsoft.com/office/drawing/2014/main" id="{2243E330-7448-000C-49DC-CE7F7A735A4B}"/>
              </a:ext>
            </a:extLst>
          </p:cNvPr>
          <p:cNvCxnSpPr>
            <a:cxnSpLocks/>
            <a:stCxn id="30" idx="3"/>
            <a:endCxn id="64" idx="1"/>
          </p:cNvCxnSpPr>
          <p:nvPr/>
        </p:nvCxnSpPr>
        <p:spPr>
          <a:xfrm>
            <a:off x="9891935" y="3945930"/>
            <a:ext cx="529445" cy="444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1A70232E-40AF-1D87-399C-3ABF60F3F137}"/>
              </a:ext>
            </a:extLst>
          </p:cNvPr>
          <p:cNvCxnSpPr>
            <a:cxnSpLocks/>
            <a:stCxn id="30" idx="3"/>
            <a:endCxn id="63" idx="1"/>
          </p:cNvCxnSpPr>
          <p:nvPr/>
        </p:nvCxnSpPr>
        <p:spPr>
          <a:xfrm>
            <a:off x="9891935" y="3945930"/>
            <a:ext cx="553822" cy="7711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6356675-B4A4-65E6-8B15-62C888D39428}"/>
              </a:ext>
            </a:extLst>
          </p:cNvPr>
          <p:cNvCxnSpPr>
            <a:cxnSpLocks/>
            <a:stCxn id="30" idx="3"/>
            <a:endCxn id="62" idx="1"/>
          </p:cNvCxnSpPr>
          <p:nvPr/>
        </p:nvCxnSpPr>
        <p:spPr>
          <a:xfrm>
            <a:off x="9891935" y="3945930"/>
            <a:ext cx="536532" cy="4078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8FBC8282-0B31-D804-1AEE-999FA8715572}"/>
              </a:ext>
            </a:extLst>
          </p:cNvPr>
          <p:cNvSpPr txBox="1"/>
          <p:nvPr/>
        </p:nvSpPr>
        <p:spPr>
          <a:xfrm rot="5400000">
            <a:off x="4665493" y="2826694"/>
            <a:ext cx="834262" cy="246221"/>
          </a:xfrm>
          <a:prstGeom prst="rect">
            <a:avLst/>
          </a:prstGeom>
          <a:noFill/>
        </p:spPr>
        <p:txBody>
          <a:bodyPr wrap="square" rtlCol="0">
            <a:spAutoFit/>
          </a:bodyPr>
          <a:lstStyle/>
          <a:p>
            <a:r>
              <a:rPr lang="en-US" sz="1000" dirty="0" err="1"/>
              <a:t>hasReason</a:t>
            </a:r>
            <a:endParaRPr lang="en-US" sz="1000" dirty="0"/>
          </a:p>
        </p:txBody>
      </p:sp>
      <p:sp>
        <p:nvSpPr>
          <p:cNvPr id="49" name="TextBox 48">
            <a:extLst>
              <a:ext uri="{FF2B5EF4-FFF2-40B4-BE49-F238E27FC236}">
                <a16:creationId xmlns:a16="http://schemas.microsoft.com/office/drawing/2014/main" id="{612D6863-2019-1247-7593-FC74567D7A81}"/>
              </a:ext>
            </a:extLst>
          </p:cNvPr>
          <p:cNvSpPr txBox="1"/>
          <p:nvPr/>
        </p:nvSpPr>
        <p:spPr>
          <a:xfrm rot="5400000">
            <a:off x="2550705" y="4213640"/>
            <a:ext cx="823092" cy="400110"/>
          </a:xfrm>
          <a:prstGeom prst="rect">
            <a:avLst/>
          </a:prstGeom>
          <a:noFill/>
        </p:spPr>
        <p:txBody>
          <a:bodyPr wrap="square" rtlCol="0">
            <a:spAutoFit/>
          </a:bodyPr>
          <a:lstStyle/>
          <a:p>
            <a:r>
              <a:rPr lang="en-US" sz="1000" dirty="0" err="1"/>
              <a:t>hasTargetEntity</a:t>
            </a:r>
            <a:endParaRPr lang="en-US" sz="1000" dirty="0"/>
          </a:p>
        </p:txBody>
      </p:sp>
      <p:cxnSp>
        <p:nvCxnSpPr>
          <p:cNvPr id="50" name="Straight Arrow Connector 49">
            <a:extLst>
              <a:ext uri="{FF2B5EF4-FFF2-40B4-BE49-F238E27FC236}">
                <a16:creationId xmlns:a16="http://schemas.microsoft.com/office/drawing/2014/main" id="{1063CBD8-C1C3-A4FB-C9CE-5EB8CCFC2550}"/>
              </a:ext>
            </a:extLst>
          </p:cNvPr>
          <p:cNvCxnSpPr>
            <a:cxnSpLocks/>
            <a:stCxn id="31" idx="3"/>
            <a:endCxn id="56" idx="1"/>
          </p:cNvCxnSpPr>
          <p:nvPr/>
        </p:nvCxnSpPr>
        <p:spPr>
          <a:xfrm flipV="1">
            <a:off x="9880646" y="2408901"/>
            <a:ext cx="546991" cy="7738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8190F0D-6F03-E348-D94C-F0201060201B}"/>
              </a:ext>
            </a:extLst>
          </p:cNvPr>
          <p:cNvCxnSpPr>
            <a:cxnSpLocks/>
            <a:stCxn id="31" idx="3"/>
            <a:endCxn id="44" idx="1"/>
          </p:cNvCxnSpPr>
          <p:nvPr/>
        </p:nvCxnSpPr>
        <p:spPr>
          <a:xfrm flipV="1">
            <a:off x="9880646" y="2772254"/>
            <a:ext cx="554078" cy="4104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C31348AA-8D7E-2A8E-C0DD-648143CA5086}"/>
              </a:ext>
            </a:extLst>
          </p:cNvPr>
          <p:cNvCxnSpPr>
            <a:cxnSpLocks/>
            <a:stCxn id="31" idx="3"/>
            <a:endCxn id="55" idx="1"/>
          </p:cNvCxnSpPr>
          <p:nvPr/>
        </p:nvCxnSpPr>
        <p:spPr>
          <a:xfrm flipV="1">
            <a:off x="9880646" y="3135607"/>
            <a:ext cx="571368" cy="470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C86B885A-6214-DB50-B72E-4314D9881A2E}"/>
              </a:ext>
            </a:extLst>
          </p:cNvPr>
          <p:cNvSpPr txBox="1"/>
          <p:nvPr/>
        </p:nvSpPr>
        <p:spPr>
          <a:xfrm rot="5400000">
            <a:off x="886515" y="4292990"/>
            <a:ext cx="899399" cy="400110"/>
          </a:xfrm>
          <a:prstGeom prst="rect">
            <a:avLst/>
          </a:prstGeom>
          <a:noFill/>
        </p:spPr>
        <p:txBody>
          <a:bodyPr wrap="square" rtlCol="0">
            <a:spAutoFit/>
          </a:bodyPr>
          <a:lstStyle/>
          <a:p>
            <a:r>
              <a:rPr lang="en-US" sz="1000" dirty="0"/>
              <a:t>has Aspect</a:t>
            </a:r>
          </a:p>
          <a:p>
            <a:r>
              <a:rPr lang="en-US" sz="1000" dirty="0"/>
              <a:t>Category</a:t>
            </a:r>
          </a:p>
        </p:txBody>
      </p:sp>
      <p:sp>
        <p:nvSpPr>
          <p:cNvPr id="54" name="TextBox 53">
            <a:extLst>
              <a:ext uri="{FF2B5EF4-FFF2-40B4-BE49-F238E27FC236}">
                <a16:creationId xmlns:a16="http://schemas.microsoft.com/office/drawing/2014/main" id="{0EE8105F-F0BD-6C0C-FA8D-DAE35B62A109}"/>
              </a:ext>
            </a:extLst>
          </p:cNvPr>
          <p:cNvSpPr txBox="1"/>
          <p:nvPr/>
        </p:nvSpPr>
        <p:spPr>
          <a:xfrm rot="5400000">
            <a:off x="976315" y="3161133"/>
            <a:ext cx="683328" cy="400110"/>
          </a:xfrm>
          <a:prstGeom prst="rect">
            <a:avLst/>
          </a:prstGeom>
          <a:noFill/>
        </p:spPr>
        <p:txBody>
          <a:bodyPr wrap="square" rtlCol="0">
            <a:spAutoFit/>
          </a:bodyPr>
          <a:lstStyle/>
          <a:p>
            <a:r>
              <a:rPr lang="en-US" sz="1000" dirty="0"/>
              <a:t>has</a:t>
            </a:r>
          </a:p>
          <a:p>
            <a:r>
              <a:rPr lang="en-US" sz="1000" dirty="0"/>
              <a:t>Attribute</a:t>
            </a:r>
          </a:p>
        </p:txBody>
      </p:sp>
      <p:sp>
        <p:nvSpPr>
          <p:cNvPr id="55" name="Rounded Rectangle 54">
            <a:extLst>
              <a:ext uri="{FF2B5EF4-FFF2-40B4-BE49-F238E27FC236}">
                <a16:creationId xmlns:a16="http://schemas.microsoft.com/office/drawing/2014/main" id="{D5B5EE12-8436-BA5A-DDA6-4FF83E100B10}"/>
              </a:ext>
            </a:extLst>
          </p:cNvPr>
          <p:cNvSpPr/>
          <p:nvPr/>
        </p:nvSpPr>
        <p:spPr>
          <a:xfrm>
            <a:off x="10452014" y="3014497"/>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Neutral</a:t>
            </a:r>
          </a:p>
        </p:txBody>
      </p:sp>
      <p:sp>
        <p:nvSpPr>
          <p:cNvPr id="56" name="Rounded Rectangle 55">
            <a:extLst>
              <a:ext uri="{FF2B5EF4-FFF2-40B4-BE49-F238E27FC236}">
                <a16:creationId xmlns:a16="http://schemas.microsoft.com/office/drawing/2014/main" id="{2E84549E-3DF6-0B9F-F960-C81FB6FD6BDC}"/>
              </a:ext>
            </a:extLst>
          </p:cNvPr>
          <p:cNvSpPr/>
          <p:nvPr/>
        </p:nvSpPr>
        <p:spPr>
          <a:xfrm>
            <a:off x="10427637" y="2287791"/>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Negative</a:t>
            </a:r>
          </a:p>
        </p:txBody>
      </p:sp>
      <p:sp>
        <p:nvSpPr>
          <p:cNvPr id="57" name="Rounded Rectangle 56">
            <a:extLst>
              <a:ext uri="{FF2B5EF4-FFF2-40B4-BE49-F238E27FC236}">
                <a16:creationId xmlns:a16="http://schemas.microsoft.com/office/drawing/2014/main" id="{F46C3260-93BE-683A-677D-D224B4C7ADB1}"/>
              </a:ext>
            </a:extLst>
          </p:cNvPr>
          <p:cNvSpPr/>
          <p:nvPr/>
        </p:nvSpPr>
        <p:spPr>
          <a:xfrm>
            <a:off x="795753" y="5778813"/>
            <a:ext cx="1006170"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category_name</a:t>
            </a:r>
            <a:endParaRPr lang="en-US" dirty="0">
              <a:ln w="0"/>
              <a:solidFill>
                <a:schemeClr val="tx1"/>
              </a:solidFill>
              <a:effectLst>
                <a:outerShdw blurRad="38100" dist="19050" dir="2700000" algn="tl" rotWithShape="0">
                  <a:schemeClr val="dk1">
                    <a:alpha val="40000"/>
                  </a:schemeClr>
                </a:outerShdw>
              </a:effectLst>
            </a:endParaRPr>
          </a:p>
        </p:txBody>
      </p:sp>
      <p:sp>
        <p:nvSpPr>
          <p:cNvPr id="58" name="Rounded Rectangle 57">
            <a:extLst>
              <a:ext uri="{FF2B5EF4-FFF2-40B4-BE49-F238E27FC236}">
                <a16:creationId xmlns:a16="http://schemas.microsoft.com/office/drawing/2014/main" id="{F7DA47C1-E63C-82EF-1C96-BED233EF1EFA}"/>
              </a:ext>
            </a:extLst>
          </p:cNvPr>
          <p:cNvSpPr/>
          <p:nvPr/>
        </p:nvSpPr>
        <p:spPr>
          <a:xfrm>
            <a:off x="2502412" y="5781054"/>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0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entity_value</a:t>
            </a:r>
            <a:endParaRPr lang="en-US" dirty="0">
              <a:ln w="0"/>
              <a:solidFill>
                <a:schemeClr val="tx1"/>
              </a:solidFill>
              <a:effectLst>
                <a:outerShdw blurRad="38100" dist="19050" dir="2700000" algn="tl" rotWithShape="0">
                  <a:schemeClr val="dk1">
                    <a:alpha val="40000"/>
                  </a:schemeClr>
                </a:outerShdw>
              </a:effectLst>
            </a:endParaRPr>
          </a:p>
        </p:txBody>
      </p:sp>
      <p:sp>
        <p:nvSpPr>
          <p:cNvPr id="59" name="Rounded Rectangle 58">
            <a:extLst>
              <a:ext uri="{FF2B5EF4-FFF2-40B4-BE49-F238E27FC236}">
                <a16:creationId xmlns:a16="http://schemas.microsoft.com/office/drawing/2014/main" id="{9A6A11D7-9A12-21C5-2981-D9DE09380AAC}"/>
              </a:ext>
            </a:extLst>
          </p:cNvPr>
          <p:cNvSpPr/>
          <p:nvPr/>
        </p:nvSpPr>
        <p:spPr>
          <a:xfrm>
            <a:off x="2947655" y="1368057"/>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55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qualifier_span</a:t>
            </a:r>
            <a:endParaRPr lang="en-US" dirty="0">
              <a:ln w="0"/>
              <a:solidFill>
                <a:schemeClr val="tx1"/>
              </a:solidFill>
              <a:effectLst>
                <a:outerShdw blurRad="38100" dist="19050" dir="2700000" algn="tl" rotWithShape="0">
                  <a:schemeClr val="dk1">
                    <a:alpha val="40000"/>
                  </a:schemeClr>
                </a:outerShdw>
              </a:effectLst>
            </a:endParaRPr>
          </a:p>
        </p:txBody>
      </p:sp>
      <p:sp>
        <p:nvSpPr>
          <p:cNvPr id="60" name="Rounded Rectangle 59">
            <a:extLst>
              <a:ext uri="{FF2B5EF4-FFF2-40B4-BE49-F238E27FC236}">
                <a16:creationId xmlns:a16="http://schemas.microsoft.com/office/drawing/2014/main" id="{D4A931B4-05AC-321A-F53A-1936AF91B8C6}"/>
              </a:ext>
            </a:extLst>
          </p:cNvPr>
          <p:cNvSpPr/>
          <p:nvPr/>
        </p:nvSpPr>
        <p:spPr>
          <a:xfrm>
            <a:off x="4504361" y="1362967"/>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reason_span</a:t>
            </a:r>
            <a:endParaRPr lang="en-US" dirty="0">
              <a:ln w="0"/>
              <a:solidFill>
                <a:schemeClr val="tx1"/>
              </a:solidFill>
              <a:effectLst>
                <a:outerShdw blurRad="38100" dist="19050" dir="2700000" algn="tl" rotWithShape="0">
                  <a:schemeClr val="dk1">
                    <a:alpha val="40000"/>
                  </a:schemeClr>
                </a:outerShdw>
              </a:effectLst>
            </a:endParaRPr>
          </a:p>
        </p:txBody>
      </p:sp>
      <p:sp>
        <p:nvSpPr>
          <p:cNvPr id="61" name="Rounded Rectangle 60">
            <a:extLst>
              <a:ext uri="{FF2B5EF4-FFF2-40B4-BE49-F238E27FC236}">
                <a16:creationId xmlns:a16="http://schemas.microsoft.com/office/drawing/2014/main" id="{63C096BA-79C5-3B83-1351-6C61AC9F09BB}"/>
              </a:ext>
            </a:extLst>
          </p:cNvPr>
          <p:cNvSpPr/>
          <p:nvPr/>
        </p:nvSpPr>
        <p:spPr>
          <a:xfrm>
            <a:off x="10251261" y="1595205"/>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0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entity_value</a:t>
            </a:r>
            <a:endParaRPr lang="en-US" dirty="0">
              <a:ln w="0"/>
              <a:solidFill>
                <a:schemeClr val="tx1"/>
              </a:solidFill>
              <a:effectLst>
                <a:outerShdw blurRad="38100" dist="19050" dir="2700000" algn="tl" rotWithShape="0">
                  <a:schemeClr val="dk1">
                    <a:alpha val="40000"/>
                  </a:schemeClr>
                </a:outerShdw>
              </a:effectLst>
            </a:endParaRPr>
          </a:p>
        </p:txBody>
      </p:sp>
      <p:sp>
        <p:nvSpPr>
          <p:cNvPr id="62" name="Rounded Rectangle 61">
            <a:extLst>
              <a:ext uri="{FF2B5EF4-FFF2-40B4-BE49-F238E27FC236}">
                <a16:creationId xmlns:a16="http://schemas.microsoft.com/office/drawing/2014/main" id="{3FBA06BC-5A24-6E74-379C-1D53D8C036A7}"/>
              </a:ext>
            </a:extLst>
          </p:cNvPr>
          <p:cNvSpPr/>
          <p:nvPr/>
        </p:nvSpPr>
        <p:spPr>
          <a:xfrm>
            <a:off x="10428467" y="4232633"/>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Average</a:t>
            </a:r>
          </a:p>
        </p:txBody>
      </p:sp>
      <p:sp>
        <p:nvSpPr>
          <p:cNvPr id="63" name="Rounded Rectangle 62">
            <a:extLst>
              <a:ext uri="{FF2B5EF4-FFF2-40B4-BE49-F238E27FC236}">
                <a16:creationId xmlns:a16="http://schemas.microsoft.com/office/drawing/2014/main" id="{F4985F98-1E98-8B15-603C-A33033831AA2}"/>
              </a:ext>
            </a:extLst>
          </p:cNvPr>
          <p:cNvSpPr/>
          <p:nvPr/>
        </p:nvSpPr>
        <p:spPr>
          <a:xfrm>
            <a:off x="10445757" y="4595986"/>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Weak</a:t>
            </a:r>
          </a:p>
        </p:txBody>
      </p:sp>
      <p:sp>
        <p:nvSpPr>
          <p:cNvPr id="64" name="Rounded Rectangle 63">
            <a:extLst>
              <a:ext uri="{FF2B5EF4-FFF2-40B4-BE49-F238E27FC236}">
                <a16:creationId xmlns:a16="http://schemas.microsoft.com/office/drawing/2014/main" id="{BAD53DDD-ADED-B347-3C1F-49B0FDAA2FF6}"/>
              </a:ext>
            </a:extLst>
          </p:cNvPr>
          <p:cNvSpPr/>
          <p:nvPr/>
        </p:nvSpPr>
        <p:spPr>
          <a:xfrm>
            <a:off x="10421380" y="3869280"/>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Strong</a:t>
            </a:r>
          </a:p>
        </p:txBody>
      </p:sp>
      <p:cxnSp>
        <p:nvCxnSpPr>
          <p:cNvPr id="65" name="Straight Arrow Connector 64">
            <a:extLst>
              <a:ext uri="{FF2B5EF4-FFF2-40B4-BE49-F238E27FC236}">
                <a16:creationId xmlns:a16="http://schemas.microsoft.com/office/drawing/2014/main" id="{351D9C98-0540-81B6-9CC3-9E168A4ED369}"/>
              </a:ext>
            </a:extLst>
          </p:cNvPr>
          <p:cNvCxnSpPr>
            <a:stCxn id="32" idx="3"/>
            <a:endCxn id="61" idx="1"/>
          </p:cNvCxnSpPr>
          <p:nvPr/>
        </p:nvCxnSpPr>
        <p:spPr>
          <a:xfrm flipV="1">
            <a:off x="8866803" y="1759822"/>
            <a:ext cx="1384458" cy="6029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AA0C9C94-F339-CA7E-A98D-B3B07CBDCE96}"/>
              </a:ext>
            </a:extLst>
          </p:cNvPr>
          <p:cNvSpPr txBox="1"/>
          <p:nvPr/>
        </p:nvSpPr>
        <p:spPr>
          <a:xfrm rot="20041073">
            <a:off x="8894431" y="1936797"/>
            <a:ext cx="919465" cy="246221"/>
          </a:xfrm>
          <a:prstGeom prst="rect">
            <a:avLst/>
          </a:prstGeom>
          <a:noFill/>
        </p:spPr>
        <p:txBody>
          <a:bodyPr wrap="square" rtlCol="0">
            <a:spAutoFit/>
          </a:bodyPr>
          <a:lstStyle/>
          <a:p>
            <a:r>
              <a:rPr lang="en-US" sz="1000" dirty="0" err="1"/>
              <a:t>hasAttribute</a:t>
            </a:r>
            <a:endParaRPr lang="en-US" sz="1000" dirty="0"/>
          </a:p>
        </p:txBody>
      </p:sp>
      <p:cxnSp>
        <p:nvCxnSpPr>
          <p:cNvPr id="67" name="Straight Arrow Connector 66">
            <a:extLst>
              <a:ext uri="{FF2B5EF4-FFF2-40B4-BE49-F238E27FC236}">
                <a16:creationId xmlns:a16="http://schemas.microsoft.com/office/drawing/2014/main" id="{9A6C2E03-E48D-16B6-153A-755D87627250}"/>
              </a:ext>
            </a:extLst>
          </p:cNvPr>
          <p:cNvCxnSpPr>
            <a:stCxn id="42" idx="2"/>
            <a:endCxn id="57" idx="0"/>
          </p:cNvCxnSpPr>
          <p:nvPr/>
        </p:nvCxnSpPr>
        <p:spPr>
          <a:xfrm>
            <a:off x="1298089" y="5291561"/>
            <a:ext cx="749" cy="4872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E3DD7406-0CBA-2538-7842-3C23A25C2812}"/>
              </a:ext>
            </a:extLst>
          </p:cNvPr>
          <p:cNvCxnSpPr>
            <a:stCxn id="43" idx="2"/>
            <a:endCxn id="58" idx="0"/>
          </p:cNvCxnSpPr>
          <p:nvPr/>
        </p:nvCxnSpPr>
        <p:spPr>
          <a:xfrm>
            <a:off x="2940623" y="5280161"/>
            <a:ext cx="7032" cy="500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13B9C02-5360-21CD-F1FA-3DE52360DF0C}"/>
              </a:ext>
            </a:extLst>
          </p:cNvPr>
          <p:cNvCxnSpPr>
            <a:stCxn id="34" idx="0"/>
            <a:endCxn id="59" idx="2"/>
          </p:cNvCxnSpPr>
          <p:nvPr/>
        </p:nvCxnSpPr>
        <p:spPr>
          <a:xfrm flipV="1">
            <a:off x="3386532" y="1697290"/>
            <a:ext cx="6366" cy="502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AC3B4F1F-585B-6B6D-3025-59268990D3D4}"/>
              </a:ext>
            </a:extLst>
          </p:cNvPr>
          <p:cNvCxnSpPr>
            <a:stCxn id="33" idx="0"/>
            <a:endCxn id="60" idx="2"/>
          </p:cNvCxnSpPr>
          <p:nvPr/>
        </p:nvCxnSpPr>
        <p:spPr>
          <a:xfrm flipV="1">
            <a:off x="4947366" y="1692200"/>
            <a:ext cx="2238" cy="5361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A13453AD-935E-B6D0-E758-330F5212CC73}"/>
              </a:ext>
            </a:extLst>
          </p:cNvPr>
          <p:cNvSpPr txBox="1"/>
          <p:nvPr/>
        </p:nvSpPr>
        <p:spPr>
          <a:xfrm>
            <a:off x="876481" y="5362345"/>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72" name="TextBox 71">
            <a:extLst>
              <a:ext uri="{FF2B5EF4-FFF2-40B4-BE49-F238E27FC236}">
                <a16:creationId xmlns:a16="http://schemas.microsoft.com/office/drawing/2014/main" id="{C2235427-C404-E2F6-1983-456D6282A601}"/>
              </a:ext>
            </a:extLst>
          </p:cNvPr>
          <p:cNvSpPr txBox="1"/>
          <p:nvPr/>
        </p:nvSpPr>
        <p:spPr>
          <a:xfrm>
            <a:off x="2527101" y="5360542"/>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73" name="TextBox 72">
            <a:extLst>
              <a:ext uri="{FF2B5EF4-FFF2-40B4-BE49-F238E27FC236}">
                <a16:creationId xmlns:a16="http://schemas.microsoft.com/office/drawing/2014/main" id="{1B8EFFAC-2475-0EF0-66B2-67D5708DFEA1}"/>
              </a:ext>
            </a:extLst>
          </p:cNvPr>
          <p:cNvSpPr txBox="1"/>
          <p:nvPr/>
        </p:nvSpPr>
        <p:spPr>
          <a:xfrm>
            <a:off x="2989193" y="1903784"/>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74" name="TextBox 73">
            <a:extLst>
              <a:ext uri="{FF2B5EF4-FFF2-40B4-BE49-F238E27FC236}">
                <a16:creationId xmlns:a16="http://schemas.microsoft.com/office/drawing/2014/main" id="{A2C0C0A8-D77A-4EE7-2C14-8FBFFF940029}"/>
              </a:ext>
            </a:extLst>
          </p:cNvPr>
          <p:cNvSpPr txBox="1"/>
          <p:nvPr/>
        </p:nvSpPr>
        <p:spPr>
          <a:xfrm>
            <a:off x="4523447" y="1916095"/>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Tree>
    <p:extLst>
      <p:ext uri="{BB962C8B-B14F-4D97-AF65-F5344CB8AC3E}">
        <p14:creationId xmlns:p14="http://schemas.microsoft.com/office/powerpoint/2010/main" val="412639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86CA0-DFB0-79A7-08D9-E4487621DF9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F2A9FD7-A86E-BC0F-3B63-EDC9507B4840}"/>
              </a:ext>
            </a:extLst>
          </p:cNvPr>
          <p:cNvSpPr txBox="1">
            <a:spLocks/>
          </p:cNvSpPr>
          <p:nvPr/>
        </p:nvSpPr>
        <p:spPr>
          <a:xfrm>
            <a:off x="990600" y="517525"/>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7F8A9A"/>
                </a:solidFill>
              </a:rPr>
              <a:t>Current Work: Dataset Annotation Semantics</a:t>
            </a:r>
            <a:endParaRPr lang="en-US" sz="3200" dirty="0"/>
          </a:p>
        </p:txBody>
      </p:sp>
      <p:sp>
        <p:nvSpPr>
          <p:cNvPr id="5" name="Rectangle 4">
            <a:extLst>
              <a:ext uri="{FF2B5EF4-FFF2-40B4-BE49-F238E27FC236}">
                <a16:creationId xmlns:a16="http://schemas.microsoft.com/office/drawing/2014/main" id="{18FB852E-EC4E-4893-E09D-BE49FBA3F678}"/>
              </a:ext>
            </a:extLst>
          </p:cNvPr>
          <p:cNvSpPr/>
          <p:nvPr/>
        </p:nvSpPr>
        <p:spPr>
          <a:xfrm>
            <a:off x="4514108" y="3736114"/>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Opinion</a:t>
            </a:r>
          </a:p>
        </p:txBody>
      </p:sp>
      <p:sp>
        <p:nvSpPr>
          <p:cNvPr id="6" name="Rectangle 5">
            <a:extLst>
              <a:ext uri="{FF2B5EF4-FFF2-40B4-BE49-F238E27FC236}">
                <a16:creationId xmlns:a16="http://schemas.microsoft.com/office/drawing/2014/main" id="{2C6FCE46-F0A6-25C1-BAC2-6666276E05B0}"/>
              </a:ext>
            </a:extLst>
          </p:cNvPr>
          <p:cNvSpPr/>
          <p:nvPr/>
        </p:nvSpPr>
        <p:spPr>
          <a:xfrm>
            <a:off x="6452387" y="3725729"/>
            <a:ext cx="919778" cy="304354"/>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10000"/>
          </a:bodyPr>
          <a:lstStyle/>
          <a:p>
            <a:pPr algn="ctr"/>
            <a:r>
              <a:rPr lang="en-US" dirty="0">
                <a:ln w="0"/>
                <a:solidFill>
                  <a:schemeClr val="tx1"/>
                </a:solidFill>
                <a:effectLst>
                  <a:outerShdw blurRad="38100" dist="19050" dir="2700000" algn="tl" rotWithShape="0">
                    <a:schemeClr val="dk1">
                      <a:alpha val="40000"/>
                    </a:schemeClr>
                  </a:outerShdw>
                </a:effectLst>
              </a:rPr>
              <a:t>Sentiment</a:t>
            </a:r>
          </a:p>
        </p:txBody>
      </p:sp>
      <p:sp>
        <p:nvSpPr>
          <p:cNvPr id="7" name="Rectangle 6">
            <a:extLst>
              <a:ext uri="{FF2B5EF4-FFF2-40B4-BE49-F238E27FC236}">
                <a16:creationId xmlns:a16="http://schemas.microsoft.com/office/drawing/2014/main" id="{9CD3A317-86A1-BEDD-4521-6CD81B8688EE}"/>
              </a:ext>
            </a:extLst>
          </p:cNvPr>
          <p:cNvSpPr/>
          <p:nvPr/>
        </p:nvSpPr>
        <p:spPr>
          <a:xfrm>
            <a:off x="4514893" y="1699312"/>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Target</a:t>
            </a:r>
          </a:p>
        </p:txBody>
      </p:sp>
      <p:cxnSp>
        <p:nvCxnSpPr>
          <p:cNvPr id="8" name="Straight Arrow Connector 7">
            <a:extLst>
              <a:ext uri="{FF2B5EF4-FFF2-40B4-BE49-F238E27FC236}">
                <a16:creationId xmlns:a16="http://schemas.microsoft.com/office/drawing/2014/main" id="{D58B8DE9-2C41-91E6-E699-6DEBD7400C76}"/>
              </a:ext>
            </a:extLst>
          </p:cNvPr>
          <p:cNvCxnSpPr>
            <a:cxnSpLocks/>
            <a:stCxn id="5" idx="0"/>
            <a:endCxn id="7" idx="2"/>
          </p:cNvCxnSpPr>
          <p:nvPr/>
        </p:nvCxnSpPr>
        <p:spPr>
          <a:xfrm flipV="1">
            <a:off x="4973997" y="1994647"/>
            <a:ext cx="785" cy="17414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6F41A5A-E4C3-CB13-CD7C-224208C2C266}"/>
              </a:ext>
            </a:extLst>
          </p:cNvPr>
          <p:cNvCxnSpPr>
            <a:cxnSpLocks/>
            <a:stCxn id="5" idx="3"/>
            <a:endCxn id="6" idx="1"/>
          </p:cNvCxnSpPr>
          <p:nvPr/>
        </p:nvCxnSpPr>
        <p:spPr>
          <a:xfrm flipV="1">
            <a:off x="5433886" y="3877906"/>
            <a:ext cx="1018501" cy="58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BB17E8C-384C-9460-5173-B1B941B62043}"/>
              </a:ext>
            </a:extLst>
          </p:cNvPr>
          <p:cNvCxnSpPr>
            <a:cxnSpLocks/>
            <a:stCxn id="7" idx="1"/>
            <a:endCxn id="11" idx="3"/>
          </p:cNvCxnSpPr>
          <p:nvPr/>
        </p:nvCxnSpPr>
        <p:spPr>
          <a:xfrm flipH="1">
            <a:off x="1761620" y="1846980"/>
            <a:ext cx="2753273" cy="20261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88969EC-1CC3-9CCC-CA08-A230BFA80721}"/>
              </a:ext>
            </a:extLst>
          </p:cNvPr>
          <p:cNvSpPr/>
          <p:nvPr/>
        </p:nvSpPr>
        <p:spPr>
          <a:xfrm>
            <a:off x="841842" y="3725431"/>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Aspect</a:t>
            </a:r>
          </a:p>
        </p:txBody>
      </p:sp>
      <p:sp>
        <p:nvSpPr>
          <p:cNvPr id="12" name="Rounded Rectangle 11">
            <a:extLst>
              <a:ext uri="{FF2B5EF4-FFF2-40B4-BE49-F238E27FC236}">
                <a16:creationId xmlns:a16="http://schemas.microsoft.com/office/drawing/2014/main" id="{B4599423-80BF-9712-FE77-D623225A299C}"/>
              </a:ext>
            </a:extLst>
          </p:cNvPr>
          <p:cNvSpPr/>
          <p:nvPr/>
        </p:nvSpPr>
        <p:spPr>
          <a:xfrm>
            <a:off x="852846" y="2795600"/>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aspect_term</a:t>
            </a:r>
            <a:endParaRPr lang="en-US" dirty="0">
              <a:ln w="0"/>
              <a:solidFill>
                <a:schemeClr val="tx1"/>
              </a:solidFill>
              <a:effectLst>
                <a:outerShdw blurRad="38100" dist="19050" dir="2700000" algn="tl" rotWithShape="0">
                  <a:schemeClr val="dk1">
                    <a:alpha val="40000"/>
                  </a:schemeClr>
                </a:outerShdw>
              </a:effectLst>
            </a:endParaRPr>
          </a:p>
        </p:txBody>
      </p:sp>
      <p:cxnSp>
        <p:nvCxnSpPr>
          <p:cNvPr id="13" name="Straight Arrow Connector 12">
            <a:extLst>
              <a:ext uri="{FF2B5EF4-FFF2-40B4-BE49-F238E27FC236}">
                <a16:creationId xmlns:a16="http://schemas.microsoft.com/office/drawing/2014/main" id="{CDCD6371-B38C-B400-63F1-11B4DA6CCA9A}"/>
              </a:ext>
            </a:extLst>
          </p:cNvPr>
          <p:cNvCxnSpPr>
            <a:stCxn id="11" idx="0"/>
            <a:endCxn id="12" idx="2"/>
          </p:cNvCxnSpPr>
          <p:nvPr/>
        </p:nvCxnSpPr>
        <p:spPr>
          <a:xfrm flipH="1" flipV="1">
            <a:off x="1298089" y="3124833"/>
            <a:ext cx="3642" cy="6005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46C07A7-B8B1-00C4-4A4B-D2EA96644987}"/>
              </a:ext>
            </a:extLst>
          </p:cNvPr>
          <p:cNvCxnSpPr>
            <a:cxnSpLocks/>
            <a:stCxn id="11" idx="2"/>
          </p:cNvCxnSpPr>
          <p:nvPr/>
        </p:nvCxnSpPr>
        <p:spPr>
          <a:xfrm>
            <a:off x="1301731" y="4020766"/>
            <a:ext cx="18216" cy="823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ounded Rectangle 14">
            <a:extLst>
              <a:ext uri="{FF2B5EF4-FFF2-40B4-BE49-F238E27FC236}">
                <a16:creationId xmlns:a16="http://schemas.microsoft.com/office/drawing/2014/main" id="{5D62A76C-8C99-4CB4-C8FE-16E209567EA2}"/>
              </a:ext>
            </a:extLst>
          </p:cNvPr>
          <p:cNvSpPr/>
          <p:nvPr/>
        </p:nvSpPr>
        <p:spPr>
          <a:xfrm>
            <a:off x="4597280" y="5608772"/>
            <a:ext cx="919778"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wrap="none"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expression</a:t>
            </a:r>
          </a:p>
        </p:txBody>
      </p:sp>
      <p:cxnSp>
        <p:nvCxnSpPr>
          <p:cNvPr id="16" name="Straight Arrow Connector 15">
            <a:extLst>
              <a:ext uri="{FF2B5EF4-FFF2-40B4-BE49-F238E27FC236}">
                <a16:creationId xmlns:a16="http://schemas.microsoft.com/office/drawing/2014/main" id="{02645B82-9B87-3781-567B-318047BC9AA7}"/>
              </a:ext>
            </a:extLst>
          </p:cNvPr>
          <p:cNvCxnSpPr>
            <a:cxnSpLocks/>
            <a:stCxn id="6" idx="3"/>
            <a:endCxn id="30" idx="1"/>
          </p:cNvCxnSpPr>
          <p:nvPr/>
        </p:nvCxnSpPr>
        <p:spPr>
          <a:xfrm flipV="1">
            <a:off x="7372165" y="3860224"/>
            <a:ext cx="1591132" cy="176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DEF6260-67B6-3F12-5284-C35E76BFE9FD}"/>
              </a:ext>
            </a:extLst>
          </p:cNvPr>
          <p:cNvCxnSpPr>
            <a:cxnSpLocks/>
            <a:stCxn id="6" idx="2"/>
            <a:endCxn id="31" idx="0"/>
          </p:cNvCxnSpPr>
          <p:nvPr/>
        </p:nvCxnSpPr>
        <p:spPr>
          <a:xfrm flipH="1">
            <a:off x="6888991" y="4030083"/>
            <a:ext cx="23285" cy="158647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19EB26D-6679-1CAB-D1FE-AD3A99C1280E}"/>
              </a:ext>
            </a:extLst>
          </p:cNvPr>
          <p:cNvCxnSpPr>
            <a:cxnSpLocks/>
            <a:stCxn id="6" idx="2"/>
            <a:endCxn id="15" idx="0"/>
          </p:cNvCxnSpPr>
          <p:nvPr/>
        </p:nvCxnSpPr>
        <p:spPr>
          <a:xfrm flipH="1">
            <a:off x="5057169" y="4030083"/>
            <a:ext cx="1855107" cy="15786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659CE183-4A8A-70DB-FA9F-1AA3F46104FF}"/>
              </a:ext>
            </a:extLst>
          </p:cNvPr>
          <p:cNvSpPr/>
          <p:nvPr/>
        </p:nvSpPr>
        <p:spPr>
          <a:xfrm>
            <a:off x="9001448" y="1556070"/>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holder_span</a:t>
            </a:r>
            <a:endParaRPr lang="en-US" dirty="0">
              <a:ln w="0"/>
              <a:solidFill>
                <a:schemeClr val="tx1"/>
              </a:solidFill>
              <a:effectLst>
                <a:outerShdw blurRad="38100" dist="19050" dir="2700000" algn="tl" rotWithShape="0">
                  <a:schemeClr val="dk1">
                    <a:alpha val="40000"/>
                  </a:schemeClr>
                </a:outerShdw>
              </a:effectLst>
            </a:endParaRPr>
          </a:p>
        </p:txBody>
      </p:sp>
      <p:cxnSp>
        <p:nvCxnSpPr>
          <p:cNvPr id="20" name="Straight Arrow Connector 19">
            <a:extLst>
              <a:ext uri="{FF2B5EF4-FFF2-40B4-BE49-F238E27FC236}">
                <a16:creationId xmlns:a16="http://schemas.microsoft.com/office/drawing/2014/main" id="{094EC825-82B7-93F2-959C-FF77A821DBCF}"/>
              </a:ext>
            </a:extLst>
          </p:cNvPr>
          <p:cNvCxnSpPr>
            <a:cxnSpLocks/>
            <a:stCxn id="5" idx="0"/>
            <a:endCxn id="21" idx="1"/>
          </p:cNvCxnSpPr>
          <p:nvPr/>
        </p:nvCxnSpPr>
        <p:spPr>
          <a:xfrm flipV="1">
            <a:off x="4973997" y="2380087"/>
            <a:ext cx="989618" cy="13560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8512353-2172-3006-A713-ED72836EB2F3}"/>
              </a:ext>
            </a:extLst>
          </p:cNvPr>
          <p:cNvSpPr/>
          <p:nvPr/>
        </p:nvSpPr>
        <p:spPr>
          <a:xfrm>
            <a:off x="5963615" y="2232419"/>
            <a:ext cx="919778" cy="2953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lnSpcReduction="10000"/>
          </a:bodyPr>
          <a:lstStyle/>
          <a:p>
            <a:pPr algn="ctr"/>
            <a:r>
              <a:rPr lang="en-US" dirty="0">
                <a:ln w="0"/>
                <a:solidFill>
                  <a:schemeClr val="tx1"/>
                </a:solidFill>
                <a:effectLst>
                  <a:outerShdw blurRad="38100" dist="19050" dir="2700000" algn="tl" rotWithShape="0">
                    <a:schemeClr val="dk1">
                      <a:alpha val="40000"/>
                    </a:schemeClr>
                  </a:outerShdw>
                </a:effectLst>
              </a:rPr>
              <a:t>Holder</a:t>
            </a:r>
          </a:p>
        </p:txBody>
      </p:sp>
      <p:cxnSp>
        <p:nvCxnSpPr>
          <p:cNvPr id="22" name="Straight Arrow Connector 21">
            <a:extLst>
              <a:ext uri="{FF2B5EF4-FFF2-40B4-BE49-F238E27FC236}">
                <a16:creationId xmlns:a16="http://schemas.microsoft.com/office/drawing/2014/main" id="{34E8A176-DC6E-9EA1-8F1E-6492A40D209A}"/>
              </a:ext>
            </a:extLst>
          </p:cNvPr>
          <p:cNvCxnSpPr>
            <a:cxnSpLocks/>
            <a:stCxn id="21" idx="3"/>
            <a:endCxn id="32" idx="1"/>
          </p:cNvCxnSpPr>
          <p:nvPr/>
        </p:nvCxnSpPr>
        <p:spPr>
          <a:xfrm flipV="1">
            <a:off x="6883393" y="2362812"/>
            <a:ext cx="1063632" cy="172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2C8FA34-77FC-5F6C-6A36-39A76C5BDBF6}"/>
              </a:ext>
            </a:extLst>
          </p:cNvPr>
          <p:cNvCxnSpPr>
            <a:cxnSpLocks/>
            <a:stCxn id="21" idx="3"/>
            <a:endCxn id="19" idx="1"/>
          </p:cNvCxnSpPr>
          <p:nvPr/>
        </p:nvCxnSpPr>
        <p:spPr>
          <a:xfrm flipV="1">
            <a:off x="6883393" y="1720687"/>
            <a:ext cx="2118055" cy="659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DC05C3B-7F00-5263-48F1-3598D37A8343}"/>
              </a:ext>
            </a:extLst>
          </p:cNvPr>
          <p:cNvCxnSpPr>
            <a:cxnSpLocks/>
            <a:stCxn id="7" idx="1"/>
            <a:endCxn id="43" idx="0"/>
          </p:cNvCxnSpPr>
          <p:nvPr/>
        </p:nvCxnSpPr>
        <p:spPr>
          <a:xfrm flipH="1">
            <a:off x="2940623" y="1846980"/>
            <a:ext cx="1574270" cy="30247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06BC5C5-EB3A-FC62-B6A0-A58B6E730A6B}"/>
              </a:ext>
            </a:extLst>
          </p:cNvPr>
          <p:cNvSpPr txBox="1"/>
          <p:nvPr/>
        </p:nvSpPr>
        <p:spPr>
          <a:xfrm>
            <a:off x="1828835" y="3662248"/>
            <a:ext cx="740914" cy="400110"/>
          </a:xfrm>
          <a:prstGeom prst="rect">
            <a:avLst/>
          </a:prstGeom>
          <a:noFill/>
        </p:spPr>
        <p:txBody>
          <a:bodyPr wrap="square" rtlCol="0">
            <a:spAutoFit/>
          </a:bodyPr>
          <a:lstStyle/>
          <a:p>
            <a:r>
              <a:rPr lang="en-US" sz="1000" dirty="0"/>
              <a:t>embodies</a:t>
            </a:r>
          </a:p>
          <a:p>
            <a:r>
              <a:rPr lang="en-US" sz="1000" dirty="0"/>
              <a:t>Aspect</a:t>
            </a:r>
          </a:p>
        </p:txBody>
      </p:sp>
      <p:sp>
        <p:nvSpPr>
          <p:cNvPr id="28" name="TextBox 27">
            <a:extLst>
              <a:ext uri="{FF2B5EF4-FFF2-40B4-BE49-F238E27FC236}">
                <a16:creationId xmlns:a16="http://schemas.microsoft.com/office/drawing/2014/main" id="{22E41580-72AC-1971-A3A4-EA5F97CF0104}"/>
              </a:ext>
            </a:extLst>
          </p:cNvPr>
          <p:cNvSpPr txBox="1"/>
          <p:nvPr/>
        </p:nvSpPr>
        <p:spPr>
          <a:xfrm>
            <a:off x="4373120" y="2814380"/>
            <a:ext cx="1305983" cy="400110"/>
          </a:xfrm>
          <a:prstGeom prst="rect">
            <a:avLst/>
          </a:prstGeom>
          <a:noFill/>
        </p:spPr>
        <p:txBody>
          <a:bodyPr wrap="square" rtlCol="0">
            <a:spAutoFit/>
          </a:bodyPr>
          <a:lstStyle/>
          <a:p>
            <a:r>
              <a:rPr lang="en-US" sz="1000" dirty="0" err="1"/>
              <a:t>isExpressedOn</a:t>
            </a:r>
            <a:endParaRPr lang="en-US" sz="1000" dirty="0"/>
          </a:p>
          <a:p>
            <a:r>
              <a:rPr lang="en-US" sz="1000" dirty="0"/>
              <a:t>Target</a:t>
            </a:r>
          </a:p>
        </p:txBody>
      </p:sp>
      <p:sp>
        <p:nvSpPr>
          <p:cNvPr id="29" name="TextBox 28">
            <a:extLst>
              <a:ext uri="{FF2B5EF4-FFF2-40B4-BE49-F238E27FC236}">
                <a16:creationId xmlns:a16="http://schemas.microsoft.com/office/drawing/2014/main" id="{E7629F70-FCBE-6B5B-C44C-5B560C96A695}"/>
              </a:ext>
            </a:extLst>
          </p:cNvPr>
          <p:cNvSpPr txBox="1"/>
          <p:nvPr/>
        </p:nvSpPr>
        <p:spPr>
          <a:xfrm>
            <a:off x="5465393" y="3683044"/>
            <a:ext cx="919779" cy="400110"/>
          </a:xfrm>
          <a:prstGeom prst="rect">
            <a:avLst/>
          </a:prstGeom>
          <a:noFill/>
        </p:spPr>
        <p:txBody>
          <a:bodyPr wrap="square" rtlCol="0">
            <a:spAutoFit/>
          </a:bodyPr>
          <a:lstStyle/>
          <a:p>
            <a:r>
              <a:rPr lang="en-US" sz="1000" dirty="0"/>
              <a:t>conveys</a:t>
            </a:r>
            <a:br>
              <a:rPr lang="en-US" sz="1000" dirty="0"/>
            </a:br>
            <a:r>
              <a:rPr lang="en-US" sz="1000" dirty="0"/>
              <a:t>Sentiment</a:t>
            </a:r>
          </a:p>
        </p:txBody>
      </p:sp>
      <p:sp>
        <p:nvSpPr>
          <p:cNvPr id="30" name="Rectangle 29">
            <a:extLst>
              <a:ext uri="{FF2B5EF4-FFF2-40B4-BE49-F238E27FC236}">
                <a16:creationId xmlns:a16="http://schemas.microsoft.com/office/drawing/2014/main" id="{2BEB2A87-5EBA-D7E4-EB68-9B2F09D41113}"/>
              </a:ext>
            </a:extLst>
          </p:cNvPr>
          <p:cNvSpPr/>
          <p:nvPr/>
        </p:nvSpPr>
        <p:spPr>
          <a:xfrm>
            <a:off x="8963297" y="3658090"/>
            <a:ext cx="919778" cy="40426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 Intensity</a:t>
            </a:r>
          </a:p>
        </p:txBody>
      </p:sp>
      <p:sp>
        <p:nvSpPr>
          <p:cNvPr id="31" name="Rectangle 30">
            <a:extLst>
              <a:ext uri="{FF2B5EF4-FFF2-40B4-BE49-F238E27FC236}">
                <a16:creationId xmlns:a16="http://schemas.microsoft.com/office/drawing/2014/main" id="{41B3A199-3FE3-A516-5EF6-9AB7D69C4F1C}"/>
              </a:ext>
            </a:extLst>
          </p:cNvPr>
          <p:cNvSpPr/>
          <p:nvPr/>
        </p:nvSpPr>
        <p:spPr>
          <a:xfrm>
            <a:off x="6418094" y="5616555"/>
            <a:ext cx="941793" cy="40948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Sentiment</a:t>
            </a:r>
          </a:p>
          <a:p>
            <a:pPr algn="ctr"/>
            <a:r>
              <a:rPr lang="en-US" dirty="0">
                <a:ln w="0"/>
                <a:solidFill>
                  <a:schemeClr val="tx1"/>
                </a:solidFill>
                <a:effectLst>
                  <a:outerShdw blurRad="38100" dist="19050" dir="2700000" algn="tl" rotWithShape="0">
                    <a:schemeClr val="dk1">
                      <a:alpha val="40000"/>
                    </a:schemeClr>
                  </a:outerShdw>
                </a:effectLst>
              </a:rPr>
              <a:t>Polarity</a:t>
            </a:r>
          </a:p>
        </p:txBody>
      </p:sp>
      <p:sp>
        <p:nvSpPr>
          <p:cNvPr id="32" name="Rectangle 31">
            <a:extLst>
              <a:ext uri="{FF2B5EF4-FFF2-40B4-BE49-F238E27FC236}">
                <a16:creationId xmlns:a16="http://schemas.microsoft.com/office/drawing/2014/main" id="{464FBD23-FD28-09EF-6BCD-E1E5209D0AB8}"/>
              </a:ext>
            </a:extLst>
          </p:cNvPr>
          <p:cNvSpPr/>
          <p:nvPr/>
        </p:nvSpPr>
        <p:spPr>
          <a:xfrm>
            <a:off x="7947025" y="2173297"/>
            <a:ext cx="919778" cy="379030"/>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7500" lnSpcReduction="20000"/>
          </a:bodyPr>
          <a:lstStyle/>
          <a:p>
            <a:pPr algn="ctr"/>
            <a:r>
              <a:rPr lang="en-US" dirty="0">
                <a:ln w="0"/>
                <a:solidFill>
                  <a:schemeClr val="tx1"/>
                </a:solidFill>
                <a:effectLst>
                  <a:outerShdw blurRad="38100" dist="19050" dir="2700000" algn="tl" rotWithShape="0">
                    <a:schemeClr val="dk1">
                      <a:alpha val="40000"/>
                    </a:schemeClr>
                  </a:outerShdw>
                </a:effectLst>
              </a:rPr>
              <a:t>Holder</a:t>
            </a:r>
            <a:br>
              <a:rPr lang="en-US" dirty="0">
                <a:ln w="0"/>
                <a:solidFill>
                  <a:schemeClr val="tx1"/>
                </a:solidFill>
                <a:effectLst>
                  <a:outerShdw blurRad="38100" dist="19050" dir="2700000" algn="tl" rotWithShape="0">
                    <a:schemeClr val="dk1">
                      <a:alpha val="40000"/>
                    </a:schemeClr>
                  </a:outerShdw>
                </a:effectLst>
              </a:rPr>
            </a:br>
            <a:r>
              <a:rPr lang="en-US" dirty="0">
                <a:ln w="0"/>
                <a:solidFill>
                  <a:schemeClr val="tx1"/>
                </a:solidFill>
                <a:effectLst>
                  <a:outerShdw blurRad="38100" dist="19050" dir="2700000" algn="tl" rotWithShape="0">
                    <a:schemeClr val="dk1">
                      <a:alpha val="40000"/>
                    </a:schemeClr>
                  </a:outerShdw>
                </a:effectLst>
              </a:rPr>
              <a:t>Entity</a:t>
            </a:r>
          </a:p>
        </p:txBody>
      </p:sp>
      <p:sp>
        <p:nvSpPr>
          <p:cNvPr id="35" name="TextBox 34">
            <a:extLst>
              <a:ext uri="{FF2B5EF4-FFF2-40B4-BE49-F238E27FC236}">
                <a16:creationId xmlns:a16="http://schemas.microsoft.com/office/drawing/2014/main" id="{8BEA08F2-B7EB-07C6-B8EE-05D1F09F8155}"/>
              </a:ext>
            </a:extLst>
          </p:cNvPr>
          <p:cNvSpPr txBox="1"/>
          <p:nvPr/>
        </p:nvSpPr>
        <p:spPr>
          <a:xfrm>
            <a:off x="6461678" y="4861385"/>
            <a:ext cx="919465" cy="246221"/>
          </a:xfrm>
          <a:prstGeom prst="rect">
            <a:avLst/>
          </a:prstGeom>
          <a:noFill/>
        </p:spPr>
        <p:txBody>
          <a:bodyPr wrap="square" rtlCol="0">
            <a:spAutoFit/>
          </a:bodyPr>
          <a:lstStyle/>
          <a:p>
            <a:r>
              <a:rPr lang="en-US" sz="1000" dirty="0" err="1"/>
              <a:t>hasPolarity</a:t>
            </a:r>
            <a:endParaRPr lang="en-US" sz="1000" dirty="0"/>
          </a:p>
        </p:txBody>
      </p:sp>
      <p:sp>
        <p:nvSpPr>
          <p:cNvPr id="36" name="TextBox 35">
            <a:extLst>
              <a:ext uri="{FF2B5EF4-FFF2-40B4-BE49-F238E27FC236}">
                <a16:creationId xmlns:a16="http://schemas.microsoft.com/office/drawing/2014/main" id="{DA7776E0-6CC7-E2B5-B5FF-3EADCC1D2356}"/>
              </a:ext>
            </a:extLst>
          </p:cNvPr>
          <p:cNvSpPr txBox="1"/>
          <p:nvPr/>
        </p:nvSpPr>
        <p:spPr>
          <a:xfrm rot="19266576">
            <a:off x="5207726" y="4819635"/>
            <a:ext cx="919465" cy="246221"/>
          </a:xfrm>
          <a:prstGeom prst="rect">
            <a:avLst/>
          </a:prstGeom>
          <a:noFill/>
        </p:spPr>
        <p:txBody>
          <a:bodyPr wrap="square" rtlCol="0">
            <a:spAutoFit/>
          </a:bodyPr>
          <a:lstStyle/>
          <a:p>
            <a:r>
              <a:rPr lang="en-US" sz="1000" dirty="0" err="1"/>
              <a:t>hasAttribute</a:t>
            </a:r>
            <a:endParaRPr lang="en-US" sz="1000" dirty="0"/>
          </a:p>
        </p:txBody>
      </p:sp>
      <p:sp>
        <p:nvSpPr>
          <p:cNvPr id="37" name="TextBox 36">
            <a:extLst>
              <a:ext uri="{FF2B5EF4-FFF2-40B4-BE49-F238E27FC236}">
                <a16:creationId xmlns:a16="http://schemas.microsoft.com/office/drawing/2014/main" id="{27DE7235-588D-E652-5185-6C6A267A0501}"/>
              </a:ext>
            </a:extLst>
          </p:cNvPr>
          <p:cNvSpPr txBox="1"/>
          <p:nvPr/>
        </p:nvSpPr>
        <p:spPr>
          <a:xfrm>
            <a:off x="7832210" y="3682497"/>
            <a:ext cx="919465" cy="246221"/>
          </a:xfrm>
          <a:prstGeom prst="rect">
            <a:avLst/>
          </a:prstGeom>
          <a:noFill/>
        </p:spPr>
        <p:txBody>
          <a:bodyPr wrap="square" rtlCol="0">
            <a:spAutoFit/>
          </a:bodyPr>
          <a:lstStyle/>
          <a:p>
            <a:r>
              <a:rPr lang="en-US" sz="1000" dirty="0" err="1"/>
              <a:t>hasIntensity</a:t>
            </a:r>
            <a:endParaRPr lang="en-US" sz="1000" dirty="0"/>
          </a:p>
        </p:txBody>
      </p:sp>
      <p:sp>
        <p:nvSpPr>
          <p:cNvPr id="38" name="TextBox 37">
            <a:extLst>
              <a:ext uri="{FF2B5EF4-FFF2-40B4-BE49-F238E27FC236}">
                <a16:creationId xmlns:a16="http://schemas.microsoft.com/office/drawing/2014/main" id="{6F6E1D2A-7B80-203A-7C9C-391501EDA2DD}"/>
              </a:ext>
            </a:extLst>
          </p:cNvPr>
          <p:cNvSpPr txBox="1"/>
          <p:nvPr/>
        </p:nvSpPr>
        <p:spPr>
          <a:xfrm rot="18455013">
            <a:off x="5242732" y="2828371"/>
            <a:ext cx="919465" cy="246221"/>
          </a:xfrm>
          <a:prstGeom prst="rect">
            <a:avLst/>
          </a:prstGeom>
          <a:noFill/>
        </p:spPr>
        <p:txBody>
          <a:bodyPr wrap="square" rtlCol="0">
            <a:spAutoFit/>
          </a:bodyPr>
          <a:lstStyle/>
          <a:p>
            <a:r>
              <a:rPr lang="en-US" sz="1000" dirty="0" err="1"/>
              <a:t>isHeldBy</a:t>
            </a:r>
            <a:endParaRPr lang="en-US" sz="1000" dirty="0"/>
          </a:p>
        </p:txBody>
      </p:sp>
      <p:sp>
        <p:nvSpPr>
          <p:cNvPr id="39" name="TextBox 38">
            <a:extLst>
              <a:ext uri="{FF2B5EF4-FFF2-40B4-BE49-F238E27FC236}">
                <a16:creationId xmlns:a16="http://schemas.microsoft.com/office/drawing/2014/main" id="{3ABE9AD0-C377-5F54-7BEB-6ADCF7425657}"/>
              </a:ext>
            </a:extLst>
          </p:cNvPr>
          <p:cNvSpPr txBox="1"/>
          <p:nvPr/>
        </p:nvSpPr>
        <p:spPr>
          <a:xfrm>
            <a:off x="6853206" y="2338606"/>
            <a:ext cx="1168332" cy="246221"/>
          </a:xfrm>
          <a:prstGeom prst="rect">
            <a:avLst/>
          </a:prstGeom>
          <a:noFill/>
        </p:spPr>
        <p:txBody>
          <a:bodyPr wrap="square" rtlCol="0">
            <a:spAutoFit/>
          </a:bodyPr>
          <a:lstStyle/>
          <a:p>
            <a:r>
              <a:rPr lang="en-US" sz="1000" dirty="0" err="1"/>
              <a:t>hasHolderEntity</a:t>
            </a:r>
            <a:endParaRPr lang="en-US" sz="1000" dirty="0"/>
          </a:p>
        </p:txBody>
      </p:sp>
      <p:sp>
        <p:nvSpPr>
          <p:cNvPr id="40" name="TextBox 39">
            <a:extLst>
              <a:ext uri="{FF2B5EF4-FFF2-40B4-BE49-F238E27FC236}">
                <a16:creationId xmlns:a16="http://schemas.microsoft.com/office/drawing/2014/main" id="{AAD04409-D149-3C24-B460-B833FA4D7E06}"/>
              </a:ext>
            </a:extLst>
          </p:cNvPr>
          <p:cNvSpPr txBox="1"/>
          <p:nvPr/>
        </p:nvSpPr>
        <p:spPr>
          <a:xfrm rot="20430721">
            <a:off x="7898581" y="1623978"/>
            <a:ext cx="919465" cy="246221"/>
          </a:xfrm>
          <a:prstGeom prst="rect">
            <a:avLst/>
          </a:prstGeom>
          <a:noFill/>
        </p:spPr>
        <p:txBody>
          <a:bodyPr wrap="square" rtlCol="0">
            <a:spAutoFit/>
          </a:bodyPr>
          <a:lstStyle/>
          <a:p>
            <a:r>
              <a:rPr lang="en-US" sz="1000" dirty="0" err="1"/>
              <a:t>hasAttribute</a:t>
            </a:r>
            <a:endParaRPr lang="en-US" sz="1000" dirty="0"/>
          </a:p>
        </p:txBody>
      </p:sp>
      <p:sp>
        <p:nvSpPr>
          <p:cNvPr id="42" name="Rectangle 41">
            <a:extLst>
              <a:ext uri="{FF2B5EF4-FFF2-40B4-BE49-F238E27FC236}">
                <a16:creationId xmlns:a16="http://schemas.microsoft.com/office/drawing/2014/main" id="{54537F54-B131-126D-2B0F-FCDFF32E2E4B}"/>
              </a:ext>
            </a:extLst>
          </p:cNvPr>
          <p:cNvSpPr/>
          <p:nvPr/>
        </p:nvSpPr>
        <p:spPr>
          <a:xfrm>
            <a:off x="838200" y="4871126"/>
            <a:ext cx="919778" cy="420435"/>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Aspect Category</a:t>
            </a:r>
          </a:p>
        </p:txBody>
      </p:sp>
      <p:sp>
        <p:nvSpPr>
          <p:cNvPr id="43" name="Rectangle 42">
            <a:extLst>
              <a:ext uri="{FF2B5EF4-FFF2-40B4-BE49-F238E27FC236}">
                <a16:creationId xmlns:a16="http://schemas.microsoft.com/office/drawing/2014/main" id="{9B14BA18-D0FD-29DC-C9A1-1E0EC0B10C5A}"/>
              </a:ext>
            </a:extLst>
          </p:cNvPr>
          <p:cNvSpPr/>
          <p:nvPr/>
        </p:nvSpPr>
        <p:spPr>
          <a:xfrm>
            <a:off x="2480734" y="4871743"/>
            <a:ext cx="919778" cy="408418"/>
          </a:xfrm>
          <a:prstGeom prst="rect">
            <a:avLst/>
          </a:prstGeom>
          <a:solidFill>
            <a:schemeClr val="accent6">
              <a:lumMod val="60000"/>
              <a:lumOff val="40000"/>
              <a:alpha val="50000"/>
            </a:schemeClr>
          </a:solidFill>
          <a:ln w="9525">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85000" lnSpcReduction="20000"/>
          </a:bodyPr>
          <a:lstStyle/>
          <a:p>
            <a:pPr algn="ctr"/>
            <a:r>
              <a:rPr lang="en-US" dirty="0">
                <a:ln w="0"/>
                <a:solidFill>
                  <a:schemeClr val="tx1"/>
                </a:solidFill>
                <a:effectLst>
                  <a:outerShdw blurRad="38100" dist="19050" dir="2700000" algn="tl" rotWithShape="0">
                    <a:schemeClr val="dk1">
                      <a:alpha val="40000"/>
                    </a:schemeClr>
                  </a:outerShdw>
                </a:effectLst>
              </a:rPr>
              <a:t>Target Entity</a:t>
            </a:r>
          </a:p>
        </p:txBody>
      </p:sp>
      <p:sp>
        <p:nvSpPr>
          <p:cNvPr id="44" name="Rounded Rectangle 43">
            <a:extLst>
              <a:ext uri="{FF2B5EF4-FFF2-40B4-BE49-F238E27FC236}">
                <a16:creationId xmlns:a16="http://schemas.microsoft.com/office/drawing/2014/main" id="{A78CA9B8-3814-3504-3540-20BDA70E3F16}"/>
              </a:ext>
            </a:extLst>
          </p:cNvPr>
          <p:cNvSpPr/>
          <p:nvPr/>
        </p:nvSpPr>
        <p:spPr>
          <a:xfrm>
            <a:off x="8104872" y="5434420"/>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Positive</a:t>
            </a:r>
          </a:p>
        </p:txBody>
      </p:sp>
      <p:cxnSp>
        <p:nvCxnSpPr>
          <p:cNvPr id="45" name="Straight Arrow Connector 44">
            <a:extLst>
              <a:ext uri="{FF2B5EF4-FFF2-40B4-BE49-F238E27FC236}">
                <a16:creationId xmlns:a16="http://schemas.microsoft.com/office/drawing/2014/main" id="{CC4F33DA-5221-0D87-E46C-6EACCB3413EB}"/>
              </a:ext>
            </a:extLst>
          </p:cNvPr>
          <p:cNvCxnSpPr>
            <a:cxnSpLocks/>
            <a:stCxn id="30" idx="3"/>
            <a:endCxn id="64" idx="1"/>
          </p:cNvCxnSpPr>
          <p:nvPr/>
        </p:nvCxnSpPr>
        <p:spPr>
          <a:xfrm flipV="1">
            <a:off x="9883075" y="3514751"/>
            <a:ext cx="421557" cy="3454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A7BBB998-5A0F-AA81-1112-FC75E07075A3}"/>
              </a:ext>
            </a:extLst>
          </p:cNvPr>
          <p:cNvCxnSpPr>
            <a:cxnSpLocks/>
            <a:stCxn id="30" idx="3"/>
            <a:endCxn id="63" idx="1"/>
          </p:cNvCxnSpPr>
          <p:nvPr/>
        </p:nvCxnSpPr>
        <p:spPr>
          <a:xfrm>
            <a:off x="9883075" y="3860224"/>
            <a:ext cx="480421" cy="2991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67D9C87-B09F-B16A-537A-962B032A2D57}"/>
              </a:ext>
            </a:extLst>
          </p:cNvPr>
          <p:cNvCxnSpPr>
            <a:cxnSpLocks/>
            <a:stCxn id="30" idx="3"/>
            <a:endCxn id="62" idx="1"/>
          </p:cNvCxnSpPr>
          <p:nvPr/>
        </p:nvCxnSpPr>
        <p:spPr>
          <a:xfrm flipV="1">
            <a:off x="9883075" y="3842722"/>
            <a:ext cx="421557" cy="175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1F23448-9DC6-55A6-EA54-EB2607E75D47}"/>
              </a:ext>
            </a:extLst>
          </p:cNvPr>
          <p:cNvSpPr txBox="1"/>
          <p:nvPr/>
        </p:nvSpPr>
        <p:spPr>
          <a:xfrm rot="17852285">
            <a:off x="2782105" y="4113121"/>
            <a:ext cx="899400" cy="400110"/>
          </a:xfrm>
          <a:prstGeom prst="rect">
            <a:avLst/>
          </a:prstGeom>
          <a:noFill/>
        </p:spPr>
        <p:txBody>
          <a:bodyPr wrap="square" rtlCol="0">
            <a:spAutoFit/>
          </a:bodyPr>
          <a:lstStyle/>
          <a:p>
            <a:r>
              <a:rPr lang="en-US" sz="1000" dirty="0" err="1"/>
              <a:t>hasTarget</a:t>
            </a:r>
            <a:endParaRPr lang="en-US" sz="1000" dirty="0"/>
          </a:p>
          <a:p>
            <a:r>
              <a:rPr lang="en-US" sz="1000" dirty="0"/>
              <a:t>Entity</a:t>
            </a:r>
          </a:p>
        </p:txBody>
      </p:sp>
      <p:cxnSp>
        <p:nvCxnSpPr>
          <p:cNvPr id="50" name="Straight Arrow Connector 49">
            <a:extLst>
              <a:ext uri="{FF2B5EF4-FFF2-40B4-BE49-F238E27FC236}">
                <a16:creationId xmlns:a16="http://schemas.microsoft.com/office/drawing/2014/main" id="{B337369C-F51F-2328-9BAB-B8FAEEBE92FE}"/>
              </a:ext>
            </a:extLst>
          </p:cNvPr>
          <p:cNvCxnSpPr>
            <a:cxnSpLocks/>
            <a:stCxn id="31" idx="3"/>
            <a:endCxn id="56" idx="1"/>
          </p:cNvCxnSpPr>
          <p:nvPr/>
        </p:nvCxnSpPr>
        <p:spPr>
          <a:xfrm flipV="1">
            <a:off x="7359887" y="5168656"/>
            <a:ext cx="738413" cy="6526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A5C36A84-D2F0-42F7-793A-BAA1A996A3D5}"/>
              </a:ext>
            </a:extLst>
          </p:cNvPr>
          <p:cNvCxnSpPr>
            <a:cxnSpLocks/>
            <a:stCxn id="31" idx="3"/>
            <a:endCxn id="44" idx="1"/>
          </p:cNvCxnSpPr>
          <p:nvPr/>
        </p:nvCxnSpPr>
        <p:spPr>
          <a:xfrm flipV="1">
            <a:off x="7359887" y="5555530"/>
            <a:ext cx="744985" cy="2657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B286DC7-E8A4-3E96-3127-B2E569F61945}"/>
              </a:ext>
            </a:extLst>
          </p:cNvPr>
          <p:cNvCxnSpPr>
            <a:cxnSpLocks/>
            <a:stCxn id="31" idx="3"/>
            <a:endCxn id="55" idx="1"/>
          </p:cNvCxnSpPr>
          <p:nvPr/>
        </p:nvCxnSpPr>
        <p:spPr>
          <a:xfrm>
            <a:off x="7359887" y="5821295"/>
            <a:ext cx="759613" cy="1084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50A55D4-6240-0964-3E49-98B3ED7480BF}"/>
              </a:ext>
            </a:extLst>
          </p:cNvPr>
          <p:cNvSpPr txBox="1"/>
          <p:nvPr/>
        </p:nvSpPr>
        <p:spPr>
          <a:xfrm rot="5400000">
            <a:off x="886515" y="4292990"/>
            <a:ext cx="899399" cy="400110"/>
          </a:xfrm>
          <a:prstGeom prst="rect">
            <a:avLst/>
          </a:prstGeom>
          <a:noFill/>
        </p:spPr>
        <p:txBody>
          <a:bodyPr wrap="square" rtlCol="0">
            <a:spAutoFit/>
          </a:bodyPr>
          <a:lstStyle/>
          <a:p>
            <a:r>
              <a:rPr lang="en-US" sz="1000" dirty="0"/>
              <a:t>has Aspect</a:t>
            </a:r>
          </a:p>
          <a:p>
            <a:r>
              <a:rPr lang="en-US" sz="1000" dirty="0"/>
              <a:t>Category</a:t>
            </a:r>
          </a:p>
        </p:txBody>
      </p:sp>
      <p:sp>
        <p:nvSpPr>
          <p:cNvPr id="54" name="TextBox 53">
            <a:extLst>
              <a:ext uri="{FF2B5EF4-FFF2-40B4-BE49-F238E27FC236}">
                <a16:creationId xmlns:a16="http://schemas.microsoft.com/office/drawing/2014/main" id="{C1AD3632-FD85-BD9A-0D65-292D62A45CEF}"/>
              </a:ext>
            </a:extLst>
          </p:cNvPr>
          <p:cNvSpPr txBox="1"/>
          <p:nvPr/>
        </p:nvSpPr>
        <p:spPr>
          <a:xfrm rot="5400000">
            <a:off x="969175" y="3247180"/>
            <a:ext cx="683328" cy="400110"/>
          </a:xfrm>
          <a:prstGeom prst="rect">
            <a:avLst/>
          </a:prstGeom>
          <a:noFill/>
        </p:spPr>
        <p:txBody>
          <a:bodyPr wrap="square" rtlCol="0">
            <a:spAutoFit/>
          </a:bodyPr>
          <a:lstStyle/>
          <a:p>
            <a:r>
              <a:rPr lang="en-US" sz="1000" dirty="0"/>
              <a:t>has</a:t>
            </a:r>
          </a:p>
          <a:p>
            <a:r>
              <a:rPr lang="en-US" sz="1000" dirty="0"/>
              <a:t>Attribute</a:t>
            </a:r>
          </a:p>
        </p:txBody>
      </p:sp>
      <p:sp>
        <p:nvSpPr>
          <p:cNvPr id="55" name="Rounded Rectangle 54">
            <a:extLst>
              <a:ext uri="{FF2B5EF4-FFF2-40B4-BE49-F238E27FC236}">
                <a16:creationId xmlns:a16="http://schemas.microsoft.com/office/drawing/2014/main" id="{DC53045E-E92A-2E67-B073-E3859C1AFE5C}"/>
              </a:ext>
            </a:extLst>
          </p:cNvPr>
          <p:cNvSpPr/>
          <p:nvPr/>
        </p:nvSpPr>
        <p:spPr>
          <a:xfrm>
            <a:off x="8119500" y="5808639"/>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Neutral</a:t>
            </a:r>
          </a:p>
        </p:txBody>
      </p:sp>
      <p:sp>
        <p:nvSpPr>
          <p:cNvPr id="56" name="Rounded Rectangle 55">
            <a:extLst>
              <a:ext uri="{FF2B5EF4-FFF2-40B4-BE49-F238E27FC236}">
                <a16:creationId xmlns:a16="http://schemas.microsoft.com/office/drawing/2014/main" id="{CB2A4163-F721-3F23-EB16-54F84BB5E0C1}"/>
              </a:ext>
            </a:extLst>
          </p:cNvPr>
          <p:cNvSpPr/>
          <p:nvPr/>
        </p:nvSpPr>
        <p:spPr>
          <a:xfrm>
            <a:off x="8098300" y="5047546"/>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Negative</a:t>
            </a:r>
          </a:p>
        </p:txBody>
      </p:sp>
      <p:sp>
        <p:nvSpPr>
          <p:cNvPr id="57" name="Rounded Rectangle 56">
            <a:extLst>
              <a:ext uri="{FF2B5EF4-FFF2-40B4-BE49-F238E27FC236}">
                <a16:creationId xmlns:a16="http://schemas.microsoft.com/office/drawing/2014/main" id="{DF8A16AB-DBAD-D3C1-A0FC-AD03EBAB08FD}"/>
              </a:ext>
            </a:extLst>
          </p:cNvPr>
          <p:cNvSpPr/>
          <p:nvPr/>
        </p:nvSpPr>
        <p:spPr>
          <a:xfrm>
            <a:off x="795753" y="5778813"/>
            <a:ext cx="1006170"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625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category_name</a:t>
            </a:r>
            <a:endParaRPr lang="en-US" dirty="0">
              <a:ln w="0"/>
              <a:solidFill>
                <a:schemeClr val="tx1"/>
              </a:solidFill>
              <a:effectLst>
                <a:outerShdw blurRad="38100" dist="19050" dir="2700000" algn="tl" rotWithShape="0">
                  <a:schemeClr val="dk1">
                    <a:alpha val="40000"/>
                  </a:schemeClr>
                </a:outerShdw>
              </a:effectLst>
            </a:endParaRPr>
          </a:p>
        </p:txBody>
      </p:sp>
      <p:sp>
        <p:nvSpPr>
          <p:cNvPr id="58" name="Rounded Rectangle 57">
            <a:extLst>
              <a:ext uri="{FF2B5EF4-FFF2-40B4-BE49-F238E27FC236}">
                <a16:creationId xmlns:a16="http://schemas.microsoft.com/office/drawing/2014/main" id="{EE66A3D9-885B-6A10-2526-78391564E2D6}"/>
              </a:ext>
            </a:extLst>
          </p:cNvPr>
          <p:cNvSpPr/>
          <p:nvPr/>
        </p:nvSpPr>
        <p:spPr>
          <a:xfrm>
            <a:off x="2502412" y="5781054"/>
            <a:ext cx="890486" cy="329233"/>
          </a:xfrm>
          <a:prstGeom prst="roundRect">
            <a:avLst/>
          </a:prstGeom>
          <a:solidFill>
            <a:schemeClr val="accent5">
              <a:lumMod val="60000"/>
              <a:lumOff val="4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normAutofit fontScale="70000" lnSpcReduction="20000"/>
          </a:bodyPr>
          <a:lstStyle/>
          <a:p>
            <a:pPr algn="ctr"/>
            <a:r>
              <a:rPr lang="en-US" dirty="0" err="1">
                <a:ln w="0"/>
                <a:solidFill>
                  <a:schemeClr val="tx1"/>
                </a:solidFill>
                <a:effectLst>
                  <a:outerShdw blurRad="38100" dist="19050" dir="2700000" algn="tl" rotWithShape="0">
                    <a:schemeClr val="dk1">
                      <a:alpha val="40000"/>
                    </a:schemeClr>
                  </a:outerShdw>
                </a:effectLst>
              </a:rPr>
              <a:t>entity_value</a:t>
            </a:r>
            <a:endParaRPr lang="en-US" dirty="0">
              <a:ln w="0"/>
              <a:solidFill>
                <a:schemeClr val="tx1"/>
              </a:solidFill>
              <a:effectLst>
                <a:outerShdw blurRad="38100" dist="19050" dir="2700000" algn="tl" rotWithShape="0">
                  <a:schemeClr val="dk1">
                    <a:alpha val="40000"/>
                  </a:schemeClr>
                </a:outerShdw>
              </a:effectLst>
            </a:endParaRPr>
          </a:p>
        </p:txBody>
      </p:sp>
      <p:sp>
        <p:nvSpPr>
          <p:cNvPr id="62" name="Rounded Rectangle 61">
            <a:extLst>
              <a:ext uri="{FF2B5EF4-FFF2-40B4-BE49-F238E27FC236}">
                <a16:creationId xmlns:a16="http://schemas.microsoft.com/office/drawing/2014/main" id="{3D81FE86-90F5-B9E4-7B94-A55C973BA4AB}"/>
              </a:ext>
            </a:extLst>
          </p:cNvPr>
          <p:cNvSpPr/>
          <p:nvPr/>
        </p:nvSpPr>
        <p:spPr>
          <a:xfrm>
            <a:off x="10304632" y="3721612"/>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Average</a:t>
            </a:r>
          </a:p>
        </p:txBody>
      </p:sp>
      <p:sp>
        <p:nvSpPr>
          <p:cNvPr id="63" name="Rounded Rectangle 62">
            <a:extLst>
              <a:ext uri="{FF2B5EF4-FFF2-40B4-BE49-F238E27FC236}">
                <a16:creationId xmlns:a16="http://schemas.microsoft.com/office/drawing/2014/main" id="{4B9D4639-E86D-9490-FA63-655459CB0DA1}"/>
              </a:ext>
            </a:extLst>
          </p:cNvPr>
          <p:cNvSpPr/>
          <p:nvPr/>
        </p:nvSpPr>
        <p:spPr>
          <a:xfrm>
            <a:off x="10363496" y="4038263"/>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Weak</a:t>
            </a:r>
          </a:p>
        </p:txBody>
      </p:sp>
      <p:sp>
        <p:nvSpPr>
          <p:cNvPr id="64" name="Rounded Rectangle 63">
            <a:extLst>
              <a:ext uri="{FF2B5EF4-FFF2-40B4-BE49-F238E27FC236}">
                <a16:creationId xmlns:a16="http://schemas.microsoft.com/office/drawing/2014/main" id="{37481CF4-AF85-F159-B66C-D2ED5DDEFB6B}"/>
              </a:ext>
            </a:extLst>
          </p:cNvPr>
          <p:cNvSpPr/>
          <p:nvPr/>
        </p:nvSpPr>
        <p:spPr>
          <a:xfrm>
            <a:off x="10304632" y="3393641"/>
            <a:ext cx="713280" cy="2422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Strong</a:t>
            </a:r>
          </a:p>
        </p:txBody>
      </p:sp>
      <p:cxnSp>
        <p:nvCxnSpPr>
          <p:cNvPr id="67" name="Straight Arrow Connector 66">
            <a:extLst>
              <a:ext uri="{FF2B5EF4-FFF2-40B4-BE49-F238E27FC236}">
                <a16:creationId xmlns:a16="http://schemas.microsoft.com/office/drawing/2014/main" id="{656C8E3A-26E4-B174-43C7-DDD30306BAB8}"/>
              </a:ext>
            </a:extLst>
          </p:cNvPr>
          <p:cNvCxnSpPr>
            <a:stCxn id="42" idx="2"/>
            <a:endCxn id="57" idx="0"/>
          </p:cNvCxnSpPr>
          <p:nvPr/>
        </p:nvCxnSpPr>
        <p:spPr>
          <a:xfrm>
            <a:off x="1298089" y="5291561"/>
            <a:ext cx="749" cy="4872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F293C4C3-1421-87D4-C36C-DF5A2C9BA1E2}"/>
              </a:ext>
            </a:extLst>
          </p:cNvPr>
          <p:cNvCxnSpPr>
            <a:stCxn id="43" idx="2"/>
            <a:endCxn id="58" idx="0"/>
          </p:cNvCxnSpPr>
          <p:nvPr/>
        </p:nvCxnSpPr>
        <p:spPr>
          <a:xfrm>
            <a:off x="2940623" y="5280161"/>
            <a:ext cx="7032" cy="500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1EA7321D-3EE3-6C79-C52C-95B1D7614835}"/>
              </a:ext>
            </a:extLst>
          </p:cNvPr>
          <p:cNvSpPr txBox="1"/>
          <p:nvPr/>
        </p:nvSpPr>
        <p:spPr>
          <a:xfrm>
            <a:off x="876481" y="5362345"/>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72" name="TextBox 71">
            <a:extLst>
              <a:ext uri="{FF2B5EF4-FFF2-40B4-BE49-F238E27FC236}">
                <a16:creationId xmlns:a16="http://schemas.microsoft.com/office/drawing/2014/main" id="{BDC9A64F-63E8-E599-D3B3-36A85E0B64DF}"/>
              </a:ext>
            </a:extLst>
          </p:cNvPr>
          <p:cNvSpPr txBox="1"/>
          <p:nvPr/>
        </p:nvSpPr>
        <p:spPr>
          <a:xfrm>
            <a:off x="2527101" y="5360542"/>
            <a:ext cx="919465" cy="246221"/>
          </a:xfrm>
          <a:prstGeom prst="rect">
            <a:avLst/>
          </a:prstGeom>
          <a:solidFill>
            <a:schemeClr val="bg1"/>
          </a:solidFill>
        </p:spPr>
        <p:txBody>
          <a:bodyPr wrap="square" rtlCol="0">
            <a:spAutoFit/>
          </a:bodyPr>
          <a:lstStyle/>
          <a:p>
            <a:r>
              <a:rPr lang="en-US" sz="1000" dirty="0" err="1"/>
              <a:t>hasAttribute</a:t>
            </a:r>
            <a:endParaRPr lang="en-US" sz="1000" dirty="0"/>
          </a:p>
        </p:txBody>
      </p:sp>
      <p:sp>
        <p:nvSpPr>
          <p:cNvPr id="128" name="Rectangle 127">
            <a:extLst>
              <a:ext uri="{FF2B5EF4-FFF2-40B4-BE49-F238E27FC236}">
                <a16:creationId xmlns:a16="http://schemas.microsoft.com/office/drawing/2014/main" id="{6D628BE3-B9AB-DBE6-AD59-FF7BFDB48879}"/>
              </a:ext>
            </a:extLst>
          </p:cNvPr>
          <p:cNvSpPr/>
          <p:nvPr/>
        </p:nvSpPr>
        <p:spPr>
          <a:xfrm>
            <a:off x="667584" y="2584827"/>
            <a:ext cx="8233709" cy="3523219"/>
          </a:xfrm>
          <a:prstGeom prst="rect">
            <a:avLst/>
          </a:prstGeom>
          <a:noFill/>
          <a:ln>
            <a:solidFill>
              <a:schemeClr val="accent2">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22BB9F4F-8108-5F1F-4701-8009A283D4B0}"/>
              </a:ext>
            </a:extLst>
          </p:cNvPr>
          <p:cNvSpPr/>
          <p:nvPr/>
        </p:nvSpPr>
        <p:spPr>
          <a:xfrm>
            <a:off x="3826616" y="1394847"/>
            <a:ext cx="7569631" cy="4713199"/>
          </a:xfrm>
          <a:prstGeom prst="rect">
            <a:avLst/>
          </a:prstGeom>
          <a:noFill/>
          <a:ln>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F624F00A-0C92-6FE9-1C79-89B8AF202696}"/>
              </a:ext>
            </a:extLst>
          </p:cNvPr>
          <p:cNvSpPr txBox="1"/>
          <p:nvPr/>
        </p:nvSpPr>
        <p:spPr>
          <a:xfrm>
            <a:off x="686893" y="2544923"/>
            <a:ext cx="1122423" cy="307777"/>
          </a:xfrm>
          <a:prstGeom prst="rect">
            <a:avLst/>
          </a:prstGeom>
          <a:noFill/>
        </p:spPr>
        <p:txBody>
          <a:bodyPr wrap="none" rtlCol="0">
            <a:spAutoFit/>
          </a:bodyPr>
          <a:lstStyle/>
          <a:p>
            <a:r>
              <a:rPr lang="en-IE" sz="1400" b="0" i="0" u="none" strike="noStrike" dirty="0">
                <a:solidFill>
                  <a:srgbClr val="C55A10"/>
                </a:solidFill>
                <a:effectLst/>
                <a:latin typeface="Aptos Narrow" panose="020B0004020202020204" pitchFamily="34" charset="0"/>
              </a:rPr>
              <a:t>ME</a:t>
            </a:r>
            <a:r>
              <a:rPr lang="en-IE" sz="1400" b="0" i="0" u="none" strike="noStrike" baseline="-25000" dirty="0">
                <a:solidFill>
                  <a:srgbClr val="C55A10"/>
                </a:solidFill>
                <a:effectLst/>
                <a:latin typeface="Aptos Narrow" panose="020B0004020202020204" pitchFamily="34" charset="0"/>
              </a:rPr>
              <a:t>23</a:t>
            </a:r>
            <a:r>
              <a:rPr lang="en-IE" sz="1400" b="0" i="0" u="none" strike="noStrike" dirty="0">
                <a:solidFill>
                  <a:srgbClr val="C55A10"/>
                </a:solidFill>
                <a:effectLst/>
                <a:latin typeface="Aptos Narrow" panose="020B0004020202020204" pitchFamily="34" charset="0"/>
              </a:rPr>
              <a:t> Dataset</a:t>
            </a:r>
            <a:endParaRPr lang="en-US" dirty="0">
              <a:solidFill>
                <a:srgbClr val="C55A10"/>
              </a:solidFill>
            </a:endParaRPr>
          </a:p>
        </p:txBody>
      </p:sp>
      <p:sp>
        <p:nvSpPr>
          <p:cNvPr id="135" name="TextBox 134">
            <a:extLst>
              <a:ext uri="{FF2B5EF4-FFF2-40B4-BE49-F238E27FC236}">
                <a16:creationId xmlns:a16="http://schemas.microsoft.com/office/drawing/2014/main" id="{EB3C9FAD-D1C2-1672-2045-CCCCC152AEB9}"/>
              </a:ext>
            </a:extLst>
          </p:cNvPr>
          <p:cNvSpPr txBox="1"/>
          <p:nvPr/>
        </p:nvSpPr>
        <p:spPr>
          <a:xfrm>
            <a:off x="10309090" y="1379893"/>
            <a:ext cx="1087157" cy="307777"/>
          </a:xfrm>
          <a:prstGeom prst="rect">
            <a:avLst/>
          </a:prstGeom>
          <a:noFill/>
        </p:spPr>
        <p:txBody>
          <a:bodyPr wrap="none" rtlCol="0">
            <a:spAutoFit/>
          </a:bodyPr>
          <a:lstStyle/>
          <a:p>
            <a:r>
              <a:rPr lang="en-IE" sz="1400" b="0" i="0" u="none" strike="noStrike" dirty="0">
                <a:solidFill>
                  <a:srgbClr val="5B9BD5"/>
                </a:solidFill>
                <a:effectLst/>
                <a:latin typeface="Aptos Narrow" panose="020B0004020202020204" pitchFamily="34" charset="0"/>
              </a:rPr>
              <a:t>SS</a:t>
            </a:r>
            <a:r>
              <a:rPr lang="en-IE" sz="1400" b="0" i="0" u="none" strike="noStrike" baseline="-25000" dirty="0">
                <a:solidFill>
                  <a:srgbClr val="5B9BD5"/>
                </a:solidFill>
                <a:effectLst/>
                <a:latin typeface="Aptos Narrow" panose="020B0004020202020204" pitchFamily="34" charset="0"/>
              </a:rPr>
              <a:t>22</a:t>
            </a:r>
            <a:r>
              <a:rPr lang="en-IE" sz="1400" b="0" i="0" u="none" strike="noStrike" dirty="0">
                <a:solidFill>
                  <a:srgbClr val="5B9BD5"/>
                </a:solidFill>
                <a:effectLst/>
                <a:latin typeface="Aptos Narrow" panose="020B0004020202020204" pitchFamily="34" charset="0"/>
              </a:rPr>
              <a:t> Dataset</a:t>
            </a:r>
            <a:endParaRPr lang="en-US" baseline="-25000" dirty="0">
              <a:solidFill>
                <a:srgbClr val="5B9BD5"/>
              </a:solidFill>
            </a:endParaRPr>
          </a:p>
        </p:txBody>
      </p:sp>
    </p:spTree>
    <p:extLst>
      <p:ext uri="{BB962C8B-B14F-4D97-AF65-F5344CB8AC3E}">
        <p14:creationId xmlns:p14="http://schemas.microsoft.com/office/powerpoint/2010/main" val="13014942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9ED1C3C-F058-F9C0-4E51-5B0F07E16C5B}"/>
              </a:ext>
            </a:extLst>
          </p:cNvPr>
          <p:cNvSpPr txBox="1">
            <a:spLocks/>
          </p:cNvSpPr>
          <p:nvPr/>
        </p:nvSpPr>
        <p:spPr>
          <a:xfrm>
            <a:off x="967352" y="499092"/>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7F8A9A"/>
                </a:solidFill>
              </a:rPr>
              <a:t>Other Activities </a:t>
            </a:r>
            <a:endParaRPr lang="en-US" sz="3200" dirty="0"/>
          </a:p>
        </p:txBody>
      </p:sp>
      <p:pic>
        <p:nvPicPr>
          <p:cNvPr id="2" name="Picture 1">
            <a:extLst>
              <a:ext uri="{FF2B5EF4-FFF2-40B4-BE49-F238E27FC236}">
                <a16:creationId xmlns:a16="http://schemas.microsoft.com/office/drawing/2014/main" id="{31040C91-9C8F-B49B-7E50-0FD6DB8AB66C}"/>
              </a:ext>
            </a:extLst>
          </p:cNvPr>
          <p:cNvPicPr>
            <a:picLocks noChangeAspect="1"/>
          </p:cNvPicPr>
          <p:nvPr/>
        </p:nvPicPr>
        <p:blipFill>
          <a:blip r:embed="rId2"/>
          <a:stretch>
            <a:fillRect/>
          </a:stretch>
        </p:blipFill>
        <p:spPr>
          <a:xfrm>
            <a:off x="1084881" y="1505115"/>
            <a:ext cx="7772400" cy="2418505"/>
          </a:xfrm>
          <a:prstGeom prst="rect">
            <a:avLst/>
          </a:prstGeom>
        </p:spPr>
      </p:pic>
      <p:pic>
        <p:nvPicPr>
          <p:cNvPr id="6" name="Picture 5">
            <a:extLst>
              <a:ext uri="{FF2B5EF4-FFF2-40B4-BE49-F238E27FC236}">
                <a16:creationId xmlns:a16="http://schemas.microsoft.com/office/drawing/2014/main" id="{E073958E-267C-2EAF-BD05-0B21B29EC8A5}"/>
              </a:ext>
            </a:extLst>
          </p:cNvPr>
          <p:cNvPicPr>
            <a:picLocks noChangeAspect="1"/>
          </p:cNvPicPr>
          <p:nvPr/>
        </p:nvPicPr>
        <p:blipFill>
          <a:blip r:embed="rId3"/>
          <a:stretch>
            <a:fillRect/>
          </a:stretch>
        </p:blipFill>
        <p:spPr>
          <a:xfrm>
            <a:off x="4351793" y="3340500"/>
            <a:ext cx="5818323" cy="2771908"/>
          </a:xfrm>
          <a:prstGeom prst="rect">
            <a:avLst/>
          </a:prstGeom>
        </p:spPr>
      </p:pic>
      <p:sp>
        <p:nvSpPr>
          <p:cNvPr id="7" name="TextBox 6">
            <a:extLst>
              <a:ext uri="{FF2B5EF4-FFF2-40B4-BE49-F238E27FC236}">
                <a16:creationId xmlns:a16="http://schemas.microsoft.com/office/drawing/2014/main" id="{384E1E76-B5B9-742F-D3FB-F03BD684F352}"/>
              </a:ext>
            </a:extLst>
          </p:cNvPr>
          <p:cNvSpPr txBox="1"/>
          <p:nvPr/>
        </p:nvSpPr>
        <p:spPr>
          <a:xfrm>
            <a:off x="3556578" y="1474581"/>
            <a:ext cx="7772400" cy="523220"/>
          </a:xfrm>
          <a:prstGeom prst="rect">
            <a:avLst/>
          </a:prstGeom>
          <a:noFill/>
        </p:spPr>
        <p:txBody>
          <a:bodyPr wrap="square" rtlCol="0">
            <a:spAutoFit/>
          </a:bodyPr>
          <a:lstStyle/>
          <a:p>
            <a:r>
              <a:rPr lang="en-US" dirty="0"/>
              <a:t>Maintaining easily accessible Hugging Face repository for fine-grained sentiment analyses.  Link: </a:t>
            </a:r>
            <a:r>
              <a:rPr lang="en-US" dirty="0">
                <a:hlinkClick r:id="rId4"/>
              </a:rPr>
              <a:t>https://huggingface.co/gauneg</a:t>
            </a:r>
            <a:endParaRPr lang="en-US" dirty="0"/>
          </a:p>
        </p:txBody>
      </p:sp>
    </p:spTree>
    <p:extLst>
      <p:ext uri="{BB962C8B-B14F-4D97-AF65-F5344CB8AC3E}">
        <p14:creationId xmlns:p14="http://schemas.microsoft.com/office/powerpoint/2010/main" val="4212430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A8C9707-0333-D911-8026-12E388277278}"/>
              </a:ext>
            </a:extLst>
          </p:cNvPr>
          <p:cNvSpPr txBox="1">
            <a:spLocks/>
          </p:cNvSpPr>
          <p:nvPr/>
        </p:nvSpPr>
        <p:spPr>
          <a:xfrm>
            <a:off x="967352" y="499092"/>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595959"/>
              </a:buClr>
              <a:buSzPts val="1800"/>
              <a:buFont typeface="Open Sans"/>
              <a:buNone/>
              <a:defRPr sz="4400" b="0" i="0" u="none" strike="noStrike" cap="none">
                <a:solidFill>
                  <a:srgbClr val="595959"/>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7F8A9A"/>
                </a:solidFill>
              </a:rPr>
              <a:t>Questions?</a:t>
            </a:r>
            <a:endParaRPr lang="en-US" sz="3200" dirty="0"/>
          </a:p>
        </p:txBody>
      </p:sp>
    </p:spTree>
    <p:extLst>
      <p:ext uri="{BB962C8B-B14F-4D97-AF65-F5344CB8AC3E}">
        <p14:creationId xmlns:p14="http://schemas.microsoft.com/office/powerpoint/2010/main" val="3148835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8;p15">
            <a:extLst>
              <a:ext uri="{FF2B5EF4-FFF2-40B4-BE49-F238E27FC236}">
                <a16:creationId xmlns:a16="http://schemas.microsoft.com/office/drawing/2014/main" id="{A1F7CB92-8ACE-19BD-0FB5-2FDD817313FF}"/>
              </a:ext>
            </a:extLst>
          </p:cNvPr>
          <p:cNvSpPr txBox="1"/>
          <p:nvPr/>
        </p:nvSpPr>
        <p:spPr>
          <a:xfrm>
            <a:off x="582476" y="358934"/>
            <a:ext cx="9581257" cy="5847745"/>
          </a:xfrm>
          <a:prstGeom prst="rect">
            <a:avLst/>
          </a:prstGeom>
          <a:noFill/>
          <a:ln>
            <a:noFill/>
          </a:ln>
        </p:spPr>
        <p:txBody>
          <a:bodyPr spcFirstLastPara="1" wrap="square" lIns="68575" tIns="68575" rIns="68575" bIns="68575" anchor="t" anchorCtr="0">
            <a:spAutoFit/>
          </a:bodyPr>
          <a:lstStyle/>
          <a:p>
            <a:r>
              <a:rPr lang="en-IE" b="1" dirty="0">
                <a:solidFill>
                  <a:srgbClr val="7F8A9A"/>
                </a:solidFill>
                <a:latin typeface="Open Sans"/>
                <a:ea typeface="Open Sans"/>
                <a:cs typeface="Open Sans"/>
              </a:rPr>
              <a:t>REFERENCES</a:t>
            </a:r>
          </a:p>
          <a:p>
            <a:endParaRPr lang="en-IE" sz="1000" dirty="0">
              <a:solidFill>
                <a:srgbClr val="7F8A9A"/>
              </a:solidFill>
              <a:latin typeface="Open Sans"/>
              <a:ea typeface="Open Sans"/>
              <a:cs typeface="Open Sans"/>
            </a:endParaRPr>
          </a:p>
          <a:p>
            <a:r>
              <a:rPr lang="en-US" sz="900" dirty="0">
                <a:solidFill>
                  <a:srgbClr val="7F8A9A"/>
                </a:solidFill>
                <a:sym typeface="Arial"/>
              </a:rPr>
              <a:t>Hu, </a:t>
            </a:r>
            <a:r>
              <a:rPr lang="en-US" sz="900" dirty="0" err="1">
                <a:solidFill>
                  <a:srgbClr val="7F8A9A"/>
                </a:solidFill>
                <a:sym typeface="Arial"/>
              </a:rPr>
              <a:t>Minqing</a:t>
            </a:r>
            <a:r>
              <a:rPr lang="en-US" sz="900" dirty="0">
                <a:solidFill>
                  <a:srgbClr val="7F8A9A"/>
                </a:solidFill>
                <a:sym typeface="Arial"/>
              </a:rPr>
              <a:t>, and Bing Liu. "Mining and summarizing customer reviews." Proceedings of the tenth ACM SIGKDD international conference on Knowledge discovery and data mining. 2004.</a:t>
            </a:r>
          </a:p>
          <a:p>
            <a:endParaRPr lang="en-US" sz="900" dirty="0">
              <a:solidFill>
                <a:srgbClr val="7F8A9A"/>
              </a:solidFill>
              <a:sym typeface="Arial"/>
            </a:endParaRPr>
          </a:p>
          <a:p>
            <a:r>
              <a:rPr lang="en-US" sz="900" dirty="0">
                <a:solidFill>
                  <a:srgbClr val="7F8A9A"/>
                </a:solidFill>
                <a:sym typeface="Arial"/>
              </a:rPr>
              <a:t>Zhuang, Li, Feng Jing, and Xiao-Yan Zhu. "Movie review mining and summarization." Proceedings of the 15th ACM international conference on Information and knowledge management. 2006. </a:t>
            </a:r>
          </a:p>
          <a:p>
            <a:endParaRPr lang="en-US" sz="900" dirty="0">
              <a:solidFill>
                <a:srgbClr val="7F8A9A"/>
              </a:solidFill>
              <a:sym typeface="Arial"/>
            </a:endParaRPr>
          </a:p>
          <a:p>
            <a:r>
              <a:rPr lang="en-US" sz="900" dirty="0" err="1">
                <a:solidFill>
                  <a:srgbClr val="7F8A9A"/>
                </a:solidFill>
                <a:sym typeface="Arial"/>
              </a:rPr>
              <a:t>Qiu</a:t>
            </a:r>
            <a:r>
              <a:rPr lang="en-US" sz="900" dirty="0">
                <a:solidFill>
                  <a:srgbClr val="7F8A9A"/>
                </a:solidFill>
                <a:sym typeface="Arial"/>
              </a:rPr>
              <a:t>, </a:t>
            </a:r>
            <a:r>
              <a:rPr lang="en-US" sz="900" dirty="0" err="1">
                <a:solidFill>
                  <a:srgbClr val="7F8A9A"/>
                </a:solidFill>
                <a:sym typeface="Arial"/>
              </a:rPr>
              <a:t>Guang</a:t>
            </a:r>
            <a:r>
              <a:rPr lang="en-US" sz="900" dirty="0">
                <a:solidFill>
                  <a:srgbClr val="7F8A9A"/>
                </a:solidFill>
                <a:sym typeface="Arial"/>
              </a:rPr>
              <a:t>, et al. "Opinion word expansion and target extraction through double propagation." Computational linguistics 37.1 (2011): 9-27.</a:t>
            </a:r>
          </a:p>
          <a:p>
            <a:endParaRPr lang="en-IE" sz="900" dirty="0">
              <a:solidFill>
                <a:srgbClr val="7F8A9A"/>
              </a:solidFill>
              <a:latin typeface="Open Sans"/>
              <a:ea typeface="Open Sans"/>
              <a:cs typeface="Open Sans"/>
            </a:endParaRPr>
          </a:p>
          <a:p>
            <a:endParaRPr lang="en-IE" sz="900" dirty="0">
              <a:solidFill>
                <a:srgbClr val="7F8A9A"/>
              </a:solidFill>
              <a:latin typeface="Open Sans"/>
              <a:ea typeface="Open Sans"/>
              <a:cs typeface="Open Sans"/>
            </a:endParaRPr>
          </a:p>
          <a:p>
            <a:r>
              <a:rPr lang="en-IE" sz="900" dirty="0" err="1">
                <a:solidFill>
                  <a:srgbClr val="7F8A9A"/>
                </a:solidFill>
                <a:latin typeface="Open Sans"/>
                <a:ea typeface="Open Sans"/>
                <a:cs typeface="Open Sans"/>
              </a:rPr>
              <a:t>Jie</a:t>
            </a:r>
            <a:r>
              <a:rPr lang="en-IE" sz="900" dirty="0">
                <a:solidFill>
                  <a:srgbClr val="7F8A9A"/>
                </a:solidFill>
                <a:latin typeface="Open Sans"/>
                <a:ea typeface="Open Sans"/>
                <a:cs typeface="Open Sans"/>
              </a:rPr>
              <a:t> Tao and Lina Zhou. 2020. A Weakly Supervised WordNet-Guided Deep Learning Approach to Extracting Aspect Terms    from Online Reviews. ACM Trans. Manage. Inf. Syst. 11, 3, Article 13 (September 2020), 22 pages. </a:t>
            </a:r>
            <a:r>
              <a:rPr lang="en-IE" sz="900" dirty="0">
                <a:solidFill>
                  <a:srgbClr val="7F8A9A"/>
                </a:solidFill>
                <a:latin typeface="Open Sans"/>
                <a:ea typeface="Open Sans"/>
                <a:cs typeface="Open Sans"/>
                <a:hlinkClick r:id="rId2"/>
              </a:rPr>
              <a:t>https://doi.org/10.1145/339963</a:t>
            </a:r>
            <a:r>
              <a:rPr lang="en-IE" sz="900" dirty="0">
                <a:solidFill>
                  <a:srgbClr val="7F8A9A"/>
                </a:solidFill>
                <a:latin typeface="Open Sans"/>
                <a:ea typeface="Open Sans"/>
                <a:cs typeface="Open Sans"/>
              </a:rPr>
              <a:t>.</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Wu, C., Wu, F., Wu, S., Yuan, Z. and Huang, Y., 2018. A hybrid unsupervised method for aspect term and opinion target extraction. Knowledge-Based Systems, 148, pp.66-73.</a:t>
            </a:r>
          </a:p>
          <a:p>
            <a:endParaRPr lang="en-IE" sz="900" dirty="0">
              <a:solidFill>
                <a:srgbClr val="7F8A9A"/>
              </a:solidFill>
              <a:latin typeface="Open Sans"/>
              <a:ea typeface="Open Sans"/>
              <a:cs typeface="Open Sans"/>
            </a:endParaRPr>
          </a:p>
          <a:p>
            <a:r>
              <a:rPr lang="en-IE" sz="900" dirty="0" err="1">
                <a:solidFill>
                  <a:srgbClr val="7F8A9A"/>
                </a:solidFill>
                <a:latin typeface="Open Sans"/>
                <a:ea typeface="Open Sans"/>
                <a:cs typeface="Open Sans"/>
              </a:rPr>
              <a:t>Xiaowen</a:t>
            </a:r>
            <a:r>
              <a:rPr lang="en-IE" sz="900" dirty="0">
                <a:solidFill>
                  <a:srgbClr val="7F8A9A"/>
                </a:solidFill>
                <a:latin typeface="Open Sans"/>
                <a:ea typeface="Open Sans"/>
                <a:cs typeface="Open Sans"/>
              </a:rPr>
              <a:t> Ding, Bing Liu, and Philip S. Yu. 2008. A holistic lexicon-based approach to opinion mining. In Proceedings of the 2008 International Conference on Web Search and Data Mining (WSDM '08). Association for Computing Machinery, New York, NY, USA, 231–240. </a:t>
            </a:r>
            <a:r>
              <a:rPr lang="en-IE" sz="900" dirty="0">
                <a:solidFill>
                  <a:srgbClr val="7F8A9A"/>
                </a:solidFill>
                <a:latin typeface="Open Sans"/>
                <a:ea typeface="Open Sans"/>
                <a:cs typeface="Open Sans"/>
                <a:hlinkClick r:id="rId3">
                  <a:extLst>
                    <a:ext uri="{A12FA001-AC4F-418D-AE19-62706E023703}">
                      <ahyp:hlinkClr xmlns:ahyp="http://schemas.microsoft.com/office/drawing/2018/hyperlinkcolor" val="tx"/>
                    </a:ext>
                  </a:extLst>
                </a:hlinkClick>
              </a:rPr>
              <a:t>https://doi.org/10.1145/1341531.1341561</a:t>
            </a:r>
            <a:endParaRPr lang="en-IE" sz="900" dirty="0">
              <a:solidFill>
                <a:srgbClr val="7F8A9A"/>
              </a:solidFill>
              <a:latin typeface="Open Sans"/>
              <a:ea typeface="Open Sans"/>
              <a:cs typeface="Open Sans"/>
            </a:endParaRP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Scaria, K., Gupta, H., Goyal, S., Sawant, S.A., Mishra, S. and </a:t>
            </a:r>
            <a:r>
              <a:rPr lang="en-IE" sz="900" dirty="0" err="1">
                <a:solidFill>
                  <a:srgbClr val="7F8A9A"/>
                </a:solidFill>
                <a:latin typeface="Open Sans"/>
                <a:ea typeface="Open Sans"/>
                <a:cs typeface="Open Sans"/>
              </a:rPr>
              <a:t>Baral</a:t>
            </a:r>
            <a:r>
              <a:rPr lang="en-IE" sz="900" dirty="0">
                <a:solidFill>
                  <a:srgbClr val="7F8A9A"/>
                </a:solidFill>
                <a:latin typeface="Open Sans"/>
                <a:ea typeface="Open Sans"/>
                <a:cs typeface="Open Sans"/>
              </a:rPr>
              <a:t>, C., 2023. </a:t>
            </a:r>
            <a:r>
              <a:rPr lang="en-IE" sz="900" dirty="0" err="1">
                <a:solidFill>
                  <a:srgbClr val="7F8A9A"/>
                </a:solidFill>
                <a:latin typeface="Open Sans"/>
                <a:ea typeface="Open Sans"/>
                <a:cs typeface="Open Sans"/>
              </a:rPr>
              <a:t>Instructabsa</a:t>
            </a:r>
            <a:r>
              <a:rPr lang="en-IE" sz="900" dirty="0">
                <a:solidFill>
                  <a:srgbClr val="7F8A9A"/>
                </a:solidFill>
                <a:latin typeface="Open Sans"/>
                <a:ea typeface="Open Sans"/>
                <a:cs typeface="Open Sans"/>
              </a:rPr>
              <a:t>: Instruction learning for aspect based sentiment analysis. </a:t>
            </a:r>
            <a:r>
              <a:rPr lang="en-IE" sz="900" dirty="0" err="1">
                <a:solidFill>
                  <a:srgbClr val="7F8A9A"/>
                </a:solidFill>
                <a:latin typeface="Open Sans"/>
                <a:ea typeface="Open Sans"/>
                <a:cs typeface="Open Sans"/>
              </a:rPr>
              <a:t>arXiv</a:t>
            </a:r>
            <a:r>
              <a:rPr lang="en-IE" sz="900" dirty="0">
                <a:solidFill>
                  <a:srgbClr val="7F8A9A"/>
                </a:solidFill>
                <a:latin typeface="Open Sans"/>
                <a:ea typeface="Open Sans"/>
                <a:cs typeface="Open Sans"/>
              </a:rPr>
              <a:t> preprint arXiv:2302.08624.</a:t>
            </a:r>
          </a:p>
          <a:p>
            <a:endParaRPr lang="en-IE" sz="900" dirty="0">
              <a:solidFill>
                <a:srgbClr val="7F8A9A"/>
              </a:solidFill>
              <a:latin typeface="Open Sans"/>
              <a:ea typeface="Open Sans"/>
              <a:cs typeface="Open Sans"/>
            </a:endParaRPr>
          </a:p>
          <a:p>
            <a:r>
              <a:rPr lang="en-IE" sz="900" dirty="0" err="1">
                <a:solidFill>
                  <a:srgbClr val="7F8A9A"/>
                </a:solidFill>
                <a:latin typeface="Open Sans"/>
                <a:ea typeface="Open Sans"/>
                <a:cs typeface="Open Sans"/>
              </a:rPr>
              <a:t>Youwei</a:t>
            </a:r>
            <a:r>
              <a:rPr lang="en-IE" sz="900" dirty="0">
                <a:solidFill>
                  <a:srgbClr val="7F8A9A"/>
                </a:solidFill>
                <a:latin typeface="Open Sans"/>
                <a:ea typeface="Open Sans"/>
                <a:cs typeface="Open Sans"/>
              </a:rPr>
              <a:t> Song, </a:t>
            </a:r>
            <a:r>
              <a:rPr lang="en-IE" sz="900" dirty="0" err="1">
                <a:solidFill>
                  <a:srgbClr val="7F8A9A"/>
                </a:solidFill>
                <a:latin typeface="Open Sans"/>
                <a:ea typeface="Open Sans"/>
                <a:cs typeface="Open Sans"/>
              </a:rPr>
              <a:t>Jiahai</a:t>
            </a:r>
            <a:r>
              <a:rPr lang="en-IE" sz="900" dirty="0">
                <a:solidFill>
                  <a:srgbClr val="7F8A9A"/>
                </a:solidFill>
                <a:latin typeface="Open Sans"/>
                <a:ea typeface="Open Sans"/>
                <a:cs typeface="Open Sans"/>
              </a:rPr>
              <a:t> Wang, Tao Jiang, </a:t>
            </a:r>
            <a:r>
              <a:rPr lang="en-IE" sz="900" dirty="0" err="1">
                <a:solidFill>
                  <a:srgbClr val="7F8A9A"/>
                </a:solidFill>
                <a:latin typeface="Open Sans"/>
                <a:ea typeface="Open Sans"/>
                <a:cs typeface="Open Sans"/>
              </a:rPr>
              <a:t>Zhiyue</a:t>
            </a:r>
            <a:r>
              <a:rPr lang="en-IE" sz="900" dirty="0">
                <a:solidFill>
                  <a:srgbClr val="7F8A9A"/>
                </a:solidFill>
                <a:latin typeface="Open Sans"/>
                <a:ea typeface="Open Sans"/>
                <a:cs typeface="Open Sans"/>
              </a:rPr>
              <a:t> Liu, and </a:t>
            </a:r>
            <a:r>
              <a:rPr lang="en-IE" sz="900" dirty="0" err="1">
                <a:solidFill>
                  <a:srgbClr val="7F8A9A"/>
                </a:solidFill>
                <a:latin typeface="Open Sans"/>
                <a:ea typeface="Open Sans"/>
                <a:cs typeface="Open Sans"/>
              </a:rPr>
              <a:t>Yanghui</a:t>
            </a:r>
            <a:r>
              <a:rPr lang="en-IE" sz="900" dirty="0">
                <a:solidFill>
                  <a:srgbClr val="7F8A9A"/>
                </a:solidFill>
                <a:latin typeface="Open Sans"/>
                <a:ea typeface="Open Sans"/>
                <a:cs typeface="Open Sans"/>
              </a:rPr>
              <a:t> Rao. 2019. Attentional encoder network for targeted sentiment classification. </a:t>
            </a:r>
            <a:r>
              <a:rPr lang="en-IE" sz="900" dirty="0" err="1">
                <a:solidFill>
                  <a:srgbClr val="7F8A9A"/>
                </a:solidFill>
                <a:latin typeface="Open Sans"/>
                <a:ea typeface="Open Sans"/>
                <a:cs typeface="Open Sans"/>
              </a:rPr>
              <a:t>arXiv</a:t>
            </a:r>
            <a:r>
              <a:rPr lang="en-IE" sz="900" dirty="0">
                <a:solidFill>
                  <a:srgbClr val="7F8A9A"/>
                </a:solidFill>
                <a:latin typeface="Open Sans"/>
                <a:ea typeface="Open Sans"/>
                <a:cs typeface="Open Sans"/>
              </a:rPr>
              <a:t> preprint arXiv:1902.09314.</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Hu Xu, Bing Liu, Lei Shu, and S Yu Philip. 2019a. Bert post-training for review reading comprehension and aspect-based sentiment analysis. In Proceedings of the 2019 Conference of the North American Chapter of the Association for Computational Linguistics: Human Language Technologies, Volume 1 (Long and Short Papers), pages 2324–2335.</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Sun, C., Huang, L. and </a:t>
            </a:r>
            <a:r>
              <a:rPr lang="en-IE" sz="900" dirty="0" err="1">
                <a:solidFill>
                  <a:srgbClr val="7F8A9A"/>
                </a:solidFill>
                <a:latin typeface="Open Sans"/>
                <a:ea typeface="Open Sans"/>
                <a:cs typeface="Open Sans"/>
              </a:rPr>
              <a:t>Qiu</a:t>
            </a:r>
            <a:r>
              <a:rPr lang="en-IE" sz="900" dirty="0">
                <a:solidFill>
                  <a:srgbClr val="7F8A9A"/>
                </a:solidFill>
                <a:latin typeface="Open Sans"/>
                <a:ea typeface="Open Sans"/>
                <a:cs typeface="Open Sans"/>
              </a:rPr>
              <a:t>, X., 2019, June. Utilizing BERT for Aspect-Based Sentiment Analysis via Constructing Auxiliary Sentence. In Proceedings of the 2019 Conference of the North American Chapter of the Association for Computational Linguistics: Human Language Technologies, Volume 1 (Long and Short Papers) (pp. 380-385).</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C. </a:t>
            </a:r>
            <a:r>
              <a:rPr lang="en-IE" sz="900" dirty="0" err="1">
                <a:solidFill>
                  <a:srgbClr val="7F8A9A"/>
                </a:solidFill>
                <a:latin typeface="Open Sans"/>
                <a:ea typeface="Open Sans"/>
                <a:cs typeface="Open Sans"/>
              </a:rPr>
              <a:t>Toprak</a:t>
            </a:r>
            <a:r>
              <a:rPr lang="en-IE" sz="900" dirty="0">
                <a:solidFill>
                  <a:srgbClr val="7F8A9A"/>
                </a:solidFill>
                <a:latin typeface="Open Sans"/>
                <a:ea typeface="Open Sans"/>
                <a:cs typeface="Open Sans"/>
              </a:rPr>
              <a:t>, N. Jakob, and I. </a:t>
            </a:r>
            <a:r>
              <a:rPr lang="en-IE" sz="900" dirty="0" err="1">
                <a:solidFill>
                  <a:srgbClr val="7F8A9A"/>
                </a:solidFill>
                <a:latin typeface="Open Sans"/>
                <a:ea typeface="Open Sans"/>
                <a:cs typeface="Open Sans"/>
              </a:rPr>
              <a:t>Gurevych</a:t>
            </a:r>
            <a:r>
              <a:rPr lang="en-IE" sz="900" dirty="0">
                <a:solidFill>
                  <a:srgbClr val="7F8A9A"/>
                </a:solidFill>
                <a:latin typeface="Open Sans"/>
                <a:ea typeface="Open Sans"/>
                <a:cs typeface="Open Sans"/>
              </a:rPr>
              <a:t>. Sentence and expression level annotation of opinions in user-generated discourse. In J. </a:t>
            </a:r>
            <a:r>
              <a:rPr lang="en-IE" sz="900" dirty="0" err="1">
                <a:solidFill>
                  <a:srgbClr val="7F8A9A"/>
                </a:solidFill>
                <a:latin typeface="Open Sans"/>
                <a:ea typeface="Open Sans"/>
                <a:cs typeface="Open Sans"/>
              </a:rPr>
              <a:t>Hajic</a:t>
            </a:r>
            <a:r>
              <a:rPr lang="en-IE" sz="900" dirty="0">
                <a:solidFill>
                  <a:srgbClr val="7F8A9A"/>
                </a:solidFill>
                <a:latin typeface="Open Sans"/>
                <a:ea typeface="Open Sans"/>
                <a:cs typeface="Open Sans"/>
              </a:rPr>
              <a:t>, S. Carberry, and S. Clark, editors, ACL 2010, Proceedings of the 48th Annual Meeting of the Association for Computational Linguistics, July 11-16, 2010, Uppsala, Sweden, pages 575–584. The Association for Computer Linguistics, 2010.</a:t>
            </a:r>
          </a:p>
          <a:p>
            <a:endParaRPr lang="en-IE" sz="900" dirty="0">
              <a:solidFill>
                <a:srgbClr val="7F8A9A"/>
              </a:solidFill>
              <a:latin typeface="Open Sans"/>
              <a:ea typeface="Open Sans"/>
              <a:cs typeface="Open Sans"/>
            </a:endParaRP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M. Pontiki, D. </a:t>
            </a:r>
            <a:r>
              <a:rPr lang="en-IE" sz="900" dirty="0" err="1">
                <a:solidFill>
                  <a:srgbClr val="7F8A9A"/>
                </a:solidFill>
                <a:latin typeface="Open Sans"/>
                <a:ea typeface="Open Sans"/>
                <a:cs typeface="Open Sans"/>
              </a:rPr>
              <a:t>Galanis</a:t>
            </a:r>
            <a:r>
              <a:rPr lang="en-IE" sz="900" dirty="0">
                <a:solidFill>
                  <a:srgbClr val="7F8A9A"/>
                </a:solidFill>
                <a:latin typeface="Open Sans"/>
                <a:ea typeface="Open Sans"/>
                <a:cs typeface="Open Sans"/>
              </a:rPr>
              <a:t>, J. Pavlopoulos, H. </a:t>
            </a:r>
            <a:r>
              <a:rPr lang="en-IE" sz="900" dirty="0" err="1">
                <a:solidFill>
                  <a:srgbClr val="7F8A9A"/>
                </a:solidFill>
                <a:latin typeface="Open Sans"/>
                <a:ea typeface="Open Sans"/>
                <a:cs typeface="Open Sans"/>
              </a:rPr>
              <a:t>Papageorgiou</a:t>
            </a:r>
            <a:r>
              <a:rPr lang="en-IE" sz="900" dirty="0">
                <a:solidFill>
                  <a:srgbClr val="7F8A9A"/>
                </a:solidFill>
                <a:latin typeface="Open Sans"/>
                <a:ea typeface="Open Sans"/>
                <a:cs typeface="Open Sans"/>
              </a:rPr>
              <a:t>, I. </a:t>
            </a:r>
            <a:r>
              <a:rPr lang="en-IE" sz="900" dirty="0" err="1">
                <a:solidFill>
                  <a:srgbClr val="7F8A9A"/>
                </a:solidFill>
                <a:latin typeface="Open Sans"/>
                <a:ea typeface="Open Sans"/>
                <a:cs typeface="Open Sans"/>
              </a:rPr>
              <a:t>Androutsopoulos</a:t>
            </a:r>
            <a:r>
              <a:rPr lang="en-IE" sz="900" dirty="0">
                <a:solidFill>
                  <a:srgbClr val="7F8A9A"/>
                </a:solidFill>
                <a:latin typeface="Open Sans"/>
                <a:ea typeface="Open Sans"/>
                <a:cs typeface="Open Sans"/>
              </a:rPr>
              <a:t>, and S. </a:t>
            </a:r>
            <a:r>
              <a:rPr lang="en-IE" sz="900" dirty="0" err="1">
                <a:solidFill>
                  <a:srgbClr val="7F8A9A"/>
                </a:solidFill>
                <a:latin typeface="Open Sans"/>
                <a:ea typeface="Open Sans"/>
                <a:cs typeface="Open Sans"/>
              </a:rPr>
              <a:t>Manandhar</a:t>
            </a:r>
            <a:r>
              <a:rPr lang="en-IE" sz="900" dirty="0">
                <a:solidFill>
                  <a:srgbClr val="7F8A9A"/>
                </a:solidFill>
                <a:latin typeface="Open Sans"/>
                <a:ea typeface="Open Sans"/>
                <a:cs typeface="Open Sans"/>
              </a:rPr>
              <a:t>. Semeval-2014 task 4: Aspect based sentiment analysis. In P. </a:t>
            </a:r>
            <a:r>
              <a:rPr lang="en-IE" sz="900" dirty="0" err="1">
                <a:solidFill>
                  <a:srgbClr val="7F8A9A"/>
                </a:solidFill>
                <a:latin typeface="Open Sans"/>
                <a:ea typeface="Open Sans"/>
                <a:cs typeface="Open Sans"/>
              </a:rPr>
              <a:t>Nakov</a:t>
            </a:r>
            <a:r>
              <a:rPr lang="en-IE" sz="900" dirty="0">
                <a:solidFill>
                  <a:srgbClr val="7F8A9A"/>
                </a:solidFill>
                <a:latin typeface="Open Sans"/>
                <a:ea typeface="Open Sans"/>
                <a:cs typeface="Open Sans"/>
              </a:rPr>
              <a:t> and T. </a:t>
            </a:r>
            <a:r>
              <a:rPr lang="en-IE" sz="900" dirty="0" err="1">
                <a:solidFill>
                  <a:srgbClr val="7F8A9A"/>
                </a:solidFill>
                <a:latin typeface="Open Sans"/>
                <a:ea typeface="Open Sans"/>
                <a:cs typeface="Open Sans"/>
              </a:rPr>
              <a:t>Zesch</a:t>
            </a:r>
            <a:r>
              <a:rPr lang="en-IE" sz="900" dirty="0">
                <a:solidFill>
                  <a:srgbClr val="7F8A9A"/>
                </a:solidFill>
                <a:latin typeface="Open Sans"/>
                <a:ea typeface="Open Sans"/>
                <a:cs typeface="Open Sans"/>
              </a:rPr>
              <a:t>, editors, Proceedings of the 8th International Workshop on Semantic Evaluation, </a:t>
            </a:r>
            <a:r>
              <a:rPr lang="en-IE" sz="900" dirty="0" err="1">
                <a:solidFill>
                  <a:srgbClr val="7F8A9A"/>
                </a:solidFill>
                <a:latin typeface="Open Sans"/>
                <a:ea typeface="Open Sans"/>
                <a:cs typeface="Open Sans"/>
              </a:rPr>
              <a:t>SemEval@COLING</a:t>
            </a:r>
            <a:r>
              <a:rPr lang="en-IE" sz="900" dirty="0">
                <a:solidFill>
                  <a:srgbClr val="7F8A9A"/>
                </a:solidFill>
                <a:latin typeface="Open Sans"/>
                <a:ea typeface="Open Sans"/>
                <a:cs typeface="Open Sans"/>
              </a:rPr>
              <a:t> 2014, Dublin, Ireland, August 23-24, 2014, pages 27–35. The Association for Computer Linguistics, 2014</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Q. Liu, Z. Gao, B. Liu, and Y. Zhang. Automated rule selection for aspect extraction in opinion mining. In Q. Yang and M. J. Wooldridge, editors, Proceedings of the Twenty-Fourth International Joint Conference on Artificial Intelligence, IJCAI 2015, Buenos Aires, Argentina, July 25-31, 2015, pages 1291–1297. AAAI Press, 2015.</a:t>
            </a:r>
          </a:p>
          <a:p>
            <a:endParaRPr lang="en-IE" sz="900" dirty="0">
              <a:solidFill>
                <a:srgbClr val="7F8A9A"/>
              </a:solidFill>
              <a:latin typeface="Open Sans"/>
              <a:ea typeface="Open Sans"/>
              <a:cs typeface="Open Sans"/>
            </a:endParaRPr>
          </a:p>
        </p:txBody>
      </p:sp>
    </p:spTree>
    <p:extLst>
      <p:ext uri="{BB962C8B-B14F-4D97-AF65-F5344CB8AC3E}">
        <p14:creationId xmlns:p14="http://schemas.microsoft.com/office/powerpoint/2010/main" val="1968345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8;p15">
            <a:extLst>
              <a:ext uri="{FF2B5EF4-FFF2-40B4-BE49-F238E27FC236}">
                <a16:creationId xmlns:a16="http://schemas.microsoft.com/office/drawing/2014/main" id="{6CCC2186-597B-E8F5-5E42-0FDF76B0C4A2}"/>
              </a:ext>
            </a:extLst>
          </p:cNvPr>
          <p:cNvSpPr txBox="1"/>
          <p:nvPr/>
        </p:nvSpPr>
        <p:spPr>
          <a:xfrm>
            <a:off x="582476" y="358934"/>
            <a:ext cx="9581257" cy="6093966"/>
          </a:xfrm>
          <a:prstGeom prst="rect">
            <a:avLst/>
          </a:prstGeom>
          <a:noFill/>
          <a:ln>
            <a:noFill/>
          </a:ln>
        </p:spPr>
        <p:txBody>
          <a:bodyPr spcFirstLastPara="1" wrap="square" lIns="68575" tIns="68575" rIns="68575" bIns="68575" anchor="t" anchorCtr="0">
            <a:spAutoFit/>
          </a:bodyPr>
          <a:lstStyle/>
          <a:p>
            <a:r>
              <a:rPr lang="en-IE" sz="900" dirty="0">
                <a:solidFill>
                  <a:srgbClr val="7F8A9A"/>
                </a:solidFill>
                <a:latin typeface="Open Sans"/>
                <a:ea typeface="Open Sans"/>
                <a:cs typeface="Open Sans"/>
              </a:rPr>
              <a:t>Q. Jiang, L. Chen, R. Xu, X. </a:t>
            </a:r>
            <a:r>
              <a:rPr lang="en-IE" sz="900" dirty="0" err="1">
                <a:solidFill>
                  <a:srgbClr val="7F8A9A"/>
                </a:solidFill>
                <a:latin typeface="Open Sans"/>
                <a:ea typeface="Open Sans"/>
                <a:cs typeface="Open Sans"/>
              </a:rPr>
              <a:t>Ao</a:t>
            </a:r>
            <a:r>
              <a:rPr lang="en-IE" sz="900" dirty="0">
                <a:solidFill>
                  <a:srgbClr val="7F8A9A"/>
                </a:solidFill>
                <a:latin typeface="Open Sans"/>
                <a:ea typeface="Open Sans"/>
                <a:cs typeface="Open Sans"/>
              </a:rPr>
              <a:t>, and M. Yang. A challenge dataset and effective models for aspect-based sentiment analysis. In K. Inui, J. Jiang, V. Ng, and X. Wan, editors, Proceedings of the 2019 Conference on Empirical Methods in Natural Language Processing and the 9th International Joint Conference on Natural Language Processing, EMNLP-IJCNLP 2019, Hong Kong, China, November 3-7, 2019, pages 6279–6284. Association for Computational Linguistics, 2019.</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J. Barnes, L. </a:t>
            </a:r>
            <a:r>
              <a:rPr lang="en-IE" sz="900" dirty="0" err="1">
                <a:solidFill>
                  <a:srgbClr val="7F8A9A"/>
                </a:solidFill>
                <a:latin typeface="Open Sans"/>
                <a:ea typeface="Open Sans"/>
                <a:cs typeface="Open Sans"/>
              </a:rPr>
              <a:t>Oberl</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ander</a:t>
            </a:r>
            <a:r>
              <a:rPr lang="en-IE" sz="900" dirty="0">
                <a:solidFill>
                  <a:srgbClr val="7F8A9A"/>
                </a:solidFill>
                <a:latin typeface="Open Sans"/>
                <a:ea typeface="Open Sans"/>
                <a:cs typeface="Open Sans"/>
              </a:rPr>
              <a:t>, E. Troiano, A. Kutuzov, J. Buchmann, R. </a:t>
            </a:r>
            <a:r>
              <a:rPr lang="en-IE" sz="900" dirty="0" err="1">
                <a:solidFill>
                  <a:srgbClr val="7F8A9A"/>
                </a:solidFill>
                <a:latin typeface="Open Sans"/>
                <a:ea typeface="Open Sans"/>
                <a:cs typeface="Open Sans"/>
              </a:rPr>
              <a:t>Agerri</a:t>
            </a:r>
            <a:r>
              <a:rPr lang="en-IE" sz="900" dirty="0">
                <a:solidFill>
                  <a:srgbClr val="7F8A9A"/>
                </a:solidFill>
                <a:latin typeface="Open Sans"/>
                <a:ea typeface="Open Sans"/>
                <a:cs typeface="Open Sans"/>
              </a:rPr>
              <a:t>, L. </a:t>
            </a:r>
            <a:r>
              <a:rPr lang="en-IE" sz="900" dirty="0" err="1">
                <a:solidFill>
                  <a:srgbClr val="7F8A9A"/>
                </a:solidFill>
                <a:latin typeface="Open Sans"/>
                <a:ea typeface="Open Sans"/>
                <a:cs typeface="Open Sans"/>
              </a:rPr>
              <a:t>Øvrelid</a:t>
            </a:r>
            <a:r>
              <a:rPr lang="en-IE" sz="900" dirty="0">
                <a:solidFill>
                  <a:srgbClr val="7F8A9A"/>
                </a:solidFill>
                <a:latin typeface="Open Sans"/>
                <a:ea typeface="Open Sans"/>
                <a:cs typeface="Open Sans"/>
              </a:rPr>
              <a:t>, and E. </a:t>
            </a:r>
            <a:r>
              <a:rPr lang="en-IE" sz="900" dirty="0" err="1">
                <a:solidFill>
                  <a:srgbClr val="7F8A9A"/>
                </a:solidFill>
                <a:latin typeface="Open Sans"/>
                <a:ea typeface="Open Sans"/>
                <a:cs typeface="Open Sans"/>
              </a:rPr>
              <a:t>Velldal</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Semeval</a:t>
            </a:r>
            <a:r>
              <a:rPr lang="en-IE" sz="900" dirty="0">
                <a:solidFill>
                  <a:srgbClr val="7F8A9A"/>
                </a:solidFill>
                <a:latin typeface="Open Sans"/>
                <a:ea typeface="Open Sans"/>
                <a:cs typeface="Open Sans"/>
              </a:rPr>
              <a:t> 2022 task 10: Structured sentiment analysis. In G. Emerson, N. Schluter, G. </a:t>
            </a:r>
            <a:r>
              <a:rPr lang="en-IE" sz="900" dirty="0" err="1">
                <a:solidFill>
                  <a:srgbClr val="7F8A9A"/>
                </a:solidFill>
                <a:latin typeface="Open Sans"/>
                <a:ea typeface="Open Sans"/>
                <a:cs typeface="Open Sans"/>
              </a:rPr>
              <a:t>Stanovsky</a:t>
            </a:r>
            <a:r>
              <a:rPr lang="en-IE" sz="900" dirty="0">
                <a:solidFill>
                  <a:srgbClr val="7F8A9A"/>
                </a:solidFill>
                <a:latin typeface="Open Sans"/>
                <a:ea typeface="Open Sans"/>
                <a:cs typeface="Open Sans"/>
              </a:rPr>
              <a:t>, R. Kumar, A. Palmer, N. Schneider, S. Singh, and S. Ratan, editors, Proceedings of the 16th International Workshop on Semantic Evaluation, </a:t>
            </a:r>
            <a:r>
              <a:rPr lang="en-IE" sz="900" dirty="0" err="1">
                <a:solidFill>
                  <a:srgbClr val="7F8A9A"/>
                </a:solidFill>
                <a:latin typeface="Open Sans"/>
                <a:ea typeface="Open Sans"/>
                <a:cs typeface="Open Sans"/>
              </a:rPr>
              <a:t>SemEval@NAACL</a:t>
            </a:r>
            <a:r>
              <a:rPr lang="en-IE" sz="900" dirty="0">
                <a:solidFill>
                  <a:srgbClr val="7F8A9A"/>
                </a:solidFill>
                <a:latin typeface="Open Sans"/>
                <a:ea typeface="Open Sans"/>
                <a:cs typeface="Open Sans"/>
              </a:rPr>
              <a:t> 2022, Seattle, Washington, United States, July 14-15, 2022, pages 1280–1295. Association for Computational Linguistics, 2022</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Jeremy Barnes, Robin Kurtz, Stephan </a:t>
            </a:r>
            <a:r>
              <a:rPr lang="en-IE" sz="900" dirty="0" err="1">
                <a:solidFill>
                  <a:srgbClr val="7F8A9A"/>
                </a:solidFill>
                <a:latin typeface="Open Sans"/>
                <a:ea typeface="Open Sans"/>
                <a:cs typeface="Open Sans"/>
              </a:rPr>
              <a:t>Oepen</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Lilja</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Øvrelid</a:t>
            </a:r>
            <a:r>
              <a:rPr lang="en-IE" sz="900" dirty="0">
                <a:solidFill>
                  <a:srgbClr val="7F8A9A"/>
                </a:solidFill>
                <a:latin typeface="Open Sans"/>
                <a:ea typeface="Open Sans"/>
                <a:cs typeface="Open Sans"/>
              </a:rPr>
              <a:t>, and Erik </a:t>
            </a:r>
            <a:r>
              <a:rPr lang="en-IE" sz="900" dirty="0" err="1">
                <a:solidFill>
                  <a:srgbClr val="7F8A9A"/>
                </a:solidFill>
                <a:latin typeface="Open Sans"/>
                <a:ea typeface="Open Sans"/>
                <a:cs typeface="Open Sans"/>
              </a:rPr>
              <a:t>Velldal</a:t>
            </a:r>
            <a:r>
              <a:rPr lang="en-IE" sz="900" dirty="0">
                <a:solidFill>
                  <a:srgbClr val="7F8A9A"/>
                </a:solidFill>
                <a:latin typeface="Open Sans"/>
                <a:ea typeface="Open Sans"/>
                <a:cs typeface="Open Sans"/>
              </a:rPr>
              <a:t>. 2021. Structured Sentiment Analysis as Dependency Graph Parsing. In Proceedings of the 59th Annual Meeting of the Association for Computational Linguistics and the 11th International Joint Conference on Natural Language Processing (Volume 1: Long Papers), pages 3387–3402, Online. Association for Computational Linguistics.</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Jeremy Barnes, </a:t>
            </a:r>
            <a:r>
              <a:rPr lang="en-IE" sz="900" dirty="0" err="1">
                <a:solidFill>
                  <a:srgbClr val="7F8A9A"/>
                </a:solidFill>
                <a:latin typeface="Open Sans"/>
                <a:ea typeface="Open Sans"/>
                <a:cs typeface="Open Sans"/>
              </a:rPr>
              <a:t>Lilja</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Øvrelid</a:t>
            </a:r>
            <a:r>
              <a:rPr lang="en-IE" sz="900" dirty="0">
                <a:solidFill>
                  <a:srgbClr val="7F8A9A"/>
                </a:solidFill>
                <a:latin typeface="Open Sans"/>
                <a:ea typeface="Open Sans"/>
                <a:cs typeface="Open Sans"/>
              </a:rPr>
              <a:t>, and Erik </a:t>
            </a:r>
            <a:r>
              <a:rPr lang="en-IE" sz="900" dirty="0" err="1">
                <a:solidFill>
                  <a:srgbClr val="7F8A9A"/>
                </a:solidFill>
                <a:latin typeface="Open Sans"/>
                <a:ea typeface="Open Sans"/>
                <a:cs typeface="Open Sans"/>
              </a:rPr>
              <a:t>Velldal</a:t>
            </a:r>
            <a:r>
              <a:rPr lang="en-IE" sz="900" dirty="0">
                <a:solidFill>
                  <a:srgbClr val="7F8A9A"/>
                </a:solidFill>
                <a:latin typeface="Open Sans"/>
                <a:ea typeface="Open Sans"/>
                <a:cs typeface="Open Sans"/>
              </a:rPr>
              <a:t>. 2021. If you’ve got it, flaunt it: Making the most of fine-grained sentiment annotations. In Proceedings of the 16th Conference of the European Chapter of the Association for Computational Linguistics: Main Volume, pages 49–62, Online. Association for Computational Linguistics.</a:t>
            </a:r>
          </a:p>
          <a:p>
            <a:endParaRPr lang="en-IE" sz="900" dirty="0">
              <a:solidFill>
                <a:srgbClr val="7F8A9A"/>
              </a:solidFill>
              <a:latin typeface="Open Sans"/>
              <a:ea typeface="Open Sans"/>
              <a:cs typeface="Open Sans"/>
            </a:endParaRPr>
          </a:p>
          <a:p>
            <a:r>
              <a:rPr lang="en-IE" sz="900" dirty="0" err="1">
                <a:solidFill>
                  <a:srgbClr val="7F8A9A"/>
                </a:solidFill>
                <a:latin typeface="Open Sans"/>
                <a:ea typeface="Open Sans"/>
                <a:cs typeface="Open Sans"/>
              </a:rPr>
              <a:t>Rønningstad</a:t>
            </a:r>
            <a:r>
              <a:rPr lang="en-IE" sz="900" dirty="0">
                <a:solidFill>
                  <a:srgbClr val="7F8A9A"/>
                </a:solidFill>
                <a:latin typeface="Open Sans"/>
                <a:ea typeface="Open Sans"/>
                <a:cs typeface="Open Sans"/>
              </a:rPr>
              <a:t>, E., </a:t>
            </a:r>
            <a:r>
              <a:rPr lang="en-IE" sz="900" dirty="0" err="1">
                <a:solidFill>
                  <a:srgbClr val="7F8A9A"/>
                </a:solidFill>
                <a:latin typeface="Open Sans"/>
                <a:ea typeface="Open Sans"/>
                <a:cs typeface="Open Sans"/>
              </a:rPr>
              <a:t>Velldal</a:t>
            </a:r>
            <a:r>
              <a:rPr lang="en-IE" sz="900" dirty="0">
                <a:solidFill>
                  <a:srgbClr val="7F8A9A"/>
                </a:solidFill>
                <a:latin typeface="Open Sans"/>
                <a:ea typeface="Open Sans"/>
                <a:cs typeface="Open Sans"/>
              </a:rPr>
              <a:t>, E. and </a:t>
            </a:r>
            <a:r>
              <a:rPr lang="en-IE" sz="900" dirty="0" err="1">
                <a:solidFill>
                  <a:srgbClr val="7F8A9A"/>
                </a:solidFill>
                <a:latin typeface="Open Sans"/>
                <a:ea typeface="Open Sans"/>
                <a:cs typeface="Open Sans"/>
              </a:rPr>
              <a:t>Øvrelid</a:t>
            </a:r>
            <a:r>
              <a:rPr lang="en-IE" sz="900" dirty="0">
                <a:solidFill>
                  <a:srgbClr val="7F8A9A"/>
                </a:solidFill>
                <a:latin typeface="Open Sans"/>
                <a:ea typeface="Open Sans"/>
                <a:cs typeface="Open Sans"/>
              </a:rPr>
              <a:t>, L., 2022, October. Entity-Level Sentiment Analysis (ELSA): An Exploratory Task Survey. In Proceedings of the 29th International Conference on Computational Linguistics (pp. 6773-6783).</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Brown, T., Mann, B., Ryder, N., Subbiah, M., Kaplan, J.D., </a:t>
            </a:r>
            <a:r>
              <a:rPr lang="en-IE" sz="900" dirty="0" err="1">
                <a:solidFill>
                  <a:srgbClr val="7F8A9A"/>
                </a:solidFill>
                <a:latin typeface="Open Sans"/>
                <a:ea typeface="Open Sans"/>
                <a:cs typeface="Open Sans"/>
              </a:rPr>
              <a:t>Dhariwal</a:t>
            </a:r>
            <a:r>
              <a:rPr lang="en-IE" sz="900" dirty="0">
                <a:solidFill>
                  <a:srgbClr val="7F8A9A"/>
                </a:solidFill>
                <a:latin typeface="Open Sans"/>
                <a:ea typeface="Open Sans"/>
                <a:cs typeface="Open Sans"/>
              </a:rPr>
              <a:t>, P., </a:t>
            </a:r>
            <a:r>
              <a:rPr lang="en-IE" sz="900" dirty="0" err="1">
                <a:solidFill>
                  <a:srgbClr val="7F8A9A"/>
                </a:solidFill>
                <a:latin typeface="Open Sans"/>
                <a:ea typeface="Open Sans"/>
                <a:cs typeface="Open Sans"/>
              </a:rPr>
              <a:t>Neelakantan</a:t>
            </a:r>
            <a:r>
              <a:rPr lang="en-IE" sz="900" dirty="0">
                <a:solidFill>
                  <a:srgbClr val="7F8A9A"/>
                </a:solidFill>
                <a:latin typeface="Open Sans"/>
                <a:ea typeface="Open Sans"/>
                <a:cs typeface="Open Sans"/>
              </a:rPr>
              <a:t>, A., </a:t>
            </a:r>
            <a:r>
              <a:rPr lang="en-IE" sz="900" dirty="0" err="1">
                <a:solidFill>
                  <a:srgbClr val="7F8A9A"/>
                </a:solidFill>
                <a:latin typeface="Open Sans"/>
                <a:ea typeface="Open Sans"/>
                <a:cs typeface="Open Sans"/>
              </a:rPr>
              <a:t>Shyam</a:t>
            </a:r>
            <a:r>
              <a:rPr lang="en-IE" sz="900" dirty="0">
                <a:solidFill>
                  <a:srgbClr val="7F8A9A"/>
                </a:solidFill>
                <a:latin typeface="Open Sans"/>
                <a:ea typeface="Open Sans"/>
                <a:cs typeface="Open Sans"/>
              </a:rPr>
              <a:t>, P., Sastry, G., </a:t>
            </a:r>
            <a:r>
              <a:rPr lang="en-IE" sz="900" dirty="0" err="1">
                <a:solidFill>
                  <a:srgbClr val="7F8A9A"/>
                </a:solidFill>
                <a:latin typeface="Open Sans"/>
                <a:ea typeface="Open Sans"/>
                <a:cs typeface="Open Sans"/>
              </a:rPr>
              <a:t>Askell</a:t>
            </a:r>
            <a:r>
              <a:rPr lang="en-IE" sz="900" dirty="0">
                <a:solidFill>
                  <a:srgbClr val="7F8A9A"/>
                </a:solidFill>
                <a:latin typeface="Open Sans"/>
                <a:ea typeface="Open Sans"/>
                <a:cs typeface="Open Sans"/>
              </a:rPr>
              <a:t>, A. and Agarwal, S., 2020. Language models are few-shot learners. Advances in neural information processing systems, 33, pp.1877-1901.</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Li, X., Bing, L., Li, P., Lam, W. and Yang, Z., 2018, July. Aspect term extraction with history attention and selective transformation. In Proceedings of the 27th International Joint Conference on Artificial Intelligence (pp. 4194-4200).</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Wang, </a:t>
            </a:r>
            <a:r>
              <a:rPr lang="en-IE" sz="900" dirty="0" err="1">
                <a:solidFill>
                  <a:srgbClr val="7F8A9A"/>
                </a:solidFill>
                <a:latin typeface="Open Sans"/>
                <a:ea typeface="Open Sans"/>
                <a:cs typeface="Open Sans"/>
              </a:rPr>
              <a:t>Wenya</a:t>
            </a:r>
            <a:r>
              <a:rPr lang="en-IE" sz="900" dirty="0">
                <a:solidFill>
                  <a:srgbClr val="7F8A9A"/>
                </a:solidFill>
                <a:latin typeface="Open Sans"/>
                <a:ea typeface="Open Sans"/>
                <a:cs typeface="Open Sans"/>
              </a:rPr>
              <a:t>, et al. "Recursive Neural Conditional Random Fields for Aspect-based Sentiment Analysis." Proceedings of the 2016 Conference on Empirical Methods in Natural Language Processing. 2016.</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Wei </a:t>
            </a:r>
            <a:r>
              <a:rPr lang="en-IE" sz="900" dirty="0" err="1">
                <a:solidFill>
                  <a:srgbClr val="7F8A9A"/>
                </a:solidFill>
                <a:latin typeface="Open Sans"/>
                <a:ea typeface="Open Sans"/>
                <a:cs typeface="Open Sans"/>
              </a:rPr>
              <a:t>Xue</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Wubai</a:t>
            </a:r>
            <a:r>
              <a:rPr lang="en-IE" sz="900" dirty="0">
                <a:solidFill>
                  <a:srgbClr val="7F8A9A"/>
                </a:solidFill>
                <a:latin typeface="Open Sans"/>
                <a:ea typeface="Open Sans"/>
                <a:cs typeface="Open Sans"/>
              </a:rPr>
              <a:t> Zhou, Tao Li, and Qing Wang. 2017. MTNA: A Neural Multi-task Model for Aspect Category Classification and Aspect Term Extraction On Restaurant Reviews. In Proceedings of the Eighth International Joint Conference on Natural Language Processing (Volume 2: Short Papers), pages 151–156, Taipei, Taiwan. Asian Federation of Natural Language Processing.</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Hongjie Cai, </a:t>
            </a:r>
            <a:r>
              <a:rPr lang="en-IE" sz="900" dirty="0" err="1">
                <a:solidFill>
                  <a:srgbClr val="7F8A9A"/>
                </a:solidFill>
                <a:latin typeface="Open Sans"/>
                <a:ea typeface="Open Sans"/>
                <a:cs typeface="Open Sans"/>
              </a:rPr>
              <a:t>Yaofeng</a:t>
            </a:r>
            <a:r>
              <a:rPr lang="en-IE" sz="900" dirty="0">
                <a:solidFill>
                  <a:srgbClr val="7F8A9A"/>
                </a:solidFill>
                <a:latin typeface="Open Sans"/>
                <a:ea typeface="Open Sans"/>
                <a:cs typeface="Open Sans"/>
              </a:rPr>
              <a:t> Tu, </a:t>
            </a:r>
            <a:r>
              <a:rPr lang="en-IE" sz="900" dirty="0" err="1">
                <a:solidFill>
                  <a:srgbClr val="7F8A9A"/>
                </a:solidFill>
                <a:latin typeface="Open Sans"/>
                <a:ea typeface="Open Sans"/>
                <a:cs typeface="Open Sans"/>
              </a:rPr>
              <a:t>Xiangsheng</a:t>
            </a:r>
            <a:r>
              <a:rPr lang="en-IE" sz="900" dirty="0">
                <a:solidFill>
                  <a:srgbClr val="7F8A9A"/>
                </a:solidFill>
                <a:latin typeface="Open Sans"/>
                <a:ea typeface="Open Sans"/>
                <a:cs typeface="Open Sans"/>
              </a:rPr>
              <a:t> Zhou, </a:t>
            </a:r>
            <a:r>
              <a:rPr lang="en-IE" sz="900" dirty="0" err="1">
                <a:solidFill>
                  <a:srgbClr val="7F8A9A"/>
                </a:solidFill>
                <a:latin typeface="Open Sans"/>
                <a:ea typeface="Open Sans"/>
                <a:cs typeface="Open Sans"/>
              </a:rPr>
              <a:t>Jianfei</a:t>
            </a:r>
            <a:r>
              <a:rPr lang="en-IE" sz="900" dirty="0">
                <a:solidFill>
                  <a:srgbClr val="7F8A9A"/>
                </a:solidFill>
                <a:latin typeface="Open Sans"/>
                <a:ea typeface="Open Sans"/>
                <a:cs typeface="Open Sans"/>
              </a:rPr>
              <a:t> Yu, and Rui Xia. 2020. Aspect-Category based Sentiment Analysis with Hierarchical Graph Convolutional Network. In Proceedings of the 28th International Conference on Computational Linguistics, pages 833–843, Barcelona, Spain (Online). International Committee on Computational Linguistics.</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Y. Xia, M. Zhang, Q. Liu, S. Wu, and X.-Y. Zhang. </a:t>
            </a:r>
            <a:r>
              <a:rPr lang="en-IE" sz="900" dirty="0" err="1">
                <a:solidFill>
                  <a:srgbClr val="7F8A9A"/>
                </a:solidFill>
                <a:latin typeface="Open Sans"/>
                <a:ea typeface="Open Sans"/>
                <a:cs typeface="Open Sans"/>
              </a:rPr>
              <a:t>Metatkg</a:t>
            </a:r>
            <a:r>
              <a:rPr lang="en-IE" sz="900" dirty="0">
                <a:solidFill>
                  <a:srgbClr val="7F8A9A"/>
                </a:solidFill>
                <a:latin typeface="Open Sans"/>
                <a:ea typeface="Open Sans"/>
                <a:cs typeface="Open Sans"/>
              </a:rPr>
              <a:t>: Learning evolutionary meta-knowledge for temporal knowledge graph reasoning. In Proceedings of the 2022 Conference on Empirical Methods in Natural Language Processing, pages 7230–7240, 2022.</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X. Wang, Y. Chen, N. Ding, H. Peng, Z. Wang, Y. Lin, X. Han, L. Hou, J. Li, Z. Liu, et al. Maven-ere: A unified large-scale dataset for event coreference, temporal, causal, and subevent relation extraction. In 2022 Conference on Empirical Methods in Natural Language Processing, EMNLP 2022, 2022.</a:t>
            </a:r>
          </a:p>
          <a:p>
            <a:endParaRPr lang="en-IE" sz="900" dirty="0">
              <a:solidFill>
                <a:srgbClr val="7F8A9A"/>
              </a:solidFill>
              <a:latin typeface="Open Sans"/>
              <a:ea typeface="Open Sans"/>
              <a:cs typeface="Open Sans"/>
            </a:endParaRPr>
          </a:p>
          <a:p>
            <a:r>
              <a:rPr lang="en-IE" sz="900" dirty="0">
                <a:solidFill>
                  <a:srgbClr val="7F8A9A"/>
                </a:solidFill>
                <a:latin typeface="Open Sans"/>
                <a:ea typeface="Open Sans"/>
                <a:cs typeface="Open Sans"/>
              </a:rPr>
              <a:t>D. Loureiro, A. D’Souza, A. N. </a:t>
            </a:r>
            <a:r>
              <a:rPr lang="en-IE" sz="900" dirty="0" err="1">
                <a:solidFill>
                  <a:srgbClr val="7F8A9A"/>
                </a:solidFill>
                <a:latin typeface="Open Sans"/>
                <a:ea typeface="Open Sans"/>
                <a:cs typeface="Open Sans"/>
              </a:rPr>
              <a:t>Muhajab</a:t>
            </a:r>
            <a:r>
              <a:rPr lang="en-IE" sz="900" dirty="0">
                <a:solidFill>
                  <a:srgbClr val="7F8A9A"/>
                </a:solidFill>
                <a:latin typeface="Open Sans"/>
                <a:ea typeface="Open Sans"/>
                <a:cs typeface="Open Sans"/>
              </a:rPr>
              <a:t>, I. A. White, G. Wong, L. E. </a:t>
            </a:r>
            <a:r>
              <a:rPr lang="en-IE" sz="900" dirty="0" err="1">
                <a:solidFill>
                  <a:srgbClr val="7F8A9A"/>
                </a:solidFill>
                <a:latin typeface="Open Sans"/>
                <a:ea typeface="Open Sans"/>
                <a:cs typeface="Open Sans"/>
              </a:rPr>
              <a:t>Anke</a:t>
            </a:r>
            <a:r>
              <a:rPr lang="en-IE" sz="900" dirty="0">
                <a:solidFill>
                  <a:srgbClr val="7F8A9A"/>
                </a:solidFill>
                <a:latin typeface="Open Sans"/>
                <a:ea typeface="Open Sans"/>
                <a:cs typeface="Open Sans"/>
              </a:rPr>
              <a:t>, L. Neves, F. Barbieri, and J. Camacho-</a:t>
            </a:r>
            <a:r>
              <a:rPr lang="en-IE" sz="900" dirty="0" err="1">
                <a:solidFill>
                  <a:srgbClr val="7F8A9A"/>
                </a:solidFill>
                <a:latin typeface="Open Sans"/>
                <a:ea typeface="Open Sans"/>
                <a:cs typeface="Open Sans"/>
              </a:rPr>
              <a:t>Collados</a:t>
            </a:r>
            <a:r>
              <a:rPr lang="en-IE" sz="900" dirty="0">
                <a:solidFill>
                  <a:srgbClr val="7F8A9A"/>
                </a:solidFill>
                <a:latin typeface="Open Sans"/>
                <a:ea typeface="Open Sans"/>
                <a:cs typeface="Open Sans"/>
              </a:rPr>
              <a:t>. </a:t>
            </a:r>
            <a:r>
              <a:rPr lang="en-IE" sz="900" dirty="0" err="1">
                <a:solidFill>
                  <a:srgbClr val="7F8A9A"/>
                </a:solidFill>
                <a:latin typeface="Open Sans"/>
                <a:ea typeface="Open Sans"/>
                <a:cs typeface="Open Sans"/>
              </a:rPr>
              <a:t>Tempowic</a:t>
            </a:r>
            <a:r>
              <a:rPr lang="en-IE" sz="900" dirty="0">
                <a:solidFill>
                  <a:srgbClr val="7F8A9A"/>
                </a:solidFill>
                <a:latin typeface="Open Sans"/>
                <a:ea typeface="Open Sans"/>
                <a:cs typeface="Open Sans"/>
              </a:rPr>
              <a:t>: An evaluation benchmark for detecting meaning shift in social media. In Proceedings of the 29th International Conference on Computational Linguistics, pages 3353–3359, 2022. </a:t>
            </a:r>
          </a:p>
        </p:txBody>
      </p:sp>
    </p:spTree>
    <p:extLst>
      <p:ext uri="{BB962C8B-B14F-4D97-AF65-F5344CB8AC3E}">
        <p14:creationId xmlns:p14="http://schemas.microsoft.com/office/powerpoint/2010/main" val="2326596326"/>
      </p:ext>
    </p:extLst>
  </p:cSld>
  <p:clrMapOvr>
    <a:masterClrMapping/>
  </p:clrMapOvr>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ursday_slide_2024" id="{75A63DF8-2B70-FA44-A1F1-4AEFCF930443}" vid="{41E1E584-97B4-7D4F-8A6F-D027486A1A9F}"/>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ursday_slide_2024" id="{75A63DF8-2B70-FA44-A1F1-4AEFCF930443}" vid="{59ED6375-8917-D743-9F51-E759CF1C9D4E}"/>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19444</TotalTime>
  <Words>4489</Words>
  <Application>Microsoft Macintosh PowerPoint</Application>
  <PresentationFormat>Widescreen</PresentationFormat>
  <Paragraphs>1130</Paragraphs>
  <Slides>28</Slides>
  <Notes>12</Notes>
  <HiddenSlides>1</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Aptos Narrow</vt:lpstr>
      <vt:lpstr>Arial</vt:lpstr>
      <vt:lpstr>Open Sans</vt:lpstr>
      <vt:lpstr>Cambria Math</vt:lpstr>
      <vt:lpstr>Droid Serif</vt:lpstr>
      <vt:lpstr>Office Theme</vt:lpstr>
      <vt:lpstr>Office Theme</vt:lpstr>
      <vt:lpstr>Ontological Methods for Opinion Interpretation in 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UOC: Dataset Resources</vt:lpstr>
      <vt:lpstr>Benchmark Dataset</vt:lpstr>
      <vt:lpstr>LLM Baselines </vt:lpstr>
      <vt:lpstr>LLM Baselines </vt:lpstr>
      <vt:lpstr>Limitations and Future 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Gaurav Negi</dc:creator>
  <cp:lastModifiedBy>Gaurav Negi</cp:lastModifiedBy>
  <cp:revision>59</cp:revision>
  <dcterms:created xsi:type="dcterms:W3CDTF">2024-01-07T22:03:38Z</dcterms:created>
  <dcterms:modified xsi:type="dcterms:W3CDTF">2025-01-14T10:43:25Z</dcterms:modified>
</cp:coreProperties>
</file>