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4"/>
  </p:notesMasterIdLst>
  <p:handoutMasterIdLst>
    <p:handoutMasterId r:id="rId15"/>
  </p:handoutMasterIdLst>
  <p:sldIdLst>
    <p:sldId id="1688" r:id="rId5"/>
    <p:sldId id="1689" r:id="rId6"/>
    <p:sldId id="1684" r:id="rId7"/>
    <p:sldId id="1685" r:id="rId8"/>
    <p:sldId id="1686" r:id="rId9"/>
    <p:sldId id="292" r:id="rId10"/>
    <p:sldId id="1691" r:id="rId11"/>
    <p:sldId id="1687" r:id="rId12"/>
    <p:sldId id="264" r:id="rId13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tkast" id="{4FD42DE8-6FBA-468D-8523-656297C84B8D}">
          <p14:sldIdLst>
            <p14:sldId id="1688"/>
          </p14:sldIdLst>
        </p14:section>
        <p14:section name="Bruk" id="{F6DB75B9-7ADA-4565-90BE-45AECEBA9F3A}">
          <p14:sldIdLst>
            <p14:sldId id="1689"/>
            <p14:sldId id="1684"/>
            <p14:sldId id="1685"/>
            <p14:sldId id="1686"/>
            <p14:sldId id="292"/>
            <p14:sldId id="1691"/>
            <p14:sldId id="1687"/>
          </p14:sldIdLst>
        </p14:section>
        <p14:section name="Ekstra" id="{144BD0AC-BF99-4C5C-B7D8-5EC771F8A6E0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BE8"/>
    <a:srgbClr val="EEDBD5"/>
    <a:srgbClr val="0000FF"/>
    <a:srgbClr val="E6ECFF"/>
    <a:srgbClr val="010000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74199" autoAdjust="0"/>
  </p:normalViewPr>
  <p:slideViewPr>
    <p:cSldViewPr snapToGrid="0">
      <p:cViewPr varScale="1">
        <p:scale>
          <a:sx n="50" d="100"/>
          <a:sy n="50" d="100"/>
        </p:scale>
        <p:origin x="5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4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i Spilker" userId="f1c63b17-3979-4f4d-bbff-229450d9f0b3" providerId="ADAL" clId="{57F78186-A3DA-45C2-8E00-BB8B878AD4DE}"/>
    <pc:docChg chg="delSld modSection">
      <pc:chgData name="Andri Spilker" userId="f1c63b17-3979-4f4d-bbff-229450d9f0b3" providerId="ADAL" clId="{57F78186-A3DA-45C2-8E00-BB8B878AD4DE}" dt="2026-01-13T13:50:43.390" v="3" actId="2696"/>
      <pc:docMkLst>
        <pc:docMk/>
      </pc:docMkLst>
      <pc:sldChg chg="del">
        <pc:chgData name="Andri Spilker" userId="f1c63b17-3979-4f4d-bbff-229450d9f0b3" providerId="ADAL" clId="{57F78186-A3DA-45C2-8E00-BB8B878AD4DE}" dt="2026-01-13T13:50:40.851" v="2" actId="2696"/>
        <pc:sldMkLst>
          <pc:docMk/>
          <pc:sldMk cId="2338664062" sldId="256"/>
        </pc:sldMkLst>
      </pc:sldChg>
      <pc:sldChg chg="del">
        <pc:chgData name="Andri Spilker" userId="f1c63b17-3979-4f4d-bbff-229450d9f0b3" providerId="ADAL" clId="{57F78186-A3DA-45C2-8E00-BB8B878AD4DE}" dt="2026-01-13T13:50:34.786" v="1" actId="2696"/>
        <pc:sldMkLst>
          <pc:docMk/>
          <pc:sldMk cId="3746745847" sldId="259"/>
        </pc:sldMkLst>
      </pc:sldChg>
      <pc:sldChg chg="del">
        <pc:chgData name="Andri Spilker" userId="f1c63b17-3979-4f4d-bbff-229450d9f0b3" providerId="ADAL" clId="{57F78186-A3DA-45C2-8E00-BB8B878AD4DE}" dt="2026-01-13T13:50:32.174" v="0" actId="2696"/>
        <pc:sldMkLst>
          <pc:docMk/>
          <pc:sldMk cId="3535980003" sldId="260"/>
        </pc:sldMkLst>
      </pc:sldChg>
      <pc:sldChg chg="del">
        <pc:chgData name="Andri Spilker" userId="f1c63b17-3979-4f4d-bbff-229450d9f0b3" providerId="ADAL" clId="{57F78186-A3DA-45C2-8E00-BB8B878AD4DE}" dt="2026-01-13T13:50:43.390" v="3" actId="2696"/>
        <pc:sldMkLst>
          <pc:docMk/>
          <pc:sldMk cId="2972655727" sldId="169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0C79E-4F00-AD59-71A1-450D884A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D2CFBBB-1EB9-2BF8-A846-307B36D43B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E2C24B7-10F1-226D-C104-F2F21F006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B0BBDC8-6B12-D401-B1DC-C0D6D4765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659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1EF45-385A-FB1D-38B0-C7C90E817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5604375-7D10-C5E0-4985-C6DAE9A7A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D9011FC-4729-6C6C-CE9E-ABA7146D01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45458ED-08A3-2999-A24A-5567229944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08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LaTeX </a:t>
            </a:r>
            <a:r>
              <a:rPr lang="nb-NO" dirty="0" err="1"/>
              <a:t>course</a:t>
            </a:r>
            <a:r>
              <a:rPr lang="nb-NO" dirty="0"/>
              <a:t>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21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C9347-4396-FB5C-E710-BFB70B6B7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F057953-E605-E1AD-ED12-312770D31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18B4D1D-784B-3CC1-8C89-686983F88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1B69DCC-D123-B91D-E11F-25E53838F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89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much</a:t>
            </a:r>
            <a:r>
              <a:rPr lang="nb-NO" dirty="0"/>
              <a:t> more </a:t>
            </a:r>
            <a:r>
              <a:rPr lang="nb-NO" dirty="0" err="1"/>
              <a:t>than</a:t>
            </a:r>
            <a:r>
              <a:rPr lang="nb-NO" dirty="0"/>
              <a:t> </a:t>
            </a:r>
            <a:r>
              <a:rPr lang="nb-NO" dirty="0" err="1"/>
              <a:t>books</a:t>
            </a:r>
            <a:r>
              <a:rPr lang="nb-NO" dirty="0"/>
              <a:t> and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spaces</a:t>
            </a:r>
            <a:r>
              <a:rPr lang="nb-NO" dirty="0"/>
              <a:t>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68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Sen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pic>
        <p:nvPicPr>
          <p:cNvPr id="2" name="Graphic 1" descr="Logo university of oslo">
            <a:extLst>
              <a:ext uri="{FF2B5EF4-FFF2-40B4-BE49-F238E27FC236}">
                <a16:creationId xmlns:a16="http://schemas.microsoft.com/office/drawing/2014/main" id="{BC8C3784-B5FD-49B3-9C28-6724C0B2A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</a:t>
            </a:r>
            <a:r>
              <a:rPr lang="en-GB" err="1"/>
              <a:t>Center</a:t>
            </a:r>
            <a:r>
              <a:rPr lang="en-GB"/>
              <a:t> name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FDE7BE-01BA-415D-95A3-1A4BC1180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GB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Senter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pic>
        <p:nvPicPr>
          <p:cNvPr id="2" name="Graphic 1" descr="Logo university of oslo">
            <a:extLst>
              <a:ext uri="{FF2B5EF4-FFF2-40B4-BE49-F238E27FC236}">
                <a16:creationId xmlns:a16="http://schemas.microsoft.com/office/drawing/2014/main" id="{BC8C3784-B5FD-49B3-9C28-6724C0B2A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77A74EE8-1B31-4BB6-A484-E679ECF1AF82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FDE7BE-01BA-415D-95A3-1A4BC1180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GB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98898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Sent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9B41FA07-A8D1-42B7-ABF8-134323AC1D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addin_colorlist" hidden="1">
            <a:extLst>
              <a:ext uri="{FF2B5EF4-FFF2-40B4-BE49-F238E27FC236}">
                <a16:creationId xmlns:a16="http://schemas.microsoft.com/office/drawing/2014/main" id="{A590AE6A-A8F3-43FB-92E0-FB9E6AA7F49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BE415A49-A7CB-41AB-9232-10277EDE0B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GB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9978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Senter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9B41FA07-A8D1-42B7-ABF8-134323AC1D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AEEE2547-E66B-46D4-B9F7-535309EC8AB2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</a:t>
            </a:r>
            <a:r>
              <a:rPr lang="en-GB" err="1"/>
              <a:t>Center</a:t>
            </a:r>
            <a:r>
              <a:rPr lang="en-GB"/>
              <a:t> name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GB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5887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Senter content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pic>
        <p:nvPicPr>
          <p:cNvPr id="24" name="Graphic 23" descr="Logo university of oslo">
            <a:extLst>
              <a:ext uri="{FF2B5EF4-FFF2-40B4-BE49-F238E27FC236}">
                <a16:creationId xmlns:a16="http://schemas.microsoft.com/office/drawing/2014/main" id="{81826131-7E99-4E77-923A-68D0F93EAD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774244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ACCACED9-5135-4983-B293-4557C8A14018}"/>
              </a:ext>
            </a:extLst>
          </p:cNvPr>
          <p:cNvSpPr/>
          <p:nvPr userDrawn="1"/>
        </p:nvSpPr>
        <p:spPr>
          <a:xfrm>
            <a:off x="152400" y="-13197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E3957A01-8EE1-4283-9C3E-3E49AFD9C2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GB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61498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Senter pictur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GB">
              <a:highlight>
                <a:srgbClr val="FFFFFF"/>
              </a:highlight>
            </a:endParaRPr>
          </a:p>
        </p:txBody>
      </p:sp>
      <p:pic>
        <p:nvPicPr>
          <p:cNvPr id="24" name="Graphic 23" descr="Logo university of oslo">
            <a:extLst>
              <a:ext uri="{FF2B5EF4-FFF2-40B4-BE49-F238E27FC236}">
                <a16:creationId xmlns:a16="http://schemas.microsoft.com/office/drawing/2014/main" id="{A14125FA-8067-408E-90C9-3CEF3D95A4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774244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F0BC983-C00D-4070-8F27-3BFB7C57910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27" name="addin_colorlist" hidden="1">
            <a:extLst>
              <a:ext uri="{FF2B5EF4-FFF2-40B4-BE49-F238E27FC236}">
                <a16:creationId xmlns:a16="http://schemas.microsoft.com/office/drawing/2014/main" id="{4FD6E352-BCD0-4826-92EF-47147478D915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345213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Senter picture, foot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24" name="Graphic 23" descr="Logo university of oslo">
            <a:extLst>
              <a:ext uri="{FF2B5EF4-FFF2-40B4-BE49-F238E27FC236}">
                <a16:creationId xmlns:a16="http://schemas.microsoft.com/office/drawing/2014/main" id="{A14125FA-8067-408E-90C9-3CEF3D95A4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774244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3880651C-224C-46FB-B5F7-D0D23A5EAF1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</a:t>
            </a:r>
            <a:r>
              <a:rPr lang="en-GB" err="1"/>
              <a:t>Center</a:t>
            </a:r>
            <a:r>
              <a:rPr lang="en-GB"/>
              <a:t> name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GB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0008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Senter Content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CED360B7-AA30-4CA8-A47A-2D8C0E99CC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774244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addin_colorlist" hidden="1">
            <a:extLst>
              <a:ext uri="{FF2B5EF4-FFF2-40B4-BE49-F238E27FC236}">
                <a16:creationId xmlns:a16="http://schemas.microsoft.com/office/drawing/2014/main" id="{9C14F106-AC70-4FF7-A502-C0C28BF29418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</a:t>
            </a:r>
            <a:r>
              <a:rPr lang="en-GB" err="1"/>
              <a:t>Center</a:t>
            </a:r>
            <a:r>
              <a:rPr lang="en-GB"/>
              <a:t> name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47F80F6-ED2F-4F63-B7B7-6A9F14E07D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GB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4476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Senter Pictur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5300B464-3405-48B3-8DC7-C4DA5F368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774244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5DF1E766-9D21-4D4C-9C8D-D4636B1899F9}"/>
              </a:ext>
            </a:extLst>
          </p:cNvPr>
          <p:cNvSpPr/>
          <p:nvPr userDrawn="1"/>
        </p:nvSpPr>
        <p:spPr>
          <a:xfrm>
            <a:off x="152400" y="-13197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7C9C1B55-262A-450E-BD64-7DB95C182B8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GB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7178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Senter Picture,log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5300B464-3405-48B3-8DC7-C4DA5F3684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774244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0565CF8F-BC70-4D87-A510-A9177C61FC03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GB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68756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86DFC-6D9E-4FB6-B1CC-86DCB758B4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96BDF-6D78-418D-90CE-A3E480A0637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en-GB"/>
              <a:t>Point A</a:t>
            </a:r>
          </a:p>
          <a:p>
            <a:pPr lvl="0"/>
            <a:r>
              <a:rPr lang="en-GB"/>
              <a:t>Point B</a:t>
            </a:r>
          </a:p>
          <a:p>
            <a:pPr lvl="0"/>
            <a:r>
              <a:rPr lang="en-GB"/>
              <a:t>Point C</a:t>
            </a:r>
          </a:p>
          <a:p>
            <a:pPr lvl="0"/>
            <a:r>
              <a:rPr lang="en-GB"/>
              <a:t>Point 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7D3C-2F94-4776-940F-B66CAEAA73C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A18538-81E2-4F00-BA84-3C9F8A64B91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A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B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C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3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D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F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insert – Picture – this device– to add or change the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56754-BC1F-4AFB-8AED-B7CF1564DFA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5A29817-1D23-4F45-B57C-D72EAB63959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en-GB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sp>
        <p:nvSpPr>
          <p:cNvPr id="18" name="Text Placeholder 20" descr="Logo university of oslo">
            <a:extLst>
              <a:ext uri="{FF2B5EF4-FFF2-40B4-BE49-F238E27FC236}">
                <a16:creationId xmlns:a16="http://schemas.microsoft.com/office/drawing/2014/main" id="{78331A89-C566-4692-9795-947C86498A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en-GB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insert – Picture – this device– to add or change the picture</a:t>
            </a:r>
          </a:p>
          <a:p>
            <a:endParaRPr lang="en-GB"/>
          </a:p>
        </p:txBody>
      </p:sp>
      <p:sp>
        <p:nvSpPr>
          <p:cNvPr id="21" name="Text Placeholder 20" descr="Logo university of oslo">
            <a:extLst>
              <a:ext uri="{FF2B5EF4-FFF2-40B4-BE49-F238E27FC236}">
                <a16:creationId xmlns:a16="http://schemas.microsoft.com/office/drawing/2014/main" id="{3A7958F3-5218-4366-80FC-02B2FD0D9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Quote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8B0F07D4-E137-450A-A399-427F7D47525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9761E957-F0CF-4ED4-8E8C-AFE74B2607CC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D120309-D0E9-4B2D-83AB-98B0994003A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3" name="addin_text" hidden="1">
            <a:extLst>
              <a:ext uri="{FF2B5EF4-FFF2-40B4-BE49-F238E27FC236}">
                <a16:creationId xmlns:a16="http://schemas.microsoft.com/office/drawing/2014/main" id="{2FE70167-8B95-4B7D-B4C2-8256CD84C13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1D7ED362-5A13-4207-A4AC-5129417866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5" name="addin_grouplist" hidden="1">
            <a:extLst>
              <a:ext uri="{FF2B5EF4-FFF2-40B4-BE49-F238E27FC236}">
                <a16:creationId xmlns:a16="http://schemas.microsoft.com/office/drawing/2014/main" id="{029ACE22-851C-4C97-B1E3-EA848D5944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EFB2C001-E71D-4B8A-BAF5-211DE2ADC30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17" name="addin_fillplaceholders" hidden="1">
            <a:extLst>
              <a:ext uri="{FF2B5EF4-FFF2-40B4-BE49-F238E27FC236}">
                <a16:creationId xmlns:a16="http://schemas.microsoft.com/office/drawing/2014/main" id="{9DBF4DD5-759D-4A79-A2D4-EE39820097C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76F86FE6-0CB7-4301-BAD6-3B7985B4B9E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6CCB20-1FDA-476C-ABED-9935789F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F5C773A-A4EB-4EF6-ADC2-2E8B749815D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AB95D2E9-734C-4FC0-B35A-0D937B2F7D06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4534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8EE8D69B-D05C-4140-B965-14257659E6C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007ECC18-4A3A-4AA0-A5C4-003EA9FF12F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B3B1CE5A-F857-45B3-A14A-C0B5E7F5BFD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F085CD2E-F309-4B1F-AA08-F52541024FC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0515C115-0F8F-470A-A056-D08CA976895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B3D55F31-0565-4E8F-B604-665BF7DEB698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8E21DA72-C57D-45FD-BBC8-1D03B1910EC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AED6A724-C27D-4094-A0A5-85EE3334AE13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15D4562-DF9B-4FA5-8EAD-3426A0687580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AFFF291-2AA0-4BB4-9048-55C0673B9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72F09F39-CF72-463A-942D-EA0823F8FBD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F3CCC1C9-35ED-4803-A97A-49AF55FD04E5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87D0F46-E821-4168-ADA3-054EFE572AF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9E9264E-B34A-4045-8D48-7A5F1E1711F3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8630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4155695-BE1A-4664-B8FB-8C5921CB632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8539A85-8CFB-401E-AB18-0E54E8B5D60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26363B7C-B488-4C5C-84D1-9FAF14DC8F1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42BE0AE4-A597-4F4E-92DC-BFA0770F4BA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B6F58BDF-8AEE-4955-BBF4-E9E5266EC509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91D41CA0-DE09-4475-8FA3-0DC5087A81E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C2A355A4-7A15-4FE3-A009-271311DC7ED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F57E1C2F-1B8B-46B7-8303-D4E7B5270EC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21383FF9-2710-4025-8692-531BB56134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321C4D-3F4F-41B3-B0DB-1803EADBE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E05A797-AB0A-4E2F-BA34-4BB630E90D9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 dirty="0"/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2A58449D-8760-4F98-B6A9-97544C90A202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F165FD8-671C-4A21-A7A4-BB747E67E1A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3B075339-ABA2-422D-A371-326F845B774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Photo credit / Caption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3937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0194971C-0329-4F52-8335-282FE14C8DE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CFF11A1-F543-4194-835D-404A10DF30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9B1CC51A-7AE5-4FA2-AA87-F4982FC5E88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5A00BE4F-0A4C-496E-8375-3AA8A969733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D1A21879-80F1-4BB7-B3CD-95A5A77FC84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3925FC53-47C3-45AB-889B-342F12F5DCD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51D6CA62-BB69-4B46-84C8-0B2574DA4D5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E981E5EB-A2E9-44B7-A226-B1746865AE4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7AB90A2E-8D10-4FC7-AF89-61906FC55DA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FF71459-FADF-411C-A77D-557F5E53D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D19BC37-2D11-4C65-B4AC-384D505352B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6474216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32C8EE54-9B0D-4B79-9D82-A1E0F686962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B82D5ED9-CB3C-477F-8724-8DD96FD91E9C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300F6049-8EFD-46AE-8A84-54F26B4038C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0522845B-C006-450E-89EB-08BB06B87828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23" name="addin_image" hidden="1">
            <a:extLst>
              <a:ext uri="{FF2B5EF4-FFF2-40B4-BE49-F238E27FC236}">
                <a16:creationId xmlns:a16="http://schemas.microsoft.com/office/drawing/2014/main" id="{E89DA638-14D3-4166-A435-8095A5F319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24" name="addin_grouplist" hidden="1">
            <a:extLst>
              <a:ext uri="{FF2B5EF4-FFF2-40B4-BE49-F238E27FC236}">
                <a16:creationId xmlns:a16="http://schemas.microsoft.com/office/drawing/2014/main" id="{83A26315-8A6C-4548-9F83-EF45A03732FE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25" name="addin_logo" hidden="1">
            <a:extLst>
              <a:ext uri="{FF2B5EF4-FFF2-40B4-BE49-F238E27FC236}">
                <a16:creationId xmlns:a16="http://schemas.microsoft.com/office/drawing/2014/main" id="{B5EC4DFB-B4AF-4B6C-8E54-4C52C11727C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FDB0ED79-57BA-48A9-BB7E-62AF66AE973A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C6DF99F2-4135-4EB0-96B1-7678770752B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2D6B678E-A514-4695-B678-C0C18414D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F0EAFA10-98AD-49D7-88BB-97F335737B3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BD69D784-A4FE-4271-AE58-08A2AE66458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8" name="Content Placeholder 1">
            <a:extLst>
              <a:ext uri="{FF2B5EF4-FFF2-40B4-BE49-F238E27FC236}">
                <a16:creationId xmlns:a16="http://schemas.microsoft.com/office/drawing/2014/main" id="{634CB259-4450-4F60-B7BA-380DD43269F7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684E96C6-0470-4074-AC9F-1FC73CE726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7FB00B90-DA0D-4B01-9928-BA649455C37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8E83328-4435-4864-AA60-994FC2DEB241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823D0DA-76A7-476A-B124-3E5F54C018F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3F61A1E0-4003-4DD2-A44A-26DAA13DFC9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A17CE78D-9F42-42A9-AF0F-95E87C8F7E2A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83584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6BC6B924-B726-46EF-880A-9E5046E2835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0F406EA1-451C-43CE-AF69-8C6F52C82BD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23" name="addin_title" hidden="1">
            <a:extLst>
              <a:ext uri="{FF2B5EF4-FFF2-40B4-BE49-F238E27FC236}">
                <a16:creationId xmlns:a16="http://schemas.microsoft.com/office/drawing/2014/main" id="{7D9FC63F-D84E-4F84-82D1-D178575F3D73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24" name="addin_text" hidden="1">
            <a:extLst>
              <a:ext uri="{FF2B5EF4-FFF2-40B4-BE49-F238E27FC236}">
                <a16:creationId xmlns:a16="http://schemas.microsoft.com/office/drawing/2014/main" id="{E795A421-32E5-4EFC-B041-6E52902811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B43FC952-EC4C-4CFC-8149-0FD608725D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B9ED3756-EEC0-4D78-924B-04C3D5C45E6E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53286181-2FE7-4D13-AB92-215CA05C96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1B07E9C8-3031-4FF1-B314-0CD0E5AFC3EA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FD8685DB-64DC-4C19-8170-A68EBF397DC0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4E5FBAF-2292-47F0-801D-87B6F0D3C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DCC86E11-282B-468A-956C-E262C69849F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3CB072F7-87DD-4023-B082-532ECEC0F5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73614E7C-097B-4EEE-854A-7568A6CC922C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F84EF2B-4304-4D84-B982-7C05B1A3E2A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3D64D78-7CDD-4BE7-8B0D-E6FB02769C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AB016DAA-0261-4060-8EB3-B7367CFEB5DF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53FD95FD-9B00-4CB1-8E0E-14223191D74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28BFC950-307E-48F3-9B0C-F4E1A36423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EAA6F340-C9EF-4129-9659-A1A013708080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4758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D98DB31A-41A4-4A9F-B5AA-D7F07F1A9A5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C51B44CF-98C2-41E6-91FE-AF5E524FED6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9BFAEB05-45A4-411A-9B32-A0D2DF3F7DD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80652C33-DFDC-4B85-ACF2-C651E5417E36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314E60D7-FFBD-4AA1-93A7-367D52F934D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2D8DB4F7-D131-4366-B6F3-CE3C88A917F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5C823523-085B-4943-9D62-6439D76E86E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AC7E3B16-73C0-44D1-BA7B-8807AAC164B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6E854D4A-6234-4876-9FAC-227BBFEC532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3BB9FD6-FF5A-4037-81D4-73765FD3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FB43E961-572A-4228-B08B-E6739FB875A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94A0280A-78D6-4256-A580-C1F1731D808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9DDFB76-3A36-4E90-8487-0346DCC60A00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B8C7694B-CC1E-4B14-A082-AE8D866B4C3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C96455DC-4975-454F-91B9-1B445B2EAB0C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A8AE7CAD-B416-42F8-87EB-131FBF7CE6C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DE8A3322-7A09-4BE4-A4FE-413BBDE2D63D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FA484EA-AA2C-40A7-ABF3-C0FD5B1A47E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9A489CEB-34AD-4384-BA80-AA2246D2E4C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01540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4CC826BC-EB14-416D-98AE-9C2717B644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E69ABA66-AD9A-46BC-9A59-836517AF9F2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D3DA5E01-834B-4603-9C97-006D96A01016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459679D8-A86C-4ECE-9966-3E17ADE0251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906C1D5D-BA97-46DA-A42A-329D64E6EA2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A6BA0D97-8042-48DC-AF73-802E720F44A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95FE0D3D-8A54-4A3C-9490-BFF25013336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4ADCFAB2-9361-406C-8B91-319D6E60237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B1321D1D-7DA3-421B-8DFD-055DF7C01EB3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4834812D-5E47-4657-B254-F419EB215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102A6EFA-C37B-4702-A809-D7DBFC6E927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5B1E2CFA-E2D6-4CD2-BA4C-828F6543967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30175F78-3515-4C72-98C3-13F396EE828B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3E8F4557-4D06-4652-858C-45439D9246A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E4CF1716-4A3B-40E8-A74C-C68C55A5C4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69A6B39D-03AD-42C0-82F5-1A93D97AEE7E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7F1A3A49-5D49-4FFE-A5AB-554A25581DF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6834A601-EA9E-4149-9B82-4F71484E407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716AD4CA-90A6-4F6E-ADD9-42A7A4602956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43D651EA-0704-46C8-A812-D5CB3182DE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19AFD61-94F1-4AD4-B8EF-C2A9E2E1338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30E18835-33BC-49E9-875D-27CEDA1F0D8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101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FA9EC37-EFC7-43AC-A1A9-890E57477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6DD7356-7D2F-4DFD-B757-4D2686D56F7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42365B75-7D98-4406-BF65-4720F906799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BA2D2B4D-B0E8-4957-B69B-7118D08F1A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Photo credit / Caption</a:t>
            </a:r>
            <a:endParaRPr lang="en-GB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366EDB7-22D7-4ABB-99D2-8666FB171A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214E790B-F509-4762-AF28-7102EA359A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Photo credit / Caption</a:t>
            </a:r>
            <a:endParaRPr lang="en-GB" dirty="0"/>
          </a:p>
        </p:txBody>
      </p:sp>
      <p:sp>
        <p:nvSpPr>
          <p:cNvPr id="25" name="addin_colorlist" hidden="1">
            <a:extLst>
              <a:ext uri="{FF2B5EF4-FFF2-40B4-BE49-F238E27FC236}">
                <a16:creationId xmlns:a16="http://schemas.microsoft.com/office/drawing/2014/main" id="{70466E5F-8F9B-4466-9687-C605E211FFB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</a:t>
            </a:r>
            <a:endParaRPr lang="en-GB" dirty="0"/>
          </a:p>
        </p:txBody>
      </p:sp>
      <p:sp>
        <p:nvSpPr>
          <p:cNvPr id="26" name="addin_background" hidden="1">
            <a:extLst>
              <a:ext uri="{FF2B5EF4-FFF2-40B4-BE49-F238E27FC236}">
                <a16:creationId xmlns:a16="http://schemas.microsoft.com/office/drawing/2014/main" id="{42275F9C-66A5-4AF5-B84E-A4CD9215FF8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60097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080D83DE-9286-4A8B-8F86-DAE734DFF4C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</a:t>
            </a:r>
            <a:endParaRPr lang="en-GB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AC6612E7-9B7A-40EF-8DD6-3861C44D2CF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FDD1352-F766-4218-99CF-E9AC9B7DC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2B33994C-DAB1-4997-9CCF-AC1EF44DFBB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BC76C51F-E9A7-4970-A13D-E988837549D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0E5BD093-E66E-4125-B9C7-23D8A59335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5D4AF80-CA22-4307-8BCF-B455F56D5F2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7BACE702-6930-4880-80F3-BB0C3D241F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E3CDFC7B-724E-40FD-8374-B00BB31D1A3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67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 descr="Logo university of oslo">
            <a:extLst>
              <a:ext uri="{FF2B5EF4-FFF2-40B4-BE49-F238E27FC236}">
                <a16:creationId xmlns:a16="http://schemas.microsoft.com/office/drawing/2014/main" id="{87E19F59-4A52-4AE7-A769-E9F9BC5FA7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FC149FD-51D0-4604-9AC4-C6BAC2F859A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391334B4-82D1-46E7-8A20-DFA241DB285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</a:t>
            </a:r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FAAC422D-E23E-4500-8599-A248E726DF7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876440-E134-4CB0-A4C5-041F6DA51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20106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AE0688C1-D679-4A68-B930-AA78117F42D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</a:t>
            </a:r>
            <a:endParaRPr lang="en-GB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2E1E9FA0-E572-4648-8895-9A9148988A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59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addin_colorpicker</a:t>
            </a:r>
          </a:p>
        </p:txBody>
      </p:sp>
      <p:pic>
        <p:nvPicPr>
          <p:cNvPr id="10" name="Graphic 9" descr="Logo University of oslo">
            <a:extLst>
              <a:ext uri="{FF2B5EF4-FFF2-40B4-BE49-F238E27FC236}">
                <a16:creationId xmlns:a16="http://schemas.microsoft.com/office/drawing/2014/main" id="{7587AA2B-C7B3-440E-B739-7247D414803F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39" r:id="rId2"/>
    <p:sldLayoutId id="2147483716" r:id="rId3"/>
    <p:sldLayoutId id="2147483724" r:id="rId4"/>
    <p:sldLayoutId id="2147483717" r:id="rId5"/>
    <p:sldLayoutId id="2147483718" r:id="rId6"/>
    <p:sldLayoutId id="2147483725" r:id="rId7"/>
    <p:sldLayoutId id="2147483719" r:id="rId8"/>
    <p:sldLayoutId id="2147483720" r:id="rId9"/>
    <p:sldLayoutId id="2147483726" r:id="rId10"/>
    <p:sldLayoutId id="2147483701" r:id="rId11"/>
    <p:sldLayoutId id="2147483702" r:id="rId12"/>
    <p:sldLayoutId id="2147483704" r:id="rId13"/>
    <p:sldLayoutId id="214748370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b.uio.no/english/using/guidance/" TargetMode="External"/><Relationship Id="rId3" Type="http://schemas.openxmlformats.org/officeDocument/2006/relationships/hyperlink" Target="https://www.ub.uio.no/english/about/people/edu/teach/akspilke" TargetMode="External"/><Relationship Id="rId7" Type="http://schemas.openxmlformats.org/officeDocument/2006/relationships/hyperlink" Target="https://www.ub.uio.no/english/libraries/dsc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www.ub.uio.no/english/about/people/research/lit/matthewg" TargetMode="External"/><Relationship Id="rId5" Type="http://schemas.openxmlformats.org/officeDocument/2006/relationships/hyperlink" Target="mailto:Andri.spilker@ub.uio.no" TargetMode="External"/><Relationship Id="rId10" Type="http://schemas.openxmlformats.org/officeDocument/2006/relationships/image" Target="../media/image19.jpeg"/><Relationship Id="rId4" Type="http://schemas.openxmlformats.org/officeDocument/2006/relationships/hyperlink" Target="https://www.ub.uio.no/english/libraries/informatikk/" TargetMode="External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3930438-3134-12A2-0D6D-A97E560A1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41898E9-A5FF-04CB-DE38-551FCBA8E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8009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381F6D4C-84D6-66D3-B862-69D9AAEF5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24" y="1424715"/>
            <a:ext cx="8070960" cy="2365779"/>
          </a:xfrm>
        </p:spPr>
        <p:txBody>
          <a:bodyPr/>
          <a:lstStyle/>
          <a:p>
            <a:r>
              <a:rPr lang="en-US" dirty="0"/>
              <a:t>Remember that the university library is here to help!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100BDE8-C987-D448-DD7F-2FA9C9AACE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6632" y="7434085"/>
            <a:ext cx="6933976" cy="757238"/>
          </a:xfrm>
        </p:spPr>
        <p:txBody>
          <a:bodyPr/>
          <a:lstStyle/>
          <a:p>
            <a:r>
              <a:rPr lang="en-US" dirty="0">
                <a:highlight>
                  <a:srgbClr val="FFFFFF"/>
                </a:highlight>
              </a:rPr>
              <a:t>How the university library can help you on the way 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5FCFEF0D-F962-0A39-3E8F-F5AFF6CA9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5" y="4124064"/>
            <a:ext cx="3008837" cy="269304"/>
          </a:xfrm>
        </p:spPr>
        <p:txBody>
          <a:bodyPr/>
          <a:lstStyle/>
          <a:p>
            <a:r>
              <a:rPr lang="en-US" dirty="0"/>
              <a:t>Andri Spilker &amp; Matthew Good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AA89176-F828-55B4-D55C-33B83D60DF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224" y="4393811"/>
            <a:ext cx="3482172" cy="269304"/>
          </a:xfrm>
        </p:spPr>
        <p:txBody>
          <a:bodyPr/>
          <a:lstStyle/>
          <a:p>
            <a:r>
              <a:rPr lang="en-US" dirty="0"/>
              <a:t>PhDs in Astrophysics &amp; Informatics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C15B80F-F512-F8E7-A1BA-ACF2E1AF4D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1224" y="4660542"/>
            <a:ext cx="2434962" cy="269304"/>
          </a:xfrm>
        </p:spPr>
        <p:txBody>
          <a:bodyPr/>
          <a:lstStyle/>
          <a:p>
            <a:r>
              <a:rPr lang="en-US" dirty="0"/>
              <a:t>University of Oslo library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01171D7-6677-DC98-A20A-897B2C1013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211870" cy="269304"/>
          </a:xfrm>
        </p:spPr>
        <p:txBody>
          <a:bodyPr/>
          <a:lstStyle/>
          <a:p>
            <a:r>
              <a:rPr lang="en-GB" dirty="0"/>
              <a:t>Spring 2026</a:t>
            </a:r>
          </a:p>
        </p:txBody>
      </p:sp>
    </p:spTree>
    <p:extLst>
      <p:ext uri="{BB962C8B-B14F-4D97-AF65-F5344CB8AC3E}">
        <p14:creationId xmlns:p14="http://schemas.microsoft.com/office/powerpoint/2010/main" val="960744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B3641-4226-8573-C034-B2B28954B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F9D08F1-F645-4F34-DDD8-85CEB4290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8009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379CEC24-90F6-941E-1CE0-44D252C12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976" y="1966036"/>
            <a:ext cx="8070960" cy="2365779"/>
          </a:xfrm>
        </p:spPr>
        <p:txBody>
          <a:bodyPr/>
          <a:lstStyle/>
          <a:p>
            <a:pPr algn="ctr"/>
            <a:r>
              <a:rPr lang="en-US" dirty="0"/>
              <a:t>Remember that the university library is here to help!</a:t>
            </a:r>
          </a:p>
        </p:txBody>
      </p:sp>
    </p:spTree>
    <p:extLst>
      <p:ext uri="{BB962C8B-B14F-4D97-AF65-F5344CB8AC3E}">
        <p14:creationId xmlns:p14="http://schemas.microsoft.com/office/powerpoint/2010/main" val="3054141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88441-1DBD-D745-D32C-BAA082C27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49AE90CF-ECEF-8401-1E58-14BF50EA85E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Page </a:t>
            </a:r>
            <a:fld id="{5251F420-7306-4E7C-A79E-F31A38F7D392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 dirty="0"/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DDF65086-9EE0-0BBC-99EB-98DABFE7A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006" y="555363"/>
            <a:ext cx="11471910" cy="1069126"/>
          </a:xfrm>
        </p:spPr>
        <p:txBody>
          <a:bodyPr anchor="t">
            <a:normAutofit/>
          </a:bodyPr>
          <a:lstStyle/>
          <a:p>
            <a:r>
              <a:rPr lang="en-US" b="1" dirty="0"/>
              <a:t>Seminars to help you through your masters</a:t>
            </a:r>
          </a:p>
        </p:txBody>
      </p:sp>
      <p:sp>
        <p:nvSpPr>
          <p:cNvPr id="2" name="You can influence what happens here!">
            <a:extLst>
              <a:ext uri="{FF2B5EF4-FFF2-40B4-BE49-F238E27FC236}">
                <a16:creationId xmlns:a16="http://schemas.microsoft.com/office/drawing/2014/main" id="{266AD5EF-6E2F-2335-005C-434AA1118B7E}"/>
              </a:ext>
            </a:extLst>
          </p:cNvPr>
          <p:cNvSpPr txBox="1"/>
          <p:nvPr/>
        </p:nvSpPr>
        <p:spPr>
          <a:xfrm>
            <a:off x="3380101" y="6048545"/>
            <a:ext cx="5431797" cy="39754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4500"/>
            </a:lvl1pPr>
          </a:lstStyle>
          <a:p>
            <a:r>
              <a:rPr sz="2250" dirty="0"/>
              <a:t>You can influence what happens here!</a:t>
            </a:r>
          </a:p>
        </p:txBody>
      </p:sp>
      <p:sp>
        <p:nvSpPr>
          <p:cNvPr id="3" name="Plassholder for innhold 4">
            <a:extLst>
              <a:ext uri="{FF2B5EF4-FFF2-40B4-BE49-F238E27FC236}">
                <a16:creationId xmlns:a16="http://schemas.microsoft.com/office/drawing/2014/main" id="{8588BF96-3176-55F4-829D-36E4D7B6F8B5}"/>
              </a:ext>
            </a:extLst>
          </p:cNvPr>
          <p:cNvSpPr txBox="1">
            <a:spLocks/>
          </p:cNvSpPr>
          <p:nvPr/>
        </p:nvSpPr>
        <p:spPr>
          <a:xfrm>
            <a:off x="662006" y="1490158"/>
            <a:ext cx="4586650" cy="4202777"/>
          </a:xfrm>
          <a:prstGeom prst="rect">
            <a:avLst/>
          </a:prstGeom>
          <a:ln w="47625" cap="rnd">
            <a:solidFill>
              <a:schemeClr val="accent3"/>
            </a:solidFill>
          </a:ln>
        </p:spPr>
        <p:txBody>
          <a:bodyPr numCol="1"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b="1" dirty="0">
                <a:solidFill>
                  <a:srgbClr val="000000"/>
                </a:solidFill>
              </a:rPr>
              <a:t>Final master seminar </a:t>
            </a:r>
          </a:p>
          <a:p>
            <a:pPr marL="0" indent="0" fontAlgn="base">
              <a:buNone/>
            </a:pPr>
            <a:r>
              <a:rPr lang="en-US" sz="2000" b="1" dirty="0">
                <a:solidFill>
                  <a:schemeClr val="accent3"/>
                </a:solidFill>
              </a:rPr>
              <a:t>18</a:t>
            </a:r>
            <a:r>
              <a:rPr lang="en-US" sz="2000" b="1" baseline="30000" dirty="0">
                <a:solidFill>
                  <a:schemeClr val="accent3"/>
                </a:solidFill>
              </a:rPr>
              <a:t>th</a:t>
            </a:r>
            <a:r>
              <a:rPr lang="en-US" sz="2000" b="1" dirty="0">
                <a:solidFill>
                  <a:schemeClr val="accent3"/>
                </a:solidFill>
              </a:rPr>
              <a:t> of March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Final checklist for delivering your master thesis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Final writing tips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Visit from professor?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How to present?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Publishing, conferences?</a:t>
            </a:r>
          </a:p>
        </p:txBody>
      </p:sp>
      <p:sp>
        <p:nvSpPr>
          <p:cNvPr id="4" name="Plassholder for innhold 4">
            <a:extLst>
              <a:ext uri="{FF2B5EF4-FFF2-40B4-BE49-F238E27FC236}">
                <a16:creationId xmlns:a16="http://schemas.microsoft.com/office/drawing/2014/main" id="{7E53EF20-46D8-1D40-15E4-73EC67C18AB7}"/>
              </a:ext>
            </a:extLst>
          </p:cNvPr>
          <p:cNvSpPr txBox="1">
            <a:spLocks/>
          </p:cNvSpPr>
          <p:nvPr/>
        </p:nvSpPr>
        <p:spPr>
          <a:xfrm>
            <a:off x="6286315" y="1487317"/>
            <a:ext cx="4980052" cy="4202777"/>
          </a:xfrm>
          <a:prstGeom prst="rect">
            <a:avLst/>
          </a:prstGeom>
          <a:ln w="50800" cap="rnd">
            <a:solidFill>
              <a:schemeClr val="accent3"/>
            </a:solidFill>
          </a:ln>
        </p:spPr>
        <p:txBody>
          <a:bodyPr numCol="1"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b="1" dirty="0">
                <a:solidFill>
                  <a:srgbClr val="000000"/>
                </a:solidFill>
              </a:rPr>
              <a:t>Writing seminar </a:t>
            </a:r>
          </a:p>
          <a:p>
            <a:pPr marL="0" indent="0" fontAlgn="base">
              <a:buNone/>
            </a:pPr>
            <a:r>
              <a:rPr lang="en-US" sz="2000" b="1" dirty="0">
                <a:solidFill>
                  <a:schemeClr val="accent3"/>
                </a:solidFill>
              </a:rPr>
              <a:t>9</a:t>
            </a:r>
            <a:r>
              <a:rPr lang="en-US" sz="2000" b="1" baseline="30000" dirty="0">
                <a:solidFill>
                  <a:schemeClr val="accent3"/>
                </a:solidFill>
              </a:rPr>
              <a:t>th</a:t>
            </a:r>
            <a:r>
              <a:rPr lang="en-US" sz="2000" b="1" dirty="0">
                <a:solidFill>
                  <a:schemeClr val="accent3"/>
                </a:solidFill>
              </a:rPr>
              <a:t> and 10</a:t>
            </a:r>
            <a:r>
              <a:rPr lang="en-US" sz="2000" b="1" baseline="30000" dirty="0">
                <a:solidFill>
                  <a:schemeClr val="accent3"/>
                </a:solidFill>
              </a:rPr>
              <a:t>th</a:t>
            </a:r>
            <a:r>
              <a:rPr lang="en-US" sz="2000" b="1" dirty="0">
                <a:solidFill>
                  <a:schemeClr val="accent3"/>
                </a:solidFill>
              </a:rPr>
              <a:t> of April 9-12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Structure your writing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Write-write-write (exercises, tips, motivation)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Copyright: what can you use?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Correct citations</a:t>
            </a:r>
          </a:p>
          <a:p>
            <a:pPr fontAlgn="base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6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5429-5173-6D1E-ED90-19223DC97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B9540838-1276-C35C-D501-5D665F4A7FF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Page </a:t>
            </a:r>
            <a:fld id="{5251F420-7306-4E7C-A79E-F31A38F7D392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 dirty="0"/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EFCA178B-9399-FDDE-674E-BC65C9A03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" y="607272"/>
            <a:ext cx="11471910" cy="1069126"/>
          </a:xfrm>
        </p:spPr>
        <p:txBody>
          <a:bodyPr anchor="t">
            <a:normAutofit/>
          </a:bodyPr>
          <a:lstStyle/>
          <a:p>
            <a:r>
              <a:rPr lang="en-US" b="1" dirty="0"/>
              <a:t>Check website for updates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D38D34F-E5A0-2AF9-A0B3-79F152C12864}"/>
              </a:ext>
            </a:extLst>
          </p:cNvPr>
          <p:cNvSpPr txBox="1"/>
          <p:nvPr/>
        </p:nvSpPr>
        <p:spPr>
          <a:xfrm>
            <a:off x="625899" y="1445566"/>
            <a:ext cx="10227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accent3"/>
                </a:solidFill>
              </a:rPr>
              <a:t>https://www.mn.uio.no/ifi/studier/master/masterseminarer/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F64081-BA04-DE64-E2C7-60F442664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71" y="2073790"/>
            <a:ext cx="3915835" cy="391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78A83F85-3623-0723-14D7-F7434BA37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9681" y="2168047"/>
            <a:ext cx="5971328" cy="465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1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FCA8C69-22D6-04D6-858B-4FBE75D04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837122E-509A-F51E-1A47-D6FCF030A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BCB76FE-2D3F-DDF0-8383-740D59A6F2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712" b="62687"/>
          <a:stretch/>
        </p:blipFill>
        <p:spPr>
          <a:xfrm>
            <a:off x="663645" y="1683954"/>
            <a:ext cx="3681526" cy="2868452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04555397-05CC-36DB-5F83-078131B93F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764048"/>
              </p:ext>
            </p:extLst>
          </p:nvPr>
        </p:nvGraphicFramePr>
        <p:xfrm>
          <a:off x="5454939" y="3159441"/>
          <a:ext cx="6541990" cy="3526830"/>
        </p:xfrm>
        <a:graphic>
          <a:graphicData uri="http://schemas.openxmlformats.org/drawingml/2006/table">
            <a:tbl>
              <a:tblPr/>
              <a:tblGrid>
                <a:gridCol w="3270995">
                  <a:extLst>
                    <a:ext uri="{9D8B030D-6E8A-4147-A177-3AD203B41FA5}">
                      <a16:colId xmlns:a16="http://schemas.microsoft.com/office/drawing/2014/main" val="3522669426"/>
                    </a:ext>
                  </a:extLst>
                </a:gridCol>
                <a:gridCol w="3270995">
                  <a:extLst>
                    <a:ext uri="{9D8B030D-6E8A-4147-A177-3AD203B41FA5}">
                      <a16:colId xmlns:a16="http://schemas.microsoft.com/office/drawing/2014/main" val="2430287356"/>
                    </a:ext>
                  </a:extLst>
                </a:gridCol>
              </a:tblGrid>
              <a:tr h="786039">
                <a:tc>
                  <a:txBody>
                    <a:bodyPr/>
                    <a:lstStyle/>
                    <a:p>
                      <a:pPr algn="l" fontAlgn="t"/>
                      <a:endParaRPr lang="nb-NO">
                        <a:effectLst/>
                      </a:endParaRPr>
                    </a:p>
                  </a:txBody>
                  <a:tcPr marL="190500" marR="190500" marT="152400" marB="152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>
                        <a:effectLst/>
                      </a:endParaRPr>
                    </a:p>
                  </a:txBody>
                  <a:tcPr marL="190500" marR="190500" marT="152400" marB="152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943167"/>
                  </a:ext>
                </a:extLst>
              </a:tr>
              <a:tr h="2740791">
                <a:tc>
                  <a:txBody>
                    <a:bodyPr/>
                    <a:lstStyle/>
                    <a:p>
                      <a:pPr algn="l" fontAlgn="base">
                        <a:spcAft>
                          <a:spcPts val="1875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accent3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Andri Spilker</a:t>
                      </a:r>
                      <a:endParaRPr lang="en-US" dirty="0">
                        <a:solidFill>
                          <a:schemeClr val="accent3"/>
                        </a:solidFill>
                        <a:effectLst/>
                      </a:endParaRPr>
                    </a:p>
                    <a:p>
                      <a:pPr algn="l" fontAlgn="base">
                        <a:spcBef>
                          <a:spcPts val="750"/>
                        </a:spcBef>
                        <a:buNone/>
                      </a:pPr>
                      <a:r>
                        <a:rPr lang="en-US" dirty="0">
                          <a:effectLst/>
                        </a:rPr>
                        <a:t>Subject librarian informatics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en-US" dirty="0" err="1">
                          <a:solidFill>
                            <a:schemeClr val="accent3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Informatics</a:t>
                      </a:r>
                      <a:r>
                        <a:rPr lang="en-US" dirty="0">
                          <a:solidFill>
                            <a:schemeClr val="accent3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library</a:t>
                      </a:r>
                      <a:endParaRPr lang="en-US" dirty="0">
                        <a:solidFill>
                          <a:schemeClr val="accent3"/>
                        </a:solidFill>
                        <a:effectLst/>
                      </a:endParaRPr>
                    </a:p>
                    <a:p>
                      <a:pPr algn="l" hangingPunct="1">
                        <a:lnSpc>
                          <a:spcPct val="160000"/>
                        </a:lnSpc>
                      </a:pPr>
                      <a:r>
                        <a:rPr lang="nb-NO" sz="1800" dirty="0">
                          <a:solidFill>
                            <a:schemeClr val="accent3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Andri.spilker@ub.uio.no</a:t>
                      </a:r>
                      <a:endParaRPr lang="nb-NO" sz="1800" dirty="0">
                        <a:solidFill>
                          <a:schemeClr val="accent3"/>
                        </a:solidFill>
                      </a:endParaRPr>
                    </a:p>
                  </a:txBody>
                  <a:tcPr marL="190500" marR="190500" marT="152400" marB="152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spcAft>
                          <a:spcPts val="1875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accent3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Matthew Good</a:t>
                      </a:r>
                      <a:endParaRPr lang="en-US" dirty="0">
                        <a:solidFill>
                          <a:schemeClr val="accent3"/>
                        </a:solidFill>
                        <a:effectLst/>
                      </a:endParaRPr>
                    </a:p>
                    <a:p>
                      <a:pPr algn="l" fontAlgn="base">
                        <a:spcBef>
                          <a:spcPts val="750"/>
                        </a:spcBef>
                        <a:buNone/>
                      </a:pPr>
                      <a:r>
                        <a:rPr lang="en-US" dirty="0">
                          <a:effectLst/>
                        </a:rPr>
                        <a:t>Leading development of the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en-US" dirty="0">
                          <a:solidFill>
                            <a:schemeClr val="accent3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Digital Scholarship Centre</a:t>
                      </a:r>
                      <a:endParaRPr lang="en-US" dirty="0">
                        <a:solidFill>
                          <a:schemeClr val="accent3"/>
                        </a:solidFill>
                        <a:effectLst/>
                      </a:endParaRPr>
                    </a:p>
                    <a:p>
                      <a:pPr marL="0" marR="0" lvl="0" indent="0" algn="l" defTabSz="914446" rtl="0" eaLnBrk="1" fontAlgn="base" latinLnBrk="0" hangingPunct="1">
                        <a:lnSpc>
                          <a:spcPct val="100000"/>
                        </a:lnSpc>
                        <a:spcBef>
                          <a:spcPts val="7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3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Matthew.good@ub.uio.no</a:t>
                      </a:r>
                    </a:p>
                    <a:p>
                      <a:pPr algn="l" fontAlgn="base">
                        <a:spcBef>
                          <a:spcPts val="750"/>
                        </a:spcBef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190500" marR="190500" marT="152400" marB="152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644579"/>
                  </a:ext>
                </a:extLst>
              </a:tr>
            </a:tbl>
          </a:graphicData>
        </a:graphic>
      </p:graphicFrame>
      <p:pic>
        <p:nvPicPr>
          <p:cNvPr id="2049" name="Picture 1" descr="Foto av Andri Spilker.">
            <a:extLst>
              <a:ext uri="{FF2B5EF4-FFF2-40B4-BE49-F238E27FC236}">
                <a16:creationId xmlns:a16="http://schemas.microsoft.com/office/drawing/2014/main" id="{95027447-AA8C-A279-DC0F-0EDBDF964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756" y="1724175"/>
            <a:ext cx="1686163" cy="224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oto av Matthew Good.">
            <a:extLst>
              <a:ext uri="{FF2B5EF4-FFF2-40B4-BE49-F238E27FC236}">
                <a16:creationId xmlns:a16="http://schemas.microsoft.com/office/drawing/2014/main" id="{1820EB62-F004-492B-E643-A3E1A092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342" y="1683954"/>
            <a:ext cx="1686164" cy="224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58054276-A0D6-BF3D-BE62-BF71AA5A82B0}"/>
              </a:ext>
            </a:extLst>
          </p:cNvPr>
          <p:cNvSpPr txBox="1">
            <a:spLocks/>
          </p:cNvSpPr>
          <p:nvPr/>
        </p:nvSpPr>
        <p:spPr>
          <a:xfrm>
            <a:off x="5454939" y="887571"/>
            <a:ext cx="11471910" cy="106912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Ask us for help any time!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3C8B184-7AF1-C59F-5384-28B3F89A42E2}"/>
              </a:ext>
            </a:extLst>
          </p:cNvPr>
          <p:cNvSpPr txBox="1"/>
          <p:nvPr/>
        </p:nvSpPr>
        <p:spPr>
          <a:xfrm>
            <a:off x="534617" y="4922856"/>
            <a:ext cx="49203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dirty="0">
                <a:solidFill>
                  <a:schemeClr val="accent3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https://www.ub.uio.no/english/using/guidance/</a:t>
            </a:r>
            <a:endParaRPr lang="nb-NO" sz="1600" dirty="0">
              <a:solidFill>
                <a:schemeClr val="accent3"/>
              </a:solidFill>
            </a:endParaRPr>
          </a:p>
          <a:p>
            <a:endParaRPr lang="nb-NO" sz="16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234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BD16829-1261-9F6C-4148-79BEE1199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67E955D-78BF-1764-C579-F9F1D3878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5251F420-7306-4E7C-A79E-F31A38F7D392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0663C39-8B42-431C-07B0-7912A4693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57050" cy="68580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E2C5F2CA-9E89-1A66-4FE6-36E34B07F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802" y="0"/>
            <a:ext cx="40125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9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8053163-7F31-0596-1973-0C68C7873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EBB7F0F-9727-7BF0-A829-CB80EC968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D92877D-E446-3959-9077-9BF6019BA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291" y="528232"/>
            <a:ext cx="9025417" cy="610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80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849C7-2BED-69B1-81C4-5D305980A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8F9D8593-86CC-5234-76C3-AD3491E48AE1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Page </a:t>
            </a:r>
            <a:fld id="{5251F420-7306-4E7C-A79E-F31A38F7D392}" type="slidenum">
              <a:rPr lang="en-GB" smtClean="0"/>
              <a:pPr>
                <a:spcAft>
                  <a:spcPts val="600"/>
                </a:spcAft>
              </a:pPr>
              <a:t>8</a:t>
            </a:fld>
            <a:endParaRPr lang="en-GB"/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8C0B6259-B199-9AB3-DCAF-7EB82A500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006" y="555363"/>
            <a:ext cx="11471910" cy="1069126"/>
          </a:xfrm>
        </p:spPr>
        <p:txBody>
          <a:bodyPr anchor="t">
            <a:normAutofit/>
          </a:bodyPr>
          <a:lstStyle/>
          <a:p>
            <a:r>
              <a:rPr lang="en-US" b="1" dirty="0"/>
              <a:t>See you at the master seminars!</a:t>
            </a:r>
          </a:p>
        </p:txBody>
      </p:sp>
      <p:sp>
        <p:nvSpPr>
          <p:cNvPr id="2" name="You can influence what happens here!">
            <a:extLst>
              <a:ext uri="{FF2B5EF4-FFF2-40B4-BE49-F238E27FC236}">
                <a16:creationId xmlns:a16="http://schemas.microsoft.com/office/drawing/2014/main" id="{7C57B433-F18C-F4B8-5683-8471523D130E}"/>
              </a:ext>
            </a:extLst>
          </p:cNvPr>
          <p:cNvSpPr txBox="1"/>
          <p:nvPr/>
        </p:nvSpPr>
        <p:spPr>
          <a:xfrm>
            <a:off x="3261229" y="5967227"/>
            <a:ext cx="5669541" cy="39754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>
              <a:defRPr sz="4500"/>
            </a:lvl1pPr>
          </a:lstStyle>
          <a:p>
            <a:r>
              <a:rPr sz="2250" dirty="0"/>
              <a:t>You can influence what happens here!</a:t>
            </a:r>
          </a:p>
        </p:txBody>
      </p:sp>
      <p:sp>
        <p:nvSpPr>
          <p:cNvPr id="3" name="Plassholder for innhold 4">
            <a:extLst>
              <a:ext uri="{FF2B5EF4-FFF2-40B4-BE49-F238E27FC236}">
                <a16:creationId xmlns:a16="http://schemas.microsoft.com/office/drawing/2014/main" id="{EB775200-C757-491F-AA9D-C0F7BF845052}"/>
              </a:ext>
            </a:extLst>
          </p:cNvPr>
          <p:cNvSpPr txBox="1">
            <a:spLocks/>
          </p:cNvSpPr>
          <p:nvPr/>
        </p:nvSpPr>
        <p:spPr>
          <a:xfrm>
            <a:off x="662006" y="1490158"/>
            <a:ext cx="4586650" cy="4202777"/>
          </a:xfrm>
          <a:prstGeom prst="rect">
            <a:avLst/>
          </a:prstGeom>
          <a:ln w="47625" cap="rnd">
            <a:solidFill>
              <a:schemeClr val="accent3"/>
            </a:solidFill>
          </a:ln>
        </p:spPr>
        <p:txBody>
          <a:bodyPr numCol="1"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b="1" dirty="0">
                <a:solidFill>
                  <a:srgbClr val="000000"/>
                </a:solidFill>
              </a:rPr>
              <a:t>Final master seminar </a:t>
            </a:r>
          </a:p>
          <a:p>
            <a:pPr marL="0" indent="0" fontAlgn="base">
              <a:buNone/>
            </a:pPr>
            <a:r>
              <a:rPr lang="en-US" sz="2000" b="1" dirty="0">
                <a:solidFill>
                  <a:schemeClr val="accent3"/>
                </a:solidFill>
              </a:rPr>
              <a:t>18</a:t>
            </a:r>
            <a:r>
              <a:rPr lang="en-US" sz="2000" b="1" baseline="30000" dirty="0">
                <a:solidFill>
                  <a:schemeClr val="accent3"/>
                </a:solidFill>
              </a:rPr>
              <a:t>th</a:t>
            </a:r>
            <a:r>
              <a:rPr lang="en-US" sz="2000" b="1" dirty="0">
                <a:solidFill>
                  <a:schemeClr val="accent3"/>
                </a:solidFill>
              </a:rPr>
              <a:t> of March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Final checklist for delivering your master thesis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Final writing tips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Visit from professor?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How to present?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Publishing, conferences?</a:t>
            </a:r>
          </a:p>
        </p:txBody>
      </p:sp>
      <p:sp>
        <p:nvSpPr>
          <p:cNvPr id="4" name="Plassholder for innhold 4">
            <a:extLst>
              <a:ext uri="{FF2B5EF4-FFF2-40B4-BE49-F238E27FC236}">
                <a16:creationId xmlns:a16="http://schemas.microsoft.com/office/drawing/2014/main" id="{4901EF83-DD73-09E7-B81F-D9F79924E918}"/>
              </a:ext>
            </a:extLst>
          </p:cNvPr>
          <p:cNvSpPr txBox="1">
            <a:spLocks/>
          </p:cNvSpPr>
          <p:nvPr/>
        </p:nvSpPr>
        <p:spPr>
          <a:xfrm>
            <a:off x="6286315" y="1487317"/>
            <a:ext cx="4980052" cy="4202777"/>
          </a:xfrm>
          <a:prstGeom prst="rect">
            <a:avLst/>
          </a:prstGeom>
          <a:ln w="50800" cap="rnd">
            <a:solidFill>
              <a:schemeClr val="accent3"/>
            </a:solidFill>
          </a:ln>
        </p:spPr>
        <p:txBody>
          <a:bodyPr numCol="1"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b="1" dirty="0">
                <a:solidFill>
                  <a:srgbClr val="000000"/>
                </a:solidFill>
              </a:rPr>
              <a:t>Writing seminar </a:t>
            </a:r>
          </a:p>
          <a:p>
            <a:pPr marL="0" indent="0" fontAlgn="base">
              <a:buNone/>
            </a:pPr>
            <a:r>
              <a:rPr lang="en-US" sz="2000" b="1" dirty="0">
                <a:solidFill>
                  <a:schemeClr val="accent3"/>
                </a:solidFill>
              </a:rPr>
              <a:t>9</a:t>
            </a:r>
            <a:r>
              <a:rPr lang="en-US" sz="2000" b="1" baseline="30000" dirty="0">
                <a:solidFill>
                  <a:schemeClr val="accent3"/>
                </a:solidFill>
              </a:rPr>
              <a:t>th</a:t>
            </a:r>
            <a:r>
              <a:rPr lang="en-US" sz="2000" b="1" dirty="0">
                <a:solidFill>
                  <a:schemeClr val="accent3"/>
                </a:solidFill>
              </a:rPr>
              <a:t> and 10</a:t>
            </a:r>
            <a:r>
              <a:rPr lang="en-US" sz="2000" b="1" baseline="30000" dirty="0">
                <a:solidFill>
                  <a:schemeClr val="accent3"/>
                </a:solidFill>
              </a:rPr>
              <a:t>th</a:t>
            </a:r>
            <a:r>
              <a:rPr lang="en-US" sz="2000" b="1" dirty="0">
                <a:solidFill>
                  <a:schemeClr val="accent3"/>
                </a:solidFill>
              </a:rPr>
              <a:t> of April 9-12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Structure your writing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Write-write-write (exercises, tips, motivation)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Copyright: what can you use?</a:t>
            </a:r>
          </a:p>
          <a:p>
            <a:pPr fontAlgn="base"/>
            <a:r>
              <a:rPr lang="en-US" dirty="0">
                <a:solidFill>
                  <a:srgbClr val="000000"/>
                </a:solidFill>
              </a:rPr>
              <a:t>Correct citations</a:t>
            </a:r>
          </a:p>
          <a:p>
            <a:pPr fontAlgn="base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15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">
            <a:extLst>
              <a:ext uri="{FF2B5EF4-FFF2-40B4-BE49-F238E27FC236}">
                <a16:creationId xmlns:a16="http://schemas.microsoft.com/office/drawing/2014/main" id="{B659AC7C-0039-BD78-ECBF-030A0F5A913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Page </a:t>
            </a:r>
            <a:fld id="{5251F420-7306-4E7C-A79E-F31A38F7D392}" type="slidenum">
              <a:rPr lang="en-GB" smtClean="0"/>
              <a:pPr>
                <a:spcAft>
                  <a:spcPts val="600"/>
                </a:spcAft>
              </a:pPr>
              <a:t>9</a:t>
            </a:fld>
            <a:endParaRPr lang="en-GB"/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356196AB-5B04-827C-3437-E3A6D42A5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4"/>
            <a:ext cx="11471910" cy="1316355"/>
          </a:xfrm>
        </p:spPr>
        <p:txBody>
          <a:bodyPr anchor="t">
            <a:normAutofit/>
          </a:bodyPr>
          <a:lstStyle/>
          <a:p>
            <a:r>
              <a:rPr lang="en-US" dirty="0"/>
              <a:t>The university library: </a:t>
            </a:r>
            <a:br>
              <a:rPr lang="en-US" dirty="0"/>
            </a:br>
            <a:r>
              <a:rPr lang="en-US" dirty="0"/>
              <a:t>much more than books and study spaces!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80F17B03-54E8-3A21-98E3-732AD3C2A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27" y="1538132"/>
            <a:ext cx="4094565" cy="4094565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25106C29-B087-76B0-4CEA-9C53294523C4}"/>
              </a:ext>
            </a:extLst>
          </p:cNvPr>
          <p:cNvSpPr txBox="1"/>
          <p:nvPr/>
        </p:nvSpPr>
        <p:spPr>
          <a:xfrm>
            <a:off x="1892622" y="5667483"/>
            <a:ext cx="39766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Image generated using ChatGPT by OpenAI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53C2C5F1-2466-5FC9-D37B-6C2576DAA032}"/>
              </a:ext>
            </a:extLst>
          </p:cNvPr>
          <p:cNvSpPr txBox="1">
            <a:spLocks/>
          </p:cNvSpPr>
          <p:nvPr/>
        </p:nvSpPr>
        <p:spPr>
          <a:xfrm>
            <a:off x="5472545" y="1427018"/>
            <a:ext cx="5500255" cy="50709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29"/>
              </a:spcBef>
            </a:pP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429"/>
              </a:spcBef>
            </a:pPr>
            <a:endParaRPr lang="nb-NO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Finding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getting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books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articles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Literature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searching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Reference management</a:t>
            </a: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Data management</a:t>
            </a: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Open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publishing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writing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Outreach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and science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: stages and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podcasts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Research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ethics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plagiarism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Visualisation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3D-printing</a:t>
            </a:r>
          </a:p>
          <a:p>
            <a:pPr marL="288000" indent="-288000">
              <a:spcBef>
                <a:spcPts val="429"/>
              </a:spcBef>
              <a:buFont typeface="Arial" panose="020B0604020202020204" pitchFamily="34" charset="0"/>
              <a:buChar char="•"/>
            </a:pP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Different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: LaTeX,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Zotero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EndNote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, R,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UnixShell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Nvivo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828544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ENG.potx" id="{D10E9272-F246-484A-AD78-439172731BCF}" vid="{B5EA6B57-0E87-4727-A5A8-4215F7908C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F7AED97-5663-42CA-9FA5-1452A4A9BFE8}">
  <we:reference id="f7da559f-5105-4956-bf32-5c706edeb727" version="2.0.1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FF46F7FAD840D40ADF9AB013A4F68F9" ma:contentTypeVersion="18" ma:contentTypeDescription="Opprett et nytt dokument." ma:contentTypeScope="" ma:versionID="d61ccdb857ee0cf1500f6a27a2eecf44">
  <xsd:schema xmlns:xsd="http://www.w3.org/2001/XMLSchema" xmlns:xs="http://www.w3.org/2001/XMLSchema" xmlns:p="http://schemas.microsoft.com/office/2006/metadata/properties" xmlns:ns2="743d3a43-4c63-4adf-9fe0-2108133948c8" xmlns:ns3="ecd3c240-0dcf-42c1-89eb-2a77fcf36374" targetNamespace="http://schemas.microsoft.com/office/2006/metadata/properties" ma:root="true" ma:fieldsID="664e20841d7e1e7fc670510bedc5ab0f" ns2:_="" ns3:_="">
    <xsd:import namespace="743d3a43-4c63-4adf-9fe0-2108133948c8"/>
    <xsd:import namespace="ecd3c240-0dcf-42c1-89eb-2a77fcf363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d3a43-4c63-4adf-9fe0-2108133948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d3c240-0dcf-42c1-89eb-2a77fcf3637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c6958e0-684c-4dd9-a4b7-684cde4596fc}" ma:internalName="TaxCatchAll" ma:showField="CatchAllData" ma:web="ecd3c240-0dcf-42c1-89eb-2a77fcf363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d3c240-0dcf-42c1-89eb-2a77fcf36374" xsi:nil="true"/>
    <lcf76f155ced4ddcb4097134ff3c332f xmlns="743d3a43-4c63-4adf-9fe0-2108133948c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E69D635-483D-4C47-8661-F6A5F89C87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3d3a43-4c63-4adf-9fe0-2108133948c8"/>
    <ds:schemaRef ds:uri="ecd3c240-0dcf-42c1-89eb-2a77fcf363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ecd3c240-0dcf-42c1-89eb-2a77fcf36374"/>
    <ds:schemaRef ds:uri="743d3a43-4c63-4adf-9fe0-2108133948c8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English (Senter)</Template>
  <TotalTime>12261</TotalTime>
  <Words>370</Words>
  <Application>Microsoft Office PowerPoint</Application>
  <PresentationFormat>Widescreen</PresentationFormat>
  <Paragraphs>76</Paragraphs>
  <Slides>9</Slides>
  <Notes>5</Notes>
  <HiddenSlides>2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Office-tema</vt:lpstr>
      <vt:lpstr>Remember that the university library is here to help!</vt:lpstr>
      <vt:lpstr>Remember that the university library is here to help!</vt:lpstr>
      <vt:lpstr>Seminars to help you through your masters</vt:lpstr>
      <vt:lpstr>Check website for updates</vt:lpstr>
      <vt:lpstr>PowerPoint-presentasjon</vt:lpstr>
      <vt:lpstr>PowerPoint-presentasjon</vt:lpstr>
      <vt:lpstr>PowerPoint-presentasjon</vt:lpstr>
      <vt:lpstr>See you at the master seminars!</vt:lpstr>
      <vt:lpstr>The university library:  much more than books and study spaces!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Andri Spilker</dc:creator>
  <cp:lastModifiedBy>Andri Spilker</cp:lastModifiedBy>
  <cp:revision>2</cp:revision>
  <dcterms:created xsi:type="dcterms:W3CDTF">2025-06-17T08:38:54Z</dcterms:created>
  <dcterms:modified xsi:type="dcterms:W3CDTF">2026-01-13T13:50:50Z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0x010100AFF46F7FAD840D40ADF9AB013A4F68F9</vt:lpwstr>
  </property>
  <property fmtid="{D5CDD505-2E9C-101B-9397-08002B2CF9AE}" pid="3" name="MediaServiceImageTags">
    <vt:lpwstr/>
  </property>
  <property fmtid="{D5CDD505-2E9C-101B-9397-08002B2CF9AE}" pid="4" name="_dlc_DocIdItemGuid">
    <vt:lpwstr>a14026d3-38fe-4260-9f50-062716b53ace</vt:lpwstr>
  </property>
</Properties>
</file>