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592" r:id="rId3"/>
    <p:sldId id="591" r:id="rId4"/>
    <p:sldId id="593" r:id="rId5"/>
    <p:sldId id="679" r:id="rId6"/>
    <p:sldId id="285" r:id="rId7"/>
    <p:sldId id="581" r:id="rId8"/>
    <p:sldId id="585" r:id="rId9"/>
    <p:sldId id="584" r:id="rId10"/>
    <p:sldId id="583" r:id="rId11"/>
    <p:sldId id="582" r:id="rId12"/>
    <p:sldId id="678" r:id="rId13"/>
    <p:sldId id="602" r:id="rId14"/>
    <p:sldId id="604" r:id="rId15"/>
    <p:sldId id="667" r:id="rId16"/>
    <p:sldId id="610" r:id="rId17"/>
    <p:sldId id="663" r:id="rId18"/>
    <p:sldId id="639" r:id="rId19"/>
    <p:sldId id="640" r:id="rId20"/>
    <p:sldId id="599" r:id="rId21"/>
    <p:sldId id="618" r:id="rId22"/>
    <p:sldId id="626" r:id="rId23"/>
    <p:sldId id="633" r:id="rId24"/>
    <p:sldId id="287" r:id="rId25"/>
    <p:sldId id="613" r:id="rId26"/>
    <p:sldId id="657" r:id="rId27"/>
    <p:sldId id="677" r:id="rId28"/>
    <p:sldId id="651" r:id="rId29"/>
    <p:sldId id="634" r:id="rId30"/>
    <p:sldId id="658" r:id="rId31"/>
    <p:sldId id="635" r:id="rId32"/>
    <p:sldId id="286" r:id="rId33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4" autoAdjust="0"/>
    <p:restoredTop sz="73102" autoAdjust="0"/>
  </p:normalViewPr>
  <p:slideViewPr>
    <p:cSldViewPr snapToGrid="0">
      <p:cViewPr varScale="1">
        <p:scale>
          <a:sx n="154" d="100"/>
          <a:sy n="154" d="100"/>
        </p:scale>
        <p:origin x="1456" y="184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607341-9E09-4DD1-8283-2E45B09EA646}" type="datetimeFigureOut">
              <a:rPr lang="en-US" smtClean="0"/>
              <a:t>1/15/26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E4EDBB-C61F-4712-B5E3-15AA490C9A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737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E4EDBB-C61F-4712-B5E3-15AA490C9AE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527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Fikk</a:t>
            </a:r>
            <a:r>
              <a:rPr lang="en-US" dirty="0"/>
              <a:t> </a:t>
            </a:r>
            <a:r>
              <a:rPr lang="en-US" dirty="0" err="1"/>
              <a:t>ingen</a:t>
            </a:r>
            <a:r>
              <a:rPr lang="en-US" dirty="0"/>
              <a:t> </a:t>
            </a:r>
            <a:r>
              <a:rPr lang="en-US" dirty="0" err="1"/>
              <a:t>opplæring</a:t>
            </a:r>
            <a:r>
              <a:rPr lang="en-US" dirty="0"/>
              <a:t> I </a:t>
            </a:r>
            <a:r>
              <a:rPr lang="en-US" dirty="0" err="1"/>
              <a:t>metoder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datainnsamling</a:t>
            </a:r>
            <a:r>
              <a:rPr lang="en-US" dirty="0"/>
              <a:t> da vi </a:t>
            </a:r>
            <a:r>
              <a:rPr lang="en-US" dirty="0" err="1"/>
              <a:t>studerte</a:t>
            </a:r>
            <a:r>
              <a:rPr lang="en-US" dirty="0"/>
              <a:t> her.  I </a:t>
            </a:r>
            <a:r>
              <a:rPr lang="en-US" dirty="0" err="1"/>
              <a:t>forrige</a:t>
            </a:r>
            <a:r>
              <a:rPr lang="en-US" dirty="0"/>
              <a:t> </a:t>
            </a:r>
            <a:r>
              <a:rPr lang="en-US" dirty="0" err="1"/>
              <a:t>årtusen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E27F2-C859-474A-8AD8-BEF46FA123F5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40540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Si: Nesten det motsatte av vitenskapelig metode (scientific methods)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E4EDBB-C61F-4712-B5E3-15AA490C9AE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291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E4EDBB-C61F-4712-B5E3-15AA490C9AE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9015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F36C3E-4981-8E46-B063-8EF4D203476C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70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5058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>
                <a:latin typeface="Calibri" charset="0"/>
              </a:rPr>
              <a:t>Mapping for example, </a:t>
            </a:r>
            <a:r>
              <a:rPr lang="en-US" dirty="0" err="1">
                <a:latin typeface="Calibri" charset="0"/>
              </a:rPr>
              <a:t>colour</a:t>
            </a:r>
            <a:r>
              <a:rPr lang="en-US" dirty="0">
                <a:latin typeface="Calibri" charset="0"/>
              </a:rPr>
              <a:t>, sound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4AA552-1181-E044-AF08-A801B9E3AD1B}" type="slidenum">
              <a:rPr lang="en-GB" smtClean="0"/>
              <a:pPr>
                <a:defRPr/>
              </a:pPr>
              <a:t>8</a:t>
            </a:fld>
            <a:endParaRPr lang="en-GB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5058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>
                <a:latin typeface="Calibri" charset="0"/>
              </a:rPr>
              <a:t>Mapping for example, colour, sound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4AA552-1181-E044-AF08-A801B9E3AD1B}" type="slidenum">
              <a:rPr lang="en-GB" smtClean="0"/>
              <a:pPr>
                <a:defRPr/>
              </a:pPr>
              <a:t>9</a:t>
            </a:fld>
            <a:endParaRPr lang="en-GB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0F36C3E-4981-8E46-B063-8EF4D203476C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82456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804763" indent="-309524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38098" indent="-24762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733337" indent="-24762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228576" indent="-24762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8F410EF-D0F0-A045-BCD2-9186D5CA4B71}" type="slidenum">
              <a:rPr lang="en-GB" sz="1300">
                <a:latin typeface="Times New Roman" charset="0"/>
              </a:rPr>
              <a:pPr/>
              <a:t>14</a:t>
            </a:fld>
            <a:endParaRPr lang="en-GB" sz="1300">
              <a:latin typeface="Times New Roman" charset="0"/>
            </a:endParaRPr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nb-NO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804763" indent="-309524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38098" indent="-24762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733337" indent="-24762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228576" indent="-247620"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BE0A227-C5E7-EA48-AA1B-B6575DDE5FB3}" type="slidenum">
              <a:rPr lang="en-GB" sz="1300">
                <a:latin typeface="Times New Roman" charset="0"/>
              </a:rPr>
              <a:pPr/>
              <a:t>16</a:t>
            </a:fld>
            <a:endParaRPr lang="en-GB" sz="1300">
              <a:latin typeface="Times New Roman" charset="0"/>
            </a:endParaRPr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r>
              <a:rPr lang="en-US" noProof="0" dirty="0">
                <a:latin typeface="Times New Roman" charset="0"/>
                <a:ea typeface="ＭＳ Ｐゴシック" charset="0"/>
                <a:cs typeface="ＭＳ Ｐゴシック" charset="0"/>
              </a:rPr>
              <a:t>However, remember what I said in the beginning, that:</a:t>
            </a:r>
            <a:r>
              <a:rPr lang="en-US" baseline="0" noProof="0" dirty="0"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noProof="0" dirty="0">
                <a:latin typeface="Times New Roman" charset="0"/>
                <a:ea typeface="ＭＳ Ｐゴシック" charset="0"/>
                <a:cs typeface="ＭＳ Ｐゴシック" charset="0"/>
              </a:rPr>
              <a:t>“</a:t>
            </a:r>
            <a:r>
              <a:rPr lang="en-US" dirty="0"/>
              <a:t>Much research applies to groups of individuals or populations, and are not always relevant or valid for other situations.</a:t>
            </a:r>
            <a:r>
              <a:rPr lang="en-US" noProof="0" dirty="0">
                <a:latin typeface="Times New Roman" charset="0"/>
                <a:ea typeface="ＭＳ Ｐゴシック" charset="0"/>
                <a:cs typeface="ＭＳ Ｐゴシック" charset="0"/>
              </a:rPr>
              <a:t>”</a:t>
            </a:r>
          </a:p>
          <a:p>
            <a:endParaRPr lang="en-US" noProof="0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noProof="0" dirty="0">
                <a:latin typeface="Times New Roman" charset="0"/>
                <a:ea typeface="ＭＳ Ｐゴシック" charset="0"/>
                <a:cs typeface="ＭＳ Ｐゴシック" charset="0"/>
              </a:rPr>
              <a:t>2. Organic</a:t>
            </a:r>
            <a:r>
              <a:rPr lang="en-US" baseline="0" noProof="0" dirty="0">
                <a:latin typeface="Times New Roman" charset="0"/>
                <a:ea typeface="ＭＳ Ｐゴシック" charset="0"/>
                <a:cs typeface="ＭＳ Ｐゴシック" charset="0"/>
              </a:rPr>
              <a:t> food: Better on some things (bio diversity), but needs more area to produce the same. </a:t>
            </a:r>
          </a:p>
          <a:p>
            <a:r>
              <a:rPr lang="en-US" baseline="0" noProof="0" dirty="0" err="1">
                <a:latin typeface="Times New Roman" charset="0"/>
                <a:ea typeface="ＭＳ Ｐゴシック" charset="0"/>
                <a:cs typeface="ＭＳ Ｐゴシック" charset="0"/>
              </a:rPr>
              <a:t>Sandø</a:t>
            </a:r>
            <a:r>
              <a:rPr lang="en-US" baseline="0" noProof="0" dirty="0">
                <a:latin typeface="Times New Roman" charset="0"/>
                <a:ea typeface="ＭＳ Ｐゴシック" charset="0"/>
                <a:cs typeface="ＭＳ Ｐゴシック" charset="0"/>
              </a:rPr>
              <a:t> example</a:t>
            </a:r>
          </a:p>
          <a:p>
            <a:endParaRPr lang="en-US" baseline="0" noProof="0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baseline="0" noProof="0" dirty="0">
                <a:latin typeface="Times New Roman" charset="0"/>
                <a:ea typeface="ＭＳ Ｐゴシック" charset="0"/>
                <a:cs typeface="ＭＳ Ｐゴシック" charset="0"/>
              </a:rPr>
              <a:t>I’m a secularist but: GOD is in the details</a:t>
            </a:r>
            <a:endParaRPr lang="en-US" noProof="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Bottom</a:t>
            </a:r>
            <a:r>
              <a:rPr lang="nb-NO" dirty="0"/>
              <a:t> up:</a:t>
            </a:r>
            <a:r>
              <a:rPr lang="nb-NO" baseline="0" dirty="0"/>
              <a:t> </a:t>
            </a:r>
            <a:r>
              <a:rPr lang="nb-NO" dirty="0"/>
              <a:t>Not </a:t>
            </a:r>
            <a:r>
              <a:rPr lang="nb-NO" dirty="0" err="1"/>
              <a:t>typically</a:t>
            </a:r>
            <a:r>
              <a:rPr lang="nb-NO" dirty="0"/>
              <a:t> from</a:t>
            </a:r>
            <a:r>
              <a:rPr lang="nb-NO" baseline="0" dirty="0"/>
              <a:t> management</a:t>
            </a:r>
          </a:p>
          <a:p>
            <a:endParaRPr lang="e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A0BB6E-5348-FC4D-9BDC-4C9C7579D8DB}" type="slidenum">
              <a:rPr lang="en" smtClean="0"/>
              <a:t>18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004568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>
                <a:latin typeface="Arial" charset="0"/>
                <a:ea typeface="ＭＳ Ｐゴシック" charset="0"/>
                <a:cs typeface="ＭＳ Ｐゴシック" charset="0"/>
              </a:rPr>
              <a:t>(e.g., with students at the university)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F36C3E-4981-8E46-B063-8EF4D203476C}" type="slidenum">
              <a:rPr lang="en-GB" smtClean="0"/>
              <a:pPr>
                <a:defRPr/>
              </a:pPr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23161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5234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nb-NO" sz="1400">
                <a:latin typeface="Calibri" charset="0"/>
              </a:rPr>
              <a:t>Resultatene derfor subjektive enn de vanlig ved bruk av andre forskningsmetoder</a:t>
            </a:r>
          </a:p>
          <a:p>
            <a:endParaRPr lang="en-US">
              <a:latin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2C2BE8-E740-9047-83A3-9BA061BA4CF2}" type="slidenum">
              <a:rPr lang="en-GB" smtClean="0"/>
              <a:pPr>
                <a:defRPr/>
              </a:pPr>
              <a:t>21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5234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nb-NO" sz="1400">
                <a:latin typeface="Calibri" charset="0"/>
              </a:rPr>
              <a:t>Resultatene derfor subjektive enn de vanlig ved bruk av andre forskningsmetoder</a:t>
            </a:r>
          </a:p>
          <a:p>
            <a:endParaRPr lang="en-US">
              <a:latin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2C2BE8-E740-9047-83A3-9BA061BA4CF2}" type="slidenum">
              <a:rPr lang="en-GB" smtClean="0"/>
              <a:pPr>
                <a:defRPr/>
              </a:pPr>
              <a:t>22</a:t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E4EDBB-C61F-4712-B5E3-15AA490C9AE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1796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Kan</a:t>
            </a:r>
            <a:r>
              <a:rPr lang="en-US" dirty="0"/>
              <a:t> ta </a:t>
            </a:r>
            <a:r>
              <a:rPr lang="en-US" dirty="0" err="1"/>
              <a:t>poweranalysis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tavla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F36C3E-4981-8E46-B063-8EF4D203476C}" type="slidenum">
              <a:rPr lang="en-GB" smtClean="0"/>
              <a:pPr>
                <a:defRPr/>
              </a:pPr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57591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Kan ta poweranalysis på tavla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F36C3E-4981-8E46-B063-8EF4D203476C}" type="slidenum">
              <a:rPr lang="en-GB" smtClean="0"/>
              <a:pPr>
                <a:defRPr/>
              </a:pPr>
              <a:t>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57591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Example:</a:t>
            </a:r>
            <a:r>
              <a:rPr lang="en-US" baseline="0" dirty="0"/>
              <a:t> Prior experience in programming affect programming skill?</a:t>
            </a:r>
          </a:p>
          <a:p>
            <a:r>
              <a:rPr lang="en-US" baseline="0" dirty="0"/>
              <a:t>Gunnar: </a:t>
            </a:r>
            <a:r>
              <a:rPr lang="en-US" sz="2200" b="1" dirty="0">
                <a:solidFill>
                  <a:srgbClr val="FF0000"/>
                </a:solidFill>
              </a:rPr>
              <a:t>Reliability</a:t>
            </a:r>
            <a:r>
              <a:rPr lang="en-US" sz="1300" b="0" baseline="0" dirty="0">
                <a:solidFill>
                  <a:schemeClr val="tx1"/>
                </a:solidFill>
              </a:rPr>
              <a:t> </a:t>
            </a:r>
            <a:r>
              <a:rPr lang="en-US" sz="1300" b="0" baseline="0" dirty="0" err="1">
                <a:solidFill>
                  <a:schemeClr val="tx1"/>
                </a:solidFill>
              </a:rPr>
              <a:t>blir</a:t>
            </a:r>
            <a:r>
              <a:rPr lang="en-US" sz="1300" b="0" baseline="0" dirty="0">
                <a:solidFill>
                  <a:schemeClr val="tx1"/>
                </a:solidFill>
              </a:rPr>
              <a:t> </a:t>
            </a:r>
            <a:r>
              <a:rPr lang="en-US" sz="1300" b="0" baseline="0" dirty="0" err="1">
                <a:solidFill>
                  <a:schemeClr val="tx1"/>
                </a:solidFill>
              </a:rPr>
              <a:t>tema</a:t>
            </a:r>
            <a:r>
              <a:rPr lang="en-US" sz="1300" b="0" baseline="0" dirty="0">
                <a:solidFill>
                  <a:schemeClr val="tx1"/>
                </a:solidFill>
              </a:rPr>
              <a:t> for </a:t>
            </a:r>
            <a:r>
              <a:rPr lang="en-US" sz="1300" b="0" baseline="0" dirty="0" err="1">
                <a:solidFill>
                  <a:schemeClr val="tx1"/>
                </a:solidFill>
              </a:rPr>
              <a:t>alle</a:t>
            </a:r>
            <a:r>
              <a:rPr lang="en-US" sz="1300" b="0" baseline="0" dirty="0">
                <a:solidFill>
                  <a:schemeClr val="tx1"/>
                </a:solidFill>
              </a:rPr>
              <a:t> </a:t>
            </a:r>
            <a:r>
              <a:rPr lang="en-US" sz="1300" b="0" baseline="0" dirty="0" err="1">
                <a:solidFill>
                  <a:schemeClr val="tx1"/>
                </a:solidFill>
              </a:rPr>
              <a:t>i</a:t>
            </a:r>
            <a:r>
              <a:rPr lang="en-US" sz="1300" b="0" baseline="0" dirty="0">
                <a:solidFill>
                  <a:schemeClr val="tx1"/>
                </a:solidFill>
              </a:rPr>
              <a:t> </a:t>
            </a:r>
            <a:r>
              <a:rPr lang="en-US" sz="1300" b="0" baseline="0" dirty="0" err="1">
                <a:solidFill>
                  <a:schemeClr val="tx1"/>
                </a:solidFill>
              </a:rPr>
              <a:t>masteruke</a:t>
            </a:r>
            <a:endParaRPr lang="en-US" sz="2200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2F45EAC-9744-2F4E-B8AC-AD2CC98DC0AF}" type="slidenum">
              <a:rPr lang="en-GB" smtClean="0"/>
              <a:pPr>
                <a:defRPr/>
              </a:pPr>
              <a:t>29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60938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E4EDBB-C61F-4712-B5E3-15AA490C9AE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8603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E4EDBB-C61F-4712-B5E3-15AA490C9AE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06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GB" dirty="0"/>
              <a:t>Click to add a title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add a subtitle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Department of informatics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pic>
        <p:nvPicPr>
          <p:cNvPr id="4" name="Bilde 3" hidden="1">
            <a:extLst>
              <a:ext uri="{FF2B5EF4-FFF2-40B4-BE49-F238E27FC236}">
                <a16:creationId xmlns:a16="http://schemas.microsoft.com/office/drawing/2014/main" id="{B9D1AEA6-DA0B-4109-980A-D323EF0C412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07454" y="713265"/>
            <a:ext cx="1141200" cy="130237"/>
          </a:xfrm>
          <a:prstGeom prst="rect">
            <a:avLst/>
          </a:prstGeom>
        </p:spPr>
      </p:pic>
      <p:grpSp>
        <p:nvGrpSpPr>
          <p:cNvPr id="38" name="Group 23">
            <a:extLst>
              <a:ext uri="{FF2B5EF4-FFF2-40B4-BE49-F238E27FC236}">
                <a16:creationId xmlns:a16="http://schemas.microsoft.com/office/drawing/2014/main" id="{F39DE0CB-1F07-40E4-B3D5-03291AAC10B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806576" y="706519"/>
            <a:ext cx="1141413" cy="131763"/>
            <a:chOff x="1138" y="582"/>
            <a:chExt cx="719" cy="83"/>
          </a:xfrm>
        </p:grpSpPr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0FA09237-EF6B-4DAA-8880-A5C5BE49BA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38" y="587"/>
              <a:ext cx="62" cy="61"/>
            </a:xfrm>
            <a:custGeom>
              <a:avLst/>
              <a:gdLst>
                <a:gd name="T0" fmla="*/ 79 w 88"/>
                <a:gd name="T1" fmla="*/ 53 h 85"/>
                <a:gd name="T2" fmla="*/ 77 w 88"/>
                <a:gd name="T3" fmla="*/ 68 h 85"/>
                <a:gd name="T4" fmla="*/ 70 w 88"/>
                <a:gd name="T5" fmla="*/ 78 h 85"/>
                <a:gd name="T6" fmla="*/ 60 w 88"/>
                <a:gd name="T7" fmla="*/ 83 h 85"/>
                <a:gd name="T8" fmla="*/ 44 w 88"/>
                <a:gd name="T9" fmla="*/ 85 h 85"/>
                <a:gd name="T10" fmla="*/ 30 w 88"/>
                <a:gd name="T11" fmla="*/ 83 h 85"/>
                <a:gd name="T12" fmla="*/ 19 w 88"/>
                <a:gd name="T13" fmla="*/ 78 h 85"/>
                <a:gd name="T14" fmla="*/ 12 w 88"/>
                <a:gd name="T15" fmla="*/ 69 h 85"/>
                <a:gd name="T16" fmla="*/ 10 w 88"/>
                <a:gd name="T17" fmla="*/ 54 h 85"/>
                <a:gd name="T18" fmla="*/ 10 w 88"/>
                <a:gd name="T19" fmla="*/ 6 h 85"/>
                <a:gd name="T20" fmla="*/ 0 w 88"/>
                <a:gd name="T21" fmla="*/ 5 h 85"/>
                <a:gd name="T22" fmla="*/ 0 w 88"/>
                <a:gd name="T23" fmla="*/ 0 h 85"/>
                <a:gd name="T24" fmla="*/ 34 w 88"/>
                <a:gd name="T25" fmla="*/ 0 h 85"/>
                <a:gd name="T26" fmla="*/ 34 w 88"/>
                <a:gd name="T27" fmla="*/ 5 h 85"/>
                <a:gd name="T28" fmla="*/ 24 w 88"/>
                <a:gd name="T29" fmla="*/ 6 h 85"/>
                <a:gd name="T30" fmla="*/ 24 w 88"/>
                <a:gd name="T31" fmla="*/ 58 h 85"/>
                <a:gd name="T32" fmla="*/ 30 w 88"/>
                <a:gd name="T33" fmla="*/ 73 h 85"/>
                <a:gd name="T34" fmla="*/ 46 w 88"/>
                <a:gd name="T35" fmla="*/ 78 h 85"/>
                <a:gd name="T36" fmla="*/ 63 w 88"/>
                <a:gd name="T37" fmla="*/ 73 h 85"/>
                <a:gd name="T38" fmla="*/ 68 w 88"/>
                <a:gd name="T39" fmla="*/ 55 h 85"/>
                <a:gd name="T40" fmla="*/ 68 w 88"/>
                <a:gd name="T41" fmla="*/ 6 h 85"/>
                <a:gd name="T42" fmla="*/ 58 w 88"/>
                <a:gd name="T43" fmla="*/ 5 h 85"/>
                <a:gd name="T44" fmla="*/ 58 w 88"/>
                <a:gd name="T45" fmla="*/ 0 h 85"/>
                <a:gd name="T46" fmla="*/ 88 w 88"/>
                <a:gd name="T47" fmla="*/ 0 h 85"/>
                <a:gd name="T48" fmla="*/ 88 w 88"/>
                <a:gd name="T49" fmla="*/ 5 h 85"/>
                <a:gd name="T50" fmla="*/ 79 w 88"/>
                <a:gd name="T51" fmla="*/ 6 h 85"/>
                <a:gd name="T52" fmla="*/ 79 w 88"/>
                <a:gd name="T53" fmla="*/ 5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8" h="85">
                  <a:moveTo>
                    <a:pt x="79" y="53"/>
                  </a:moveTo>
                  <a:cubicBezTo>
                    <a:pt x="79" y="59"/>
                    <a:pt x="78" y="64"/>
                    <a:pt x="77" y="68"/>
                  </a:cubicBezTo>
                  <a:cubicBezTo>
                    <a:pt x="75" y="72"/>
                    <a:pt x="73" y="75"/>
                    <a:pt x="70" y="78"/>
                  </a:cubicBezTo>
                  <a:cubicBezTo>
                    <a:pt x="68" y="80"/>
                    <a:pt x="64" y="82"/>
                    <a:pt x="60" y="83"/>
                  </a:cubicBezTo>
                  <a:cubicBezTo>
                    <a:pt x="55" y="84"/>
                    <a:pt x="50" y="85"/>
                    <a:pt x="44" y="85"/>
                  </a:cubicBezTo>
                  <a:cubicBezTo>
                    <a:pt x="39" y="85"/>
                    <a:pt x="34" y="84"/>
                    <a:pt x="30" y="83"/>
                  </a:cubicBezTo>
                  <a:cubicBezTo>
                    <a:pt x="26" y="82"/>
                    <a:pt x="22" y="81"/>
                    <a:pt x="19" y="78"/>
                  </a:cubicBezTo>
                  <a:cubicBezTo>
                    <a:pt x="16" y="76"/>
                    <a:pt x="14" y="73"/>
                    <a:pt x="12" y="69"/>
                  </a:cubicBezTo>
                  <a:cubicBezTo>
                    <a:pt x="11" y="65"/>
                    <a:pt x="10" y="60"/>
                    <a:pt x="10" y="54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4" y="64"/>
                    <a:pt x="26" y="69"/>
                    <a:pt x="30" y="73"/>
                  </a:cubicBezTo>
                  <a:cubicBezTo>
                    <a:pt x="33" y="76"/>
                    <a:pt x="39" y="78"/>
                    <a:pt x="46" y="78"/>
                  </a:cubicBezTo>
                  <a:cubicBezTo>
                    <a:pt x="54" y="78"/>
                    <a:pt x="59" y="76"/>
                    <a:pt x="63" y="73"/>
                  </a:cubicBezTo>
                  <a:cubicBezTo>
                    <a:pt x="66" y="69"/>
                    <a:pt x="68" y="63"/>
                    <a:pt x="68" y="55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79" y="6"/>
                    <a:pt x="79" y="6"/>
                    <a:pt x="79" y="6"/>
                  </a:cubicBezTo>
                  <a:lnTo>
                    <a:pt x="79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1" name="Freeform 25">
              <a:extLst>
                <a:ext uri="{FF2B5EF4-FFF2-40B4-BE49-F238E27FC236}">
                  <a16:creationId xmlns:a16="http://schemas.microsoft.com/office/drawing/2014/main" id="{6F69E337-98F3-44D1-843C-A01AC3325F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04" y="602"/>
              <a:ext cx="50" cy="45"/>
            </a:xfrm>
            <a:custGeom>
              <a:avLst/>
              <a:gdLst>
                <a:gd name="T0" fmla="*/ 22 w 72"/>
                <a:gd name="T1" fmla="*/ 55 h 62"/>
                <a:gd name="T2" fmla="*/ 33 w 72"/>
                <a:gd name="T3" fmla="*/ 57 h 62"/>
                <a:gd name="T4" fmla="*/ 33 w 72"/>
                <a:gd name="T5" fmla="*/ 62 h 62"/>
                <a:gd name="T6" fmla="*/ 0 w 72"/>
                <a:gd name="T7" fmla="*/ 62 h 62"/>
                <a:gd name="T8" fmla="*/ 0 w 72"/>
                <a:gd name="T9" fmla="*/ 57 h 62"/>
                <a:gd name="T10" fmla="*/ 9 w 72"/>
                <a:gd name="T11" fmla="*/ 55 h 62"/>
                <a:gd name="T12" fmla="*/ 9 w 72"/>
                <a:gd name="T13" fmla="*/ 9 h 62"/>
                <a:gd name="T14" fmla="*/ 0 w 72"/>
                <a:gd name="T15" fmla="*/ 6 h 62"/>
                <a:gd name="T16" fmla="*/ 0 w 72"/>
                <a:gd name="T17" fmla="*/ 3 h 62"/>
                <a:gd name="T18" fmla="*/ 20 w 72"/>
                <a:gd name="T19" fmla="*/ 0 h 62"/>
                <a:gd name="T20" fmla="*/ 23 w 72"/>
                <a:gd name="T21" fmla="*/ 0 h 62"/>
                <a:gd name="T22" fmla="*/ 23 w 72"/>
                <a:gd name="T23" fmla="*/ 4 h 62"/>
                <a:gd name="T24" fmla="*/ 33 w 72"/>
                <a:gd name="T25" fmla="*/ 1 h 62"/>
                <a:gd name="T26" fmla="*/ 43 w 72"/>
                <a:gd name="T27" fmla="*/ 0 h 62"/>
                <a:gd name="T28" fmla="*/ 57 w 72"/>
                <a:gd name="T29" fmla="*/ 4 h 62"/>
                <a:gd name="T30" fmla="*/ 62 w 72"/>
                <a:gd name="T31" fmla="*/ 17 h 62"/>
                <a:gd name="T32" fmla="*/ 62 w 72"/>
                <a:gd name="T33" fmla="*/ 55 h 62"/>
                <a:gd name="T34" fmla="*/ 72 w 72"/>
                <a:gd name="T35" fmla="*/ 57 h 62"/>
                <a:gd name="T36" fmla="*/ 72 w 72"/>
                <a:gd name="T37" fmla="*/ 62 h 62"/>
                <a:gd name="T38" fmla="*/ 39 w 72"/>
                <a:gd name="T39" fmla="*/ 62 h 62"/>
                <a:gd name="T40" fmla="*/ 39 w 72"/>
                <a:gd name="T41" fmla="*/ 56 h 62"/>
                <a:gd name="T42" fmla="*/ 49 w 72"/>
                <a:gd name="T43" fmla="*/ 55 h 62"/>
                <a:gd name="T44" fmla="*/ 49 w 72"/>
                <a:gd name="T45" fmla="*/ 26 h 62"/>
                <a:gd name="T46" fmla="*/ 49 w 72"/>
                <a:gd name="T47" fmla="*/ 19 h 62"/>
                <a:gd name="T48" fmla="*/ 48 w 72"/>
                <a:gd name="T49" fmla="*/ 14 h 62"/>
                <a:gd name="T50" fmla="*/ 44 w 72"/>
                <a:gd name="T51" fmla="*/ 10 h 62"/>
                <a:gd name="T52" fmla="*/ 37 w 72"/>
                <a:gd name="T53" fmla="*/ 9 h 62"/>
                <a:gd name="T54" fmla="*/ 34 w 72"/>
                <a:gd name="T55" fmla="*/ 9 h 62"/>
                <a:gd name="T56" fmla="*/ 31 w 72"/>
                <a:gd name="T57" fmla="*/ 9 h 62"/>
                <a:gd name="T58" fmla="*/ 27 w 72"/>
                <a:gd name="T59" fmla="*/ 10 h 62"/>
                <a:gd name="T60" fmla="*/ 22 w 72"/>
                <a:gd name="T61" fmla="*/ 11 h 62"/>
                <a:gd name="T62" fmla="*/ 22 w 72"/>
                <a:gd name="T63" fmla="*/ 5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2" h="62">
                  <a:moveTo>
                    <a:pt x="22" y="55"/>
                  </a:moveTo>
                  <a:cubicBezTo>
                    <a:pt x="33" y="57"/>
                    <a:pt x="33" y="57"/>
                    <a:pt x="33" y="57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6" y="3"/>
                    <a:pt x="30" y="1"/>
                    <a:pt x="33" y="1"/>
                  </a:cubicBezTo>
                  <a:cubicBezTo>
                    <a:pt x="36" y="0"/>
                    <a:pt x="40" y="0"/>
                    <a:pt x="43" y="0"/>
                  </a:cubicBezTo>
                  <a:cubicBezTo>
                    <a:pt x="49" y="0"/>
                    <a:pt x="54" y="1"/>
                    <a:pt x="57" y="4"/>
                  </a:cubicBezTo>
                  <a:cubicBezTo>
                    <a:pt x="61" y="7"/>
                    <a:pt x="62" y="12"/>
                    <a:pt x="62" y="17"/>
                  </a:cubicBezTo>
                  <a:cubicBezTo>
                    <a:pt x="62" y="55"/>
                    <a:pt x="62" y="55"/>
                    <a:pt x="62" y="55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4"/>
                    <a:pt x="49" y="21"/>
                    <a:pt x="49" y="19"/>
                  </a:cubicBezTo>
                  <a:cubicBezTo>
                    <a:pt x="49" y="17"/>
                    <a:pt x="49" y="15"/>
                    <a:pt x="48" y="14"/>
                  </a:cubicBezTo>
                  <a:cubicBezTo>
                    <a:pt x="47" y="12"/>
                    <a:pt x="46" y="11"/>
                    <a:pt x="44" y="10"/>
                  </a:cubicBezTo>
                  <a:cubicBezTo>
                    <a:pt x="43" y="9"/>
                    <a:pt x="40" y="9"/>
                    <a:pt x="37" y="9"/>
                  </a:cubicBezTo>
                  <a:cubicBezTo>
                    <a:pt x="36" y="9"/>
                    <a:pt x="35" y="9"/>
                    <a:pt x="34" y="9"/>
                  </a:cubicBezTo>
                  <a:cubicBezTo>
                    <a:pt x="33" y="9"/>
                    <a:pt x="32" y="9"/>
                    <a:pt x="31" y="9"/>
                  </a:cubicBezTo>
                  <a:cubicBezTo>
                    <a:pt x="30" y="9"/>
                    <a:pt x="28" y="9"/>
                    <a:pt x="27" y="10"/>
                  </a:cubicBezTo>
                  <a:cubicBezTo>
                    <a:pt x="26" y="10"/>
                    <a:pt x="24" y="10"/>
                    <a:pt x="22" y="11"/>
                  </a:cubicBezTo>
                  <a:lnTo>
                    <a:pt x="22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2" name="Freeform 26">
              <a:extLst>
                <a:ext uri="{FF2B5EF4-FFF2-40B4-BE49-F238E27FC236}">
                  <a16:creationId xmlns:a16="http://schemas.microsoft.com/office/drawing/2014/main" id="{307E1102-CA31-464D-858A-AA52135B4FF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57" y="582"/>
              <a:ext cx="22" cy="65"/>
            </a:xfrm>
            <a:custGeom>
              <a:avLst/>
              <a:gdLst>
                <a:gd name="T0" fmla="*/ 22 w 32"/>
                <a:gd name="T1" fmla="*/ 38 h 90"/>
                <a:gd name="T2" fmla="*/ 22 w 32"/>
                <a:gd name="T3" fmla="*/ 83 h 90"/>
                <a:gd name="T4" fmla="*/ 32 w 32"/>
                <a:gd name="T5" fmla="*/ 85 h 90"/>
                <a:gd name="T6" fmla="*/ 32 w 32"/>
                <a:gd name="T7" fmla="*/ 90 h 90"/>
                <a:gd name="T8" fmla="*/ 0 w 32"/>
                <a:gd name="T9" fmla="*/ 90 h 90"/>
                <a:gd name="T10" fmla="*/ 0 w 32"/>
                <a:gd name="T11" fmla="*/ 85 h 90"/>
                <a:gd name="T12" fmla="*/ 9 w 32"/>
                <a:gd name="T13" fmla="*/ 83 h 90"/>
                <a:gd name="T14" fmla="*/ 9 w 32"/>
                <a:gd name="T15" fmla="*/ 37 h 90"/>
                <a:gd name="T16" fmla="*/ 0 w 32"/>
                <a:gd name="T17" fmla="*/ 34 h 90"/>
                <a:gd name="T18" fmla="*/ 0 w 32"/>
                <a:gd name="T19" fmla="*/ 31 h 90"/>
                <a:gd name="T20" fmla="*/ 20 w 32"/>
                <a:gd name="T21" fmla="*/ 28 h 90"/>
                <a:gd name="T22" fmla="*/ 23 w 32"/>
                <a:gd name="T23" fmla="*/ 28 h 90"/>
                <a:gd name="T24" fmla="*/ 22 w 32"/>
                <a:gd name="T25" fmla="*/ 38 h 90"/>
                <a:gd name="T26" fmla="*/ 8 w 32"/>
                <a:gd name="T27" fmla="*/ 8 h 90"/>
                <a:gd name="T28" fmla="*/ 10 w 32"/>
                <a:gd name="T29" fmla="*/ 14 h 90"/>
                <a:gd name="T30" fmla="*/ 16 w 32"/>
                <a:gd name="T31" fmla="*/ 16 h 90"/>
                <a:gd name="T32" fmla="*/ 22 w 32"/>
                <a:gd name="T33" fmla="*/ 14 h 90"/>
                <a:gd name="T34" fmla="*/ 24 w 32"/>
                <a:gd name="T35" fmla="*/ 8 h 90"/>
                <a:gd name="T36" fmla="*/ 22 w 32"/>
                <a:gd name="T37" fmla="*/ 3 h 90"/>
                <a:gd name="T38" fmla="*/ 16 w 32"/>
                <a:gd name="T39" fmla="*/ 0 h 90"/>
                <a:gd name="T40" fmla="*/ 10 w 32"/>
                <a:gd name="T41" fmla="*/ 3 h 90"/>
                <a:gd name="T42" fmla="*/ 8 w 32"/>
                <a:gd name="T43" fmla="*/ 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" h="90">
                  <a:moveTo>
                    <a:pt x="22" y="38"/>
                  </a:moveTo>
                  <a:cubicBezTo>
                    <a:pt x="22" y="83"/>
                    <a:pt x="22" y="83"/>
                    <a:pt x="22" y="83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3" y="28"/>
                    <a:pt x="23" y="28"/>
                    <a:pt x="23" y="28"/>
                  </a:cubicBezTo>
                  <a:lnTo>
                    <a:pt x="22" y="38"/>
                  </a:lnTo>
                  <a:close/>
                  <a:moveTo>
                    <a:pt x="8" y="8"/>
                  </a:moveTo>
                  <a:cubicBezTo>
                    <a:pt x="8" y="10"/>
                    <a:pt x="9" y="12"/>
                    <a:pt x="10" y="14"/>
                  </a:cubicBezTo>
                  <a:cubicBezTo>
                    <a:pt x="12" y="15"/>
                    <a:pt x="14" y="16"/>
                    <a:pt x="16" y="16"/>
                  </a:cubicBezTo>
                  <a:cubicBezTo>
                    <a:pt x="18" y="16"/>
                    <a:pt x="20" y="15"/>
                    <a:pt x="22" y="14"/>
                  </a:cubicBezTo>
                  <a:cubicBezTo>
                    <a:pt x="23" y="12"/>
                    <a:pt x="24" y="10"/>
                    <a:pt x="24" y="8"/>
                  </a:cubicBezTo>
                  <a:cubicBezTo>
                    <a:pt x="24" y="6"/>
                    <a:pt x="23" y="4"/>
                    <a:pt x="22" y="3"/>
                  </a:cubicBezTo>
                  <a:cubicBezTo>
                    <a:pt x="20" y="1"/>
                    <a:pt x="18" y="0"/>
                    <a:pt x="16" y="0"/>
                  </a:cubicBezTo>
                  <a:cubicBezTo>
                    <a:pt x="14" y="0"/>
                    <a:pt x="12" y="1"/>
                    <a:pt x="10" y="3"/>
                  </a:cubicBezTo>
                  <a:cubicBezTo>
                    <a:pt x="9" y="4"/>
                    <a:pt x="8" y="6"/>
                    <a:pt x="8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36C8ED98-78F0-4EE4-A7B5-D24059225DE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80" y="603"/>
              <a:ext cx="50" cy="44"/>
            </a:xfrm>
            <a:custGeom>
              <a:avLst/>
              <a:gdLst>
                <a:gd name="T0" fmla="*/ 31 w 50"/>
                <a:gd name="T1" fmla="*/ 4 h 44"/>
                <a:gd name="T2" fmla="*/ 31 w 50"/>
                <a:gd name="T3" fmla="*/ 0 h 44"/>
                <a:gd name="T4" fmla="*/ 50 w 50"/>
                <a:gd name="T5" fmla="*/ 0 h 44"/>
                <a:gd name="T6" fmla="*/ 50 w 50"/>
                <a:gd name="T7" fmla="*/ 4 h 44"/>
                <a:gd name="T8" fmla="*/ 44 w 50"/>
                <a:gd name="T9" fmla="*/ 5 h 44"/>
                <a:gd name="T10" fmla="*/ 29 w 50"/>
                <a:gd name="T11" fmla="*/ 44 h 44"/>
                <a:gd name="T12" fmla="*/ 20 w 50"/>
                <a:gd name="T13" fmla="*/ 44 h 44"/>
                <a:gd name="T14" fmla="*/ 6 w 50"/>
                <a:gd name="T15" fmla="*/ 5 h 44"/>
                <a:gd name="T16" fmla="*/ 0 w 50"/>
                <a:gd name="T17" fmla="*/ 4 h 44"/>
                <a:gd name="T18" fmla="*/ 0 w 50"/>
                <a:gd name="T19" fmla="*/ 0 h 44"/>
                <a:gd name="T20" fmla="*/ 22 w 50"/>
                <a:gd name="T21" fmla="*/ 0 h 44"/>
                <a:gd name="T22" fmla="*/ 22 w 50"/>
                <a:gd name="T23" fmla="*/ 4 h 44"/>
                <a:gd name="T24" fmla="*/ 16 w 50"/>
                <a:gd name="T25" fmla="*/ 5 h 44"/>
                <a:gd name="T26" fmla="*/ 26 w 50"/>
                <a:gd name="T27" fmla="*/ 33 h 44"/>
                <a:gd name="T28" fmla="*/ 37 w 50"/>
                <a:gd name="T29" fmla="*/ 5 h 44"/>
                <a:gd name="T30" fmla="*/ 31 w 50"/>
                <a:gd name="T31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0" h="44">
                  <a:moveTo>
                    <a:pt x="31" y="4"/>
                  </a:moveTo>
                  <a:lnTo>
                    <a:pt x="31" y="0"/>
                  </a:lnTo>
                  <a:lnTo>
                    <a:pt x="50" y="0"/>
                  </a:lnTo>
                  <a:lnTo>
                    <a:pt x="50" y="4"/>
                  </a:lnTo>
                  <a:lnTo>
                    <a:pt x="44" y="5"/>
                  </a:lnTo>
                  <a:lnTo>
                    <a:pt x="29" y="44"/>
                  </a:lnTo>
                  <a:lnTo>
                    <a:pt x="20" y="44"/>
                  </a:lnTo>
                  <a:lnTo>
                    <a:pt x="6" y="5"/>
                  </a:lnTo>
                  <a:lnTo>
                    <a:pt x="0" y="4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16" y="5"/>
                  </a:lnTo>
                  <a:lnTo>
                    <a:pt x="26" y="33"/>
                  </a:lnTo>
                  <a:lnTo>
                    <a:pt x="37" y="5"/>
                  </a:lnTo>
                  <a:lnTo>
                    <a:pt x="31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A4C97813-3DA2-4854-BA35-3B3786BBDE6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33" y="602"/>
              <a:ext cx="38" cy="46"/>
            </a:xfrm>
            <a:custGeom>
              <a:avLst/>
              <a:gdLst>
                <a:gd name="T0" fmla="*/ 55 w 55"/>
                <a:gd name="T1" fmla="*/ 56 h 63"/>
                <a:gd name="T2" fmla="*/ 51 w 55"/>
                <a:gd name="T3" fmla="*/ 58 h 63"/>
                <a:gd name="T4" fmla="*/ 45 w 55"/>
                <a:gd name="T5" fmla="*/ 61 h 63"/>
                <a:gd name="T6" fmla="*/ 39 w 55"/>
                <a:gd name="T7" fmla="*/ 62 h 63"/>
                <a:gd name="T8" fmla="*/ 31 w 55"/>
                <a:gd name="T9" fmla="*/ 63 h 63"/>
                <a:gd name="T10" fmla="*/ 18 w 55"/>
                <a:gd name="T11" fmla="*/ 61 h 63"/>
                <a:gd name="T12" fmla="*/ 9 w 55"/>
                <a:gd name="T13" fmla="*/ 55 h 63"/>
                <a:gd name="T14" fmla="*/ 3 w 55"/>
                <a:gd name="T15" fmla="*/ 45 h 63"/>
                <a:gd name="T16" fmla="*/ 0 w 55"/>
                <a:gd name="T17" fmla="*/ 32 h 63"/>
                <a:gd name="T18" fmla="*/ 8 w 55"/>
                <a:gd name="T19" fmla="*/ 8 h 63"/>
                <a:gd name="T20" fmla="*/ 30 w 55"/>
                <a:gd name="T21" fmla="*/ 0 h 63"/>
                <a:gd name="T22" fmla="*/ 41 w 55"/>
                <a:gd name="T23" fmla="*/ 1 h 63"/>
                <a:gd name="T24" fmla="*/ 49 w 55"/>
                <a:gd name="T25" fmla="*/ 6 h 63"/>
                <a:gd name="T26" fmla="*/ 53 w 55"/>
                <a:gd name="T27" fmla="*/ 13 h 63"/>
                <a:gd name="T28" fmla="*/ 55 w 55"/>
                <a:gd name="T29" fmla="*/ 22 h 63"/>
                <a:gd name="T30" fmla="*/ 54 w 55"/>
                <a:gd name="T31" fmla="*/ 30 h 63"/>
                <a:gd name="T32" fmla="*/ 15 w 55"/>
                <a:gd name="T33" fmla="*/ 30 h 63"/>
                <a:gd name="T34" fmla="*/ 18 w 55"/>
                <a:gd name="T35" fmla="*/ 47 h 63"/>
                <a:gd name="T36" fmla="*/ 30 w 55"/>
                <a:gd name="T37" fmla="*/ 55 h 63"/>
                <a:gd name="T38" fmla="*/ 43 w 55"/>
                <a:gd name="T39" fmla="*/ 54 h 63"/>
                <a:gd name="T40" fmla="*/ 55 w 55"/>
                <a:gd name="T41" fmla="*/ 50 h 63"/>
                <a:gd name="T42" fmla="*/ 55 w 55"/>
                <a:gd name="T43" fmla="*/ 56 h 63"/>
                <a:gd name="T44" fmla="*/ 28 w 55"/>
                <a:gd name="T45" fmla="*/ 24 h 63"/>
                <a:gd name="T46" fmla="*/ 42 w 55"/>
                <a:gd name="T47" fmla="*/ 24 h 63"/>
                <a:gd name="T48" fmla="*/ 41 w 55"/>
                <a:gd name="T49" fmla="*/ 17 h 63"/>
                <a:gd name="T50" fmla="*/ 39 w 55"/>
                <a:gd name="T51" fmla="*/ 11 h 63"/>
                <a:gd name="T52" fmla="*/ 35 w 55"/>
                <a:gd name="T53" fmla="*/ 7 h 63"/>
                <a:gd name="T54" fmla="*/ 29 w 55"/>
                <a:gd name="T55" fmla="*/ 6 h 63"/>
                <a:gd name="T56" fmla="*/ 19 w 55"/>
                <a:gd name="T57" fmla="*/ 11 h 63"/>
                <a:gd name="T58" fmla="*/ 15 w 55"/>
                <a:gd name="T59" fmla="*/ 24 h 63"/>
                <a:gd name="T60" fmla="*/ 28 w 55"/>
                <a:gd name="T61" fmla="*/ 2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" h="63">
                  <a:moveTo>
                    <a:pt x="55" y="56"/>
                  </a:moveTo>
                  <a:cubicBezTo>
                    <a:pt x="54" y="57"/>
                    <a:pt x="53" y="58"/>
                    <a:pt x="51" y="58"/>
                  </a:cubicBezTo>
                  <a:cubicBezTo>
                    <a:pt x="49" y="59"/>
                    <a:pt x="48" y="60"/>
                    <a:pt x="45" y="61"/>
                  </a:cubicBezTo>
                  <a:cubicBezTo>
                    <a:pt x="43" y="61"/>
                    <a:pt x="41" y="62"/>
                    <a:pt x="39" y="62"/>
                  </a:cubicBezTo>
                  <a:cubicBezTo>
                    <a:pt x="36" y="63"/>
                    <a:pt x="33" y="63"/>
                    <a:pt x="31" y="63"/>
                  </a:cubicBezTo>
                  <a:cubicBezTo>
                    <a:pt x="26" y="63"/>
                    <a:pt x="22" y="62"/>
                    <a:pt x="18" y="61"/>
                  </a:cubicBezTo>
                  <a:cubicBezTo>
                    <a:pt x="14" y="60"/>
                    <a:pt x="11" y="58"/>
                    <a:pt x="9" y="55"/>
                  </a:cubicBezTo>
                  <a:cubicBezTo>
                    <a:pt x="6" y="53"/>
                    <a:pt x="4" y="49"/>
                    <a:pt x="3" y="45"/>
                  </a:cubicBezTo>
                  <a:cubicBezTo>
                    <a:pt x="1" y="41"/>
                    <a:pt x="0" y="37"/>
                    <a:pt x="0" y="32"/>
                  </a:cubicBezTo>
                  <a:cubicBezTo>
                    <a:pt x="0" y="21"/>
                    <a:pt x="3" y="13"/>
                    <a:pt x="8" y="8"/>
                  </a:cubicBezTo>
                  <a:cubicBezTo>
                    <a:pt x="14" y="2"/>
                    <a:pt x="21" y="0"/>
                    <a:pt x="30" y="0"/>
                  </a:cubicBezTo>
                  <a:cubicBezTo>
                    <a:pt x="34" y="0"/>
                    <a:pt x="38" y="0"/>
                    <a:pt x="41" y="1"/>
                  </a:cubicBezTo>
                  <a:cubicBezTo>
                    <a:pt x="44" y="3"/>
                    <a:pt x="47" y="4"/>
                    <a:pt x="49" y="6"/>
                  </a:cubicBezTo>
                  <a:cubicBezTo>
                    <a:pt x="51" y="8"/>
                    <a:pt x="52" y="11"/>
                    <a:pt x="53" y="13"/>
                  </a:cubicBezTo>
                  <a:cubicBezTo>
                    <a:pt x="54" y="16"/>
                    <a:pt x="55" y="19"/>
                    <a:pt x="55" y="22"/>
                  </a:cubicBezTo>
                  <a:cubicBezTo>
                    <a:pt x="55" y="25"/>
                    <a:pt x="55" y="28"/>
                    <a:pt x="54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7"/>
                    <a:pt x="16" y="43"/>
                    <a:pt x="18" y="47"/>
                  </a:cubicBezTo>
                  <a:cubicBezTo>
                    <a:pt x="21" y="51"/>
                    <a:pt x="25" y="54"/>
                    <a:pt x="30" y="55"/>
                  </a:cubicBezTo>
                  <a:cubicBezTo>
                    <a:pt x="34" y="56"/>
                    <a:pt x="38" y="55"/>
                    <a:pt x="43" y="54"/>
                  </a:cubicBezTo>
                  <a:cubicBezTo>
                    <a:pt x="47" y="53"/>
                    <a:pt x="51" y="52"/>
                    <a:pt x="55" y="50"/>
                  </a:cubicBezTo>
                  <a:lnTo>
                    <a:pt x="55" y="56"/>
                  </a:lnTo>
                  <a:close/>
                  <a:moveTo>
                    <a:pt x="28" y="24"/>
                  </a:moveTo>
                  <a:cubicBezTo>
                    <a:pt x="42" y="24"/>
                    <a:pt x="42" y="24"/>
                    <a:pt x="42" y="24"/>
                  </a:cubicBezTo>
                  <a:cubicBezTo>
                    <a:pt x="42" y="21"/>
                    <a:pt x="41" y="19"/>
                    <a:pt x="41" y="17"/>
                  </a:cubicBezTo>
                  <a:cubicBezTo>
                    <a:pt x="40" y="14"/>
                    <a:pt x="40" y="12"/>
                    <a:pt x="39" y="11"/>
                  </a:cubicBezTo>
                  <a:cubicBezTo>
                    <a:pt x="38" y="9"/>
                    <a:pt x="36" y="8"/>
                    <a:pt x="35" y="7"/>
                  </a:cubicBezTo>
                  <a:cubicBezTo>
                    <a:pt x="33" y="6"/>
                    <a:pt x="31" y="6"/>
                    <a:pt x="29" y="6"/>
                  </a:cubicBezTo>
                  <a:cubicBezTo>
                    <a:pt x="25" y="6"/>
                    <a:pt x="21" y="7"/>
                    <a:pt x="19" y="11"/>
                  </a:cubicBezTo>
                  <a:cubicBezTo>
                    <a:pt x="16" y="14"/>
                    <a:pt x="15" y="18"/>
                    <a:pt x="15" y="24"/>
                  </a:cubicBezTo>
                  <a:lnTo>
                    <a:pt x="28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74770F7A-93C1-495A-858C-C93897C1904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76" y="602"/>
              <a:ext cx="35" cy="45"/>
            </a:xfrm>
            <a:custGeom>
              <a:avLst/>
              <a:gdLst>
                <a:gd name="T0" fmla="*/ 37 w 49"/>
                <a:gd name="T1" fmla="*/ 9 h 62"/>
                <a:gd name="T2" fmla="*/ 31 w 49"/>
                <a:gd name="T3" fmla="*/ 9 h 62"/>
                <a:gd name="T4" fmla="*/ 22 w 49"/>
                <a:gd name="T5" fmla="*/ 11 h 62"/>
                <a:gd name="T6" fmla="*/ 22 w 49"/>
                <a:gd name="T7" fmla="*/ 55 h 62"/>
                <a:gd name="T8" fmla="*/ 35 w 49"/>
                <a:gd name="T9" fmla="*/ 56 h 62"/>
                <a:gd name="T10" fmla="*/ 35 w 49"/>
                <a:gd name="T11" fmla="*/ 62 h 62"/>
                <a:gd name="T12" fmla="*/ 0 w 49"/>
                <a:gd name="T13" fmla="*/ 62 h 62"/>
                <a:gd name="T14" fmla="*/ 0 w 49"/>
                <a:gd name="T15" fmla="*/ 57 h 62"/>
                <a:gd name="T16" fmla="*/ 9 w 49"/>
                <a:gd name="T17" fmla="*/ 55 h 62"/>
                <a:gd name="T18" fmla="*/ 9 w 49"/>
                <a:gd name="T19" fmla="*/ 9 h 62"/>
                <a:gd name="T20" fmla="*/ 0 w 49"/>
                <a:gd name="T21" fmla="*/ 6 h 62"/>
                <a:gd name="T22" fmla="*/ 0 w 49"/>
                <a:gd name="T23" fmla="*/ 3 h 62"/>
                <a:gd name="T24" fmla="*/ 20 w 49"/>
                <a:gd name="T25" fmla="*/ 0 h 62"/>
                <a:gd name="T26" fmla="*/ 23 w 49"/>
                <a:gd name="T27" fmla="*/ 0 h 62"/>
                <a:gd name="T28" fmla="*/ 23 w 49"/>
                <a:gd name="T29" fmla="*/ 4 h 62"/>
                <a:gd name="T30" fmla="*/ 33 w 49"/>
                <a:gd name="T31" fmla="*/ 1 h 62"/>
                <a:gd name="T32" fmla="*/ 44 w 49"/>
                <a:gd name="T33" fmla="*/ 0 h 62"/>
                <a:gd name="T34" fmla="*/ 49 w 49"/>
                <a:gd name="T35" fmla="*/ 0 h 62"/>
                <a:gd name="T36" fmla="*/ 49 w 49"/>
                <a:gd name="T37" fmla="*/ 1 h 62"/>
                <a:gd name="T38" fmla="*/ 47 w 49"/>
                <a:gd name="T39" fmla="*/ 17 h 62"/>
                <a:gd name="T40" fmla="*/ 39 w 49"/>
                <a:gd name="T41" fmla="*/ 17 h 62"/>
                <a:gd name="T42" fmla="*/ 37 w 49"/>
                <a:gd name="T43" fmla="*/ 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" h="62">
                  <a:moveTo>
                    <a:pt x="37" y="9"/>
                  </a:moveTo>
                  <a:cubicBezTo>
                    <a:pt x="35" y="9"/>
                    <a:pt x="33" y="9"/>
                    <a:pt x="31" y="9"/>
                  </a:cubicBezTo>
                  <a:cubicBezTo>
                    <a:pt x="28" y="9"/>
                    <a:pt x="26" y="10"/>
                    <a:pt x="22" y="11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6" y="3"/>
                    <a:pt x="29" y="1"/>
                    <a:pt x="33" y="1"/>
                  </a:cubicBezTo>
                  <a:cubicBezTo>
                    <a:pt x="37" y="0"/>
                    <a:pt x="40" y="0"/>
                    <a:pt x="44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39" y="17"/>
                    <a:pt x="39" y="17"/>
                    <a:pt x="39" y="17"/>
                  </a:cubicBezTo>
                  <a:lnTo>
                    <a:pt x="37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6" name="Freeform 30">
              <a:extLst>
                <a:ext uri="{FF2B5EF4-FFF2-40B4-BE49-F238E27FC236}">
                  <a16:creationId xmlns:a16="http://schemas.microsoft.com/office/drawing/2014/main" id="{82A91986-ECDD-4A04-8718-107596E6DF1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16" y="602"/>
              <a:ext cx="32" cy="46"/>
            </a:xfrm>
            <a:custGeom>
              <a:avLst/>
              <a:gdLst>
                <a:gd name="T0" fmla="*/ 13 w 46"/>
                <a:gd name="T1" fmla="*/ 53 h 63"/>
                <a:gd name="T2" fmla="*/ 18 w 46"/>
                <a:gd name="T3" fmla="*/ 55 h 63"/>
                <a:gd name="T4" fmla="*/ 24 w 46"/>
                <a:gd name="T5" fmla="*/ 56 h 63"/>
                <a:gd name="T6" fmla="*/ 30 w 46"/>
                <a:gd name="T7" fmla="*/ 54 h 63"/>
                <a:gd name="T8" fmla="*/ 33 w 46"/>
                <a:gd name="T9" fmla="*/ 47 h 63"/>
                <a:gd name="T10" fmla="*/ 32 w 46"/>
                <a:gd name="T11" fmla="*/ 43 h 63"/>
                <a:gd name="T12" fmla="*/ 29 w 46"/>
                <a:gd name="T13" fmla="*/ 40 h 63"/>
                <a:gd name="T14" fmla="*/ 24 w 46"/>
                <a:gd name="T15" fmla="*/ 37 h 63"/>
                <a:gd name="T16" fmla="*/ 20 w 46"/>
                <a:gd name="T17" fmla="*/ 35 h 63"/>
                <a:gd name="T18" fmla="*/ 13 w 46"/>
                <a:gd name="T19" fmla="*/ 32 h 63"/>
                <a:gd name="T20" fmla="*/ 7 w 46"/>
                <a:gd name="T21" fmla="*/ 28 h 63"/>
                <a:gd name="T22" fmla="*/ 3 w 46"/>
                <a:gd name="T23" fmla="*/ 23 h 63"/>
                <a:gd name="T24" fmla="*/ 2 w 46"/>
                <a:gd name="T25" fmla="*/ 16 h 63"/>
                <a:gd name="T26" fmla="*/ 3 w 46"/>
                <a:gd name="T27" fmla="*/ 9 h 63"/>
                <a:gd name="T28" fmla="*/ 8 w 46"/>
                <a:gd name="T29" fmla="*/ 4 h 63"/>
                <a:gd name="T30" fmla="*/ 16 w 46"/>
                <a:gd name="T31" fmla="*/ 1 h 63"/>
                <a:gd name="T32" fmla="*/ 26 w 46"/>
                <a:gd name="T33" fmla="*/ 0 h 63"/>
                <a:gd name="T34" fmla="*/ 31 w 46"/>
                <a:gd name="T35" fmla="*/ 0 h 63"/>
                <a:gd name="T36" fmla="*/ 36 w 46"/>
                <a:gd name="T37" fmla="*/ 1 h 63"/>
                <a:gd name="T38" fmla="*/ 40 w 46"/>
                <a:gd name="T39" fmla="*/ 2 h 63"/>
                <a:gd name="T40" fmla="*/ 44 w 46"/>
                <a:gd name="T41" fmla="*/ 3 h 63"/>
                <a:gd name="T42" fmla="*/ 44 w 46"/>
                <a:gd name="T43" fmla="*/ 4 h 63"/>
                <a:gd name="T44" fmla="*/ 42 w 46"/>
                <a:gd name="T45" fmla="*/ 19 h 63"/>
                <a:gd name="T46" fmla="*/ 34 w 46"/>
                <a:gd name="T47" fmla="*/ 19 h 63"/>
                <a:gd name="T48" fmla="*/ 31 w 46"/>
                <a:gd name="T49" fmla="*/ 8 h 63"/>
                <a:gd name="T50" fmla="*/ 28 w 46"/>
                <a:gd name="T51" fmla="*/ 7 h 63"/>
                <a:gd name="T52" fmla="*/ 23 w 46"/>
                <a:gd name="T53" fmla="*/ 6 h 63"/>
                <a:gd name="T54" fmla="*/ 17 w 46"/>
                <a:gd name="T55" fmla="*/ 8 h 63"/>
                <a:gd name="T56" fmla="*/ 14 w 46"/>
                <a:gd name="T57" fmla="*/ 14 h 63"/>
                <a:gd name="T58" fmla="*/ 16 w 46"/>
                <a:gd name="T59" fmla="*/ 18 h 63"/>
                <a:gd name="T60" fmla="*/ 19 w 46"/>
                <a:gd name="T61" fmla="*/ 22 h 63"/>
                <a:gd name="T62" fmla="*/ 24 w 46"/>
                <a:gd name="T63" fmla="*/ 25 h 63"/>
                <a:gd name="T64" fmla="*/ 29 w 46"/>
                <a:gd name="T65" fmla="*/ 27 h 63"/>
                <a:gd name="T66" fmla="*/ 36 w 46"/>
                <a:gd name="T67" fmla="*/ 30 h 63"/>
                <a:gd name="T68" fmla="*/ 41 w 46"/>
                <a:gd name="T69" fmla="*/ 34 h 63"/>
                <a:gd name="T70" fmla="*/ 45 w 46"/>
                <a:gd name="T71" fmla="*/ 38 h 63"/>
                <a:gd name="T72" fmla="*/ 46 w 46"/>
                <a:gd name="T73" fmla="*/ 44 h 63"/>
                <a:gd name="T74" fmla="*/ 44 w 46"/>
                <a:gd name="T75" fmla="*/ 53 h 63"/>
                <a:gd name="T76" fmla="*/ 39 w 46"/>
                <a:gd name="T77" fmla="*/ 58 h 63"/>
                <a:gd name="T78" fmla="*/ 31 w 46"/>
                <a:gd name="T79" fmla="*/ 62 h 63"/>
                <a:gd name="T80" fmla="*/ 21 w 46"/>
                <a:gd name="T81" fmla="*/ 63 h 63"/>
                <a:gd name="T82" fmla="*/ 16 w 46"/>
                <a:gd name="T83" fmla="*/ 63 h 63"/>
                <a:gd name="T84" fmla="*/ 10 w 46"/>
                <a:gd name="T85" fmla="*/ 61 h 63"/>
                <a:gd name="T86" fmla="*/ 5 w 46"/>
                <a:gd name="T87" fmla="*/ 60 h 63"/>
                <a:gd name="T88" fmla="*/ 1 w 46"/>
                <a:gd name="T89" fmla="*/ 59 h 63"/>
                <a:gd name="T90" fmla="*/ 0 w 46"/>
                <a:gd name="T91" fmla="*/ 58 h 63"/>
                <a:gd name="T92" fmla="*/ 2 w 46"/>
                <a:gd name="T93" fmla="*/ 42 h 63"/>
                <a:gd name="T94" fmla="*/ 10 w 46"/>
                <a:gd name="T95" fmla="*/ 42 h 63"/>
                <a:gd name="T96" fmla="*/ 13 w 46"/>
                <a:gd name="T97" fmla="*/ 5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6" h="63">
                  <a:moveTo>
                    <a:pt x="13" y="53"/>
                  </a:moveTo>
                  <a:cubicBezTo>
                    <a:pt x="14" y="54"/>
                    <a:pt x="16" y="55"/>
                    <a:pt x="18" y="55"/>
                  </a:cubicBezTo>
                  <a:cubicBezTo>
                    <a:pt x="19" y="56"/>
                    <a:pt x="22" y="56"/>
                    <a:pt x="24" y="56"/>
                  </a:cubicBezTo>
                  <a:cubicBezTo>
                    <a:pt x="26" y="56"/>
                    <a:pt x="29" y="55"/>
                    <a:pt x="30" y="54"/>
                  </a:cubicBezTo>
                  <a:cubicBezTo>
                    <a:pt x="32" y="52"/>
                    <a:pt x="33" y="50"/>
                    <a:pt x="33" y="47"/>
                  </a:cubicBezTo>
                  <a:cubicBezTo>
                    <a:pt x="33" y="45"/>
                    <a:pt x="32" y="44"/>
                    <a:pt x="32" y="43"/>
                  </a:cubicBezTo>
                  <a:cubicBezTo>
                    <a:pt x="31" y="42"/>
                    <a:pt x="30" y="40"/>
                    <a:pt x="29" y="40"/>
                  </a:cubicBezTo>
                  <a:cubicBezTo>
                    <a:pt x="27" y="39"/>
                    <a:pt x="26" y="38"/>
                    <a:pt x="24" y="37"/>
                  </a:cubicBezTo>
                  <a:cubicBezTo>
                    <a:pt x="23" y="36"/>
                    <a:pt x="21" y="36"/>
                    <a:pt x="20" y="35"/>
                  </a:cubicBezTo>
                  <a:cubicBezTo>
                    <a:pt x="18" y="34"/>
                    <a:pt x="15" y="33"/>
                    <a:pt x="13" y="32"/>
                  </a:cubicBezTo>
                  <a:cubicBezTo>
                    <a:pt x="11" y="30"/>
                    <a:pt x="9" y="29"/>
                    <a:pt x="7" y="28"/>
                  </a:cubicBezTo>
                  <a:cubicBezTo>
                    <a:pt x="5" y="26"/>
                    <a:pt x="4" y="25"/>
                    <a:pt x="3" y="23"/>
                  </a:cubicBezTo>
                  <a:cubicBezTo>
                    <a:pt x="2" y="21"/>
                    <a:pt x="2" y="19"/>
                    <a:pt x="2" y="16"/>
                  </a:cubicBezTo>
                  <a:cubicBezTo>
                    <a:pt x="2" y="14"/>
                    <a:pt x="2" y="11"/>
                    <a:pt x="3" y="9"/>
                  </a:cubicBezTo>
                  <a:cubicBezTo>
                    <a:pt x="5" y="7"/>
                    <a:pt x="6" y="5"/>
                    <a:pt x="8" y="4"/>
                  </a:cubicBezTo>
                  <a:cubicBezTo>
                    <a:pt x="11" y="2"/>
                    <a:pt x="13" y="1"/>
                    <a:pt x="16" y="1"/>
                  </a:cubicBezTo>
                  <a:cubicBezTo>
                    <a:pt x="19" y="0"/>
                    <a:pt x="22" y="0"/>
                    <a:pt x="26" y="0"/>
                  </a:cubicBezTo>
                  <a:cubicBezTo>
                    <a:pt x="27" y="0"/>
                    <a:pt x="29" y="0"/>
                    <a:pt x="31" y="0"/>
                  </a:cubicBezTo>
                  <a:cubicBezTo>
                    <a:pt x="32" y="0"/>
                    <a:pt x="34" y="0"/>
                    <a:pt x="36" y="1"/>
                  </a:cubicBezTo>
                  <a:cubicBezTo>
                    <a:pt x="37" y="1"/>
                    <a:pt x="39" y="1"/>
                    <a:pt x="40" y="2"/>
                  </a:cubicBezTo>
                  <a:cubicBezTo>
                    <a:pt x="42" y="2"/>
                    <a:pt x="43" y="2"/>
                    <a:pt x="44" y="3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0" y="7"/>
                    <a:pt x="28" y="7"/>
                  </a:cubicBezTo>
                  <a:cubicBezTo>
                    <a:pt x="27" y="6"/>
                    <a:pt x="25" y="6"/>
                    <a:pt x="23" y="6"/>
                  </a:cubicBezTo>
                  <a:cubicBezTo>
                    <a:pt x="21" y="6"/>
                    <a:pt x="18" y="7"/>
                    <a:pt x="17" y="8"/>
                  </a:cubicBezTo>
                  <a:cubicBezTo>
                    <a:pt x="15" y="9"/>
                    <a:pt x="14" y="11"/>
                    <a:pt x="14" y="14"/>
                  </a:cubicBezTo>
                  <a:cubicBezTo>
                    <a:pt x="14" y="16"/>
                    <a:pt x="15" y="17"/>
                    <a:pt x="16" y="18"/>
                  </a:cubicBezTo>
                  <a:cubicBezTo>
                    <a:pt x="17" y="20"/>
                    <a:pt x="18" y="21"/>
                    <a:pt x="19" y="22"/>
                  </a:cubicBezTo>
                  <a:cubicBezTo>
                    <a:pt x="20" y="23"/>
                    <a:pt x="22" y="24"/>
                    <a:pt x="24" y="25"/>
                  </a:cubicBezTo>
                  <a:cubicBezTo>
                    <a:pt x="25" y="25"/>
                    <a:pt x="27" y="26"/>
                    <a:pt x="29" y="27"/>
                  </a:cubicBezTo>
                  <a:cubicBezTo>
                    <a:pt x="31" y="28"/>
                    <a:pt x="33" y="29"/>
                    <a:pt x="36" y="30"/>
                  </a:cubicBezTo>
                  <a:cubicBezTo>
                    <a:pt x="38" y="31"/>
                    <a:pt x="39" y="32"/>
                    <a:pt x="41" y="34"/>
                  </a:cubicBezTo>
                  <a:cubicBezTo>
                    <a:pt x="43" y="35"/>
                    <a:pt x="44" y="37"/>
                    <a:pt x="45" y="38"/>
                  </a:cubicBezTo>
                  <a:cubicBezTo>
                    <a:pt x="46" y="40"/>
                    <a:pt x="46" y="42"/>
                    <a:pt x="46" y="44"/>
                  </a:cubicBezTo>
                  <a:cubicBezTo>
                    <a:pt x="46" y="48"/>
                    <a:pt x="45" y="50"/>
                    <a:pt x="44" y="53"/>
                  </a:cubicBezTo>
                  <a:cubicBezTo>
                    <a:pt x="43" y="55"/>
                    <a:pt x="41" y="57"/>
                    <a:pt x="39" y="58"/>
                  </a:cubicBezTo>
                  <a:cubicBezTo>
                    <a:pt x="36" y="60"/>
                    <a:pt x="34" y="61"/>
                    <a:pt x="31" y="62"/>
                  </a:cubicBezTo>
                  <a:cubicBezTo>
                    <a:pt x="28" y="63"/>
                    <a:pt x="25" y="63"/>
                    <a:pt x="21" y="63"/>
                  </a:cubicBezTo>
                  <a:cubicBezTo>
                    <a:pt x="20" y="63"/>
                    <a:pt x="18" y="63"/>
                    <a:pt x="16" y="63"/>
                  </a:cubicBezTo>
                  <a:cubicBezTo>
                    <a:pt x="14" y="62"/>
                    <a:pt x="12" y="62"/>
                    <a:pt x="10" y="61"/>
                  </a:cubicBezTo>
                  <a:cubicBezTo>
                    <a:pt x="8" y="61"/>
                    <a:pt x="6" y="60"/>
                    <a:pt x="5" y="60"/>
                  </a:cubicBezTo>
                  <a:cubicBezTo>
                    <a:pt x="3" y="59"/>
                    <a:pt x="2" y="59"/>
                    <a:pt x="1" y="5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10" y="42"/>
                    <a:pt x="10" y="42"/>
                    <a:pt x="10" y="42"/>
                  </a:cubicBezTo>
                  <a:lnTo>
                    <a:pt x="13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7" name="Freeform 31">
              <a:extLst>
                <a:ext uri="{FF2B5EF4-FFF2-40B4-BE49-F238E27FC236}">
                  <a16:creationId xmlns:a16="http://schemas.microsoft.com/office/drawing/2014/main" id="{D3895108-B71D-48F5-A2D8-5C746494CDE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453" y="582"/>
              <a:ext cx="23" cy="65"/>
            </a:xfrm>
            <a:custGeom>
              <a:avLst/>
              <a:gdLst>
                <a:gd name="T0" fmla="*/ 23 w 32"/>
                <a:gd name="T1" fmla="*/ 38 h 90"/>
                <a:gd name="T2" fmla="*/ 23 w 32"/>
                <a:gd name="T3" fmla="*/ 83 h 90"/>
                <a:gd name="T4" fmla="*/ 32 w 32"/>
                <a:gd name="T5" fmla="*/ 85 h 90"/>
                <a:gd name="T6" fmla="*/ 32 w 32"/>
                <a:gd name="T7" fmla="*/ 90 h 90"/>
                <a:gd name="T8" fmla="*/ 0 w 32"/>
                <a:gd name="T9" fmla="*/ 90 h 90"/>
                <a:gd name="T10" fmla="*/ 0 w 32"/>
                <a:gd name="T11" fmla="*/ 85 h 90"/>
                <a:gd name="T12" fmla="*/ 9 w 32"/>
                <a:gd name="T13" fmla="*/ 83 h 90"/>
                <a:gd name="T14" fmla="*/ 9 w 32"/>
                <a:gd name="T15" fmla="*/ 37 h 90"/>
                <a:gd name="T16" fmla="*/ 0 w 32"/>
                <a:gd name="T17" fmla="*/ 34 h 90"/>
                <a:gd name="T18" fmla="*/ 0 w 32"/>
                <a:gd name="T19" fmla="*/ 31 h 90"/>
                <a:gd name="T20" fmla="*/ 20 w 32"/>
                <a:gd name="T21" fmla="*/ 28 h 90"/>
                <a:gd name="T22" fmla="*/ 23 w 32"/>
                <a:gd name="T23" fmla="*/ 28 h 90"/>
                <a:gd name="T24" fmla="*/ 23 w 32"/>
                <a:gd name="T25" fmla="*/ 38 h 90"/>
                <a:gd name="T26" fmla="*/ 8 w 32"/>
                <a:gd name="T27" fmla="*/ 8 h 90"/>
                <a:gd name="T28" fmla="*/ 10 w 32"/>
                <a:gd name="T29" fmla="*/ 14 h 90"/>
                <a:gd name="T30" fmla="*/ 16 w 32"/>
                <a:gd name="T31" fmla="*/ 16 h 90"/>
                <a:gd name="T32" fmla="*/ 22 w 32"/>
                <a:gd name="T33" fmla="*/ 14 h 90"/>
                <a:gd name="T34" fmla="*/ 24 w 32"/>
                <a:gd name="T35" fmla="*/ 8 h 90"/>
                <a:gd name="T36" fmla="*/ 22 w 32"/>
                <a:gd name="T37" fmla="*/ 3 h 90"/>
                <a:gd name="T38" fmla="*/ 16 w 32"/>
                <a:gd name="T39" fmla="*/ 0 h 90"/>
                <a:gd name="T40" fmla="*/ 10 w 32"/>
                <a:gd name="T41" fmla="*/ 3 h 90"/>
                <a:gd name="T42" fmla="*/ 8 w 32"/>
                <a:gd name="T43" fmla="*/ 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" h="90">
                  <a:moveTo>
                    <a:pt x="23" y="38"/>
                  </a:moveTo>
                  <a:cubicBezTo>
                    <a:pt x="23" y="83"/>
                    <a:pt x="23" y="83"/>
                    <a:pt x="23" y="83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3" y="28"/>
                    <a:pt x="23" y="28"/>
                    <a:pt x="23" y="28"/>
                  </a:cubicBezTo>
                  <a:lnTo>
                    <a:pt x="23" y="38"/>
                  </a:lnTo>
                  <a:close/>
                  <a:moveTo>
                    <a:pt x="8" y="8"/>
                  </a:moveTo>
                  <a:cubicBezTo>
                    <a:pt x="8" y="10"/>
                    <a:pt x="9" y="12"/>
                    <a:pt x="10" y="14"/>
                  </a:cubicBezTo>
                  <a:cubicBezTo>
                    <a:pt x="12" y="15"/>
                    <a:pt x="14" y="16"/>
                    <a:pt x="16" y="16"/>
                  </a:cubicBezTo>
                  <a:cubicBezTo>
                    <a:pt x="18" y="16"/>
                    <a:pt x="20" y="15"/>
                    <a:pt x="22" y="14"/>
                  </a:cubicBezTo>
                  <a:cubicBezTo>
                    <a:pt x="24" y="12"/>
                    <a:pt x="24" y="10"/>
                    <a:pt x="24" y="8"/>
                  </a:cubicBezTo>
                  <a:cubicBezTo>
                    <a:pt x="24" y="6"/>
                    <a:pt x="24" y="4"/>
                    <a:pt x="22" y="3"/>
                  </a:cubicBezTo>
                  <a:cubicBezTo>
                    <a:pt x="20" y="1"/>
                    <a:pt x="18" y="0"/>
                    <a:pt x="16" y="0"/>
                  </a:cubicBezTo>
                  <a:cubicBezTo>
                    <a:pt x="14" y="0"/>
                    <a:pt x="12" y="1"/>
                    <a:pt x="10" y="3"/>
                  </a:cubicBezTo>
                  <a:cubicBezTo>
                    <a:pt x="9" y="4"/>
                    <a:pt x="8" y="6"/>
                    <a:pt x="8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8" name="Freeform 32">
              <a:extLst>
                <a:ext uri="{FF2B5EF4-FFF2-40B4-BE49-F238E27FC236}">
                  <a16:creationId xmlns:a16="http://schemas.microsoft.com/office/drawing/2014/main" id="{A30B6400-53E1-444F-922A-8AC57522A3C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79" y="592"/>
              <a:ext cx="27" cy="56"/>
            </a:xfrm>
            <a:custGeom>
              <a:avLst/>
              <a:gdLst>
                <a:gd name="T0" fmla="*/ 21 w 38"/>
                <a:gd name="T1" fmla="*/ 59 h 77"/>
                <a:gd name="T2" fmla="*/ 23 w 38"/>
                <a:gd name="T3" fmla="*/ 67 h 77"/>
                <a:gd name="T4" fmla="*/ 29 w 38"/>
                <a:gd name="T5" fmla="*/ 70 h 77"/>
                <a:gd name="T6" fmla="*/ 33 w 38"/>
                <a:gd name="T7" fmla="*/ 69 h 77"/>
                <a:gd name="T8" fmla="*/ 38 w 38"/>
                <a:gd name="T9" fmla="*/ 68 h 77"/>
                <a:gd name="T10" fmla="*/ 38 w 38"/>
                <a:gd name="T11" fmla="*/ 72 h 77"/>
                <a:gd name="T12" fmla="*/ 31 w 38"/>
                <a:gd name="T13" fmla="*/ 76 h 77"/>
                <a:gd name="T14" fmla="*/ 23 w 38"/>
                <a:gd name="T15" fmla="*/ 77 h 77"/>
                <a:gd name="T16" fmla="*/ 15 w 38"/>
                <a:gd name="T17" fmla="*/ 76 h 77"/>
                <a:gd name="T18" fmla="*/ 11 w 38"/>
                <a:gd name="T19" fmla="*/ 72 h 77"/>
                <a:gd name="T20" fmla="*/ 8 w 38"/>
                <a:gd name="T21" fmla="*/ 67 h 77"/>
                <a:gd name="T22" fmla="*/ 8 w 38"/>
                <a:gd name="T23" fmla="*/ 60 h 77"/>
                <a:gd name="T24" fmla="*/ 8 w 38"/>
                <a:gd name="T25" fmla="*/ 22 h 77"/>
                <a:gd name="T26" fmla="*/ 0 w 38"/>
                <a:gd name="T27" fmla="*/ 22 h 77"/>
                <a:gd name="T28" fmla="*/ 0 w 38"/>
                <a:gd name="T29" fmla="*/ 17 h 77"/>
                <a:gd name="T30" fmla="*/ 6 w 38"/>
                <a:gd name="T31" fmla="*/ 15 h 77"/>
                <a:gd name="T32" fmla="*/ 9 w 38"/>
                <a:gd name="T33" fmla="*/ 11 h 77"/>
                <a:gd name="T34" fmla="*/ 12 w 38"/>
                <a:gd name="T35" fmla="*/ 6 h 77"/>
                <a:gd name="T36" fmla="*/ 13 w 38"/>
                <a:gd name="T37" fmla="*/ 0 h 77"/>
                <a:gd name="T38" fmla="*/ 21 w 38"/>
                <a:gd name="T39" fmla="*/ 0 h 77"/>
                <a:gd name="T40" fmla="*/ 21 w 38"/>
                <a:gd name="T41" fmla="*/ 15 h 77"/>
                <a:gd name="T42" fmla="*/ 38 w 38"/>
                <a:gd name="T43" fmla="*/ 15 h 77"/>
                <a:gd name="T44" fmla="*/ 38 w 38"/>
                <a:gd name="T45" fmla="*/ 22 h 77"/>
                <a:gd name="T46" fmla="*/ 21 w 38"/>
                <a:gd name="T47" fmla="*/ 22 h 77"/>
                <a:gd name="T48" fmla="*/ 21 w 38"/>
                <a:gd name="T49" fmla="*/ 5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8" h="77">
                  <a:moveTo>
                    <a:pt x="21" y="59"/>
                  </a:moveTo>
                  <a:cubicBezTo>
                    <a:pt x="21" y="62"/>
                    <a:pt x="22" y="65"/>
                    <a:pt x="23" y="67"/>
                  </a:cubicBezTo>
                  <a:cubicBezTo>
                    <a:pt x="23" y="69"/>
                    <a:pt x="26" y="70"/>
                    <a:pt x="29" y="70"/>
                  </a:cubicBezTo>
                  <a:cubicBezTo>
                    <a:pt x="30" y="70"/>
                    <a:pt x="31" y="70"/>
                    <a:pt x="33" y="69"/>
                  </a:cubicBezTo>
                  <a:cubicBezTo>
                    <a:pt x="35" y="69"/>
                    <a:pt x="37" y="69"/>
                    <a:pt x="38" y="68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6" y="74"/>
                    <a:pt x="34" y="75"/>
                    <a:pt x="31" y="76"/>
                  </a:cubicBezTo>
                  <a:cubicBezTo>
                    <a:pt x="28" y="77"/>
                    <a:pt x="26" y="77"/>
                    <a:pt x="23" y="77"/>
                  </a:cubicBezTo>
                  <a:cubicBezTo>
                    <a:pt x="20" y="77"/>
                    <a:pt x="17" y="77"/>
                    <a:pt x="15" y="76"/>
                  </a:cubicBezTo>
                  <a:cubicBezTo>
                    <a:pt x="13" y="75"/>
                    <a:pt x="12" y="74"/>
                    <a:pt x="11" y="72"/>
                  </a:cubicBezTo>
                  <a:cubicBezTo>
                    <a:pt x="10" y="71"/>
                    <a:pt x="9" y="69"/>
                    <a:pt x="8" y="67"/>
                  </a:cubicBezTo>
                  <a:cubicBezTo>
                    <a:pt x="8" y="65"/>
                    <a:pt x="8" y="63"/>
                    <a:pt x="8" y="60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2" y="17"/>
                    <a:pt x="4" y="16"/>
                    <a:pt x="6" y="15"/>
                  </a:cubicBezTo>
                  <a:cubicBezTo>
                    <a:pt x="7" y="14"/>
                    <a:pt x="8" y="13"/>
                    <a:pt x="9" y="11"/>
                  </a:cubicBezTo>
                  <a:cubicBezTo>
                    <a:pt x="10" y="10"/>
                    <a:pt x="11" y="8"/>
                    <a:pt x="12" y="6"/>
                  </a:cubicBezTo>
                  <a:cubicBezTo>
                    <a:pt x="12" y="4"/>
                    <a:pt x="13" y="2"/>
                    <a:pt x="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21" y="22"/>
                    <a:pt x="21" y="22"/>
                    <a:pt x="21" y="22"/>
                  </a:cubicBezTo>
                  <a:lnTo>
                    <a:pt x="21" y="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9" name="Freeform 33">
              <a:extLst>
                <a:ext uri="{FF2B5EF4-FFF2-40B4-BE49-F238E27FC236}">
                  <a16:creationId xmlns:a16="http://schemas.microsoft.com/office/drawing/2014/main" id="{B9C76F98-9027-4718-A2FF-FD75A602885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7" y="603"/>
              <a:ext cx="51" cy="62"/>
            </a:xfrm>
            <a:custGeom>
              <a:avLst/>
              <a:gdLst>
                <a:gd name="T0" fmla="*/ 32 w 51"/>
                <a:gd name="T1" fmla="*/ 4 h 62"/>
                <a:gd name="T2" fmla="*/ 32 w 51"/>
                <a:gd name="T3" fmla="*/ 0 h 62"/>
                <a:gd name="T4" fmla="*/ 51 w 51"/>
                <a:gd name="T5" fmla="*/ 0 h 62"/>
                <a:gd name="T6" fmla="*/ 51 w 51"/>
                <a:gd name="T7" fmla="*/ 4 h 62"/>
                <a:gd name="T8" fmla="*/ 45 w 51"/>
                <a:gd name="T9" fmla="*/ 5 h 62"/>
                <a:gd name="T10" fmla="*/ 30 w 51"/>
                <a:gd name="T11" fmla="*/ 40 h 62"/>
                <a:gd name="T12" fmla="*/ 31 w 51"/>
                <a:gd name="T13" fmla="*/ 40 h 62"/>
                <a:gd name="T14" fmla="*/ 26 w 51"/>
                <a:gd name="T15" fmla="*/ 62 h 62"/>
                <a:gd name="T16" fmla="*/ 17 w 51"/>
                <a:gd name="T17" fmla="*/ 62 h 62"/>
                <a:gd name="T18" fmla="*/ 23 w 51"/>
                <a:gd name="T19" fmla="*/ 42 h 62"/>
                <a:gd name="T20" fmla="*/ 6 w 51"/>
                <a:gd name="T21" fmla="*/ 5 h 62"/>
                <a:gd name="T22" fmla="*/ 0 w 51"/>
                <a:gd name="T23" fmla="*/ 4 h 62"/>
                <a:gd name="T24" fmla="*/ 0 w 51"/>
                <a:gd name="T25" fmla="*/ 0 h 62"/>
                <a:gd name="T26" fmla="*/ 22 w 51"/>
                <a:gd name="T27" fmla="*/ 0 h 62"/>
                <a:gd name="T28" fmla="*/ 22 w 51"/>
                <a:gd name="T29" fmla="*/ 4 h 62"/>
                <a:gd name="T30" fmla="*/ 17 w 51"/>
                <a:gd name="T31" fmla="*/ 5 h 62"/>
                <a:gd name="T32" fmla="*/ 28 w 51"/>
                <a:gd name="T33" fmla="*/ 30 h 62"/>
                <a:gd name="T34" fmla="*/ 38 w 51"/>
                <a:gd name="T35" fmla="*/ 5 h 62"/>
                <a:gd name="T36" fmla="*/ 32 w 51"/>
                <a:gd name="T37" fmla="*/ 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1" h="62">
                  <a:moveTo>
                    <a:pt x="32" y="4"/>
                  </a:moveTo>
                  <a:lnTo>
                    <a:pt x="32" y="0"/>
                  </a:lnTo>
                  <a:lnTo>
                    <a:pt x="51" y="0"/>
                  </a:lnTo>
                  <a:lnTo>
                    <a:pt x="51" y="4"/>
                  </a:lnTo>
                  <a:lnTo>
                    <a:pt x="45" y="5"/>
                  </a:lnTo>
                  <a:lnTo>
                    <a:pt x="30" y="40"/>
                  </a:lnTo>
                  <a:lnTo>
                    <a:pt x="31" y="40"/>
                  </a:lnTo>
                  <a:lnTo>
                    <a:pt x="26" y="62"/>
                  </a:lnTo>
                  <a:lnTo>
                    <a:pt x="17" y="62"/>
                  </a:lnTo>
                  <a:lnTo>
                    <a:pt x="23" y="42"/>
                  </a:lnTo>
                  <a:lnTo>
                    <a:pt x="6" y="5"/>
                  </a:lnTo>
                  <a:lnTo>
                    <a:pt x="0" y="4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17" y="5"/>
                  </a:lnTo>
                  <a:lnTo>
                    <a:pt x="28" y="30"/>
                  </a:lnTo>
                  <a:lnTo>
                    <a:pt x="38" y="5"/>
                  </a:lnTo>
                  <a:lnTo>
                    <a:pt x="32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50" name="Freeform 34">
              <a:extLst>
                <a:ext uri="{FF2B5EF4-FFF2-40B4-BE49-F238E27FC236}">
                  <a16:creationId xmlns:a16="http://schemas.microsoft.com/office/drawing/2014/main" id="{F3C89C52-A259-4C49-BBAF-48000545326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4" y="602"/>
              <a:ext cx="41" cy="46"/>
            </a:xfrm>
            <a:custGeom>
              <a:avLst/>
              <a:gdLst>
                <a:gd name="T0" fmla="*/ 51 w 59"/>
                <a:gd name="T1" fmla="*/ 55 h 63"/>
                <a:gd name="T2" fmla="*/ 29 w 59"/>
                <a:gd name="T3" fmla="*/ 63 h 63"/>
                <a:gd name="T4" fmla="*/ 8 w 59"/>
                <a:gd name="T5" fmla="*/ 55 h 63"/>
                <a:gd name="T6" fmla="*/ 0 w 59"/>
                <a:gd name="T7" fmla="*/ 31 h 63"/>
                <a:gd name="T8" fmla="*/ 8 w 59"/>
                <a:gd name="T9" fmla="*/ 8 h 63"/>
                <a:gd name="T10" fmla="*/ 30 w 59"/>
                <a:gd name="T11" fmla="*/ 0 h 63"/>
                <a:gd name="T12" fmla="*/ 52 w 59"/>
                <a:gd name="T13" fmla="*/ 8 h 63"/>
                <a:gd name="T14" fmla="*/ 59 w 59"/>
                <a:gd name="T15" fmla="*/ 31 h 63"/>
                <a:gd name="T16" fmla="*/ 51 w 59"/>
                <a:gd name="T17" fmla="*/ 55 h 63"/>
                <a:gd name="T18" fmla="*/ 41 w 59"/>
                <a:gd name="T19" fmla="*/ 12 h 63"/>
                <a:gd name="T20" fmla="*/ 30 w 59"/>
                <a:gd name="T21" fmla="*/ 6 h 63"/>
                <a:gd name="T22" fmla="*/ 19 w 59"/>
                <a:gd name="T23" fmla="*/ 12 h 63"/>
                <a:gd name="T24" fmla="*/ 15 w 59"/>
                <a:gd name="T25" fmla="*/ 31 h 63"/>
                <a:gd name="T26" fmla="*/ 19 w 59"/>
                <a:gd name="T27" fmla="*/ 51 h 63"/>
                <a:gd name="T28" fmla="*/ 29 w 59"/>
                <a:gd name="T29" fmla="*/ 57 h 63"/>
                <a:gd name="T30" fmla="*/ 40 w 59"/>
                <a:gd name="T31" fmla="*/ 51 h 63"/>
                <a:gd name="T32" fmla="*/ 44 w 59"/>
                <a:gd name="T33" fmla="*/ 31 h 63"/>
                <a:gd name="T34" fmla="*/ 41 w 59"/>
                <a:gd name="T35" fmla="*/ 1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" h="63">
                  <a:moveTo>
                    <a:pt x="51" y="55"/>
                  </a:moveTo>
                  <a:cubicBezTo>
                    <a:pt x="46" y="60"/>
                    <a:pt x="39" y="63"/>
                    <a:pt x="29" y="63"/>
                  </a:cubicBezTo>
                  <a:cubicBezTo>
                    <a:pt x="20" y="63"/>
                    <a:pt x="13" y="60"/>
                    <a:pt x="8" y="55"/>
                  </a:cubicBezTo>
                  <a:cubicBezTo>
                    <a:pt x="3" y="49"/>
                    <a:pt x="0" y="41"/>
                    <a:pt x="0" y="31"/>
                  </a:cubicBezTo>
                  <a:cubicBezTo>
                    <a:pt x="0" y="21"/>
                    <a:pt x="3" y="13"/>
                    <a:pt x="8" y="8"/>
                  </a:cubicBezTo>
                  <a:cubicBezTo>
                    <a:pt x="13" y="2"/>
                    <a:pt x="21" y="0"/>
                    <a:pt x="30" y="0"/>
                  </a:cubicBezTo>
                  <a:cubicBezTo>
                    <a:pt x="40" y="0"/>
                    <a:pt x="47" y="2"/>
                    <a:pt x="52" y="8"/>
                  </a:cubicBezTo>
                  <a:cubicBezTo>
                    <a:pt x="57" y="13"/>
                    <a:pt x="59" y="21"/>
                    <a:pt x="59" y="31"/>
                  </a:cubicBezTo>
                  <a:cubicBezTo>
                    <a:pt x="59" y="42"/>
                    <a:pt x="56" y="50"/>
                    <a:pt x="51" y="55"/>
                  </a:cubicBezTo>
                  <a:close/>
                  <a:moveTo>
                    <a:pt x="41" y="12"/>
                  </a:moveTo>
                  <a:cubicBezTo>
                    <a:pt x="38" y="8"/>
                    <a:pt x="35" y="6"/>
                    <a:pt x="30" y="6"/>
                  </a:cubicBezTo>
                  <a:cubicBezTo>
                    <a:pt x="25" y="6"/>
                    <a:pt x="21" y="8"/>
                    <a:pt x="19" y="12"/>
                  </a:cubicBezTo>
                  <a:cubicBezTo>
                    <a:pt x="16" y="16"/>
                    <a:pt x="15" y="22"/>
                    <a:pt x="15" y="31"/>
                  </a:cubicBezTo>
                  <a:cubicBezTo>
                    <a:pt x="15" y="40"/>
                    <a:pt x="16" y="47"/>
                    <a:pt x="19" y="51"/>
                  </a:cubicBezTo>
                  <a:cubicBezTo>
                    <a:pt x="21" y="55"/>
                    <a:pt x="25" y="57"/>
                    <a:pt x="29" y="57"/>
                  </a:cubicBezTo>
                  <a:cubicBezTo>
                    <a:pt x="34" y="57"/>
                    <a:pt x="38" y="55"/>
                    <a:pt x="40" y="51"/>
                  </a:cubicBezTo>
                  <a:cubicBezTo>
                    <a:pt x="43" y="47"/>
                    <a:pt x="44" y="40"/>
                    <a:pt x="44" y="31"/>
                  </a:cubicBezTo>
                  <a:cubicBezTo>
                    <a:pt x="44" y="22"/>
                    <a:pt x="43" y="16"/>
                    <a:pt x="41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51" name="Freeform 35">
              <a:extLst>
                <a:ext uri="{FF2B5EF4-FFF2-40B4-BE49-F238E27FC236}">
                  <a16:creationId xmlns:a16="http://schemas.microsoft.com/office/drawing/2014/main" id="{01C14E4A-6713-4D69-89BB-EB660C22B54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30" y="583"/>
              <a:ext cx="31" cy="64"/>
            </a:xfrm>
            <a:custGeom>
              <a:avLst/>
              <a:gdLst>
                <a:gd name="T0" fmla="*/ 11 w 45"/>
                <a:gd name="T1" fmla="*/ 28 h 89"/>
                <a:gd name="T2" fmla="*/ 11 w 45"/>
                <a:gd name="T3" fmla="*/ 17 h 89"/>
                <a:gd name="T4" fmla="*/ 12 w 45"/>
                <a:gd name="T5" fmla="*/ 9 h 89"/>
                <a:gd name="T6" fmla="*/ 17 w 45"/>
                <a:gd name="T7" fmla="*/ 4 h 89"/>
                <a:gd name="T8" fmla="*/ 23 w 45"/>
                <a:gd name="T9" fmla="*/ 1 h 89"/>
                <a:gd name="T10" fmla="*/ 31 w 45"/>
                <a:gd name="T11" fmla="*/ 0 h 89"/>
                <a:gd name="T12" fmla="*/ 37 w 45"/>
                <a:gd name="T13" fmla="*/ 0 h 89"/>
                <a:gd name="T14" fmla="*/ 45 w 45"/>
                <a:gd name="T15" fmla="*/ 2 h 89"/>
                <a:gd name="T16" fmla="*/ 45 w 45"/>
                <a:gd name="T17" fmla="*/ 6 h 89"/>
                <a:gd name="T18" fmla="*/ 33 w 45"/>
                <a:gd name="T19" fmla="*/ 6 h 89"/>
                <a:gd name="T20" fmla="*/ 26 w 45"/>
                <a:gd name="T21" fmla="*/ 8 h 89"/>
                <a:gd name="T22" fmla="*/ 24 w 45"/>
                <a:gd name="T23" fmla="*/ 15 h 89"/>
                <a:gd name="T24" fmla="*/ 24 w 45"/>
                <a:gd name="T25" fmla="*/ 28 h 89"/>
                <a:gd name="T26" fmla="*/ 38 w 45"/>
                <a:gd name="T27" fmla="*/ 28 h 89"/>
                <a:gd name="T28" fmla="*/ 38 w 45"/>
                <a:gd name="T29" fmla="*/ 35 h 89"/>
                <a:gd name="T30" fmla="*/ 24 w 45"/>
                <a:gd name="T31" fmla="*/ 35 h 89"/>
                <a:gd name="T32" fmla="*/ 24 w 45"/>
                <a:gd name="T33" fmla="*/ 82 h 89"/>
                <a:gd name="T34" fmla="*/ 37 w 45"/>
                <a:gd name="T35" fmla="*/ 83 h 89"/>
                <a:gd name="T36" fmla="*/ 37 w 45"/>
                <a:gd name="T37" fmla="*/ 89 h 89"/>
                <a:gd name="T38" fmla="*/ 1 w 45"/>
                <a:gd name="T39" fmla="*/ 89 h 89"/>
                <a:gd name="T40" fmla="*/ 1 w 45"/>
                <a:gd name="T41" fmla="*/ 84 h 89"/>
                <a:gd name="T42" fmla="*/ 11 w 45"/>
                <a:gd name="T43" fmla="*/ 82 h 89"/>
                <a:gd name="T44" fmla="*/ 11 w 45"/>
                <a:gd name="T45" fmla="*/ 35 h 89"/>
                <a:gd name="T46" fmla="*/ 0 w 45"/>
                <a:gd name="T47" fmla="*/ 35 h 89"/>
                <a:gd name="T48" fmla="*/ 0 w 45"/>
                <a:gd name="T49" fmla="*/ 30 h 89"/>
                <a:gd name="T50" fmla="*/ 11 w 45"/>
                <a:gd name="T51" fmla="*/ 2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5" h="89">
                  <a:moveTo>
                    <a:pt x="11" y="28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11" y="14"/>
                    <a:pt x="11" y="11"/>
                    <a:pt x="12" y="9"/>
                  </a:cubicBezTo>
                  <a:cubicBezTo>
                    <a:pt x="13" y="7"/>
                    <a:pt x="15" y="5"/>
                    <a:pt x="17" y="4"/>
                  </a:cubicBezTo>
                  <a:cubicBezTo>
                    <a:pt x="18" y="3"/>
                    <a:pt x="21" y="2"/>
                    <a:pt x="23" y="1"/>
                  </a:cubicBezTo>
                  <a:cubicBezTo>
                    <a:pt x="26" y="0"/>
                    <a:pt x="28" y="0"/>
                    <a:pt x="31" y="0"/>
                  </a:cubicBezTo>
                  <a:cubicBezTo>
                    <a:pt x="33" y="0"/>
                    <a:pt x="35" y="0"/>
                    <a:pt x="37" y="0"/>
                  </a:cubicBezTo>
                  <a:cubicBezTo>
                    <a:pt x="40" y="1"/>
                    <a:pt x="42" y="1"/>
                    <a:pt x="45" y="2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0" y="6"/>
                    <a:pt x="28" y="7"/>
                    <a:pt x="26" y="8"/>
                  </a:cubicBezTo>
                  <a:cubicBezTo>
                    <a:pt x="25" y="10"/>
                    <a:pt x="24" y="12"/>
                    <a:pt x="24" y="15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7" y="89"/>
                    <a:pt x="37" y="89"/>
                    <a:pt x="37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1" y="82"/>
                    <a:pt x="11" y="82"/>
                    <a:pt x="11" y="82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0"/>
                    <a:pt x="0" y="30"/>
                    <a:pt x="0" y="30"/>
                  </a:cubicBezTo>
                  <a:lnTo>
                    <a:pt x="11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52" name="Freeform 36">
              <a:extLst>
                <a:ext uri="{FF2B5EF4-FFF2-40B4-BE49-F238E27FC236}">
                  <a16:creationId xmlns:a16="http://schemas.microsoft.com/office/drawing/2014/main" id="{EBC06BBE-889F-4CEF-B52A-77750C9619A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86" y="585"/>
              <a:ext cx="57" cy="63"/>
            </a:xfrm>
            <a:custGeom>
              <a:avLst/>
              <a:gdLst>
                <a:gd name="T0" fmla="*/ 70 w 81"/>
                <a:gd name="T1" fmla="*/ 76 h 87"/>
                <a:gd name="T2" fmla="*/ 40 w 81"/>
                <a:gd name="T3" fmla="*/ 87 h 87"/>
                <a:gd name="T4" fmla="*/ 23 w 81"/>
                <a:gd name="T5" fmla="*/ 84 h 87"/>
                <a:gd name="T6" fmla="*/ 10 w 81"/>
                <a:gd name="T7" fmla="*/ 76 h 87"/>
                <a:gd name="T8" fmla="*/ 2 w 81"/>
                <a:gd name="T9" fmla="*/ 63 h 87"/>
                <a:gd name="T10" fmla="*/ 0 w 81"/>
                <a:gd name="T11" fmla="*/ 44 h 87"/>
                <a:gd name="T12" fmla="*/ 3 w 81"/>
                <a:gd name="T13" fmla="*/ 25 h 87"/>
                <a:gd name="T14" fmla="*/ 11 w 81"/>
                <a:gd name="T15" fmla="*/ 11 h 87"/>
                <a:gd name="T16" fmla="*/ 24 w 81"/>
                <a:gd name="T17" fmla="*/ 3 h 87"/>
                <a:gd name="T18" fmla="*/ 41 w 81"/>
                <a:gd name="T19" fmla="*/ 0 h 87"/>
                <a:gd name="T20" fmla="*/ 58 w 81"/>
                <a:gd name="T21" fmla="*/ 3 h 87"/>
                <a:gd name="T22" fmla="*/ 70 w 81"/>
                <a:gd name="T23" fmla="*/ 11 h 87"/>
                <a:gd name="T24" fmla="*/ 78 w 81"/>
                <a:gd name="T25" fmla="*/ 25 h 87"/>
                <a:gd name="T26" fmla="*/ 81 w 81"/>
                <a:gd name="T27" fmla="*/ 43 h 87"/>
                <a:gd name="T28" fmla="*/ 70 w 81"/>
                <a:gd name="T29" fmla="*/ 76 h 87"/>
                <a:gd name="T30" fmla="*/ 59 w 81"/>
                <a:gd name="T31" fmla="*/ 16 h 87"/>
                <a:gd name="T32" fmla="*/ 41 w 81"/>
                <a:gd name="T33" fmla="*/ 7 h 87"/>
                <a:gd name="T34" fmla="*/ 22 w 81"/>
                <a:gd name="T35" fmla="*/ 16 h 87"/>
                <a:gd name="T36" fmla="*/ 16 w 81"/>
                <a:gd name="T37" fmla="*/ 43 h 87"/>
                <a:gd name="T38" fmla="*/ 22 w 81"/>
                <a:gd name="T39" fmla="*/ 71 h 87"/>
                <a:gd name="T40" fmla="*/ 40 w 81"/>
                <a:gd name="T41" fmla="*/ 80 h 87"/>
                <a:gd name="T42" fmla="*/ 59 w 81"/>
                <a:gd name="T43" fmla="*/ 71 h 87"/>
                <a:gd name="T44" fmla="*/ 65 w 81"/>
                <a:gd name="T45" fmla="*/ 44 h 87"/>
                <a:gd name="T46" fmla="*/ 59 w 81"/>
                <a:gd name="T47" fmla="*/ 1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1" h="87">
                  <a:moveTo>
                    <a:pt x="70" y="76"/>
                  </a:moveTo>
                  <a:cubicBezTo>
                    <a:pt x="63" y="83"/>
                    <a:pt x="53" y="87"/>
                    <a:pt x="40" y="87"/>
                  </a:cubicBezTo>
                  <a:cubicBezTo>
                    <a:pt x="34" y="87"/>
                    <a:pt x="28" y="86"/>
                    <a:pt x="23" y="84"/>
                  </a:cubicBezTo>
                  <a:cubicBezTo>
                    <a:pt x="18" y="82"/>
                    <a:pt x="14" y="80"/>
                    <a:pt x="10" y="76"/>
                  </a:cubicBezTo>
                  <a:cubicBezTo>
                    <a:pt x="7" y="72"/>
                    <a:pt x="4" y="68"/>
                    <a:pt x="2" y="63"/>
                  </a:cubicBezTo>
                  <a:cubicBezTo>
                    <a:pt x="1" y="57"/>
                    <a:pt x="0" y="51"/>
                    <a:pt x="0" y="44"/>
                  </a:cubicBezTo>
                  <a:cubicBezTo>
                    <a:pt x="0" y="37"/>
                    <a:pt x="1" y="31"/>
                    <a:pt x="3" y="25"/>
                  </a:cubicBezTo>
                  <a:cubicBezTo>
                    <a:pt x="5" y="20"/>
                    <a:pt x="7" y="15"/>
                    <a:pt x="11" y="11"/>
                  </a:cubicBezTo>
                  <a:cubicBezTo>
                    <a:pt x="14" y="8"/>
                    <a:pt x="19" y="5"/>
                    <a:pt x="24" y="3"/>
                  </a:cubicBezTo>
                  <a:cubicBezTo>
                    <a:pt x="29" y="1"/>
                    <a:pt x="35" y="0"/>
                    <a:pt x="41" y="0"/>
                  </a:cubicBezTo>
                  <a:cubicBezTo>
                    <a:pt x="47" y="0"/>
                    <a:pt x="53" y="1"/>
                    <a:pt x="58" y="3"/>
                  </a:cubicBezTo>
                  <a:cubicBezTo>
                    <a:pt x="63" y="5"/>
                    <a:pt x="67" y="7"/>
                    <a:pt x="70" y="11"/>
                  </a:cubicBezTo>
                  <a:cubicBezTo>
                    <a:pt x="74" y="15"/>
                    <a:pt x="77" y="19"/>
                    <a:pt x="78" y="25"/>
                  </a:cubicBezTo>
                  <a:cubicBezTo>
                    <a:pt x="80" y="30"/>
                    <a:pt x="81" y="36"/>
                    <a:pt x="81" y="43"/>
                  </a:cubicBezTo>
                  <a:cubicBezTo>
                    <a:pt x="81" y="57"/>
                    <a:pt x="78" y="68"/>
                    <a:pt x="70" y="76"/>
                  </a:cubicBezTo>
                  <a:close/>
                  <a:moveTo>
                    <a:pt x="59" y="16"/>
                  </a:moveTo>
                  <a:cubicBezTo>
                    <a:pt x="55" y="10"/>
                    <a:pt x="48" y="7"/>
                    <a:pt x="41" y="7"/>
                  </a:cubicBezTo>
                  <a:cubicBezTo>
                    <a:pt x="33" y="7"/>
                    <a:pt x="26" y="10"/>
                    <a:pt x="22" y="16"/>
                  </a:cubicBezTo>
                  <a:cubicBezTo>
                    <a:pt x="18" y="22"/>
                    <a:pt x="16" y="31"/>
                    <a:pt x="16" y="43"/>
                  </a:cubicBezTo>
                  <a:cubicBezTo>
                    <a:pt x="16" y="56"/>
                    <a:pt x="18" y="65"/>
                    <a:pt x="22" y="71"/>
                  </a:cubicBezTo>
                  <a:cubicBezTo>
                    <a:pt x="26" y="77"/>
                    <a:pt x="32" y="80"/>
                    <a:pt x="40" y="80"/>
                  </a:cubicBezTo>
                  <a:cubicBezTo>
                    <a:pt x="48" y="80"/>
                    <a:pt x="54" y="77"/>
                    <a:pt x="59" y="71"/>
                  </a:cubicBezTo>
                  <a:cubicBezTo>
                    <a:pt x="63" y="66"/>
                    <a:pt x="65" y="56"/>
                    <a:pt x="65" y="44"/>
                  </a:cubicBezTo>
                  <a:cubicBezTo>
                    <a:pt x="65" y="31"/>
                    <a:pt x="63" y="22"/>
                    <a:pt x="59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53" name="Freeform 37">
              <a:extLst>
                <a:ext uri="{FF2B5EF4-FFF2-40B4-BE49-F238E27FC236}">
                  <a16:creationId xmlns:a16="http://schemas.microsoft.com/office/drawing/2014/main" id="{023A36B0-4095-42A9-8D42-FB3B70ECE2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51" y="602"/>
              <a:ext cx="32" cy="46"/>
            </a:xfrm>
            <a:custGeom>
              <a:avLst/>
              <a:gdLst>
                <a:gd name="T0" fmla="*/ 13 w 46"/>
                <a:gd name="T1" fmla="*/ 53 h 63"/>
                <a:gd name="T2" fmla="*/ 17 w 46"/>
                <a:gd name="T3" fmla="*/ 55 h 63"/>
                <a:gd name="T4" fmla="*/ 24 w 46"/>
                <a:gd name="T5" fmla="*/ 56 h 63"/>
                <a:gd name="T6" fmla="*/ 30 w 46"/>
                <a:gd name="T7" fmla="*/ 54 h 63"/>
                <a:gd name="T8" fmla="*/ 33 w 46"/>
                <a:gd name="T9" fmla="*/ 47 h 63"/>
                <a:gd name="T10" fmla="*/ 32 w 46"/>
                <a:gd name="T11" fmla="*/ 43 h 63"/>
                <a:gd name="T12" fmla="*/ 29 w 46"/>
                <a:gd name="T13" fmla="*/ 40 h 63"/>
                <a:gd name="T14" fmla="*/ 24 w 46"/>
                <a:gd name="T15" fmla="*/ 37 h 63"/>
                <a:gd name="T16" fmla="*/ 20 w 46"/>
                <a:gd name="T17" fmla="*/ 35 h 63"/>
                <a:gd name="T18" fmla="*/ 13 w 46"/>
                <a:gd name="T19" fmla="*/ 32 h 63"/>
                <a:gd name="T20" fmla="*/ 7 w 46"/>
                <a:gd name="T21" fmla="*/ 28 h 63"/>
                <a:gd name="T22" fmla="*/ 3 w 46"/>
                <a:gd name="T23" fmla="*/ 23 h 63"/>
                <a:gd name="T24" fmla="*/ 1 w 46"/>
                <a:gd name="T25" fmla="*/ 16 h 63"/>
                <a:gd name="T26" fmla="*/ 3 w 46"/>
                <a:gd name="T27" fmla="*/ 9 h 63"/>
                <a:gd name="T28" fmla="*/ 8 w 46"/>
                <a:gd name="T29" fmla="*/ 4 h 63"/>
                <a:gd name="T30" fmla="*/ 16 w 46"/>
                <a:gd name="T31" fmla="*/ 1 h 63"/>
                <a:gd name="T32" fmla="*/ 26 w 46"/>
                <a:gd name="T33" fmla="*/ 0 h 63"/>
                <a:gd name="T34" fmla="*/ 31 w 46"/>
                <a:gd name="T35" fmla="*/ 0 h 63"/>
                <a:gd name="T36" fmla="*/ 36 w 46"/>
                <a:gd name="T37" fmla="*/ 1 h 63"/>
                <a:gd name="T38" fmla="*/ 40 w 46"/>
                <a:gd name="T39" fmla="*/ 2 h 63"/>
                <a:gd name="T40" fmla="*/ 44 w 46"/>
                <a:gd name="T41" fmla="*/ 3 h 63"/>
                <a:gd name="T42" fmla="*/ 44 w 46"/>
                <a:gd name="T43" fmla="*/ 4 h 63"/>
                <a:gd name="T44" fmla="*/ 42 w 46"/>
                <a:gd name="T45" fmla="*/ 19 h 63"/>
                <a:gd name="T46" fmla="*/ 34 w 46"/>
                <a:gd name="T47" fmla="*/ 19 h 63"/>
                <a:gd name="T48" fmla="*/ 31 w 46"/>
                <a:gd name="T49" fmla="*/ 8 h 63"/>
                <a:gd name="T50" fmla="*/ 28 w 46"/>
                <a:gd name="T51" fmla="*/ 7 h 63"/>
                <a:gd name="T52" fmla="*/ 23 w 46"/>
                <a:gd name="T53" fmla="*/ 6 h 63"/>
                <a:gd name="T54" fmla="*/ 17 w 46"/>
                <a:gd name="T55" fmla="*/ 8 h 63"/>
                <a:gd name="T56" fmla="*/ 14 w 46"/>
                <a:gd name="T57" fmla="*/ 14 h 63"/>
                <a:gd name="T58" fmla="*/ 16 w 46"/>
                <a:gd name="T59" fmla="*/ 18 h 63"/>
                <a:gd name="T60" fmla="*/ 19 w 46"/>
                <a:gd name="T61" fmla="*/ 22 h 63"/>
                <a:gd name="T62" fmla="*/ 24 w 46"/>
                <a:gd name="T63" fmla="*/ 25 h 63"/>
                <a:gd name="T64" fmla="*/ 29 w 46"/>
                <a:gd name="T65" fmla="*/ 27 h 63"/>
                <a:gd name="T66" fmla="*/ 35 w 46"/>
                <a:gd name="T67" fmla="*/ 30 h 63"/>
                <a:gd name="T68" fmla="*/ 41 w 46"/>
                <a:gd name="T69" fmla="*/ 34 h 63"/>
                <a:gd name="T70" fmla="*/ 45 w 46"/>
                <a:gd name="T71" fmla="*/ 38 h 63"/>
                <a:gd name="T72" fmla="*/ 46 w 46"/>
                <a:gd name="T73" fmla="*/ 44 h 63"/>
                <a:gd name="T74" fmla="*/ 44 w 46"/>
                <a:gd name="T75" fmla="*/ 53 h 63"/>
                <a:gd name="T76" fmla="*/ 39 w 46"/>
                <a:gd name="T77" fmla="*/ 58 h 63"/>
                <a:gd name="T78" fmla="*/ 31 w 46"/>
                <a:gd name="T79" fmla="*/ 62 h 63"/>
                <a:gd name="T80" fmla="*/ 21 w 46"/>
                <a:gd name="T81" fmla="*/ 63 h 63"/>
                <a:gd name="T82" fmla="*/ 16 w 46"/>
                <a:gd name="T83" fmla="*/ 63 h 63"/>
                <a:gd name="T84" fmla="*/ 10 w 46"/>
                <a:gd name="T85" fmla="*/ 61 h 63"/>
                <a:gd name="T86" fmla="*/ 4 w 46"/>
                <a:gd name="T87" fmla="*/ 60 h 63"/>
                <a:gd name="T88" fmla="*/ 1 w 46"/>
                <a:gd name="T89" fmla="*/ 59 h 63"/>
                <a:gd name="T90" fmla="*/ 0 w 46"/>
                <a:gd name="T91" fmla="*/ 58 h 63"/>
                <a:gd name="T92" fmla="*/ 2 w 46"/>
                <a:gd name="T93" fmla="*/ 42 h 63"/>
                <a:gd name="T94" fmla="*/ 10 w 46"/>
                <a:gd name="T95" fmla="*/ 42 h 63"/>
                <a:gd name="T96" fmla="*/ 13 w 46"/>
                <a:gd name="T97" fmla="*/ 5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6" h="63">
                  <a:moveTo>
                    <a:pt x="13" y="53"/>
                  </a:moveTo>
                  <a:cubicBezTo>
                    <a:pt x="14" y="54"/>
                    <a:pt x="16" y="55"/>
                    <a:pt x="17" y="55"/>
                  </a:cubicBezTo>
                  <a:cubicBezTo>
                    <a:pt x="19" y="56"/>
                    <a:pt x="21" y="56"/>
                    <a:pt x="24" y="56"/>
                  </a:cubicBezTo>
                  <a:cubicBezTo>
                    <a:pt x="26" y="56"/>
                    <a:pt x="29" y="55"/>
                    <a:pt x="30" y="54"/>
                  </a:cubicBezTo>
                  <a:cubicBezTo>
                    <a:pt x="32" y="52"/>
                    <a:pt x="33" y="50"/>
                    <a:pt x="33" y="47"/>
                  </a:cubicBezTo>
                  <a:cubicBezTo>
                    <a:pt x="33" y="45"/>
                    <a:pt x="32" y="44"/>
                    <a:pt x="32" y="43"/>
                  </a:cubicBezTo>
                  <a:cubicBezTo>
                    <a:pt x="31" y="42"/>
                    <a:pt x="30" y="40"/>
                    <a:pt x="29" y="40"/>
                  </a:cubicBezTo>
                  <a:cubicBezTo>
                    <a:pt x="27" y="39"/>
                    <a:pt x="26" y="38"/>
                    <a:pt x="24" y="37"/>
                  </a:cubicBezTo>
                  <a:cubicBezTo>
                    <a:pt x="23" y="36"/>
                    <a:pt x="21" y="36"/>
                    <a:pt x="20" y="35"/>
                  </a:cubicBezTo>
                  <a:cubicBezTo>
                    <a:pt x="18" y="34"/>
                    <a:pt x="15" y="33"/>
                    <a:pt x="13" y="32"/>
                  </a:cubicBezTo>
                  <a:cubicBezTo>
                    <a:pt x="11" y="30"/>
                    <a:pt x="9" y="29"/>
                    <a:pt x="7" y="28"/>
                  </a:cubicBezTo>
                  <a:cubicBezTo>
                    <a:pt x="5" y="26"/>
                    <a:pt x="4" y="25"/>
                    <a:pt x="3" y="23"/>
                  </a:cubicBezTo>
                  <a:cubicBezTo>
                    <a:pt x="2" y="21"/>
                    <a:pt x="1" y="19"/>
                    <a:pt x="1" y="16"/>
                  </a:cubicBezTo>
                  <a:cubicBezTo>
                    <a:pt x="1" y="14"/>
                    <a:pt x="2" y="11"/>
                    <a:pt x="3" y="9"/>
                  </a:cubicBezTo>
                  <a:cubicBezTo>
                    <a:pt x="5" y="7"/>
                    <a:pt x="6" y="5"/>
                    <a:pt x="8" y="4"/>
                  </a:cubicBezTo>
                  <a:cubicBezTo>
                    <a:pt x="11" y="2"/>
                    <a:pt x="13" y="1"/>
                    <a:pt x="16" y="1"/>
                  </a:cubicBezTo>
                  <a:cubicBezTo>
                    <a:pt x="19" y="0"/>
                    <a:pt x="22" y="0"/>
                    <a:pt x="26" y="0"/>
                  </a:cubicBezTo>
                  <a:cubicBezTo>
                    <a:pt x="27" y="0"/>
                    <a:pt x="29" y="0"/>
                    <a:pt x="31" y="0"/>
                  </a:cubicBezTo>
                  <a:cubicBezTo>
                    <a:pt x="32" y="0"/>
                    <a:pt x="34" y="0"/>
                    <a:pt x="36" y="1"/>
                  </a:cubicBezTo>
                  <a:cubicBezTo>
                    <a:pt x="37" y="1"/>
                    <a:pt x="39" y="1"/>
                    <a:pt x="40" y="2"/>
                  </a:cubicBezTo>
                  <a:cubicBezTo>
                    <a:pt x="42" y="2"/>
                    <a:pt x="43" y="2"/>
                    <a:pt x="44" y="3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0" y="7"/>
                    <a:pt x="28" y="7"/>
                  </a:cubicBezTo>
                  <a:cubicBezTo>
                    <a:pt x="27" y="6"/>
                    <a:pt x="25" y="6"/>
                    <a:pt x="23" y="6"/>
                  </a:cubicBezTo>
                  <a:cubicBezTo>
                    <a:pt x="21" y="6"/>
                    <a:pt x="18" y="7"/>
                    <a:pt x="17" y="8"/>
                  </a:cubicBezTo>
                  <a:cubicBezTo>
                    <a:pt x="15" y="9"/>
                    <a:pt x="14" y="11"/>
                    <a:pt x="14" y="14"/>
                  </a:cubicBezTo>
                  <a:cubicBezTo>
                    <a:pt x="14" y="16"/>
                    <a:pt x="15" y="17"/>
                    <a:pt x="16" y="18"/>
                  </a:cubicBezTo>
                  <a:cubicBezTo>
                    <a:pt x="16" y="20"/>
                    <a:pt x="18" y="21"/>
                    <a:pt x="19" y="22"/>
                  </a:cubicBezTo>
                  <a:cubicBezTo>
                    <a:pt x="20" y="23"/>
                    <a:pt x="22" y="24"/>
                    <a:pt x="24" y="25"/>
                  </a:cubicBezTo>
                  <a:cubicBezTo>
                    <a:pt x="25" y="25"/>
                    <a:pt x="27" y="26"/>
                    <a:pt x="29" y="27"/>
                  </a:cubicBezTo>
                  <a:cubicBezTo>
                    <a:pt x="31" y="28"/>
                    <a:pt x="33" y="29"/>
                    <a:pt x="35" y="30"/>
                  </a:cubicBezTo>
                  <a:cubicBezTo>
                    <a:pt x="38" y="31"/>
                    <a:pt x="39" y="32"/>
                    <a:pt x="41" y="34"/>
                  </a:cubicBezTo>
                  <a:cubicBezTo>
                    <a:pt x="43" y="35"/>
                    <a:pt x="44" y="37"/>
                    <a:pt x="45" y="38"/>
                  </a:cubicBezTo>
                  <a:cubicBezTo>
                    <a:pt x="46" y="40"/>
                    <a:pt x="46" y="42"/>
                    <a:pt x="46" y="44"/>
                  </a:cubicBezTo>
                  <a:cubicBezTo>
                    <a:pt x="46" y="48"/>
                    <a:pt x="45" y="50"/>
                    <a:pt x="44" y="53"/>
                  </a:cubicBezTo>
                  <a:cubicBezTo>
                    <a:pt x="43" y="55"/>
                    <a:pt x="41" y="57"/>
                    <a:pt x="39" y="58"/>
                  </a:cubicBezTo>
                  <a:cubicBezTo>
                    <a:pt x="36" y="60"/>
                    <a:pt x="34" y="61"/>
                    <a:pt x="31" y="62"/>
                  </a:cubicBezTo>
                  <a:cubicBezTo>
                    <a:pt x="28" y="63"/>
                    <a:pt x="25" y="63"/>
                    <a:pt x="21" y="63"/>
                  </a:cubicBezTo>
                  <a:cubicBezTo>
                    <a:pt x="20" y="63"/>
                    <a:pt x="18" y="63"/>
                    <a:pt x="16" y="63"/>
                  </a:cubicBezTo>
                  <a:cubicBezTo>
                    <a:pt x="14" y="62"/>
                    <a:pt x="12" y="62"/>
                    <a:pt x="10" y="61"/>
                  </a:cubicBezTo>
                  <a:cubicBezTo>
                    <a:pt x="8" y="61"/>
                    <a:pt x="6" y="60"/>
                    <a:pt x="4" y="60"/>
                  </a:cubicBezTo>
                  <a:cubicBezTo>
                    <a:pt x="3" y="59"/>
                    <a:pt x="1" y="59"/>
                    <a:pt x="1" y="5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10" y="42"/>
                    <a:pt x="10" y="42"/>
                    <a:pt x="10" y="42"/>
                  </a:cubicBezTo>
                  <a:lnTo>
                    <a:pt x="13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54" name="Freeform 38">
              <a:extLst>
                <a:ext uri="{FF2B5EF4-FFF2-40B4-BE49-F238E27FC236}">
                  <a16:creationId xmlns:a16="http://schemas.microsoft.com/office/drawing/2014/main" id="{E143C2C1-3A40-436D-A9C5-613BB2710E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9" y="583"/>
              <a:ext cx="22" cy="64"/>
            </a:xfrm>
            <a:custGeom>
              <a:avLst/>
              <a:gdLst>
                <a:gd name="T0" fmla="*/ 15 w 22"/>
                <a:gd name="T1" fmla="*/ 7 h 64"/>
                <a:gd name="T2" fmla="*/ 15 w 22"/>
                <a:gd name="T3" fmla="*/ 59 h 64"/>
                <a:gd name="T4" fmla="*/ 22 w 22"/>
                <a:gd name="T5" fmla="*/ 60 h 64"/>
                <a:gd name="T6" fmla="*/ 22 w 22"/>
                <a:gd name="T7" fmla="*/ 64 h 64"/>
                <a:gd name="T8" fmla="*/ 0 w 22"/>
                <a:gd name="T9" fmla="*/ 64 h 64"/>
                <a:gd name="T10" fmla="*/ 0 w 22"/>
                <a:gd name="T11" fmla="*/ 60 h 64"/>
                <a:gd name="T12" fmla="*/ 6 w 22"/>
                <a:gd name="T13" fmla="*/ 59 h 64"/>
                <a:gd name="T14" fmla="*/ 6 w 22"/>
                <a:gd name="T15" fmla="*/ 6 h 64"/>
                <a:gd name="T16" fmla="*/ 0 w 22"/>
                <a:gd name="T17" fmla="*/ 4 h 64"/>
                <a:gd name="T18" fmla="*/ 0 w 22"/>
                <a:gd name="T19" fmla="*/ 2 h 64"/>
                <a:gd name="T20" fmla="*/ 14 w 22"/>
                <a:gd name="T21" fmla="*/ 0 h 64"/>
                <a:gd name="T22" fmla="*/ 16 w 22"/>
                <a:gd name="T23" fmla="*/ 0 h 64"/>
                <a:gd name="T24" fmla="*/ 15 w 22"/>
                <a:gd name="T2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64">
                  <a:moveTo>
                    <a:pt x="15" y="7"/>
                  </a:moveTo>
                  <a:lnTo>
                    <a:pt x="15" y="59"/>
                  </a:lnTo>
                  <a:lnTo>
                    <a:pt x="22" y="60"/>
                  </a:lnTo>
                  <a:lnTo>
                    <a:pt x="22" y="64"/>
                  </a:lnTo>
                  <a:lnTo>
                    <a:pt x="0" y="64"/>
                  </a:lnTo>
                  <a:lnTo>
                    <a:pt x="0" y="60"/>
                  </a:lnTo>
                  <a:lnTo>
                    <a:pt x="6" y="59"/>
                  </a:lnTo>
                  <a:lnTo>
                    <a:pt x="6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5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55" name="Freeform 39">
              <a:extLst>
                <a:ext uri="{FF2B5EF4-FFF2-40B4-BE49-F238E27FC236}">
                  <a16:creationId xmlns:a16="http://schemas.microsoft.com/office/drawing/2014/main" id="{9A86B4A9-9284-4CF4-A6D5-D3B6B6F8BC8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16" y="602"/>
              <a:ext cx="41" cy="46"/>
            </a:xfrm>
            <a:custGeom>
              <a:avLst/>
              <a:gdLst>
                <a:gd name="T0" fmla="*/ 51 w 59"/>
                <a:gd name="T1" fmla="*/ 55 h 63"/>
                <a:gd name="T2" fmla="*/ 29 w 59"/>
                <a:gd name="T3" fmla="*/ 63 h 63"/>
                <a:gd name="T4" fmla="*/ 7 w 59"/>
                <a:gd name="T5" fmla="*/ 55 h 63"/>
                <a:gd name="T6" fmla="*/ 0 w 59"/>
                <a:gd name="T7" fmla="*/ 31 h 63"/>
                <a:gd name="T8" fmla="*/ 8 w 59"/>
                <a:gd name="T9" fmla="*/ 8 h 63"/>
                <a:gd name="T10" fmla="*/ 30 w 59"/>
                <a:gd name="T11" fmla="*/ 0 h 63"/>
                <a:gd name="T12" fmla="*/ 51 w 59"/>
                <a:gd name="T13" fmla="*/ 8 h 63"/>
                <a:gd name="T14" fmla="*/ 59 w 59"/>
                <a:gd name="T15" fmla="*/ 31 h 63"/>
                <a:gd name="T16" fmla="*/ 51 w 59"/>
                <a:gd name="T17" fmla="*/ 55 h 63"/>
                <a:gd name="T18" fmla="*/ 40 w 59"/>
                <a:gd name="T19" fmla="*/ 12 h 63"/>
                <a:gd name="T20" fmla="*/ 29 w 59"/>
                <a:gd name="T21" fmla="*/ 6 h 63"/>
                <a:gd name="T22" fmla="*/ 18 w 59"/>
                <a:gd name="T23" fmla="*/ 12 h 63"/>
                <a:gd name="T24" fmla="*/ 15 w 59"/>
                <a:gd name="T25" fmla="*/ 31 h 63"/>
                <a:gd name="T26" fmla="*/ 18 w 59"/>
                <a:gd name="T27" fmla="*/ 51 h 63"/>
                <a:gd name="T28" fmla="*/ 29 w 59"/>
                <a:gd name="T29" fmla="*/ 57 h 63"/>
                <a:gd name="T30" fmla="*/ 40 w 59"/>
                <a:gd name="T31" fmla="*/ 51 h 63"/>
                <a:gd name="T32" fmla="*/ 44 w 59"/>
                <a:gd name="T33" fmla="*/ 31 h 63"/>
                <a:gd name="T34" fmla="*/ 40 w 59"/>
                <a:gd name="T35" fmla="*/ 1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" h="63">
                  <a:moveTo>
                    <a:pt x="51" y="55"/>
                  </a:moveTo>
                  <a:cubicBezTo>
                    <a:pt x="46" y="60"/>
                    <a:pt x="39" y="63"/>
                    <a:pt x="29" y="63"/>
                  </a:cubicBezTo>
                  <a:cubicBezTo>
                    <a:pt x="19" y="63"/>
                    <a:pt x="12" y="60"/>
                    <a:pt x="7" y="55"/>
                  </a:cubicBezTo>
                  <a:cubicBezTo>
                    <a:pt x="2" y="49"/>
                    <a:pt x="0" y="41"/>
                    <a:pt x="0" y="31"/>
                  </a:cubicBezTo>
                  <a:cubicBezTo>
                    <a:pt x="0" y="21"/>
                    <a:pt x="3" y="13"/>
                    <a:pt x="8" y="8"/>
                  </a:cubicBezTo>
                  <a:cubicBezTo>
                    <a:pt x="13" y="2"/>
                    <a:pt x="20" y="0"/>
                    <a:pt x="30" y="0"/>
                  </a:cubicBezTo>
                  <a:cubicBezTo>
                    <a:pt x="39" y="0"/>
                    <a:pt x="46" y="2"/>
                    <a:pt x="51" y="8"/>
                  </a:cubicBezTo>
                  <a:cubicBezTo>
                    <a:pt x="56" y="13"/>
                    <a:pt x="59" y="21"/>
                    <a:pt x="59" y="31"/>
                  </a:cubicBezTo>
                  <a:cubicBezTo>
                    <a:pt x="59" y="42"/>
                    <a:pt x="56" y="50"/>
                    <a:pt x="51" y="55"/>
                  </a:cubicBezTo>
                  <a:close/>
                  <a:moveTo>
                    <a:pt x="40" y="12"/>
                  </a:moveTo>
                  <a:cubicBezTo>
                    <a:pt x="38" y="8"/>
                    <a:pt x="34" y="6"/>
                    <a:pt x="29" y="6"/>
                  </a:cubicBezTo>
                  <a:cubicBezTo>
                    <a:pt x="25" y="6"/>
                    <a:pt x="21" y="8"/>
                    <a:pt x="18" y="12"/>
                  </a:cubicBezTo>
                  <a:cubicBezTo>
                    <a:pt x="16" y="16"/>
                    <a:pt x="15" y="22"/>
                    <a:pt x="15" y="31"/>
                  </a:cubicBezTo>
                  <a:cubicBezTo>
                    <a:pt x="15" y="40"/>
                    <a:pt x="16" y="47"/>
                    <a:pt x="18" y="51"/>
                  </a:cubicBezTo>
                  <a:cubicBezTo>
                    <a:pt x="21" y="55"/>
                    <a:pt x="24" y="57"/>
                    <a:pt x="29" y="57"/>
                  </a:cubicBezTo>
                  <a:cubicBezTo>
                    <a:pt x="34" y="57"/>
                    <a:pt x="38" y="55"/>
                    <a:pt x="40" y="51"/>
                  </a:cubicBezTo>
                  <a:cubicBezTo>
                    <a:pt x="43" y="47"/>
                    <a:pt x="44" y="40"/>
                    <a:pt x="44" y="31"/>
                  </a:cubicBezTo>
                  <a:cubicBezTo>
                    <a:pt x="44" y="22"/>
                    <a:pt x="43" y="16"/>
                    <a:pt x="40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A1B3DFE5-6E46-45C9-8BD6-30261F65AC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/>
              <a:t>15/01/2026</a:t>
            </a:r>
          </a:p>
        </p:txBody>
      </p: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GB" dirty="0"/>
              <a:t>Insert image through the menu “insert” and the button “Image”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Subtitle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Department of informatics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grpSp>
        <p:nvGrpSpPr>
          <p:cNvPr id="17" name="Group 23">
            <a:extLst>
              <a:ext uri="{FF2B5EF4-FFF2-40B4-BE49-F238E27FC236}">
                <a16:creationId xmlns:a16="http://schemas.microsoft.com/office/drawing/2014/main" id="{2A5A9C72-A491-4D1A-96ED-EF839B458E6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806576" y="706519"/>
            <a:ext cx="1141413" cy="131763"/>
            <a:chOff x="1138" y="582"/>
            <a:chExt cx="719" cy="83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AB1B0354-BD65-41AB-885C-9608D96AE2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38" y="587"/>
              <a:ext cx="62" cy="61"/>
            </a:xfrm>
            <a:custGeom>
              <a:avLst/>
              <a:gdLst>
                <a:gd name="T0" fmla="*/ 79 w 88"/>
                <a:gd name="T1" fmla="*/ 53 h 85"/>
                <a:gd name="T2" fmla="*/ 77 w 88"/>
                <a:gd name="T3" fmla="*/ 68 h 85"/>
                <a:gd name="T4" fmla="*/ 70 w 88"/>
                <a:gd name="T5" fmla="*/ 78 h 85"/>
                <a:gd name="T6" fmla="*/ 60 w 88"/>
                <a:gd name="T7" fmla="*/ 83 h 85"/>
                <a:gd name="T8" fmla="*/ 44 w 88"/>
                <a:gd name="T9" fmla="*/ 85 h 85"/>
                <a:gd name="T10" fmla="*/ 30 w 88"/>
                <a:gd name="T11" fmla="*/ 83 h 85"/>
                <a:gd name="T12" fmla="*/ 19 w 88"/>
                <a:gd name="T13" fmla="*/ 78 h 85"/>
                <a:gd name="T14" fmla="*/ 12 w 88"/>
                <a:gd name="T15" fmla="*/ 69 h 85"/>
                <a:gd name="T16" fmla="*/ 10 w 88"/>
                <a:gd name="T17" fmla="*/ 54 h 85"/>
                <a:gd name="T18" fmla="*/ 10 w 88"/>
                <a:gd name="T19" fmla="*/ 6 h 85"/>
                <a:gd name="T20" fmla="*/ 0 w 88"/>
                <a:gd name="T21" fmla="*/ 5 h 85"/>
                <a:gd name="T22" fmla="*/ 0 w 88"/>
                <a:gd name="T23" fmla="*/ 0 h 85"/>
                <a:gd name="T24" fmla="*/ 34 w 88"/>
                <a:gd name="T25" fmla="*/ 0 h 85"/>
                <a:gd name="T26" fmla="*/ 34 w 88"/>
                <a:gd name="T27" fmla="*/ 5 h 85"/>
                <a:gd name="T28" fmla="*/ 24 w 88"/>
                <a:gd name="T29" fmla="*/ 6 h 85"/>
                <a:gd name="T30" fmla="*/ 24 w 88"/>
                <a:gd name="T31" fmla="*/ 58 h 85"/>
                <a:gd name="T32" fmla="*/ 30 w 88"/>
                <a:gd name="T33" fmla="*/ 73 h 85"/>
                <a:gd name="T34" fmla="*/ 46 w 88"/>
                <a:gd name="T35" fmla="*/ 78 h 85"/>
                <a:gd name="T36" fmla="*/ 63 w 88"/>
                <a:gd name="T37" fmla="*/ 73 h 85"/>
                <a:gd name="T38" fmla="*/ 68 w 88"/>
                <a:gd name="T39" fmla="*/ 55 h 85"/>
                <a:gd name="T40" fmla="*/ 68 w 88"/>
                <a:gd name="T41" fmla="*/ 6 h 85"/>
                <a:gd name="T42" fmla="*/ 58 w 88"/>
                <a:gd name="T43" fmla="*/ 5 h 85"/>
                <a:gd name="T44" fmla="*/ 58 w 88"/>
                <a:gd name="T45" fmla="*/ 0 h 85"/>
                <a:gd name="T46" fmla="*/ 88 w 88"/>
                <a:gd name="T47" fmla="*/ 0 h 85"/>
                <a:gd name="T48" fmla="*/ 88 w 88"/>
                <a:gd name="T49" fmla="*/ 5 h 85"/>
                <a:gd name="T50" fmla="*/ 79 w 88"/>
                <a:gd name="T51" fmla="*/ 6 h 85"/>
                <a:gd name="T52" fmla="*/ 79 w 88"/>
                <a:gd name="T53" fmla="*/ 5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8" h="85">
                  <a:moveTo>
                    <a:pt x="79" y="53"/>
                  </a:moveTo>
                  <a:cubicBezTo>
                    <a:pt x="79" y="59"/>
                    <a:pt x="78" y="64"/>
                    <a:pt x="77" y="68"/>
                  </a:cubicBezTo>
                  <a:cubicBezTo>
                    <a:pt x="75" y="72"/>
                    <a:pt x="73" y="75"/>
                    <a:pt x="70" y="78"/>
                  </a:cubicBezTo>
                  <a:cubicBezTo>
                    <a:pt x="68" y="80"/>
                    <a:pt x="64" y="82"/>
                    <a:pt x="60" y="83"/>
                  </a:cubicBezTo>
                  <a:cubicBezTo>
                    <a:pt x="55" y="84"/>
                    <a:pt x="50" y="85"/>
                    <a:pt x="44" y="85"/>
                  </a:cubicBezTo>
                  <a:cubicBezTo>
                    <a:pt x="39" y="85"/>
                    <a:pt x="34" y="84"/>
                    <a:pt x="30" y="83"/>
                  </a:cubicBezTo>
                  <a:cubicBezTo>
                    <a:pt x="26" y="82"/>
                    <a:pt x="22" y="81"/>
                    <a:pt x="19" y="78"/>
                  </a:cubicBezTo>
                  <a:cubicBezTo>
                    <a:pt x="16" y="76"/>
                    <a:pt x="14" y="73"/>
                    <a:pt x="12" y="69"/>
                  </a:cubicBezTo>
                  <a:cubicBezTo>
                    <a:pt x="11" y="65"/>
                    <a:pt x="10" y="60"/>
                    <a:pt x="10" y="54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4" y="64"/>
                    <a:pt x="26" y="69"/>
                    <a:pt x="30" y="73"/>
                  </a:cubicBezTo>
                  <a:cubicBezTo>
                    <a:pt x="33" y="76"/>
                    <a:pt x="39" y="78"/>
                    <a:pt x="46" y="78"/>
                  </a:cubicBezTo>
                  <a:cubicBezTo>
                    <a:pt x="54" y="78"/>
                    <a:pt x="59" y="76"/>
                    <a:pt x="63" y="73"/>
                  </a:cubicBezTo>
                  <a:cubicBezTo>
                    <a:pt x="66" y="69"/>
                    <a:pt x="68" y="63"/>
                    <a:pt x="68" y="55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79" y="6"/>
                    <a:pt x="79" y="6"/>
                    <a:pt x="79" y="6"/>
                  </a:cubicBezTo>
                  <a:lnTo>
                    <a:pt x="79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24C41A44-C2F6-46A6-8641-21512913530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04" y="602"/>
              <a:ext cx="50" cy="45"/>
            </a:xfrm>
            <a:custGeom>
              <a:avLst/>
              <a:gdLst>
                <a:gd name="T0" fmla="*/ 22 w 72"/>
                <a:gd name="T1" fmla="*/ 55 h 62"/>
                <a:gd name="T2" fmla="*/ 33 w 72"/>
                <a:gd name="T3" fmla="*/ 57 h 62"/>
                <a:gd name="T4" fmla="*/ 33 w 72"/>
                <a:gd name="T5" fmla="*/ 62 h 62"/>
                <a:gd name="T6" fmla="*/ 0 w 72"/>
                <a:gd name="T7" fmla="*/ 62 h 62"/>
                <a:gd name="T8" fmla="*/ 0 w 72"/>
                <a:gd name="T9" fmla="*/ 57 h 62"/>
                <a:gd name="T10" fmla="*/ 9 w 72"/>
                <a:gd name="T11" fmla="*/ 55 h 62"/>
                <a:gd name="T12" fmla="*/ 9 w 72"/>
                <a:gd name="T13" fmla="*/ 9 h 62"/>
                <a:gd name="T14" fmla="*/ 0 w 72"/>
                <a:gd name="T15" fmla="*/ 6 h 62"/>
                <a:gd name="T16" fmla="*/ 0 w 72"/>
                <a:gd name="T17" fmla="*/ 3 h 62"/>
                <a:gd name="T18" fmla="*/ 20 w 72"/>
                <a:gd name="T19" fmla="*/ 0 h 62"/>
                <a:gd name="T20" fmla="*/ 23 w 72"/>
                <a:gd name="T21" fmla="*/ 0 h 62"/>
                <a:gd name="T22" fmla="*/ 23 w 72"/>
                <a:gd name="T23" fmla="*/ 4 h 62"/>
                <a:gd name="T24" fmla="*/ 33 w 72"/>
                <a:gd name="T25" fmla="*/ 1 h 62"/>
                <a:gd name="T26" fmla="*/ 43 w 72"/>
                <a:gd name="T27" fmla="*/ 0 h 62"/>
                <a:gd name="T28" fmla="*/ 57 w 72"/>
                <a:gd name="T29" fmla="*/ 4 h 62"/>
                <a:gd name="T30" fmla="*/ 62 w 72"/>
                <a:gd name="T31" fmla="*/ 17 h 62"/>
                <a:gd name="T32" fmla="*/ 62 w 72"/>
                <a:gd name="T33" fmla="*/ 55 h 62"/>
                <a:gd name="T34" fmla="*/ 72 w 72"/>
                <a:gd name="T35" fmla="*/ 57 h 62"/>
                <a:gd name="T36" fmla="*/ 72 w 72"/>
                <a:gd name="T37" fmla="*/ 62 h 62"/>
                <a:gd name="T38" fmla="*/ 39 w 72"/>
                <a:gd name="T39" fmla="*/ 62 h 62"/>
                <a:gd name="T40" fmla="*/ 39 w 72"/>
                <a:gd name="T41" fmla="*/ 56 h 62"/>
                <a:gd name="T42" fmla="*/ 49 w 72"/>
                <a:gd name="T43" fmla="*/ 55 h 62"/>
                <a:gd name="T44" fmla="*/ 49 w 72"/>
                <a:gd name="T45" fmla="*/ 26 h 62"/>
                <a:gd name="T46" fmla="*/ 49 w 72"/>
                <a:gd name="T47" fmla="*/ 19 h 62"/>
                <a:gd name="T48" fmla="*/ 48 w 72"/>
                <a:gd name="T49" fmla="*/ 14 h 62"/>
                <a:gd name="T50" fmla="*/ 44 w 72"/>
                <a:gd name="T51" fmla="*/ 10 h 62"/>
                <a:gd name="T52" fmla="*/ 37 w 72"/>
                <a:gd name="T53" fmla="*/ 9 h 62"/>
                <a:gd name="T54" fmla="*/ 34 w 72"/>
                <a:gd name="T55" fmla="*/ 9 h 62"/>
                <a:gd name="T56" fmla="*/ 31 w 72"/>
                <a:gd name="T57" fmla="*/ 9 h 62"/>
                <a:gd name="T58" fmla="*/ 27 w 72"/>
                <a:gd name="T59" fmla="*/ 10 h 62"/>
                <a:gd name="T60" fmla="*/ 22 w 72"/>
                <a:gd name="T61" fmla="*/ 11 h 62"/>
                <a:gd name="T62" fmla="*/ 22 w 72"/>
                <a:gd name="T63" fmla="*/ 5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2" h="62">
                  <a:moveTo>
                    <a:pt x="22" y="55"/>
                  </a:moveTo>
                  <a:cubicBezTo>
                    <a:pt x="33" y="57"/>
                    <a:pt x="33" y="57"/>
                    <a:pt x="33" y="57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6" y="3"/>
                    <a:pt x="30" y="1"/>
                    <a:pt x="33" y="1"/>
                  </a:cubicBezTo>
                  <a:cubicBezTo>
                    <a:pt x="36" y="0"/>
                    <a:pt x="40" y="0"/>
                    <a:pt x="43" y="0"/>
                  </a:cubicBezTo>
                  <a:cubicBezTo>
                    <a:pt x="49" y="0"/>
                    <a:pt x="54" y="1"/>
                    <a:pt x="57" y="4"/>
                  </a:cubicBezTo>
                  <a:cubicBezTo>
                    <a:pt x="61" y="7"/>
                    <a:pt x="62" y="12"/>
                    <a:pt x="62" y="17"/>
                  </a:cubicBezTo>
                  <a:cubicBezTo>
                    <a:pt x="62" y="55"/>
                    <a:pt x="62" y="55"/>
                    <a:pt x="62" y="55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4"/>
                    <a:pt x="49" y="21"/>
                    <a:pt x="49" y="19"/>
                  </a:cubicBezTo>
                  <a:cubicBezTo>
                    <a:pt x="49" y="17"/>
                    <a:pt x="49" y="15"/>
                    <a:pt x="48" y="14"/>
                  </a:cubicBezTo>
                  <a:cubicBezTo>
                    <a:pt x="47" y="12"/>
                    <a:pt x="46" y="11"/>
                    <a:pt x="44" y="10"/>
                  </a:cubicBezTo>
                  <a:cubicBezTo>
                    <a:pt x="43" y="9"/>
                    <a:pt x="40" y="9"/>
                    <a:pt x="37" y="9"/>
                  </a:cubicBezTo>
                  <a:cubicBezTo>
                    <a:pt x="36" y="9"/>
                    <a:pt x="35" y="9"/>
                    <a:pt x="34" y="9"/>
                  </a:cubicBezTo>
                  <a:cubicBezTo>
                    <a:pt x="33" y="9"/>
                    <a:pt x="32" y="9"/>
                    <a:pt x="31" y="9"/>
                  </a:cubicBezTo>
                  <a:cubicBezTo>
                    <a:pt x="30" y="9"/>
                    <a:pt x="28" y="9"/>
                    <a:pt x="27" y="10"/>
                  </a:cubicBezTo>
                  <a:cubicBezTo>
                    <a:pt x="26" y="10"/>
                    <a:pt x="24" y="10"/>
                    <a:pt x="22" y="11"/>
                  </a:cubicBezTo>
                  <a:lnTo>
                    <a:pt x="22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3624B4A1-D7C6-4905-999D-4CD1AA1E0DD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57" y="582"/>
              <a:ext cx="22" cy="65"/>
            </a:xfrm>
            <a:custGeom>
              <a:avLst/>
              <a:gdLst>
                <a:gd name="T0" fmla="*/ 22 w 32"/>
                <a:gd name="T1" fmla="*/ 38 h 90"/>
                <a:gd name="T2" fmla="*/ 22 w 32"/>
                <a:gd name="T3" fmla="*/ 83 h 90"/>
                <a:gd name="T4" fmla="*/ 32 w 32"/>
                <a:gd name="T5" fmla="*/ 85 h 90"/>
                <a:gd name="T6" fmla="*/ 32 w 32"/>
                <a:gd name="T7" fmla="*/ 90 h 90"/>
                <a:gd name="T8" fmla="*/ 0 w 32"/>
                <a:gd name="T9" fmla="*/ 90 h 90"/>
                <a:gd name="T10" fmla="*/ 0 w 32"/>
                <a:gd name="T11" fmla="*/ 85 h 90"/>
                <a:gd name="T12" fmla="*/ 9 w 32"/>
                <a:gd name="T13" fmla="*/ 83 h 90"/>
                <a:gd name="T14" fmla="*/ 9 w 32"/>
                <a:gd name="T15" fmla="*/ 37 h 90"/>
                <a:gd name="T16" fmla="*/ 0 w 32"/>
                <a:gd name="T17" fmla="*/ 34 h 90"/>
                <a:gd name="T18" fmla="*/ 0 w 32"/>
                <a:gd name="T19" fmla="*/ 31 h 90"/>
                <a:gd name="T20" fmla="*/ 20 w 32"/>
                <a:gd name="T21" fmla="*/ 28 h 90"/>
                <a:gd name="T22" fmla="*/ 23 w 32"/>
                <a:gd name="T23" fmla="*/ 28 h 90"/>
                <a:gd name="T24" fmla="*/ 22 w 32"/>
                <a:gd name="T25" fmla="*/ 38 h 90"/>
                <a:gd name="T26" fmla="*/ 8 w 32"/>
                <a:gd name="T27" fmla="*/ 8 h 90"/>
                <a:gd name="T28" fmla="*/ 10 w 32"/>
                <a:gd name="T29" fmla="*/ 14 h 90"/>
                <a:gd name="T30" fmla="*/ 16 w 32"/>
                <a:gd name="T31" fmla="*/ 16 h 90"/>
                <a:gd name="T32" fmla="*/ 22 w 32"/>
                <a:gd name="T33" fmla="*/ 14 h 90"/>
                <a:gd name="T34" fmla="*/ 24 w 32"/>
                <a:gd name="T35" fmla="*/ 8 h 90"/>
                <a:gd name="T36" fmla="*/ 22 w 32"/>
                <a:gd name="T37" fmla="*/ 3 h 90"/>
                <a:gd name="T38" fmla="*/ 16 w 32"/>
                <a:gd name="T39" fmla="*/ 0 h 90"/>
                <a:gd name="T40" fmla="*/ 10 w 32"/>
                <a:gd name="T41" fmla="*/ 3 h 90"/>
                <a:gd name="T42" fmla="*/ 8 w 32"/>
                <a:gd name="T43" fmla="*/ 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" h="90">
                  <a:moveTo>
                    <a:pt x="22" y="38"/>
                  </a:moveTo>
                  <a:cubicBezTo>
                    <a:pt x="22" y="83"/>
                    <a:pt x="22" y="83"/>
                    <a:pt x="22" y="83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3" y="28"/>
                    <a:pt x="23" y="28"/>
                    <a:pt x="23" y="28"/>
                  </a:cubicBezTo>
                  <a:lnTo>
                    <a:pt x="22" y="38"/>
                  </a:lnTo>
                  <a:close/>
                  <a:moveTo>
                    <a:pt x="8" y="8"/>
                  </a:moveTo>
                  <a:cubicBezTo>
                    <a:pt x="8" y="10"/>
                    <a:pt x="9" y="12"/>
                    <a:pt x="10" y="14"/>
                  </a:cubicBezTo>
                  <a:cubicBezTo>
                    <a:pt x="12" y="15"/>
                    <a:pt x="14" y="16"/>
                    <a:pt x="16" y="16"/>
                  </a:cubicBezTo>
                  <a:cubicBezTo>
                    <a:pt x="18" y="16"/>
                    <a:pt x="20" y="15"/>
                    <a:pt x="22" y="14"/>
                  </a:cubicBezTo>
                  <a:cubicBezTo>
                    <a:pt x="23" y="12"/>
                    <a:pt x="24" y="10"/>
                    <a:pt x="24" y="8"/>
                  </a:cubicBezTo>
                  <a:cubicBezTo>
                    <a:pt x="24" y="6"/>
                    <a:pt x="23" y="4"/>
                    <a:pt x="22" y="3"/>
                  </a:cubicBezTo>
                  <a:cubicBezTo>
                    <a:pt x="20" y="1"/>
                    <a:pt x="18" y="0"/>
                    <a:pt x="16" y="0"/>
                  </a:cubicBezTo>
                  <a:cubicBezTo>
                    <a:pt x="14" y="0"/>
                    <a:pt x="12" y="1"/>
                    <a:pt x="10" y="3"/>
                  </a:cubicBezTo>
                  <a:cubicBezTo>
                    <a:pt x="9" y="4"/>
                    <a:pt x="8" y="6"/>
                    <a:pt x="8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23E9F8C0-1EDA-4F39-B8E0-D161ADEE71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80" y="603"/>
              <a:ext cx="50" cy="44"/>
            </a:xfrm>
            <a:custGeom>
              <a:avLst/>
              <a:gdLst>
                <a:gd name="T0" fmla="*/ 31 w 50"/>
                <a:gd name="T1" fmla="*/ 4 h 44"/>
                <a:gd name="T2" fmla="*/ 31 w 50"/>
                <a:gd name="T3" fmla="*/ 0 h 44"/>
                <a:gd name="T4" fmla="*/ 50 w 50"/>
                <a:gd name="T5" fmla="*/ 0 h 44"/>
                <a:gd name="T6" fmla="*/ 50 w 50"/>
                <a:gd name="T7" fmla="*/ 4 h 44"/>
                <a:gd name="T8" fmla="*/ 44 w 50"/>
                <a:gd name="T9" fmla="*/ 5 h 44"/>
                <a:gd name="T10" fmla="*/ 29 w 50"/>
                <a:gd name="T11" fmla="*/ 44 h 44"/>
                <a:gd name="T12" fmla="*/ 20 w 50"/>
                <a:gd name="T13" fmla="*/ 44 h 44"/>
                <a:gd name="T14" fmla="*/ 6 w 50"/>
                <a:gd name="T15" fmla="*/ 5 h 44"/>
                <a:gd name="T16" fmla="*/ 0 w 50"/>
                <a:gd name="T17" fmla="*/ 4 h 44"/>
                <a:gd name="T18" fmla="*/ 0 w 50"/>
                <a:gd name="T19" fmla="*/ 0 h 44"/>
                <a:gd name="T20" fmla="*/ 22 w 50"/>
                <a:gd name="T21" fmla="*/ 0 h 44"/>
                <a:gd name="T22" fmla="*/ 22 w 50"/>
                <a:gd name="T23" fmla="*/ 4 h 44"/>
                <a:gd name="T24" fmla="*/ 16 w 50"/>
                <a:gd name="T25" fmla="*/ 5 h 44"/>
                <a:gd name="T26" fmla="*/ 26 w 50"/>
                <a:gd name="T27" fmla="*/ 33 h 44"/>
                <a:gd name="T28" fmla="*/ 37 w 50"/>
                <a:gd name="T29" fmla="*/ 5 h 44"/>
                <a:gd name="T30" fmla="*/ 31 w 50"/>
                <a:gd name="T31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0" h="44">
                  <a:moveTo>
                    <a:pt x="31" y="4"/>
                  </a:moveTo>
                  <a:lnTo>
                    <a:pt x="31" y="0"/>
                  </a:lnTo>
                  <a:lnTo>
                    <a:pt x="50" y="0"/>
                  </a:lnTo>
                  <a:lnTo>
                    <a:pt x="50" y="4"/>
                  </a:lnTo>
                  <a:lnTo>
                    <a:pt x="44" y="5"/>
                  </a:lnTo>
                  <a:lnTo>
                    <a:pt x="29" y="44"/>
                  </a:lnTo>
                  <a:lnTo>
                    <a:pt x="20" y="44"/>
                  </a:lnTo>
                  <a:lnTo>
                    <a:pt x="6" y="5"/>
                  </a:lnTo>
                  <a:lnTo>
                    <a:pt x="0" y="4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16" y="5"/>
                  </a:lnTo>
                  <a:lnTo>
                    <a:pt x="26" y="33"/>
                  </a:lnTo>
                  <a:lnTo>
                    <a:pt x="37" y="5"/>
                  </a:lnTo>
                  <a:lnTo>
                    <a:pt x="31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F5666BF6-0F00-4F97-9061-B290D510F83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33" y="602"/>
              <a:ext cx="38" cy="46"/>
            </a:xfrm>
            <a:custGeom>
              <a:avLst/>
              <a:gdLst>
                <a:gd name="T0" fmla="*/ 55 w 55"/>
                <a:gd name="T1" fmla="*/ 56 h 63"/>
                <a:gd name="T2" fmla="*/ 51 w 55"/>
                <a:gd name="T3" fmla="*/ 58 h 63"/>
                <a:gd name="T4" fmla="*/ 45 w 55"/>
                <a:gd name="T5" fmla="*/ 61 h 63"/>
                <a:gd name="T6" fmla="*/ 39 w 55"/>
                <a:gd name="T7" fmla="*/ 62 h 63"/>
                <a:gd name="T8" fmla="*/ 31 w 55"/>
                <a:gd name="T9" fmla="*/ 63 h 63"/>
                <a:gd name="T10" fmla="*/ 18 w 55"/>
                <a:gd name="T11" fmla="*/ 61 h 63"/>
                <a:gd name="T12" fmla="*/ 9 w 55"/>
                <a:gd name="T13" fmla="*/ 55 h 63"/>
                <a:gd name="T14" fmla="*/ 3 w 55"/>
                <a:gd name="T15" fmla="*/ 45 h 63"/>
                <a:gd name="T16" fmla="*/ 0 w 55"/>
                <a:gd name="T17" fmla="*/ 32 h 63"/>
                <a:gd name="T18" fmla="*/ 8 w 55"/>
                <a:gd name="T19" fmla="*/ 8 h 63"/>
                <a:gd name="T20" fmla="*/ 30 w 55"/>
                <a:gd name="T21" fmla="*/ 0 h 63"/>
                <a:gd name="T22" fmla="*/ 41 w 55"/>
                <a:gd name="T23" fmla="*/ 1 h 63"/>
                <a:gd name="T24" fmla="*/ 49 w 55"/>
                <a:gd name="T25" fmla="*/ 6 h 63"/>
                <a:gd name="T26" fmla="*/ 53 w 55"/>
                <a:gd name="T27" fmla="*/ 13 h 63"/>
                <a:gd name="T28" fmla="*/ 55 w 55"/>
                <a:gd name="T29" fmla="*/ 22 h 63"/>
                <a:gd name="T30" fmla="*/ 54 w 55"/>
                <a:gd name="T31" fmla="*/ 30 h 63"/>
                <a:gd name="T32" fmla="*/ 15 w 55"/>
                <a:gd name="T33" fmla="*/ 30 h 63"/>
                <a:gd name="T34" fmla="*/ 18 w 55"/>
                <a:gd name="T35" fmla="*/ 47 h 63"/>
                <a:gd name="T36" fmla="*/ 30 w 55"/>
                <a:gd name="T37" fmla="*/ 55 h 63"/>
                <a:gd name="T38" fmla="*/ 43 w 55"/>
                <a:gd name="T39" fmla="*/ 54 h 63"/>
                <a:gd name="T40" fmla="*/ 55 w 55"/>
                <a:gd name="T41" fmla="*/ 50 h 63"/>
                <a:gd name="T42" fmla="*/ 55 w 55"/>
                <a:gd name="T43" fmla="*/ 56 h 63"/>
                <a:gd name="T44" fmla="*/ 28 w 55"/>
                <a:gd name="T45" fmla="*/ 24 h 63"/>
                <a:gd name="T46" fmla="*/ 42 w 55"/>
                <a:gd name="T47" fmla="*/ 24 h 63"/>
                <a:gd name="T48" fmla="*/ 41 w 55"/>
                <a:gd name="T49" fmla="*/ 17 h 63"/>
                <a:gd name="T50" fmla="*/ 39 w 55"/>
                <a:gd name="T51" fmla="*/ 11 h 63"/>
                <a:gd name="T52" fmla="*/ 35 w 55"/>
                <a:gd name="T53" fmla="*/ 7 h 63"/>
                <a:gd name="T54" fmla="*/ 29 w 55"/>
                <a:gd name="T55" fmla="*/ 6 h 63"/>
                <a:gd name="T56" fmla="*/ 19 w 55"/>
                <a:gd name="T57" fmla="*/ 11 h 63"/>
                <a:gd name="T58" fmla="*/ 15 w 55"/>
                <a:gd name="T59" fmla="*/ 24 h 63"/>
                <a:gd name="T60" fmla="*/ 28 w 55"/>
                <a:gd name="T61" fmla="*/ 2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" h="63">
                  <a:moveTo>
                    <a:pt x="55" y="56"/>
                  </a:moveTo>
                  <a:cubicBezTo>
                    <a:pt x="54" y="57"/>
                    <a:pt x="53" y="58"/>
                    <a:pt x="51" y="58"/>
                  </a:cubicBezTo>
                  <a:cubicBezTo>
                    <a:pt x="49" y="59"/>
                    <a:pt x="48" y="60"/>
                    <a:pt x="45" y="61"/>
                  </a:cubicBezTo>
                  <a:cubicBezTo>
                    <a:pt x="43" y="61"/>
                    <a:pt x="41" y="62"/>
                    <a:pt x="39" y="62"/>
                  </a:cubicBezTo>
                  <a:cubicBezTo>
                    <a:pt x="36" y="63"/>
                    <a:pt x="33" y="63"/>
                    <a:pt x="31" y="63"/>
                  </a:cubicBezTo>
                  <a:cubicBezTo>
                    <a:pt x="26" y="63"/>
                    <a:pt x="22" y="62"/>
                    <a:pt x="18" y="61"/>
                  </a:cubicBezTo>
                  <a:cubicBezTo>
                    <a:pt x="14" y="60"/>
                    <a:pt x="11" y="58"/>
                    <a:pt x="9" y="55"/>
                  </a:cubicBezTo>
                  <a:cubicBezTo>
                    <a:pt x="6" y="53"/>
                    <a:pt x="4" y="49"/>
                    <a:pt x="3" y="45"/>
                  </a:cubicBezTo>
                  <a:cubicBezTo>
                    <a:pt x="1" y="41"/>
                    <a:pt x="0" y="37"/>
                    <a:pt x="0" y="32"/>
                  </a:cubicBezTo>
                  <a:cubicBezTo>
                    <a:pt x="0" y="21"/>
                    <a:pt x="3" y="13"/>
                    <a:pt x="8" y="8"/>
                  </a:cubicBezTo>
                  <a:cubicBezTo>
                    <a:pt x="14" y="2"/>
                    <a:pt x="21" y="0"/>
                    <a:pt x="30" y="0"/>
                  </a:cubicBezTo>
                  <a:cubicBezTo>
                    <a:pt x="34" y="0"/>
                    <a:pt x="38" y="0"/>
                    <a:pt x="41" y="1"/>
                  </a:cubicBezTo>
                  <a:cubicBezTo>
                    <a:pt x="44" y="3"/>
                    <a:pt x="47" y="4"/>
                    <a:pt x="49" y="6"/>
                  </a:cubicBezTo>
                  <a:cubicBezTo>
                    <a:pt x="51" y="8"/>
                    <a:pt x="52" y="11"/>
                    <a:pt x="53" y="13"/>
                  </a:cubicBezTo>
                  <a:cubicBezTo>
                    <a:pt x="54" y="16"/>
                    <a:pt x="55" y="19"/>
                    <a:pt x="55" y="22"/>
                  </a:cubicBezTo>
                  <a:cubicBezTo>
                    <a:pt x="55" y="25"/>
                    <a:pt x="55" y="28"/>
                    <a:pt x="54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7"/>
                    <a:pt x="16" y="43"/>
                    <a:pt x="18" y="47"/>
                  </a:cubicBezTo>
                  <a:cubicBezTo>
                    <a:pt x="21" y="51"/>
                    <a:pt x="25" y="54"/>
                    <a:pt x="30" y="55"/>
                  </a:cubicBezTo>
                  <a:cubicBezTo>
                    <a:pt x="34" y="56"/>
                    <a:pt x="38" y="55"/>
                    <a:pt x="43" y="54"/>
                  </a:cubicBezTo>
                  <a:cubicBezTo>
                    <a:pt x="47" y="53"/>
                    <a:pt x="51" y="52"/>
                    <a:pt x="55" y="50"/>
                  </a:cubicBezTo>
                  <a:lnTo>
                    <a:pt x="55" y="56"/>
                  </a:lnTo>
                  <a:close/>
                  <a:moveTo>
                    <a:pt x="28" y="24"/>
                  </a:moveTo>
                  <a:cubicBezTo>
                    <a:pt x="42" y="24"/>
                    <a:pt x="42" y="24"/>
                    <a:pt x="42" y="24"/>
                  </a:cubicBezTo>
                  <a:cubicBezTo>
                    <a:pt x="42" y="21"/>
                    <a:pt x="41" y="19"/>
                    <a:pt x="41" y="17"/>
                  </a:cubicBezTo>
                  <a:cubicBezTo>
                    <a:pt x="40" y="14"/>
                    <a:pt x="40" y="12"/>
                    <a:pt x="39" y="11"/>
                  </a:cubicBezTo>
                  <a:cubicBezTo>
                    <a:pt x="38" y="9"/>
                    <a:pt x="36" y="8"/>
                    <a:pt x="35" y="7"/>
                  </a:cubicBezTo>
                  <a:cubicBezTo>
                    <a:pt x="33" y="6"/>
                    <a:pt x="31" y="6"/>
                    <a:pt x="29" y="6"/>
                  </a:cubicBezTo>
                  <a:cubicBezTo>
                    <a:pt x="25" y="6"/>
                    <a:pt x="21" y="7"/>
                    <a:pt x="19" y="11"/>
                  </a:cubicBezTo>
                  <a:cubicBezTo>
                    <a:pt x="16" y="14"/>
                    <a:pt x="15" y="18"/>
                    <a:pt x="15" y="24"/>
                  </a:cubicBezTo>
                  <a:lnTo>
                    <a:pt x="28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1D809405-3A44-4C50-8A09-DFFA0E64AE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76" y="602"/>
              <a:ext cx="35" cy="45"/>
            </a:xfrm>
            <a:custGeom>
              <a:avLst/>
              <a:gdLst>
                <a:gd name="T0" fmla="*/ 37 w 49"/>
                <a:gd name="T1" fmla="*/ 9 h 62"/>
                <a:gd name="T2" fmla="*/ 31 w 49"/>
                <a:gd name="T3" fmla="*/ 9 h 62"/>
                <a:gd name="T4" fmla="*/ 22 w 49"/>
                <a:gd name="T5" fmla="*/ 11 h 62"/>
                <a:gd name="T6" fmla="*/ 22 w 49"/>
                <a:gd name="T7" fmla="*/ 55 h 62"/>
                <a:gd name="T8" fmla="*/ 35 w 49"/>
                <a:gd name="T9" fmla="*/ 56 h 62"/>
                <a:gd name="T10" fmla="*/ 35 w 49"/>
                <a:gd name="T11" fmla="*/ 62 h 62"/>
                <a:gd name="T12" fmla="*/ 0 w 49"/>
                <a:gd name="T13" fmla="*/ 62 h 62"/>
                <a:gd name="T14" fmla="*/ 0 w 49"/>
                <a:gd name="T15" fmla="*/ 57 h 62"/>
                <a:gd name="T16" fmla="*/ 9 w 49"/>
                <a:gd name="T17" fmla="*/ 55 h 62"/>
                <a:gd name="T18" fmla="*/ 9 w 49"/>
                <a:gd name="T19" fmla="*/ 9 h 62"/>
                <a:gd name="T20" fmla="*/ 0 w 49"/>
                <a:gd name="T21" fmla="*/ 6 h 62"/>
                <a:gd name="T22" fmla="*/ 0 w 49"/>
                <a:gd name="T23" fmla="*/ 3 h 62"/>
                <a:gd name="T24" fmla="*/ 20 w 49"/>
                <a:gd name="T25" fmla="*/ 0 h 62"/>
                <a:gd name="T26" fmla="*/ 23 w 49"/>
                <a:gd name="T27" fmla="*/ 0 h 62"/>
                <a:gd name="T28" fmla="*/ 23 w 49"/>
                <a:gd name="T29" fmla="*/ 4 h 62"/>
                <a:gd name="T30" fmla="*/ 33 w 49"/>
                <a:gd name="T31" fmla="*/ 1 h 62"/>
                <a:gd name="T32" fmla="*/ 44 w 49"/>
                <a:gd name="T33" fmla="*/ 0 h 62"/>
                <a:gd name="T34" fmla="*/ 49 w 49"/>
                <a:gd name="T35" fmla="*/ 0 h 62"/>
                <a:gd name="T36" fmla="*/ 49 w 49"/>
                <a:gd name="T37" fmla="*/ 1 h 62"/>
                <a:gd name="T38" fmla="*/ 47 w 49"/>
                <a:gd name="T39" fmla="*/ 17 h 62"/>
                <a:gd name="T40" fmla="*/ 39 w 49"/>
                <a:gd name="T41" fmla="*/ 17 h 62"/>
                <a:gd name="T42" fmla="*/ 37 w 49"/>
                <a:gd name="T43" fmla="*/ 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" h="62">
                  <a:moveTo>
                    <a:pt x="37" y="9"/>
                  </a:moveTo>
                  <a:cubicBezTo>
                    <a:pt x="35" y="9"/>
                    <a:pt x="33" y="9"/>
                    <a:pt x="31" y="9"/>
                  </a:cubicBezTo>
                  <a:cubicBezTo>
                    <a:pt x="28" y="9"/>
                    <a:pt x="26" y="10"/>
                    <a:pt x="22" y="11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6" y="3"/>
                    <a:pt x="29" y="1"/>
                    <a:pt x="33" y="1"/>
                  </a:cubicBezTo>
                  <a:cubicBezTo>
                    <a:pt x="37" y="0"/>
                    <a:pt x="40" y="0"/>
                    <a:pt x="44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39" y="17"/>
                    <a:pt x="39" y="17"/>
                    <a:pt x="39" y="17"/>
                  </a:cubicBezTo>
                  <a:lnTo>
                    <a:pt x="37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E1CDC17D-BB7A-4F56-8D6A-43D4DFB48F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16" y="602"/>
              <a:ext cx="32" cy="46"/>
            </a:xfrm>
            <a:custGeom>
              <a:avLst/>
              <a:gdLst>
                <a:gd name="T0" fmla="*/ 13 w 46"/>
                <a:gd name="T1" fmla="*/ 53 h 63"/>
                <a:gd name="T2" fmla="*/ 18 w 46"/>
                <a:gd name="T3" fmla="*/ 55 h 63"/>
                <a:gd name="T4" fmla="*/ 24 w 46"/>
                <a:gd name="T5" fmla="*/ 56 h 63"/>
                <a:gd name="T6" fmla="*/ 30 w 46"/>
                <a:gd name="T7" fmla="*/ 54 h 63"/>
                <a:gd name="T8" fmla="*/ 33 w 46"/>
                <a:gd name="T9" fmla="*/ 47 h 63"/>
                <a:gd name="T10" fmla="*/ 32 w 46"/>
                <a:gd name="T11" fmla="*/ 43 h 63"/>
                <a:gd name="T12" fmla="*/ 29 w 46"/>
                <a:gd name="T13" fmla="*/ 40 h 63"/>
                <a:gd name="T14" fmla="*/ 24 w 46"/>
                <a:gd name="T15" fmla="*/ 37 h 63"/>
                <a:gd name="T16" fmla="*/ 20 w 46"/>
                <a:gd name="T17" fmla="*/ 35 h 63"/>
                <a:gd name="T18" fmla="*/ 13 w 46"/>
                <a:gd name="T19" fmla="*/ 32 h 63"/>
                <a:gd name="T20" fmla="*/ 7 w 46"/>
                <a:gd name="T21" fmla="*/ 28 h 63"/>
                <a:gd name="T22" fmla="*/ 3 w 46"/>
                <a:gd name="T23" fmla="*/ 23 h 63"/>
                <a:gd name="T24" fmla="*/ 2 w 46"/>
                <a:gd name="T25" fmla="*/ 16 h 63"/>
                <a:gd name="T26" fmla="*/ 3 w 46"/>
                <a:gd name="T27" fmla="*/ 9 h 63"/>
                <a:gd name="T28" fmla="*/ 8 w 46"/>
                <a:gd name="T29" fmla="*/ 4 h 63"/>
                <a:gd name="T30" fmla="*/ 16 w 46"/>
                <a:gd name="T31" fmla="*/ 1 h 63"/>
                <a:gd name="T32" fmla="*/ 26 w 46"/>
                <a:gd name="T33" fmla="*/ 0 h 63"/>
                <a:gd name="T34" fmla="*/ 31 w 46"/>
                <a:gd name="T35" fmla="*/ 0 h 63"/>
                <a:gd name="T36" fmla="*/ 36 w 46"/>
                <a:gd name="T37" fmla="*/ 1 h 63"/>
                <a:gd name="T38" fmla="*/ 40 w 46"/>
                <a:gd name="T39" fmla="*/ 2 h 63"/>
                <a:gd name="T40" fmla="*/ 44 w 46"/>
                <a:gd name="T41" fmla="*/ 3 h 63"/>
                <a:gd name="T42" fmla="*/ 44 w 46"/>
                <a:gd name="T43" fmla="*/ 4 h 63"/>
                <a:gd name="T44" fmla="*/ 42 w 46"/>
                <a:gd name="T45" fmla="*/ 19 h 63"/>
                <a:gd name="T46" fmla="*/ 34 w 46"/>
                <a:gd name="T47" fmla="*/ 19 h 63"/>
                <a:gd name="T48" fmla="*/ 31 w 46"/>
                <a:gd name="T49" fmla="*/ 8 h 63"/>
                <a:gd name="T50" fmla="*/ 28 w 46"/>
                <a:gd name="T51" fmla="*/ 7 h 63"/>
                <a:gd name="T52" fmla="*/ 23 w 46"/>
                <a:gd name="T53" fmla="*/ 6 h 63"/>
                <a:gd name="T54" fmla="*/ 17 w 46"/>
                <a:gd name="T55" fmla="*/ 8 h 63"/>
                <a:gd name="T56" fmla="*/ 14 w 46"/>
                <a:gd name="T57" fmla="*/ 14 h 63"/>
                <a:gd name="T58" fmla="*/ 16 w 46"/>
                <a:gd name="T59" fmla="*/ 18 h 63"/>
                <a:gd name="T60" fmla="*/ 19 w 46"/>
                <a:gd name="T61" fmla="*/ 22 h 63"/>
                <a:gd name="T62" fmla="*/ 24 w 46"/>
                <a:gd name="T63" fmla="*/ 25 h 63"/>
                <a:gd name="T64" fmla="*/ 29 w 46"/>
                <a:gd name="T65" fmla="*/ 27 h 63"/>
                <a:gd name="T66" fmla="*/ 36 w 46"/>
                <a:gd name="T67" fmla="*/ 30 h 63"/>
                <a:gd name="T68" fmla="*/ 41 w 46"/>
                <a:gd name="T69" fmla="*/ 34 h 63"/>
                <a:gd name="T70" fmla="*/ 45 w 46"/>
                <a:gd name="T71" fmla="*/ 38 h 63"/>
                <a:gd name="T72" fmla="*/ 46 w 46"/>
                <a:gd name="T73" fmla="*/ 44 h 63"/>
                <a:gd name="T74" fmla="*/ 44 w 46"/>
                <a:gd name="T75" fmla="*/ 53 h 63"/>
                <a:gd name="T76" fmla="*/ 39 w 46"/>
                <a:gd name="T77" fmla="*/ 58 h 63"/>
                <a:gd name="T78" fmla="*/ 31 w 46"/>
                <a:gd name="T79" fmla="*/ 62 h 63"/>
                <a:gd name="T80" fmla="*/ 21 w 46"/>
                <a:gd name="T81" fmla="*/ 63 h 63"/>
                <a:gd name="T82" fmla="*/ 16 w 46"/>
                <a:gd name="T83" fmla="*/ 63 h 63"/>
                <a:gd name="T84" fmla="*/ 10 w 46"/>
                <a:gd name="T85" fmla="*/ 61 h 63"/>
                <a:gd name="T86" fmla="*/ 5 w 46"/>
                <a:gd name="T87" fmla="*/ 60 h 63"/>
                <a:gd name="T88" fmla="*/ 1 w 46"/>
                <a:gd name="T89" fmla="*/ 59 h 63"/>
                <a:gd name="T90" fmla="*/ 0 w 46"/>
                <a:gd name="T91" fmla="*/ 58 h 63"/>
                <a:gd name="T92" fmla="*/ 2 w 46"/>
                <a:gd name="T93" fmla="*/ 42 h 63"/>
                <a:gd name="T94" fmla="*/ 10 w 46"/>
                <a:gd name="T95" fmla="*/ 42 h 63"/>
                <a:gd name="T96" fmla="*/ 13 w 46"/>
                <a:gd name="T97" fmla="*/ 5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6" h="63">
                  <a:moveTo>
                    <a:pt x="13" y="53"/>
                  </a:moveTo>
                  <a:cubicBezTo>
                    <a:pt x="14" y="54"/>
                    <a:pt x="16" y="55"/>
                    <a:pt x="18" y="55"/>
                  </a:cubicBezTo>
                  <a:cubicBezTo>
                    <a:pt x="19" y="56"/>
                    <a:pt x="22" y="56"/>
                    <a:pt x="24" y="56"/>
                  </a:cubicBezTo>
                  <a:cubicBezTo>
                    <a:pt x="26" y="56"/>
                    <a:pt x="29" y="55"/>
                    <a:pt x="30" y="54"/>
                  </a:cubicBezTo>
                  <a:cubicBezTo>
                    <a:pt x="32" y="52"/>
                    <a:pt x="33" y="50"/>
                    <a:pt x="33" y="47"/>
                  </a:cubicBezTo>
                  <a:cubicBezTo>
                    <a:pt x="33" y="45"/>
                    <a:pt x="32" y="44"/>
                    <a:pt x="32" y="43"/>
                  </a:cubicBezTo>
                  <a:cubicBezTo>
                    <a:pt x="31" y="42"/>
                    <a:pt x="30" y="40"/>
                    <a:pt x="29" y="40"/>
                  </a:cubicBezTo>
                  <a:cubicBezTo>
                    <a:pt x="27" y="39"/>
                    <a:pt x="26" y="38"/>
                    <a:pt x="24" y="37"/>
                  </a:cubicBezTo>
                  <a:cubicBezTo>
                    <a:pt x="23" y="36"/>
                    <a:pt x="21" y="36"/>
                    <a:pt x="20" y="35"/>
                  </a:cubicBezTo>
                  <a:cubicBezTo>
                    <a:pt x="18" y="34"/>
                    <a:pt x="15" y="33"/>
                    <a:pt x="13" y="32"/>
                  </a:cubicBezTo>
                  <a:cubicBezTo>
                    <a:pt x="11" y="30"/>
                    <a:pt x="9" y="29"/>
                    <a:pt x="7" y="28"/>
                  </a:cubicBezTo>
                  <a:cubicBezTo>
                    <a:pt x="5" y="26"/>
                    <a:pt x="4" y="25"/>
                    <a:pt x="3" y="23"/>
                  </a:cubicBezTo>
                  <a:cubicBezTo>
                    <a:pt x="2" y="21"/>
                    <a:pt x="2" y="19"/>
                    <a:pt x="2" y="16"/>
                  </a:cubicBezTo>
                  <a:cubicBezTo>
                    <a:pt x="2" y="14"/>
                    <a:pt x="2" y="11"/>
                    <a:pt x="3" y="9"/>
                  </a:cubicBezTo>
                  <a:cubicBezTo>
                    <a:pt x="5" y="7"/>
                    <a:pt x="6" y="5"/>
                    <a:pt x="8" y="4"/>
                  </a:cubicBezTo>
                  <a:cubicBezTo>
                    <a:pt x="11" y="2"/>
                    <a:pt x="13" y="1"/>
                    <a:pt x="16" y="1"/>
                  </a:cubicBezTo>
                  <a:cubicBezTo>
                    <a:pt x="19" y="0"/>
                    <a:pt x="22" y="0"/>
                    <a:pt x="26" y="0"/>
                  </a:cubicBezTo>
                  <a:cubicBezTo>
                    <a:pt x="27" y="0"/>
                    <a:pt x="29" y="0"/>
                    <a:pt x="31" y="0"/>
                  </a:cubicBezTo>
                  <a:cubicBezTo>
                    <a:pt x="32" y="0"/>
                    <a:pt x="34" y="0"/>
                    <a:pt x="36" y="1"/>
                  </a:cubicBezTo>
                  <a:cubicBezTo>
                    <a:pt x="37" y="1"/>
                    <a:pt x="39" y="1"/>
                    <a:pt x="40" y="2"/>
                  </a:cubicBezTo>
                  <a:cubicBezTo>
                    <a:pt x="42" y="2"/>
                    <a:pt x="43" y="2"/>
                    <a:pt x="44" y="3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0" y="7"/>
                    <a:pt x="28" y="7"/>
                  </a:cubicBezTo>
                  <a:cubicBezTo>
                    <a:pt x="27" y="6"/>
                    <a:pt x="25" y="6"/>
                    <a:pt x="23" y="6"/>
                  </a:cubicBezTo>
                  <a:cubicBezTo>
                    <a:pt x="21" y="6"/>
                    <a:pt x="18" y="7"/>
                    <a:pt x="17" y="8"/>
                  </a:cubicBezTo>
                  <a:cubicBezTo>
                    <a:pt x="15" y="9"/>
                    <a:pt x="14" y="11"/>
                    <a:pt x="14" y="14"/>
                  </a:cubicBezTo>
                  <a:cubicBezTo>
                    <a:pt x="14" y="16"/>
                    <a:pt x="15" y="17"/>
                    <a:pt x="16" y="18"/>
                  </a:cubicBezTo>
                  <a:cubicBezTo>
                    <a:pt x="17" y="20"/>
                    <a:pt x="18" y="21"/>
                    <a:pt x="19" y="22"/>
                  </a:cubicBezTo>
                  <a:cubicBezTo>
                    <a:pt x="20" y="23"/>
                    <a:pt x="22" y="24"/>
                    <a:pt x="24" y="25"/>
                  </a:cubicBezTo>
                  <a:cubicBezTo>
                    <a:pt x="25" y="25"/>
                    <a:pt x="27" y="26"/>
                    <a:pt x="29" y="27"/>
                  </a:cubicBezTo>
                  <a:cubicBezTo>
                    <a:pt x="31" y="28"/>
                    <a:pt x="33" y="29"/>
                    <a:pt x="36" y="30"/>
                  </a:cubicBezTo>
                  <a:cubicBezTo>
                    <a:pt x="38" y="31"/>
                    <a:pt x="39" y="32"/>
                    <a:pt x="41" y="34"/>
                  </a:cubicBezTo>
                  <a:cubicBezTo>
                    <a:pt x="43" y="35"/>
                    <a:pt x="44" y="37"/>
                    <a:pt x="45" y="38"/>
                  </a:cubicBezTo>
                  <a:cubicBezTo>
                    <a:pt x="46" y="40"/>
                    <a:pt x="46" y="42"/>
                    <a:pt x="46" y="44"/>
                  </a:cubicBezTo>
                  <a:cubicBezTo>
                    <a:pt x="46" y="48"/>
                    <a:pt x="45" y="50"/>
                    <a:pt x="44" y="53"/>
                  </a:cubicBezTo>
                  <a:cubicBezTo>
                    <a:pt x="43" y="55"/>
                    <a:pt x="41" y="57"/>
                    <a:pt x="39" y="58"/>
                  </a:cubicBezTo>
                  <a:cubicBezTo>
                    <a:pt x="36" y="60"/>
                    <a:pt x="34" y="61"/>
                    <a:pt x="31" y="62"/>
                  </a:cubicBezTo>
                  <a:cubicBezTo>
                    <a:pt x="28" y="63"/>
                    <a:pt x="25" y="63"/>
                    <a:pt x="21" y="63"/>
                  </a:cubicBezTo>
                  <a:cubicBezTo>
                    <a:pt x="20" y="63"/>
                    <a:pt x="18" y="63"/>
                    <a:pt x="16" y="63"/>
                  </a:cubicBezTo>
                  <a:cubicBezTo>
                    <a:pt x="14" y="62"/>
                    <a:pt x="12" y="62"/>
                    <a:pt x="10" y="61"/>
                  </a:cubicBezTo>
                  <a:cubicBezTo>
                    <a:pt x="8" y="61"/>
                    <a:pt x="6" y="60"/>
                    <a:pt x="5" y="60"/>
                  </a:cubicBezTo>
                  <a:cubicBezTo>
                    <a:pt x="3" y="59"/>
                    <a:pt x="2" y="59"/>
                    <a:pt x="1" y="5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10" y="42"/>
                    <a:pt x="10" y="42"/>
                    <a:pt x="10" y="42"/>
                  </a:cubicBezTo>
                  <a:lnTo>
                    <a:pt x="13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0932F4FE-E2AB-4405-9F37-9F6924C4691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453" y="582"/>
              <a:ext cx="23" cy="65"/>
            </a:xfrm>
            <a:custGeom>
              <a:avLst/>
              <a:gdLst>
                <a:gd name="T0" fmla="*/ 23 w 32"/>
                <a:gd name="T1" fmla="*/ 38 h 90"/>
                <a:gd name="T2" fmla="*/ 23 w 32"/>
                <a:gd name="T3" fmla="*/ 83 h 90"/>
                <a:gd name="T4" fmla="*/ 32 w 32"/>
                <a:gd name="T5" fmla="*/ 85 h 90"/>
                <a:gd name="T6" fmla="*/ 32 w 32"/>
                <a:gd name="T7" fmla="*/ 90 h 90"/>
                <a:gd name="T8" fmla="*/ 0 w 32"/>
                <a:gd name="T9" fmla="*/ 90 h 90"/>
                <a:gd name="T10" fmla="*/ 0 w 32"/>
                <a:gd name="T11" fmla="*/ 85 h 90"/>
                <a:gd name="T12" fmla="*/ 9 w 32"/>
                <a:gd name="T13" fmla="*/ 83 h 90"/>
                <a:gd name="T14" fmla="*/ 9 w 32"/>
                <a:gd name="T15" fmla="*/ 37 h 90"/>
                <a:gd name="T16" fmla="*/ 0 w 32"/>
                <a:gd name="T17" fmla="*/ 34 h 90"/>
                <a:gd name="T18" fmla="*/ 0 w 32"/>
                <a:gd name="T19" fmla="*/ 31 h 90"/>
                <a:gd name="T20" fmla="*/ 20 w 32"/>
                <a:gd name="T21" fmla="*/ 28 h 90"/>
                <a:gd name="T22" fmla="*/ 23 w 32"/>
                <a:gd name="T23" fmla="*/ 28 h 90"/>
                <a:gd name="T24" fmla="*/ 23 w 32"/>
                <a:gd name="T25" fmla="*/ 38 h 90"/>
                <a:gd name="T26" fmla="*/ 8 w 32"/>
                <a:gd name="T27" fmla="*/ 8 h 90"/>
                <a:gd name="T28" fmla="*/ 10 w 32"/>
                <a:gd name="T29" fmla="*/ 14 h 90"/>
                <a:gd name="T30" fmla="*/ 16 w 32"/>
                <a:gd name="T31" fmla="*/ 16 h 90"/>
                <a:gd name="T32" fmla="*/ 22 w 32"/>
                <a:gd name="T33" fmla="*/ 14 h 90"/>
                <a:gd name="T34" fmla="*/ 24 w 32"/>
                <a:gd name="T35" fmla="*/ 8 h 90"/>
                <a:gd name="T36" fmla="*/ 22 w 32"/>
                <a:gd name="T37" fmla="*/ 3 h 90"/>
                <a:gd name="T38" fmla="*/ 16 w 32"/>
                <a:gd name="T39" fmla="*/ 0 h 90"/>
                <a:gd name="T40" fmla="*/ 10 w 32"/>
                <a:gd name="T41" fmla="*/ 3 h 90"/>
                <a:gd name="T42" fmla="*/ 8 w 32"/>
                <a:gd name="T43" fmla="*/ 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" h="90">
                  <a:moveTo>
                    <a:pt x="23" y="38"/>
                  </a:moveTo>
                  <a:cubicBezTo>
                    <a:pt x="23" y="83"/>
                    <a:pt x="23" y="83"/>
                    <a:pt x="23" y="83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3" y="28"/>
                    <a:pt x="23" y="28"/>
                    <a:pt x="23" y="28"/>
                  </a:cubicBezTo>
                  <a:lnTo>
                    <a:pt x="23" y="38"/>
                  </a:lnTo>
                  <a:close/>
                  <a:moveTo>
                    <a:pt x="8" y="8"/>
                  </a:moveTo>
                  <a:cubicBezTo>
                    <a:pt x="8" y="10"/>
                    <a:pt x="9" y="12"/>
                    <a:pt x="10" y="14"/>
                  </a:cubicBezTo>
                  <a:cubicBezTo>
                    <a:pt x="12" y="15"/>
                    <a:pt x="14" y="16"/>
                    <a:pt x="16" y="16"/>
                  </a:cubicBezTo>
                  <a:cubicBezTo>
                    <a:pt x="18" y="16"/>
                    <a:pt x="20" y="15"/>
                    <a:pt x="22" y="14"/>
                  </a:cubicBezTo>
                  <a:cubicBezTo>
                    <a:pt x="24" y="12"/>
                    <a:pt x="24" y="10"/>
                    <a:pt x="24" y="8"/>
                  </a:cubicBezTo>
                  <a:cubicBezTo>
                    <a:pt x="24" y="6"/>
                    <a:pt x="24" y="4"/>
                    <a:pt x="22" y="3"/>
                  </a:cubicBezTo>
                  <a:cubicBezTo>
                    <a:pt x="20" y="1"/>
                    <a:pt x="18" y="0"/>
                    <a:pt x="16" y="0"/>
                  </a:cubicBezTo>
                  <a:cubicBezTo>
                    <a:pt x="14" y="0"/>
                    <a:pt x="12" y="1"/>
                    <a:pt x="10" y="3"/>
                  </a:cubicBezTo>
                  <a:cubicBezTo>
                    <a:pt x="9" y="4"/>
                    <a:pt x="8" y="6"/>
                    <a:pt x="8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ED1D8BBC-84E9-42EA-AC26-43D19E4626B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79" y="592"/>
              <a:ext cx="27" cy="56"/>
            </a:xfrm>
            <a:custGeom>
              <a:avLst/>
              <a:gdLst>
                <a:gd name="T0" fmla="*/ 21 w 38"/>
                <a:gd name="T1" fmla="*/ 59 h 77"/>
                <a:gd name="T2" fmla="*/ 23 w 38"/>
                <a:gd name="T3" fmla="*/ 67 h 77"/>
                <a:gd name="T4" fmla="*/ 29 w 38"/>
                <a:gd name="T5" fmla="*/ 70 h 77"/>
                <a:gd name="T6" fmla="*/ 33 w 38"/>
                <a:gd name="T7" fmla="*/ 69 h 77"/>
                <a:gd name="T8" fmla="*/ 38 w 38"/>
                <a:gd name="T9" fmla="*/ 68 h 77"/>
                <a:gd name="T10" fmla="*/ 38 w 38"/>
                <a:gd name="T11" fmla="*/ 72 h 77"/>
                <a:gd name="T12" fmla="*/ 31 w 38"/>
                <a:gd name="T13" fmla="*/ 76 h 77"/>
                <a:gd name="T14" fmla="*/ 23 w 38"/>
                <a:gd name="T15" fmla="*/ 77 h 77"/>
                <a:gd name="T16" fmla="*/ 15 w 38"/>
                <a:gd name="T17" fmla="*/ 76 h 77"/>
                <a:gd name="T18" fmla="*/ 11 w 38"/>
                <a:gd name="T19" fmla="*/ 72 h 77"/>
                <a:gd name="T20" fmla="*/ 8 w 38"/>
                <a:gd name="T21" fmla="*/ 67 h 77"/>
                <a:gd name="T22" fmla="*/ 8 w 38"/>
                <a:gd name="T23" fmla="*/ 60 h 77"/>
                <a:gd name="T24" fmla="*/ 8 w 38"/>
                <a:gd name="T25" fmla="*/ 22 h 77"/>
                <a:gd name="T26" fmla="*/ 0 w 38"/>
                <a:gd name="T27" fmla="*/ 22 h 77"/>
                <a:gd name="T28" fmla="*/ 0 w 38"/>
                <a:gd name="T29" fmla="*/ 17 h 77"/>
                <a:gd name="T30" fmla="*/ 6 w 38"/>
                <a:gd name="T31" fmla="*/ 15 h 77"/>
                <a:gd name="T32" fmla="*/ 9 w 38"/>
                <a:gd name="T33" fmla="*/ 11 h 77"/>
                <a:gd name="T34" fmla="*/ 12 w 38"/>
                <a:gd name="T35" fmla="*/ 6 h 77"/>
                <a:gd name="T36" fmla="*/ 13 w 38"/>
                <a:gd name="T37" fmla="*/ 0 h 77"/>
                <a:gd name="T38" fmla="*/ 21 w 38"/>
                <a:gd name="T39" fmla="*/ 0 h 77"/>
                <a:gd name="T40" fmla="*/ 21 w 38"/>
                <a:gd name="T41" fmla="*/ 15 h 77"/>
                <a:gd name="T42" fmla="*/ 38 w 38"/>
                <a:gd name="T43" fmla="*/ 15 h 77"/>
                <a:gd name="T44" fmla="*/ 38 w 38"/>
                <a:gd name="T45" fmla="*/ 22 h 77"/>
                <a:gd name="T46" fmla="*/ 21 w 38"/>
                <a:gd name="T47" fmla="*/ 22 h 77"/>
                <a:gd name="T48" fmla="*/ 21 w 38"/>
                <a:gd name="T49" fmla="*/ 5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8" h="77">
                  <a:moveTo>
                    <a:pt x="21" y="59"/>
                  </a:moveTo>
                  <a:cubicBezTo>
                    <a:pt x="21" y="62"/>
                    <a:pt x="22" y="65"/>
                    <a:pt x="23" y="67"/>
                  </a:cubicBezTo>
                  <a:cubicBezTo>
                    <a:pt x="23" y="69"/>
                    <a:pt x="26" y="70"/>
                    <a:pt x="29" y="70"/>
                  </a:cubicBezTo>
                  <a:cubicBezTo>
                    <a:pt x="30" y="70"/>
                    <a:pt x="31" y="70"/>
                    <a:pt x="33" y="69"/>
                  </a:cubicBezTo>
                  <a:cubicBezTo>
                    <a:pt x="35" y="69"/>
                    <a:pt x="37" y="69"/>
                    <a:pt x="38" y="68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6" y="74"/>
                    <a:pt x="34" y="75"/>
                    <a:pt x="31" y="76"/>
                  </a:cubicBezTo>
                  <a:cubicBezTo>
                    <a:pt x="28" y="77"/>
                    <a:pt x="26" y="77"/>
                    <a:pt x="23" y="77"/>
                  </a:cubicBezTo>
                  <a:cubicBezTo>
                    <a:pt x="20" y="77"/>
                    <a:pt x="17" y="77"/>
                    <a:pt x="15" y="76"/>
                  </a:cubicBezTo>
                  <a:cubicBezTo>
                    <a:pt x="13" y="75"/>
                    <a:pt x="12" y="74"/>
                    <a:pt x="11" y="72"/>
                  </a:cubicBezTo>
                  <a:cubicBezTo>
                    <a:pt x="10" y="71"/>
                    <a:pt x="9" y="69"/>
                    <a:pt x="8" y="67"/>
                  </a:cubicBezTo>
                  <a:cubicBezTo>
                    <a:pt x="8" y="65"/>
                    <a:pt x="8" y="63"/>
                    <a:pt x="8" y="60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2" y="17"/>
                    <a:pt x="4" y="16"/>
                    <a:pt x="6" y="15"/>
                  </a:cubicBezTo>
                  <a:cubicBezTo>
                    <a:pt x="7" y="14"/>
                    <a:pt x="8" y="13"/>
                    <a:pt x="9" y="11"/>
                  </a:cubicBezTo>
                  <a:cubicBezTo>
                    <a:pt x="10" y="10"/>
                    <a:pt x="11" y="8"/>
                    <a:pt x="12" y="6"/>
                  </a:cubicBezTo>
                  <a:cubicBezTo>
                    <a:pt x="12" y="4"/>
                    <a:pt x="13" y="2"/>
                    <a:pt x="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21" y="22"/>
                    <a:pt x="21" y="22"/>
                    <a:pt x="21" y="22"/>
                  </a:cubicBezTo>
                  <a:lnTo>
                    <a:pt x="21" y="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D2369462-CF53-4EE3-9F95-70BC8AEF9D1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7" y="603"/>
              <a:ext cx="51" cy="62"/>
            </a:xfrm>
            <a:custGeom>
              <a:avLst/>
              <a:gdLst>
                <a:gd name="T0" fmla="*/ 32 w 51"/>
                <a:gd name="T1" fmla="*/ 4 h 62"/>
                <a:gd name="T2" fmla="*/ 32 w 51"/>
                <a:gd name="T3" fmla="*/ 0 h 62"/>
                <a:gd name="T4" fmla="*/ 51 w 51"/>
                <a:gd name="T5" fmla="*/ 0 h 62"/>
                <a:gd name="T6" fmla="*/ 51 w 51"/>
                <a:gd name="T7" fmla="*/ 4 h 62"/>
                <a:gd name="T8" fmla="*/ 45 w 51"/>
                <a:gd name="T9" fmla="*/ 5 h 62"/>
                <a:gd name="T10" fmla="*/ 30 w 51"/>
                <a:gd name="T11" fmla="*/ 40 h 62"/>
                <a:gd name="T12" fmla="*/ 31 w 51"/>
                <a:gd name="T13" fmla="*/ 40 h 62"/>
                <a:gd name="T14" fmla="*/ 26 w 51"/>
                <a:gd name="T15" fmla="*/ 62 h 62"/>
                <a:gd name="T16" fmla="*/ 17 w 51"/>
                <a:gd name="T17" fmla="*/ 62 h 62"/>
                <a:gd name="T18" fmla="*/ 23 w 51"/>
                <a:gd name="T19" fmla="*/ 42 h 62"/>
                <a:gd name="T20" fmla="*/ 6 w 51"/>
                <a:gd name="T21" fmla="*/ 5 h 62"/>
                <a:gd name="T22" fmla="*/ 0 w 51"/>
                <a:gd name="T23" fmla="*/ 4 h 62"/>
                <a:gd name="T24" fmla="*/ 0 w 51"/>
                <a:gd name="T25" fmla="*/ 0 h 62"/>
                <a:gd name="T26" fmla="*/ 22 w 51"/>
                <a:gd name="T27" fmla="*/ 0 h 62"/>
                <a:gd name="T28" fmla="*/ 22 w 51"/>
                <a:gd name="T29" fmla="*/ 4 h 62"/>
                <a:gd name="T30" fmla="*/ 17 w 51"/>
                <a:gd name="T31" fmla="*/ 5 h 62"/>
                <a:gd name="T32" fmla="*/ 28 w 51"/>
                <a:gd name="T33" fmla="*/ 30 h 62"/>
                <a:gd name="T34" fmla="*/ 38 w 51"/>
                <a:gd name="T35" fmla="*/ 5 h 62"/>
                <a:gd name="T36" fmla="*/ 32 w 51"/>
                <a:gd name="T37" fmla="*/ 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1" h="62">
                  <a:moveTo>
                    <a:pt x="32" y="4"/>
                  </a:moveTo>
                  <a:lnTo>
                    <a:pt x="32" y="0"/>
                  </a:lnTo>
                  <a:lnTo>
                    <a:pt x="51" y="0"/>
                  </a:lnTo>
                  <a:lnTo>
                    <a:pt x="51" y="4"/>
                  </a:lnTo>
                  <a:lnTo>
                    <a:pt x="45" y="5"/>
                  </a:lnTo>
                  <a:lnTo>
                    <a:pt x="30" y="40"/>
                  </a:lnTo>
                  <a:lnTo>
                    <a:pt x="31" y="40"/>
                  </a:lnTo>
                  <a:lnTo>
                    <a:pt x="26" y="62"/>
                  </a:lnTo>
                  <a:lnTo>
                    <a:pt x="17" y="62"/>
                  </a:lnTo>
                  <a:lnTo>
                    <a:pt x="23" y="42"/>
                  </a:lnTo>
                  <a:lnTo>
                    <a:pt x="6" y="5"/>
                  </a:lnTo>
                  <a:lnTo>
                    <a:pt x="0" y="4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17" y="5"/>
                  </a:lnTo>
                  <a:lnTo>
                    <a:pt x="28" y="30"/>
                  </a:lnTo>
                  <a:lnTo>
                    <a:pt x="38" y="5"/>
                  </a:lnTo>
                  <a:lnTo>
                    <a:pt x="32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6DDC7669-925F-4131-AA86-2957E37343B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4" y="602"/>
              <a:ext cx="41" cy="46"/>
            </a:xfrm>
            <a:custGeom>
              <a:avLst/>
              <a:gdLst>
                <a:gd name="T0" fmla="*/ 51 w 59"/>
                <a:gd name="T1" fmla="*/ 55 h 63"/>
                <a:gd name="T2" fmla="*/ 29 w 59"/>
                <a:gd name="T3" fmla="*/ 63 h 63"/>
                <a:gd name="T4" fmla="*/ 8 w 59"/>
                <a:gd name="T5" fmla="*/ 55 h 63"/>
                <a:gd name="T6" fmla="*/ 0 w 59"/>
                <a:gd name="T7" fmla="*/ 31 h 63"/>
                <a:gd name="T8" fmla="*/ 8 w 59"/>
                <a:gd name="T9" fmla="*/ 8 h 63"/>
                <a:gd name="T10" fmla="*/ 30 w 59"/>
                <a:gd name="T11" fmla="*/ 0 h 63"/>
                <a:gd name="T12" fmla="*/ 52 w 59"/>
                <a:gd name="T13" fmla="*/ 8 h 63"/>
                <a:gd name="T14" fmla="*/ 59 w 59"/>
                <a:gd name="T15" fmla="*/ 31 h 63"/>
                <a:gd name="T16" fmla="*/ 51 w 59"/>
                <a:gd name="T17" fmla="*/ 55 h 63"/>
                <a:gd name="T18" fmla="*/ 41 w 59"/>
                <a:gd name="T19" fmla="*/ 12 h 63"/>
                <a:gd name="T20" fmla="*/ 30 w 59"/>
                <a:gd name="T21" fmla="*/ 6 h 63"/>
                <a:gd name="T22" fmla="*/ 19 w 59"/>
                <a:gd name="T23" fmla="*/ 12 h 63"/>
                <a:gd name="T24" fmla="*/ 15 w 59"/>
                <a:gd name="T25" fmla="*/ 31 h 63"/>
                <a:gd name="T26" fmla="*/ 19 w 59"/>
                <a:gd name="T27" fmla="*/ 51 h 63"/>
                <a:gd name="T28" fmla="*/ 29 w 59"/>
                <a:gd name="T29" fmla="*/ 57 h 63"/>
                <a:gd name="T30" fmla="*/ 40 w 59"/>
                <a:gd name="T31" fmla="*/ 51 h 63"/>
                <a:gd name="T32" fmla="*/ 44 w 59"/>
                <a:gd name="T33" fmla="*/ 31 h 63"/>
                <a:gd name="T34" fmla="*/ 41 w 59"/>
                <a:gd name="T35" fmla="*/ 1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" h="63">
                  <a:moveTo>
                    <a:pt x="51" y="55"/>
                  </a:moveTo>
                  <a:cubicBezTo>
                    <a:pt x="46" y="60"/>
                    <a:pt x="39" y="63"/>
                    <a:pt x="29" y="63"/>
                  </a:cubicBezTo>
                  <a:cubicBezTo>
                    <a:pt x="20" y="63"/>
                    <a:pt x="13" y="60"/>
                    <a:pt x="8" y="55"/>
                  </a:cubicBezTo>
                  <a:cubicBezTo>
                    <a:pt x="3" y="49"/>
                    <a:pt x="0" y="41"/>
                    <a:pt x="0" y="31"/>
                  </a:cubicBezTo>
                  <a:cubicBezTo>
                    <a:pt x="0" y="21"/>
                    <a:pt x="3" y="13"/>
                    <a:pt x="8" y="8"/>
                  </a:cubicBezTo>
                  <a:cubicBezTo>
                    <a:pt x="13" y="2"/>
                    <a:pt x="21" y="0"/>
                    <a:pt x="30" y="0"/>
                  </a:cubicBezTo>
                  <a:cubicBezTo>
                    <a:pt x="40" y="0"/>
                    <a:pt x="47" y="2"/>
                    <a:pt x="52" y="8"/>
                  </a:cubicBezTo>
                  <a:cubicBezTo>
                    <a:pt x="57" y="13"/>
                    <a:pt x="59" y="21"/>
                    <a:pt x="59" y="31"/>
                  </a:cubicBezTo>
                  <a:cubicBezTo>
                    <a:pt x="59" y="42"/>
                    <a:pt x="56" y="50"/>
                    <a:pt x="51" y="55"/>
                  </a:cubicBezTo>
                  <a:close/>
                  <a:moveTo>
                    <a:pt x="41" y="12"/>
                  </a:moveTo>
                  <a:cubicBezTo>
                    <a:pt x="38" y="8"/>
                    <a:pt x="35" y="6"/>
                    <a:pt x="30" y="6"/>
                  </a:cubicBezTo>
                  <a:cubicBezTo>
                    <a:pt x="25" y="6"/>
                    <a:pt x="21" y="8"/>
                    <a:pt x="19" y="12"/>
                  </a:cubicBezTo>
                  <a:cubicBezTo>
                    <a:pt x="16" y="16"/>
                    <a:pt x="15" y="22"/>
                    <a:pt x="15" y="31"/>
                  </a:cubicBezTo>
                  <a:cubicBezTo>
                    <a:pt x="15" y="40"/>
                    <a:pt x="16" y="47"/>
                    <a:pt x="19" y="51"/>
                  </a:cubicBezTo>
                  <a:cubicBezTo>
                    <a:pt x="21" y="55"/>
                    <a:pt x="25" y="57"/>
                    <a:pt x="29" y="57"/>
                  </a:cubicBezTo>
                  <a:cubicBezTo>
                    <a:pt x="34" y="57"/>
                    <a:pt x="38" y="55"/>
                    <a:pt x="40" y="51"/>
                  </a:cubicBezTo>
                  <a:cubicBezTo>
                    <a:pt x="43" y="47"/>
                    <a:pt x="44" y="40"/>
                    <a:pt x="44" y="31"/>
                  </a:cubicBezTo>
                  <a:cubicBezTo>
                    <a:pt x="44" y="22"/>
                    <a:pt x="43" y="16"/>
                    <a:pt x="41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D7B91313-F6F8-4BA6-BF8C-8DE3088CCA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30" y="583"/>
              <a:ext cx="31" cy="64"/>
            </a:xfrm>
            <a:custGeom>
              <a:avLst/>
              <a:gdLst>
                <a:gd name="T0" fmla="*/ 11 w 45"/>
                <a:gd name="T1" fmla="*/ 28 h 89"/>
                <a:gd name="T2" fmla="*/ 11 w 45"/>
                <a:gd name="T3" fmla="*/ 17 h 89"/>
                <a:gd name="T4" fmla="*/ 12 w 45"/>
                <a:gd name="T5" fmla="*/ 9 h 89"/>
                <a:gd name="T6" fmla="*/ 17 w 45"/>
                <a:gd name="T7" fmla="*/ 4 h 89"/>
                <a:gd name="T8" fmla="*/ 23 w 45"/>
                <a:gd name="T9" fmla="*/ 1 h 89"/>
                <a:gd name="T10" fmla="*/ 31 w 45"/>
                <a:gd name="T11" fmla="*/ 0 h 89"/>
                <a:gd name="T12" fmla="*/ 37 w 45"/>
                <a:gd name="T13" fmla="*/ 0 h 89"/>
                <a:gd name="T14" fmla="*/ 45 w 45"/>
                <a:gd name="T15" fmla="*/ 2 h 89"/>
                <a:gd name="T16" fmla="*/ 45 w 45"/>
                <a:gd name="T17" fmla="*/ 6 h 89"/>
                <a:gd name="T18" fmla="*/ 33 w 45"/>
                <a:gd name="T19" fmla="*/ 6 h 89"/>
                <a:gd name="T20" fmla="*/ 26 w 45"/>
                <a:gd name="T21" fmla="*/ 8 h 89"/>
                <a:gd name="T22" fmla="*/ 24 w 45"/>
                <a:gd name="T23" fmla="*/ 15 h 89"/>
                <a:gd name="T24" fmla="*/ 24 w 45"/>
                <a:gd name="T25" fmla="*/ 28 h 89"/>
                <a:gd name="T26" fmla="*/ 38 w 45"/>
                <a:gd name="T27" fmla="*/ 28 h 89"/>
                <a:gd name="T28" fmla="*/ 38 w 45"/>
                <a:gd name="T29" fmla="*/ 35 h 89"/>
                <a:gd name="T30" fmla="*/ 24 w 45"/>
                <a:gd name="T31" fmla="*/ 35 h 89"/>
                <a:gd name="T32" fmla="*/ 24 w 45"/>
                <a:gd name="T33" fmla="*/ 82 h 89"/>
                <a:gd name="T34" fmla="*/ 37 w 45"/>
                <a:gd name="T35" fmla="*/ 83 h 89"/>
                <a:gd name="T36" fmla="*/ 37 w 45"/>
                <a:gd name="T37" fmla="*/ 89 h 89"/>
                <a:gd name="T38" fmla="*/ 1 w 45"/>
                <a:gd name="T39" fmla="*/ 89 h 89"/>
                <a:gd name="T40" fmla="*/ 1 w 45"/>
                <a:gd name="T41" fmla="*/ 84 h 89"/>
                <a:gd name="T42" fmla="*/ 11 w 45"/>
                <a:gd name="T43" fmla="*/ 82 h 89"/>
                <a:gd name="T44" fmla="*/ 11 w 45"/>
                <a:gd name="T45" fmla="*/ 35 h 89"/>
                <a:gd name="T46" fmla="*/ 0 w 45"/>
                <a:gd name="T47" fmla="*/ 35 h 89"/>
                <a:gd name="T48" fmla="*/ 0 w 45"/>
                <a:gd name="T49" fmla="*/ 30 h 89"/>
                <a:gd name="T50" fmla="*/ 11 w 45"/>
                <a:gd name="T51" fmla="*/ 2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5" h="89">
                  <a:moveTo>
                    <a:pt x="11" y="28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11" y="14"/>
                    <a:pt x="11" y="11"/>
                    <a:pt x="12" y="9"/>
                  </a:cubicBezTo>
                  <a:cubicBezTo>
                    <a:pt x="13" y="7"/>
                    <a:pt x="15" y="5"/>
                    <a:pt x="17" y="4"/>
                  </a:cubicBezTo>
                  <a:cubicBezTo>
                    <a:pt x="18" y="3"/>
                    <a:pt x="21" y="2"/>
                    <a:pt x="23" y="1"/>
                  </a:cubicBezTo>
                  <a:cubicBezTo>
                    <a:pt x="26" y="0"/>
                    <a:pt x="28" y="0"/>
                    <a:pt x="31" y="0"/>
                  </a:cubicBezTo>
                  <a:cubicBezTo>
                    <a:pt x="33" y="0"/>
                    <a:pt x="35" y="0"/>
                    <a:pt x="37" y="0"/>
                  </a:cubicBezTo>
                  <a:cubicBezTo>
                    <a:pt x="40" y="1"/>
                    <a:pt x="42" y="1"/>
                    <a:pt x="45" y="2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0" y="6"/>
                    <a:pt x="28" y="7"/>
                    <a:pt x="26" y="8"/>
                  </a:cubicBezTo>
                  <a:cubicBezTo>
                    <a:pt x="25" y="10"/>
                    <a:pt x="24" y="12"/>
                    <a:pt x="24" y="15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7" y="89"/>
                    <a:pt x="37" y="89"/>
                    <a:pt x="37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1" y="82"/>
                    <a:pt x="11" y="82"/>
                    <a:pt x="11" y="82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0"/>
                    <a:pt x="0" y="30"/>
                    <a:pt x="0" y="30"/>
                  </a:cubicBezTo>
                  <a:lnTo>
                    <a:pt x="11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BFE68699-0183-4949-A2EA-3ABD673FF17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86" y="585"/>
              <a:ext cx="57" cy="63"/>
            </a:xfrm>
            <a:custGeom>
              <a:avLst/>
              <a:gdLst>
                <a:gd name="T0" fmla="*/ 70 w 81"/>
                <a:gd name="T1" fmla="*/ 76 h 87"/>
                <a:gd name="T2" fmla="*/ 40 w 81"/>
                <a:gd name="T3" fmla="*/ 87 h 87"/>
                <a:gd name="T4" fmla="*/ 23 w 81"/>
                <a:gd name="T5" fmla="*/ 84 h 87"/>
                <a:gd name="T6" fmla="*/ 10 w 81"/>
                <a:gd name="T7" fmla="*/ 76 h 87"/>
                <a:gd name="T8" fmla="*/ 2 w 81"/>
                <a:gd name="T9" fmla="*/ 63 h 87"/>
                <a:gd name="T10" fmla="*/ 0 w 81"/>
                <a:gd name="T11" fmla="*/ 44 h 87"/>
                <a:gd name="T12" fmla="*/ 3 w 81"/>
                <a:gd name="T13" fmla="*/ 25 h 87"/>
                <a:gd name="T14" fmla="*/ 11 w 81"/>
                <a:gd name="T15" fmla="*/ 11 h 87"/>
                <a:gd name="T16" fmla="*/ 24 w 81"/>
                <a:gd name="T17" fmla="*/ 3 h 87"/>
                <a:gd name="T18" fmla="*/ 41 w 81"/>
                <a:gd name="T19" fmla="*/ 0 h 87"/>
                <a:gd name="T20" fmla="*/ 58 w 81"/>
                <a:gd name="T21" fmla="*/ 3 h 87"/>
                <a:gd name="T22" fmla="*/ 70 w 81"/>
                <a:gd name="T23" fmla="*/ 11 h 87"/>
                <a:gd name="T24" fmla="*/ 78 w 81"/>
                <a:gd name="T25" fmla="*/ 25 h 87"/>
                <a:gd name="T26" fmla="*/ 81 w 81"/>
                <a:gd name="T27" fmla="*/ 43 h 87"/>
                <a:gd name="T28" fmla="*/ 70 w 81"/>
                <a:gd name="T29" fmla="*/ 76 h 87"/>
                <a:gd name="T30" fmla="*/ 59 w 81"/>
                <a:gd name="T31" fmla="*/ 16 h 87"/>
                <a:gd name="T32" fmla="*/ 41 w 81"/>
                <a:gd name="T33" fmla="*/ 7 h 87"/>
                <a:gd name="T34" fmla="*/ 22 w 81"/>
                <a:gd name="T35" fmla="*/ 16 h 87"/>
                <a:gd name="T36" fmla="*/ 16 w 81"/>
                <a:gd name="T37" fmla="*/ 43 h 87"/>
                <a:gd name="T38" fmla="*/ 22 w 81"/>
                <a:gd name="T39" fmla="*/ 71 h 87"/>
                <a:gd name="T40" fmla="*/ 40 w 81"/>
                <a:gd name="T41" fmla="*/ 80 h 87"/>
                <a:gd name="T42" fmla="*/ 59 w 81"/>
                <a:gd name="T43" fmla="*/ 71 h 87"/>
                <a:gd name="T44" fmla="*/ 65 w 81"/>
                <a:gd name="T45" fmla="*/ 44 h 87"/>
                <a:gd name="T46" fmla="*/ 59 w 81"/>
                <a:gd name="T47" fmla="*/ 1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1" h="87">
                  <a:moveTo>
                    <a:pt x="70" y="76"/>
                  </a:moveTo>
                  <a:cubicBezTo>
                    <a:pt x="63" y="83"/>
                    <a:pt x="53" y="87"/>
                    <a:pt x="40" y="87"/>
                  </a:cubicBezTo>
                  <a:cubicBezTo>
                    <a:pt x="34" y="87"/>
                    <a:pt x="28" y="86"/>
                    <a:pt x="23" y="84"/>
                  </a:cubicBezTo>
                  <a:cubicBezTo>
                    <a:pt x="18" y="82"/>
                    <a:pt x="14" y="80"/>
                    <a:pt x="10" y="76"/>
                  </a:cubicBezTo>
                  <a:cubicBezTo>
                    <a:pt x="7" y="72"/>
                    <a:pt x="4" y="68"/>
                    <a:pt x="2" y="63"/>
                  </a:cubicBezTo>
                  <a:cubicBezTo>
                    <a:pt x="1" y="57"/>
                    <a:pt x="0" y="51"/>
                    <a:pt x="0" y="44"/>
                  </a:cubicBezTo>
                  <a:cubicBezTo>
                    <a:pt x="0" y="37"/>
                    <a:pt x="1" y="31"/>
                    <a:pt x="3" y="25"/>
                  </a:cubicBezTo>
                  <a:cubicBezTo>
                    <a:pt x="5" y="20"/>
                    <a:pt x="7" y="15"/>
                    <a:pt x="11" y="11"/>
                  </a:cubicBezTo>
                  <a:cubicBezTo>
                    <a:pt x="14" y="8"/>
                    <a:pt x="19" y="5"/>
                    <a:pt x="24" y="3"/>
                  </a:cubicBezTo>
                  <a:cubicBezTo>
                    <a:pt x="29" y="1"/>
                    <a:pt x="35" y="0"/>
                    <a:pt x="41" y="0"/>
                  </a:cubicBezTo>
                  <a:cubicBezTo>
                    <a:pt x="47" y="0"/>
                    <a:pt x="53" y="1"/>
                    <a:pt x="58" y="3"/>
                  </a:cubicBezTo>
                  <a:cubicBezTo>
                    <a:pt x="63" y="5"/>
                    <a:pt x="67" y="7"/>
                    <a:pt x="70" y="11"/>
                  </a:cubicBezTo>
                  <a:cubicBezTo>
                    <a:pt x="74" y="15"/>
                    <a:pt x="77" y="19"/>
                    <a:pt x="78" y="25"/>
                  </a:cubicBezTo>
                  <a:cubicBezTo>
                    <a:pt x="80" y="30"/>
                    <a:pt x="81" y="36"/>
                    <a:pt x="81" y="43"/>
                  </a:cubicBezTo>
                  <a:cubicBezTo>
                    <a:pt x="81" y="57"/>
                    <a:pt x="78" y="68"/>
                    <a:pt x="70" y="76"/>
                  </a:cubicBezTo>
                  <a:close/>
                  <a:moveTo>
                    <a:pt x="59" y="16"/>
                  </a:moveTo>
                  <a:cubicBezTo>
                    <a:pt x="55" y="10"/>
                    <a:pt x="48" y="7"/>
                    <a:pt x="41" y="7"/>
                  </a:cubicBezTo>
                  <a:cubicBezTo>
                    <a:pt x="33" y="7"/>
                    <a:pt x="26" y="10"/>
                    <a:pt x="22" y="16"/>
                  </a:cubicBezTo>
                  <a:cubicBezTo>
                    <a:pt x="18" y="22"/>
                    <a:pt x="16" y="31"/>
                    <a:pt x="16" y="43"/>
                  </a:cubicBezTo>
                  <a:cubicBezTo>
                    <a:pt x="16" y="56"/>
                    <a:pt x="18" y="65"/>
                    <a:pt x="22" y="71"/>
                  </a:cubicBezTo>
                  <a:cubicBezTo>
                    <a:pt x="26" y="77"/>
                    <a:pt x="32" y="80"/>
                    <a:pt x="40" y="80"/>
                  </a:cubicBezTo>
                  <a:cubicBezTo>
                    <a:pt x="48" y="80"/>
                    <a:pt x="54" y="77"/>
                    <a:pt x="59" y="71"/>
                  </a:cubicBezTo>
                  <a:cubicBezTo>
                    <a:pt x="63" y="66"/>
                    <a:pt x="65" y="56"/>
                    <a:pt x="65" y="44"/>
                  </a:cubicBezTo>
                  <a:cubicBezTo>
                    <a:pt x="65" y="31"/>
                    <a:pt x="63" y="22"/>
                    <a:pt x="59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64585637-C057-4C17-831E-406838021B2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51" y="602"/>
              <a:ext cx="32" cy="46"/>
            </a:xfrm>
            <a:custGeom>
              <a:avLst/>
              <a:gdLst>
                <a:gd name="T0" fmla="*/ 13 w 46"/>
                <a:gd name="T1" fmla="*/ 53 h 63"/>
                <a:gd name="T2" fmla="*/ 17 w 46"/>
                <a:gd name="T3" fmla="*/ 55 h 63"/>
                <a:gd name="T4" fmla="*/ 24 w 46"/>
                <a:gd name="T5" fmla="*/ 56 h 63"/>
                <a:gd name="T6" fmla="*/ 30 w 46"/>
                <a:gd name="T7" fmla="*/ 54 h 63"/>
                <a:gd name="T8" fmla="*/ 33 w 46"/>
                <a:gd name="T9" fmla="*/ 47 h 63"/>
                <a:gd name="T10" fmla="*/ 32 w 46"/>
                <a:gd name="T11" fmla="*/ 43 h 63"/>
                <a:gd name="T12" fmla="*/ 29 w 46"/>
                <a:gd name="T13" fmla="*/ 40 h 63"/>
                <a:gd name="T14" fmla="*/ 24 w 46"/>
                <a:gd name="T15" fmla="*/ 37 h 63"/>
                <a:gd name="T16" fmla="*/ 20 w 46"/>
                <a:gd name="T17" fmla="*/ 35 h 63"/>
                <a:gd name="T18" fmla="*/ 13 w 46"/>
                <a:gd name="T19" fmla="*/ 32 h 63"/>
                <a:gd name="T20" fmla="*/ 7 w 46"/>
                <a:gd name="T21" fmla="*/ 28 h 63"/>
                <a:gd name="T22" fmla="*/ 3 w 46"/>
                <a:gd name="T23" fmla="*/ 23 h 63"/>
                <a:gd name="T24" fmla="*/ 1 w 46"/>
                <a:gd name="T25" fmla="*/ 16 h 63"/>
                <a:gd name="T26" fmla="*/ 3 w 46"/>
                <a:gd name="T27" fmla="*/ 9 h 63"/>
                <a:gd name="T28" fmla="*/ 8 w 46"/>
                <a:gd name="T29" fmla="*/ 4 h 63"/>
                <a:gd name="T30" fmla="*/ 16 w 46"/>
                <a:gd name="T31" fmla="*/ 1 h 63"/>
                <a:gd name="T32" fmla="*/ 26 w 46"/>
                <a:gd name="T33" fmla="*/ 0 h 63"/>
                <a:gd name="T34" fmla="*/ 31 w 46"/>
                <a:gd name="T35" fmla="*/ 0 h 63"/>
                <a:gd name="T36" fmla="*/ 36 w 46"/>
                <a:gd name="T37" fmla="*/ 1 h 63"/>
                <a:gd name="T38" fmla="*/ 40 w 46"/>
                <a:gd name="T39" fmla="*/ 2 h 63"/>
                <a:gd name="T40" fmla="*/ 44 w 46"/>
                <a:gd name="T41" fmla="*/ 3 h 63"/>
                <a:gd name="T42" fmla="*/ 44 w 46"/>
                <a:gd name="T43" fmla="*/ 4 h 63"/>
                <a:gd name="T44" fmla="*/ 42 w 46"/>
                <a:gd name="T45" fmla="*/ 19 h 63"/>
                <a:gd name="T46" fmla="*/ 34 w 46"/>
                <a:gd name="T47" fmla="*/ 19 h 63"/>
                <a:gd name="T48" fmla="*/ 31 w 46"/>
                <a:gd name="T49" fmla="*/ 8 h 63"/>
                <a:gd name="T50" fmla="*/ 28 w 46"/>
                <a:gd name="T51" fmla="*/ 7 h 63"/>
                <a:gd name="T52" fmla="*/ 23 w 46"/>
                <a:gd name="T53" fmla="*/ 6 h 63"/>
                <a:gd name="T54" fmla="*/ 17 w 46"/>
                <a:gd name="T55" fmla="*/ 8 h 63"/>
                <a:gd name="T56" fmla="*/ 14 w 46"/>
                <a:gd name="T57" fmla="*/ 14 h 63"/>
                <a:gd name="T58" fmla="*/ 16 w 46"/>
                <a:gd name="T59" fmla="*/ 18 h 63"/>
                <a:gd name="T60" fmla="*/ 19 w 46"/>
                <a:gd name="T61" fmla="*/ 22 h 63"/>
                <a:gd name="T62" fmla="*/ 24 w 46"/>
                <a:gd name="T63" fmla="*/ 25 h 63"/>
                <a:gd name="T64" fmla="*/ 29 w 46"/>
                <a:gd name="T65" fmla="*/ 27 h 63"/>
                <a:gd name="T66" fmla="*/ 35 w 46"/>
                <a:gd name="T67" fmla="*/ 30 h 63"/>
                <a:gd name="T68" fmla="*/ 41 w 46"/>
                <a:gd name="T69" fmla="*/ 34 h 63"/>
                <a:gd name="T70" fmla="*/ 45 w 46"/>
                <a:gd name="T71" fmla="*/ 38 h 63"/>
                <a:gd name="T72" fmla="*/ 46 w 46"/>
                <a:gd name="T73" fmla="*/ 44 h 63"/>
                <a:gd name="T74" fmla="*/ 44 w 46"/>
                <a:gd name="T75" fmla="*/ 53 h 63"/>
                <a:gd name="T76" fmla="*/ 39 w 46"/>
                <a:gd name="T77" fmla="*/ 58 h 63"/>
                <a:gd name="T78" fmla="*/ 31 w 46"/>
                <a:gd name="T79" fmla="*/ 62 h 63"/>
                <a:gd name="T80" fmla="*/ 21 w 46"/>
                <a:gd name="T81" fmla="*/ 63 h 63"/>
                <a:gd name="T82" fmla="*/ 16 w 46"/>
                <a:gd name="T83" fmla="*/ 63 h 63"/>
                <a:gd name="T84" fmla="*/ 10 w 46"/>
                <a:gd name="T85" fmla="*/ 61 h 63"/>
                <a:gd name="T86" fmla="*/ 4 w 46"/>
                <a:gd name="T87" fmla="*/ 60 h 63"/>
                <a:gd name="T88" fmla="*/ 1 w 46"/>
                <a:gd name="T89" fmla="*/ 59 h 63"/>
                <a:gd name="T90" fmla="*/ 0 w 46"/>
                <a:gd name="T91" fmla="*/ 58 h 63"/>
                <a:gd name="T92" fmla="*/ 2 w 46"/>
                <a:gd name="T93" fmla="*/ 42 h 63"/>
                <a:gd name="T94" fmla="*/ 10 w 46"/>
                <a:gd name="T95" fmla="*/ 42 h 63"/>
                <a:gd name="T96" fmla="*/ 13 w 46"/>
                <a:gd name="T97" fmla="*/ 5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6" h="63">
                  <a:moveTo>
                    <a:pt x="13" y="53"/>
                  </a:moveTo>
                  <a:cubicBezTo>
                    <a:pt x="14" y="54"/>
                    <a:pt x="16" y="55"/>
                    <a:pt x="17" y="55"/>
                  </a:cubicBezTo>
                  <a:cubicBezTo>
                    <a:pt x="19" y="56"/>
                    <a:pt x="21" y="56"/>
                    <a:pt x="24" y="56"/>
                  </a:cubicBezTo>
                  <a:cubicBezTo>
                    <a:pt x="26" y="56"/>
                    <a:pt x="29" y="55"/>
                    <a:pt x="30" y="54"/>
                  </a:cubicBezTo>
                  <a:cubicBezTo>
                    <a:pt x="32" y="52"/>
                    <a:pt x="33" y="50"/>
                    <a:pt x="33" y="47"/>
                  </a:cubicBezTo>
                  <a:cubicBezTo>
                    <a:pt x="33" y="45"/>
                    <a:pt x="32" y="44"/>
                    <a:pt x="32" y="43"/>
                  </a:cubicBezTo>
                  <a:cubicBezTo>
                    <a:pt x="31" y="42"/>
                    <a:pt x="30" y="40"/>
                    <a:pt x="29" y="40"/>
                  </a:cubicBezTo>
                  <a:cubicBezTo>
                    <a:pt x="27" y="39"/>
                    <a:pt x="26" y="38"/>
                    <a:pt x="24" y="37"/>
                  </a:cubicBezTo>
                  <a:cubicBezTo>
                    <a:pt x="23" y="36"/>
                    <a:pt x="21" y="36"/>
                    <a:pt x="20" y="35"/>
                  </a:cubicBezTo>
                  <a:cubicBezTo>
                    <a:pt x="18" y="34"/>
                    <a:pt x="15" y="33"/>
                    <a:pt x="13" y="32"/>
                  </a:cubicBezTo>
                  <a:cubicBezTo>
                    <a:pt x="11" y="30"/>
                    <a:pt x="9" y="29"/>
                    <a:pt x="7" y="28"/>
                  </a:cubicBezTo>
                  <a:cubicBezTo>
                    <a:pt x="5" y="26"/>
                    <a:pt x="4" y="25"/>
                    <a:pt x="3" y="23"/>
                  </a:cubicBezTo>
                  <a:cubicBezTo>
                    <a:pt x="2" y="21"/>
                    <a:pt x="1" y="19"/>
                    <a:pt x="1" y="16"/>
                  </a:cubicBezTo>
                  <a:cubicBezTo>
                    <a:pt x="1" y="14"/>
                    <a:pt x="2" y="11"/>
                    <a:pt x="3" y="9"/>
                  </a:cubicBezTo>
                  <a:cubicBezTo>
                    <a:pt x="5" y="7"/>
                    <a:pt x="6" y="5"/>
                    <a:pt x="8" y="4"/>
                  </a:cubicBezTo>
                  <a:cubicBezTo>
                    <a:pt x="11" y="2"/>
                    <a:pt x="13" y="1"/>
                    <a:pt x="16" y="1"/>
                  </a:cubicBezTo>
                  <a:cubicBezTo>
                    <a:pt x="19" y="0"/>
                    <a:pt x="22" y="0"/>
                    <a:pt x="26" y="0"/>
                  </a:cubicBezTo>
                  <a:cubicBezTo>
                    <a:pt x="27" y="0"/>
                    <a:pt x="29" y="0"/>
                    <a:pt x="31" y="0"/>
                  </a:cubicBezTo>
                  <a:cubicBezTo>
                    <a:pt x="32" y="0"/>
                    <a:pt x="34" y="0"/>
                    <a:pt x="36" y="1"/>
                  </a:cubicBezTo>
                  <a:cubicBezTo>
                    <a:pt x="37" y="1"/>
                    <a:pt x="39" y="1"/>
                    <a:pt x="40" y="2"/>
                  </a:cubicBezTo>
                  <a:cubicBezTo>
                    <a:pt x="42" y="2"/>
                    <a:pt x="43" y="2"/>
                    <a:pt x="44" y="3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0" y="7"/>
                    <a:pt x="28" y="7"/>
                  </a:cubicBezTo>
                  <a:cubicBezTo>
                    <a:pt x="27" y="6"/>
                    <a:pt x="25" y="6"/>
                    <a:pt x="23" y="6"/>
                  </a:cubicBezTo>
                  <a:cubicBezTo>
                    <a:pt x="21" y="6"/>
                    <a:pt x="18" y="7"/>
                    <a:pt x="17" y="8"/>
                  </a:cubicBezTo>
                  <a:cubicBezTo>
                    <a:pt x="15" y="9"/>
                    <a:pt x="14" y="11"/>
                    <a:pt x="14" y="14"/>
                  </a:cubicBezTo>
                  <a:cubicBezTo>
                    <a:pt x="14" y="16"/>
                    <a:pt x="15" y="17"/>
                    <a:pt x="16" y="18"/>
                  </a:cubicBezTo>
                  <a:cubicBezTo>
                    <a:pt x="16" y="20"/>
                    <a:pt x="18" y="21"/>
                    <a:pt x="19" y="22"/>
                  </a:cubicBezTo>
                  <a:cubicBezTo>
                    <a:pt x="20" y="23"/>
                    <a:pt x="22" y="24"/>
                    <a:pt x="24" y="25"/>
                  </a:cubicBezTo>
                  <a:cubicBezTo>
                    <a:pt x="25" y="25"/>
                    <a:pt x="27" y="26"/>
                    <a:pt x="29" y="27"/>
                  </a:cubicBezTo>
                  <a:cubicBezTo>
                    <a:pt x="31" y="28"/>
                    <a:pt x="33" y="29"/>
                    <a:pt x="35" y="30"/>
                  </a:cubicBezTo>
                  <a:cubicBezTo>
                    <a:pt x="38" y="31"/>
                    <a:pt x="39" y="32"/>
                    <a:pt x="41" y="34"/>
                  </a:cubicBezTo>
                  <a:cubicBezTo>
                    <a:pt x="43" y="35"/>
                    <a:pt x="44" y="37"/>
                    <a:pt x="45" y="38"/>
                  </a:cubicBezTo>
                  <a:cubicBezTo>
                    <a:pt x="46" y="40"/>
                    <a:pt x="46" y="42"/>
                    <a:pt x="46" y="44"/>
                  </a:cubicBezTo>
                  <a:cubicBezTo>
                    <a:pt x="46" y="48"/>
                    <a:pt x="45" y="50"/>
                    <a:pt x="44" y="53"/>
                  </a:cubicBezTo>
                  <a:cubicBezTo>
                    <a:pt x="43" y="55"/>
                    <a:pt x="41" y="57"/>
                    <a:pt x="39" y="58"/>
                  </a:cubicBezTo>
                  <a:cubicBezTo>
                    <a:pt x="36" y="60"/>
                    <a:pt x="34" y="61"/>
                    <a:pt x="31" y="62"/>
                  </a:cubicBezTo>
                  <a:cubicBezTo>
                    <a:pt x="28" y="63"/>
                    <a:pt x="25" y="63"/>
                    <a:pt x="21" y="63"/>
                  </a:cubicBezTo>
                  <a:cubicBezTo>
                    <a:pt x="20" y="63"/>
                    <a:pt x="18" y="63"/>
                    <a:pt x="16" y="63"/>
                  </a:cubicBezTo>
                  <a:cubicBezTo>
                    <a:pt x="14" y="62"/>
                    <a:pt x="12" y="62"/>
                    <a:pt x="10" y="61"/>
                  </a:cubicBezTo>
                  <a:cubicBezTo>
                    <a:pt x="8" y="61"/>
                    <a:pt x="6" y="60"/>
                    <a:pt x="4" y="60"/>
                  </a:cubicBezTo>
                  <a:cubicBezTo>
                    <a:pt x="3" y="59"/>
                    <a:pt x="1" y="59"/>
                    <a:pt x="1" y="5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10" y="42"/>
                    <a:pt x="10" y="42"/>
                    <a:pt x="10" y="42"/>
                  </a:cubicBezTo>
                  <a:lnTo>
                    <a:pt x="13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4A145A20-29DE-4FD0-965C-260753DFD8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9" y="583"/>
              <a:ext cx="22" cy="64"/>
            </a:xfrm>
            <a:custGeom>
              <a:avLst/>
              <a:gdLst>
                <a:gd name="T0" fmla="*/ 15 w 22"/>
                <a:gd name="T1" fmla="*/ 7 h 64"/>
                <a:gd name="T2" fmla="*/ 15 w 22"/>
                <a:gd name="T3" fmla="*/ 59 h 64"/>
                <a:gd name="T4" fmla="*/ 22 w 22"/>
                <a:gd name="T5" fmla="*/ 60 h 64"/>
                <a:gd name="T6" fmla="*/ 22 w 22"/>
                <a:gd name="T7" fmla="*/ 64 h 64"/>
                <a:gd name="T8" fmla="*/ 0 w 22"/>
                <a:gd name="T9" fmla="*/ 64 h 64"/>
                <a:gd name="T10" fmla="*/ 0 w 22"/>
                <a:gd name="T11" fmla="*/ 60 h 64"/>
                <a:gd name="T12" fmla="*/ 6 w 22"/>
                <a:gd name="T13" fmla="*/ 59 h 64"/>
                <a:gd name="T14" fmla="*/ 6 w 22"/>
                <a:gd name="T15" fmla="*/ 6 h 64"/>
                <a:gd name="T16" fmla="*/ 0 w 22"/>
                <a:gd name="T17" fmla="*/ 4 h 64"/>
                <a:gd name="T18" fmla="*/ 0 w 22"/>
                <a:gd name="T19" fmla="*/ 2 h 64"/>
                <a:gd name="T20" fmla="*/ 14 w 22"/>
                <a:gd name="T21" fmla="*/ 0 h 64"/>
                <a:gd name="T22" fmla="*/ 16 w 22"/>
                <a:gd name="T23" fmla="*/ 0 h 64"/>
                <a:gd name="T24" fmla="*/ 15 w 22"/>
                <a:gd name="T2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64">
                  <a:moveTo>
                    <a:pt x="15" y="7"/>
                  </a:moveTo>
                  <a:lnTo>
                    <a:pt x="15" y="59"/>
                  </a:lnTo>
                  <a:lnTo>
                    <a:pt x="22" y="60"/>
                  </a:lnTo>
                  <a:lnTo>
                    <a:pt x="22" y="64"/>
                  </a:lnTo>
                  <a:lnTo>
                    <a:pt x="0" y="64"/>
                  </a:lnTo>
                  <a:lnTo>
                    <a:pt x="0" y="60"/>
                  </a:lnTo>
                  <a:lnTo>
                    <a:pt x="6" y="59"/>
                  </a:lnTo>
                  <a:lnTo>
                    <a:pt x="6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5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9" name="Freeform 39">
              <a:extLst>
                <a:ext uri="{FF2B5EF4-FFF2-40B4-BE49-F238E27FC236}">
                  <a16:creationId xmlns:a16="http://schemas.microsoft.com/office/drawing/2014/main" id="{EB539884-049E-425F-B77B-58045646683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16" y="602"/>
              <a:ext cx="41" cy="46"/>
            </a:xfrm>
            <a:custGeom>
              <a:avLst/>
              <a:gdLst>
                <a:gd name="T0" fmla="*/ 51 w 59"/>
                <a:gd name="T1" fmla="*/ 55 h 63"/>
                <a:gd name="T2" fmla="*/ 29 w 59"/>
                <a:gd name="T3" fmla="*/ 63 h 63"/>
                <a:gd name="T4" fmla="*/ 7 w 59"/>
                <a:gd name="T5" fmla="*/ 55 h 63"/>
                <a:gd name="T6" fmla="*/ 0 w 59"/>
                <a:gd name="T7" fmla="*/ 31 h 63"/>
                <a:gd name="T8" fmla="*/ 8 w 59"/>
                <a:gd name="T9" fmla="*/ 8 h 63"/>
                <a:gd name="T10" fmla="*/ 30 w 59"/>
                <a:gd name="T11" fmla="*/ 0 h 63"/>
                <a:gd name="T12" fmla="*/ 51 w 59"/>
                <a:gd name="T13" fmla="*/ 8 h 63"/>
                <a:gd name="T14" fmla="*/ 59 w 59"/>
                <a:gd name="T15" fmla="*/ 31 h 63"/>
                <a:gd name="T16" fmla="*/ 51 w 59"/>
                <a:gd name="T17" fmla="*/ 55 h 63"/>
                <a:gd name="T18" fmla="*/ 40 w 59"/>
                <a:gd name="T19" fmla="*/ 12 h 63"/>
                <a:gd name="T20" fmla="*/ 29 w 59"/>
                <a:gd name="T21" fmla="*/ 6 h 63"/>
                <a:gd name="T22" fmla="*/ 18 w 59"/>
                <a:gd name="T23" fmla="*/ 12 h 63"/>
                <a:gd name="T24" fmla="*/ 15 w 59"/>
                <a:gd name="T25" fmla="*/ 31 h 63"/>
                <a:gd name="T26" fmla="*/ 18 w 59"/>
                <a:gd name="T27" fmla="*/ 51 h 63"/>
                <a:gd name="T28" fmla="*/ 29 w 59"/>
                <a:gd name="T29" fmla="*/ 57 h 63"/>
                <a:gd name="T30" fmla="*/ 40 w 59"/>
                <a:gd name="T31" fmla="*/ 51 h 63"/>
                <a:gd name="T32" fmla="*/ 44 w 59"/>
                <a:gd name="T33" fmla="*/ 31 h 63"/>
                <a:gd name="T34" fmla="*/ 40 w 59"/>
                <a:gd name="T35" fmla="*/ 1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" h="63">
                  <a:moveTo>
                    <a:pt x="51" y="55"/>
                  </a:moveTo>
                  <a:cubicBezTo>
                    <a:pt x="46" y="60"/>
                    <a:pt x="39" y="63"/>
                    <a:pt x="29" y="63"/>
                  </a:cubicBezTo>
                  <a:cubicBezTo>
                    <a:pt x="19" y="63"/>
                    <a:pt x="12" y="60"/>
                    <a:pt x="7" y="55"/>
                  </a:cubicBezTo>
                  <a:cubicBezTo>
                    <a:pt x="2" y="49"/>
                    <a:pt x="0" y="41"/>
                    <a:pt x="0" y="31"/>
                  </a:cubicBezTo>
                  <a:cubicBezTo>
                    <a:pt x="0" y="21"/>
                    <a:pt x="3" y="13"/>
                    <a:pt x="8" y="8"/>
                  </a:cubicBezTo>
                  <a:cubicBezTo>
                    <a:pt x="13" y="2"/>
                    <a:pt x="20" y="0"/>
                    <a:pt x="30" y="0"/>
                  </a:cubicBezTo>
                  <a:cubicBezTo>
                    <a:pt x="39" y="0"/>
                    <a:pt x="46" y="2"/>
                    <a:pt x="51" y="8"/>
                  </a:cubicBezTo>
                  <a:cubicBezTo>
                    <a:pt x="56" y="13"/>
                    <a:pt x="59" y="21"/>
                    <a:pt x="59" y="31"/>
                  </a:cubicBezTo>
                  <a:cubicBezTo>
                    <a:pt x="59" y="42"/>
                    <a:pt x="56" y="50"/>
                    <a:pt x="51" y="55"/>
                  </a:cubicBezTo>
                  <a:close/>
                  <a:moveTo>
                    <a:pt x="40" y="12"/>
                  </a:moveTo>
                  <a:cubicBezTo>
                    <a:pt x="38" y="8"/>
                    <a:pt x="34" y="6"/>
                    <a:pt x="29" y="6"/>
                  </a:cubicBezTo>
                  <a:cubicBezTo>
                    <a:pt x="25" y="6"/>
                    <a:pt x="21" y="8"/>
                    <a:pt x="18" y="12"/>
                  </a:cubicBezTo>
                  <a:cubicBezTo>
                    <a:pt x="16" y="16"/>
                    <a:pt x="15" y="22"/>
                    <a:pt x="15" y="31"/>
                  </a:cubicBezTo>
                  <a:cubicBezTo>
                    <a:pt x="15" y="40"/>
                    <a:pt x="16" y="47"/>
                    <a:pt x="18" y="51"/>
                  </a:cubicBezTo>
                  <a:cubicBezTo>
                    <a:pt x="21" y="55"/>
                    <a:pt x="24" y="57"/>
                    <a:pt x="29" y="57"/>
                  </a:cubicBezTo>
                  <a:cubicBezTo>
                    <a:pt x="34" y="57"/>
                    <a:pt x="38" y="55"/>
                    <a:pt x="40" y="51"/>
                  </a:cubicBezTo>
                  <a:cubicBezTo>
                    <a:pt x="43" y="47"/>
                    <a:pt x="44" y="40"/>
                    <a:pt x="44" y="31"/>
                  </a:cubicBezTo>
                  <a:cubicBezTo>
                    <a:pt x="44" y="22"/>
                    <a:pt x="43" y="16"/>
                    <a:pt x="40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010ACD9-4963-9433-BCC6-25DD8669C9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/>
              <a:t>15/01/2026</a:t>
            </a:r>
          </a:p>
        </p:txBody>
      </p: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GB" dirty="0"/>
              <a:t>Insert image through the menu “insert” and the button “Image”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Subtitle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GB" dirty="0"/>
              <a:t>Click to add text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Department of informatics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7B9F8FE-8AD9-43F1-89D9-C3A9226E661B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806576" y="706519"/>
            <a:ext cx="1141413" cy="131763"/>
            <a:chOff x="1138" y="582"/>
            <a:chExt cx="719" cy="83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2937B50A-39FC-47D8-B66C-A3CC5AF4944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38" y="587"/>
              <a:ext cx="62" cy="61"/>
            </a:xfrm>
            <a:custGeom>
              <a:avLst/>
              <a:gdLst>
                <a:gd name="T0" fmla="*/ 79 w 88"/>
                <a:gd name="T1" fmla="*/ 53 h 85"/>
                <a:gd name="T2" fmla="*/ 77 w 88"/>
                <a:gd name="T3" fmla="*/ 68 h 85"/>
                <a:gd name="T4" fmla="*/ 70 w 88"/>
                <a:gd name="T5" fmla="*/ 78 h 85"/>
                <a:gd name="T6" fmla="*/ 60 w 88"/>
                <a:gd name="T7" fmla="*/ 83 h 85"/>
                <a:gd name="T8" fmla="*/ 44 w 88"/>
                <a:gd name="T9" fmla="*/ 85 h 85"/>
                <a:gd name="T10" fmla="*/ 30 w 88"/>
                <a:gd name="T11" fmla="*/ 83 h 85"/>
                <a:gd name="T12" fmla="*/ 19 w 88"/>
                <a:gd name="T13" fmla="*/ 78 h 85"/>
                <a:gd name="T14" fmla="*/ 12 w 88"/>
                <a:gd name="T15" fmla="*/ 69 h 85"/>
                <a:gd name="T16" fmla="*/ 10 w 88"/>
                <a:gd name="T17" fmla="*/ 54 h 85"/>
                <a:gd name="T18" fmla="*/ 10 w 88"/>
                <a:gd name="T19" fmla="*/ 6 h 85"/>
                <a:gd name="T20" fmla="*/ 0 w 88"/>
                <a:gd name="T21" fmla="*/ 5 h 85"/>
                <a:gd name="T22" fmla="*/ 0 w 88"/>
                <a:gd name="T23" fmla="*/ 0 h 85"/>
                <a:gd name="T24" fmla="*/ 34 w 88"/>
                <a:gd name="T25" fmla="*/ 0 h 85"/>
                <a:gd name="T26" fmla="*/ 34 w 88"/>
                <a:gd name="T27" fmla="*/ 5 h 85"/>
                <a:gd name="T28" fmla="*/ 24 w 88"/>
                <a:gd name="T29" fmla="*/ 6 h 85"/>
                <a:gd name="T30" fmla="*/ 24 w 88"/>
                <a:gd name="T31" fmla="*/ 58 h 85"/>
                <a:gd name="T32" fmla="*/ 30 w 88"/>
                <a:gd name="T33" fmla="*/ 73 h 85"/>
                <a:gd name="T34" fmla="*/ 46 w 88"/>
                <a:gd name="T35" fmla="*/ 78 h 85"/>
                <a:gd name="T36" fmla="*/ 63 w 88"/>
                <a:gd name="T37" fmla="*/ 73 h 85"/>
                <a:gd name="T38" fmla="*/ 68 w 88"/>
                <a:gd name="T39" fmla="*/ 55 h 85"/>
                <a:gd name="T40" fmla="*/ 68 w 88"/>
                <a:gd name="T41" fmla="*/ 6 h 85"/>
                <a:gd name="T42" fmla="*/ 58 w 88"/>
                <a:gd name="T43" fmla="*/ 5 h 85"/>
                <a:gd name="T44" fmla="*/ 58 w 88"/>
                <a:gd name="T45" fmla="*/ 0 h 85"/>
                <a:gd name="T46" fmla="*/ 88 w 88"/>
                <a:gd name="T47" fmla="*/ 0 h 85"/>
                <a:gd name="T48" fmla="*/ 88 w 88"/>
                <a:gd name="T49" fmla="*/ 5 h 85"/>
                <a:gd name="T50" fmla="*/ 79 w 88"/>
                <a:gd name="T51" fmla="*/ 6 h 85"/>
                <a:gd name="T52" fmla="*/ 79 w 88"/>
                <a:gd name="T53" fmla="*/ 5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8" h="85">
                  <a:moveTo>
                    <a:pt x="79" y="53"/>
                  </a:moveTo>
                  <a:cubicBezTo>
                    <a:pt x="79" y="59"/>
                    <a:pt x="78" y="64"/>
                    <a:pt x="77" y="68"/>
                  </a:cubicBezTo>
                  <a:cubicBezTo>
                    <a:pt x="75" y="72"/>
                    <a:pt x="73" y="75"/>
                    <a:pt x="70" y="78"/>
                  </a:cubicBezTo>
                  <a:cubicBezTo>
                    <a:pt x="68" y="80"/>
                    <a:pt x="64" y="82"/>
                    <a:pt x="60" y="83"/>
                  </a:cubicBezTo>
                  <a:cubicBezTo>
                    <a:pt x="55" y="84"/>
                    <a:pt x="50" y="85"/>
                    <a:pt x="44" y="85"/>
                  </a:cubicBezTo>
                  <a:cubicBezTo>
                    <a:pt x="39" y="85"/>
                    <a:pt x="34" y="84"/>
                    <a:pt x="30" y="83"/>
                  </a:cubicBezTo>
                  <a:cubicBezTo>
                    <a:pt x="26" y="82"/>
                    <a:pt x="22" y="81"/>
                    <a:pt x="19" y="78"/>
                  </a:cubicBezTo>
                  <a:cubicBezTo>
                    <a:pt x="16" y="76"/>
                    <a:pt x="14" y="73"/>
                    <a:pt x="12" y="69"/>
                  </a:cubicBezTo>
                  <a:cubicBezTo>
                    <a:pt x="11" y="65"/>
                    <a:pt x="10" y="60"/>
                    <a:pt x="10" y="54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4" y="64"/>
                    <a:pt x="26" y="69"/>
                    <a:pt x="30" y="73"/>
                  </a:cubicBezTo>
                  <a:cubicBezTo>
                    <a:pt x="33" y="76"/>
                    <a:pt x="39" y="78"/>
                    <a:pt x="46" y="78"/>
                  </a:cubicBezTo>
                  <a:cubicBezTo>
                    <a:pt x="54" y="78"/>
                    <a:pt x="59" y="76"/>
                    <a:pt x="63" y="73"/>
                  </a:cubicBezTo>
                  <a:cubicBezTo>
                    <a:pt x="66" y="69"/>
                    <a:pt x="68" y="63"/>
                    <a:pt x="68" y="55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79" y="6"/>
                    <a:pt x="79" y="6"/>
                    <a:pt x="79" y="6"/>
                  </a:cubicBezTo>
                  <a:lnTo>
                    <a:pt x="79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37E041B8-EAA8-4B44-A80C-EADF8603E16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04" y="602"/>
              <a:ext cx="50" cy="45"/>
            </a:xfrm>
            <a:custGeom>
              <a:avLst/>
              <a:gdLst>
                <a:gd name="T0" fmla="*/ 22 w 72"/>
                <a:gd name="T1" fmla="*/ 55 h 62"/>
                <a:gd name="T2" fmla="*/ 33 w 72"/>
                <a:gd name="T3" fmla="*/ 57 h 62"/>
                <a:gd name="T4" fmla="*/ 33 w 72"/>
                <a:gd name="T5" fmla="*/ 62 h 62"/>
                <a:gd name="T6" fmla="*/ 0 w 72"/>
                <a:gd name="T7" fmla="*/ 62 h 62"/>
                <a:gd name="T8" fmla="*/ 0 w 72"/>
                <a:gd name="T9" fmla="*/ 57 h 62"/>
                <a:gd name="T10" fmla="*/ 9 w 72"/>
                <a:gd name="T11" fmla="*/ 55 h 62"/>
                <a:gd name="T12" fmla="*/ 9 w 72"/>
                <a:gd name="T13" fmla="*/ 9 h 62"/>
                <a:gd name="T14" fmla="*/ 0 w 72"/>
                <a:gd name="T15" fmla="*/ 6 h 62"/>
                <a:gd name="T16" fmla="*/ 0 w 72"/>
                <a:gd name="T17" fmla="*/ 3 h 62"/>
                <a:gd name="T18" fmla="*/ 20 w 72"/>
                <a:gd name="T19" fmla="*/ 0 h 62"/>
                <a:gd name="T20" fmla="*/ 23 w 72"/>
                <a:gd name="T21" fmla="*/ 0 h 62"/>
                <a:gd name="T22" fmla="*/ 23 w 72"/>
                <a:gd name="T23" fmla="*/ 4 h 62"/>
                <a:gd name="T24" fmla="*/ 33 w 72"/>
                <a:gd name="T25" fmla="*/ 1 h 62"/>
                <a:gd name="T26" fmla="*/ 43 w 72"/>
                <a:gd name="T27" fmla="*/ 0 h 62"/>
                <a:gd name="T28" fmla="*/ 57 w 72"/>
                <a:gd name="T29" fmla="*/ 4 h 62"/>
                <a:gd name="T30" fmla="*/ 62 w 72"/>
                <a:gd name="T31" fmla="*/ 17 h 62"/>
                <a:gd name="T32" fmla="*/ 62 w 72"/>
                <a:gd name="T33" fmla="*/ 55 h 62"/>
                <a:gd name="T34" fmla="*/ 72 w 72"/>
                <a:gd name="T35" fmla="*/ 57 h 62"/>
                <a:gd name="T36" fmla="*/ 72 w 72"/>
                <a:gd name="T37" fmla="*/ 62 h 62"/>
                <a:gd name="T38" fmla="*/ 39 w 72"/>
                <a:gd name="T39" fmla="*/ 62 h 62"/>
                <a:gd name="T40" fmla="*/ 39 w 72"/>
                <a:gd name="T41" fmla="*/ 56 h 62"/>
                <a:gd name="T42" fmla="*/ 49 w 72"/>
                <a:gd name="T43" fmla="*/ 55 h 62"/>
                <a:gd name="T44" fmla="*/ 49 w 72"/>
                <a:gd name="T45" fmla="*/ 26 h 62"/>
                <a:gd name="T46" fmla="*/ 49 w 72"/>
                <a:gd name="T47" fmla="*/ 19 h 62"/>
                <a:gd name="T48" fmla="*/ 48 w 72"/>
                <a:gd name="T49" fmla="*/ 14 h 62"/>
                <a:gd name="T50" fmla="*/ 44 w 72"/>
                <a:gd name="T51" fmla="*/ 10 h 62"/>
                <a:gd name="T52" fmla="*/ 37 w 72"/>
                <a:gd name="T53" fmla="*/ 9 h 62"/>
                <a:gd name="T54" fmla="*/ 34 w 72"/>
                <a:gd name="T55" fmla="*/ 9 h 62"/>
                <a:gd name="T56" fmla="*/ 31 w 72"/>
                <a:gd name="T57" fmla="*/ 9 h 62"/>
                <a:gd name="T58" fmla="*/ 27 w 72"/>
                <a:gd name="T59" fmla="*/ 10 h 62"/>
                <a:gd name="T60" fmla="*/ 22 w 72"/>
                <a:gd name="T61" fmla="*/ 11 h 62"/>
                <a:gd name="T62" fmla="*/ 22 w 72"/>
                <a:gd name="T63" fmla="*/ 5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2" h="62">
                  <a:moveTo>
                    <a:pt x="22" y="55"/>
                  </a:moveTo>
                  <a:cubicBezTo>
                    <a:pt x="33" y="57"/>
                    <a:pt x="33" y="57"/>
                    <a:pt x="33" y="57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6" y="3"/>
                    <a:pt x="30" y="1"/>
                    <a:pt x="33" y="1"/>
                  </a:cubicBezTo>
                  <a:cubicBezTo>
                    <a:pt x="36" y="0"/>
                    <a:pt x="40" y="0"/>
                    <a:pt x="43" y="0"/>
                  </a:cubicBezTo>
                  <a:cubicBezTo>
                    <a:pt x="49" y="0"/>
                    <a:pt x="54" y="1"/>
                    <a:pt x="57" y="4"/>
                  </a:cubicBezTo>
                  <a:cubicBezTo>
                    <a:pt x="61" y="7"/>
                    <a:pt x="62" y="12"/>
                    <a:pt x="62" y="17"/>
                  </a:cubicBezTo>
                  <a:cubicBezTo>
                    <a:pt x="62" y="55"/>
                    <a:pt x="62" y="55"/>
                    <a:pt x="62" y="55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4"/>
                    <a:pt x="49" y="21"/>
                    <a:pt x="49" y="19"/>
                  </a:cubicBezTo>
                  <a:cubicBezTo>
                    <a:pt x="49" y="17"/>
                    <a:pt x="49" y="15"/>
                    <a:pt x="48" y="14"/>
                  </a:cubicBezTo>
                  <a:cubicBezTo>
                    <a:pt x="47" y="12"/>
                    <a:pt x="46" y="11"/>
                    <a:pt x="44" y="10"/>
                  </a:cubicBezTo>
                  <a:cubicBezTo>
                    <a:pt x="43" y="9"/>
                    <a:pt x="40" y="9"/>
                    <a:pt x="37" y="9"/>
                  </a:cubicBezTo>
                  <a:cubicBezTo>
                    <a:pt x="36" y="9"/>
                    <a:pt x="35" y="9"/>
                    <a:pt x="34" y="9"/>
                  </a:cubicBezTo>
                  <a:cubicBezTo>
                    <a:pt x="33" y="9"/>
                    <a:pt x="32" y="9"/>
                    <a:pt x="31" y="9"/>
                  </a:cubicBezTo>
                  <a:cubicBezTo>
                    <a:pt x="30" y="9"/>
                    <a:pt x="28" y="9"/>
                    <a:pt x="27" y="10"/>
                  </a:cubicBezTo>
                  <a:cubicBezTo>
                    <a:pt x="26" y="10"/>
                    <a:pt x="24" y="10"/>
                    <a:pt x="22" y="11"/>
                  </a:cubicBezTo>
                  <a:lnTo>
                    <a:pt x="22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BD9709E8-087E-457A-B1B6-39B48F5876A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57" y="582"/>
              <a:ext cx="22" cy="65"/>
            </a:xfrm>
            <a:custGeom>
              <a:avLst/>
              <a:gdLst>
                <a:gd name="T0" fmla="*/ 22 w 32"/>
                <a:gd name="T1" fmla="*/ 38 h 90"/>
                <a:gd name="T2" fmla="*/ 22 w 32"/>
                <a:gd name="T3" fmla="*/ 83 h 90"/>
                <a:gd name="T4" fmla="*/ 32 w 32"/>
                <a:gd name="T5" fmla="*/ 85 h 90"/>
                <a:gd name="T6" fmla="*/ 32 w 32"/>
                <a:gd name="T7" fmla="*/ 90 h 90"/>
                <a:gd name="T8" fmla="*/ 0 w 32"/>
                <a:gd name="T9" fmla="*/ 90 h 90"/>
                <a:gd name="T10" fmla="*/ 0 w 32"/>
                <a:gd name="T11" fmla="*/ 85 h 90"/>
                <a:gd name="T12" fmla="*/ 9 w 32"/>
                <a:gd name="T13" fmla="*/ 83 h 90"/>
                <a:gd name="T14" fmla="*/ 9 w 32"/>
                <a:gd name="T15" fmla="*/ 37 h 90"/>
                <a:gd name="T16" fmla="*/ 0 w 32"/>
                <a:gd name="T17" fmla="*/ 34 h 90"/>
                <a:gd name="T18" fmla="*/ 0 w 32"/>
                <a:gd name="T19" fmla="*/ 31 h 90"/>
                <a:gd name="T20" fmla="*/ 20 w 32"/>
                <a:gd name="T21" fmla="*/ 28 h 90"/>
                <a:gd name="T22" fmla="*/ 23 w 32"/>
                <a:gd name="T23" fmla="*/ 28 h 90"/>
                <a:gd name="T24" fmla="*/ 22 w 32"/>
                <a:gd name="T25" fmla="*/ 38 h 90"/>
                <a:gd name="T26" fmla="*/ 8 w 32"/>
                <a:gd name="T27" fmla="*/ 8 h 90"/>
                <a:gd name="T28" fmla="*/ 10 w 32"/>
                <a:gd name="T29" fmla="*/ 14 h 90"/>
                <a:gd name="T30" fmla="*/ 16 w 32"/>
                <a:gd name="T31" fmla="*/ 16 h 90"/>
                <a:gd name="T32" fmla="*/ 22 w 32"/>
                <a:gd name="T33" fmla="*/ 14 h 90"/>
                <a:gd name="T34" fmla="*/ 24 w 32"/>
                <a:gd name="T35" fmla="*/ 8 h 90"/>
                <a:gd name="T36" fmla="*/ 22 w 32"/>
                <a:gd name="T37" fmla="*/ 3 h 90"/>
                <a:gd name="T38" fmla="*/ 16 w 32"/>
                <a:gd name="T39" fmla="*/ 0 h 90"/>
                <a:gd name="T40" fmla="*/ 10 w 32"/>
                <a:gd name="T41" fmla="*/ 3 h 90"/>
                <a:gd name="T42" fmla="*/ 8 w 32"/>
                <a:gd name="T43" fmla="*/ 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" h="90">
                  <a:moveTo>
                    <a:pt x="22" y="38"/>
                  </a:moveTo>
                  <a:cubicBezTo>
                    <a:pt x="22" y="83"/>
                    <a:pt x="22" y="83"/>
                    <a:pt x="22" y="83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3" y="28"/>
                    <a:pt x="23" y="28"/>
                    <a:pt x="23" y="28"/>
                  </a:cubicBezTo>
                  <a:lnTo>
                    <a:pt x="22" y="38"/>
                  </a:lnTo>
                  <a:close/>
                  <a:moveTo>
                    <a:pt x="8" y="8"/>
                  </a:moveTo>
                  <a:cubicBezTo>
                    <a:pt x="8" y="10"/>
                    <a:pt x="9" y="12"/>
                    <a:pt x="10" y="14"/>
                  </a:cubicBezTo>
                  <a:cubicBezTo>
                    <a:pt x="12" y="15"/>
                    <a:pt x="14" y="16"/>
                    <a:pt x="16" y="16"/>
                  </a:cubicBezTo>
                  <a:cubicBezTo>
                    <a:pt x="18" y="16"/>
                    <a:pt x="20" y="15"/>
                    <a:pt x="22" y="14"/>
                  </a:cubicBezTo>
                  <a:cubicBezTo>
                    <a:pt x="23" y="12"/>
                    <a:pt x="24" y="10"/>
                    <a:pt x="24" y="8"/>
                  </a:cubicBezTo>
                  <a:cubicBezTo>
                    <a:pt x="24" y="6"/>
                    <a:pt x="23" y="4"/>
                    <a:pt x="22" y="3"/>
                  </a:cubicBezTo>
                  <a:cubicBezTo>
                    <a:pt x="20" y="1"/>
                    <a:pt x="18" y="0"/>
                    <a:pt x="16" y="0"/>
                  </a:cubicBezTo>
                  <a:cubicBezTo>
                    <a:pt x="14" y="0"/>
                    <a:pt x="12" y="1"/>
                    <a:pt x="10" y="3"/>
                  </a:cubicBezTo>
                  <a:cubicBezTo>
                    <a:pt x="9" y="4"/>
                    <a:pt x="8" y="6"/>
                    <a:pt x="8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B1D9BC90-60FF-43B6-9EF2-EC220CB346D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80" y="603"/>
              <a:ext cx="50" cy="44"/>
            </a:xfrm>
            <a:custGeom>
              <a:avLst/>
              <a:gdLst>
                <a:gd name="T0" fmla="*/ 31 w 50"/>
                <a:gd name="T1" fmla="*/ 4 h 44"/>
                <a:gd name="T2" fmla="*/ 31 w 50"/>
                <a:gd name="T3" fmla="*/ 0 h 44"/>
                <a:gd name="T4" fmla="*/ 50 w 50"/>
                <a:gd name="T5" fmla="*/ 0 h 44"/>
                <a:gd name="T6" fmla="*/ 50 w 50"/>
                <a:gd name="T7" fmla="*/ 4 h 44"/>
                <a:gd name="T8" fmla="*/ 44 w 50"/>
                <a:gd name="T9" fmla="*/ 5 h 44"/>
                <a:gd name="T10" fmla="*/ 29 w 50"/>
                <a:gd name="T11" fmla="*/ 44 h 44"/>
                <a:gd name="T12" fmla="*/ 20 w 50"/>
                <a:gd name="T13" fmla="*/ 44 h 44"/>
                <a:gd name="T14" fmla="*/ 6 w 50"/>
                <a:gd name="T15" fmla="*/ 5 h 44"/>
                <a:gd name="T16" fmla="*/ 0 w 50"/>
                <a:gd name="T17" fmla="*/ 4 h 44"/>
                <a:gd name="T18" fmla="*/ 0 w 50"/>
                <a:gd name="T19" fmla="*/ 0 h 44"/>
                <a:gd name="T20" fmla="*/ 22 w 50"/>
                <a:gd name="T21" fmla="*/ 0 h 44"/>
                <a:gd name="T22" fmla="*/ 22 w 50"/>
                <a:gd name="T23" fmla="*/ 4 h 44"/>
                <a:gd name="T24" fmla="*/ 16 w 50"/>
                <a:gd name="T25" fmla="*/ 5 h 44"/>
                <a:gd name="T26" fmla="*/ 26 w 50"/>
                <a:gd name="T27" fmla="*/ 33 h 44"/>
                <a:gd name="T28" fmla="*/ 37 w 50"/>
                <a:gd name="T29" fmla="*/ 5 h 44"/>
                <a:gd name="T30" fmla="*/ 31 w 50"/>
                <a:gd name="T31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0" h="44">
                  <a:moveTo>
                    <a:pt x="31" y="4"/>
                  </a:moveTo>
                  <a:lnTo>
                    <a:pt x="31" y="0"/>
                  </a:lnTo>
                  <a:lnTo>
                    <a:pt x="50" y="0"/>
                  </a:lnTo>
                  <a:lnTo>
                    <a:pt x="50" y="4"/>
                  </a:lnTo>
                  <a:lnTo>
                    <a:pt x="44" y="5"/>
                  </a:lnTo>
                  <a:lnTo>
                    <a:pt x="29" y="44"/>
                  </a:lnTo>
                  <a:lnTo>
                    <a:pt x="20" y="44"/>
                  </a:lnTo>
                  <a:lnTo>
                    <a:pt x="6" y="5"/>
                  </a:lnTo>
                  <a:lnTo>
                    <a:pt x="0" y="4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16" y="5"/>
                  </a:lnTo>
                  <a:lnTo>
                    <a:pt x="26" y="33"/>
                  </a:lnTo>
                  <a:lnTo>
                    <a:pt x="37" y="5"/>
                  </a:lnTo>
                  <a:lnTo>
                    <a:pt x="31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23381C1-51C6-44F2-8617-F38DCEB24E9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33" y="602"/>
              <a:ext cx="38" cy="46"/>
            </a:xfrm>
            <a:custGeom>
              <a:avLst/>
              <a:gdLst>
                <a:gd name="T0" fmla="*/ 55 w 55"/>
                <a:gd name="T1" fmla="*/ 56 h 63"/>
                <a:gd name="T2" fmla="*/ 51 w 55"/>
                <a:gd name="T3" fmla="*/ 58 h 63"/>
                <a:gd name="T4" fmla="*/ 45 w 55"/>
                <a:gd name="T5" fmla="*/ 61 h 63"/>
                <a:gd name="T6" fmla="*/ 39 w 55"/>
                <a:gd name="T7" fmla="*/ 62 h 63"/>
                <a:gd name="T8" fmla="*/ 31 w 55"/>
                <a:gd name="T9" fmla="*/ 63 h 63"/>
                <a:gd name="T10" fmla="*/ 18 w 55"/>
                <a:gd name="T11" fmla="*/ 61 h 63"/>
                <a:gd name="T12" fmla="*/ 9 w 55"/>
                <a:gd name="T13" fmla="*/ 55 h 63"/>
                <a:gd name="T14" fmla="*/ 3 w 55"/>
                <a:gd name="T15" fmla="*/ 45 h 63"/>
                <a:gd name="T16" fmla="*/ 0 w 55"/>
                <a:gd name="T17" fmla="*/ 32 h 63"/>
                <a:gd name="T18" fmla="*/ 8 w 55"/>
                <a:gd name="T19" fmla="*/ 8 h 63"/>
                <a:gd name="T20" fmla="*/ 30 w 55"/>
                <a:gd name="T21" fmla="*/ 0 h 63"/>
                <a:gd name="T22" fmla="*/ 41 w 55"/>
                <a:gd name="T23" fmla="*/ 1 h 63"/>
                <a:gd name="T24" fmla="*/ 49 w 55"/>
                <a:gd name="T25" fmla="*/ 6 h 63"/>
                <a:gd name="T26" fmla="*/ 53 w 55"/>
                <a:gd name="T27" fmla="*/ 13 h 63"/>
                <a:gd name="T28" fmla="*/ 55 w 55"/>
                <a:gd name="T29" fmla="*/ 22 h 63"/>
                <a:gd name="T30" fmla="*/ 54 w 55"/>
                <a:gd name="T31" fmla="*/ 30 h 63"/>
                <a:gd name="T32" fmla="*/ 15 w 55"/>
                <a:gd name="T33" fmla="*/ 30 h 63"/>
                <a:gd name="T34" fmla="*/ 18 w 55"/>
                <a:gd name="T35" fmla="*/ 47 h 63"/>
                <a:gd name="T36" fmla="*/ 30 w 55"/>
                <a:gd name="T37" fmla="*/ 55 h 63"/>
                <a:gd name="T38" fmla="*/ 43 w 55"/>
                <a:gd name="T39" fmla="*/ 54 h 63"/>
                <a:gd name="T40" fmla="*/ 55 w 55"/>
                <a:gd name="T41" fmla="*/ 50 h 63"/>
                <a:gd name="T42" fmla="*/ 55 w 55"/>
                <a:gd name="T43" fmla="*/ 56 h 63"/>
                <a:gd name="T44" fmla="*/ 28 w 55"/>
                <a:gd name="T45" fmla="*/ 24 h 63"/>
                <a:gd name="T46" fmla="*/ 42 w 55"/>
                <a:gd name="T47" fmla="*/ 24 h 63"/>
                <a:gd name="T48" fmla="*/ 41 w 55"/>
                <a:gd name="T49" fmla="*/ 17 h 63"/>
                <a:gd name="T50" fmla="*/ 39 w 55"/>
                <a:gd name="T51" fmla="*/ 11 h 63"/>
                <a:gd name="T52" fmla="*/ 35 w 55"/>
                <a:gd name="T53" fmla="*/ 7 h 63"/>
                <a:gd name="T54" fmla="*/ 29 w 55"/>
                <a:gd name="T55" fmla="*/ 6 h 63"/>
                <a:gd name="T56" fmla="*/ 19 w 55"/>
                <a:gd name="T57" fmla="*/ 11 h 63"/>
                <a:gd name="T58" fmla="*/ 15 w 55"/>
                <a:gd name="T59" fmla="*/ 24 h 63"/>
                <a:gd name="T60" fmla="*/ 28 w 55"/>
                <a:gd name="T61" fmla="*/ 2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" h="63">
                  <a:moveTo>
                    <a:pt x="55" y="56"/>
                  </a:moveTo>
                  <a:cubicBezTo>
                    <a:pt x="54" y="57"/>
                    <a:pt x="53" y="58"/>
                    <a:pt x="51" y="58"/>
                  </a:cubicBezTo>
                  <a:cubicBezTo>
                    <a:pt x="49" y="59"/>
                    <a:pt x="48" y="60"/>
                    <a:pt x="45" y="61"/>
                  </a:cubicBezTo>
                  <a:cubicBezTo>
                    <a:pt x="43" y="61"/>
                    <a:pt x="41" y="62"/>
                    <a:pt x="39" y="62"/>
                  </a:cubicBezTo>
                  <a:cubicBezTo>
                    <a:pt x="36" y="63"/>
                    <a:pt x="33" y="63"/>
                    <a:pt x="31" y="63"/>
                  </a:cubicBezTo>
                  <a:cubicBezTo>
                    <a:pt x="26" y="63"/>
                    <a:pt x="22" y="62"/>
                    <a:pt x="18" y="61"/>
                  </a:cubicBezTo>
                  <a:cubicBezTo>
                    <a:pt x="14" y="60"/>
                    <a:pt x="11" y="58"/>
                    <a:pt x="9" y="55"/>
                  </a:cubicBezTo>
                  <a:cubicBezTo>
                    <a:pt x="6" y="53"/>
                    <a:pt x="4" y="49"/>
                    <a:pt x="3" y="45"/>
                  </a:cubicBezTo>
                  <a:cubicBezTo>
                    <a:pt x="1" y="41"/>
                    <a:pt x="0" y="37"/>
                    <a:pt x="0" y="32"/>
                  </a:cubicBezTo>
                  <a:cubicBezTo>
                    <a:pt x="0" y="21"/>
                    <a:pt x="3" y="13"/>
                    <a:pt x="8" y="8"/>
                  </a:cubicBezTo>
                  <a:cubicBezTo>
                    <a:pt x="14" y="2"/>
                    <a:pt x="21" y="0"/>
                    <a:pt x="30" y="0"/>
                  </a:cubicBezTo>
                  <a:cubicBezTo>
                    <a:pt x="34" y="0"/>
                    <a:pt x="38" y="0"/>
                    <a:pt x="41" y="1"/>
                  </a:cubicBezTo>
                  <a:cubicBezTo>
                    <a:pt x="44" y="3"/>
                    <a:pt x="47" y="4"/>
                    <a:pt x="49" y="6"/>
                  </a:cubicBezTo>
                  <a:cubicBezTo>
                    <a:pt x="51" y="8"/>
                    <a:pt x="52" y="11"/>
                    <a:pt x="53" y="13"/>
                  </a:cubicBezTo>
                  <a:cubicBezTo>
                    <a:pt x="54" y="16"/>
                    <a:pt x="55" y="19"/>
                    <a:pt x="55" y="22"/>
                  </a:cubicBezTo>
                  <a:cubicBezTo>
                    <a:pt x="55" y="25"/>
                    <a:pt x="55" y="28"/>
                    <a:pt x="54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7"/>
                    <a:pt x="16" y="43"/>
                    <a:pt x="18" y="47"/>
                  </a:cubicBezTo>
                  <a:cubicBezTo>
                    <a:pt x="21" y="51"/>
                    <a:pt x="25" y="54"/>
                    <a:pt x="30" y="55"/>
                  </a:cubicBezTo>
                  <a:cubicBezTo>
                    <a:pt x="34" y="56"/>
                    <a:pt x="38" y="55"/>
                    <a:pt x="43" y="54"/>
                  </a:cubicBezTo>
                  <a:cubicBezTo>
                    <a:pt x="47" y="53"/>
                    <a:pt x="51" y="52"/>
                    <a:pt x="55" y="50"/>
                  </a:cubicBezTo>
                  <a:lnTo>
                    <a:pt x="55" y="56"/>
                  </a:lnTo>
                  <a:close/>
                  <a:moveTo>
                    <a:pt x="28" y="24"/>
                  </a:moveTo>
                  <a:cubicBezTo>
                    <a:pt x="42" y="24"/>
                    <a:pt x="42" y="24"/>
                    <a:pt x="42" y="24"/>
                  </a:cubicBezTo>
                  <a:cubicBezTo>
                    <a:pt x="42" y="21"/>
                    <a:pt x="41" y="19"/>
                    <a:pt x="41" y="17"/>
                  </a:cubicBezTo>
                  <a:cubicBezTo>
                    <a:pt x="40" y="14"/>
                    <a:pt x="40" y="12"/>
                    <a:pt x="39" y="11"/>
                  </a:cubicBezTo>
                  <a:cubicBezTo>
                    <a:pt x="38" y="9"/>
                    <a:pt x="36" y="8"/>
                    <a:pt x="35" y="7"/>
                  </a:cubicBezTo>
                  <a:cubicBezTo>
                    <a:pt x="33" y="6"/>
                    <a:pt x="31" y="6"/>
                    <a:pt x="29" y="6"/>
                  </a:cubicBezTo>
                  <a:cubicBezTo>
                    <a:pt x="25" y="6"/>
                    <a:pt x="21" y="7"/>
                    <a:pt x="19" y="11"/>
                  </a:cubicBezTo>
                  <a:cubicBezTo>
                    <a:pt x="16" y="14"/>
                    <a:pt x="15" y="18"/>
                    <a:pt x="15" y="24"/>
                  </a:cubicBezTo>
                  <a:lnTo>
                    <a:pt x="28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A6DEF82D-673D-4147-8CBA-980CB5F441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76" y="602"/>
              <a:ext cx="35" cy="45"/>
            </a:xfrm>
            <a:custGeom>
              <a:avLst/>
              <a:gdLst>
                <a:gd name="T0" fmla="*/ 37 w 49"/>
                <a:gd name="T1" fmla="*/ 9 h 62"/>
                <a:gd name="T2" fmla="*/ 31 w 49"/>
                <a:gd name="T3" fmla="*/ 9 h 62"/>
                <a:gd name="T4" fmla="*/ 22 w 49"/>
                <a:gd name="T5" fmla="*/ 11 h 62"/>
                <a:gd name="T6" fmla="*/ 22 w 49"/>
                <a:gd name="T7" fmla="*/ 55 h 62"/>
                <a:gd name="T8" fmla="*/ 35 w 49"/>
                <a:gd name="T9" fmla="*/ 56 h 62"/>
                <a:gd name="T10" fmla="*/ 35 w 49"/>
                <a:gd name="T11" fmla="*/ 62 h 62"/>
                <a:gd name="T12" fmla="*/ 0 w 49"/>
                <a:gd name="T13" fmla="*/ 62 h 62"/>
                <a:gd name="T14" fmla="*/ 0 w 49"/>
                <a:gd name="T15" fmla="*/ 57 h 62"/>
                <a:gd name="T16" fmla="*/ 9 w 49"/>
                <a:gd name="T17" fmla="*/ 55 h 62"/>
                <a:gd name="T18" fmla="*/ 9 w 49"/>
                <a:gd name="T19" fmla="*/ 9 h 62"/>
                <a:gd name="T20" fmla="*/ 0 w 49"/>
                <a:gd name="T21" fmla="*/ 6 h 62"/>
                <a:gd name="T22" fmla="*/ 0 w 49"/>
                <a:gd name="T23" fmla="*/ 3 h 62"/>
                <a:gd name="T24" fmla="*/ 20 w 49"/>
                <a:gd name="T25" fmla="*/ 0 h 62"/>
                <a:gd name="T26" fmla="*/ 23 w 49"/>
                <a:gd name="T27" fmla="*/ 0 h 62"/>
                <a:gd name="T28" fmla="*/ 23 w 49"/>
                <a:gd name="T29" fmla="*/ 4 h 62"/>
                <a:gd name="T30" fmla="*/ 33 w 49"/>
                <a:gd name="T31" fmla="*/ 1 h 62"/>
                <a:gd name="T32" fmla="*/ 44 w 49"/>
                <a:gd name="T33" fmla="*/ 0 h 62"/>
                <a:gd name="T34" fmla="*/ 49 w 49"/>
                <a:gd name="T35" fmla="*/ 0 h 62"/>
                <a:gd name="T36" fmla="*/ 49 w 49"/>
                <a:gd name="T37" fmla="*/ 1 h 62"/>
                <a:gd name="T38" fmla="*/ 47 w 49"/>
                <a:gd name="T39" fmla="*/ 17 h 62"/>
                <a:gd name="T40" fmla="*/ 39 w 49"/>
                <a:gd name="T41" fmla="*/ 17 h 62"/>
                <a:gd name="T42" fmla="*/ 37 w 49"/>
                <a:gd name="T43" fmla="*/ 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" h="62">
                  <a:moveTo>
                    <a:pt x="37" y="9"/>
                  </a:moveTo>
                  <a:cubicBezTo>
                    <a:pt x="35" y="9"/>
                    <a:pt x="33" y="9"/>
                    <a:pt x="31" y="9"/>
                  </a:cubicBezTo>
                  <a:cubicBezTo>
                    <a:pt x="28" y="9"/>
                    <a:pt x="26" y="10"/>
                    <a:pt x="22" y="11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6" y="3"/>
                    <a:pt x="29" y="1"/>
                    <a:pt x="33" y="1"/>
                  </a:cubicBezTo>
                  <a:cubicBezTo>
                    <a:pt x="37" y="0"/>
                    <a:pt x="40" y="0"/>
                    <a:pt x="44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39" y="17"/>
                    <a:pt x="39" y="17"/>
                    <a:pt x="39" y="17"/>
                  </a:cubicBezTo>
                  <a:lnTo>
                    <a:pt x="37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92EAC7A1-CE87-4043-8879-125A7D1C81D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16" y="602"/>
              <a:ext cx="32" cy="46"/>
            </a:xfrm>
            <a:custGeom>
              <a:avLst/>
              <a:gdLst>
                <a:gd name="T0" fmla="*/ 13 w 46"/>
                <a:gd name="T1" fmla="*/ 53 h 63"/>
                <a:gd name="T2" fmla="*/ 18 w 46"/>
                <a:gd name="T3" fmla="*/ 55 h 63"/>
                <a:gd name="T4" fmla="*/ 24 w 46"/>
                <a:gd name="T5" fmla="*/ 56 h 63"/>
                <a:gd name="T6" fmla="*/ 30 w 46"/>
                <a:gd name="T7" fmla="*/ 54 h 63"/>
                <a:gd name="T8" fmla="*/ 33 w 46"/>
                <a:gd name="T9" fmla="*/ 47 h 63"/>
                <a:gd name="T10" fmla="*/ 32 w 46"/>
                <a:gd name="T11" fmla="*/ 43 h 63"/>
                <a:gd name="T12" fmla="*/ 29 w 46"/>
                <a:gd name="T13" fmla="*/ 40 h 63"/>
                <a:gd name="T14" fmla="*/ 24 w 46"/>
                <a:gd name="T15" fmla="*/ 37 h 63"/>
                <a:gd name="T16" fmla="*/ 20 w 46"/>
                <a:gd name="T17" fmla="*/ 35 h 63"/>
                <a:gd name="T18" fmla="*/ 13 w 46"/>
                <a:gd name="T19" fmla="*/ 32 h 63"/>
                <a:gd name="T20" fmla="*/ 7 w 46"/>
                <a:gd name="T21" fmla="*/ 28 h 63"/>
                <a:gd name="T22" fmla="*/ 3 w 46"/>
                <a:gd name="T23" fmla="*/ 23 h 63"/>
                <a:gd name="T24" fmla="*/ 2 w 46"/>
                <a:gd name="T25" fmla="*/ 16 h 63"/>
                <a:gd name="T26" fmla="*/ 3 w 46"/>
                <a:gd name="T27" fmla="*/ 9 h 63"/>
                <a:gd name="T28" fmla="*/ 8 w 46"/>
                <a:gd name="T29" fmla="*/ 4 h 63"/>
                <a:gd name="T30" fmla="*/ 16 w 46"/>
                <a:gd name="T31" fmla="*/ 1 h 63"/>
                <a:gd name="T32" fmla="*/ 26 w 46"/>
                <a:gd name="T33" fmla="*/ 0 h 63"/>
                <a:gd name="T34" fmla="*/ 31 w 46"/>
                <a:gd name="T35" fmla="*/ 0 h 63"/>
                <a:gd name="T36" fmla="*/ 36 w 46"/>
                <a:gd name="T37" fmla="*/ 1 h 63"/>
                <a:gd name="T38" fmla="*/ 40 w 46"/>
                <a:gd name="T39" fmla="*/ 2 h 63"/>
                <a:gd name="T40" fmla="*/ 44 w 46"/>
                <a:gd name="T41" fmla="*/ 3 h 63"/>
                <a:gd name="T42" fmla="*/ 44 w 46"/>
                <a:gd name="T43" fmla="*/ 4 h 63"/>
                <a:gd name="T44" fmla="*/ 42 w 46"/>
                <a:gd name="T45" fmla="*/ 19 h 63"/>
                <a:gd name="T46" fmla="*/ 34 w 46"/>
                <a:gd name="T47" fmla="*/ 19 h 63"/>
                <a:gd name="T48" fmla="*/ 31 w 46"/>
                <a:gd name="T49" fmla="*/ 8 h 63"/>
                <a:gd name="T50" fmla="*/ 28 w 46"/>
                <a:gd name="T51" fmla="*/ 7 h 63"/>
                <a:gd name="T52" fmla="*/ 23 w 46"/>
                <a:gd name="T53" fmla="*/ 6 h 63"/>
                <a:gd name="T54" fmla="*/ 17 w 46"/>
                <a:gd name="T55" fmla="*/ 8 h 63"/>
                <a:gd name="T56" fmla="*/ 14 w 46"/>
                <a:gd name="T57" fmla="*/ 14 h 63"/>
                <a:gd name="T58" fmla="*/ 16 w 46"/>
                <a:gd name="T59" fmla="*/ 18 h 63"/>
                <a:gd name="T60" fmla="*/ 19 w 46"/>
                <a:gd name="T61" fmla="*/ 22 h 63"/>
                <a:gd name="T62" fmla="*/ 24 w 46"/>
                <a:gd name="T63" fmla="*/ 25 h 63"/>
                <a:gd name="T64" fmla="*/ 29 w 46"/>
                <a:gd name="T65" fmla="*/ 27 h 63"/>
                <a:gd name="T66" fmla="*/ 36 w 46"/>
                <a:gd name="T67" fmla="*/ 30 h 63"/>
                <a:gd name="T68" fmla="*/ 41 w 46"/>
                <a:gd name="T69" fmla="*/ 34 h 63"/>
                <a:gd name="T70" fmla="*/ 45 w 46"/>
                <a:gd name="T71" fmla="*/ 38 h 63"/>
                <a:gd name="T72" fmla="*/ 46 w 46"/>
                <a:gd name="T73" fmla="*/ 44 h 63"/>
                <a:gd name="T74" fmla="*/ 44 w 46"/>
                <a:gd name="T75" fmla="*/ 53 h 63"/>
                <a:gd name="T76" fmla="*/ 39 w 46"/>
                <a:gd name="T77" fmla="*/ 58 h 63"/>
                <a:gd name="T78" fmla="*/ 31 w 46"/>
                <a:gd name="T79" fmla="*/ 62 h 63"/>
                <a:gd name="T80" fmla="*/ 21 w 46"/>
                <a:gd name="T81" fmla="*/ 63 h 63"/>
                <a:gd name="T82" fmla="*/ 16 w 46"/>
                <a:gd name="T83" fmla="*/ 63 h 63"/>
                <a:gd name="T84" fmla="*/ 10 w 46"/>
                <a:gd name="T85" fmla="*/ 61 h 63"/>
                <a:gd name="T86" fmla="*/ 5 w 46"/>
                <a:gd name="T87" fmla="*/ 60 h 63"/>
                <a:gd name="T88" fmla="*/ 1 w 46"/>
                <a:gd name="T89" fmla="*/ 59 h 63"/>
                <a:gd name="T90" fmla="*/ 0 w 46"/>
                <a:gd name="T91" fmla="*/ 58 h 63"/>
                <a:gd name="T92" fmla="*/ 2 w 46"/>
                <a:gd name="T93" fmla="*/ 42 h 63"/>
                <a:gd name="T94" fmla="*/ 10 w 46"/>
                <a:gd name="T95" fmla="*/ 42 h 63"/>
                <a:gd name="T96" fmla="*/ 13 w 46"/>
                <a:gd name="T97" fmla="*/ 5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6" h="63">
                  <a:moveTo>
                    <a:pt x="13" y="53"/>
                  </a:moveTo>
                  <a:cubicBezTo>
                    <a:pt x="14" y="54"/>
                    <a:pt x="16" y="55"/>
                    <a:pt x="18" y="55"/>
                  </a:cubicBezTo>
                  <a:cubicBezTo>
                    <a:pt x="19" y="56"/>
                    <a:pt x="22" y="56"/>
                    <a:pt x="24" y="56"/>
                  </a:cubicBezTo>
                  <a:cubicBezTo>
                    <a:pt x="26" y="56"/>
                    <a:pt x="29" y="55"/>
                    <a:pt x="30" y="54"/>
                  </a:cubicBezTo>
                  <a:cubicBezTo>
                    <a:pt x="32" y="52"/>
                    <a:pt x="33" y="50"/>
                    <a:pt x="33" y="47"/>
                  </a:cubicBezTo>
                  <a:cubicBezTo>
                    <a:pt x="33" y="45"/>
                    <a:pt x="32" y="44"/>
                    <a:pt x="32" y="43"/>
                  </a:cubicBezTo>
                  <a:cubicBezTo>
                    <a:pt x="31" y="42"/>
                    <a:pt x="30" y="40"/>
                    <a:pt x="29" y="40"/>
                  </a:cubicBezTo>
                  <a:cubicBezTo>
                    <a:pt x="27" y="39"/>
                    <a:pt x="26" y="38"/>
                    <a:pt x="24" y="37"/>
                  </a:cubicBezTo>
                  <a:cubicBezTo>
                    <a:pt x="23" y="36"/>
                    <a:pt x="21" y="36"/>
                    <a:pt x="20" y="35"/>
                  </a:cubicBezTo>
                  <a:cubicBezTo>
                    <a:pt x="18" y="34"/>
                    <a:pt x="15" y="33"/>
                    <a:pt x="13" y="32"/>
                  </a:cubicBezTo>
                  <a:cubicBezTo>
                    <a:pt x="11" y="30"/>
                    <a:pt x="9" y="29"/>
                    <a:pt x="7" y="28"/>
                  </a:cubicBezTo>
                  <a:cubicBezTo>
                    <a:pt x="5" y="26"/>
                    <a:pt x="4" y="25"/>
                    <a:pt x="3" y="23"/>
                  </a:cubicBezTo>
                  <a:cubicBezTo>
                    <a:pt x="2" y="21"/>
                    <a:pt x="2" y="19"/>
                    <a:pt x="2" y="16"/>
                  </a:cubicBezTo>
                  <a:cubicBezTo>
                    <a:pt x="2" y="14"/>
                    <a:pt x="2" y="11"/>
                    <a:pt x="3" y="9"/>
                  </a:cubicBezTo>
                  <a:cubicBezTo>
                    <a:pt x="5" y="7"/>
                    <a:pt x="6" y="5"/>
                    <a:pt x="8" y="4"/>
                  </a:cubicBezTo>
                  <a:cubicBezTo>
                    <a:pt x="11" y="2"/>
                    <a:pt x="13" y="1"/>
                    <a:pt x="16" y="1"/>
                  </a:cubicBezTo>
                  <a:cubicBezTo>
                    <a:pt x="19" y="0"/>
                    <a:pt x="22" y="0"/>
                    <a:pt x="26" y="0"/>
                  </a:cubicBezTo>
                  <a:cubicBezTo>
                    <a:pt x="27" y="0"/>
                    <a:pt x="29" y="0"/>
                    <a:pt x="31" y="0"/>
                  </a:cubicBezTo>
                  <a:cubicBezTo>
                    <a:pt x="32" y="0"/>
                    <a:pt x="34" y="0"/>
                    <a:pt x="36" y="1"/>
                  </a:cubicBezTo>
                  <a:cubicBezTo>
                    <a:pt x="37" y="1"/>
                    <a:pt x="39" y="1"/>
                    <a:pt x="40" y="2"/>
                  </a:cubicBezTo>
                  <a:cubicBezTo>
                    <a:pt x="42" y="2"/>
                    <a:pt x="43" y="2"/>
                    <a:pt x="44" y="3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0" y="7"/>
                    <a:pt x="28" y="7"/>
                  </a:cubicBezTo>
                  <a:cubicBezTo>
                    <a:pt x="27" y="6"/>
                    <a:pt x="25" y="6"/>
                    <a:pt x="23" y="6"/>
                  </a:cubicBezTo>
                  <a:cubicBezTo>
                    <a:pt x="21" y="6"/>
                    <a:pt x="18" y="7"/>
                    <a:pt x="17" y="8"/>
                  </a:cubicBezTo>
                  <a:cubicBezTo>
                    <a:pt x="15" y="9"/>
                    <a:pt x="14" y="11"/>
                    <a:pt x="14" y="14"/>
                  </a:cubicBezTo>
                  <a:cubicBezTo>
                    <a:pt x="14" y="16"/>
                    <a:pt x="15" y="17"/>
                    <a:pt x="16" y="18"/>
                  </a:cubicBezTo>
                  <a:cubicBezTo>
                    <a:pt x="17" y="20"/>
                    <a:pt x="18" y="21"/>
                    <a:pt x="19" y="22"/>
                  </a:cubicBezTo>
                  <a:cubicBezTo>
                    <a:pt x="20" y="23"/>
                    <a:pt x="22" y="24"/>
                    <a:pt x="24" y="25"/>
                  </a:cubicBezTo>
                  <a:cubicBezTo>
                    <a:pt x="25" y="25"/>
                    <a:pt x="27" y="26"/>
                    <a:pt x="29" y="27"/>
                  </a:cubicBezTo>
                  <a:cubicBezTo>
                    <a:pt x="31" y="28"/>
                    <a:pt x="33" y="29"/>
                    <a:pt x="36" y="30"/>
                  </a:cubicBezTo>
                  <a:cubicBezTo>
                    <a:pt x="38" y="31"/>
                    <a:pt x="39" y="32"/>
                    <a:pt x="41" y="34"/>
                  </a:cubicBezTo>
                  <a:cubicBezTo>
                    <a:pt x="43" y="35"/>
                    <a:pt x="44" y="37"/>
                    <a:pt x="45" y="38"/>
                  </a:cubicBezTo>
                  <a:cubicBezTo>
                    <a:pt x="46" y="40"/>
                    <a:pt x="46" y="42"/>
                    <a:pt x="46" y="44"/>
                  </a:cubicBezTo>
                  <a:cubicBezTo>
                    <a:pt x="46" y="48"/>
                    <a:pt x="45" y="50"/>
                    <a:pt x="44" y="53"/>
                  </a:cubicBezTo>
                  <a:cubicBezTo>
                    <a:pt x="43" y="55"/>
                    <a:pt x="41" y="57"/>
                    <a:pt x="39" y="58"/>
                  </a:cubicBezTo>
                  <a:cubicBezTo>
                    <a:pt x="36" y="60"/>
                    <a:pt x="34" y="61"/>
                    <a:pt x="31" y="62"/>
                  </a:cubicBezTo>
                  <a:cubicBezTo>
                    <a:pt x="28" y="63"/>
                    <a:pt x="25" y="63"/>
                    <a:pt x="21" y="63"/>
                  </a:cubicBezTo>
                  <a:cubicBezTo>
                    <a:pt x="20" y="63"/>
                    <a:pt x="18" y="63"/>
                    <a:pt x="16" y="63"/>
                  </a:cubicBezTo>
                  <a:cubicBezTo>
                    <a:pt x="14" y="62"/>
                    <a:pt x="12" y="62"/>
                    <a:pt x="10" y="61"/>
                  </a:cubicBezTo>
                  <a:cubicBezTo>
                    <a:pt x="8" y="61"/>
                    <a:pt x="6" y="60"/>
                    <a:pt x="5" y="60"/>
                  </a:cubicBezTo>
                  <a:cubicBezTo>
                    <a:pt x="3" y="59"/>
                    <a:pt x="2" y="59"/>
                    <a:pt x="1" y="5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10" y="42"/>
                    <a:pt x="10" y="42"/>
                    <a:pt x="10" y="42"/>
                  </a:cubicBezTo>
                  <a:lnTo>
                    <a:pt x="13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149AE695-6C97-49B3-BB8B-40901DF5CF8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453" y="582"/>
              <a:ext cx="23" cy="65"/>
            </a:xfrm>
            <a:custGeom>
              <a:avLst/>
              <a:gdLst>
                <a:gd name="T0" fmla="*/ 23 w 32"/>
                <a:gd name="T1" fmla="*/ 38 h 90"/>
                <a:gd name="T2" fmla="*/ 23 w 32"/>
                <a:gd name="T3" fmla="*/ 83 h 90"/>
                <a:gd name="T4" fmla="*/ 32 w 32"/>
                <a:gd name="T5" fmla="*/ 85 h 90"/>
                <a:gd name="T6" fmla="*/ 32 w 32"/>
                <a:gd name="T7" fmla="*/ 90 h 90"/>
                <a:gd name="T8" fmla="*/ 0 w 32"/>
                <a:gd name="T9" fmla="*/ 90 h 90"/>
                <a:gd name="T10" fmla="*/ 0 w 32"/>
                <a:gd name="T11" fmla="*/ 85 h 90"/>
                <a:gd name="T12" fmla="*/ 9 w 32"/>
                <a:gd name="T13" fmla="*/ 83 h 90"/>
                <a:gd name="T14" fmla="*/ 9 w 32"/>
                <a:gd name="T15" fmla="*/ 37 h 90"/>
                <a:gd name="T16" fmla="*/ 0 w 32"/>
                <a:gd name="T17" fmla="*/ 34 h 90"/>
                <a:gd name="T18" fmla="*/ 0 w 32"/>
                <a:gd name="T19" fmla="*/ 31 h 90"/>
                <a:gd name="T20" fmla="*/ 20 w 32"/>
                <a:gd name="T21" fmla="*/ 28 h 90"/>
                <a:gd name="T22" fmla="*/ 23 w 32"/>
                <a:gd name="T23" fmla="*/ 28 h 90"/>
                <a:gd name="T24" fmla="*/ 23 w 32"/>
                <a:gd name="T25" fmla="*/ 38 h 90"/>
                <a:gd name="T26" fmla="*/ 8 w 32"/>
                <a:gd name="T27" fmla="*/ 8 h 90"/>
                <a:gd name="T28" fmla="*/ 10 w 32"/>
                <a:gd name="T29" fmla="*/ 14 h 90"/>
                <a:gd name="T30" fmla="*/ 16 w 32"/>
                <a:gd name="T31" fmla="*/ 16 h 90"/>
                <a:gd name="T32" fmla="*/ 22 w 32"/>
                <a:gd name="T33" fmla="*/ 14 h 90"/>
                <a:gd name="T34" fmla="*/ 24 w 32"/>
                <a:gd name="T35" fmla="*/ 8 h 90"/>
                <a:gd name="T36" fmla="*/ 22 w 32"/>
                <a:gd name="T37" fmla="*/ 3 h 90"/>
                <a:gd name="T38" fmla="*/ 16 w 32"/>
                <a:gd name="T39" fmla="*/ 0 h 90"/>
                <a:gd name="T40" fmla="*/ 10 w 32"/>
                <a:gd name="T41" fmla="*/ 3 h 90"/>
                <a:gd name="T42" fmla="*/ 8 w 32"/>
                <a:gd name="T43" fmla="*/ 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" h="90">
                  <a:moveTo>
                    <a:pt x="23" y="38"/>
                  </a:moveTo>
                  <a:cubicBezTo>
                    <a:pt x="23" y="83"/>
                    <a:pt x="23" y="83"/>
                    <a:pt x="23" y="83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3" y="28"/>
                    <a:pt x="23" y="28"/>
                    <a:pt x="23" y="28"/>
                  </a:cubicBezTo>
                  <a:lnTo>
                    <a:pt x="23" y="38"/>
                  </a:lnTo>
                  <a:close/>
                  <a:moveTo>
                    <a:pt x="8" y="8"/>
                  </a:moveTo>
                  <a:cubicBezTo>
                    <a:pt x="8" y="10"/>
                    <a:pt x="9" y="12"/>
                    <a:pt x="10" y="14"/>
                  </a:cubicBezTo>
                  <a:cubicBezTo>
                    <a:pt x="12" y="15"/>
                    <a:pt x="14" y="16"/>
                    <a:pt x="16" y="16"/>
                  </a:cubicBezTo>
                  <a:cubicBezTo>
                    <a:pt x="18" y="16"/>
                    <a:pt x="20" y="15"/>
                    <a:pt x="22" y="14"/>
                  </a:cubicBezTo>
                  <a:cubicBezTo>
                    <a:pt x="24" y="12"/>
                    <a:pt x="24" y="10"/>
                    <a:pt x="24" y="8"/>
                  </a:cubicBezTo>
                  <a:cubicBezTo>
                    <a:pt x="24" y="6"/>
                    <a:pt x="24" y="4"/>
                    <a:pt x="22" y="3"/>
                  </a:cubicBezTo>
                  <a:cubicBezTo>
                    <a:pt x="20" y="1"/>
                    <a:pt x="18" y="0"/>
                    <a:pt x="16" y="0"/>
                  </a:cubicBezTo>
                  <a:cubicBezTo>
                    <a:pt x="14" y="0"/>
                    <a:pt x="12" y="1"/>
                    <a:pt x="10" y="3"/>
                  </a:cubicBezTo>
                  <a:cubicBezTo>
                    <a:pt x="9" y="4"/>
                    <a:pt x="8" y="6"/>
                    <a:pt x="8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31CD1C29-5D1A-4757-BA89-2AAD1D5330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79" y="592"/>
              <a:ext cx="27" cy="56"/>
            </a:xfrm>
            <a:custGeom>
              <a:avLst/>
              <a:gdLst>
                <a:gd name="T0" fmla="*/ 21 w 38"/>
                <a:gd name="T1" fmla="*/ 59 h 77"/>
                <a:gd name="T2" fmla="*/ 23 w 38"/>
                <a:gd name="T3" fmla="*/ 67 h 77"/>
                <a:gd name="T4" fmla="*/ 29 w 38"/>
                <a:gd name="T5" fmla="*/ 70 h 77"/>
                <a:gd name="T6" fmla="*/ 33 w 38"/>
                <a:gd name="T7" fmla="*/ 69 h 77"/>
                <a:gd name="T8" fmla="*/ 38 w 38"/>
                <a:gd name="T9" fmla="*/ 68 h 77"/>
                <a:gd name="T10" fmla="*/ 38 w 38"/>
                <a:gd name="T11" fmla="*/ 72 h 77"/>
                <a:gd name="T12" fmla="*/ 31 w 38"/>
                <a:gd name="T13" fmla="*/ 76 h 77"/>
                <a:gd name="T14" fmla="*/ 23 w 38"/>
                <a:gd name="T15" fmla="*/ 77 h 77"/>
                <a:gd name="T16" fmla="*/ 15 w 38"/>
                <a:gd name="T17" fmla="*/ 76 h 77"/>
                <a:gd name="T18" fmla="*/ 11 w 38"/>
                <a:gd name="T19" fmla="*/ 72 h 77"/>
                <a:gd name="T20" fmla="*/ 8 w 38"/>
                <a:gd name="T21" fmla="*/ 67 h 77"/>
                <a:gd name="T22" fmla="*/ 8 w 38"/>
                <a:gd name="T23" fmla="*/ 60 h 77"/>
                <a:gd name="T24" fmla="*/ 8 w 38"/>
                <a:gd name="T25" fmla="*/ 22 h 77"/>
                <a:gd name="T26" fmla="*/ 0 w 38"/>
                <a:gd name="T27" fmla="*/ 22 h 77"/>
                <a:gd name="T28" fmla="*/ 0 w 38"/>
                <a:gd name="T29" fmla="*/ 17 h 77"/>
                <a:gd name="T30" fmla="*/ 6 w 38"/>
                <a:gd name="T31" fmla="*/ 15 h 77"/>
                <a:gd name="T32" fmla="*/ 9 w 38"/>
                <a:gd name="T33" fmla="*/ 11 h 77"/>
                <a:gd name="T34" fmla="*/ 12 w 38"/>
                <a:gd name="T35" fmla="*/ 6 h 77"/>
                <a:gd name="T36" fmla="*/ 13 w 38"/>
                <a:gd name="T37" fmla="*/ 0 h 77"/>
                <a:gd name="T38" fmla="*/ 21 w 38"/>
                <a:gd name="T39" fmla="*/ 0 h 77"/>
                <a:gd name="T40" fmla="*/ 21 w 38"/>
                <a:gd name="T41" fmla="*/ 15 h 77"/>
                <a:gd name="T42" fmla="*/ 38 w 38"/>
                <a:gd name="T43" fmla="*/ 15 h 77"/>
                <a:gd name="T44" fmla="*/ 38 w 38"/>
                <a:gd name="T45" fmla="*/ 22 h 77"/>
                <a:gd name="T46" fmla="*/ 21 w 38"/>
                <a:gd name="T47" fmla="*/ 22 h 77"/>
                <a:gd name="T48" fmla="*/ 21 w 38"/>
                <a:gd name="T49" fmla="*/ 5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8" h="77">
                  <a:moveTo>
                    <a:pt x="21" y="59"/>
                  </a:moveTo>
                  <a:cubicBezTo>
                    <a:pt x="21" y="62"/>
                    <a:pt x="22" y="65"/>
                    <a:pt x="23" y="67"/>
                  </a:cubicBezTo>
                  <a:cubicBezTo>
                    <a:pt x="23" y="69"/>
                    <a:pt x="26" y="70"/>
                    <a:pt x="29" y="70"/>
                  </a:cubicBezTo>
                  <a:cubicBezTo>
                    <a:pt x="30" y="70"/>
                    <a:pt x="31" y="70"/>
                    <a:pt x="33" y="69"/>
                  </a:cubicBezTo>
                  <a:cubicBezTo>
                    <a:pt x="35" y="69"/>
                    <a:pt x="37" y="69"/>
                    <a:pt x="38" y="68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6" y="74"/>
                    <a:pt x="34" y="75"/>
                    <a:pt x="31" y="76"/>
                  </a:cubicBezTo>
                  <a:cubicBezTo>
                    <a:pt x="28" y="77"/>
                    <a:pt x="26" y="77"/>
                    <a:pt x="23" y="77"/>
                  </a:cubicBezTo>
                  <a:cubicBezTo>
                    <a:pt x="20" y="77"/>
                    <a:pt x="17" y="77"/>
                    <a:pt x="15" y="76"/>
                  </a:cubicBezTo>
                  <a:cubicBezTo>
                    <a:pt x="13" y="75"/>
                    <a:pt x="12" y="74"/>
                    <a:pt x="11" y="72"/>
                  </a:cubicBezTo>
                  <a:cubicBezTo>
                    <a:pt x="10" y="71"/>
                    <a:pt x="9" y="69"/>
                    <a:pt x="8" y="67"/>
                  </a:cubicBezTo>
                  <a:cubicBezTo>
                    <a:pt x="8" y="65"/>
                    <a:pt x="8" y="63"/>
                    <a:pt x="8" y="60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2" y="17"/>
                    <a:pt x="4" y="16"/>
                    <a:pt x="6" y="15"/>
                  </a:cubicBezTo>
                  <a:cubicBezTo>
                    <a:pt x="7" y="14"/>
                    <a:pt x="8" y="13"/>
                    <a:pt x="9" y="11"/>
                  </a:cubicBezTo>
                  <a:cubicBezTo>
                    <a:pt x="10" y="10"/>
                    <a:pt x="11" y="8"/>
                    <a:pt x="12" y="6"/>
                  </a:cubicBezTo>
                  <a:cubicBezTo>
                    <a:pt x="12" y="4"/>
                    <a:pt x="13" y="2"/>
                    <a:pt x="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21" y="22"/>
                    <a:pt x="21" y="22"/>
                    <a:pt x="21" y="22"/>
                  </a:cubicBezTo>
                  <a:lnTo>
                    <a:pt x="21" y="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E55A4C5F-092F-4C24-A2C1-DCB91400FA9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7" y="603"/>
              <a:ext cx="51" cy="62"/>
            </a:xfrm>
            <a:custGeom>
              <a:avLst/>
              <a:gdLst>
                <a:gd name="T0" fmla="*/ 32 w 51"/>
                <a:gd name="T1" fmla="*/ 4 h 62"/>
                <a:gd name="T2" fmla="*/ 32 w 51"/>
                <a:gd name="T3" fmla="*/ 0 h 62"/>
                <a:gd name="T4" fmla="*/ 51 w 51"/>
                <a:gd name="T5" fmla="*/ 0 h 62"/>
                <a:gd name="T6" fmla="*/ 51 w 51"/>
                <a:gd name="T7" fmla="*/ 4 h 62"/>
                <a:gd name="T8" fmla="*/ 45 w 51"/>
                <a:gd name="T9" fmla="*/ 5 h 62"/>
                <a:gd name="T10" fmla="*/ 30 w 51"/>
                <a:gd name="T11" fmla="*/ 40 h 62"/>
                <a:gd name="T12" fmla="*/ 31 w 51"/>
                <a:gd name="T13" fmla="*/ 40 h 62"/>
                <a:gd name="T14" fmla="*/ 26 w 51"/>
                <a:gd name="T15" fmla="*/ 62 h 62"/>
                <a:gd name="T16" fmla="*/ 17 w 51"/>
                <a:gd name="T17" fmla="*/ 62 h 62"/>
                <a:gd name="T18" fmla="*/ 23 w 51"/>
                <a:gd name="T19" fmla="*/ 42 h 62"/>
                <a:gd name="T20" fmla="*/ 6 w 51"/>
                <a:gd name="T21" fmla="*/ 5 h 62"/>
                <a:gd name="T22" fmla="*/ 0 w 51"/>
                <a:gd name="T23" fmla="*/ 4 h 62"/>
                <a:gd name="T24" fmla="*/ 0 w 51"/>
                <a:gd name="T25" fmla="*/ 0 h 62"/>
                <a:gd name="T26" fmla="*/ 22 w 51"/>
                <a:gd name="T27" fmla="*/ 0 h 62"/>
                <a:gd name="T28" fmla="*/ 22 w 51"/>
                <a:gd name="T29" fmla="*/ 4 h 62"/>
                <a:gd name="T30" fmla="*/ 17 w 51"/>
                <a:gd name="T31" fmla="*/ 5 h 62"/>
                <a:gd name="T32" fmla="*/ 28 w 51"/>
                <a:gd name="T33" fmla="*/ 30 h 62"/>
                <a:gd name="T34" fmla="*/ 38 w 51"/>
                <a:gd name="T35" fmla="*/ 5 h 62"/>
                <a:gd name="T36" fmla="*/ 32 w 51"/>
                <a:gd name="T37" fmla="*/ 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1" h="62">
                  <a:moveTo>
                    <a:pt x="32" y="4"/>
                  </a:moveTo>
                  <a:lnTo>
                    <a:pt x="32" y="0"/>
                  </a:lnTo>
                  <a:lnTo>
                    <a:pt x="51" y="0"/>
                  </a:lnTo>
                  <a:lnTo>
                    <a:pt x="51" y="4"/>
                  </a:lnTo>
                  <a:lnTo>
                    <a:pt x="45" y="5"/>
                  </a:lnTo>
                  <a:lnTo>
                    <a:pt x="30" y="40"/>
                  </a:lnTo>
                  <a:lnTo>
                    <a:pt x="31" y="40"/>
                  </a:lnTo>
                  <a:lnTo>
                    <a:pt x="26" y="62"/>
                  </a:lnTo>
                  <a:lnTo>
                    <a:pt x="17" y="62"/>
                  </a:lnTo>
                  <a:lnTo>
                    <a:pt x="23" y="42"/>
                  </a:lnTo>
                  <a:lnTo>
                    <a:pt x="6" y="5"/>
                  </a:lnTo>
                  <a:lnTo>
                    <a:pt x="0" y="4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17" y="5"/>
                  </a:lnTo>
                  <a:lnTo>
                    <a:pt x="28" y="30"/>
                  </a:lnTo>
                  <a:lnTo>
                    <a:pt x="38" y="5"/>
                  </a:lnTo>
                  <a:lnTo>
                    <a:pt x="32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C4BE36A2-57BD-44CD-9F38-92B6A975099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4" y="602"/>
              <a:ext cx="41" cy="46"/>
            </a:xfrm>
            <a:custGeom>
              <a:avLst/>
              <a:gdLst>
                <a:gd name="T0" fmla="*/ 51 w 59"/>
                <a:gd name="T1" fmla="*/ 55 h 63"/>
                <a:gd name="T2" fmla="*/ 29 w 59"/>
                <a:gd name="T3" fmla="*/ 63 h 63"/>
                <a:gd name="T4" fmla="*/ 8 w 59"/>
                <a:gd name="T5" fmla="*/ 55 h 63"/>
                <a:gd name="T6" fmla="*/ 0 w 59"/>
                <a:gd name="T7" fmla="*/ 31 h 63"/>
                <a:gd name="T8" fmla="*/ 8 w 59"/>
                <a:gd name="T9" fmla="*/ 8 h 63"/>
                <a:gd name="T10" fmla="*/ 30 w 59"/>
                <a:gd name="T11" fmla="*/ 0 h 63"/>
                <a:gd name="T12" fmla="*/ 52 w 59"/>
                <a:gd name="T13" fmla="*/ 8 h 63"/>
                <a:gd name="T14" fmla="*/ 59 w 59"/>
                <a:gd name="T15" fmla="*/ 31 h 63"/>
                <a:gd name="T16" fmla="*/ 51 w 59"/>
                <a:gd name="T17" fmla="*/ 55 h 63"/>
                <a:gd name="T18" fmla="*/ 41 w 59"/>
                <a:gd name="T19" fmla="*/ 12 h 63"/>
                <a:gd name="T20" fmla="*/ 30 w 59"/>
                <a:gd name="T21" fmla="*/ 6 h 63"/>
                <a:gd name="T22" fmla="*/ 19 w 59"/>
                <a:gd name="T23" fmla="*/ 12 h 63"/>
                <a:gd name="T24" fmla="*/ 15 w 59"/>
                <a:gd name="T25" fmla="*/ 31 h 63"/>
                <a:gd name="T26" fmla="*/ 19 w 59"/>
                <a:gd name="T27" fmla="*/ 51 h 63"/>
                <a:gd name="T28" fmla="*/ 29 w 59"/>
                <a:gd name="T29" fmla="*/ 57 h 63"/>
                <a:gd name="T30" fmla="*/ 40 w 59"/>
                <a:gd name="T31" fmla="*/ 51 h 63"/>
                <a:gd name="T32" fmla="*/ 44 w 59"/>
                <a:gd name="T33" fmla="*/ 31 h 63"/>
                <a:gd name="T34" fmla="*/ 41 w 59"/>
                <a:gd name="T35" fmla="*/ 1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" h="63">
                  <a:moveTo>
                    <a:pt x="51" y="55"/>
                  </a:moveTo>
                  <a:cubicBezTo>
                    <a:pt x="46" y="60"/>
                    <a:pt x="39" y="63"/>
                    <a:pt x="29" y="63"/>
                  </a:cubicBezTo>
                  <a:cubicBezTo>
                    <a:pt x="20" y="63"/>
                    <a:pt x="13" y="60"/>
                    <a:pt x="8" y="55"/>
                  </a:cubicBezTo>
                  <a:cubicBezTo>
                    <a:pt x="3" y="49"/>
                    <a:pt x="0" y="41"/>
                    <a:pt x="0" y="31"/>
                  </a:cubicBezTo>
                  <a:cubicBezTo>
                    <a:pt x="0" y="21"/>
                    <a:pt x="3" y="13"/>
                    <a:pt x="8" y="8"/>
                  </a:cubicBezTo>
                  <a:cubicBezTo>
                    <a:pt x="13" y="2"/>
                    <a:pt x="21" y="0"/>
                    <a:pt x="30" y="0"/>
                  </a:cubicBezTo>
                  <a:cubicBezTo>
                    <a:pt x="40" y="0"/>
                    <a:pt x="47" y="2"/>
                    <a:pt x="52" y="8"/>
                  </a:cubicBezTo>
                  <a:cubicBezTo>
                    <a:pt x="57" y="13"/>
                    <a:pt x="59" y="21"/>
                    <a:pt x="59" y="31"/>
                  </a:cubicBezTo>
                  <a:cubicBezTo>
                    <a:pt x="59" y="42"/>
                    <a:pt x="56" y="50"/>
                    <a:pt x="51" y="55"/>
                  </a:cubicBezTo>
                  <a:close/>
                  <a:moveTo>
                    <a:pt x="41" y="12"/>
                  </a:moveTo>
                  <a:cubicBezTo>
                    <a:pt x="38" y="8"/>
                    <a:pt x="35" y="6"/>
                    <a:pt x="30" y="6"/>
                  </a:cubicBezTo>
                  <a:cubicBezTo>
                    <a:pt x="25" y="6"/>
                    <a:pt x="21" y="8"/>
                    <a:pt x="19" y="12"/>
                  </a:cubicBezTo>
                  <a:cubicBezTo>
                    <a:pt x="16" y="16"/>
                    <a:pt x="15" y="22"/>
                    <a:pt x="15" y="31"/>
                  </a:cubicBezTo>
                  <a:cubicBezTo>
                    <a:pt x="15" y="40"/>
                    <a:pt x="16" y="47"/>
                    <a:pt x="19" y="51"/>
                  </a:cubicBezTo>
                  <a:cubicBezTo>
                    <a:pt x="21" y="55"/>
                    <a:pt x="25" y="57"/>
                    <a:pt x="29" y="57"/>
                  </a:cubicBezTo>
                  <a:cubicBezTo>
                    <a:pt x="34" y="57"/>
                    <a:pt x="38" y="55"/>
                    <a:pt x="40" y="51"/>
                  </a:cubicBezTo>
                  <a:cubicBezTo>
                    <a:pt x="43" y="47"/>
                    <a:pt x="44" y="40"/>
                    <a:pt x="44" y="31"/>
                  </a:cubicBezTo>
                  <a:cubicBezTo>
                    <a:pt x="44" y="22"/>
                    <a:pt x="43" y="16"/>
                    <a:pt x="41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27EBBE98-C501-4ACA-899D-18729C39F54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30" y="583"/>
              <a:ext cx="31" cy="64"/>
            </a:xfrm>
            <a:custGeom>
              <a:avLst/>
              <a:gdLst>
                <a:gd name="T0" fmla="*/ 11 w 45"/>
                <a:gd name="T1" fmla="*/ 28 h 89"/>
                <a:gd name="T2" fmla="*/ 11 w 45"/>
                <a:gd name="T3" fmla="*/ 17 h 89"/>
                <a:gd name="T4" fmla="*/ 12 w 45"/>
                <a:gd name="T5" fmla="*/ 9 h 89"/>
                <a:gd name="T6" fmla="*/ 17 w 45"/>
                <a:gd name="T7" fmla="*/ 4 h 89"/>
                <a:gd name="T8" fmla="*/ 23 w 45"/>
                <a:gd name="T9" fmla="*/ 1 h 89"/>
                <a:gd name="T10" fmla="*/ 31 w 45"/>
                <a:gd name="T11" fmla="*/ 0 h 89"/>
                <a:gd name="T12" fmla="*/ 37 w 45"/>
                <a:gd name="T13" fmla="*/ 0 h 89"/>
                <a:gd name="T14" fmla="*/ 45 w 45"/>
                <a:gd name="T15" fmla="*/ 2 h 89"/>
                <a:gd name="T16" fmla="*/ 45 w 45"/>
                <a:gd name="T17" fmla="*/ 6 h 89"/>
                <a:gd name="T18" fmla="*/ 33 w 45"/>
                <a:gd name="T19" fmla="*/ 6 h 89"/>
                <a:gd name="T20" fmla="*/ 26 w 45"/>
                <a:gd name="T21" fmla="*/ 8 h 89"/>
                <a:gd name="T22" fmla="*/ 24 w 45"/>
                <a:gd name="T23" fmla="*/ 15 h 89"/>
                <a:gd name="T24" fmla="*/ 24 w 45"/>
                <a:gd name="T25" fmla="*/ 28 h 89"/>
                <a:gd name="T26" fmla="*/ 38 w 45"/>
                <a:gd name="T27" fmla="*/ 28 h 89"/>
                <a:gd name="T28" fmla="*/ 38 w 45"/>
                <a:gd name="T29" fmla="*/ 35 h 89"/>
                <a:gd name="T30" fmla="*/ 24 w 45"/>
                <a:gd name="T31" fmla="*/ 35 h 89"/>
                <a:gd name="T32" fmla="*/ 24 w 45"/>
                <a:gd name="T33" fmla="*/ 82 h 89"/>
                <a:gd name="T34" fmla="*/ 37 w 45"/>
                <a:gd name="T35" fmla="*/ 83 h 89"/>
                <a:gd name="T36" fmla="*/ 37 w 45"/>
                <a:gd name="T37" fmla="*/ 89 h 89"/>
                <a:gd name="T38" fmla="*/ 1 w 45"/>
                <a:gd name="T39" fmla="*/ 89 h 89"/>
                <a:gd name="T40" fmla="*/ 1 w 45"/>
                <a:gd name="T41" fmla="*/ 84 h 89"/>
                <a:gd name="T42" fmla="*/ 11 w 45"/>
                <a:gd name="T43" fmla="*/ 82 h 89"/>
                <a:gd name="T44" fmla="*/ 11 w 45"/>
                <a:gd name="T45" fmla="*/ 35 h 89"/>
                <a:gd name="T46" fmla="*/ 0 w 45"/>
                <a:gd name="T47" fmla="*/ 35 h 89"/>
                <a:gd name="T48" fmla="*/ 0 w 45"/>
                <a:gd name="T49" fmla="*/ 30 h 89"/>
                <a:gd name="T50" fmla="*/ 11 w 45"/>
                <a:gd name="T51" fmla="*/ 2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5" h="89">
                  <a:moveTo>
                    <a:pt x="11" y="28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11" y="14"/>
                    <a:pt x="11" y="11"/>
                    <a:pt x="12" y="9"/>
                  </a:cubicBezTo>
                  <a:cubicBezTo>
                    <a:pt x="13" y="7"/>
                    <a:pt x="15" y="5"/>
                    <a:pt x="17" y="4"/>
                  </a:cubicBezTo>
                  <a:cubicBezTo>
                    <a:pt x="18" y="3"/>
                    <a:pt x="21" y="2"/>
                    <a:pt x="23" y="1"/>
                  </a:cubicBezTo>
                  <a:cubicBezTo>
                    <a:pt x="26" y="0"/>
                    <a:pt x="28" y="0"/>
                    <a:pt x="31" y="0"/>
                  </a:cubicBezTo>
                  <a:cubicBezTo>
                    <a:pt x="33" y="0"/>
                    <a:pt x="35" y="0"/>
                    <a:pt x="37" y="0"/>
                  </a:cubicBezTo>
                  <a:cubicBezTo>
                    <a:pt x="40" y="1"/>
                    <a:pt x="42" y="1"/>
                    <a:pt x="45" y="2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0" y="6"/>
                    <a:pt x="28" y="7"/>
                    <a:pt x="26" y="8"/>
                  </a:cubicBezTo>
                  <a:cubicBezTo>
                    <a:pt x="25" y="10"/>
                    <a:pt x="24" y="12"/>
                    <a:pt x="24" y="15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7" y="89"/>
                    <a:pt x="37" y="89"/>
                    <a:pt x="37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1" y="82"/>
                    <a:pt x="11" y="82"/>
                    <a:pt x="11" y="82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0"/>
                    <a:pt x="0" y="30"/>
                    <a:pt x="0" y="30"/>
                  </a:cubicBezTo>
                  <a:lnTo>
                    <a:pt x="11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E1D66CAA-BB0E-47D7-8EFB-34117BA82B7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86" y="585"/>
              <a:ext cx="57" cy="63"/>
            </a:xfrm>
            <a:custGeom>
              <a:avLst/>
              <a:gdLst>
                <a:gd name="T0" fmla="*/ 70 w 81"/>
                <a:gd name="T1" fmla="*/ 76 h 87"/>
                <a:gd name="T2" fmla="*/ 40 w 81"/>
                <a:gd name="T3" fmla="*/ 87 h 87"/>
                <a:gd name="T4" fmla="*/ 23 w 81"/>
                <a:gd name="T5" fmla="*/ 84 h 87"/>
                <a:gd name="T6" fmla="*/ 10 w 81"/>
                <a:gd name="T7" fmla="*/ 76 h 87"/>
                <a:gd name="T8" fmla="*/ 2 w 81"/>
                <a:gd name="T9" fmla="*/ 63 h 87"/>
                <a:gd name="T10" fmla="*/ 0 w 81"/>
                <a:gd name="T11" fmla="*/ 44 h 87"/>
                <a:gd name="T12" fmla="*/ 3 w 81"/>
                <a:gd name="T13" fmla="*/ 25 h 87"/>
                <a:gd name="T14" fmla="*/ 11 w 81"/>
                <a:gd name="T15" fmla="*/ 11 h 87"/>
                <a:gd name="T16" fmla="*/ 24 w 81"/>
                <a:gd name="T17" fmla="*/ 3 h 87"/>
                <a:gd name="T18" fmla="*/ 41 w 81"/>
                <a:gd name="T19" fmla="*/ 0 h 87"/>
                <a:gd name="T20" fmla="*/ 58 w 81"/>
                <a:gd name="T21" fmla="*/ 3 h 87"/>
                <a:gd name="T22" fmla="*/ 70 w 81"/>
                <a:gd name="T23" fmla="*/ 11 h 87"/>
                <a:gd name="T24" fmla="*/ 78 w 81"/>
                <a:gd name="T25" fmla="*/ 25 h 87"/>
                <a:gd name="T26" fmla="*/ 81 w 81"/>
                <a:gd name="T27" fmla="*/ 43 h 87"/>
                <a:gd name="T28" fmla="*/ 70 w 81"/>
                <a:gd name="T29" fmla="*/ 76 h 87"/>
                <a:gd name="T30" fmla="*/ 59 w 81"/>
                <a:gd name="T31" fmla="*/ 16 h 87"/>
                <a:gd name="T32" fmla="*/ 41 w 81"/>
                <a:gd name="T33" fmla="*/ 7 h 87"/>
                <a:gd name="T34" fmla="*/ 22 w 81"/>
                <a:gd name="T35" fmla="*/ 16 h 87"/>
                <a:gd name="T36" fmla="*/ 16 w 81"/>
                <a:gd name="T37" fmla="*/ 43 h 87"/>
                <a:gd name="T38" fmla="*/ 22 w 81"/>
                <a:gd name="T39" fmla="*/ 71 h 87"/>
                <a:gd name="T40" fmla="*/ 40 w 81"/>
                <a:gd name="T41" fmla="*/ 80 h 87"/>
                <a:gd name="T42" fmla="*/ 59 w 81"/>
                <a:gd name="T43" fmla="*/ 71 h 87"/>
                <a:gd name="T44" fmla="*/ 65 w 81"/>
                <a:gd name="T45" fmla="*/ 44 h 87"/>
                <a:gd name="T46" fmla="*/ 59 w 81"/>
                <a:gd name="T47" fmla="*/ 1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1" h="87">
                  <a:moveTo>
                    <a:pt x="70" y="76"/>
                  </a:moveTo>
                  <a:cubicBezTo>
                    <a:pt x="63" y="83"/>
                    <a:pt x="53" y="87"/>
                    <a:pt x="40" y="87"/>
                  </a:cubicBezTo>
                  <a:cubicBezTo>
                    <a:pt x="34" y="87"/>
                    <a:pt x="28" y="86"/>
                    <a:pt x="23" y="84"/>
                  </a:cubicBezTo>
                  <a:cubicBezTo>
                    <a:pt x="18" y="82"/>
                    <a:pt x="14" y="80"/>
                    <a:pt x="10" y="76"/>
                  </a:cubicBezTo>
                  <a:cubicBezTo>
                    <a:pt x="7" y="72"/>
                    <a:pt x="4" y="68"/>
                    <a:pt x="2" y="63"/>
                  </a:cubicBezTo>
                  <a:cubicBezTo>
                    <a:pt x="1" y="57"/>
                    <a:pt x="0" y="51"/>
                    <a:pt x="0" y="44"/>
                  </a:cubicBezTo>
                  <a:cubicBezTo>
                    <a:pt x="0" y="37"/>
                    <a:pt x="1" y="31"/>
                    <a:pt x="3" y="25"/>
                  </a:cubicBezTo>
                  <a:cubicBezTo>
                    <a:pt x="5" y="20"/>
                    <a:pt x="7" y="15"/>
                    <a:pt x="11" y="11"/>
                  </a:cubicBezTo>
                  <a:cubicBezTo>
                    <a:pt x="14" y="8"/>
                    <a:pt x="19" y="5"/>
                    <a:pt x="24" y="3"/>
                  </a:cubicBezTo>
                  <a:cubicBezTo>
                    <a:pt x="29" y="1"/>
                    <a:pt x="35" y="0"/>
                    <a:pt x="41" y="0"/>
                  </a:cubicBezTo>
                  <a:cubicBezTo>
                    <a:pt x="47" y="0"/>
                    <a:pt x="53" y="1"/>
                    <a:pt x="58" y="3"/>
                  </a:cubicBezTo>
                  <a:cubicBezTo>
                    <a:pt x="63" y="5"/>
                    <a:pt x="67" y="7"/>
                    <a:pt x="70" y="11"/>
                  </a:cubicBezTo>
                  <a:cubicBezTo>
                    <a:pt x="74" y="15"/>
                    <a:pt x="77" y="19"/>
                    <a:pt x="78" y="25"/>
                  </a:cubicBezTo>
                  <a:cubicBezTo>
                    <a:pt x="80" y="30"/>
                    <a:pt x="81" y="36"/>
                    <a:pt x="81" y="43"/>
                  </a:cubicBezTo>
                  <a:cubicBezTo>
                    <a:pt x="81" y="57"/>
                    <a:pt x="78" y="68"/>
                    <a:pt x="70" y="76"/>
                  </a:cubicBezTo>
                  <a:close/>
                  <a:moveTo>
                    <a:pt x="59" y="16"/>
                  </a:moveTo>
                  <a:cubicBezTo>
                    <a:pt x="55" y="10"/>
                    <a:pt x="48" y="7"/>
                    <a:pt x="41" y="7"/>
                  </a:cubicBezTo>
                  <a:cubicBezTo>
                    <a:pt x="33" y="7"/>
                    <a:pt x="26" y="10"/>
                    <a:pt x="22" y="16"/>
                  </a:cubicBezTo>
                  <a:cubicBezTo>
                    <a:pt x="18" y="22"/>
                    <a:pt x="16" y="31"/>
                    <a:pt x="16" y="43"/>
                  </a:cubicBezTo>
                  <a:cubicBezTo>
                    <a:pt x="16" y="56"/>
                    <a:pt x="18" y="65"/>
                    <a:pt x="22" y="71"/>
                  </a:cubicBezTo>
                  <a:cubicBezTo>
                    <a:pt x="26" y="77"/>
                    <a:pt x="32" y="80"/>
                    <a:pt x="40" y="80"/>
                  </a:cubicBezTo>
                  <a:cubicBezTo>
                    <a:pt x="48" y="80"/>
                    <a:pt x="54" y="77"/>
                    <a:pt x="59" y="71"/>
                  </a:cubicBezTo>
                  <a:cubicBezTo>
                    <a:pt x="63" y="66"/>
                    <a:pt x="65" y="56"/>
                    <a:pt x="65" y="44"/>
                  </a:cubicBezTo>
                  <a:cubicBezTo>
                    <a:pt x="65" y="31"/>
                    <a:pt x="63" y="22"/>
                    <a:pt x="59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6D9000A7-520D-42EF-9964-868C7B6B6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51" y="602"/>
              <a:ext cx="32" cy="46"/>
            </a:xfrm>
            <a:custGeom>
              <a:avLst/>
              <a:gdLst>
                <a:gd name="T0" fmla="*/ 13 w 46"/>
                <a:gd name="T1" fmla="*/ 53 h 63"/>
                <a:gd name="T2" fmla="*/ 17 w 46"/>
                <a:gd name="T3" fmla="*/ 55 h 63"/>
                <a:gd name="T4" fmla="*/ 24 w 46"/>
                <a:gd name="T5" fmla="*/ 56 h 63"/>
                <a:gd name="T6" fmla="*/ 30 w 46"/>
                <a:gd name="T7" fmla="*/ 54 h 63"/>
                <a:gd name="T8" fmla="*/ 33 w 46"/>
                <a:gd name="T9" fmla="*/ 47 h 63"/>
                <a:gd name="T10" fmla="*/ 32 w 46"/>
                <a:gd name="T11" fmla="*/ 43 h 63"/>
                <a:gd name="T12" fmla="*/ 29 w 46"/>
                <a:gd name="T13" fmla="*/ 40 h 63"/>
                <a:gd name="T14" fmla="*/ 24 w 46"/>
                <a:gd name="T15" fmla="*/ 37 h 63"/>
                <a:gd name="T16" fmla="*/ 20 w 46"/>
                <a:gd name="T17" fmla="*/ 35 h 63"/>
                <a:gd name="T18" fmla="*/ 13 w 46"/>
                <a:gd name="T19" fmla="*/ 32 h 63"/>
                <a:gd name="T20" fmla="*/ 7 w 46"/>
                <a:gd name="T21" fmla="*/ 28 h 63"/>
                <a:gd name="T22" fmla="*/ 3 w 46"/>
                <a:gd name="T23" fmla="*/ 23 h 63"/>
                <a:gd name="T24" fmla="*/ 1 w 46"/>
                <a:gd name="T25" fmla="*/ 16 h 63"/>
                <a:gd name="T26" fmla="*/ 3 w 46"/>
                <a:gd name="T27" fmla="*/ 9 h 63"/>
                <a:gd name="T28" fmla="*/ 8 w 46"/>
                <a:gd name="T29" fmla="*/ 4 h 63"/>
                <a:gd name="T30" fmla="*/ 16 w 46"/>
                <a:gd name="T31" fmla="*/ 1 h 63"/>
                <a:gd name="T32" fmla="*/ 26 w 46"/>
                <a:gd name="T33" fmla="*/ 0 h 63"/>
                <a:gd name="T34" fmla="*/ 31 w 46"/>
                <a:gd name="T35" fmla="*/ 0 h 63"/>
                <a:gd name="T36" fmla="*/ 36 w 46"/>
                <a:gd name="T37" fmla="*/ 1 h 63"/>
                <a:gd name="T38" fmla="*/ 40 w 46"/>
                <a:gd name="T39" fmla="*/ 2 h 63"/>
                <a:gd name="T40" fmla="*/ 44 w 46"/>
                <a:gd name="T41" fmla="*/ 3 h 63"/>
                <a:gd name="T42" fmla="*/ 44 w 46"/>
                <a:gd name="T43" fmla="*/ 4 h 63"/>
                <a:gd name="T44" fmla="*/ 42 w 46"/>
                <a:gd name="T45" fmla="*/ 19 h 63"/>
                <a:gd name="T46" fmla="*/ 34 w 46"/>
                <a:gd name="T47" fmla="*/ 19 h 63"/>
                <a:gd name="T48" fmla="*/ 31 w 46"/>
                <a:gd name="T49" fmla="*/ 8 h 63"/>
                <a:gd name="T50" fmla="*/ 28 w 46"/>
                <a:gd name="T51" fmla="*/ 7 h 63"/>
                <a:gd name="T52" fmla="*/ 23 w 46"/>
                <a:gd name="T53" fmla="*/ 6 h 63"/>
                <a:gd name="T54" fmla="*/ 17 w 46"/>
                <a:gd name="T55" fmla="*/ 8 h 63"/>
                <a:gd name="T56" fmla="*/ 14 w 46"/>
                <a:gd name="T57" fmla="*/ 14 h 63"/>
                <a:gd name="T58" fmla="*/ 16 w 46"/>
                <a:gd name="T59" fmla="*/ 18 h 63"/>
                <a:gd name="T60" fmla="*/ 19 w 46"/>
                <a:gd name="T61" fmla="*/ 22 h 63"/>
                <a:gd name="T62" fmla="*/ 24 w 46"/>
                <a:gd name="T63" fmla="*/ 25 h 63"/>
                <a:gd name="T64" fmla="*/ 29 w 46"/>
                <a:gd name="T65" fmla="*/ 27 h 63"/>
                <a:gd name="T66" fmla="*/ 35 w 46"/>
                <a:gd name="T67" fmla="*/ 30 h 63"/>
                <a:gd name="T68" fmla="*/ 41 w 46"/>
                <a:gd name="T69" fmla="*/ 34 h 63"/>
                <a:gd name="T70" fmla="*/ 45 w 46"/>
                <a:gd name="T71" fmla="*/ 38 h 63"/>
                <a:gd name="T72" fmla="*/ 46 w 46"/>
                <a:gd name="T73" fmla="*/ 44 h 63"/>
                <a:gd name="T74" fmla="*/ 44 w 46"/>
                <a:gd name="T75" fmla="*/ 53 h 63"/>
                <a:gd name="T76" fmla="*/ 39 w 46"/>
                <a:gd name="T77" fmla="*/ 58 h 63"/>
                <a:gd name="T78" fmla="*/ 31 w 46"/>
                <a:gd name="T79" fmla="*/ 62 h 63"/>
                <a:gd name="T80" fmla="*/ 21 w 46"/>
                <a:gd name="T81" fmla="*/ 63 h 63"/>
                <a:gd name="T82" fmla="*/ 16 w 46"/>
                <a:gd name="T83" fmla="*/ 63 h 63"/>
                <a:gd name="T84" fmla="*/ 10 w 46"/>
                <a:gd name="T85" fmla="*/ 61 h 63"/>
                <a:gd name="T86" fmla="*/ 4 w 46"/>
                <a:gd name="T87" fmla="*/ 60 h 63"/>
                <a:gd name="T88" fmla="*/ 1 w 46"/>
                <a:gd name="T89" fmla="*/ 59 h 63"/>
                <a:gd name="T90" fmla="*/ 0 w 46"/>
                <a:gd name="T91" fmla="*/ 58 h 63"/>
                <a:gd name="T92" fmla="*/ 2 w 46"/>
                <a:gd name="T93" fmla="*/ 42 h 63"/>
                <a:gd name="T94" fmla="*/ 10 w 46"/>
                <a:gd name="T95" fmla="*/ 42 h 63"/>
                <a:gd name="T96" fmla="*/ 13 w 46"/>
                <a:gd name="T97" fmla="*/ 5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6" h="63">
                  <a:moveTo>
                    <a:pt x="13" y="53"/>
                  </a:moveTo>
                  <a:cubicBezTo>
                    <a:pt x="14" y="54"/>
                    <a:pt x="16" y="55"/>
                    <a:pt x="17" y="55"/>
                  </a:cubicBezTo>
                  <a:cubicBezTo>
                    <a:pt x="19" y="56"/>
                    <a:pt x="21" y="56"/>
                    <a:pt x="24" y="56"/>
                  </a:cubicBezTo>
                  <a:cubicBezTo>
                    <a:pt x="26" y="56"/>
                    <a:pt x="29" y="55"/>
                    <a:pt x="30" y="54"/>
                  </a:cubicBezTo>
                  <a:cubicBezTo>
                    <a:pt x="32" y="52"/>
                    <a:pt x="33" y="50"/>
                    <a:pt x="33" y="47"/>
                  </a:cubicBezTo>
                  <a:cubicBezTo>
                    <a:pt x="33" y="45"/>
                    <a:pt x="32" y="44"/>
                    <a:pt x="32" y="43"/>
                  </a:cubicBezTo>
                  <a:cubicBezTo>
                    <a:pt x="31" y="42"/>
                    <a:pt x="30" y="40"/>
                    <a:pt x="29" y="40"/>
                  </a:cubicBezTo>
                  <a:cubicBezTo>
                    <a:pt x="27" y="39"/>
                    <a:pt x="26" y="38"/>
                    <a:pt x="24" y="37"/>
                  </a:cubicBezTo>
                  <a:cubicBezTo>
                    <a:pt x="23" y="36"/>
                    <a:pt x="21" y="36"/>
                    <a:pt x="20" y="35"/>
                  </a:cubicBezTo>
                  <a:cubicBezTo>
                    <a:pt x="18" y="34"/>
                    <a:pt x="15" y="33"/>
                    <a:pt x="13" y="32"/>
                  </a:cubicBezTo>
                  <a:cubicBezTo>
                    <a:pt x="11" y="30"/>
                    <a:pt x="9" y="29"/>
                    <a:pt x="7" y="28"/>
                  </a:cubicBezTo>
                  <a:cubicBezTo>
                    <a:pt x="5" y="26"/>
                    <a:pt x="4" y="25"/>
                    <a:pt x="3" y="23"/>
                  </a:cubicBezTo>
                  <a:cubicBezTo>
                    <a:pt x="2" y="21"/>
                    <a:pt x="1" y="19"/>
                    <a:pt x="1" y="16"/>
                  </a:cubicBezTo>
                  <a:cubicBezTo>
                    <a:pt x="1" y="14"/>
                    <a:pt x="2" y="11"/>
                    <a:pt x="3" y="9"/>
                  </a:cubicBezTo>
                  <a:cubicBezTo>
                    <a:pt x="5" y="7"/>
                    <a:pt x="6" y="5"/>
                    <a:pt x="8" y="4"/>
                  </a:cubicBezTo>
                  <a:cubicBezTo>
                    <a:pt x="11" y="2"/>
                    <a:pt x="13" y="1"/>
                    <a:pt x="16" y="1"/>
                  </a:cubicBezTo>
                  <a:cubicBezTo>
                    <a:pt x="19" y="0"/>
                    <a:pt x="22" y="0"/>
                    <a:pt x="26" y="0"/>
                  </a:cubicBezTo>
                  <a:cubicBezTo>
                    <a:pt x="27" y="0"/>
                    <a:pt x="29" y="0"/>
                    <a:pt x="31" y="0"/>
                  </a:cubicBezTo>
                  <a:cubicBezTo>
                    <a:pt x="32" y="0"/>
                    <a:pt x="34" y="0"/>
                    <a:pt x="36" y="1"/>
                  </a:cubicBezTo>
                  <a:cubicBezTo>
                    <a:pt x="37" y="1"/>
                    <a:pt x="39" y="1"/>
                    <a:pt x="40" y="2"/>
                  </a:cubicBezTo>
                  <a:cubicBezTo>
                    <a:pt x="42" y="2"/>
                    <a:pt x="43" y="2"/>
                    <a:pt x="44" y="3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0" y="7"/>
                    <a:pt x="28" y="7"/>
                  </a:cubicBezTo>
                  <a:cubicBezTo>
                    <a:pt x="27" y="6"/>
                    <a:pt x="25" y="6"/>
                    <a:pt x="23" y="6"/>
                  </a:cubicBezTo>
                  <a:cubicBezTo>
                    <a:pt x="21" y="6"/>
                    <a:pt x="18" y="7"/>
                    <a:pt x="17" y="8"/>
                  </a:cubicBezTo>
                  <a:cubicBezTo>
                    <a:pt x="15" y="9"/>
                    <a:pt x="14" y="11"/>
                    <a:pt x="14" y="14"/>
                  </a:cubicBezTo>
                  <a:cubicBezTo>
                    <a:pt x="14" y="16"/>
                    <a:pt x="15" y="17"/>
                    <a:pt x="16" y="18"/>
                  </a:cubicBezTo>
                  <a:cubicBezTo>
                    <a:pt x="16" y="20"/>
                    <a:pt x="18" y="21"/>
                    <a:pt x="19" y="22"/>
                  </a:cubicBezTo>
                  <a:cubicBezTo>
                    <a:pt x="20" y="23"/>
                    <a:pt x="22" y="24"/>
                    <a:pt x="24" y="25"/>
                  </a:cubicBezTo>
                  <a:cubicBezTo>
                    <a:pt x="25" y="25"/>
                    <a:pt x="27" y="26"/>
                    <a:pt x="29" y="27"/>
                  </a:cubicBezTo>
                  <a:cubicBezTo>
                    <a:pt x="31" y="28"/>
                    <a:pt x="33" y="29"/>
                    <a:pt x="35" y="30"/>
                  </a:cubicBezTo>
                  <a:cubicBezTo>
                    <a:pt x="38" y="31"/>
                    <a:pt x="39" y="32"/>
                    <a:pt x="41" y="34"/>
                  </a:cubicBezTo>
                  <a:cubicBezTo>
                    <a:pt x="43" y="35"/>
                    <a:pt x="44" y="37"/>
                    <a:pt x="45" y="38"/>
                  </a:cubicBezTo>
                  <a:cubicBezTo>
                    <a:pt x="46" y="40"/>
                    <a:pt x="46" y="42"/>
                    <a:pt x="46" y="44"/>
                  </a:cubicBezTo>
                  <a:cubicBezTo>
                    <a:pt x="46" y="48"/>
                    <a:pt x="45" y="50"/>
                    <a:pt x="44" y="53"/>
                  </a:cubicBezTo>
                  <a:cubicBezTo>
                    <a:pt x="43" y="55"/>
                    <a:pt x="41" y="57"/>
                    <a:pt x="39" y="58"/>
                  </a:cubicBezTo>
                  <a:cubicBezTo>
                    <a:pt x="36" y="60"/>
                    <a:pt x="34" y="61"/>
                    <a:pt x="31" y="62"/>
                  </a:cubicBezTo>
                  <a:cubicBezTo>
                    <a:pt x="28" y="63"/>
                    <a:pt x="25" y="63"/>
                    <a:pt x="21" y="63"/>
                  </a:cubicBezTo>
                  <a:cubicBezTo>
                    <a:pt x="20" y="63"/>
                    <a:pt x="18" y="63"/>
                    <a:pt x="16" y="63"/>
                  </a:cubicBezTo>
                  <a:cubicBezTo>
                    <a:pt x="14" y="62"/>
                    <a:pt x="12" y="62"/>
                    <a:pt x="10" y="61"/>
                  </a:cubicBezTo>
                  <a:cubicBezTo>
                    <a:pt x="8" y="61"/>
                    <a:pt x="6" y="60"/>
                    <a:pt x="4" y="60"/>
                  </a:cubicBezTo>
                  <a:cubicBezTo>
                    <a:pt x="3" y="59"/>
                    <a:pt x="1" y="59"/>
                    <a:pt x="1" y="5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10" y="42"/>
                    <a:pt x="10" y="42"/>
                    <a:pt x="10" y="42"/>
                  </a:cubicBezTo>
                  <a:lnTo>
                    <a:pt x="13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02614D49-B677-45BE-A0F7-A67395E218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9" y="583"/>
              <a:ext cx="22" cy="64"/>
            </a:xfrm>
            <a:custGeom>
              <a:avLst/>
              <a:gdLst>
                <a:gd name="T0" fmla="*/ 15 w 22"/>
                <a:gd name="T1" fmla="*/ 7 h 64"/>
                <a:gd name="T2" fmla="*/ 15 w 22"/>
                <a:gd name="T3" fmla="*/ 59 h 64"/>
                <a:gd name="T4" fmla="*/ 22 w 22"/>
                <a:gd name="T5" fmla="*/ 60 h 64"/>
                <a:gd name="T6" fmla="*/ 22 w 22"/>
                <a:gd name="T7" fmla="*/ 64 h 64"/>
                <a:gd name="T8" fmla="*/ 0 w 22"/>
                <a:gd name="T9" fmla="*/ 64 h 64"/>
                <a:gd name="T10" fmla="*/ 0 w 22"/>
                <a:gd name="T11" fmla="*/ 60 h 64"/>
                <a:gd name="T12" fmla="*/ 6 w 22"/>
                <a:gd name="T13" fmla="*/ 59 h 64"/>
                <a:gd name="T14" fmla="*/ 6 w 22"/>
                <a:gd name="T15" fmla="*/ 6 h 64"/>
                <a:gd name="T16" fmla="*/ 0 w 22"/>
                <a:gd name="T17" fmla="*/ 4 h 64"/>
                <a:gd name="T18" fmla="*/ 0 w 22"/>
                <a:gd name="T19" fmla="*/ 2 h 64"/>
                <a:gd name="T20" fmla="*/ 14 w 22"/>
                <a:gd name="T21" fmla="*/ 0 h 64"/>
                <a:gd name="T22" fmla="*/ 16 w 22"/>
                <a:gd name="T23" fmla="*/ 0 h 64"/>
                <a:gd name="T24" fmla="*/ 15 w 22"/>
                <a:gd name="T2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64">
                  <a:moveTo>
                    <a:pt x="15" y="7"/>
                  </a:moveTo>
                  <a:lnTo>
                    <a:pt x="15" y="59"/>
                  </a:lnTo>
                  <a:lnTo>
                    <a:pt x="22" y="60"/>
                  </a:lnTo>
                  <a:lnTo>
                    <a:pt x="22" y="64"/>
                  </a:lnTo>
                  <a:lnTo>
                    <a:pt x="0" y="64"/>
                  </a:lnTo>
                  <a:lnTo>
                    <a:pt x="0" y="60"/>
                  </a:lnTo>
                  <a:lnTo>
                    <a:pt x="6" y="59"/>
                  </a:lnTo>
                  <a:lnTo>
                    <a:pt x="6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5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3ED7621A-B8C4-4396-9F61-01F70FF4B24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16" y="602"/>
              <a:ext cx="41" cy="46"/>
            </a:xfrm>
            <a:custGeom>
              <a:avLst/>
              <a:gdLst>
                <a:gd name="T0" fmla="*/ 51 w 59"/>
                <a:gd name="T1" fmla="*/ 55 h 63"/>
                <a:gd name="T2" fmla="*/ 29 w 59"/>
                <a:gd name="T3" fmla="*/ 63 h 63"/>
                <a:gd name="T4" fmla="*/ 7 w 59"/>
                <a:gd name="T5" fmla="*/ 55 h 63"/>
                <a:gd name="T6" fmla="*/ 0 w 59"/>
                <a:gd name="T7" fmla="*/ 31 h 63"/>
                <a:gd name="T8" fmla="*/ 8 w 59"/>
                <a:gd name="T9" fmla="*/ 8 h 63"/>
                <a:gd name="T10" fmla="*/ 30 w 59"/>
                <a:gd name="T11" fmla="*/ 0 h 63"/>
                <a:gd name="T12" fmla="*/ 51 w 59"/>
                <a:gd name="T13" fmla="*/ 8 h 63"/>
                <a:gd name="T14" fmla="*/ 59 w 59"/>
                <a:gd name="T15" fmla="*/ 31 h 63"/>
                <a:gd name="T16" fmla="*/ 51 w 59"/>
                <a:gd name="T17" fmla="*/ 55 h 63"/>
                <a:gd name="T18" fmla="*/ 40 w 59"/>
                <a:gd name="T19" fmla="*/ 12 h 63"/>
                <a:gd name="T20" fmla="*/ 29 w 59"/>
                <a:gd name="T21" fmla="*/ 6 h 63"/>
                <a:gd name="T22" fmla="*/ 18 w 59"/>
                <a:gd name="T23" fmla="*/ 12 h 63"/>
                <a:gd name="T24" fmla="*/ 15 w 59"/>
                <a:gd name="T25" fmla="*/ 31 h 63"/>
                <a:gd name="T26" fmla="*/ 18 w 59"/>
                <a:gd name="T27" fmla="*/ 51 h 63"/>
                <a:gd name="T28" fmla="*/ 29 w 59"/>
                <a:gd name="T29" fmla="*/ 57 h 63"/>
                <a:gd name="T30" fmla="*/ 40 w 59"/>
                <a:gd name="T31" fmla="*/ 51 h 63"/>
                <a:gd name="T32" fmla="*/ 44 w 59"/>
                <a:gd name="T33" fmla="*/ 31 h 63"/>
                <a:gd name="T34" fmla="*/ 40 w 59"/>
                <a:gd name="T35" fmla="*/ 1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" h="63">
                  <a:moveTo>
                    <a:pt x="51" y="55"/>
                  </a:moveTo>
                  <a:cubicBezTo>
                    <a:pt x="46" y="60"/>
                    <a:pt x="39" y="63"/>
                    <a:pt x="29" y="63"/>
                  </a:cubicBezTo>
                  <a:cubicBezTo>
                    <a:pt x="19" y="63"/>
                    <a:pt x="12" y="60"/>
                    <a:pt x="7" y="55"/>
                  </a:cubicBezTo>
                  <a:cubicBezTo>
                    <a:pt x="2" y="49"/>
                    <a:pt x="0" y="41"/>
                    <a:pt x="0" y="31"/>
                  </a:cubicBezTo>
                  <a:cubicBezTo>
                    <a:pt x="0" y="21"/>
                    <a:pt x="3" y="13"/>
                    <a:pt x="8" y="8"/>
                  </a:cubicBezTo>
                  <a:cubicBezTo>
                    <a:pt x="13" y="2"/>
                    <a:pt x="20" y="0"/>
                    <a:pt x="30" y="0"/>
                  </a:cubicBezTo>
                  <a:cubicBezTo>
                    <a:pt x="39" y="0"/>
                    <a:pt x="46" y="2"/>
                    <a:pt x="51" y="8"/>
                  </a:cubicBezTo>
                  <a:cubicBezTo>
                    <a:pt x="56" y="13"/>
                    <a:pt x="59" y="21"/>
                    <a:pt x="59" y="31"/>
                  </a:cubicBezTo>
                  <a:cubicBezTo>
                    <a:pt x="59" y="42"/>
                    <a:pt x="56" y="50"/>
                    <a:pt x="51" y="55"/>
                  </a:cubicBezTo>
                  <a:close/>
                  <a:moveTo>
                    <a:pt x="40" y="12"/>
                  </a:moveTo>
                  <a:cubicBezTo>
                    <a:pt x="38" y="8"/>
                    <a:pt x="34" y="6"/>
                    <a:pt x="29" y="6"/>
                  </a:cubicBezTo>
                  <a:cubicBezTo>
                    <a:pt x="25" y="6"/>
                    <a:pt x="21" y="8"/>
                    <a:pt x="18" y="12"/>
                  </a:cubicBezTo>
                  <a:cubicBezTo>
                    <a:pt x="16" y="16"/>
                    <a:pt x="15" y="22"/>
                    <a:pt x="15" y="31"/>
                  </a:cubicBezTo>
                  <a:cubicBezTo>
                    <a:pt x="15" y="40"/>
                    <a:pt x="16" y="47"/>
                    <a:pt x="18" y="51"/>
                  </a:cubicBezTo>
                  <a:cubicBezTo>
                    <a:pt x="21" y="55"/>
                    <a:pt x="24" y="57"/>
                    <a:pt x="29" y="57"/>
                  </a:cubicBezTo>
                  <a:cubicBezTo>
                    <a:pt x="34" y="57"/>
                    <a:pt x="38" y="55"/>
                    <a:pt x="40" y="51"/>
                  </a:cubicBezTo>
                  <a:cubicBezTo>
                    <a:pt x="43" y="47"/>
                    <a:pt x="44" y="40"/>
                    <a:pt x="44" y="31"/>
                  </a:cubicBezTo>
                  <a:cubicBezTo>
                    <a:pt x="44" y="22"/>
                    <a:pt x="43" y="16"/>
                    <a:pt x="40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C80E816-E07C-2E91-81B0-E3B62DDC2B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/>
              <a:t>15/01/2026</a:t>
            </a:r>
          </a:p>
        </p:txBody>
      </p: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90970" y="1726404"/>
            <a:ext cx="6562060" cy="630942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GB" dirty="0"/>
              <a:t>Click to add a title</a:t>
            </a:r>
          </a:p>
        </p:txBody>
      </p:sp>
      <p:pic>
        <p:nvPicPr>
          <p:cNvPr id="33" name="Bilde 32">
            <a:extLst>
              <a:ext uri="{FF2B5EF4-FFF2-40B4-BE49-F238E27FC236}">
                <a16:creationId xmlns:a16="http://schemas.microsoft.com/office/drawing/2014/main" id="{F1800AFE-4A70-4372-B751-AE89E12C7C3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9228" y="4456934"/>
            <a:ext cx="425197" cy="425197"/>
          </a:xfrm>
          <a:prstGeom prst="rect">
            <a:avLst/>
          </a:prstGeom>
        </p:spPr>
      </p:pic>
      <p:sp>
        <p:nvSpPr>
          <p:cNvPr id="34" name="TekstSylinder 33">
            <a:extLst>
              <a:ext uri="{FF2B5EF4-FFF2-40B4-BE49-F238E27FC236}">
                <a16:creationId xmlns:a16="http://schemas.microsoft.com/office/drawing/2014/main" id="{154609CD-0809-4943-AA1A-454591612141}"/>
              </a:ext>
            </a:extLst>
          </p:cNvPr>
          <p:cNvSpPr txBox="1"/>
          <p:nvPr userDrawn="1"/>
        </p:nvSpPr>
        <p:spPr>
          <a:xfrm>
            <a:off x="3181968" y="4521306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Department of informatics</a:t>
            </a:r>
          </a:p>
        </p:txBody>
      </p:sp>
      <p:grpSp>
        <p:nvGrpSpPr>
          <p:cNvPr id="35" name="Group 4">
            <a:extLst>
              <a:ext uri="{FF2B5EF4-FFF2-40B4-BE49-F238E27FC236}">
                <a16:creationId xmlns:a16="http://schemas.microsoft.com/office/drawing/2014/main" id="{4DF00F6B-2B0B-4E18-BF08-A6E45FD43AFA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7201" y="4609251"/>
            <a:ext cx="439200" cy="136098"/>
            <a:chOff x="699" y="-168"/>
            <a:chExt cx="810" cy="251"/>
          </a:xfrm>
        </p:grpSpPr>
        <p:sp>
          <p:nvSpPr>
            <p:cNvPr id="36" name="Freeform 5">
              <a:extLst>
                <a:ext uri="{FF2B5EF4-FFF2-40B4-BE49-F238E27FC236}">
                  <a16:creationId xmlns:a16="http://schemas.microsoft.com/office/drawing/2014/main" id="{4DA0A18B-3727-4AE8-B913-0A67E43225F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7" name="Freeform 6">
              <a:extLst>
                <a:ext uri="{FF2B5EF4-FFF2-40B4-BE49-F238E27FC236}">
                  <a16:creationId xmlns:a16="http://schemas.microsoft.com/office/drawing/2014/main" id="{7B5F3732-6613-4DBD-AD5D-3A8B906B73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8" name="Freeform 7">
              <a:extLst>
                <a:ext uri="{FF2B5EF4-FFF2-40B4-BE49-F238E27FC236}">
                  <a16:creationId xmlns:a16="http://schemas.microsoft.com/office/drawing/2014/main" id="{CA01E704-54AA-4EFB-8635-0E868349DF2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9" name="Freeform 8">
              <a:extLst>
                <a:ext uri="{FF2B5EF4-FFF2-40B4-BE49-F238E27FC236}">
                  <a16:creationId xmlns:a16="http://schemas.microsoft.com/office/drawing/2014/main" id="{BB100DDE-34CE-4FDE-853C-FBFA0AB28A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0" name="Freeform 9">
              <a:extLst>
                <a:ext uri="{FF2B5EF4-FFF2-40B4-BE49-F238E27FC236}">
                  <a16:creationId xmlns:a16="http://schemas.microsoft.com/office/drawing/2014/main" id="{D31A383E-3DB3-4296-9025-4AFADDA40DB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1" name="Freeform 10">
              <a:extLst>
                <a:ext uri="{FF2B5EF4-FFF2-40B4-BE49-F238E27FC236}">
                  <a16:creationId xmlns:a16="http://schemas.microsoft.com/office/drawing/2014/main" id="{45625C46-B461-4F81-A3B9-AE6249955AD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grpSp>
        <p:nvGrpSpPr>
          <p:cNvPr id="42" name="Group 23">
            <a:extLst>
              <a:ext uri="{FF2B5EF4-FFF2-40B4-BE49-F238E27FC236}">
                <a16:creationId xmlns:a16="http://schemas.microsoft.com/office/drawing/2014/main" id="{7F7B1700-4EF0-437A-8992-8AF20311E924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281707" y="4803408"/>
            <a:ext cx="1141413" cy="131763"/>
            <a:chOff x="1138" y="582"/>
            <a:chExt cx="719" cy="83"/>
          </a:xfrm>
        </p:grpSpPr>
        <p:sp>
          <p:nvSpPr>
            <p:cNvPr id="43" name="Freeform 24">
              <a:extLst>
                <a:ext uri="{FF2B5EF4-FFF2-40B4-BE49-F238E27FC236}">
                  <a16:creationId xmlns:a16="http://schemas.microsoft.com/office/drawing/2014/main" id="{3C2352E3-69C3-484A-8980-BD849B5D7B1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38" y="587"/>
              <a:ext cx="62" cy="61"/>
            </a:xfrm>
            <a:custGeom>
              <a:avLst/>
              <a:gdLst>
                <a:gd name="T0" fmla="*/ 79 w 88"/>
                <a:gd name="T1" fmla="*/ 53 h 85"/>
                <a:gd name="T2" fmla="*/ 77 w 88"/>
                <a:gd name="T3" fmla="*/ 68 h 85"/>
                <a:gd name="T4" fmla="*/ 70 w 88"/>
                <a:gd name="T5" fmla="*/ 78 h 85"/>
                <a:gd name="T6" fmla="*/ 60 w 88"/>
                <a:gd name="T7" fmla="*/ 83 h 85"/>
                <a:gd name="T8" fmla="*/ 44 w 88"/>
                <a:gd name="T9" fmla="*/ 85 h 85"/>
                <a:gd name="T10" fmla="*/ 30 w 88"/>
                <a:gd name="T11" fmla="*/ 83 h 85"/>
                <a:gd name="T12" fmla="*/ 19 w 88"/>
                <a:gd name="T13" fmla="*/ 78 h 85"/>
                <a:gd name="T14" fmla="*/ 12 w 88"/>
                <a:gd name="T15" fmla="*/ 69 h 85"/>
                <a:gd name="T16" fmla="*/ 10 w 88"/>
                <a:gd name="T17" fmla="*/ 54 h 85"/>
                <a:gd name="T18" fmla="*/ 10 w 88"/>
                <a:gd name="T19" fmla="*/ 6 h 85"/>
                <a:gd name="T20" fmla="*/ 0 w 88"/>
                <a:gd name="T21" fmla="*/ 5 h 85"/>
                <a:gd name="T22" fmla="*/ 0 w 88"/>
                <a:gd name="T23" fmla="*/ 0 h 85"/>
                <a:gd name="T24" fmla="*/ 34 w 88"/>
                <a:gd name="T25" fmla="*/ 0 h 85"/>
                <a:gd name="T26" fmla="*/ 34 w 88"/>
                <a:gd name="T27" fmla="*/ 5 h 85"/>
                <a:gd name="T28" fmla="*/ 24 w 88"/>
                <a:gd name="T29" fmla="*/ 6 h 85"/>
                <a:gd name="T30" fmla="*/ 24 w 88"/>
                <a:gd name="T31" fmla="*/ 58 h 85"/>
                <a:gd name="T32" fmla="*/ 30 w 88"/>
                <a:gd name="T33" fmla="*/ 73 h 85"/>
                <a:gd name="T34" fmla="*/ 46 w 88"/>
                <a:gd name="T35" fmla="*/ 78 h 85"/>
                <a:gd name="T36" fmla="*/ 63 w 88"/>
                <a:gd name="T37" fmla="*/ 73 h 85"/>
                <a:gd name="T38" fmla="*/ 68 w 88"/>
                <a:gd name="T39" fmla="*/ 55 h 85"/>
                <a:gd name="T40" fmla="*/ 68 w 88"/>
                <a:gd name="T41" fmla="*/ 6 h 85"/>
                <a:gd name="T42" fmla="*/ 58 w 88"/>
                <a:gd name="T43" fmla="*/ 5 h 85"/>
                <a:gd name="T44" fmla="*/ 58 w 88"/>
                <a:gd name="T45" fmla="*/ 0 h 85"/>
                <a:gd name="T46" fmla="*/ 88 w 88"/>
                <a:gd name="T47" fmla="*/ 0 h 85"/>
                <a:gd name="T48" fmla="*/ 88 w 88"/>
                <a:gd name="T49" fmla="*/ 5 h 85"/>
                <a:gd name="T50" fmla="*/ 79 w 88"/>
                <a:gd name="T51" fmla="*/ 6 h 85"/>
                <a:gd name="T52" fmla="*/ 79 w 88"/>
                <a:gd name="T53" fmla="*/ 5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8" h="85">
                  <a:moveTo>
                    <a:pt x="79" y="53"/>
                  </a:moveTo>
                  <a:cubicBezTo>
                    <a:pt x="79" y="59"/>
                    <a:pt x="78" y="64"/>
                    <a:pt x="77" y="68"/>
                  </a:cubicBezTo>
                  <a:cubicBezTo>
                    <a:pt x="75" y="72"/>
                    <a:pt x="73" y="75"/>
                    <a:pt x="70" y="78"/>
                  </a:cubicBezTo>
                  <a:cubicBezTo>
                    <a:pt x="68" y="80"/>
                    <a:pt x="64" y="82"/>
                    <a:pt x="60" y="83"/>
                  </a:cubicBezTo>
                  <a:cubicBezTo>
                    <a:pt x="55" y="84"/>
                    <a:pt x="50" y="85"/>
                    <a:pt x="44" y="85"/>
                  </a:cubicBezTo>
                  <a:cubicBezTo>
                    <a:pt x="39" y="85"/>
                    <a:pt x="34" y="84"/>
                    <a:pt x="30" y="83"/>
                  </a:cubicBezTo>
                  <a:cubicBezTo>
                    <a:pt x="26" y="82"/>
                    <a:pt x="22" y="81"/>
                    <a:pt x="19" y="78"/>
                  </a:cubicBezTo>
                  <a:cubicBezTo>
                    <a:pt x="16" y="76"/>
                    <a:pt x="14" y="73"/>
                    <a:pt x="12" y="69"/>
                  </a:cubicBezTo>
                  <a:cubicBezTo>
                    <a:pt x="11" y="65"/>
                    <a:pt x="10" y="60"/>
                    <a:pt x="10" y="54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4" y="64"/>
                    <a:pt x="26" y="69"/>
                    <a:pt x="30" y="73"/>
                  </a:cubicBezTo>
                  <a:cubicBezTo>
                    <a:pt x="33" y="76"/>
                    <a:pt x="39" y="78"/>
                    <a:pt x="46" y="78"/>
                  </a:cubicBezTo>
                  <a:cubicBezTo>
                    <a:pt x="54" y="78"/>
                    <a:pt x="59" y="76"/>
                    <a:pt x="63" y="73"/>
                  </a:cubicBezTo>
                  <a:cubicBezTo>
                    <a:pt x="66" y="69"/>
                    <a:pt x="68" y="63"/>
                    <a:pt x="68" y="55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79" y="6"/>
                    <a:pt x="79" y="6"/>
                    <a:pt x="79" y="6"/>
                  </a:cubicBezTo>
                  <a:lnTo>
                    <a:pt x="79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4" name="Freeform 25">
              <a:extLst>
                <a:ext uri="{FF2B5EF4-FFF2-40B4-BE49-F238E27FC236}">
                  <a16:creationId xmlns:a16="http://schemas.microsoft.com/office/drawing/2014/main" id="{2678575D-DF7F-47AE-BB52-CEC76A3249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04" y="602"/>
              <a:ext cx="50" cy="45"/>
            </a:xfrm>
            <a:custGeom>
              <a:avLst/>
              <a:gdLst>
                <a:gd name="T0" fmla="*/ 22 w 72"/>
                <a:gd name="T1" fmla="*/ 55 h 62"/>
                <a:gd name="T2" fmla="*/ 33 w 72"/>
                <a:gd name="T3" fmla="*/ 57 h 62"/>
                <a:gd name="T4" fmla="*/ 33 w 72"/>
                <a:gd name="T5" fmla="*/ 62 h 62"/>
                <a:gd name="T6" fmla="*/ 0 w 72"/>
                <a:gd name="T7" fmla="*/ 62 h 62"/>
                <a:gd name="T8" fmla="*/ 0 w 72"/>
                <a:gd name="T9" fmla="*/ 57 h 62"/>
                <a:gd name="T10" fmla="*/ 9 w 72"/>
                <a:gd name="T11" fmla="*/ 55 h 62"/>
                <a:gd name="T12" fmla="*/ 9 w 72"/>
                <a:gd name="T13" fmla="*/ 9 h 62"/>
                <a:gd name="T14" fmla="*/ 0 w 72"/>
                <a:gd name="T15" fmla="*/ 6 h 62"/>
                <a:gd name="T16" fmla="*/ 0 w 72"/>
                <a:gd name="T17" fmla="*/ 3 h 62"/>
                <a:gd name="T18" fmla="*/ 20 w 72"/>
                <a:gd name="T19" fmla="*/ 0 h 62"/>
                <a:gd name="T20" fmla="*/ 23 w 72"/>
                <a:gd name="T21" fmla="*/ 0 h 62"/>
                <a:gd name="T22" fmla="*/ 23 w 72"/>
                <a:gd name="T23" fmla="*/ 4 h 62"/>
                <a:gd name="T24" fmla="*/ 33 w 72"/>
                <a:gd name="T25" fmla="*/ 1 h 62"/>
                <a:gd name="T26" fmla="*/ 43 w 72"/>
                <a:gd name="T27" fmla="*/ 0 h 62"/>
                <a:gd name="T28" fmla="*/ 57 w 72"/>
                <a:gd name="T29" fmla="*/ 4 h 62"/>
                <a:gd name="T30" fmla="*/ 62 w 72"/>
                <a:gd name="T31" fmla="*/ 17 h 62"/>
                <a:gd name="T32" fmla="*/ 62 w 72"/>
                <a:gd name="T33" fmla="*/ 55 h 62"/>
                <a:gd name="T34" fmla="*/ 72 w 72"/>
                <a:gd name="T35" fmla="*/ 57 h 62"/>
                <a:gd name="T36" fmla="*/ 72 w 72"/>
                <a:gd name="T37" fmla="*/ 62 h 62"/>
                <a:gd name="T38" fmla="*/ 39 w 72"/>
                <a:gd name="T39" fmla="*/ 62 h 62"/>
                <a:gd name="T40" fmla="*/ 39 w 72"/>
                <a:gd name="T41" fmla="*/ 56 h 62"/>
                <a:gd name="T42" fmla="*/ 49 w 72"/>
                <a:gd name="T43" fmla="*/ 55 h 62"/>
                <a:gd name="T44" fmla="*/ 49 w 72"/>
                <a:gd name="T45" fmla="*/ 26 h 62"/>
                <a:gd name="T46" fmla="*/ 49 w 72"/>
                <a:gd name="T47" fmla="*/ 19 h 62"/>
                <a:gd name="T48" fmla="*/ 48 w 72"/>
                <a:gd name="T49" fmla="*/ 14 h 62"/>
                <a:gd name="T50" fmla="*/ 44 w 72"/>
                <a:gd name="T51" fmla="*/ 10 h 62"/>
                <a:gd name="T52" fmla="*/ 37 w 72"/>
                <a:gd name="T53" fmla="*/ 9 h 62"/>
                <a:gd name="T54" fmla="*/ 34 w 72"/>
                <a:gd name="T55" fmla="*/ 9 h 62"/>
                <a:gd name="T56" fmla="*/ 31 w 72"/>
                <a:gd name="T57" fmla="*/ 9 h 62"/>
                <a:gd name="T58" fmla="*/ 27 w 72"/>
                <a:gd name="T59" fmla="*/ 10 h 62"/>
                <a:gd name="T60" fmla="*/ 22 w 72"/>
                <a:gd name="T61" fmla="*/ 11 h 62"/>
                <a:gd name="T62" fmla="*/ 22 w 72"/>
                <a:gd name="T63" fmla="*/ 5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2" h="62">
                  <a:moveTo>
                    <a:pt x="22" y="55"/>
                  </a:moveTo>
                  <a:cubicBezTo>
                    <a:pt x="33" y="57"/>
                    <a:pt x="33" y="57"/>
                    <a:pt x="33" y="57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6" y="3"/>
                    <a:pt x="30" y="1"/>
                    <a:pt x="33" y="1"/>
                  </a:cubicBezTo>
                  <a:cubicBezTo>
                    <a:pt x="36" y="0"/>
                    <a:pt x="40" y="0"/>
                    <a:pt x="43" y="0"/>
                  </a:cubicBezTo>
                  <a:cubicBezTo>
                    <a:pt x="49" y="0"/>
                    <a:pt x="54" y="1"/>
                    <a:pt x="57" y="4"/>
                  </a:cubicBezTo>
                  <a:cubicBezTo>
                    <a:pt x="61" y="7"/>
                    <a:pt x="62" y="12"/>
                    <a:pt x="62" y="17"/>
                  </a:cubicBezTo>
                  <a:cubicBezTo>
                    <a:pt x="62" y="55"/>
                    <a:pt x="62" y="55"/>
                    <a:pt x="62" y="55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4"/>
                    <a:pt x="49" y="21"/>
                    <a:pt x="49" y="19"/>
                  </a:cubicBezTo>
                  <a:cubicBezTo>
                    <a:pt x="49" y="17"/>
                    <a:pt x="49" y="15"/>
                    <a:pt x="48" y="14"/>
                  </a:cubicBezTo>
                  <a:cubicBezTo>
                    <a:pt x="47" y="12"/>
                    <a:pt x="46" y="11"/>
                    <a:pt x="44" y="10"/>
                  </a:cubicBezTo>
                  <a:cubicBezTo>
                    <a:pt x="43" y="9"/>
                    <a:pt x="40" y="9"/>
                    <a:pt x="37" y="9"/>
                  </a:cubicBezTo>
                  <a:cubicBezTo>
                    <a:pt x="36" y="9"/>
                    <a:pt x="35" y="9"/>
                    <a:pt x="34" y="9"/>
                  </a:cubicBezTo>
                  <a:cubicBezTo>
                    <a:pt x="33" y="9"/>
                    <a:pt x="32" y="9"/>
                    <a:pt x="31" y="9"/>
                  </a:cubicBezTo>
                  <a:cubicBezTo>
                    <a:pt x="30" y="9"/>
                    <a:pt x="28" y="9"/>
                    <a:pt x="27" y="10"/>
                  </a:cubicBezTo>
                  <a:cubicBezTo>
                    <a:pt x="26" y="10"/>
                    <a:pt x="24" y="10"/>
                    <a:pt x="22" y="11"/>
                  </a:cubicBezTo>
                  <a:lnTo>
                    <a:pt x="22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5" name="Freeform 26">
              <a:extLst>
                <a:ext uri="{FF2B5EF4-FFF2-40B4-BE49-F238E27FC236}">
                  <a16:creationId xmlns:a16="http://schemas.microsoft.com/office/drawing/2014/main" id="{E8BF83B9-4828-4542-A5DF-96AE8DE8544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57" y="582"/>
              <a:ext cx="22" cy="65"/>
            </a:xfrm>
            <a:custGeom>
              <a:avLst/>
              <a:gdLst>
                <a:gd name="T0" fmla="*/ 22 w 32"/>
                <a:gd name="T1" fmla="*/ 38 h 90"/>
                <a:gd name="T2" fmla="*/ 22 w 32"/>
                <a:gd name="T3" fmla="*/ 83 h 90"/>
                <a:gd name="T4" fmla="*/ 32 w 32"/>
                <a:gd name="T5" fmla="*/ 85 h 90"/>
                <a:gd name="T6" fmla="*/ 32 w 32"/>
                <a:gd name="T7" fmla="*/ 90 h 90"/>
                <a:gd name="T8" fmla="*/ 0 w 32"/>
                <a:gd name="T9" fmla="*/ 90 h 90"/>
                <a:gd name="T10" fmla="*/ 0 w 32"/>
                <a:gd name="T11" fmla="*/ 85 h 90"/>
                <a:gd name="T12" fmla="*/ 9 w 32"/>
                <a:gd name="T13" fmla="*/ 83 h 90"/>
                <a:gd name="T14" fmla="*/ 9 w 32"/>
                <a:gd name="T15" fmla="*/ 37 h 90"/>
                <a:gd name="T16" fmla="*/ 0 w 32"/>
                <a:gd name="T17" fmla="*/ 34 h 90"/>
                <a:gd name="T18" fmla="*/ 0 w 32"/>
                <a:gd name="T19" fmla="*/ 31 h 90"/>
                <a:gd name="T20" fmla="*/ 20 w 32"/>
                <a:gd name="T21" fmla="*/ 28 h 90"/>
                <a:gd name="T22" fmla="*/ 23 w 32"/>
                <a:gd name="T23" fmla="*/ 28 h 90"/>
                <a:gd name="T24" fmla="*/ 22 w 32"/>
                <a:gd name="T25" fmla="*/ 38 h 90"/>
                <a:gd name="T26" fmla="*/ 8 w 32"/>
                <a:gd name="T27" fmla="*/ 8 h 90"/>
                <a:gd name="T28" fmla="*/ 10 w 32"/>
                <a:gd name="T29" fmla="*/ 14 h 90"/>
                <a:gd name="T30" fmla="*/ 16 w 32"/>
                <a:gd name="T31" fmla="*/ 16 h 90"/>
                <a:gd name="T32" fmla="*/ 22 w 32"/>
                <a:gd name="T33" fmla="*/ 14 h 90"/>
                <a:gd name="T34" fmla="*/ 24 w 32"/>
                <a:gd name="T35" fmla="*/ 8 h 90"/>
                <a:gd name="T36" fmla="*/ 22 w 32"/>
                <a:gd name="T37" fmla="*/ 3 h 90"/>
                <a:gd name="T38" fmla="*/ 16 w 32"/>
                <a:gd name="T39" fmla="*/ 0 h 90"/>
                <a:gd name="T40" fmla="*/ 10 w 32"/>
                <a:gd name="T41" fmla="*/ 3 h 90"/>
                <a:gd name="T42" fmla="*/ 8 w 32"/>
                <a:gd name="T43" fmla="*/ 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" h="90">
                  <a:moveTo>
                    <a:pt x="22" y="38"/>
                  </a:moveTo>
                  <a:cubicBezTo>
                    <a:pt x="22" y="83"/>
                    <a:pt x="22" y="83"/>
                    <a:pt x="22" y="83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3" y="28"/>
                    <a:pt x="23" y="28"/>
                    <a:pt x="23" y="28"/>
                  </a:cubicBezTo>
                  <a:lnTo>
                    <a:pt x="22" y="38"/>
                  </a:lnTo>
                  <a:close/>
                  <a:moveTo>
                    <a:pt x="8" y="8"/>
                  </a:moveTo>
                  <a:cubicBezTo>
                    <a:pt x="8" y="10"/>
                    <a:pt x="9" y="12"/>
                    <a:pt x="10" y="14"/>
                  </a:cubicBezTo>
                  <a:cubicBezTo>
                    <a:pt x="12" y="15"/>
                    <a:pt x="14" y="16"/>
                    <a:pt x="16" y="16"/>
                  </a:cubicBezTo>
                  <a:cubicBezTo>
                    <a:pt x="18" y="16"/>
                    <a:pt x="20" y="15"/>
                    <a:pt x="22" y="14"/>
                  </a:cubicBezTo>
                  <a:cubicBezTo>
                    <a:pt x="23" y="12"/>
                    <a:pt x="24" y="10"/>
                    <a:pt x="24" y="8"/>
                  </a:cubicBezTo>
                  <a:cubicBezTo>
                    <a:pt x="24" y="6"/>
                    <a:pt x="23" y="4"/>
                    <a:pt x="22" y="3"/>
                  </a:cubicBezTo>
                  <a:cubicBezTo>
                    <a:pt x="20" y="1"/>
                    <a:pt x="18" y="0"/>
                    <a:pt x="16" y="0"/>
                  </a:cubicBezTo>
                  <a:cubicBezTo>
                    <a:pt x="14" y="0"/>
                    <a:pt x="12" y="1"/>
                    <a:pt x="10" y="3"/>
                  </a:cubicBezTo>
                  <a:cubicBezTo>
                    <a:pt x="9" y="4"/>
                    <a:pt x="8" y="6"/>
                    <a:pt x="8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6" name="Freeform 27">
              <a:extLst>
                <a:ext uri="{FF2B5EF4-FFF2-40B4-BE49-F238E27FC236}">
                  <a16:creationId xmlns:a16="http://schemas.microsoft.com/office/drawing/2014/main" id="{7420F7DA-1CF4-42F5-86FF-2A142EDB54D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80" y="603"/>
              <a:ext cx="50" cy="44"/>
            </a:xfrm>
            <a:custGeom>
              <a:avLst/>
              <a:gdLst>
                <a:gd name="T0" fmla="*/ 31 w 50"/>
                <a:gd name="T1" fmla="*/ 4 h 44"/>
                <a:gd name="T2" fmla="*/ 31 w 50"/>
                <a:gd name="T3" fmla="*/ 0 h 44"/>
                <a:gd name="T4" fmla="*/ 50 w 50"/>
                <a:gd name="T5" fmla="*/ 0 h 44"/>
                <a:gd name="T6" fmla="*/ 50 w 50"/>
                <a:gd name="T7" fmla="*/ 4 h 44"/>
                <a:gd name="T8" fmla="*/ 44 w 50"/>
                <a:gd name="T9" fmla="*/ 5 h 44"/>
                <a:gd name="T10" fmla="*/ 29 w 50"/>
                <a:gd name="T11" fmla="*/ 44 h 44"/>
                <a:gd name="T12" fmla="*/ 20 w 50"/>
                <a:gd name="T13" fmla="*/ 44 h 44"/>
                <a:gd name="T14" fmla="*/ 6 w 50"/>
                <a:gd name="T15" fmla="*/ 5 h 44"/>
                <a:gd name="T16" fmla="*/ 0 w 50"/>
                <a:gd name="T17" fmla="*/ 4 h 44"/>
                <a:gd name="T18" fmla="*/ 0 w 50"/>
                <a:gd name="T19" fmla="*/ 0 h 44"/>
                <a:gd name="T20" fmla="*/ 22 w 50"/>
                <a:gd name="T21" fmla="*/ 0 h 44"/>
                <a:gd name="T22" fmla="*/ 22 w 50"/>
                <a:gd name="T23" fmla="*/ 4 h 44"/>
                <a:gd name="T24" fmla="*/ 16 w 50"/>
                <a:gd name="T25" fmla="*/ 5 h 44"/>
                <a:gd name="T26" fmla="*/ 26 w 50"/>
                <a:gd name="T27" fmla="*/ 33 h 44"/>
                <a:gd name="T28" fmla="*/ 37 w 50"/>
                <a:gd name="T29" fmla="*/ 5 h 44"/>
                <a:gd name="T30" fmla="*/ 31 w 50"/>
                <a:gd name="T31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0" h="44">
                  <a:moveTo>
                    <a:pt x="31" y="4"/>
                  </a:moveTo>
                  <a:lnTo>
                    <a:pt x="31" y="0"/>
                  </a:lnTo>
                  <a:lnTo>
                    <a:pt x="50" y="0"/>
                  </a:lnTo>
                  <a:lnTo>
                    <a:pt x="50" y="4"/>
                  </a:lnTo>
                  <a:lnTo>
                    <a:pt x="44" y="5"/>
                  </a:lnTo>
                  <a:lnTo>
                    <a:pt x="29" y="44"/>
                  </a:lnTo>
                  <a:lnTo>
                    <a:pt x="20" y="44"/>
                  </a:lnTo>
                  <a:lnTo>
                    <a:pt x="6" y="5"/>
                  </a:lnTo>
                  <a:lnTo>
                    <a:pt x="0" y="4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16" y="5"/>
                  </a:lnTo>
                  <a:lnTo>
                    <a:pt x="26" y="33"/>
                  </a:lnTo>
                  <a:lnTo>
                    <a:pt x="37" y="5"/>
                  </a:lnTo>
                  <a:lnTo>
                    <a:pt x="31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7" name="Freeform 28">
              <a:extLst>
                <a:ext uri="{FF2B5EF4-FFF2-40B4-BE49-F238E27FC236}">
                  <a16:creationId xmlns:a16="http://schemas.microsoft.com/office/drawing/2014/main" id="{C0A239FD-5C5D-40F8-B16C-59C5C197D06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33" y="602"/>
              <a:ext cx="38" cy="46"/>
            </a:xfrm>
            <a:custGeom>
              <a:avLst/>
              <a:gdLst>
                <a:gd name="T0" fmla="*/ 55 w 55"/>
                <a:gd name="T1" fmla="*/ 56 h 63"/>
                <a:gd name="T2" fmla="*/ 51 w 55"/>
                <a:gd name="T3" fmla="*/ 58 h 63"/>
                <a:gd name="T4" fmla="*/ 45 w 55"/>
                <a:gd name="T5" fmla="*/ 61 h 63"/>
                <a:gd name="T6" fmla="*/ 39 w 55"/>
                <a:gd name="T7" fmla="*/ 62 h 63"/>
                <a:gd name="T8" fmla="*/ 31 w 55"/>
                <a:gd name="T9" fmla="*/ 63 h 63"/>
                <a:gd name="T10" fmla="*/ 18 w 55"/>
                <a:gd name="T11" fmla="*/ 61 h 63"/>
                <a:gd name="T12" fmla="*/ 9 w 55"/>
                <a:gd name="T13" fmla="*/ 55 h 63"/>
                <a:gd name="T14" fmla="*/ 3 w 55"/>
                <a:gd name="T15" fmla="*/ 45 h 63"/>
                <a:gd name="T16" fmla="*/ 0 w 55"/>
                <a:gd name="T17" fmla="*/ 32 h 63"/>
                <a:gd name="T18" fmla="*/ 8 w 55"/>
                <a:gd name="T19" fmla="*/ 8 h 63"/>
                <a:gd name="T20" fmla="*/ 30 w 55"/>
                <a:gd name="T21" fmla="*/ 0 h 63"/>
                <a:gd name="T22" fmla="*/ 41 w 55"/>
                <a:gd name="T23" fmla="*/ 1 h 63"/>
                <a:gd name="T24" fmla="*/ 49 w 55"/>
                <a:gd name="T25" fmla="*/ 6 h 63"/>
                <a:gd name="T26" fmla="*/ 53 w 55"/>
                <a:gd name="T27" fmla="*/ 13 h 63"/>
                <a:gd name="T28" fmla="*/ 55 w 55"/>
                <a:gd name="T29" fmla="*/ 22 h 63"/>
                <a:gd name="T30" fmla="*/ 54 w 55"/>
                <a:gd name="T31" fmla="*/ 30 h 63"/>
                <a:gd name="T32" fmla="*/ 15 w 55"/>
                <a:gd name="T33" fmla="*/ 30 h 63"/>
                <a:gd name="T34" fmla="*/ 18 w 55"/>
                <a:gd name="T35" fmla="*/ 47 h 63"/>
                <a:gd name="T36" fmla="*/ 30 w 55"/>
                <a:gd name="T37" fmla="*/ 55 h 63"/>
                <a:gd name="T38" fmla="*/ 43 w 55"/>
                <a:gd name="T39" fmla="*/ 54 h 63"/>
                <a:gd name="T40" fmla="*/ 55 w 55"/>
                <a:gd name="T41" fmla="*/ 50 h 63"/>
                <a:gd name="T42" fmla="*/ 55 w 55"/>
                <a:gd name="T43" fmla="*/ 56 h 63"/>
                <a:gd name="T44" fmla="*/ 28 w 55"/>
                <a:gd name="T45" fmla="*/ 24 h 63"/>
                <a:gd name="T46" fmla="*/ 42 w 55"/>
                <a:gd name="T47" fmla="*/ 24 h 63"/>
                <a:gd name="T48" fmla="*/ 41 w 55"/>
                <a:gd name="T49" fmla="*/ 17 h 63"/>
                <a:gd name="T50" fmla="*/ 39 w 55"/>
                <a:gd name="T51" fmla="*/ 11 h 63"/>
                <a:gd name="T52" fmla="*/ 35 w 55"/>
                <a:gd name="T53" fmla="*/ 7 h 63"/>
                <a:gd name="T54" fmla="*/ 29 w 55"/>
                <a:gd name="T55" fmla="*/ 6 h 63"/>
                <a:gd name="T56" fmla="*/ 19 w 55"/>
                <a:gd name="T57" fmla="*/ 11 h 63"/>
                <a:gd name="T58" fmla="*/ 15 w 55"/>
                <a:gd name="T59" fmla="*/ 24 h 63"/>
                <a:gd name="T60" fmla="*/ 28 w 55"/>
                <a:gd name="T61" fmla="*/ 2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" h="63">
                  <a:moveTo>
                    <a:pt x="55" y="56"/>
                  </a:moveTo>
                  <a:cubicBezTo>
                    <a:pt x="54" y="57"/>
                    <a:pt x="53" y="58"/>
                    <a:pt x="51" y="58"/>
                  </a:cubicBezTo>
                  <a:cubicBezTo>
                    <a:pt x="49" y="59"/>
                    <a:pt x="48" y="60"/>
                    <a:pt x="45" y="61"/>
                  </a:cubicBezTo>
                  <a:cubicBezTo>
                    <a:pt x="43" y="61"/>
                    <a:pt x="41" y="62"/>
                    <a:pt x="39" y="62"/>
                  </a:cubicBezTo>
                  <a:cubicBezTo>
                    <a:pt x="36" y="63"/>
                    <a:pt x="33" y="63"/>
                    <a:pt x="31" y="63"/>
                  </a:cubicBezTo>
                  <a:cubicBezTo>
                    <a:pt x="26" y="63"/>
                    <a:pt x="22" y="62"/>
                    <a:pt x="18" y="61"/>
                  </a:cubicBezTo>
                  <a:cubicBezTo>
                    <a:pt x="14" y="60"/>
                    <a:pt x="11" y="58"/>
                    <a:pt x="9" y="55"/>
                  </a:cubicBezTo>
                  <a:cubicBezTo>
                    <a:pt x="6" y="53"/>
                    <a:pt x="4" y="49"/>
                    <a:pt x="3" y="45"/>
                  </a:cubicBezTo>
                  <a:cubicBezTo>
                    <a:pt x="1" y="41"/>
                    <a:pt x="0" y="37"/>
                    <a:pt x="0" y="32"/>
                  </a:cubicBezTo>
                  <a:cubicBezTo>
                    <a:pt x="0" y="21"/>
                    <a:pt x="3" y="13"/>
                    <a:pt x="8" y="8"/>
                  </a:cubicBezTo>
                  <a:cubicBezTo>
                    <a:pt x="14" y="2"/>
                    <a:pt x="21" y="0"/>
                    <a:pt x="30" y="0"/>
                  </a:cubicBezTo>
                  <a:cubicBezTo>
                    <a:pt x="34" y="0"/>
                    <a:pt x="38" y="0"/>
                    <a:pt x="41" y="1"/>
                  </a:cubicBezTo>
                  <a:cubicBezTo>
                    <a:pt x="44" y="3"/>
                    <a:pt x="47" y="4"/>
                    <a:pt x="49" y="6"/>
                  </a:cubicBezTo>
                  <a:cubicBezTo>
                    <a:pt x="51" y="8"/>
                    <a:pt x="52" y="11"/>
                    <a:pt x="53" y="13"/>
                  </a:cubicBezTo>
                  <a:cubicBezTo>
                    <a:pt x="54" y="16"/>
                    <a:pt x="55" y="19"/>
                    <a:pt x="55" y="22"/>
                  </a:cubicBezTo>
                  <a:cubicBezTo>
                    <a:pt x="55" y="25"/>
                    <a:pt x="55" y="28"/>
                    <a:pt x="54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7"/>
                    <a:pt x="16" y="43"/>
                    <a:pt x="18" y="47"/>
                  </a:cubicBezTo>
                  <a:cubicBezTo>
                    <a:pt x="21" y="51"/>
                    <a:pt x="25" y="54"/>
                    <a:pt x="30" y="55"/>
                  </a:cubicBezTo>
                  <a:cubicBezTo>
                    <a:pt x="34" y="56"/>
                    <a:pt x="38" y="55"/>
                    <a:pt x="43" y="54"/>
                  </a:cubicBezTo>
                  <a:cubicBezTo>
                    <a:pt x="47" y="53"/>
                    <a:pt x="51" y="52"/>
                    <a:pt x="55" y="50"/>
                  </a:cubicBezTo>
                  <a:lnTo>
                    <a:pt x="55" y="56"/>
                  </a:lnTo>
                  <a:close/>
                  <a:moveTo>
                    <a:pt x="28" y="24"/>
                  </a:moveTo>
                  <a:cubicBezTo>
                    <a:pt x="42" y="24"/>
                    <a:pt x="42" y="24"/>
                    <a:pt x="42" y="24"/>
                  </a:cubicBezTo>
                  <a:cubicBezTo>
                    <a:pt x="42" y="21"/>
                    <a:pt x="41" y="19"/>
                    <a:pt x="41" y="17"/>
                  </a:cubicBezTo>
                  <a:cubicBezTo>
                    <a:pt x="40" y="14"/>
                    <a:pt x="40" y="12"/>
                    <a:pt x="39" y="11"/>
                  </a:cubicBezTo>
                  <a:cubicBezTo>
                    <a:pt x="38" y="9"/>
                    <a:pt x="36" y="8"/>
                    <a:pt x="35" y="7"/>
                  </a:cubicBezTo>
                  <a:cubicBezTo>
                    <a:pt x="33" y="6"/>
                    <a:pt x="31" y="6"/>
                    <a:pt x="29" y="6"/>
                  </a:cubicBezTo>
                  <a:cubicBezTo>
                    <a:pt x="25" y="6"/>
                    <a:pt x="21" y="7"/>
                    <a:pt x="19" y="11"/>
                  </a:cubicBezTo>
                  <a:cubicBezTo>
                    <a:pt x="16" y="14"/>
                    <a:pt x="15" y="18"/>
                    <a:pt x="15" y="24"/>
                  </a:cubicBezTo>
                  <a:lnTo>
                    <a:pt x="28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8" name="Freeform 29">
              <a:extLst>
                <a:ext uri="{FF2B5EF4-FFF2-40B4-BE49-F238E27FC236}">
                  <a16:creationId xmlns:a16="http://schemas.microsoft.com/office/drawing/2014/main" id="{54BB660B-EBEF-43BB-90E1-D9E8F7E2243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76" y="602"/>
              <a:ext cx="35" cy="45"/>
            </a:xfrm>
            <a:custGeom>
              <a:avLst/>
              <a:gdLst>
                <a:gd name="T0" fmla="*/ 37 w 49"/>
                <a:gd name="T1" fmla="*/ 9 h 62"/>
                <a:gd name="T2" fmla="*/ 31 w 49"/>
                <a:gd name="T3" fmla="*/ 9 h 62"/>
                <a:gd name="T4" fmla="*/ 22 w 49"/>
                <a:gd name="T5" fmla="*/ 11 h 62"/>
                <a:gd name="T6" fmla="*/ 22 w 49"/>
                <a:gd name="T7" fmla="*/ 55 h 62"/>
                <a:gd name="T8" fmla="*/ 35 w 49"/>
                <a:gd name="T9" fmla="*/ 56 h 62"/>
                <a:gd name="T10" fmla="*/ 35 w 49"/>
                <a:gd name="T11" fmla="*/ 62 h 62"/>
                <a:gd name="T12" fmla="*/ 0 w 49"/>
                <a:gd name="T13" fmla="*/ 62 h 62"/>
                <a:gd name="T14" fmla="*/ 0 w 49"/>
                <a:gd name="T15" fmla="*/ 57 h 62"/>
                <a:gd name="T16" fmla="*/ 9 w 49"/>
                <a:gd name="T17" fmla="*/ 55 h 62"/>
                <a:gd name="T18" fmla="*/ 9 w 49"/>
                <a:gd name="T19" fmla="*/ 9 h 62"/>
                <a:gd name="T20" fmla="*/ 0 w 49"/>
                <a:gd name="T21" fmla="*/ 6 h 62"/>
                <a:gd name="T22" fmla="*/ 0 w 49"/>
                <a:gd name="T23" fmla="*/ 3 h 62"/>
                <a:gd name="T24" fmla="*/ 20 w 49"/>
                <a:gd name="T25" fmla="*/ 0 h 62"/>
                <a:gd name="T26" fmla="*/ 23 w 49"/>
                <a:gd name="T27" fmla="*/ 0 h 62"/>
                <a:gd name="T28" fmla="*/ 23 w 49"/>
                <a:gd name="T29" fmla="*/ 4 h 62"/>
                <a:gd name="T30" fmla="*/ 33 w 49"/>
                <a:gd name="T31" fmla="*/ 1 h 62"/>
                <a:gd name="T32" fmla="*/ 44 w 49"/>
                <a:gd name="T33" fmla="*/ 0 h 62"/>
                <a:gd name="T34" fmla="*/ 49 w 49"/>
                <a:gd name="T35" fmla="*/ 0 h 62"/>
                <a:gd name="T36" fmla="*/ 49 w 49"/>
                <a:gd name="T37" fmla="*/ 1 h 62"/>
                <a:gd name="T38" fmla="*/ 47 w 49"/>
                <a:gd name="T39" fmla="*/ 17 h 62"/>
                <a:gd name="T40" fmla="*/ 39 w 49"/>
                <a:gd name="T41" fmla="*/ 17 h 62"/>
                <a:gd name="T42" fmla="*/ 37 w 49"/>
                <a:gd name="T43" fmla="*/ 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" h="62">
                  <a:moveTo>
                    <a:pt x="37" y="9"/>
                  </a:moveTo>
                  <a:cubicBezTo>
                    <a:pt x="35" y="9"/>
                    <a:pt x="33" y="9"/>
                    <a:pt x="31" y="9"/>
                  </a:cubicBezTo>
                  <a:cubicBezTo>
                    <a:pt x="28" y="9"/>
                    <a:pt x="26" y="10"/>
                    <a:pt x="22" y="11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6" y="3"/>
                    <a:pt x="29" y="1"/>
                    <a:pt x="33" y="1"/>
                  </a:cubicBezTo>
                  <a:cubicBezTo>
                    <a:pt x="37" y="0"/>
                    <a:pt x="40" y="0"/>
                    <a:pt x="44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39" y="17"/>
                    <a:pt x="39" y="17"/>
                    <a:pt x="39" y="17"/>
                  </a:cubicBezTo>
                  <a:lnTo>
                    <a:pt x="37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9" name="Freeform 30">
              <a:extLst>
                <a:ext uri="{FF2B5EF4-FFF2-40B4-BE49-F238E27FC236}">
                  <a16:creationId xmlns:a16="http://schemas.microsoft.com/office/drawing/2014/main" id="{12645302-3E25-405B-A96F-07D954029DF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16" y="602"/>
              <a:ext cx="32" cy="46"/>
            </a:xfrm>
            <a:custGeom>
              <a:avLst/>
              <a:gdLst>
                <a:gd name="T0" fmla="*/ 13 w 46"/>
                <a:gd name="T1" fmla="*/ 53 h 63"/>
                <a:gd name="T2" fmla="*/ 18 w 46"/>
                <a:gd name="T3" fmla="*/ 55 h 63"/>
                <a:gd name="T4" fmla="*/ 24 w 46"/>
                <a:gd name="T5" fmla="*/ 56 h 63"/>
                <a:gd name="T6" fmla="*/ 30 w 46"/>
                <a:gd name="T7" fmla="*/ 54 h 63"/>
                <a:gd name="T8" fmla="*/ 33 w 46"/>
                <a:gd name="T9" fmla="*/ 47 h 63"/>
                <a:gd name="T10" fmla="*/ 32 w 46"/>
                <a:gd name="T11" fmla="*/ 43 h 63"/>
                <a:gd name="T12" fmla="*/ 29 w 46"/>
                <a:gd name="T13" fmla="*/ 40 h 63"/>
                <a:gd name="T14" fmla="*/ 24 w 46"/>
                <a:gd name="T15" fmla="*/ 37 h 63"/>
                <a:gd name="T16" fmla="*/ 20 w 46"/>
                <a:gd name="T17" fmla="*/ 35 h 63"/>
                <a:gd name="T18" fmla="*/ 13 w 46"/>
                <a:gd name="T19" fmla="*/ 32 h 63"/>
                <a:gd name="T20" fmla="*/ 7 w 46"/>
                <a:gd name="T21" fmla="*/ 28 h 63"/>
                <a:gd name="T22" fmla="*/ 3 w 46"/>
                <a:gd name="T23" fmla="*/ 23 h 63"/>
                <a:gd name="T24" fmla="*/ 2 w 46"/>
                <a:gd name="T25" fmla="*/ 16 h 63"/>
                <a:gd name="T26" fmla="*/ 3 w 46"/>
                <a:gd name="T27" fmla="*/ 9 h 63"/>
                <a:gd name="T28" fmla="*/ 8 w 46"/>
                <a:gd name="T29" fmla="*/ 4 h 63"/>
                <a:gd name="T30" fmla="*/ 16 w 46"/>
                <a:gd name="T31" fmla="*/ 1 h 63"/>
                <a:gd name="T32" fmla="*/ 26 w 46"/>
                <a:gd name="T33" fmla="*/ 0 h 63"/>
                <a:gd name="T34" fmla="*/ 31 w 46"/>
                <a:gd name="T35" fmla="*/ 0 h 63"/>
                <a:gd name="T36" fmla="*/ 36 w 46"/>
                <a:gd name="T37" fmla="*/ 1 h 63"/>
                <a:gd name="T38" fmla="*/ 40 w 46"/>
                <a:gd name="T39" fmla="*/ 2 h 63"/>
                <a:gd name="T40" fmla="*/ 44 w 46"/>
                <a:gd name="T41" fmla="*/ 3 h 63"/>
                <a:gd name="T42" fmla="*/ 44 w 46"/>
                <a:gd name="T43" fmla="*/ 4 h 63"/>
                <a:gd name="T44" fmla="*/ 42 w 46"/>
                <a:gd name="T45" fmla="*/ 19 h 63"/>
                <a:gd name="T46" fmla="*/ 34 w 46"/>
                <a:gd name="T47" fmla="*/ 19 h 63"/>
                <a:gd name="T48" fmla="*/ 31 w 46"/>
                <a:gd name="T49" fmla="*/ 8 h 63"/>
                <a:gd name="T50" fmla="*/ 28 w 46"/>
                <a:gd name="T51" fmla="*/ 7 h 63"/>
                <a:gd name="T52" fmla="*/ 23 w 46"/>
                <a:gd name="T53" fmla="*/ 6 h 63"/>
                <a:gd name="T54" fmla="*/ 17 w 46"/>
                <a:gd name="T55" fmla="*/ 8 h 63"/>
                <a:gd name="T56" fmla="*/ 14 w 46"/>
                <a:gd name="T57" fmla="*/ 14 h 63"/>
                <a:gd name="T58" fmla="*/ 16 w 46"/>
                <a:gd name="T59" fmla="*/ 18 h 63"/>
                <a:gd name="T60" fmla="*/ 19 w 46"/>
                <a:gd name="T61" fmla="*/ 22 h 63"/>
                <a:gd name="T62" fmla="*/ 24 w 46"/>
                <a:gd name="T63" fmla="*/ 25 h 63"/>
                <a:gd name="T64" fmla="*/ 29 w 46"/>
                <a:gd name="T65" fmla="*/ 27 h 63"/>
                <a:gd name="T66" fmla="*/ 36 w 46"/>
                <a:gd name="T67" fmla="*/ 30 h 63"/>
                <a:gd name="T68" fmla="*/ 41 w 46"/>
                <a:gd name="T69" fmla="*/ 34 h 63"/>
                <a:gd name="T70" fmla="*/ 45 w 46"/>
                <a:gd name="T71" fmla="*/ 38 h 63"/>
                <a:gd name="T72" fmla="*/ 46 w 46"/>
                <a:gd name="T73" fmla="*/ 44 h 63"/>
                <a:gd name="T74" fmla="*/ 44 w 46"/>
                <a:gd name="T75" fmla="*/ 53 h 63"/>
                <a:gd name="T76" fmla="*/ 39 w 46"/>
                <a:gd name="T77" fmla="*/ 58 h 63"/>
                <a:gd name="T78" fmla="*/ 31 w 46"/>
                <a:gd name="T79" fmla="*/ 62 h 63"/>
                <a:gd name="T80" fmla="*/ 21 w 46"/>
                <a:gd name="T81" fmla="*/ 63 h 63"/>
                <a:gd name="T82" fmla="*/ 16 w 46"/>
                <a:gd name="T83" fmla="*/ 63 h 63"/>
                <a:gd name="T84" fmla="*/ 10 w 46"/>
                <a:gd name="T85" fmla="*/ 61 h 63"/>
                <a:gd name="T86" fmla="*/ 5 w 46"/>
                <a:gd name="T87" fmla="*/ 60 h 63"/>
                <a:gd name="T88" fmla="*/ 1 w 46"/>
                <a:gd name="T89" fmla="*/ 59 h 63"/>
                <a:gd name="T90" fmla="*/ 0 w 46"/>
                <a:gd name="T91" fmla="*/ 58 h 63"/>
                <a:gd name="T92" fmla="*/ 2 w 46"/>
                <a:gd name="T93" fmla="*/ 42 h 63"/>
                <a:gd name="T94" fmla="*/ 10 w 46"/>
                <a:gd name="T95" fmla="*/ 42 h 63"/>
                <a:gd name="T96" fmla="*/ 13 w 46"/>
                <a:gd name="T97" fmla="*/ 5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6" h="63">
                  <a:moveTo>
                    <a:pt x="13" y="53"/>
                  </a:moveTo>
                  <a:cubicBezTo>
                    <a:pt x="14" y="54"/>
                    <a:pt x="16" y="55"/>
                    <a:pt x="18" y="55"/>
                  </a:cubicBezTo>
                  <a:cubicBezTo>
                    <a:pt x="19" y="56"/>
                    <a:pt x="22" y="56"/>
                    <a:pt x="24" y="56"/>
                  </a:cubicBezTo>
                  <a:cubicBezTo>
                    <a:pt x="26" y="56"/>
                    <a:pt x="29" y="55"/>
                    <a:pt x="30" y="54"/>
                  </a:cubicBezTo>
                  <a:cubicBezTo>
                    <a:pt x="32" y="52"/>
                    <a:pt x="33" y="50"/>
                    <a:pt x="33" y="47"/>
                  </a:cubicBezTo>
                  <a:cubicBezTo>
                    <a:pt x="33" y="45"/>
                    <a:pt x="32" y="44"/>
                    <a:pt x="32" y="43"/>
                  </a:cubicBezTo>
                  <a:cubicBezTo>
                    <a:pt x="31" y="42"/>
                    <a:pt x="30" y="40"/>
                    <a:pt x="29" y="40"/>
                  </a:cubicBezTo>
                  <a:cubicBezTo>
                    <a:pt x="27" y="39"/>
                    <a:pt x="26" y="38"/>
                    <a:pt x="24" y="37"/>
                  </a:cubicBezTo>
                  <a:cubicBezTo>
                    <a:pt x="23" y="36"/>
                    <a:pt x="21" y="36"/>
                    <a:pt x="20" y="35"/>
                  </a:cubicBezTo>
                  <a:cubicBezTo>
                    <a:pt x="18" y="34"/>
                    <a:pt x="15" y="33"/>
                    <a:pt x="13" y="32"/>
                  </a:cubicBezTo>
                  <a:cubicBezTo>
                    <a:pt x="11" y="30"/>
                    <a:pt x="9" y="29"/>
                    <a:pt x="7" y="28"/>
                  </a:cubicBezTo>
                  <a:cubicBezTo>
                    <a:pt x="5" y="26"/>
                    <a:pt x="4" y="25"/>
                    <a:pt x="3" y="23"/>
                  </a:cubicBezTo>
                  <a:cubicBezTo>
                    <a:pt x="2" y="21"/>
                    <a:pt x="2" y="19"/>
                    <a:pt x="2" y="16"/>
                  </a:cubicBezTo>
                  <a:cubicBezTo>
                    <a:pt x="2" y="14"/>
                    <a:pt x="2" y="11"/>
                    <a:pt x="3" y="9"/>
                  </a:cubicBezTo>
                  <a:cubicBezTo>
                    <a:pt x="5" y="7"/>
                    <a:pt x="6" y="5"/>
                    <a:pt x="8" y="4"/>
                  </a:cubicBezTo>
                  <a:cubicBezTo>
                    <a:pt x="11" y="2"/>
                    <a:pt x="13" y="1"/>
                    <a:pt x="16" y="1"/>
                  </a:cubicBezTo>
                  <a:cubicBezTo>
                    <a:pt x="19" y="0"/>
                    <a:pt x="22" y="0"/>
                    <a:pt x="26" y="0"/>
                  </a:cubicBezTo>
                  <a:cubicBezTo>
                    <a:pt x="27" y="0"/>
                    <a:pt x="29" y="0"/>
                    <a:pt x="31" y="0"/>
                  </a:cubicBezTo>
                  <a:cubicBezTo>
                    <a:pt x="32" y="0"/>
                    <a:pt x="34" y="0"/>
                    <a:pt x="36" y="1"/>
                  </a:cubicBezTo>
                  <a:cubicBezTo>
                    <a:pt x="37" y="1"/>
                    <a:pt x="39" y="1"/>
                    <a:pt x="40" y="2"/>
                  </a:cubicBezTo>
                  <a:cubicBezTo>
                    <a:pt x="42" y="2"/>
                    <a:pt x="43" y="2"/>
                    <a:pt x="44" y="3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0" y="7"/>
                    <a:pt x="28" y="7"/>
                  </a:cubicBezTo>
                  <a:cubicBezTo>
                    <a:pt x="27" y="6"/>
                    <a:pt x="25" y="6"/>
                    <a:pt x="23" y="6"/>
                  </a:cubicBezTo>
                  <a:cubicBezTo>
                    <a:pt x="21" y="6"/>
                    <a:pt x="18" y="7"/>
                    <a:pt x="17" y="8"/>
                  </a:cubicBezTo>
                  <a:cubicBezTo>
                    <a:pt x="15" y="9"/>
                    <a:pt x="14" y="11"/>
                    <a:pt x="14" y="14"/>
                  </a:cubicBezTo>
                  <a:cubicBezTo>
                    <a:pt x="14" y="16"/>
                    <a:pt x="15" y="17"/>
                    <a:pt x="16" y="18"/>
                  </a:cubicBezTo>
                  <a:cubicBezTo>
                    <a:pt x="17" y="20"/>
                    <a:pt x="18" y="21"/>
                    <a:pt x="19" y="22"/>
                  </a:cubicBezTo>
                  <a:cubicBezTo>
                    <a:pt x="20" y="23"/>
                    <a:pt x="22" y="24"/>
                    <a:pt x="24" y="25"/>
                  </a:cubicBezTo>
                  <a:cubicBezTo>
                    <a:pt x="25" y="25"/>
                    <a:pt x="27" y="26"/>
                    <a:pt x="29" y="27"/>
                  </a:cubicBezTo>
                  <a:cubicBezTo>
                    <a:pt x="31" y="28"/>
                    <a:pt x="33" y="29"/>
                    <a:pt x="36" y="30"/>
                  </a:cubicBezTo>
                  <a:cubicBezTo>
                    <a:pt x="38" y="31"/>
                    <a:pt x="39" y="32"/>
                    <a:pt x="41" y="34"/>
                  </a:cubicBezTo>
                  <a:cubicBezTo>
                    <a:pt x="43" y="35"/>
                    <a:pt x="44" y="37"/>
                    <a:pt x="45" y="38"/>
                  </a:cubicBezTo>
                  <a:cubicBezTo>
                    <a:pt x="46" y="40"/>
                    <a:pt x="46" y="42"/>
                    <a:pt x="46" y="44"/>
                  </a:cubicBezTo>
                  <a:cubicBezTo>
                    <a:pt x="46" y="48"/>
                    <a:pt x="45" y="50"/>
                    <a:pt x="44" y="53"/>
                  </a:cubicBezTo>
                  <a:cubicBezTo>
                    <a:pt x="43" y="55"/>
                    <a:pt x="41" y="57"/>
                    <a:pt x="39" y="58"/>
                  </a:cubicBezTo>
                  <a:cubicBezTo>
                    <a:pt x="36" y="60"/>
                    <a:pt x="34" y="61"/>
                    <a:pt x="31" y="62"/>
                  </a:cubicBezTo>
                  <a:cubicBezTo>
                    <a:pt x="28" y="63"/>
                    <a:pt x="25" y="63"/>
                    <a:pt x="21" y="63"/>
                  </a:cubicBezTo>
                  <a:cubicBezTo>
                    <a:pt x="20" y="63"/>
                    <a:pt x="18" y="63"/>
                    <a:pt x="16" y="63"/>
                  </a:cubicBezTo>
                  <a:cubicBezTo>
                    <a:pt x="14" y="62"/>
                    <a:pt x="12" y="62"/>
                    <a:pt x="10" y="61"/>
                  </a:cubicBezTo>
                  <a:cubicBezTo>
                    <a:pt x="8" y="61"/>
                    <a:pt x="6" y="60"/>
                    <a:pt x="5" y="60"/>
                  </a:cubicBezTo>
                  <a:cubicBezTo>
                    <a:pt x="3" y="59"/>
                    <a:pt x="2" y="59"/>
                    <a:pt x="1" y="5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10" y="42"/>
                    <a:pt x="10" y="42"/>
                    <a:pt x="10" y="42"/>
                  </a:cubicBezTo>
                  <a:lnTo>
                    <a:pt x="13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50" name="Freeform 31">
              <a:extLst>
                <a:ext uri="{FF2B5EF4-FFF2-40B4-BE49-F238E27FC236}">
                  <a16:creationId xmlns:a16="http://schemas.microsoft.com/office/drawing/2014/main" id="{02035B56-48BB-4797-8F36-9943789B357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453" y="582"/>
              <a:ext cx="23" cy="65"/>
            </a:xfrm>
            <a:custGeom>
              <a:avLst/>
              <a:gdLst>
                <a:gd name="T0" fmla="*/ 23 w 32"/>
                <a:gd name="T1" fmla="*/ 38 h 90"/>
                <a:gd name="T2" fmla="*/ 23 w 32"/>
                <a:gd name="T3" fmla="*/ 83 h 90"/>
                <a:gd name="T4" fmla="*/ 32 w 32"/>
                <a:gd name="T5" fmla="*/ 85 h 90"/>
                <a:gd name="T6" fmla="*/ 32 w 32"/>
                <a:gd name="T7" fmla="*/ 90 h 90"/>
                <a:gd name="T8" fmla="*/ 0 w 32"/>
                <a:gd name="T9" fmla="*/ 90 h 90"/>
                <a:gd name="T10" fmla="*/ 0 w 32"/>
                <a:gd name="T11" fmla="*/ 85 h 90"/>
                <a:gd name="T12" fmla="*/ 9 w 32"/>
                <a:gd name="T13" fmla="*/ 83 h 90"/>
                <a:gd name="T14" fmla="*/ 9 w 32"/>
                <a:gd name="T15" fmla="*/ 37 h 90"/>
                <a:gd name="T16" fmla="*/ 0 w 32"/>
                <a:gd name="T17" fmla="*/ 34 h 90"/>
                <a:gd name="T18" fmla="*/ 0 w 32"/>
                <a:gd name="T19" fmla="*/ 31 h 90"/>
                <a:gd name="T20" fmla="*/ 20 w 32"/>
                <a:gd name="T21" fmla="*/ 28 h 90"/>
                <a:gd name="T22" fmla="*/ 23 w 32"/>
                <a:gd name="T23" fmla="*/ 28 h 90"/>
                <a:gd name="T24" fmla="*/ 23 w 32"/>
                <a:gd name="T25" fmla="*/ 38 h 90"/>
                <a:gd name="T26" fmla="*/ 8 w 32"/>
                <a:gd name="T27" fmla="*/ 8 h 90"/>
                <a:gd name="T28" fmla="*/ 10 w 32"/>
                <a:gd name="T29" fmla="*/ 14 h 90"/>
                <a:gd name="T30" fmla="*/ 16 w 32"/>
                <a:gd name="T31" fmla="*/ 16 h 90"/>
                <a:gd name="T32" fmla="*/ 22 w 32"/>
                <a:gd name="T33" fmla="*/ 14 h 90"/>
                <a:gd name="T34" fmla="*/ 24 w 32"/>
                <a:gd name="T35" fmla="*/ 8 h 90"/>
                <a:gd name="T36" fmla="*/ 22 w 32"/>
                <a:gd name="T37" fmla="*/ 3 h 90"/>
                <a:gd name="T38" fmla="*/ 16 w 32"/>
                <a:gd name="T39" fmla="*/ 0 h 90"/>
                <a:gd name="T40" fmla="*/ 10 w 32"/>
                <a:gd name="T41" fmla="*/ 3 h 90"/>
                <a:gd name="T42" fmla="*/ 8 w 32"/>
                <a:gd name="T43" fmla="*/ 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" h="90">
                  <a:moveTo>
                    <a:pt x="23" y="38"/>
                  </a:moveTo>
                  <a:cubicBezTo>
                    <a:pt x="23" y="83"/>
                    <a:pt x="23" y="83"/>
                    <a:pt x="23" y="83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3" y="28"/>
                    <a:pt x="23" y="28"/>
                    <a:pt x="23" y="28"/>
                  </a:cubicBezTo>
                  <a:lnTo>
                    <a:pt x="23" y="38"/>
                  </a:lnTo>
                  <a:close/>
                  <a:moveTo>
                    <a:pt x="8" y="8"/>
                  </a:moveTo>
                  <a:cubicBezTo>
                    <a:pt x="8" y="10"/>
                    <a:pt x="9" y="12"/>
                    <a:pt x="10" y="14"/>
                  </a:cubicBezTo>
                  <a:cubicBezTo>
                    <a:pt x="12" y="15"/>
                    <a:pt x="14" y="16"/>
                    <a:pt x="16" y="16"/>
                  </a:cubicBezTo>
                  <a:cubicBezTo>
                    <a:pt x="18" y="16"/>
                    <a:pt x="20" y="15"/>
                    <a:pt x="22" y="14"/>
                  </a:cubicBezTo>
                  <a:cubicBezTo>
                    <a:pt x="24" y="12"/>
                    <a:pt x="24" y="10"/>
                    <a:pt x="24" y="8"/>
                  </a:cubicBezTo>
                  <a:cubicBezTo>
                    <a:pt x="24" y="6"/>
                    <a:pt x="24" y="4"/>
                    <a:pt x="22" y="3"/>
                  </a:cubicBezTo>
                  <a:cubicBezTo>
                    <a:pt x="20" y="1"/>
                    <a:pt x="18" y="0"/>
                    <a:pt x="16" y="0"/>
                  </a:cubicBezTo>
                  <a:cubicBezTo>
                    <a:pt x="14" y="0"/>
                    <a:pt x="12" y="1"/>
                    <a:pt x="10" y="3"/>
                  </a:cubicBezTo>
                  <a:cubicBezTo>
                    <a:pt x="9" y="4"/>
                    <a:pt x="8" y="6"/>
                    <a:pt x="8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51" name="Freeform 32">
              <a:extLst>
                <a:ext uri="{FF2B5EF4-FFF2-40B4-BE49-F238E27FC236}">
                  <a16:creationId xmlns:a16="http://schemas.microsoft.com/office/drawing/2014/main" id="{3C7B8B53-778E-489E-AD16-52D8D3BCD9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79" y="592"/>
              <a:ext cx="27" cy="56"/>
            </a:xfrm>
            <a:custGeom>
              <a:avLst/>
              <a:gdLst>
                <a:gd name="T0" fmla="*/ 21 w 38"/>
                <a:gd name="T1" fmla="*/ 59 h 77"/>
                <a:gd name="T2" fmla="*/ 23 w 38"/>
                <a:gd name="T3" fmla="*/ 67 h 77"/>
                <a:gd name="T4" fmla="*/ 29 w 38"/>
                <a:gd name="T5" fmla="*/ 70 h 77"/>
                <a:gd name="T6" fmla="*/ 33 w 38"/>
                <a:gd name="T7" fmla="*/ 69 h 77"/>
                <a:gd name="T8" fmla="*/ 38 w 38"/>
                <a:gd name="T9" fmla="*/ 68 h 77"/>
                <a:gd name="T10" fmla="*/ 38 w 38"/>
                <a:gd name="T11" fmla="*/ 72 h 77"/>
                <a:gd name="T12" fmla="*/ 31 w 38"/>
                <a:gd name="T13" fmla="*/ 76 h 77"/>
                <a:gd name="T14" fmla="*/ 23 w 38"/>
                <a:gd name="T15" fmla="*/ 77 h 77"/>
                <a:gd name="T16" fmla="*/ 15 w 38"/>
                <a:gd name="T17" fmla="*/ 76 h 77"/>
                <a:gd name="T18" fmla="*/ 11 w 38"/>
                <a:gd name="T19" fmla="*/ 72 h 77"/>
                <a:gd name="T20" fmla="*/ 8 w 38"/>
                <a:gd name="T21" fmla="*/ 67 h 77"/>
                <a:gd name="T22" fmla="*/ 8 w 38"/>
                <a:gd name="T23" fmla="*/ 60 h 77"/>
                <a:gd name="T24" fmla="*/ 8 w 38"/>
                <a:gd name="T25" fmla="*/ 22 h 77"/>
                <a:gd name="T26" fmla="*/ 0 w 38"/>
                <a:gd name="T27" fmla="*/ 22 h 77"/>
                <a:gd name="T28" fmla="*/ 0 w 38"/>
                <a:gd name="T29" fmla="*/ 17 h 77"/>
                <a:gd name="T30" fmla="*/ 6 w 38"/>
                <a:gd name="T31" fmla="*/ 15 h 77"/>
                <a:gd name="T32" fmla="*/ 9 w 38"/>
                <a:gd name="T33" fmla="*/ 11 h 77"/>
                <a:gd name="T34" fmla="*/ 12 w 38"/>
                <a:gd name="T35" fmla="*/ 6 h 77"/>
                <a:gd name="T36" fmla="*/ 13 w 38"/>
                <a:gd name="T37" fmla="*/ 0 h 77"/>
                <a:gd name="T38" fmla="*/ 21 w 38"/>
                <a:gd name="T39" fmla="*/ 0 h 77"/>
                <a:gd name="T40" fmla="*/ 21 w 38"/>
                <a:gd name="T41" fmla="*/ 15 h 77"/>
                <a:gd name="T42" fmla="*/ 38 w 38"/>
                <a:gd name="T43" fmla="*/ 15 h 77"/>
                <a:gd name="T44" fmla="*/ 38 w 38"/>
                <a:gd name="T45" fmla="*/ 22 h 77"/>
                <a:gd name="T46" fmla="*/ 21 w 38"/>
                <a:gd name="T47" fmla="*/ 22 h 77"/>
                <a:gd name="T48" fmla="*/ 21 w 38"/>
                <a:gd name="T49" fmla="*/ 5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8" h="77">
                  <a:moveTo>
                    <a:pt x="21" y="59"/>
                  </a:moveTo>
                  <a:cubicBezTo>
                    <a:pt x="21" y="62"/>
                    <a:pt x="22" y="65"/>
                    <a:pt x="23" y="67"/>
                  </a:cubicBezTo>
                  <a:cubicBezTo>
                    <a:pt x="23" y="69"/>
                    <a:pt x="26" y="70"/>
                    <a:pt x="29" y="70"/>
                  </a:cubicBezTo>
                  <a:cubicBezTo>
                    <a:pt x="30" y="70"/>
                    <a:pt x="31" y="70"/>
                    <a:pt x="33" y="69"/>
                  </a:cubicBezTo>
                  <a:cubicBezTo>
                    <a:pt x="35" y="69"/>
                    <a:pt x="37" y="69"/>
                    <a:pt x="38" y="68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6" y="74"/>
                    <a:pt x="34" y="75"/>
                    <a:pt x="31" y="76"/>
                  </a:cubicBezTo>
                  <a:cubicBezTo>
                    <a:pt x="28" y="77"/>
                    <a:pt x="26" y="77"/>
                    <a:pt x="23" y="77"/>
                  </a:cubicBezTo>
                  <a:cubicBezTo>
                    <a:pt x="20" y="77"/>
                    <a:pt x="17" y="77"/>
                    <a:pt x="15" y="76"/>
                  </a:cubicBezTo>
                  <a:cubicBezTo>
                    <a:pt x="13" y="75"/>
                    <a:pt x="12" y="74"/>
                    <a:pt x="11" y="72"/>
                  </a:cubicBezTo>
                  <a:cubicBezTo>
                    <a:pt x="10" y="71"/>
                    <a:pt x="9" y="69"/>
                    <a:pt x="8" y="67"/>
                  </a:cubicBezTo>
                  <a:cubicBezTo>
                    <a:pt x="8" y="65"/>
                    <a:pt x="8" y="63"/>
                    <a:pt x="8" y="60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2" y="17"/>
                    <a:pt x="4" y="16"/>
                    <a:pt x="6" y="15"/>
                  </a:cubicBezTo>
                  <a:cubicBezTo>
                    <a:pt x="7" y="14"/>
                    <a:pt x="8" y="13"/>
                    <a:pt x="9" y="11"/>
                  </a:cubicBezTo>
                  <a:cubicBezTo>
                    <a:pt x="10" y="10"/>
                    <a:pt x="11" y="8"/>
                    <a:pt x="12" y="6"/>
                  </a:cubicBezTo>
                  <a:cubicBezTo>
                    <a:pt x="12" y="4"/>
                    <a:pt x="13" y="2"/>
                    <a:pt x="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21" y="22"/>
                    <a:pt x="21" y="22"/>
                    <a:pt x="21" y="22"/>
                  </a:cubicBezTo>
                  <a:lnTo>
                    <a:pt x="21" y="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52" name="Freeform 33">
              <a:extLst>
                <a:ext uri="{FF2B5EF4-FFF2-40B4-BE49-F238E27FC236}">
                  <a16:creationId xmlns:a16="http://schemas.microsoft.com/office/drawing/2014/main" id="{23B0E56A-1E9A-4B20-92C7-008336DA401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7" y="603"/>
              <a:ext cx="51" cy="62"/>
            </a:xfrm>
            <a:custGeom>
              <a:avLst/>
              <a:gdLst>
                <a:gd name="T0" fmla="*/ 32 w 51"/>
                <a:gd name="T1" fmla="*/ 4 h 62"/>
                <a:gd name="T2" fmla="*/ 32 w 51"/>
                <a:gd name="T3" fmla="*/ 0 h 62"/>
                <a:gd name="T4" fmla="*/ 51 w 51"/>
                <a:gd name="T5" fmla="*/ 0 h 62"/>
                <a:gd name="T6" fmla="*/ 51 w 51"/>
                <a:gd name="T7" fmla="*/ 4 h 62"/>
                <a:gd name="T8" fmla="*/ 45 w 51"/>
                <a:gd name="T9" fmla="*/ 5 h 62"/>
                <a:gd name="T10" fmla="*/ 30 w 51"/>
                <a:gd name="T11" fmla="*/ 40 h 62"/>
                <a:gd name="T12" fmla="*/ 31 w 51"/>
                <a:gd name="T13" fmla="*/ 40 h 62"/>
                <a:gd name="T14" fmla="*/ 26 w 51"/>
                <a:gd name="T15" fmla="*/ 62 h 62"/>
                <a:gd name="T16" fmla="*/ 17 w 51"/>
                <a:gd name="T17" fmla="*/ 62 h 62"/>
                <a:gd name="T18" fmla="*/ 23 w 51"/>
                <a:gd name="T19" fmla="*/ 42 h 62"/>
                <a:gd name="T20" fmla="*/ 6 w 51"/>
                <a:gd name="T21" fmla="*/ 5 h 62"/>
                <a:gd name="T22" fmla="*/ 0 w 51"/>
                <a:gd name="T23" fmla="*/ 4 h 62"/>
                <a:gd name="T24" fmla="*/ 0 w 51"/>
                <a:gd name="T25" fmla="*/ 0 h 62"/>
                <a:gd name="T26" fmla="*/ 22 w 51"/>
                <a:gd name="T27" fmla="*/ 0 h 62"/>
                <a:gd name="T28" fmla="*/ 22 w 51"/>
                <a:gd name="T29" fmla="*/ 4 h 62"/>
                <a:gd name="T30" fmla="*/ 17 w 51"/>
                <a:gd name="T31" fmla="*/ 5 h 62"/>
                <a:gd name="T32" fmla="*/ 28 w 51"/>
                <a:gd name="T33" fmla="*/ 30 h 62"/>
                <a:gd name="T34" fmla="*/ 38 w 51"/>
                <a:gd name="T35" fmla="*/ 5 h 62"/>
                <a:gd name="T36" fmla="*/ 32 w 51"/>
                <a:gd name="T37" fmla="*/ 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1" h="62">
                  <a:moveTo>
                    <a:pt x="32" y="4"/>
                  </a:moveTo>
                  <a:lnTo>
                    <a:pt x="32" y="0"/>
                  </a:lnTo>
                  <a:lnTo>
                    <a:pt x="51" y="0"/>
                  </a:lnTo>
                  <a:lnTo>
                    <a:pt x="51" y="4"/>
                  </a:lnTo>
                  <a:lnTo>
                    <a:pt x="45" y="5"/>
                  </a:lnTo>
                  <a:lnTo>
                    <a:pt x="30" y="40"/>
                  </a:lnTo>
                  <a:lnTo>
                    <a:pt x="31" y="40"/>
                  </a:lnTo>
                  <a:lnTo>
                    <a:pt x="26" y="62"/>
                  </a:lnTo>
                  <a:lnTo>
                    <a:pt x="17" y="62"/>
                  </a:lnTo>
                  <a:lnTo>
                    <a:pt x="23" y="42"/>
                  </a:lnTo>
                  <a:lnTo>
                    <a:pt x="6" y="5"/>
                  </a:lnTo>
                  <a:lnTo>
                    <a:pt x="0" y="4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17" y="5"/>
                  </a:lnTo>
                  <a:lnTo>
                    <a:pt x="28" y="30"/>
                  </a:lnTo>
                  <a:lnTo>
                    <a:pt x="38" y="5"/>
                  </a:lnTo>
                  <a:lnTo>
                    <a:pt x="32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53" name="Freeform 34">
              <a:extLst>
                <a:ext uri="{FF2B5EF4-FFF2-40B4-BE49-F238E27FC236}">
                  <a16:creationId xmlns:a16="http://schemas.microsoft.com/office/drawing/2014/main" id="{FE9E4EA3-2A45-4125-A50A-4A2967CC53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4" y="602"/>
              <a:ext cx="41" cy="46"/>
            </a:xfrm>
            <a:custGeom>
              <a:avLst/>
              <a:gdLst>
                <a:gd name="T0" fmla="*/ 51 w 59"/>
                <a:gd name="T1" fmla="*/ 55 h 63"/>
                <a:gd name="T2" fmla="*/ 29 w 59"/>
                <a:gd name="T3" fmla="*/ 63 h 63"/>
                <a:gd name="T4" fmla="*/ 8 w 59"/>
                <a:gd name="T5" fmla="*/ 55 h 63"/>
                <a:gd name="T6" fmla="*/ 0 w 59"/>
                <a:gd name="T7" fmla="*/ 31 h 63"/>
                <a:gd name="T8" fmla="*/ 8 w 59"/>
                <a:gd name="T9" fmla="*/ 8 h 63"/>
                <a:gd name="T10" fmla="*/ 30 w 59"/>
                <a:gd name="T11" fmla="*/ 0 h 63"/>
                <a:gd name="T12" fmla="*/ 52 w 59"/>
                <a:gd name="T13" fmla="*/ 8 h 63"/>
                <a:gd name="T14" fmla="*/ 59 w 59"/>
                <a:gd name="T15" fmla="*/ 31 h 63"/>
                <a:gd name="T16" fmla="*/ 51 w 59"/>
                <a:gd name="T17" fmla="*/ 55 h 63"/>
                <a:gd name="T18" fmla="*/ 41 w 59"/>
                <a:gd name="T19" fmla="*/ 12 h 63"/>
                <a:gd name="T20" fmla="*/ 30 w 59"/>
                <a:gd name="T21" fmla="*/ 6 h 63"/>
                <a:gd name="T22" fmla="*/ 19 w 59"/>
                <a:gd name="T23" fmla="*/ 12 h 63"/>
                <a:gd name="T24" fmla="*/ 15 w 59"/>
                <a:gd name="T25" fmla="*/ 31 h 63"/>
                <a:gd name="T26" fmla="*/ 19 w 59"/>
                <a:gd name="T27" fmla="*/ 51 h 63"/>
                <a:gd name="T28" fmla="*/ 29 w 59"/>
                <a:gd name="T29" fmla="*/ 57 h 63"/>
                <a:gd name="T30" fmla="*/ 40 w 59"/>
                <a:gd name="T31" fmla="*/ 51 h 63"/>
                <a:gd name="T32" fmla="*/ 44 w 59"/>
                <a:gd name="T33" fmla="*/ 31 h 63"/>
                <a:gd name="T34" fmla="*/ 41 w 59"/>
                <a:gd name="T35" fmla="*/ 1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" h="63">
                  <a:moveTo>
                    <a:pt x="51" y="55"/>
                  </a:moveTo>
                  <a:cubicBezTo>
                    <a:pt x="46" y="60"/>
                    <a:pt x="39" y="63"/>
                    <a:pt x="29" y="63"/>
                  </a:cubicBezTo>
                  <a:cubicBezTo>
                    <a:pt x="20" y="63"/>
                    <a:pt x="13" y="60"/>
                    <a:pt x="8" y="55"/>
                  </a:cubicBezTo>
                  <a:cubicBezTo>
                    <a:pt x="3" y="49"/>
                    <a:pt x="0" y="41"/>
                    <a:pt x="0" y="31"/>
                  </a:cubicBezTo>
                  <a:cubicBezTo>
                    <a:pt x="0" y="21"/>
                    <a:pt x="3" y="13"/>
                    <a:pt x="8" y="8"/>
                  </a:cubicBezTo>
                  <a:cubicBezTo>
                    <a:pt x="13" y="2"/>
                    <a:pt x="21" y="0"/>
                    <a:pt x="30" y="0"/>
                  </a:cubicBezTo>
                  <a:cubicBezTo>
                    <a:pt x="40" y="0"/>
                    <a:pt x="47" y="2"/>
                    <a:pt x="52" y="8"/>
                  </a:cubicBezTo>
                  <a:cubicBezTo>
                    <a:pt x="57" y="13"/>
                    <a:pt x="59" y="21"/>
                    <a:pt x="59" y="31"/>
                  </a:cubicBezTo>
                  <a:cubicBezTo>
                    <a:pt x="59" y="42"/>
                    <a:pt x="56" y="50"/>
                    <a:pt x="51" y="55"/>
                  </a:cubicBezTo>
                  <a:close/>
                  <a:moveTo>
                    <a:pt x="41" y="12"/>
                  </a:moveTo>
                  <a:cubicBezTo>
                    <a:pt x="38" y="8"/>
                    <a:pt x="35" y="6"/>
                    <a:pt x="30" y="6"/>
                  </a:cubicBezTo>
                  <a:cubicBezTo>
                    <a:pt x="25" y="6"/>
                    <a:pt x="21" y="8"/>
                    <a:pt x="19" y="12"/>
                  </a:cubicBezTo>
                  <a:cubicBezTo>
                    <a:pt x="16" y="16"/>
                    <a:pt x="15" y="22"/>
                    <a:pt x="15" y="31"/>
                  </a:cubicBezTo>
                  <a:cubicBezTo>
                    <a:pt x="15" y="40"/>
                    <a:pt x="16" y="47"/>
                    <a:pt x="19" y="51"/>
                  </a:cubicBezTo>
                  <a:cubicBezTo>
                    <a:pt x="21" y="55"/>
                    <a:pt x="25" y="57"/>
                    <a:pt x="29" y="57"/>
                  </a:cubicBezTo>
                  <a:cubicBezTo>
                    <a:pt x="34" y="57"/>
                    <a:pt x="38" y="55"/>
                    <a:pt x="40" y="51"/>
                  </a:cubicBezTo>
                  <a:cubicBezTo>
                    <a:pt x="43" y="47"/>
                    <a:pt x="44" y="40"/>
                    <a:pt x="44" y="31"/>
                  </a:cubicBezTo>
                  <a:cubicBezTo>
                    <a:pt x="44" y="22"/>
                    <a:pt x="43" y="16"/>
                    <a:pt x="41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54" name="Freeform 35">
              <a:extLst>
                <a:ext uri="{FF2B5EF4-FFF2-40B4-BE49-F238E27FC236}">
                  <a16:creationId xmlns:a16="http://schemas.microsoft.com/office/drawing/2014/main" id="{8073DC23-BEE9-4828-88CD-8BEBC6B9B3D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30" y="583"/>
              <a:ext cx="31" cy="64"/>
            </a:xfrm>
            <a:custGeom>
              <a:avLst/>
              <a:gdLst>
                <a:gd name="T0" fmla="*/ 11 w 45"/>
                <a:gd name="T1" fmla="*/ 28 h 89"/>
                <a:gd name="T2" fmla="*/ 11 w 45"/>
                <a:gd name="T3" fmla="*/ 17 h 89"/>
                <a:gd name="T4" fmla="*/ 12 w 45"/>
                <a:gd name="T5" fmla="*/ 9 h 89"/>
                <a:gd name="T6" fmla="*/ 17 w 45"/>
                <a:gd name="T7" fmla="*/ 4 h 89"/>
                <a:gd name="T8" fmla="*/ 23 w 45"/>
                <a:gd name="T9" fmla="*/ 1 h 89"/>
                <a:gd name="T10" fmla="*/ 31 w 45"/>
                <a:gd name="T11" fmla="*/ 0 h 89"/>
                <a:gd name="T12" fmla="*/ 37 w 45"/>
                <a:gd name="T13" fmla="*/ 0 h 89"/>
                <a:gd name="T14" fmla="*/ 45 w 45"/>
                <a:gd name="T15" fmla="*/ 2 h 89"/>
                <a:gd name="T16" fmla="*/ 45 w 45"/>
                <a:gd name="T17" fmla="*/ 6 h 89"/>
                <a:gd name="T18" fmla="*/ 33 w 45"/>
                <a:gd name="T19" fmla="*/ 6 h 89"/>
                <a:gd name="T20" fmla="*/ 26 w 45"/>
                <a:gd name="T21" fmla="*/ 8 h 89"/>
                <a:gd name="T22" fmla="*/ 24 w 45"/>
                <a:gd name="T23" fmla="*/ 15 h 89"/>
                <a:gd name="T24" fmla="*/ 24 w 45"/>
                <a:gd name="T25" fmla="*/ 28 h 89"/>
                <a:gd name="T26" fmla="*/ 38 w 45"/>
                <a:gd name="T27" fmla="*/ 28 h 89"/>
                <a:gd name="T28" fmla="*/ 38 w 45"/>
                <a:gd name="T29" fmla="*/ 35 h 89"/>
                <a:gd name="T30" fmla="*/ 24 w 45"/>
                <a:gd name="T31" fmla="*/ 35 h 89"/>
                <a:gd name="T32" fmla="*/ 24 w 45"/>
                <a:gd name="T33" fmla="*/ 82 h 89"/>
                <a:gd name="T34" fmla="*/ 37 w 45"/>
                <a:gd name="T35" fmla="*/ 83 h 89"/>
                <a:gd name="T36" fmla="*/ 37 w 45"/>
                <a:gd name="T37" fmla="*/ 89 h 89"/>
                <a:gd name="T38" fmla="*/ 1 w 45"/>
                <a:gd name="T39" fmla="*/ 89 h 89"/>
                <a:gd name="T40" fmla="*/ 1 w 45"/>
                <a:gd name="T41" fmla="*/ 84 h 89"/>
                <a:gd name="T42" fmla="*/ 11 w 45"/>
                <a:gd name="T43" fmla="*/ 82 h 89"/>
                <a:gd name="T44" fmla="*/ 11 w 45"/>
                <a:gd name="T45" fmla="*/ 35 h 89"/>
                <a:gd name="T46" fmla="*/ 0 w 45"/>
                <a:gd name="T47" fmla="*/ 35 h 89"/>
                <a:gd name="T48" fmla="*/ 0 w 45"/>
                <a:gd name="T49" fmla="*/ 30 h 89"/>
                <a:gd name="T50" fmla="*/ 11 w 45"/>
                <a:gd name="T51" fmla="*/ 2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5" h="89">
                  <a:moveTo>
                    <a:pt x="11" y="28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11" y="14"/>
                    <a:pt x="11" y="11"/>
                    <a:pt x="12" y="9"/>
                  </a:cubicBezTo>
                  <a:cubicBezTo>
                    <a:pt x="13" y="7"/>
                    <a:pt x="15" y="5"/>
                    <a:pt x="17" y="4"/>
                  </a:cubicBezTo>
                  <a:cubicBezTo>
                    <a:pt x="18" y="3"/>
                    <a:pt x="21" y="2"/>
                    <a:pt x="23" y="1"/>
                  </a:cubicBezTo>
                  <a:cubicBezTo>
                    <a:pt x="26" y="0"/>
                    <a:pt x="28" y="0"/>
                    <a:pt x="31" y="0"/>
                  </a:cubicBezTo>
                  <a:cubicBezTo>
                    <a:pt x="33" y="0"/>
                    <a:pt x="35" y="0"/>
                    <a:pt x="37" y="0"/>
                  </a:cubicBezTo>
                  <a:cubicBezTo>
                    <a:pt x="40" y="1"/>
                    <a:pt x="42" y="1"/>
                    <a:pt x="45" y="2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0" y="6"/>
                    <a:pt x="28" y="7"/>
                    <a:pt x="26" y="8"/>
                  </a:cubicBezTo>
                  <a:cubicBezTo>
                    <a:pt x="25" y="10"/>
                    <a:pt x="24" y="12"/>
                    <a:pt x="24" y="15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7" y="89"/>
                    <a:pt x="37" y="89"/>
                    <a:pt x="37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1" y="82"/>
                    <a:pt x="11" y="82"/>
                    <a:pt x="11" y="82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0"/>
                    <a:pt x="0" y="30"/>
                    <a:pt x="0" y="30"/>
                  </a:cubicBezTo>
                  <a:lnTo>
                    <a:pt x="11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55" name="Freeform 36">
              <a:extLst>
                <a:ext uri="{FF2B5EF4-FFF2-40B4-BE49-F238E27FC236}">
                  <a16:creationId xmlns:a16="http://schemas.microsoft.com/office/drawing/2014/main" id="{7F16F84E-43E9-4BC5-AFC8-BC398E4997C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86" y="585"/>
              <a:ext cx="57" cy="63"/>
            </a:xfrm>
            <a:custGeom>
              <a:avLst/>
              <a:gdLst>
                <a:gd name="T0" fmla="*/ 70 w 81"/>
                <a:gd name="T1" fmla="*/ 76 h 87"/>
                <a:gd name="T2" fmla="*/ 40 w 81"/>
                <a:gd name="T3" fmla="*/ 87 h 87"/>
                <a:gd name="T4" fmla="*/ 23 w 81"/>
                <a:gd name="T5" fmla="*/ 84 h 87"/>
                <a:gd name="T6" fmla="*/ 10 w 81"/>
                <a:gd name="T7" fmla="*/ 76 h 87"/>
                <a:gd name="T8" fmla="*/ 2 w 81"/>
                <a:gd name="T9" fmla="*/ 63 h 87"/>
                <a:gd name="T10" fmla="*/ 0 w 81"/>
                <a:gd name="T11" fmla="*/ 44 h 87"/>
                <a:gd name="T12" fmla="*/ 3 w 81"/>
                <a:gd name="T13" fmla="*/ 25 h 87"/>
                <a:gd name="T14" fmla="*/ 11 w 81"/>
                <a:gd name="T15" fmla="*/ 11 h 87"/>
                <a:gd name="T16" fmla="*/ 24 w 81"/>
                <a:gd name="T17" fmla="*/ 3 h 87"/>
                <a:gd name="T18" fmla="*/ 41 w 81"/>
                <a:gd name="T19" fmla="*/ 0 h 87"/>
                <a:gd name="T20" fmla="*/ 58 w 81"/>
                <a:gd name="T21" fmla="*/ 3 h 87"/>
                <a:gd name="T22" fmla="*/ 70 w 81"/>
                <a:gd name="T23" fmla="*/ 11 h 87"/>
                <a:gd name="T24" fmla="*/ 78 w 81"/>
                <a:gd name="T25" fmla="*/ 25 h 87"/>
                <a:gd name="T26" fmla="*/ 81 w 81"/>
                <a:gd name="T27" fmla="*/ 43 h 87"/>
                <a:gd name="T28" fmla="*/ 70 w 81"/>
                <a:gd name="T29" fmla="*/ 76 h 87"/>
                <a:gd name="T30" fmla="*/ 59 w 81"/>
                <a:gd name="T31" fmla="*/ 16 h 87"/>
                <a:gd name="T32" fmla="*/ 41 w 81"/>
                <a:gd name="T33" fmla="*/ 7 h 87"/>
                <a:gd name="T34" fmla="*/ 22 w 81"/>
                <a:gd name="T35" fmla="*/ 16 h 87"/>
                <a:gd name="T36" fmla="*/ 16 w 81"/>
                <a:gd name="T37" fmla="*/ 43 h 87"/>
                <a:gd name="T38" fmla="*/ 22 w 81"/>
                <a:gd name="T39" fmla="*/ 71 h 87"/>
                <a:gd name="T40" fmla="*/ 40 w 81"/>
                <a:gd name="T41" fmla="*/ 80 h 87"/>
                <a:gd name="T42" fmla="*/ 59 w 81"/>
                <a:gd name="T43" fmla="*/ 71 h 87"/>
                <a:gd name="T44" fmla="*/ 65 w 81"/>
                <a:gd name="T45" fmla="*/ 44 h 87"/>
                <a:gd name="T46" fmla="*/ 59 w 81"/>
                <a:gd name="T47" fmla="*/ 1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1" h="87">
                  <a:moveTo>
                    <a:pt x="70" y="76"/>
                  </a:moveTo>
                  <a:cubicBezTo>
                    <a:pt x="63" y="83"/>
                    <a:pt x="53" y="87"/>
                    <a:pt x="40" y="87"/>
                  </a:cubicBezTo>
                  <a:cubicBezTo>
                    <a:pt x="34" y="87"/>
                    <a:pt x="28" y="86"/>
                    <a:pt x="23" y="84"/>
                  </a:cubicBezTo>
                  <a:cubicBezTo>
                    <a:pt x="18" y="82"/>
                    <a:pt x="14" y="80"/>
                    <a:pt x="10" y="76"/>
                  </a:cubicBezTo>
                  <a:cubicBezTo>
                    <a:pt x="7" y="72"/>
                    <a:pt x="4" y="68"/>
                    <a:pt x="2" y="63"/>
                  </a:cubicBezTo>
                  <a:cubicBezTo>
                    <a:pt x="1" y="57"/>
                    <a:pt x="0" y="51"/>
                    <a:pt x="0" y="44"/>
                  </a:cubicBezTo>
                  <a:cubicBezTo>
                    <a:pt x="0" y="37"/>
                    <a:pt x="1" y="31"/>
                    <a:pt x="3" y="25"/>
                  </a:cubicBezTo>
                  <a:cubicBezTo>
                    <a:pt x="5" y="20"/>
                    <a:pt x="7" y="15"/>
                    <a:pt x="11" y="11"/>
                  </a:cubicBezTo>
                  <a:cubicBezTo>
                    <a:pt x="14" y="8"/>
                    <a:pt x="19" y="5"/>
                    <a:pt x="24" y="3"/>
                  </a:cubicBezTo>
                  <a:cubicBezTo>
                    <a:pt x="29" y="1"/>
                    <a:pt x="35" y="0"/>
                    <a:pt x="41" y="0"/>
                  </a:cubicBezTo>
                  <a:cubicBezTo>
                    <a:pt x="47" y="0"/>
                    <a:pt x="53" y="1"/>
                    <a:pt x="58" y="3"/>
                  </a:cubicBezTo>
                  <a:cubicBezTo>
                    <a:pt x="63" y="5"/>
                    <a:pt x="67" y="7"/>
                    <a:pt x="70" y="11"/>
                  </a:cubicBezTo>
                  <a:cubicBezTo>
                    <a:pt x="74" y="15"/>
                    <a:pt x="77" y="19"/>
                    <a:pt x="78" y="25"/>
                  </a:cubicBezTo>
                  <a:cubicBezTo>
                    <a:pt x="80" y="30"/>
                    <a:pt x="81" y="36"/>
                    <a:pt x="81" y="43"/>
                  </a:cubicBezTo>
                  <a:cubicBezTo>
                    <a:pt x="81" y="57"/>
                    <a:pt x="78" y="68"/>
                    <a:pt x="70" y="76"/>
                  </a:cubicBezTo>
                  <a:close/>
                  <a:moveTo>
                    <a:pt x="59" y="16"/>
                  </a:moveTo>
                  <a:cubicBezTo>
                    <a:pt x="55" y="10"/>
                    <a:pt x="48" y="7"/>
                    <a:pt x="41" y="7"/>
                  </a:cubicBezTo>
                  <a:cubicBezTo>
                    <a:pt x="33" y="7"/>
                    <a:pt x="26" y="10"/>
                    <a:pt x="22" y="16"/>
                  </a:cubicBezTo>
                  <a:cubicBezTo>
                    <a:pt x="18" y="22"/>
                    <a:pt x="16" y="31"/>
                    <a:pt x="16" y="43"/>
                  </a:cubicBezTo>
                  <a:cubicBezTo>
                    <a:pt x="16" y="56"/>
                    <a:pt x="18" y="65"/>
                    <a:pt x="22" y="71"/>
                  </a:cubicBezTo>
                  <a:cubicBezTo>
                    <a:pt x="26" y="77"/>
                    <a:pt x="32" y="80"/>
                    <a:pt x="40" y="80"/>
                  </a:cubicBezTo>
                  <a:cubicBezTo>
                    <a:pt x="48" y="80"/>
                    <a:pt x="54" y="77"/>
                    <a:pt x="59" y="71"/>
                  </a:cubicBezTo>
                  <a:cubicBezTo>
                    <a:pt x="63" y="66"/>
                    <a:pt x="65" y="56"/>
                    <a:pt x="65" y="44"/>
                  </a:cubicBezTo>
                  <a:cubicBezTo>
                    <a:pt x="65" y="31"/>
                    <a:pt x="63" y="22"/>
                    <a:pt x="59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56" name="Freeform 37">
              <a:extLst>
                <a:ext uri="{FF2B5EF4-FFF2-40B4-BE49-F238E27FC236}">
                  <a16:creationId xmlns:a16="http://schemas.microsoft.com/office/drawing/2014/main" id="{6173B337-C4E7-4194-B236-FEEB98060FF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51" y="602"/>
              <a:ext cx="32" cy="46"/>
            </a:xfrm>
            <a:custGeom>
              <a:avLst/>
              <a:gdLst>
                <a:gd name="T0" fmla="*/ 13 w 46"/>
                <a:gd name="T1" fmla="*/ 53 h 63"/>
                <a:gd name="T2" fmla="*/ 17 w 46"/>
                <a:gd name="T3" fmla="*/ 55 h 63"/>
                <a:gd name="T4" fmla="*/ 24 w 46"/>
                <a:gd name="T5" fmla="*/ 56 h 63"/>
                <a:gd name="T6" fmla="*/ 30 w 46"/>
                <a:gd name="T7" fmla="*/ 54 h 63"/>
                <a:gd name="T8" fmla="*/ 33 w 46"/>
                <a:gd name="T9" fmla="*/ 47 h 63"/>
                <a:gd name="T10" fmla="*/ 32 w 46"/>
                <a:gd name="T11" fmla="*/ 43 h 63"/>
                <a:gd name="T12" fmla="*/ 29 w 46"/>
                <a:gd name="T13" fmla="*/ 40 h 63"/>
                <a:gd name="T14" fmla="*/ 24 w 46"/>
                <a:gd name="T15" fmla="*/ 37 h 63"/>
                <a:gd name="T16" fmla="*/ 20 w 46"/>
                <a:gd name="T17" fmla="*/ 35 h 63"/>
                <a:gd name="T18" fmla="*/ 13 w 46"/>
                <a:gd name="T19" fmla="*/ 32 h 63"/>
                <a:gd name="T20" fmla="*/ 7 w 46"/>
                <a:gd name="T21" fmla="*/ 28 h 63"/>
                <a:gd name="T22" fmla="*/ 3 w 46"/>
                <a:gd name="T23" fmla="*/ 23 h 63"/>
                <a:gd name="T24" fmla="*/ 1 w 46"/>
                <a:gd name="T25" fmla="*/ 16 h 63"/>
                <a:gd name="T26" fmla="*/ 3 w 46"/>
                <a:gd name="T27" fmla="*/ 9 h 63"/>
                <a:gd name="T28" fmla="*/ 8 w 46"/>
                <a:gd name="T29" fmla="*/ 4 h 63"/>
                <a:gd name="T30" fmla="*/ 16 w 46"/>
                <a:gd name="T31" fmla="*/ 1 h 63"/>
                <a:gd name="T32" fmla="*/ 26 w 46"/>
                <a:gd name="T33" fmla="*/ 0 h 63"/>
                <a:gd name="T34" fmla="*/ 31 w 46"/>
                <a:gd name="T35" fmla="*/ 0 h 63"/>
                <a:gd name="T36" fmla="*/ 36 w 46"/>
                <a:gd name="T37" fmla="*/ 1 h 63"/>
                <a:gd name="T38" fmla="*/ 40 w 46"/>
                <a:gd name="T39" fmla="*/ 2 h 63"/>
                <a:gd name="T40" fmla="*/ 44 w 46"/>
                <a:gd name="T41" fmla="*/ 3 h 63"/>
                <a:gd name="T42" fmla="*/ 44 w 46"/>
                <a:gd name="T43" fmla="*/ 4 h 63"/>
                <a:gd name="T44" fmla="*/ 42 w 46"/>
                <a:gd name="T45" fmla="*/ 19 h 63"/>
                <a:gd name="T46" fmla="*/ 34 w 46"/>
                <a:gd name="T47" fmla="*/ 19 h 63"/>
                <a:gd name="T48" fmla="*/ 31 w 46"/>
                <a:gd name="T49" fmla="*/ 8 h 63"/>
                <a:gd name="T50" fmla="*/ 28 w 46"/>
                <a:gd name="T51" fmla="*/ 7 h 63"/>
                <a:gd name="T52" fmla="*/ 23 w 46"/>
                <a:gd name="T53" fmla="*/ 6 h 63"/>
                <a:gd name="T54" fmla="*/ 17 w 46"/>
                <a:gd name="T55" fmla="*/ 8 h 63"/>
                <a:gd name="T56" fmla="*/ 14 w 46"/>
                <a:gd name="T57" fmla="*/ 14 h 63"/>
                <a:gd name="T58" fmla="*/ 16 w 46"/>
                <a:gd name="T59" fmla="*/ 18 h 63"/>
                <a:gd name="T60" fmla="*/ 19 w 46"/>
                <a:gd name="T61" fmla="*/ 22 h 63"/>
                <a:gd name="T62" fmla="*/ 24 w 46"/>
                <a:gd name="T63" fmla="*/ 25 h 63"/>
                <a:gd name="T64" fmla="*/ 29 w 46"/>
                <a:gd name="T65" fmla="*/ 27 h 63"/>
                <a:gd name="T66" fmla="*/ 35 w 46"/>
                <a:gd name="T67" fmla="*/ 30 h 63"/>
                <a:gd name="T68" fmla="*/ 41 w 46"/>
                <a:gd name="T69" fmla="*/ 34 h 63"/>
                <a:gd name="T70" fmla="*/ 45 w 46"/>
                <a:gd name="T71" fmla="*/ 38 h 63"/>
                <a:gd name="T72" fmla="*/ 46 w 46"/>
                <a:gd name="T73" fmla="*/ 44 h 63"/>
                <a:gd name="T74" fmla="*/ 44 w 46"/>
                <a:gd name="T75" fmla="*/ 53 h 63"/>
                <a:gd name="T76" fmla="*/ 39 w 46"/>
                <a:gd name="T77" fmla="*/ 58 h 63"/>
                <a:gd name="T78" fmla="*/ 31 w 46"/>
                <a:gd name="T79" fmla="*/ 62 h 63"/>
                <a:gd name="T80" fmla="*/ 21 w 46"/>
                <a:gd name="T81" fmla="*/ 63 h 63"/>
                <a:gd name="T82" fmla="*/ 16 w 46"/>
                <a:gd name="T83" fmla="*/ 63 h 63"/>
                <a:gd name="T84" fmla="*/ 10 w 46"/>
                <a:gd name="T85" fmla="*/ 61 h 63"/>
                <a:gd name="T86" fmla="*/ 4 w 46"/>
                <a:gd name="T87" fmla="*/ 60 h 63"/>
                <a:gd name="T88" fmla="*/ 1 w 46"/>
                <a:gd name="T89" fmla="*/ 59 h 63"/>
                <a:gd name="T90" fmla="*/ 0 w 46"/>
                <a:gd name="T91" fmla="*/ 58 h 63"/>
                <a:gd name="T92" fmla="*/ 2 w 46"/>
                <a:gd name="T93" fmla="*/ 42 h 63"/>
                <a:gd name="T94" fmla="*/ 10 w 46"/>
                <a:gd name="T95" fmla="*/ 42 h 63"/>
                <a:gd name="T96" fmla="*/ 13 w 46"/>
                <a:gd name="T97" fmla="*/ 5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6" h="63">
                  <a:moveTo>
                    <a:pt x="13" y="53"/>
                  </a:moveTo>
                  <a:cubicBezTo>
                    <a:pt x="14" y="54"/>
                    <a:pt x="16" y="55"/>
                    <a:pt x="17" y="55"/>
                  </a:cubicBezTo>
                  <a:cubicBezTo>
                    <a:pt x="19" y="56"/>
                    <a:pt x="21" y="56"/>
                    <a:pt x="24" y="56"/>
                  </a:cubicBezTo>
                  <a:cubicBezTo>
                    <a:pt x="26" y="56"/>
                    <a:pt x="29" y="55"/>
                    <a:pt x="30" y="54"/>
                  </a:cubicBezTo>
                  <a:cubicBezTo>
                    <a:pt x="32" y="52"/>
                    <a:pt x="33" y="50"/>
                    <a:pt x="33" y="47"/>
                  </a:cubicBezTo>
                  <a:cubicBezTo>
                    <a:pt x="33" y="45"/>
                    <a:pt x="32" y="44"/>
                    <a:pt x="32" y="43"/>
                  </a:cubicBezTo>
                  <a:cubicBezTo>
                    <a:pt x="31" y="42"/>
                    <a:pt x="30" y="40"/>
                    <a:pt x="29" y="40"/>
                  </a:cubicBezTo>
                  <a:cubicBezTo>
                    <a:pt x="27" y="39"/>
                    <a:pt x="26" y="38"/>
                    <a:pt x="24" y="37"/>
                  </a:cubicBezTo>
                  <a:cubicBezTo>
                    <a:pt x="23" y="36"/>
                    <a:pt x="21" y="36"/>
                    <a:pt x="20" y="35"/>
                  </a:cubicBezTo>
                  <a:cubicBezTo>
                    <a:pt x="18" y="34"/>
                    <a:pt x="15" y="33"/>
                    <a:pt x="13" y="32"/>
                  </a:cubicBezTo>
                  <a:cubicBezTo>
                    <a:pt x="11" y="30"/>
                    <a:pt x="9" y="29"/>
                    <a:pt x="7" y="28"/>
                  </a:cubicBezTo>
                  <a:cubicBezTo>
                    <a:pt x="5" y="26"/>
                    <a:pt x="4" y="25"/>
                    <a:pt x="3" y="23"/>
                  </a:cubicBezTo>
                  <a:cubicBezTo>
                    <a:pt x="2" y="21"/>
                    <a:pt x="1" y="19"/>
                    <a:pt x="1" y="16"/>
                  </a:cubicBezTo>
                  <a:cubicBezTo>
                    <a:pt x="1" y="14"/>
                    <a:pt x="2" y="11"/>
                    <a:pt x="3" y="9"/>
                  </a:cubicBezTo>
                  <a:cubicBezTo>
                    <a:pt x="5" y="7"/>
                    <a:pt x="6" y="5"/>
                    <a:pt x="8" y="4"/>
                  </a:cubicBezTo>
                  <a:cubicBezTo>
                    <a:pt x="11" y="2"/>
                    <a:pt x="13" y="1"/>
                    <a:pt x="16" y="1"/>
                  </a:cubicBezTo>
                  <a:cubicBezTo>
                    <a:pt x="19" y="0"/>
                    <a:pt x="22" y="0"/>
                    <a:pt x="26" y="0"/>
                  </a:cubicBezTo>
                  <a:cubicBezTo>
                    <a:pt x="27" y="0"/>
                    <a:pt x="29" y="0"/>
                    <a:pt x="31" y="0"/>
                  </a:cubicBezTo>
                  <a:cubicBezTo>
                    <a:pt x="32" y="0"/>
                    <a:pt x="34" y="0"/>
                    <a:pt x="36" y="1"/>
                  </a:cubicBezTo>
                  <a:cubicBezTo>
                    <a:pt x="37" y="1"/>
                    <a:pt x="39" y="1"/>
                    <a:pt x="40" y="2"/>
                  </a:cubicBezTo>
                  <a:cubicBezTo>
                    <a:pt x="42" y="2"/>
                    <a:pt x="43" y="2"/>
                    <a:pt x="44" y="3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0" y="7"/>
                    <a:pt x="28" y="7"/>
                  </a:cubicBezTo>
                  <a:cubicBezTo>
                    <a:pt x="27" y="6"/>
                    <a:pt x="25" y="6"/>
                    <a:pt x="23" y="6"/>
                  </a:cubicBezTo>
                  <a:cubicBezTo>
                    <a:pt x="21" y="6"/>
                    <a:pt x="18" y="7"/>
                    <a:pt x="17" y="8"/>
                  </a:cubicBezTo>
                  <a:cubicBezTo>
                    <a:pt x="15" y="9"/>
                    <a:pt x="14" y="11"/>
                    <a:pt x="14" y="14"/>
                  </a:cubicBezTo>
                  <a:cubicBezTo>
                    <a:pt x="14" y="16"/>
                    <a:pt x="15" y="17"/>
                    <a:pt x="16" y="18"/>
                  </a:cubicBezTo>
                  <a:cubicBezTo>
                    <a:pt x="16" y="20"/>
                    <a:pt x="18" y="21"/>
                    <a:pt x="19" y="22"/>
                  </a:cubicBezTo>
                  <a:cubicBezTo>
                    <a:pt x="20" y="23"/>
                    <a:pt x="22" y="24"/>
                    <a:pt x="24" y="25"/>
                  </a:cubicBezTo>
                  <a:cubicBezTo>
                    <a:pt x="25" y="25"/>
                    <a:pt x="27" y="26"/>
                    <a:pt x="29" y="27"/>
                  </a:cubicBezTo>
                  <a:cubicBezTo>
                    <a:pt x="31" y="28"/>
                    <a:pt x="33" y="29"/>
                    <a:pt x="35" y="30"/>
                  </a:cubicBezTo>
                  <a:cubicBezTo>
                    <a:pt x="38" y="31"/>
                    <a:pt x="39" y="32"/>
                    <a:pt x="41" y="34"/>
                  </a:cubicBezTo>
                  <a:cubicBezTo>
                    <a:pt x="43" y="35"/>
                    <a:pt x="44" y="37"/>
                    <a:pt x="45" y="38"/>
                  </a:cubicBezTo>
                  <a:cubicBezTo>
                    <a:pt x="46" y="40"/>
                    <a:pt x="46" y="42"/>
                    <a:pt x="46" y="44"/>
                  </a:cubicBezTo>
                  <a:cubicBezTo>
                    <a:pt x="46" y="48"/>
                    <a:pt x="45" y="50"/>
                    <a:pt x="44" y="53"/>
                  </a:cubicBezTo>
                  <a:cubicBezTo>
                    <a:pt x="43" y="55"/>
                    <a:pt x="41" y="57"/>
                    <a:pt x="39" y="58"/>
                  </a:cubicBezTo>
                  <a:cubicBezTo>
                    <a:pt x="36" y="60"/>
                    <a:pt x="34" y="61"/>
                    <a:pt x="31" y="62"/>
                  </a:cubicBezTo>
                  <a:cubicBezTo>
                    <a:pt x="28" y="63"/>
                    <a:pt x="25" y="63"/>
                    <a:pt x="21" y="63"/>
                  </a:cubicBezTo>
                  <a:cubicBezTo>
                    <a:pt x="20" y="63"/>
                    <a:pt x="18" y="63"/>
                    <a:pt x="16" y="63"/>
                  </a:cubicBezTo>
                  <a:cubicBezTo>
                    <a:pt x="14" y="62"/>
                    <a:pt x="12" y="62"/>
                    <a:pt x="10" y="61"/>
                  </a:cubicBezTo>
                  <a:cubicBezTo>
                    <a:pt x="8" y="61"/>
                    <a:pt x="6" y="60"/>
                    <a:pt x="4" y="60"/>
                  </a:cubicBezTo>
                  <a:cubicBezTo>
                    <a:pt x="3" y="59"/>
                    <a:pt x="1" y="59"/>
                    <a:pt x="1" y="5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10" y="42"/>
                    <a:pt x="10" y="42"/>
                    <a:pt x="10" y="42"/>
                  </a:cubicBezTo>
                  <a:lnTo>
                    <a:pt x="13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57" name="Freeform 38">
              <a:extLst>
                <a:ext uri="{FF2B5EF4-FFF2-40B4-BE49-F238E27FC236}">
                  <a16:creationId xmlns:a16="http://schemas.microsoft.com/office/drawing/2014/main" id="{F8558AB1-6BB3-4088-83EE-35AA8D1C3F5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9" y="583"/>
              <a:ext cx="22" cy="64"/>
            </a:xfrm>
            <a:custGeom>
              <a:avLst/>
              <a:gdLst>
                <a:gd name="T0" fmla="*/ 15 w 22"/>
                <a:gd name="T1" fmla="*/ 7 h 64"/>
                <a:gd name="T2" fmla="*/ 15 w 22"/>
                <a:gd name="T3" fmla="*/ 59 h 64"/>
                <a:gd name="T4" fmla="*/ 22 w 22"/>
                <a:gd name="T5" fmla="*/ 60 h 64"/>
                <a:gd name="T6" fmla="*/ 22 w 22"/>
                <a:gd name="T7" fmla="*/ 64 h 64"/>
                <a:gd name="T8" fmla="*/ 0 w 22"/>
                <a:gd name="T9" fmla="*/ 64 h 64"/>
                <a:gd name="T10" fmla="*/ 0 w 22"/>
                <a:gd name="T11" fmla="*/ 60 h 64"/>
                <a:gd name="T12" fmla="*/ 6 w 22"/>
                <a:gd name="T13" fmla="*/ 59 h 64"/>
                <a:gd name="T14" fmla="*/ 6 w 22"/>
                <a:gd name="T15" fmla="*/ 6 h 64"/>
                <a:gd name="T16" fmla="*/ 0 w 22"/>
                <a:gd name="T17" fmla="*/ 4 h 64"/>
                <a:gd name="T18" fmla="*/ 0 w 22"/>
                <a:gd name="T19" fmla="*/ 2 h 64"/>
                <a:gd name="T20" fmla="*/ 14 w 22"/>
                <a:gd name="T21" fmla="*/ 0 h 64"/>
                <a:gd name="T22" fmla="*/ 16 w 22"/>
                <a:gd name="T23" fmla="*/ 0 h 64"/>
                <a:gd name="T24" fmla="*/ 15 w 22"/>
                <a:gd name="T2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64">
                  <a:moveTo>
                    <a:pt x="15" y="7"/>
                  </a:moveTo>
                  <a:lnTo>
                    <a:pt x="15" y="59"/>
                  </a:lnTo>
                  <a:lnTo>
                    <a:pt x="22" y="60"/>
                  </a:lnTo>
                  <a:lnTo>
                    <a:pt x="22" y="64"/>
                  </a:lnTo>
                  <a:lnTo>
                    <a:pt x="0" y="64"/>
                  </a:lnTo>
                  <a:lnTo>
                    <a:pt x="0" y="60"/>
                  </a:lnTo>
                  <a:lnTo>
                    <a:pt x="6" y="59"/>
                  </a:lnTo>
                  <a:lnTo>
                    <a:pt x="6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5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58" name="Freeform 39">
              <a:extLst>
                <a:ext uri="{FF2B5EF4-FFF2-40B4-BE49-F238E27FC236}">
                  <a16:creationId xmlns:a16="http://schemas.microsoft.com/office/drawing/2014/main" id="{383EFE7A-BE7A-4A06-BE32-442D4F095E2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16" y="602"/>
              <a:ext cx="41" cy="46"/>
            </a:xfrm>
            <a:custGeom>
              <a:avLst/>
              <a:gdLst>
                <a:gd name="T0" fmla="*/ 51 w 59"/>
                <a:gd name="T1" fmla="*/ 55 h 63"/>
                <a:gd name="T2" fmla="*/ 29 w 59"/>
                <a:gd name="T3" fmla="*/ 63 h 63"/>
                <a:gd name="T4" fmla="*/ 7 w 59"/>
                <a:gd name="T5" fmla="*/ 55 h 63"/>
                <a:gd name="T6" fmla="*/ 0 w 59"/>
                <a:gd name="T7" fmla="*/ 31 h 63"/>
                <a:gd name="T8" fmla="*/ 8 w 59"/>
                <a:gd name="T9" fmla="*/ 8 h 63"/>
                <a:gd name="T10" fmla="*/ 30 w 59"/>
                <a:gd name="T11" fmla="*/ 0 h 63"/>
                <a:gd name="T12" fmla="*/ 51 w 59"/>
                <a:gd name="T13" fmla="*/ 8 h 63"/>
                <a:gd name="T14" fmla="*/ 59 w 59"/>
                <a:gd name="T15" fmla="*/ 31 h 63"/>
                <a:gd name="T16" fmla="*/ 51 w 59"/>
                <a:gd name="T17" fmla="*/ 55 h 63"/>
                <a:gd name="T18" fmla="*/ 40 w 59"/>
                <a:gd name="T19" fmla="*/ 12 h 63"/>
                <a:gd name="T20" fmla="*/ 29 w 59"/>
                <a:gd name="T21" fmla="*/ 6 h 63"/>
                <a:gd name="T22" fmla="*/ 18 w 59"/>
                <a:gd name="T23" fmla="*/ 12 h 63"/>
                <a:gd name="T24" fmla="*/ 15 w 59"/>
                <a:gd name="T25" fmla="*/ 31 h 63"/>
                <a:gd name="T26" fmla="*/ 18 w 59"/>
                <a:gd name="T27" fmla="*/ 51 h 63"/>
                <a:gd name="T28" fmla="*/ 29 w 59"/>
                <a:gd name="T29" fmla="*/ 57 h 63"/>
                <a:gd name="T30" fmla="*/ 40 w 59"/>
                <a:gd name="T31" fmla="*/ 51 h 63"/>
                <a:gd name="T32" fmla="*/ 44 w 59"/>
                <a:gd name="T33" fmla="*/ 31 h 63"/>
                <a:gd name="T34" fmla="*/ 40 w 59"/>
                <a:gd name="T35" fmla="*/ 1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" h="63">
                  <a:moveTo>
                    <a:pt x="51" y="55"/>
                  </a:moveTo>
                  <a:cubicBezTo>
                    <a:pt x="46" y="60"/>
                    <a:pt x="39" y="63"/>
                    <a:pt x="29" y="63"/>
                  </a:cubicBezTo>
                  <a:cubicBezTo>
                    <a:pt x="19" y="63"/>
                    <a:pt x="12" y="60"/>
                    <a:pt x="7" y="55"/>
                  </a:cubicBezTo>
                  <a:cubicBezTo>
                    <a:pt x="2" y="49"/>
                    <a:pt x="0" y="41"/>
                    <a:pt x="0" y="31"/>
                  </a:cubicBezTo>
                  <a:cubicBezTo>
                    <a:pt x="0" y="21"/>
                    <a:pt x="3" y="13"/>
                    <a:pt x="8" y="8"/>
                  </a:cubicBezTo>
                  <a:cubicBezTo>
                    <a:pt x="13" y="2"/>
                    <a:pt x="20" y="0"/>
                    <a:pt x="30" y="0"/>
                  </a:cubicBezTo>
                  <a:cubicBezTo>
                    <a:pt x="39" y="0"/>
                    <a:pt x="46" y="2"/>
                    <a:pt x="51" y="8"/>
                  </a:cubicBezTo>
                  <a:cubicBezTo>
                    <a:pt x="56" y="13"/>
                    <a:pt x="59" y="21"/>
                    <a:pt x="59" y="31"/>
                  </a:cubicBezTo>
                  <a:cubicBezTo>
                    <a:pt x="59" y="42"/>
                    <a:pt x="56" y="50"/>
                    <a:pt x="51" y="55"/>
                  </a:cubicBezTo>
                  <a:close/>
                  <a:moveTo>
                    <a:pt x="40" y="12"/>
                  </a:moveTo>
                  <a:cubicBezTo>
                    <a:pt x="38" y="8"/>
                    <a:pt x="34" y="6"/>
                    <a:pt x="29" y="6"/>
                  </a:cubicBezTo>
                  <a:cubicBezTo>
                    <a:pt x="25" y="6"/>
                    <a:pt x="21" y="8"/>
                    <a:pt x="18" y="12"/>
                  </a:cubicBezTo>
                  <a:cubicBezTo>
                    <a:pt x="16" y="16"/>
                    <a:pt x="15" y="22"/>
                    <a:pt x="15" y="31"/>
                  </a:cubicBezTo>
                  <a:cubicBezTo>
                    <a:pt x="15" y="40"/>
                    <a:pt x="16" y="47"/>
                    <a:pt x="18" y="51"/>
                  </a:cubicBezTo>
                  <a:cubicBezTo>
                    <a:pt x="21" y="55"/>
                    <a:pt x="24" y="57"/>
                    <a:pt x="29" y="57"/>
                  </a:cubicBezTo>
                  <a:cubicBezTo>
                    <a:pt x="34" y="57"/>
                    <a:pt x="38" y="55"/>
                    <a:pt x="40" y="51"/>
                  </a:cubicBezTo>
                  <a:cubicBezTo>
                    <a:pt x="43" y="47"/>
                    <a:pt x="44" y="40"/>
                    <a:pt x="44" y="31"/>
                  </a:cubicBezTo>
                  <a:cubicBezTo>
                    <a:pt x="44" y="22"/>
                    <a:pt x="43" y="16"/>
                    <a:pt x="40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3" name="Plassholder for dato 3">
            <a:extLst>
              <a:ext uri="{FF2B5EF4-FFF2-40B4-BE49-F238E27FC236}">
                <a16:creationId xmlns:a16="http://schemas.microsoft.com/office/drawing/2014/main" id="{A8E026C6-38CF-8599-B3C5-49D6D8A4D5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/>
              <a:t>15/01/2026</a:t>
            </a:r>
          </a:p>
        </p:txBody>
      </p: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15/01/2026</a:t>
            </a:r>
            <a:endParaRPr lang="en-GB" dirty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Dag Sjøberg and Gunnar Bergersen</a:t>
            </a:r>
            <a:endParaRPr lang="en-GB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add a title</a:t>
            </a:r>
            <a:endParaRPr lang="en-GB" dirty="0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Click to add text</a:t>
            </a:r>
            <a:endParaRPr lang="en-GB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Click to add text</a:t>
            </a:r>
            <a:endParaRPr lang="en-GB" dirty="0"/>
          </a:p>
        </p:txBody>
      </p:sp>
      <p:sp>
        <p:nvSpPr>
          <p:cNvPr id="6" name="Plassholder for dato 3">
            <a:extLst>
              <a:ext uri="{FF2B5EF4-FFF2-40B4-BE49-F238E27FC236}">
                <a16:creationId xmlns:a16="http://schemas.microsoft.com/office/drawing/2014/main" id="{0DAAA197-E6BC-402C-51CD-F6FBC7384029}"/>
              </a:ext>
            </a:extLst>
          </p:cNvPr>
          <p:cNvSpPr txBox="1">
            <a:spLocks/>
          </p:cNvSpPr>
          <p:nvPr userDrawn="1"/>
        </p:nvSpPr>
        <p:spPr>
          <a:xfrm>
            <a:off x="728472" y="50130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>
              <a:defRPr lang="nb-NO"/>
            </a:defPPr>
            <a:lvl1pPr marL="0" algn="l" defTabSz="685800" rtl="0" eaLnBrk="1" latinLnBrk="0" hangingPunct="1"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3651F3-9B16-40C6-B209-3688FC9C95F6}" type="datetimeFigureOut">
              <a:rPr lang="nb-NO" smtClean="0"/>
              <a:pPr/>
              <a:t>15.01.2026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576072" y="583663"/>
            <a:ext cx="7922703" cy="360045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a title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Andre </a:t>
            </a:r>
            <a:r>
              <a:rPr lang="en-GB" dirty="0" err="1"/>
              <a:t>nivå</a:t>
            </a:r>
            <a:endParaRPr lang="en-GB" dirty="0"/>
          </a:p>
          <a:p>
            <a:pPr lvl="2"/>
            <a:r>
              <a:rPr lang="en-GB" dirty="0" err="1"/>
              <a:t>Tredje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3"/>
            <a:r>
              <a:rPr lang="en-GB" dirty="0" err="1"/>
              <a:t>Fjerde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4"/>
            <a:r>
              <a:rPr lang="en-GB" dirty="0" err="1"/>
              <a:t>Femte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15/01/2026</a:t>
            </a:r>
            <a:endParaRPr lang="en-GB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Dag Sjøberg and Gunnar Bergersen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add a title</a:t>
            </a:r>
            <a:endParaRPr lang="en-GB" dirty="0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GB"/>
              <a:t>Click the button to insert image</a:t>
            </a:r>
            <a:endParaRPr lang="en-GB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  <a:endParaRPr lang="en-GB" dirty="0"/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 panose="020B0604030504040204" pitchFamily="34" charset="0"/>
              <a:buNone/>
              <a:tabLst/>
              <a:defRPr sz="1100"/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 panose="020B0604030504040204" pitchFamily="34" charset="0"/>
              <a:buNone/>
              <a:tabLst/>
              <a:defRPr/>
            </a:pPr>
            <a:r>
              <a:rPr lang="en-GB"/>
              <a:t>Click the button to insert image</a:t>
            </a:r>
            <a:endParaRPr lang="en-GB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  <a:endParaRPr lang="en-GB" dirty="0"/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 panose="020B0604030504040204" pitchFamily="34" charset="0"/>
              <a:buNone/>
              <a:tabLst/>
              <a:defRPr sz="1100"/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 panose="020B0604030504040204" pitchFamily="34" charset="0"/>
              <a:buNone/>
              <a:tabLst/>
              <a:defRPr/>
            </a:pPr>
            <a:r>
              <a:rPr lang="en-GB"/>
              <a:t>Click the button to insert image</a:t>
            </a:r>
            <a:endParaRPr lang="en-GB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 panose="020B0604030504040204" pitchFamily="34" charset="0"/>
              <a:buNone/>
              <a:tabLst/>
              <a:defRPr sz="1100"/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 panose="020B0604030504040204" pitchFamily="34" charset="0"/>
              <a:buNone/>
              <a:tabLst/>
              <a:defRPr/>
            </a:pPr>
            <a:r>
              <a:rPr lang="en-GB"/>
              <a:t>Click the button to insert image</a:t>
            </a:r>
            <a:endParaRPr lang="en-GB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  <a:endParaRPr lang="en-GB" dirty="0"/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nb-NO"/>
              <a:t>15/01/2026</a:t>
            </a:r>
            <a:endParaRPr lang="en-GB" dirty="0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GB"/>
              <a:t>Dag Sjøberg and Gunnar Bergersen</a:t>
            </a:r>
            <a:endParaRPr lang="en-GB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GB"/>
              <a:t>Click to add a title</a:t>
            </a:r>
            <a:endParaRPr lang="en-GB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/>
              <a:t>15/01/2026</a:t>
            </a:r>
            <a:endParaRPr lang="en-GB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GB"/>
              <a:t>Dag Sjøberg and Gunnar Bergersen</a:t>
            </a:r>
            <a:endParaRPr lang="en-GB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  <a:endParaRPr lang="en-GB" dirty="0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  <a:endParaRPr lang="en-GB" dirty="0"/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  <a:endParaRPr lang="en-GB" dirty="0"/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  <a:endParaRPr lang="en-GB" dirty="0"/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  <a:endParaRPr lang="en-GB" dirty="0"/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GB"/>
              <a:t>Click to add a title</a:t>
            </a:r>
            <a:endParaRPr lang="en-GB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/>
              <a:t>15/01/2026</a:t>
            </a:r>
            <a:endParaRPr lang="en-GB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GB"/>
              <a:t>Dag Sjøberg and Gunnar Bergersen</a:t>
            </a:r>
            <a:endParaRPr lang="en-GB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GB"/>
              <a:t>Click to add text</a:t>
            </a:r>
            <a:endParaRPr lang="en-GB" dirty="0"/>
          </a:p>
          <a:p>
            <a:pPr lvl="1"/>
            <a:r>
              <a:rPr lang="en-GB" dirty="0"/>
              <a:t>Andre </a:t>
            </a:r>
            <a:r>
              <a:rPr lang="en-GB" dirty="0" err="1"/>
              <a:t>nivå</a:t>
            </a:r>
            <a:endParaRPr lang="en-GB" dirty="0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GB"/>
              <a:t>Click to add text</a:t>
            </a:r>
            <a:endParaRPr lang="en-GB" dirty="0"/>
          </a:p>
          <a:p>
            <a:pPr lvl="1"/>
            <a:r>
              <a:rPr lang="en-GB" dirty="0"/>
              <a:t>Andre </a:t>
            </a:r>
            <a:r>
              <a:rPr lang="en-GB" dirty="0" err="1"/>
              <a:t>nivå</a:t>
            </a:r>
            <a:endParaRPr lang="en-GB" dirty="0"/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r>
              <a:rPr lang="en-GB"/>
              <a:t>Use Enter followed by the Tab button for level 2</a:t>
            </a:r>
            <a:endParaRPr lang="en-GB" dirty="0"/>
          </a:p>
          <a:p>
            <a:pPr lvl="1"/>
            <a:r>
              <a:rPr lang="en-GB" dirty="0"/>
              <a:t>Andre </a:t>
            </a:r>
            <a:r>
              <a:rPr lang="en-GB" dirty="0" err="1"/>
              <a:t>nivå</a:t>
            </a:r>
            <a:endParaRPr lang="en-GB" dirty="0"/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add a title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576073" y="1440180"/>
            <a:ext cx="3780473" cy="306038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  <a:endParaRPr lang="en-GB" dirty="0"/>
          </a:p>
          <a:p>
            <a:pPr lvl="1"/>
            <a:r>
              <a:rPr lang="en-GB" dirty="0"/>
              <a:t>Andre </a:t>
            </a:r>
            <a:r>
              <a:rPr lang="en-GB" dirty="0" err="1"/>
              <a:t>nivå</a:t>
            </a:r>
            <a:endParaRPr lang="en-GB" dirty="0"/>
          </a:p>
          <a:p>
            <a:pPr lvl="2"/>
            <a:r>
              <a:rPr lang="en-GB" dirty="0" err="1"/>
              <a:t>Tredje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3"/>
            <a:r>
              <a:rPr lang="en-GB" dirty="0" err="1"/>
              <a:t>Fjerde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4"/>
            <a:r>
              <a:rPr lang="en-GB" dirty="0" err="1"/>
              <a:t>Femte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718302" y="1440180"/>
            <a:ext cx="3780473" cy="306038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  <a:endParaRPr lang="en-GB" dirty="0"/>
          </a:p>
          <a:p>
            <a:pPr lvl="1"/>
            <a:r>
              <a:rPr lang="en-GB" dirty="0"/>
              <a:t>Andre </a:t>
            </a:r>
            <a:r>
              <a:rPr lang="en-GB" dirty="0" err="1"/>
              <a:t>nivå</a:t>
            </a:r>
            <a:endParaRPr lang="en-GB" dirty="0"/>
          </a:p>
          <a:p>
            <a:pPr lvl="2"/>
            <a:r>
              <a:rPr lang="en-GB" dirty="0" err="1"/>
              <a:t>Tredje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3"/>
            <a:r>
              <a:rPr lang="en-GB" dirty="0" err="1"/>
              <a:t>Fjerde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4"/>
            <a:r>
              <a:rPr lang="en-GB" dirty="0" err="1"/>
              <a:t>Femte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15/01/2026</a:t>
            </a:r>
            <a:endParaRPr lang="en-GB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1140977" y="4865996"/>
            <a:ext cx="2330506" cy="180022"/>
          </a:xfrm>
        </p:spPr>
        <p:txBody>
          <a:bodyPr/>
          <a:lstStyle/>
          <a:p>
            <a:r>
              <a:rPr lang="en-GB" dirty="0"/>
              <a:t>Dag Sjøberg and Gunnar Bergersen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r>
              <a:rPr lang="en-GB"/>
              <a:t>Click to add a subtitle</a:t>
            </a:r>
            <a:endParaRPr lang="en-GB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576072" y="1655624"/>
            <a:ext cx="3780473" cy="284493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  <a:endParaRPr lang="en-GB" dirty="0"/>
          </a:p>
          <a:p>
            <a:pPr lvl="1"/>
            <a:r>
              <a:rPr lang="en-GB" dirty="0"/>
              <a:t>Andre </a:t>
            </a:r>
            <a:r>
              <a:rPr lang="en-GB" dirty="0" err="1"/>
              <a:t>nivå</a:t>
            </a:r>
            <a:endParaRPr lang="en-GB" dirty="0"/>
          </a:p>
          <a:p>
            <a:pPr lvl="2"/>
            <a:r>
              <a:rPr lang="en-GB" dirty="0" err="1"/>
              <a:t>Tredje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3"/>
            <a:r>
              <a:rPr lang="en-GB" dirty="0" err="1"/>
              <a:t>Fjerde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4"/>
            <a:r>
              <a:rPr lang="en-GB" dirty="0" err="1"/>
              <a:t>Femte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r>
              <a:rPr lang="en-GB"/>
              <a:t>Click to add a subtitle</a:t>
            </a:r>
            <a:endParaRPr lang="en-GB" dirty="0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 hasCustomPrompt="1"/>
          </p:nvPr>
        </p:nvSpPr>
        <p:spPr>
          <a:xfrm>
            <a:off x="4718302" y="1655624"/>
            <a:ext cx="3780473" cy="284493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  <a:endParaRPr lang="en-GB" dirty="0"/>
          </a:p>
          <a:p>
            <a:pPr lvl="1"/>
            <a:r>
              <a:rPr lang="en-GB" dirty="0"/>
              <a:t>Andre </a:t>
            </a:r>
            <a:r>
              <a:rPr lang="en-GB" dirty="0" err="1"/>
              <a:t>nivå</a:t>
            </a:r>
            <a:endParaRPr lang="en-GB" dirty="0"/>
          </a:p>
          <a:p>
            <a:pPr lvl="2"/>
            <a:r>
              <a:rPr lang="en-GB" dirty="0" err="1"/>
              <a:t>Tredje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3"/>
            <a:r>
              <a:rPr lang="en-GB" dirty="0" err="1"/>
              <a:t>Fjerde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4"/>
            <a:r>
              <a:rPr lang="en-GB" dirty="0" err="1"/>
              <a:t>Femte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15/01/2026</a:t>
            </a:r>
            <a:endParaRPr lang="en-GB" dirty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Dag Sjøberg and Gunnar Bergersen</a:t>
            </a:r>
            <a:endParaRPr lang="en-GB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739E733B-F107-47F2-AA0E-E677F5AF37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add a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add a title</a:t>
            </a:r>
            <a:endParaRPr lang="en-GB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15/01/2026</a:t>
            </a:r>
            <a:endParaRPr lang="en-GB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Dag Sjøberg and Gunnar Bergersen</a:t>
            </a:r>
            <a:endParaRPr lang="en-GB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15/01/2026</a:t>
            </a:r>
            <a:endParaRPr lang="en-GB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Dag Sjøberg and Gunnar Bergersen</a:t>
            </a:r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GB"/>
              <a:t>Click to add a title</a:t>
            </a:r>
            <a:endParaRPr lang="en-GB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add a subtitle</a:t>
            </a:r>
            <a:endParaRPr lang="en-GB" dirty="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lt1"/>
              </a:solidFill>
            </a:endParaRP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FED8724C-96D0-4F99-A617-40E820A5CA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22" name="TekstSylinder 21">
            <a:extLst>
              <a:ext uri="{FF2B5EF4-FFF2-40B4-BE49-F238E27FC236}">
                <a16:creationId xmlns:a16="http://schemas.microsoft.com/office/drawing/2014/main" id="{D3795004-21CC-4A0E-9283-372CEB404B78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/>
              <a:t>Department of informatics</a:t>
            </a:r>
            <a:endParaRPr lang="en-GB" sz="1400" b="1" dirty="0"/>
          </a:p>
        </p:txBody>
      </p:sp>
      <p:grpSp>
        <p:nvGrpSpPr>
          <p:cNvPr id="23" name="Group 4">
            <a:extLst>
              <a:ext uri="{FF2B5EF4-FFF2-40B4-BE49-F238E27FC236}">
                <a16:creationId xmlns:a16="http://schemas.microsoft.com/office/drawing/2014/main" id="{13DCE726-48D2-48E2-9F2A-087DA8A5546B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3D48CD8B-A092-4CD5-81EA-4688CE1151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BF7F4F1C-9450-4004-BC10-3EB48681D75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95A5C8ED-484C-4564-9481-0018D100F77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5BBB90D1-FBFF-44E1-92C6-428F6676B4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8" name="Freeform 9">
              <a:extLst>
                <a:ext uri="{FF2B5EF4-FFF2-40B4-BE49-F238E27FC236}">
                  <a16:creationId xmlns:a16="http://schemas.microsoft.com/office/drawing/2014/main" id="{785339A7-6BA2-4817-88B3-2F32EA6D210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5443C07E-1545-48F9-B891-630AEE5E2D4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grpSp>
        <p:nvGrpSpPr>
          <p:cNvPr id="30" name="Group 23">
            <a:extLst>
              <a:ext uri="{FF2B5EF4-FFF2-40B4-BE49-F238E27FC236}">
                <a16:creationId xmlns:a16="http://schemas.microsoft.com/office/drawing/2014/main" id="{7503C225-E68A-4039-8531-0882470AFE2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806576" y="706519"/>
            <a:ext cx="1141413" cy="131763"/>
            <a:chOff x="1138" y="582"/>
            <a:chExt cx="719" cy="83"/>
          </a:xfrm>
        </p:grpSpPr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BE6CC1C5-F0F9-43EF-86A2-44CD4FCB04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38" y="587"/>
              <a:ext cx="62" cy="61"/>
            </a:xfrm>
            <a:custGeom>
              <a:avLst/>
              <a:gdLst>
                <a:gd name="T0" fmla="*/ 79 w 88"/>
                <a:gd name="T1" fmla="*/ 53 h 85"/>
                <a:gd name="T2" fmla="*/ 77 w 88"/>
                <a:gd name="T3" fmla="*/ 68 h 85"/>
                <a:gd name="T4" fmla="*/ 70 w 88"/>
                <a:gd name="T5" fmla="*/ 78 h 85"/>
                <a:gd name="T6" fmla="*/ 60 w 88"/>
                <a:gd name="T7" fmla="*/ 83 h 85"/>
                <a:gd name="T8" fmla="*/ 44 w 88"/>
                <a:gd name="T9" fmla="*/ 85 h 85"/>
                <a:gd name="T10" fmla="*/ 30 w 88"/>
                <a:gd name="T11" fmla="*/ 83 h 85"/>
                <a:gd name="T12" fmla="*/ 19 w 88"/>
                <a:gd name="T13" fmla="*/ 78 h 85"/>
                <a:gd name="T14" fmla="*/ 12 w 88"/>
                <a:gd name="T15" fmla="*/ 69 h 85"/>
                <a:gd name="T16" fmla="*/ 10 w 88"/>
                <a:gd name="T17" fmla="*/ 54 h 85"/>
                <a:gd name="T18" fmla="*/ 10 w 88"/>
                <a:gd name="T19" fmla="*/ 6 h 85"/>
                <a:gd name="T20" fmla="*/ 0 w 88"/>
                <a:gd name="T21" fmla="*/ 5 h 85"/>
                <a:gd name="T22" fmla="*/ 0 w 88"/>
                <a:gd name="T23" fmla="*/ 0 h 85"/>
                <a:gd name="T24" fmla="*/ 34 w 88"/>
                <a:gd name="T25" fmla="*/ 0 h 85"/>
                <a:gd name="T26" fmla="*/ 34 w 88"/>
                <a:gd name="T27" fmla="*/ 5 h 85"/>
                <a:gd name="T28" fmla="*/ 24 w 88"/>
                <a:gd name="T29" fmla="*/ 6 h 85"/>
                <a:gd name="T30" fmla="*/ 24 w 88"/>
                <a:gd name="T31" fmla="*/ 58 h 85"/>
                <a:gd name="T32" fmla="*/ 30 w 88"/>
                <a:gd name="T33" fmla="*/ 73 h 85"/>
                <a:gd name="T34" fmla="*/ 46 w 88"/>
                <a:gd name="T35" fmla="*/ 78 h 85"/>
                <a:gd name="T36" fmla="*/ 63 w 88"/>
                <a:gd name="T37" fmla="*/ 73 h 85"/>
                <a:gd name="T38" fmla="*/ 68 w 88"/>
                <a:gd name="T39" fmla="*/ 55 h 85"/>
                <a:gd name="T40" fmla="*/ 68 w 88"/>
                <a:gd name="T41" fmla="*/ 6 h 85"/>
                <a:gd name="T42" fmla="*/ 58 w 88"/>
                <a:gd name="T43" fmla="*/ 5 h 85"/>
                <a:gd name="T44" fmla="*/ 58 w 88"/>
                <a:gd name="T45" fmla="*/ 0 h 85"/>
                <a:gd name="T46" fmla="*/ 88 w 88"/>
                <a:gd name="T47" fmla="*/ 0 h 85"/>
                <a:gd name="T48" fmla="*/ 88 w 88"/>
                <a:gd name="T49" fmla="*/ 5 h 85"/>
                <a:gd name="T50" fmla="*/ 79 w 88"/>
                <a:gd name="T51" fmla="*/ 6 h 85"/>
                <a:gd name="T52" fmla="*/ 79 w 88"/>
                <a:gd name="T53" fmla="*/ 5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8" h="85">
                  <a:moveTo>
                    <a:pt x="79" y="53"/>
                  </a:moveTo>
                  <a:cubicBezTo>
                    <a:pt x="79" y="59"/>
                    <a:pt x="78" y="64"/>
                    <a:pt x="77" y="68"/>
                  </a:cubicBezTo>
                  <a:cubicBezTo>
                    <a:pt x="75" y="72"/>
                    <a:pt x="73" y="75"/>
                    <a:pt x="70" y="78"/>
                  </a:cubicBezTo>
                  <a:cubicBezTo>
                    <a:pt x="68" y="80"/>
                    <a:pt x="64" y="82"/>
                    <a:pt x="60" y="83"/>
                  </a:cubicBezTo>
                  <a:cubicBezTo>
                    <a:pt x="55" y="84"/>
                    <a:pt x="50" y="85"/>
                    <a:pt x="44" y="85"/>
                  </a:cubicBezTo>
                  <a:cubicBezTo>
                    <a:pt x="39" y="85"/>
                    <a:pt x="34" y="84"/>
                    <a:pt x="30" y="83"/>
                  </a:cubicBezTo>
                  <a:cubicBezTo>
                    <a:pt x="26" y="82"/>
                    <a:pt x="22" y="81"/>
                    <a:pt x="19" y="78"/>
                  </a:cubicBezTo>
                  <a:cubicBezTo>
                    <a:pt x="16" y="76"/>
                    <a:pt x="14" y="73"/>
                    <a:pt x="12" y="69"/>
                  </a:cubicBezTo>
                  <a:cubicBezTo>
                    <a:pt x="11" y="65"/>
                    <a:pt x="10" y="60"/>
                    <a:pt x="10" y="54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4" y="64"/>
                    <a:pt x="26" y="69"/>
                    <a:pt x="30" y="73"/>
                  </a:cubicBezTo>
                  <a:cubicBezTo>
                    <a:pt x="33" y="76"/>
                    <a:pt x="39" y="78"/>
                    <a:pt x="46" y="78"/>
                  </a:cubicBezTo>
                  <a:cubicBezTo>
                    <a:pt x="54" y="78"/>
                    <a:pt x="59" y="76"/>
                    <a:pt x="63" y="73"/>
                  </a:cubicBezTo>
                  <a:cubicBezTo>
                    <a:pt x="66" y="69"/>
                    <a:pt x="68" y="63"/>
                    <a:pt x="68" y="55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79" y="6"/>
                    <a:pt x="79" y="6"/>
                    <a:pt x="79" y="6"/>
                  </a:cubicBezTo>
                  <a:lnTo>
                    <a:pt x="79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B7BC2966-DFC0-4A7F-9C73-CE98DA2D49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04" y="602"/>
              <a:ext cx="50" cy="45"/>
            </a:xfrm>
            <a:custGeom>
              <a:avLst/>
              <a:gdLst>
                <a:gd name="T0" fmla="*/ 22 w 72"/>
                <a:gd name="T1" fmla="*/ 55 h 62"/>
                <a:gd name="T2" fmla="*/ 33 w 72"/>
                <a:gd name="T3" fmla="*/ 57 h 62"/>
                <a:gd name="T4" fmla="*/ 33 w 72"/>
                <a:gd name="T5" fmla="*/ 62 h 62"/>
                <a:gd name="T6" fmla="*/ 0 w 72"/>
                <a:gd name="T7" fmla="*/ 62 h 62"/>
                <a:gd name="T8" fmla="*/ 0 w 72"/>
                <a:gd name="T9" fmla="*/ 57 h 62"/>
                <a:gd name="T10" fmla="*/ 9 w 72"/>
                <a:gd name="T11" fmla="*/ 55 h 62"/>
                <a:gd name="T12" fmla="*/ 9 w 72"/>
                <a:gd name="T13" fmla="*/ 9 h 62"/>
                <a:gd name="T14" fmla="*/ 0 w 72"/>
                <a:gd name="T15" fmla="*/ 6 h 62"/>
                <a:gd name="T16" fmla="*/ 0 w 72"/>
                <a:gd name="T17" fmla="*/ 3 h 62"/>
                <a:gd name="T18" fmla="*/ 20 w 72"/>
                <a:gd name="T19" fmla="*/ 0 h 62"/>
                <a:gd name="T20" fmla="*/ 23 w 72"/>
                <a:gd name="T21" fmla="*/ 0 h 62"/>
                <a:gd name="T22" fmla="*/ 23 w 72"/>
                <a:gd name="T23" fmla="*/ 4 h 62"/>
                <a:gd name="T24" fmla="*/ 33 w 72"/>
                <a:gd name="T25" fmla="*/ 1 h 62"/>
                <a:gd name="T26" fmla="*/ 43 w 72"/>
                <a:gd name="T27" fmla="*/ 0 h 62"/>
                <a:gd name="T28" fmla="*/ 57 w 72"/>
                <a:gd name="T29" fmla="*/ 4 h 62"/>
                <a:gd name="T30" fmla="*/ 62 w 72"/>
                <a:gd name="T31" fmla="*/ 17 h 62"/>
                <a:gd name="T32" fmla="*/ 62 w 72"/>
                <a:gd name="T33" fmla="*/ 55 h 62"/>
                <a:gd name="T34" fmla="*/ 72 w 72"/>
                <a:gd name="T35" fmla="*/ 57 h 62"/>
                <a:gd name="T36" fmla="*/ 72 w 72"/>
                <a:gd name="T37" fmla="*/ 62 h 62"/>
                <a:gd name="T38" fmla="*/ 39 w 72"/>
                <a:gd name="T39" fmla="*/ 62 h 62"/>
                <a:gd name="T40" fmla="*/ 39 w 72"/>
                <a:gd name="T41" fmla="*/ 56 h 62"/>
                <a:gd name="T42" fmla="*/ 49 w 72"/>
                <a:gd name="T43" fmla="*/ 55 h 62"/>
                <a:gd name="T44" fmla="*/ 49 w 72"/>
                <a:gd name="T45" fmla="*/ 26 h 62"/>
                <a:gd name="T46" fmla="*/ 49 w 72"/>
                <a:gd name="T47" fmla="*/ 19 h 62"/>
                <a:gd name="T48" fmla="*/ 48 w 72"/>
                <a:gd name="T49" fmla="*/ 14 h 62"/>
                <a:gd name="T50" fmla="*/ 44 w 72"/>
                <a:gd name="T51" fmla="*/ 10 h 62"/>
                <a:gd name="T52" fmla="*/ 37 w 72"/>
                <a:gd name="T53" fmla="*/ 9 h 62"/>
                <a:gd name="T54" fmla="*/ 34 w 72"/>
                <a:gd name="T55" fmla="*/ 9 h 62"/>
                <a:gd name="T56" fmla="*/ 31 w 72"/>
                <a:gd name="T57" fmla="*/ 9 h 62"/>
                <a:gd name="T58" fmla="*/ 27 w 72"/>
                <a:gd name="T59" fmla="*/ 10 h 62"/>
                <a:gd name="T60" fmla="*/ 22 w 72"/>
                <a:gd name="T61" fmla="*/ 11 h 62"/>
                <a:gd name="T62" fmla="*/ 22 w 72"/>
                <a:gd name="T63" fmla="*/ 5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2" h="62">
                  <a:moveTo>
                    <a:pt x="22" y="55"/>
                  </a:moveTo>
                  <a:cubicBezTo>
                    <a:pt x="33" y="57"/>
                    <a:pt x="33" y="57"/>
                    <a:pt x="33" y="57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6" y="3"/>
                    <a:pt x="30" y="1"/>
                    <a:pt x="33" y="1"/>
                  </a:cubicBezTo>
                  <a:cubicBezTo>
                    <a:pt x="36" y="0"/>
                    <a:pt x="40" y="0"/>
                    <a:pt x="43" y="0"/>
                  </a:cubicBezTo>
                  <a:cubicBezTo>
                    <a:pt x="49" y="0"/>
                    <a:pt x="54" y="1"/>
                    <a:pt x="57" y="4"/>
                  </a:cubicBezTo>
                  <a:cubicBezTo>
                    <a:pt x="61" y="7"/>
                    <a:pt x="62" y="12"/>
                    <a:pt x="62" y="17"/>
                  </a:cubicBezTo>
                  <a:cubicBezTo>
                    <a:pt x="62" y="55"/>
                    <a:pt x="62" y="55"/>
                    <a:pt x="62" y="55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4"/>
                    <a:pt x="49" y="21"/>
                    <a:pt x="49" y="19"/>
                  </a:cubicBezTo>
                  <a:cubicBezTo>
                    <a:pt x="49" y="17"/>
                    <a:pt x="49" y="15"/>
                    <a:pt x="48" y="14"/>
                  </a:cubicBezTo>
                  <a:cubicBezTo>
                    <a:pt x="47" y="12"/>
                    <a:pt x="46" y="11"/>
                    <a:pt x="44" y="10"/>
                  </a:cubicBezTo>
                  <a:cubicBezTo>
                    <a:pt x="43" y="9"/>
                    <a:pt x="40" y="9"/>
                    <a:pt x="37" y="9"/>
                  </a:cubicBezTo>
                  <a:cubicBezTo>
                    <a:pt x="36" y="9"/>
                    <a:pt x="35" y="9"/>
                    <a:pt x="34" y="9"/>
                  </a:cubicBezTo>
                  <a:cubicBezTo>
                    <a:pt x="33" y="9"/>
                    <a:pt x="32" y="9"/>
                    <a:pt x="31" y="9"/>
                  </a:cubicBezTo>
                  <a:cubicBezTo>
                    <a:pt x="30" y="9"/>
                    <a:pt x="28" y="9"/>
                    <a:pt x="27" y="10"/>
                  </a:cubicBezTo>
                  <a:cubicBezTo>
                    <a:pt x="26" y="10"/>
                    <a:pt x="24" y="10"/>
                    <a:pt x="22" y="11"/>
                  </a:cubicBezTo>
                  <a:lnTo>
                    <a:pt x="22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3" name="Freeform 26">
              <a:extLst>
                <a:ext uri="{FF2B5EF4-FFF2-40B4-BE49-F238E27FC236}">
                  <a16:creationId xmlns:a16="http://schemas.microsoft.com/office/drawing/2014/main" id="{059575A2-59C7-4590-A00A-FC8CA16FF69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57" y="582"/>
              <a:ext cx="22" cy="65"/>
            </a:xfrm>
            <a:custGeom>
              <a:avLst/>
              <a:gdLst>
                <a:gd name="T0" fmla="*/ 22 w 32"/>
                <a:gd name="T1" fmla="*/ 38 h 90"/>
                <a:gd name="T2" fmla="*/ 22 w 32"/>
                <a:gd name="T3" fmla="*/ 83 h 90"/>
                <a:gd name="T4" fmla="*/ 32 w 32"/>
                <a:gd name="T5" fmla="*/ 85 h 90"/>
                <a:gd name="T6" fmla="*/ 32 w 32"/>
                <a:gd name="T7" fmla="*/ 90 h 90"/>
                <a:gd name="T8" fmla="*/ 0 w 32"/>
                <a:gd name="T9" fmla="*/ 90 h 90"/>
                <a:gd name="T10" fmla="*/ 0 w 32"/>
                <a:gd name="T11" fmla="*/ 85 h 90"/>
                <a:gd name="T12" fmla="*/ 9 w 32"/>
                <a:gd name="T13" fmla="*/ 83 h 90"/>
                <a:gd name="T14" fmla="*/ 9 w 32"/>
                <a:gd name="T15" fmla="*/ 37 h 90"/>
                <a:gd name="T16" fmla="*/ 0 w 32"/>
                <a:gd name="T17" fmla="*/ 34 h 90"/>
                <a:gd name="T18" fmla="*/ 0 w 32"/>
                <a:gd name="T19" fmla="*/ 31 h 90"/>
                <a:gd name="T20" fmla="*/ 20 w 32"/>
                <a:gd name="T21" fmla="*/ 28 h 90"/>
                <a:gd name="T22" fmla="*/ 23 w 32"/>
                <a:gd name="T23" fmla="*/ 28 h 90"/>
                <a:gd name="T24" fmla="*/ 22 w 32"/>
                <a:gd name="T25" fmla="*/ 38 h 90"/>
                <a:gd name="T26" fmla="*/ 8 w 32"/>
                <a:gd name="T27" fmla="*/ 8 h 90"/>
                <a:gd name="T28" fmla="*/ 10 w 32"/>
                <a:gd name="T29" fmla="*/ 14 h 90"/>
                <a:gd name="T30" fmla="*/ 16 w 32"/>
                <a:gd name="T31" fmla="*/ 16 h 90"/>
                <a:gd name="T32" fmla="*/ 22 w 32"/>
                <a:gd name="T33" fmla="*/ 14 h 90"/>
                <a:gd name="T34" fmla="*/ 24 w 32"/>
                <a:gd name="T35" fmla="*/ 8 h 90"/>
                <a:gd name="T36" fmla="*/ 22 w 32"/>
                <a:gd name="T37" fmla="*/ 3 h 90"/>
                <a:gd name="T38" fmla="*/ 16 w 32"/>
                <a:gd name="T39" fmla="*/ 0 h 90"/>
                <a:gd name="T40" fmla="*/ 10 w 32"/>
                <a:gd name="T41" fmla="*/ 3 h 90"/>
                <a:gd name="T42" fmla="*/ 8 w 32"/>
                <a:gd name="T43" fmla="*/ 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" h="90">
                  <a:moveTo>
                    <a:pt x="22" y="38"/>
                  </a:moveTo>
                  <a:cubicBezTo>
                    <a:pt x="22" y="83"/>
                    <a:pt x="22" y="83"/>
                    <a:pt x="22" y="83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3" y="28"/>
                    <a:pt x="23" y="28"/>
                    <a:pt x="23" y="28"/>
                  </a:cubicBezTo>
                  <a:lnTo>
                    <a:pt x="22" y="38"/>
                  </a:lnTo>
                  <a:close/>
                  <a:moveTo>
                    <a:pt x="8" y="8"/>
                  </a:moveTo>
                  <a:cubicBezTo>
                    <a:pt x="8" y="10"/>
                    <a:pt x="9" y="12"/>
                    <a:pt x="10" y="14"/>
                  </a:cubicBezTo>
                  <a:cubicBezTo>
                    <a:pt x="12" y="15"/>
                    <a:pt x="14" y="16"/>
                    <a:pt x="16" y="16"/>
                  </a:cubicBezTo>
                  <a:cubicBezTo>
                    <a:pt x="18" y="16"/>
                    <a:pt x="20" y="15"/>
                    <a:pt x="22" y="14"/>
                  </a:cubicBezTo>
                  <a:cubicBezTo>
                    <a:pt x="23" y="12"/>
                    <a:pt x="24" y="10"/>
                    <a:pt x="24" y="8"/>
                  </a:cubicBezTo>
                  <a:cubicBezTo>
                    <a:pt x="24" y="6"/>
                    <a:pt x="23" y="4"/>
                    <a:pt x="22" y="3"/>
                  </a:cubicBezTo>
                  <a:cubicBezTo>
                    <a:pt x="20" y="1"/>
                    <a:pt x="18" y="0"/>
                    <a:pt x="16" y="0"/>
                  </a:cubicBezTo>
                  <a:cubicBezTo>
                    <a:pt x="14" y="0"/>
                    <a:pt x="12" y="1"/>
                    <a:pt x="10" y="3"/>
                  </a:cubicBezTo>
                  <a:cubicBezTo>
                    <a:pt x="9" y="4"/>
                    <a:pt x="8" y="6"/>
                    <a:pt x="8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4" name="Freeform 27">
              <a:extLst>
                <a:ext uri="{FF2B5EF4-FFF2-40B4-BE49-F238E27FC236}">
                  <a16:creationId xmlns:a16="http://schemas.microsoft.com/office/drawing/2014/main" id="{DBA814A2-2B54-4FED-BDDD-CF873F805D6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80" y="603"/>
              <a:ext cx="50" cy="44"/>
            </a:xfrm>
            <a:custGeom>
              <a:avLst/>
              <a:gdLst>
                <a:gd name="T0" fmla="*/ 31 w 50"/>
                <a:gd name="T1" fmla="*/ 4 h 44"/>
                <a:gd name="T2" fmla="*/ 31 w 50"/>
                <a:gd name="T3" fmla="*/ 0 h 44"/>
                <a:gd name="T4" fmla="*/ 50 w 50"/>
                <a:gd name="T5" fmla="*/ 0 h 44"/>
                <a:gd name="T6" fmla="*/ 50 w 50"/>
                <a:gd name="T7" fmla="*/ 4 h 44"/>
                <a:gd name="T8" fmla="*/ 44 w 50"/>
                <a:gd name="T9" fmla="*/ 5 h 44"/>
                <a:gd name="T10" fmla="*/ 29 w 50"/>
                <a:gd name="T11" fmla="*/ 44 h 44"/>
                <a:gd name="T12" fmla="*/ 20 w 50"/>
                <a:gd name="T13" fmla="*/ 44 h 44"/>
                <a:gd name="T14" fmla="*/ 6 w 50"/>
                <a:gd name="T15" fmla="*/ 5 h 44"/>
                <a:gd name="T16" fmla="*/ 0 w 50"/>
                <a:gd name="T17" fmla="*/ 4 h 44"/>
                <a:gd name="T18" fmla="*/ 0 w 50"/>
                <a:gd name="T19" fmla="*/ 0 h 44"/>
                <a:gd name="T20" fmla="*/ 22 w 50"/>
                <a:gd name="T21" fmla="*/ 0 h 44"/>
                <a:gd name="T22" fmla="*/ 22 w 50"/>
                <a:gd name="T23" fmla="*/ 4 h 44"/>
                <a:gd name="T24" fmla="*/ 16 w 50"/>
                <a:gd name="T25" fmla="*/ 5 h 44"/>
                <a:gd name="T26" fmla="*/ 26 w 50"/>
                <a:gd name="T27" fmla="*/ 33 h 44"/>
                <a:gd name="T28" fmla="*/ 37 w 50"/>
                <a:gd name="T29" fmla="*/ 5 h 44"/>
                <a:gd name="T30" fmla="*/ 31 w 50"/>
                <a:gd name="T31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0" h="44">
                  <a:moveTo>
                    <a:pt x="31" y="4"/>
                  </a:moveTo>
                  <a:lnTo>
                    <a:pt x="31" y="0"/>
                  </a:lnTo>
                  <a:lnTo>
                    <a:pt x="50" y="0"/>
                  </a:lnTo>
                  <a:lnTo>
                    <a:pt x="50" y="4"/>
                  </a:lnTo>
                  <a:lnTo>
                    <a:pt x="44" y="5"/>
                  </a:lnTo>
                  <a:lnTo>
                    <a:pt x="29" y="44"/>
                  </a:lnTo>
                  <a:lnTo>
                    <a:pt x="20" y="44"/>
                  </a:lnTo>
                  <a:lnTo>
                    <a:pt x="6" y="5"/>
                  </a:lnTo>
                  <a:lnTo>
                    <a:pt x="0" y="4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16" y="5"/>
                  </a:lnTo>
                  <a:lnTo>
                    <a:pt x="26" y="33"/>
                  </a:lnTo>
                  <a:lnTo>
                    <a:pt x="37" y="5"/>
                  </a:lnTo>
                  <a:lnTo>
                    <a:pt x="31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5" name="Freeform 28">
              <a:extLst>
                <a:ext uri="{FF2B5EF4-FFF2-40B4-BE49-F238E27FC236}">
                  <a16:creationId xmlns:a16="http://schemas.microsoft.com/office/drawing/2014/main" id="{922620E2-8B49-4505-901D-B54E6F05461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33" y="602"/>
              <a:ext cx="38" cy="46"/>
            </a:xfrm>
            <a:custGeom>
              <a:avLst/>
              <a:gdLst>
                <a:gd name="T0" fmla="*/ 55 w 55"/>
                <a:gd name="T1" fmla="*/ 56 h 63"/>
                <a:gd name="T2" fmla="*/ 51 w 55"/>
                <a:gd name="T3" fmla="*/ 58 h 63"/>
                <a:gd name="T4" fmla="*/ 45 w 55"/>
                <a:gd name="T5" fmla="*/ 61 h 63"/>
                <a:gd name="T6" fmla="*/ 39 w 55"/>
                <a:gd name="T7" fmla="*/ 62 h 63"/>
                <a:gd name="T8" fmla="*/ 31 w 55"/>
                <a:gd name="T9" fmla="*/ 63 h 63"/>
                <a:gd name="T10" fmla="*/ 18 w 55"/>
                <a:gd name="T11" fmla="*/ 61 h 63"/>
                <a:gd name="T12" fmla="*/ 9 w 55"/>
                <a:gd name="T13" fmla="*/ 55 h 63"/>
                <a:gd name="T14" fmla="*/ 3 w 55"/>
                <a:gd name="T15" fmla="*/ 45 h 63"/>
                <a:gd name="T16" fmla="*/ 0 w 55"/>
                <a:gd name="T17" fmla="*/ 32 h 63"/>
                <a:gd name="T18" fmla="*/ 8 w 55"/>
                <a:gd name="T19" fmla="*/ 8 h 63"/>
                <a:gd name="T20" fmla="*/ 30 w 55"/>
                <a:gd name="T21" fmla="*/ 0 h 63"/>
                <a:gd name="T22" fmla="*/ 41 w 55"/>
                <a:gd name="T23" fmla="*/ 1 h 63"/>
                <a:gd name="T24" fmla="*/ 49 w 55"/>
                <a:gd name="T25" fmla="*/ 6 h 63"/>
                <a:gd name="T26" fmla="*/ 53 w 55"/>
                <a:gd name="T27" fmla="*/ 13 h 63"/>
                <a:gd name="T28" fmla="*/ 55 w 55"/>
                <a:gd name="T29" fmla="*/ 22 h 63"/>
                <a:gd name="T30" fmla="*/ 54 w 55"/>
                <a:gd name="T31" fmla="*/ 30 h 63"/>
                <a:gd name="T32" fmla="*/ 15 w 55"/>
                <a:gd name="T33" fmla="*/ 30 h 63"/>
                <a:gd name="T34" fmla="*/ 18 w 55"/>
                <a:gd name="T35" fmla="*/ 47 h 63"/>
                <a:gd name="T36" fmla="*/ 30 w 55"/>
                <a:gd name="T37" fmla="*/ 55 h 63"/>
                <a:gd name="T38" fmla="*/ 43 w 55"/>
                <a:gd name="T39" fmla="*/ 54 h 63"/>
                <a:gd name="T40" fmla="*/ 55 w 55"/>
                <a:gd name="T41" fmla="*/ 50 h 63"/>
                <a:gd name="T42" fmla="*/ 55 w 55"/>
                <a:gd name="T43" fmla="*/ 56 h 63"/>
                <a:gd name="T44" fmla="*/ 28 w 55"/>
                <a:gd name="T45" fmla="*/ 24 h 63"/>
                <a:gd name="T46" fmla="*/ 42 w 55"/>
                <a:gd name="T47" fmla="*/ 24 h 63"/>
                <a:gd name="T48" fmla="*/ 41 w 55"/>
                <a:gd name="T49" fmla="*/ 17 h 63"/>
                <a:gd name="T50" fmla="*/ 39 w 55"/>
                <a:gd name="T51" fmla="*/ 11 h 63"/>
                <a:gd name="T52" fmla="*/ 35 w 55"/>
                <a:gd name="T53" fmla="*/ 7 h 63"/>
                <a:gd name="T54" fmla="*/ 29 w 55"/>
                <a:gd name="T55" fmla="*/ 6 h 63"/>
                <a:gd name="T56" fmla="*/ 19 w 55"/>
                <a:gd name="T57" fmla="*/ 11 h 63"/>
                <a:gd name="T58" fmla="*/ 15 w 55"/>
                <a:gd name="T59" fmla="*/ 24 h 63"/>
                <a:gd name="T60" fmla="*/ 28 w 55"/>
                <a:gd name="T61" fmla="*/ 2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" h="63">
                  <a:moveTo>
                    <a:pt x="55" y="56"/>
                  </a:moveTo>
                  <a:cubicBezTo>
                    <a:pt x="54" y="57"/>
                    <a:pt x="53" y="58"/>
                    <a:pt x="51" y="58"/>
                  </a:cubicBezTo>
                  <a:cubicBezTo>
                    <a:pt x="49" y="59"/>
                    <a:pt x="48" y="60"/>
                    <a:pt x="45" y="61"/>
                  </a:cubicBezTo>
                  <a:cubicBezTo>
                    <a:pt x="43" y="61"/>
                    <a:pt x="41" y="62"/>
                    <a:pt x="39" y="62"/>
                  </a:cubicBezTo>
                  <a:cubicBezTo>
                    <a:pt x="36" y="63"/>
                    <a:pt x="33" y="63"/>
                    <a:pt x="31" y="63"/>
                  </a:cubicBezTo>
                  <a:cubicBezTo>
                    <a:pt x="26" y="63"/>
                    <a:pt x="22" y="62"/>
                    <a:pt x="18" y="61"/>
                  </a:cubicBezTo>
                  <a:cubicBezTo>
                    <a:pt x="14" y="60"/>
                    <a:pt x="11" y="58"/>
                    <a:pt x="9" y="55"/>
                  </a:cubicBezTo>
                  <a:cubicBezTo>
                    <a:pt x="6" y="53"/>
                    <a:pt x="4" y="49"/>
                    <a:pt x="3" y="45"/>
                  </a:cubicBezTo>
                  <a:cubicBezTo>
                    <a:pt x="1" y="41"/>
                    <a:pt x="0" y="37"/>
                    <a:pt x="0" y="32"/>
                  </a:cubicBezTo>
                  <a:cubicBezTo>
                    <a:pt x="0" y="21"/>
                    <a:pt x="3" y="13"/>
                    <a:pt x="8" y="8"/>
                  </a:cubicBezTo>
                  <a:cubicBezTo>
                    <a:pt x="14" y="2"/>
                    <a:pt x="21" y="0"/>
                    <a:pt x="30" y="0"/>
                  </a:cubicBezTo>
                  <a:cubicBezTo>
                    <a:pt x="34" y="0"/>
                    <a:pt x="38" y="0"/>
                    <a:pt x="41" y="1"/>
                  </a:cubicBezTo>
                  <a:cubicBezTo>
                    <a:pt x="44" y="3"/>
                    <a:pt x="47" y="4"/>
                    <a:pt x="49" y="6"/>
                  </a:cubicBezTo>
                  <a:cubicBezTo>
                    <a:pt x="51" y="8"/>
                    <a:pt x="52" y="11"/>
                    <a:pt x="53" y="13"/>
                  </a:cubicBezTo>
                  <a:cubicBezTo>
                    <a:pt x="54" y="16"/>
                    <a:pt x="55" y="19"/>
                    <a:pt x="55" y="22"/>
                  </a:cubicBezTo>
                  <a:cubicBezTo>
                    <a:pt x="55" y="25"/>
                    <a:pt x="55" y="28"/>
                    <a:pt x="54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7"/>
                    <a:pt x="16" y="43"/>
                    <a:pt x="18" y="47"/>
                  </a:cubicBezTo>
                  <a:cubicBezTo>
                    <a:pt x="21" y="51"/>
                    <a:pt x="25" y="54"/>
                    <a:pt x="30" y="55"/>
                  </a:cubicBezTo>
                  <a:cubicBezTo>
                    <a:pt x="34" y="56"/>
                    <a:pt x="38" y="55"/>
                    <a:pt x="43" y="54"/>
                  </a:cubicBezTo>
                  <a:cubicBezTo>
                    <a:pt x="47" y="53"/>
                    <a:pt x="51" y="52"/>
                    <a:pt x="55" y="50"/>
                  </a:cubicBezTo>
                  <a:lnTo>
                    <a:pt x="55" y="56"/>
                  </a:lnTo>
                  <a:close/>
                  <a:moveTo>
                    <a:pt x="28" y="24"/>
                  </a:moveTo>
                  <a:cubicBezTo>
                    <a:pt x="42" y="24"/>
                    <a:pt x="42" y="24"/>
                    <a:pt x="42" y="24"/>
                  </a:cubicBezTo>
                  <a:cubicBezTo>
                    <a:pt x="42" y="21"/>
                    <a:pt x="41" y="19"/>
                    <a:pt x="41" y="17"/>
                  </a:cubicBezTo>
                  <a:cubicBezTo>
                    <a:pt x="40" y="14"/>
                    <a:pt x="40" y="12"/>
                    <a:pt x="39" y="11"/>
                  </a:cubicBezTo>
                  <a:cubicBezTo>
                    <a:pt x="38" y="9"/>
                    <a:pt x="36" y="8"/>
                    <a:pt x="35" y="7"/>
                  </a:cubicBezTo>
                  <a:cubicBezTo>
                    <a:pt x="33" y="6"/>
                    <a:pt x="31" y="6"/>
                    <a:pt x="29" y="6"/>
                  </a:cubicBezTo>
                  <a:cubicBezTo>
                    <a:pt x="25" y="6"/>
                    <a:pt x="21" y="7"/>
                    <a:pt x="19" y="11"/>
                  </a:cubicBezTo>
                  <a:cubicBezTo>
                    <a:pt x="16" y="14"/>
                    <a:pt x="15" y="18"/>
                    <a:pt x="15" y="24"/>
                  </a:cubicBezTo>
                  <a:lnTo>
                    <a:pt x="28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6" name="Freeform 29">
              <a:extLst>
                <a:ext uri="{FF2B5EF4-FFF2-40B4-BE49-F238E27FC236}">
                  <a16:creationId xmlns:a16="http://schemas.microsoft.com/office/drawing/2014/main" id="{ABF4F11E-3874-4636-A947-7491BFB7BAE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76" y="602"/>
              <a:ext cx="35" cy="45"/>
            </a:xfrm>
            <a:custGeom>
              <a:avLst/>
              <a:gdLst>
                <a:gd name="T0" fmla="*/ 37 w 49"/>
                <a:gd name="T1" fmla="*/ 9 h 62"/>
                <a:gd name="T2" fmla="*/ 31 w 49"/>
                <a:gd name="T3" fmla="*/ 9 h 62"/>
                <a:gd name="T4" fmla="*/ 22 w 49"/>
                <a:gd name="T5" fmla="*/ 11 h 62"/>
                <a:gd name="T6" fmla="*/ 22 w 49"/>
                <a:gd name="T7" fmla="*/ 55 h 62"/>
                <a:gd name="T8" fmla="*/ 35 w 49"/>
                <a:gd name="T9" fmla="*/ 56 h 62"/>
                <a:gd name="T10" fmla="*/ 35 w 49"/>
                <a:gd name="T11" fmla="*/ 62 h 62"/>
                <a:gd name="T12" fmla="*/ 0 w 49"/>
                <a:gd name="T13" fmla="*/ 62 h 62"/>
                <a:gd name="T14" fmla="*/ 0 w 49"/>
                <a:gd name="T15" fmla="*/ 57 h 62"/>
                <a:gd name="T16" fmla="*/ 9 w 49"/>
                <a:gd name="T17" fmla="*/ 55 h 62"/>
                <a:gd name="T18" fmla="*/ 9 w 49"/>
                <a:gd name="T19" fmla="*/ 9 h 62"/>
                <a:gd name="T20" fmla="*/ 0 w 49"/>
                <a:gd name="T21" fmla="*/ 6 h 62"/>
                <a:gd name="T22" fmla="*/ 0 w 49"/>
                <a:gd name="T23" fmla="*/ 3 h 62"/>
                <a:gd name="T24" fmla="*/ 20 w 49"/>
                <a:gd name="T25" fmla="*/ 0 h 62"/>
                <a:gd name="T26" fmla="*/ 23 w 49"/>
                <a:gd name="T27" fmla="*/ 0 h 62"/>
                <a:gd name="T28" fmla="*/ 23 w 49"/>
                <a:gd name="T29" fmla="*/ 4 h 62"/>
                <a:gd name="T30" fmla="*/ 33 w 49"/>
                <a:gd name="T31" fmla="*/ 1 h 62"/>
                <a:gd name="T32" fmla="*/ 44 w 49"/>
                <a:gd name="T33" fmla="*/ 0 h 62"/>
                <a:gd name="T34" fmla="*/ 49 w 49"/>
                <a:gd name="T35" fmla="*/ 0 h 62"/>
                <a:gd name="T36" fmla="*/ 49 w 49"/>
                <a:gd name="T37" fmla="*/ 1 h 62"/>
                <a:gd name="T38" fmla="*/ 47 w 49"/>
                <a:gd name="T39" fmla="*/ 17 h 62"/>
                <a:gd name="T40" fmla="*/ 39 w 49"/>
                <a:gd name="T41" fmla="*/ 17 h 62"/>
                <a:gd name="T42" fmla="*/ 37 w 49"/>
                <a:gd name="T43" fmla="*/ 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" h="62">
                  <a:moveTo>
                    <a:pt x="37" y="9"/>
                  </a:moveTo>
                  <a:cubicBezTo>
                    <a:pt x="35" y="9"/>
                    <a:pt x="33" y="9"/>
                    <a:pt x="31" y="9"/>
                  </a:cubicBezTo>
                  <a:cubicBezTo>
                    <a:pt x="28" y="9"/>
                    <a:pt x="26" y="10"/>
                    <a:pt x="22" y="11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6" y="3"/>
                    <a:pt x="29" y="1"/>
                    <a:pt x="33" y="1"/>
                  </a:cubicBezTo>
                  <a:cubicBezTo>
                    <a:pt x="37" y="0"/>
                    <a:pt x="40" y="0"/>
                    <a:pt x="44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39" y="17"/>
                    <a:pt x="39" y="17"/>
                    <a:pt x="39" y="17"/>
                  </a:cubicBezTo>
                  <a:lnTo>
                    <a:pt x="37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7" name="Freeform 30">
              <a:extLst>
                <a:ext uri="{FF2B5EF4-FFF2-40B4-BE49-F238E27FC236}">
                  <a16:creationId xmlns:a16="http://schemas.microsoft.com/office/drawing/2014/main" id="{1DDBD473-4840-4D32-AA57-2F48A2069EB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16" y="602"/>
              <a:ext cx="32" cy="46"/>
            </a:xfrm>
            <a:custGeom>
              <a:avLst/>
              <a:gdLst>
                <a:gd name="T0" fmla="*/ 13 w 46"/>
                <a:gd name="T1" fmla="*/ 53 h 63"/>
                <a:gd name="T2" fmla="*/ 18 w 46"/>
                <a:gd name="T3" fmla="*/ 55 h 63"/>
                <a:gd name="T4" fmla="*/ 24 w 46"/>
                <a:gd name="T5" fmla="*/ 56 h 63"/>
                <a:gd name="T6" fmla="*/ 30 w 46"/>
                <a:gd name="T7" fmla="*/ 54 h 63"/>
                <a:gd name="T8" fmla="*/ 33 w 46"/>
                <a:gd name="T9" fmla="*/ 47 h 63"/>
                <a:gd name="T10" fmla="*/ 32 w 46"/>
                <a:gd name="T11" fmla="*/ 43 h 63"/>
                <a:gd name="T12" fmla="*/ 29 w 46"/>
                <a:gd name="T13" fmla="*/ 40 h 63"/>
                <a:gd name="T14" fmla="*/ 24 w 46"/>
                <a:gd name="T15" fmla="*/ 37 h 63"/>
                <a:gd name="T16" fmla="*/ 20 w 46"/>
                <a:gd name="T17" fmla="*/ 35 h 63"/>
                <a:gd name="T18" fmla="*/ 13 w 46"/>
                <a:gd name="T19" fmla="*/ 32 h 63"/>
                <a:gd name="T20" fmla="*/ 7 w 46"/>
                <a:gd name="T21" fmla="*/ 28 h 63"/>
                <a:gd name="T22" fmla="*/ 3 w 46"/>
                <a:gd name="T23" fmla="*/ 23 h 63"/>
                <a:gd name="T24" fmla="*/ 2 w 46"/>
                <a:gd name="T25" fmla="*/ 16 h 63"/>
                <a:gd name="T26" fmla="*/ 3 w 46"/>
                <a:gd name="T27" fmla="*/ 9 h 63"/>
                <a:gd name="T28" fmla="*/ 8 w 46"/>
                <a:gd name="T29" fmla="*/ 4 h 63"/>
                <a:gd name="T30" fmla="*/ 16 w 46"/>
                <a:gd name="T31" fmla="*/ 1 h 63"/>
                <a:gd name="T32" fmla="*/ 26 w 46"/>
                <a:gd name="T33" fmla="*/ 0 h 63"/>
                <a:gd name="T34" fmla="*/ 31 w 46"/>
                <a:gd name="T35" fmla="*/ 0 h 63"/>
                <a:gd name="T36" fmla="*/ 36 w 46"/>
                <a:gd name="T37" fmla="*/ 1 h 63"/>
                <a:gd name="T38" fmla="*/ 40 w 46"/>
                <a:gd name="T39" fmla="*/ 2 h 63"/>
                <a:gd name="T40" fmla="*/ 44 w 46"/>
                <a:gd name="T41" fmla="*/ 3 h 63"/>
                <a:gd name="T42" fmla="*/ 44 w 46"/>
                <a:gd name="T43" fmla="*/ 4 h 63"/>
                <a:gd name="T44" fmla="*/ 42 w 46"/>
                <a:gd name="T45" fmla="*/ 19 h 63"/>
                <a:gd name="T46" fmla="*/ 34 w 46"/>
                <a:gd name="T47" fmla="*/ 19 h 63"/>
                <a:gd name="T48" fmla="*/ 31 w 46"/>
                <a:gd name="T49" fmla="*/ 8 h 63"/>
                <a:gd name="T50" fmla="*/ 28 w 46"/>
                <a:gd name="T51" fmla="*/ 7 h 63"/>
                <a:gd name="T52" fmla="*/ 23 w 46"/>
                <a:gd name="T53" fmla="*/ 6 h 63"/>
                <a:gd name="T54" fmla="*/ 17 w 46"/>
                <a:gd name="T55" fmla="*/ 8 h 63"/>
                <a:gd name="T56" fmla="*/ 14 w 46"/>
                <a:gd name="T57" fmla="*/ 14 h 63"/>
                <a:gd name="T58" fmla="*/ 16 w 46"/>
                <a:gd name="T59" fmla="*/ 18 h 63"/>
                <a:gd name="T60" fmla="*/ 19 w 46"/>
                <a:gd name="T61" fmla="*/ 22 h 63"/>
                <a:gd name="T62" fmla="*/ 24 w 46"/>
                <a:gd name="T63" fmla="*/ 25 h 63"/>
                <a:gd name="T64" fmla="*/ 29 w 46"/>
                <a:gd name="T65" fmla="*/ 27 h 63"/>
                <a:gd name="T66" fmla="*/ 36 w 46"/>
                <a:gd name="T67" fmla="*/ 30 h 63"/>
                <a:gd name="T68" fmla="*/ 41 w 46"/>
                <a:gd name="T69" fmla="*/ 34 h 63"/>
                <a:gd name="T70" fmla="*/ 45 w 46"/>
                <a:gd name="T71" fmla="*/ 38 h 63"/>
                <a:gd name="T72" fmla="*/ 46 w 46"/>
                <a:gd name="T73" fmla="*/ 44 h 63"/>
                <a:gd name="T74" fmla="*/ 44 w 46"/>
                <a:gd name="T75" fmla="*/ 53 h 63"/>
                <a:gd name="T76" fmla="*/ 39 w 46"/>
                <a:gd name="T77" fmla="*/ 58 h 63"/>
                <a:gd name="T78" fmla="*/ 31 w 46"/>
                <a:gd name="T79" fmla="*/ 62 h 63"/>
                <a:gd name="T80" fmla="*/ 21 w 46"/>
                <a:gd name="T81" fmla="*/ 63 h 63"/>
                <a:gd name="T82" fmla="*/ 16 w 46"/>
                <a:gd name="T83" fmla="*/ 63 h 63"/>
                <a:gd name="T84" fmla="*/ 10 w 46"/>
                <a:gd name="T85" fmla="*/ 61 h 63"/>
                <a:gd name="T86" fmla="*/ 5 w 46"/>
                <a:gd name="T87" fmla="*/ 60 h 63"/>
                <a:gd name="T88" fmla="*/ 1 w 46"/>
                <a:gd name="T89" fmla="*/ 59 h 63"/>
                <a:gd name="T90" fmla="*/ 0 w 46"/>
                <a:gd name="T91" fmla="*/ 58 h 63"/>
                <a:gd name="T92" fmla="*/ 2 w 46"/>
                <a:gd name="T93" fmla="*/ 42 h 63"/>
                <a:gd name="T94" fmla="*/ 10 w 46"/>
                <a:gd name="T95" fmla="*/ 42 h 63"/>
                <a:gd name="T96" fmla="*/ 13 w 46"/>
                <a:gd name="T97" fmla="*/ 5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6" h="63">
                  <a:moveTo>
                    <a:pt x="13" y="53"/>
                  </a:moveTo>
                  <a:cubicBezTo>
                    <a:pt x="14" y="54"/>
                    <a:pt x="16" y="55"/>
                    <a:pt x="18" y="55"/>
                  </a:cubicBezTo>
                  <a:cubicBezTo>
                    <a:pt x="19" y="56"/>
                    <a:pt x="22" y="56"/>
                    <a:pt x="24" y="56"/>
                  </a:cubicBezTo>
                  <a:cubicBezTo>
                    <a:pt x="26" y="56"/>
                    <a:pt x="29" y="55"/>
                    <a:pt x="30" y="54"/>
                  </a:cubicBezTo>
                  <a:cubicBezTo>
                    <a:pt x="32" y="52"/>
                    <a:pt x="33" y="50"/>
                    <a:pt x="33" y="47"/>
                  </a:cubicBezTo>
                  <a:cubicBezTo>
                    <a:pt x="33" y="45"/>
                    <a:pt x="32" y="44"/>
                    <a:pt x="32" y="43"/>
                  </a:cubicBezTo>
                  <a:cubicBezTo>
                    <a:pt x="31" y="42"/>
                    <a:pt x="30" y="40"/>
                    <a:pt x="29" y="40"/>
                  </a:cubicBezTo>
                  <a:cubicBezTo>
                    <a:pt x="27" y="39"/>
                    <a:pt x="26" y="38"/>
                    <a:pt x="24" y="37"/>
                  </a:cubicBezTo>
                  <a:cubicBezTo>
                    <a:pt x="23" y="36"/>
                    <a:pt x="21" y="36"/>
                    <a:pt x="20" y="35"/>
                  </a:cubicBezTo>
                  <a:cubicBezTo>
                    <a:pt x="18" y="34"/>
                    <a:pt x="15" y="33"/>
                    <a:pt x="13" y="32"/>
                  </a:cubicBezTo>
                  <a:cubicBezTo>
                    <a:pt x="11" y="30"/>
                    <a:pt x="9" y="29"/>
                    <a:pt x="7" y="28"/>
                  </a:cubicBezTo>
                  <a:cubicBezTo>
                    <a:pt x="5" y="26"/>
                    <a:pt x="4" y="25"/>
                    <a:pt x="3" y="23"/>
                  </a:cubicBezTo>
                  <a:cubicBezTo>
                    <a:pt x="2" y="21"/>
                    <a:pt x="2" y="19"/>
                    <a:pt x="2" y="16"/>
                  </a:cubicBezTo>
                  <a:cubicBezTo>
                    <a:pt x="2" y="14"/>
                    <a:pt x="2" y="11"/>
                    <a:pt x="3" y="9"/>
                  </a:cubicBezTo>
                  <a:cubicBezTo>
                    <a:pt x="5" y="7"/>
                    <a:pt x="6" y="5"/>
                    <a:pt x="8" y="4"/>
                  </a:cubicBezTo>
                  <a:cubicBezTo>
                    <a:pt x="11" y="2"/>
                    <a:pt x="13" y="1"/>
                    <a:pt x="16" y="1"/>
                  </a:cubicBezTo>
                  <a:cubicBezTo>
                    <a:pt x="19" y="0"/>
                    <a:pt x="22" y="0"/>
                    <a:pt x="26" y="0"/>
                  </a:cubicBezTo>
                  <a:cubicBezTo>
                    <a:pt x="27" y="0"/>
                    <a:pt x="29" y="0"/>
                    <a:pt x="31" y="0"/>
                  </a:cubicBezTo>
                  <a:cubicBezTo>
                    <a:pt x="32" y="0"/>
                    <a:pt x="34" y="0"/>
                    <a:pt x="36" y="1"/>
                  </a:cubicBezTo>
                  <a:cubicBezTo>
                    <a:pt x="37" y="1"/>
                    <a:pt x="39" y="1"/>
                    <a:pt x="40" y="2"/>
                  </a:cubicBezTo>
                  <a:cubicBezTo>
                    <a:pt x="42" y="2"/>
                    <a:pt x="43" y="2"/>
                    <a:pt x="44" y="3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0" y="7"/>
                    <a:pt x="28" y="7"/>
                  </a:cubicBezTo>
                  <a:cubicBezTo>
                    <a:pt x="27" y="6"/>
                    <a:pt x="25" y="6"/>
                    <a:pt x="23" y="6"/>
                  </a:cubicBezTo>
                  <a:cubicBezTo>
                    <a:pt x="21" y="6"/>
                    <a:pt x="18" y="7"/>
                    <a:pt x="17" y="8"/>
                  </a:cubicBezTo>
                  <a:cubicBezTo>
                    <a:pt x="15" y="9"/>
                    <a:pt x="14" y="11"/>
                    <a:pt x="14" y="14"/>
                  </a:cubicBezTo>
                  <a:cubicBezTo>
                    <a:pt x="14" y="16"/>
                    <a:pt x="15" y="17"/>
                    <a:pt x="16" y="18"/>
                  </a:cubicBezTo>
                  <a:cubicBezTo>
                    <a:pt x="17" y="20"/>
                    <a:pt x="18" y="21"/>
                    <a:pt x="19" y="22"/>
                  </a:cubicBezTo>
                  <a:cubicBezTo>
                    <a:pt x="20" y="23"/>
                    <a:pt x="22" y="24"/>
                    <a:pt x="24" y="25"/>
                  </a:cubicBezTo>
                  <a:cubicBezTo>
                    <a:pt x="25" y="25"/>
                    <a:pt x="27" y="26"/>
                    <a:pt x="29" y="27"/>
                  </a:cubicBezTo>
                  <a:cubicBezTo>
                    <a:pt x="31" y="28"/>
                    <a:pt x="33" y="29"/>
                    <a:pt x="36" y="30"/>
                  </a:cubicBezTo>
                  <a:cubicBezTo>
                    <a:pt x="38" y="31"/>
                    <a:pt x="39" y="32"/>
                    <a:pt x="41" y="34"/>
                  </a:cubicBezTo>
                  <a:cubicBezTo>
                    <a:pt x="43" y="35"/>
                    <a:pt x="44" y="37"/>
                    <a:pt x="45" y="38"/>
                  </a:cubicBezTo>
                  <a:cubicBezTo>
                    <a:pt x="46" y="40"/>
                    <a:pt x="46" y="42"/>
                    <a:pt x="46" y="44"/>
                  </a:cubicBezTo>
                  <a:cubicBezTo>
                    <a:pt x="46" y="48"/>
                    <a:pt x="45" y="50"/>
                    <a:pt x="44" y="53"/>
                  </a:cubicBezTo>
                  <a:cubicBezTo>
                    <a:pt x="43" y="55"/>
                    <a:pt x="41" y="57"/>
                    <a:pt x="39" y="58"/>
                  </a:cubicBezTo>
                  <a:cubicBezTo>
                    <a:pt x="36" y="60"/>
                    <a:pt x="34" y="61"/>
                    <a:pt x="31" y="62"/>
                  </a:cubicBezTo>
                  <a:cubicBezTo>
                    <a:pt x="28" y="63"/>
                    <a:pt x="25" y="63"/>
                    <a:pt x="21" y="63"/>
                  </a:cubicBezTo>
                  <a:cubicBezTo>
                    <a:pt x="20" y="63"/>
                    <a:pt x="18" y="63"/>
                    <a:pt x="16" y="63"/>
                  </a:cubicBezTo>
                  <a:cubicBezTo>
                    <a:pt x="14" y="62"/>
                    <a:pt x="12" y="62"/>
                    <a:pt x="10" y="61"/>
                  </a:cubicBezTo>
                  <a:cubicBezTo>
                    <a:pt x="8" y="61"/>
                    <a:pt x="6" y="60"/>
                    <a:pt x="5" y="60"/>
                  </a:cubicBezTo>
                  <a:cubicBezTo>
                    <a:pt x="3" y="59"/>
                    <a:pt x="2" y="59"/>
                    <a:pt x="1" y="5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10" y="42"/>
                    <a:pt x="10" y="42"/>
                    <a:pt x="10" y="42"/>
                  </a:cubicBezTo>
                  <a:lnTo>
                    <a:pt x="13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8" name="Freeform 31">
              <a:extLst>
                <a:ext uri="{FF2B5EF4-FFF2-40B4-BE49-F238E27FC236}">
                  <a16:creationId xmlns:a16="http://schemas.microsoft.com/office/drawing/2014/main" id="{86AC42A3-84F3-4552-BA74-12587E781F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453" y="582"/>
              <a:ext cx="23" cy="65"/>
            </a:xfrm>
            <a:custGeom>
              <a:avLst/>
              <a:gdLst>
                <a:gd name="T0" fmla="*/ 23 w 32"/>
                <a:gd name="T1" fmla="*/ 38 h 90"/>
                <a:gd name="T2" fmla="*/ 23 w 32"/>
                <a:gd name="T3" fmla="*/ 83 h 90"/>
                <a:gd name="T4" fmla="*/ 32 w 32"/>
                <a:gd name="T5" fmla="*/ 85 h 90"/>
                <a:gd name="T6" fmla="*/ 32 w 32"/>
                <a:gd name="T7" fmla="*/ 90 h 90"/>
                <a:gd name="T8" fmla="*/ 0 w 32"/>
                <a:gd name="T9" fmla="*/ 90 h 90"/>
                <a:gd name="T10" fmla="*/ 0 w 32"/>
                <a:gd name="T11" fmla="*/ 85 h 90"/>
                <a:gd name="T12" fmla="*/ 9 w 32"/>
                <a:gd name="T13" fmla="*/ 83 h 90"/>
                <a:gd name="T14" fmla="*/ 9 w 32"/>
                <a:gd name="T15" fmla="*/ 37 h 90"/>
                <a:gd name="T16" fmla="*/ 0 w 32"/>
                <a:gd name="T17" fmla="*/ 34 h 90"/>
                <a:gd name="T18" fmla="*/ 0 w 32"/>
                <a:gd name="T19" fmla="*/ 31 h 90"/>
                <a:gd name="T20" fmla="*/ 20 w 32"/>
                <a:gd name="T21" fmla="*/ 28 h 90"/>
                <a:gd name="T22" fmla="*/ 23 w 32"/>
                <a:gd name="T23" fmla="*/ 28 h 90"/>
                <a:gd name="T24" fmla="*/ 23 w 32"/>
                <a:gd name="T25" fmla="*/ 38 h 90"/>
                <a:gd name="T26" fmla="*/ 8 w 32"/>
                <a:gd name="T27" fmla="*/ 8 h 90"/>
                <a:gd name="T28" fmla="*/ 10 w 32"/>
                <a:gd name="T29" fmla="*/ 14 h 90"/>
                <a:gd name="T30" fmla="*/ 16 w 32"/>
                <a:gd name="T31" fmla="*/ 16 h 90"/>
                <a:gd name="T32" fmla="*/ 22 w 32"/>
                <a:gd name="T33" fmla="*/ 14 h 90"/>
                <a:gd name="T34" fmla="*/ 24 w 32"/>
                <a:gd name="T35" fmla="*/ 8 h 90"/>
                <a:gd name="T36" fmla="*/ 22 w 32"/>
                <a:gd name="T37" fmla="*/ 3 h 90"/>
                <a:gd name="T38" fmla="*/ 16 w 32"/>
                <a:gd name="T39" fmla="*/ 0 h 90"/>
                <a:gd name="T40" fmla="*/ 10 w 32"/>
                <a:gd name="T41" fmla="*/ 3 h 90"/>
                <a:gd name="T42" fmla="*/ 8 w 32"/>
                <a:gd name="T43" fmla="*/ 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" h="90">
                  <a:moveTo>
                    <a:pt x="23" y="38"/>
                  </a:moveTo>
                  <a:cubicBezTo>
                    <a:pt x="23" y="83"/>
                    <a:pt x="23" y="83"/>
                    <a:pt x="23" y="83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3" y="28"/>
                    <a:pt x="23" y="28"/>
                    <a:pt x="23" y="28"/>
                  </a:cubicBezTo>
                  <a:lnTo>
                    <a:pt x="23" y="38"/>
                  </a:lnTo>
                  <a:close/>
                  <a:moveTo>
                    <a:pt x="8" y="8"/>
                  </a:moveTo>
                  <a:cubicBezTo>
                    <a:pt x="8" y="10"/>
                    <a:pt x="9" y="12"/>
                    <a:pt x="10" y="14"/>
                  </a:cubicBezTo>
                  <a:cubicBezTo>
                    <a:pt x="12" y="15"/>
                    <a:pt x="14" y="16"/>
                    <a:pt x="16" y="16"/>
                  </a:cubicBezTo>
                  <a:cubicBezTo>
                    <a:pt x="18" y="16"/>
                    <a:pt x="20" y="15"/>
                    <a:pt x="22" y="14"/>
                  </a:cubicBezTo>
                  <a:cubicBezTo>
                    <a:pt x="24" y="12"/>
                    <a:pt x="24" y="10"/>
                    <a:pt x="24" y="8"/>
                  </a:cubicBezTo>
                  <a:cubicBezTo>
                    <a:pt x="24" y="6"/>
                    <a:pt x="24" y="4"/>
                    <a:pt x="22" y="3"/>
                  </a:cubicBezTo>
                  <a:cubicBezTo>
                    <a:pt x="20" y="1"/>
                    <a:pt x="18" y="0"/>
                    <a:pt x="16" y="0"/>
                  </a:cubicBezTo>
                  <a:cubicBezTo>
                    <a:pt x="14" y="0"/>
                    <a:pt x="12" y="1"/>
                    <a:pt x="10" y="3"/>
                  </a:cubicBezTo>
                  <a:cubicBezTo>
                    <a:pt x="9" y="4"/>
                    <a:pt x="8" y="6"/>
                    <a:pt x="8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9" name="Freeform 32">
              <a:extLst>
                <a:ext uri="{FF2B5EF4-FFF2-40B4-BE49-F238E27FC236}">
                  <a16:creationId xmlns:a16="http://schemas.microsoft.com/office/drawing/2014/main" id="{EE1404A6-99B7-4B3B-8B64-5944B69549E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79" y="592"/>
              <a:ext cx="27" cy="56"/>
            </a:xfrm>
            <a:custGeom>
              <a:avLst/>
              <a:gdLst>
                <a:gd name="T0" fmla="*/ 21 w 38"/>
                <a:gd name="T1" fmla="*/ 59 h 77"/>
                <a:gd name="T2" fmla="*/ 23 w 38"/>
                <a:gd name="T3" fmla="*/ 67 h 77"/>
                <a:gd name="T4" fmla="*/ 29 w 38"/>
                <a:gd name="T5" fmla="*/ 70 h 77"/>
                <a:gd name="T6" fmla="*/ 33 w 38"/>
                <a:gd name="T7" fmla="*/ 69 h 77"/>
                <a:gd name="T8" fmla="*/ 38 w 38"/>
                <a:gd name="T9" fmla="*/ 68 h 77"/>
                <a:gd name="T10" fmla="*/ 38 w 38"/>
                <a:gd name="T11" fmla="*/ 72 h 77"/>
                <a:gd name="T12" fmla="*/ 31 w 38"/>
                <a:gd name="T13" fmla="*/ 76 h 77"/>
                <a:gd name="T14" fmla="*/ 23 w 38"/>
                <a:gd name="T15" fmla="*/ 77 h 77"/>
                <a:gd name="T16" fmla="*/ 15 w 38"/>
                <a:gd name="T17" fmla="*/ 76 h 77"/>
                <a:gd name="T18" fmla="*/ 11 w 38"/>
                <a:gd name="T19" fmla="*/ 72 h 77"/>
                <a:gd name="T20" fmla="*/ 8 w 38"/>
                <a:gd name="T21" fmla="*/ 67 h 77"/>
                <a:gd name="T22" fmla="*/ 8 w 38"/>
                <a:gd name="T23" fmla="*/ 60 h 77"/>
                <a:gd name="T24" fmla="*/ 8 w 38"/>
                <a:gd name="T25" fmla="*/ 22 h 77"/>
                <a:gd name="T26" fmla="*/ 0 w 38"/>
                <a:gd name="T27" fmla="*/ 22 h 77"/>
                <a:gd name="T28" fmla="*/ 0 w 38"/>
                <a:gd name="T29" fmla="*/ 17 h 77"/>
                <a:gd name="T30" fmla="*/ 6 w 38"/>
                <a:gd name="T31" fmla="*/ 15 h 77"/>
                <a:gd name="T32" fmla="*/ 9 w 38"/>
                <a:gd name="T33" fmla="*/ 11 h 77"/>
                <a:gd name="T34" fmla="*/ 12 w 38"/>
                <a:gd name="T35" fmla="*/ 6 h 77"/>
                <a:gd name="T36" fmla="*/ 13 w 38"/>
                <a:gd name="T37" fmla="*/ 0 h 77"/>
                <a:gd name="T38" fmla="*/ 21 w 38"/>
                <a:gd name="T39" fmla="*/ 0 h 77"/>
                <a:gd name="T40" fmla="*/ 21 w 38"/>
                <a:gd name="T41" fmla="*/ 15 h 77"/>
                <a:gd name="T42" fmla="*/ 38 w 38"/>
                <a:gd name="T43" fmla="*/ 15 h 77"/>
                <a:gd name="T44" fmla="*/ 38 w 38"/>
                <a:gd name="T45" fmla="*/ 22 h 77"/>
                <a:gd name="T46" fmla="*/ 21 w 38"/>
                <a:gd name="T47" fmla="*/ 22 h 77"/>
                <a:gd name="T48" fmla="*/ 21 w 38"/>
                <a:gd name="T49" fmla="*/ 5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8" h="77">
                  <a:moveTo>
                    <a:pt x="21" y="59"/>
                  </a:moveTo>
                  <a:cubicBezTo>
                    <a:pt x="21" y="62"/>
                    <a:pt x="22" y="65"/>
                    <a:pt x="23" y="67"/>
                  </a:cubicBezTo>
                  <a:cubicBezTo>
                    <a:pt x="23" y="69"/>
                    <a:pt x="26" y="70"/>
                    <a:pt x="29" y="70"/>
                  </a:cubicBezTo>
                  <a:cubicBezTo>
                    <a:pt x="30" y="70"/>
                    <a:pt x="31" y="70"/>
                    <a:pt x="33" y="69"/>
                  </a:cubicBezTo>
                  <a:cubicBezTo>
                    <a:pt x="35" y="69"/>
                    <a:pt x="37" y="69"/>
                    <a:pt x="38" y="68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6" y="74"/>
                    <a:pt x="34" y="75"/>
                    <a:pt x="31" y="76"/>
                  </a:cubicBezTo>
                  <a:cubicBezTo>
                    <a:pt x="28" y="77"/>
                    <a:pt x="26" y="77"/>
                    <a:pt x="23" y="77"/>
                  </a:cubicBezTo>
                  <a:cubicBezTo>
                    <a:pt x="20" y="77"/>
                    <a:pt x="17" y="77"/>
                    <a:pt x="15" y="76"/>
                  </a:cubicBezTo>
                  <a:cubicBezTo>
                    <a:pt x="13" y="75"/>
                    <a:pt x="12" y="74"/>
                    <a:pt x="11" y="72"/>
                  </a:cubicBezTo>
                  <a:cubicBezTo>
                    <a:pt x="10" y="71"/>
                    <a:pt x="9" y="69"/>
                    <a:pt x="8" y="67"/>
                  </a:cubicBezTo>
                  <a:cubicBezTo>
                    <a:pt x="8" y="65"/>
                    <a:pt x="8" y="63"/>
                    <a:pt x="8" y="60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2" y="17"/>
                    <a:pt x="4" y="16"/>
                    <a:pt x="6" y="15"/>
                  </a:cubicBezTo>
                  <a:cubicBezTo>
                    <a:pt x="7" y="14"/>
                    <a:pt x="8" y="13"/>
                    <a:pt x="9" y="11"/>
                  </a:cubicBezTo>
                  <a:cubicBezTo>
                    <a:pt x="10" y="10"/>
                    <a:pt x="11" y="8"/>
                    <a:pt x="12" y="6"/>
                  </a:cubicBezTo>
                  <a:cubicBezTo>
                    <a:pt x="12" y="4"/>
                    <a:pt x="13" y="2"/>
                    <a:pt x="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21" y="22"/>
                    <a:pt x="21" y="22"/>
                    <a:pt x="21" y="22"/>
                  </a:cubicBezTo>
                  <a:lnTo>
                    <a:pt x="21" y="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0" name="Freeform 33">
              <a:extLst>
                <a:ext uri="{FF2B5EF4-FFF2-40B4-BE49-F238E27FC236}">
                  <a16:creationId xmlns:a16="http://schemas.microsoft.com/office/drawing/2014/main" id="{D982AA17-F090-407A-A1A9-18EEC7E195B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7" y="603"/>
              <a:ext cx="51" cy="62"/>
            </a:xfrm>
            <a:custGeom>
              <a:avLst/>
              <a:gdLst>
                <a:gd name="T0" fmla="*/ 32 w 51"/>
                <a:gd name="T1" fmla="*/ 4 h 62"/>
                <a:gd name="T2" fmla="*/ 32 w 51"/>
                <a:gd name="T3" fmla="*/ 0 h 62"/>
                <a:gd name="T4" fmla="*/ 51 w 51"/>
                <a:gd name="T5" fmla="*/ 0 h 62"/>
                <a:gd name="T6" fmla="*/ 51 w 51"/>
                <a:gd name="T7" fmla="*/ 4 h 62"/>
                <a:gd name="T8" fmla="*/ 45 w 51"/>
                <a:gd name="T9" fmla="*/ 5 h 62"/>
                <a:gd name="T10" fmla="*/ 30 w 51"/>
                <a:gd name="T11" fmla="*/ 40 h 62"/>
                <a:gd name="T12" fmla="*/ 31 w 51"/>
                <a:gd name="T13" fmla="*/ 40 h 62"/>
                <a:gd name="T14" fmla="*/ 26 w 51"/>
                <a:gd name="T15" fmla="*/ 62 h 62"/>
                <a:gd name="T16" fmla="*/ 17 w 51"/>
                <a:gd name="T17" fmla="*/ 62 h 62"/>
                <a:gd name="T18" fmla="*/ 23 w 51"/>
                <a:gd name="T19" fmla="*/ 42 h 62"/>
                <a:gd name="T20" fmla="*/ 6 w 51"/>
                <a:gd name="T21" fmla="*/ 5 h 62"/>
                <a:gd name="T22" fmla="*/ 0 w 51"/>
                <a:gd name="T23" fmla="*/ 4 h 62"/>
                <a:gd name="T24" fmla="*/ 0 w 51"/>
                <a:gd name="T25" fmla="*/ 0 h 62"/>
                <a:gd name="T26" fmla="*/ 22 w 51"/>
                <a:gd name="T27" fmla="*/ 0 h 62"/>
                <a:gd name="T28" fmla="*/ 22 w 51"/>
                <a:gd name="T29" fmla="*/ 4 h 62"/>
                <a:gd name="T30" fmla="*/ 17 w 51"/>
                <a:gd name="T31" fmla="*/ 5 h 62"/>
                <a:gd name="T32" fmla="*/ 28 w 51"/>
                <a:gd name="T33" fmla="*/ 30 h 62"/>
                <a:gd name="T34" fmla="*/ 38 w 51"/>
                <a:gd name="T35" fmla="*/ 5 h 62"/>
                <a:gd name="T36" fmla="*/ 32 w 51"/>
                <a:gd name="T37" fmla="*/ 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1" h="62">
                  <a:moveTo>
                    <a:pt x="32" y="4"/>
                  </a:moveTo>
                  <a:lnTo>
                    <a:pt x="32" y="0"/>
                  </a:lnTo>
                  <a:lnTo>
                    <a:pt x="51" y="0"/>
                  </a:lnTo>
                  <a:lnTo>
                    <a:pt x="51" y="4"/>
                  </a:lnTo>
                  <a:lnTo>
                    <a:pt x="45" y="5"/>
                  </a:lnTo>
                  <a:lnTo>
                    <a:pt x="30" y="40"/>
                  </a:lnTo>
                  <a:lnTo>
                    <a:pt x="31" y="40"/>
                  </a:lnTo>
                  <a:lnTo>
                    <a:pt x="26" y="62"/>
                  </a:lnTo>
                  <a:lnTo>
                    <a:pt x="17" y="62"/>
                  </a:lnTo>
                  <a:lnTo>
                    <a:pt x="23" y="42"/>
                  </a:lnTo>
                  <a:lnTo>
                    <a:pt x="6" y="5"/>
                  </a:lnTo>
                  <a:lnTo>
                    <a:pt x="0" y="4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17" y="5"/>
                  </a:lnTo>
                  <a:lnTo>
                    <a:pt x="28" y="30"/>
                  </a:lnTo>
                  <a:lnTo>
                    <a:pt x="38" y="5"/>
                  </a:lnTo>
                  <a:lnTo>
                    <a:pt x="32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1" name="Freeform 34">
              <a:extLst>
                <a:ext uri="{FF2B5EF4-FFF2-40B4-BE49-F238E27FC236}">
                  <a16:creationId xmlns:a16="http://schemas.microsoft.com/office/drawing/2014/main" id="{E0890268-7B4D-4A95-938F-8A05ED188E4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4" y="602"/>
              <a:ext cx="41" cy="46"/>
            </a:xfrm>
            <a:custGeom>
              <a:avLst/>
              <a:gdLst>
                <a:gd name="T0" fmla="*/ 51 w 59"/>
                <a:gd name="T1" fmla="*/ 55 h 63"/>
                <a:gd name="T2" fmla="*/ 29 w 59"/>
                <a:gd name="T3" fmla="*/ 63 h 63"/>
                <a:gd name="T4" fmla="*/ 8 w 59"/>
                <a:gd name="T5" fmla="*/ 55 h 63"/>
                <a:gd name="T6" fmla="*/ 0 w 59"/>
                <a:gd name="T7" fmla="*/ 31 h 63"/>
                <a:gd name="T8" fmla="*/ 8 w 59"/>
                <a:gd name="T9" fmla="*/ 8 h 63"/>
                <a:gd name="T10" fmla="*/ 30 w 59"/>
                <a:gd name="T11" fmla="*/ 0 h 63"/>
                <a:gd name="T12" fmla="*/ 52 w 59"/>
                <a:gd name="T13" fmla="*/ 8 h 63"/>
                <a:gd name="T14" fmla="*/ 59 w 59"/>
                <a:gd name="T15" fmla="*/ 31 h 63"/>
                <a:gd name="T16" fmla="*/ 51 w 59"/>
                <a:gd name="T17" fmla="*/ 55 h 63"/>
                <a:gd name="T18" fmla="*/ 41 w 59"/>
                <a:gd name="T19" fmla="*/ 12 h 63"/>
                <a:gd name="T20" fmla="*/ 30 w 59"/>
                <a:gd name="T21" fmla="*/ 6 h 63"/>
                <a:gd name="T22" fmla="*/ 19 w 59"/>
                <a:gd name="T23" fmla="*/ 12 h 63"/>
                <a:gd name="T24" fmla="*/ 15 w 59"/>
                <a:gd name="T25" fmla="*/ 31 h 63"/>
                <a:gd name="T26" fmla="*/ 19 w 59"/>
                <a:gd name="T27" fmla="*/ 51 h 63"/>
                <a:gd name="T28" fmla="*/ 29 w 59"/>
                <a:gd name="T29" fmla="*/ 57 h 63"/>
                <a:gd name="T30" fmla="*/ 40 w 59"/>
                <a:gd name="T31" fmla="*/ 51 h 63"/>
                <a:gd name="T32" fmla="*/ 44 w 59"/>
                <a:gd name="T33" fmla="*/ 31 h 63"/>
                <a:gd name="T34" fmla="*/ 41 w 59"/>
                <a:gd name="T35" fmla="*/ 1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" h="63">
                  <a:moveTo>
                    <a:pt x="51" y="55"/>
                  </a:moveTo>
                  <a:cubicBezTo>
                    <a:pt x="46" y="60"/>
                    <a:pt x="39" y="63"/>
                    <a:pt x="29" y="63"/>
                  </a:cubicBezTo>
                  <a:cubicBezTo>
                    <a:pt x="20" y="63"/>
                    <a:pt x="13" y="60"/>
                    <a:pt x="8" y="55"/>
                  </a:cubicBezTo>
                  <a:cubicBezTo>
                    <a:pt x="3" y="49"/>
                    <a:pt x="0" y="41"/>
                    <a:pt x="0" y="31"/>
                  </a:cubicBezTo>
                  <a:cubicBezTo>
                    <a:pt x="0" y="21"/>
                    <a:pt x="3" y="13"/>
                    <a:pt x="8" y="8"/>
                  </a:cubicBezTo>
                  <a:cubicBezTo>
                    <a:pt x="13" y="2"/>
                    <a:pt x="21" y="0"/>
                    <a:pt x="30" y="0"/>
                  </a:cubicBezTo>
                  <a:cubicBezTo>
                    <a:pt x="40" y="0"/>
                    <a:pt x="47" y="2"/>
                    <a:pt x="52" y="8"/>
                  </a:cubicBezTo>
                  <a:cubicBezTo>
                    <a:pt x="57" y="13"/>
                    <a:pt x="59" y="21"/>
                    <a:pt x="59" y="31"/>
                  </a:cubicBezTo>
                  <a:cubicBezTo>
                    <a:pt x="59" y="42"/>
                    <a:pt x="56" y="50"/>
                    <a:pt x="51" y="55"/>
                  </a:cubicBezTo>
                  <a:close/>
                  <a:moveTo>
                    <a:pt x="41" y="12"/>
                  </a:moveTo>
                  <a:cubicBezTo>
                    <a:pt x="38" y="8"/>
                    <a:pt x="35" y="6"/>
                    <a:pt x="30" y="6"/>
                  </a:cubicBezTo>
                  <a:cubicBezTo>
                    <a:pt x="25" y="6"/>
                    <a:pt x="21" y="8"/>
                    <a:pt x="19" y="12"/>
                  </a:cubicBezTo>
                  <a:cubicBezTo>
                    <a:pt x="16" y="16"/>
                    <a:pt x="15" y="22"/>
                    <a:pt x="15" y="31"/>
                  </a:cubicBezTo>
                  <a:cubicBezTo>
                    <a:pt x="15" y="40"/>
                    <a:pt x="16" y="47"/>
                    <a:pt x="19" y="51"/>
                  </a:cubicBezTo>
                  <a:cubicBezTo>
                    <a:pt x="21" y="55"/>
                    <a:pt x="25" y="57"/>
                    <a:pt x="29" y="57"/>
                  </a:cubicBezTo>
                  <a:cubicBezTo>
                    <a:pt x="34" y="57"/>
                    <a:pt x="38" y="55"/>
                    <a:pt x="40" y="51"/>
                  </a:cubicBezTo>
                  <a:cubicBezTo>
                    <a:pt x="43" y="47"/>
                    <a:pt x="44" y="40"/>
                    <a:pt x="44" y="31"/>
                  </a:cubicBezTo>
                  <a:cubicBezTo>
                    <a:pt x="44" y="22"/>
                    <a:pt x="43" y="16"/>
                    <a:pt x="41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2" name="Freeform 35">
              <a:extLst>
                <a:ext uri="{FF2B5EF4-FFF2-40B4-BE49-F238E27FC236}">
                  <a16:creationId xmlns:a16="http://schemas.microsoft.com/office/drawing/2014/main" id="{85EE2225-3042-4258-A177-6E305A39C49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30" y="583"/>
              <a:ext cx="31" cy="64"/>
            </a:xfrm>
            <a:custGeom>
              <a:avLst/>
              <a:gdLst>
                <a:gd name="T0" fmla="*/ 11 w 45"/>
                <a:gd name="T1" fmla="*/ 28 h 89"/>
                <a:gd name="T2" fmla="*/ 11 w 45"/>
                <a:gd name="T3" fmla="*/ 17 h 89"/>
                <a:gd name="T4" fmla="*/ 12 w 45"/>
                <a:gd name="T5" fmla="*/ 9 h 89"/>
                <a:gd name="T6" fmla="*/ 17 w 45"/>
                <a:gd name="T7" fmla="*/ 4 h 89"/>
                <a:gd name="T8" fmla="*/ 23 w 45"/>
                <a:gd name="T9" fmla="*/ 1 h 89"/>
                <a:gd name="T10" fmla="*/ 31 w 45"/>
                <a:gd name="T11" fmla="*/ 0 h 89"/>
                <a:gd name="T12" fmla="*/ 37 w 45"/>
                <a:gd name="T13" fmla="*/ 0 h 89"/>
                <a:gd name="T14" fmla="*/ 45 w 45"/>
                <a:gd name="T15" fmla="*/ 2 h 89"/>
                <a:gd name="T16" fmla="*/ 45 w 45"/>
                <a:gd name="T17" fmla="*/ 6 h 89"/>
                <a:gd name="T18" fmla="*/ 33 w 45"/>
                <a:gd name="T19" fmla="*/ 6 h 89"/>
                <a:gd name="T20" fmla="*/ 26 w 45"/>
                <a:gd name="T21" fmla="*/ 8 h 89"/>
                <a:gd name="T22" fmla="*/ 24 w 45"/>
                <a:gd name="T23" fmla="*/ 15 h 89"/>
                <a:gd name="T24" fmla="*/ 24 w 45"/>
                <a:gd name="T25" fmla="*/ 28 h 89"/>
                <a:gd name="T26" fmla="*/ 38 w 45"/>
                <a:gd name="T27" fmla="*/ 28 h 89"/>
                <a:gd name="T28" fmla="*/ 38 w 45"/>
                <a:gd name="T29" fmla="*/ 35 h 89"/>
                <a:gd name="T30" fmla="*/ 24 w 45"/>
                <a:gd name="T31" fmla="*/ 35 h 89"/>
                <a:gd name="T32" fmla="*/ 24 w 45"/>
                <a:gd name="T33" fmla="*/ 82 h 89"/>
                <a:gd name="T34" fmla="*/ 37 w 45"/>
                <a:gd name="T35" fmla="*/ 83 h 89"/>
                <a:gd name="T36" fmla="*/ 37 w 45"/>
                <a:gd name="T37" fmla="*/ 89 h 89"/>
                <a:gd name="T38" fmla="*/ 1 w 45"/>
                <a:gd name="T39" fmla="*/ 89 h 89"/>
                <a:gd name="T40" fmla="*/ 1 w 45"/>
                <a:gd name="T41" fmla="*/ 84 h 89"/>
                <a:gd name="T42" fmla="*/ 11 w 45"/>
                <a:gd name="T43" fmla="*/ 82 h 89"/>
                <a:gd name="T44" fmla="*/ 11 w 45"/>
                <a:gd name="T45" fmla="*/ 35 h 89"/>
                <a:gd name="T46" fmla="*/ 0 w 45"/>
                <a:gd name="T47" fmla="*/ 35 h 89"/>
                <a:gd name="T48" fmla="*/ 0 w 45"/>
                <a:gd name="T49" fmla="*/ 30 h 89"/>
                <a:gd name="T50" fmla="*/ 11 w 45"/>
                <a:gd name="T51" fmla="*/ 2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5" h="89">
                  <a:moveTo>
                    <a:pt x="11" y="28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11" y="14"/>
                    <a:pt x="11" y="11"/>
                    <a:pt x="12" y="9"/>
                  </a:cubicBezTo>
                  <a:cubicBezTo>
                    <a:pt x="13" y="7"/>
                    <a:pt x="15" y="5"/>
                    <a:pt x="17" y="4"/>
                  </a:cubicBezTo>
                  <a:cubicBezTo>
                    <a:pt x="18" y="3"/>
                    <a:pt x="21" y="2"/>
                    <a:pt x="23" y="1"/>
                  </a:cubicBezTo>
                  <a:cubicBezTo>
                    <a:pt x="26" y="0"/>
                    <a:pt x="28" y="0"/>
                    <a:pt x="31" y="0"/>
                  </a:cubicBezTo>
                  <a:cubicBezTo>
                    <a:pt x="33" y="0"/>
                    <a:pt x="35" y="0"/>
                    <a:pt x="37" y="0"/>
                  </a:cubicBezTo>
                  <a:cubicBezTo>
                    <a:pt x="40" y="1"/>
                    <a:pt x="42" y="1"/>
                    <a:pt x="45" y="2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0" y="6"/>
                    <a:pt x="28" y="7"/>
                    <a:pt x="26" y="8"/>
                  </a:cubicBezTo>
                  <a:cubicBezTo>
                    <a:pt x="25" y="10"/>
                    <a:pt x="24" y="12"/>
                    <a:pt x="24" y="15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7" y="89"/>
                    <a:pt x="37" y="89"/>
                    <a:pt x="37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11" y="82"/>
                    <a:pt x="11" y="82"/>
                    <a:pt x="11" y="82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0"/>
                    <a:pt x="0" y="30"/>
                    <a:pt x="0" y="30"/>
                  </a:cubicBezTo>
                  <a:lnTo>
                    <a:pt x="11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3" name="Freeform 36">
              <a:extLst>
                <a:ext uri="{FF2B5EF4-FFF2-40B4-BE49-F238E27FC236}">
                  <a16:creationId xmlns:a16="http://schemas.microsoft.com/office/drawing/2014/main" id="{A0CDF90D-33AD-4774-8832-158C43F7EC6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86" y="585"/>
              <a:ext cx="57" cy="63"/>
            </a:xfrm>
            <a:custGeom>
              <a:avLst/>
              <a:gdLst>
                <a:gd name="T0" fmla="*/ 70 w 81"/>
                <a:gd name="T1" fmla="*/ 76 h 87"/>
                <a:gd name="T2" fmla="*/ 40 w 81"/>
                <a:gd name="T3" fmla="*/ 87 h 87"/>
                <a:gd name="T4" fmla="*/ 23 w 81"/>
                <a:gd name="T5" fmla="*/ 84 h 87"/>
                <a:gd name="T6" fmla="*/ 10 w 81"/>
                <a:gd name="T7" fmla="*/ 76 h 87"/>
                <a:gd name="T8" fmla="*/ 2 w 81"/>
                <a:gd name="T9" fmla="*/ 63 h 87"/>
                <a:gd name="T10" fmla="*/ 0 w 81"/>
                <a:gd name="T11" fmla="*/ 44 h 87"/>
                <a:gd name="T12" fmla="*/ 3 w 81"/>
                <a:gd name="T13" fmla="*/ 25 h 87"/>
                <a:gd name="T14" fmla="*/ 11 w 81"/>
                <a:gd name="T15" fmla="*/ 11 h 87"/>
                <a:gd name="T16" fmla="*/ 24 w 81"/>
                <a:gd name="T17" fmla="*/ 3 h 87"/>
                <a:gd name="T18" fmla="*/ 41 w 81"/>
                <a:gd name="T19" fmla="*/ 0 h 87"/>
                <a:gd name="T20" fmla="*/ 58 w 81"/>
                <a:gd name="T21" fmla="*/ 3 h 87"/>
                <a:gd name="T22" fmla="*/ 70 w 81"/>
                <a:gd name="T23" fmla="*/ 11 h 87"/>
                <a:gd name="T24" fmla="*/ 78 w 81"/>
                <a:gd name="T25" fmla="*/ 25 h 87"/>
                <a:gd name="T26" fmla="*/ 81 w 81"/>
                <a:gd name="T27" fmla="*/ 43 h 87"/>
                <a:gd name="T28" fmla="*/ 70 w 81"/>
                <a:gd name="T29" fmla="*/ 76 h 87"/>
                <a:gd name="T30" fmla="*/ 59 w 81"/>
                <a:gd name="T31" fmla="*/ 16 h 87"/>
                <a:gd name="T32" fmla="*/ 41 w 81"/>
                <a:gd name="T33" fmla="*/ 7 h 87"/>
                <a:gd name="T34" fmla="*/ 22 w 81"/>
                <a:gd name="T35" fmla="*/ 16 h 87"/>
                <a:gd name="T36" fmla="*/ 16 w 81"/>
                <a:gd name="T37" fmla="*/ 43 h 87"/>
                <a:gd name="T38" fmla="*/ 22 w 81"/>
                <a:gd name="T39" fmla="*/ 71 h 87"/>
                <a:gd name="T40" fmla="*/ 40 w 81"/>
                <a:gd name="T41" fmla="*/ 80 h 87"/>
                <a:gd name="T42" fmla="*/ 59 w 81"/>
                <a:gd name="T43" fmla="*/ 71 h 87"/>
                <a:gd name="T44" fmla="*/ 65 w 81"/>
                <a:gd name="T45" fmla="*/ 44 h 87"/>
                <a:gd name="T46" fmla="*/ 59 w 81"/>
                <a:gd name="T47" fmla="*/ 1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1" h="87">
                  <a:moveTo>
                    <a:pt x="70" y="76"/>
                  </a:moveTo>
                  <a:cubicBezTo>
                    <a:pt x="63" y="83"/>
                    <a:pt x="53" y="87"/>
                    <a:pt x="40" y="87"/>
                  </a:cubicBezTo>
                  <a:cubicBezTo>
                    <a:pt x="34" y="87"/>
                    <a:pt x="28" y="86"/>
                    <a:pt x="23" y="84"/>
                  </a:cubicBezTo>
                  <a:cubicBezTo>
                    <a:pt x="18" y="82"/>
                    <a:pt x="14" y="80"/>
                    <a:pt x="10" y="76"/>
                  </a:cubicBezTo>
                  <a:cubicBezTo>
                    <a:pt x="7" y="72"/>
                    <a:pt x="4" y="68"/>
                    <a:pt x="2" y="63"/>
                  </a:cubicBezTo>
                  <a:cubicBezTo>
                    <a:pt x="1" y="57"/>
                    <a:pt x="0" y="51"/>
                    <a:pt x="0" y="44"/>
                  </a:cubicBezTo>
                  <a:cubicBezTo>
                    <a:pt x="0" y="37"/>
                    <a:pt x="1" y="31"/>
                    <a:pt x="3" y="25"/>
                  </a:cubicBezTo>
                  <a:cubicBezTo>
                    <a:pt x="5" y="20"/>
                    <a:pt x="7" y="15"/>
                    <a:pt x="11" y="11"/>
                  </a:cubicBezTo>
                  <a:cubicBezTo>
                    <a:pt x="14" y="8"/>
                    <a:pt x="19" y="5"/>
                    <a:pt x="24" y="3"/>
                  </a:cubicBezTo>
                  <a:cubicBezTo>
                    <a:pt x="29" y="1"/>
                    <a:pt x="35" y="0"/>
                    <a:pt x="41" y="0"/>
                  </a:cubicBezTo>
                  <a:cubicBezTo>
                    <a:pt x="47" y="0"/>
                    <a:pt x="53" y="1"/>
                    <a:pt x="58" y="3"/>
                  </a:cubicBezTo>
                  <a:cubicBezTo>
                    <a:pt x="63" y="5"/>
                    <a:pt x="67" y="7"/>
                    <a:pt x="70" y="11"/>
                  </a:cubicBezTo>
                  <a:cubicBezTo>
                    <a:pt x="74" y="15"/>
                    <a:pt x="77" y="19"/>
                    <a:pt x="78" y="25"/>
                  </a:cubicBezTo>
                  <a:cubicBezTo>
                    <a:pt x="80" y="30"/>
                    <a:pt x="81" y="36"/>
                    <a:pt x="81" y="43"/>
                  </a:cubicBezTo>
                  <a:cubicBezTo>
                    <a:pt x="81" y="57"/>
                    <a:pt x="78" y="68"/>
                    <a:pt x="70" y="76"/>
                  </a:cubicBezTo>
                  <a:close/>
                  <a:moveTo>
                    <a:pt x="59" y="16"/>
                  </a:moveTo>
                  <a:cubicBezTo>
                    <a:pt x="55" y="10"/>
                    <a:pt x="48" y="7"/>
                    <a:pt x="41" y="7"/>
                  </a:cubicBezTo>
                  <a:cubicBezTo>
                    <a:pt x="33" y="7"/>
                    <a:pt x="26" y="10"/>
                    <a:pt x="22" y="16"/>
                  </a:cubicBezTo>
                  <a:cubicBezTo>
                    <a:pt x="18" y="22"/>
                    <a:pt x="16" y="31"/>
                    <a:pt x="16" y="43"/>
                  </a:cubicBezTo>
                  <a:cubicBezTo>
                    <a:pt x="16" y="56"/>
                    <a:pt x="18" y="65"/>
                    <a:pt x="22" y="71"/>
                  </a:cubicBezTo>
                  <a:cubicBezTo>
                    <a:pt x="26" y="77"/>
                    <a:pt x="32" y="80"/>
                    <a:pt x="40" y="80"/>
                  </a:cubicBezTo>
                  <a:cubicBezTo>
                    <a:pt x="48" y="80"/>
                    <a:pt x="54" y="77"/>
                    <a:pt x="59" y="71"/>
                  </a:cubicBezTo>
                  <a:cubicBezTo>
                    <a:pt x="63" y="66"/>
                    <a:pt x="65" y="56"/>
                    <a:pt x="65" y="44"/>
                  </a:cubicBezTo>
                  <a:cubicBezTo>
                    <a:pt x="65" y="31"/>
                    <a:pt x="63" y="22"/>
                    <a:pt x="59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4" name="Freeform 37">
              <a:extLst>
                <a:ext uri="{FF2B5EF4-FFF2-40B4-BE49-F238E27FC236}">
                  <a16:creationId xmlns:a16="http://schemas.microsoft.com/office/drawing/2014/main" id="{B2238A5D-826F-454A-9943-D7E3BEE5FC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51" y="602"/>
              <a:ext cx="32" cy="46"/>
            </a:xfrm>
            <a:custGeom>
              <a:avLst/>
              <a:gdLst>
                <a:gd name="T0" fmla="*/ 13 w 46"/>
                <a:gd name="T1" fmla="*/ 53 h 63"/>
                <a:gd name="T2" fmla="*/ 17 w 46"/>
                <a:gd name="T3" fmla="*/ 55 h 63"/>
                <a:gd name="T4" fmla="*/ 24 w 46"/>
                <a:gd name="T5" fmla="*/ 56 h 63"/>
                <a:gd name="T6" fmla="*/ 30 w 46"/>
                <a:gd name="T7" fmla="*/ 54 h 63"/>
                <a:gd name="T8" fmla="*/ 33 w 46"/>
                <a:gd name="T9" fmla="*/ 47 h 63"/>
                <a:gd name="T10" fmla="*/ 32 w 46"/>
                <a:gd name="T11" fmla="*/ 43 h 63"/>
                <a:gd name="T12" fmla="*/ 29 w 46"/>
                <a:gd name="T13" fmla="*/ 40 h 63"/>
                <a:gd name="T14" fmla="*/ 24 w 46"/>
                <a:gd name="T15" fmla="*/ 37 h 63"/>
                <a:gd name="T16" fmla="*/ 20 w 46"/>
                <a:gd name="T17" fmla="*/ 35 h 63"/>
                <a:gd name="T18" fmla="*/ 13 w 46"/>
                <a:gd name="T19" fmla="*/ 32 h 63"/>
                <a:gd name="T20" fmla="*/ 7 w 46"/>
                <a:gd name="T21" fmla="*/ 28 h 63"/>
                <a:gd name="T22" fmla="*/ 3 w 46"/>
                <a:gd name="T23" fmla="*/ 23 h 63"/>
                <a:gd name="T24" fmla="*/ 1 w 46"/>
                <a:gd name="T25" fmla="*/ 16 h 63"/>
                <a:gd name="T26" fmla="*/ 3 w 46"/>
                <a:gd name="T27" fmla="*/ 9 h 63"/>
                <a:gd name="T28" fmla="*/ 8 w 46"/>
                <a:gd name="T29" fmla="*/ 4 h 63"/>
                <a:gd name="T30" fmla="*/ 16 w 46"/>
                <a:gd name="T31" fmla="*/ 1 h 63"/>
                <a:gd name="T32" fmla="*/ 26 w 46"/>
                <a:gd name="T33" fmla="*/ 0 h 63"/>
                <a:gd name="T34" fmla="*/ 31 w 46"/>
                <a:gd name="T35" fmla="*/ 0 h 63"/>
                <a:gd name="T36" fmla="*/ 36 w 46"/>
                <a:gd name="T37" fmla="*/ 1 h 63"/>
                <a:gd name="T38" fmla="*/ 40 w 46"/>
                <a:gd name="T39" fmla="*/ 2 h 63"/>
                <a:gd name="T40" fmla="*/ 44 w 46"/>
                <a:gd name="T41" fmla="*/ 3 h 63"/>
                <a:gd name="T42" fmla="*/ 44 w 46"/>
                <a:gd name="T43" fmla="*/ 4 h 63"/>
                <a:gd name="T44" fmla="*/ 42 w 46"/>
                <a:gd name="T45" fmla="*/ 19 h 63"/>
                <a:gd name="T46" fmla="*/ 34 w 46"/>
                <a:gd name="T47" fmla="*/ 19 h 63"/>
                <a:gd name="T48" fmla="*/ 31 w 46"/>
                <a:gd name="T49" fmla="*/ 8 h 63"/>
                <a:gd name="T50" fmla="*/ 28 w 46"/>
                <a:gd name="T51" fmla="*/ 7 h 63"/>
                <a:gd name="T52" fmla="*/ 23 w 46"/>
                <a:gd name="T53" fmla="*/ 6 h 63"/>
                <a:gd name="T54" fmla="*/ 17 w 46"/>
                <a:gd name="T55" fmla="*/ 8 h 63"/>
                <a:gd name="T56" fmla="*/ 14 w 46"/>
                <a:gd name="T57" fmla="*/ 14 h 63"/>
                <a:gd name="T58" fmla="*/ 16 w 46"/>
                <a:gd name="T59" fmla="*/ 18 h 63"/>
                <a:gd name="T60" fmla="*/ 19 w 46"/>
                <a:gd name="T61" fmla="*/ 22 h 63"/>
                <a:gd name="T62" fmla="*/ 24 w 46"/>
                <a:gd name="T63" fmla="*/ 25 h 63"/>
                <a:gd name="T64" fmla="*/ 29 w 46"/>
                <a:gd name="T65" fmla="*/ 27 h 63"/>
                <a:gd name="T66" fmla="*/ 35 w 46"/>
                <a:gd name="T67" fmla="*/ 30 h 63"/>
                <a:gd name="T68" fmla="*/ 41 w 46"/>
                <a:gd name="T69" fmla="*/ 34 h 63"/>
                <a:gd name="T70" fmla="*/ 45 w 46"/>
                <a:gd name="T71" fmla="*/ 38 h 63"/>
                <a:gd name="T72" fmla="*/ 46 w 46"/>
                <a:gd name="T73" fmla="*/ 44 h 63"/>
                <a:gd name="T74" fmla="*/ 44 w 46"/>
                <a:gd name="T75" fmla="*/ 53 h 63"/>
                <a:gd name="T76" fmla="*/ 39 w 46"/>
                <a:gd name="T77" fmla="*/ 58 h 63"/>
                <a:gd name="T78" fmla="*/ 31 w 46"/>
                <a:gd name="T79" fmla="*/ 62 h 63"/>
                <a:gd name="T80" fmla="*/ 21 w 46"/>
                <a:gd name="T81" fmla="*/ 63 h 63"/>
                <a:gd name="T82" fmla="*/ 16 w 46"/>
                <a:gd name="T83" fmla="*/ 63 h 63"/>
                <a:gd name="T84" fmla="*/ 10 w 46"/>
                <a:gd name="T85" fmla="*/ 61 h 63"/>
                <a:gd name="T86" fmla="*/ 4 w 46"/>
                <a:gd name="T87" fmla="*/ 60 h 63"/>
                <a:gd name="T88" fmla="*/ 1 w 46"/>
                <a:gd name="T89" fmla="*/ 59 h 63"/>
                <a:gd name="T90" fmla="*/ 0 w 46"/>
                <a:gd name="T91" fmla="*/ 58 h 63"/>
                <a:gd name="T92" fmla="*/ 2 w 46"/>
                <a:gd name="T93" fmla="*/ 42 h 63"/>
                <a:gd name="T94" fmla="*/ 10 w 46"/>
                <a:gd name="T95" fmla="*/ 42 h 63"/>
                <a:gd name="T96" fmla="*/ 13 w 46"/>
                <a:gd name="T97" fmla="*/ 5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6" h="63">
                  <a:moveTo>
                    <a:pt x="13" y="53"/>
                  </a:moveTo>
                  <a:cubicBezTo>
                    <a:pt x="14" y="54"/>
                    <a:pt x="16" y="55"/>
                    <a:pt x="17" y="55"/>
                  </a:cubicBezTo>
                  <a:cubicBezTo>
                    <a:pt x="19" y="56"/>
                    <a:pt x="21" y="56"/>
                    <a:pt x="24" y="56"/>
                  </a:cubicBezTo>
                  <a:cubicBezTo>
                    <a:pt x="26" y="56"/>
                    <a:pt x="29" y="55"/>
                    <a:pt x="30" y="54"/>
                  </a:cubicBezTo>
                  <a:cubicBezTo>
                    <a:pt x="32" y="52"/>
                    <a:pt x="33" y="50"/>
                    <a:pt x="33" y="47"/>
                  </a:cubicBezTo>
                  <a:cubicBezTo>
                    <a:pt x="33" y="45"/>
                    <a:pt x="32" y="44"/>
                    <a:pt x="32" y="43"/>
                  </a:cubicBezTo>
                  <a:cubicBezTo>
                    <a:pt x="31" y="42"/>
                    <a:pt x="30" y="40"/>
                    <a:pt x="29" y="40"/>
                  </a:cubicBezTo>
                  <a:cubicBezTo>
                    <a:pt x="27" y="39"/>
                    <a:pt x="26" y="38"/>
                    <a:pt x="24" y="37"/>
                  </a:cubicBezTo>
                  <a:cubicBezTo>
                    <a:pt x="23" y="36"/>
                    <a:pt x="21" y="36"/>
                    <a:pt x="20" y="35"/>
                  </a:cubicBezTo>
                  <a:cubicBezTo>
                    <a:pt x="18" y="34"/>
                    <a:pt x="15" y="33"/>
                    <a:pt x="13" y="32"/>
                  </a:cubicBezTo>
                  <a:cubicBezTo>
                    <a:pt x="11" y="30"/>
                    <a:pt x="9" y="29"/>
                    <a:pt x="7" y="28"/>
                  </a:cubicBezTo>
                  <a:cubicBezTo>
                    <a:pt x="5" y="26"/>
                    <a:pt x="4" y="25"/>
                    <a:pt x="3" y="23"/>
                  </a:cubicBezTo>
                  <a:cubicBezTo>
                    <a:pt x="2" y="21"/>
                    <a:pt x="1" y="19"/>
                    <a:pt x="1" y="16"/>
                  </a:cubicBezTo>
                  <a:cubicBezTo>
                    <a:pt x="1" y="14"/>
                    <a:pt x="2" y="11"/>
                    <a:pt x="3" y="9"/>
                  </a:cubicBezTo>
                  <a:cubicBezTo>
                    <a:pt x="5" y="7"/>
                    <a:pt x="6" y="5"/>
                    <a:pt x="8" y="4"/>
                  </a:cubicBezTo>
                  <a:cubicBezTo>
                    <a:pt x="11" y="2"/>
                    <a:pt x="13" y="1"/>
                    <a:pt x="16" y="1"/>
                  </a:cubicBezTo>
                  <a:cubicBezTo>
                    <a:pt x="19" y="0"/>
                    <a:pt x="22" y="0"/>
                    <a:pt x="26" y="0"/>
                  </a:cubicBezTo>
                  <a:cubicBezTo>
                    <a:pt x="27" y="0"/>
                    <a:pt x="29" y="0"/>
                    <a:pt x="31" y="0"/>
                  </a:cubicBezTo>
                  <a:cubicBezTo>
                    <a:pt x="32" y="0"/>
                    <a:pt x="34" y="0"/>
                    <a:pt x="36" y="1"/>
                  </a:cubicBezTo>
                  <a:cubicBezTo>
                    <a:pt x="37" y="1"/>
                    <a:pt x="39" y="1"/>
                    <a:pt x="40" y="2"/>
                  </a:cubicBezTo>
                  <a:cubicBezTo>
                    <a:pt x="42" y="2"/>
                    <a:pt x="43" y="2"/>
                    <a:pt x="44" y="3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0" y="7"/>
                    <a:pt x="28" y="7"/>
                  </a:cubicBezTo>
                  <a:cubicBezTo>
                    <a:pt x="27" y="6"/>
                    <a:pt x="25" y="6"/>
                    <a:pt x="23" y="6"/>
                  </a:cubicBezTo>
                  <a:cubicBezTo>
                    <a:pt x="21" y="6"/>
                    <a:pt x="18" y="7"/>
                    <a:pt x="17" y="8"/>
                  </a:cubicBezTo>
                  <a:cubicBezTo>
                    <a:pt x="15" y="9"/>
                    <a:pt x="14" y="11"/>
                    <a:pt x="14" y="14"/>
                  </a:cubicBezTo>
                  <a:cubicBezTo>
                    <a:pt x="14" y="16"/>
                    <a:pt x="15" y="17"/>
                    <a:pt x="16" y="18"/>
                  </a:cubicBezTo>
                  <a:cubicBezTo>
                    <a:pt x="16" y="20"/>
                    <a:pt x="18" y="21"/>
                    <a:pt x="19" y="22"/>
                  </a:cubicBezTo>
                  <a:cubicBezTo>
                    <a:pt x="20" y="23"/>
                    <a:pt x="22" y="24"/>
                    <a:pt x="24" y="25"/>
                  </a:cubicBezTo>
                  <a:cubicBezTo>
                    <a:pt x="25" y="25"/>
                    <a:pt x="27" y="26"/>
                    <a:pt x="29" y="27"/>
                  </a:cubicBezTo>
                  <a:cubicBezTo>
                    <a:pt x="31" y="28"/>
                    <a:pt x="33" y="29"/>
                    <a:pt x="35" y="30"/>
                  </a:cubicBezTo>
                  <a:cubicBezTo>
                    <a:pt x="38" y="31"/>
                    <a:pt x="39" y="32"/>
                    <a:pt x="41" y="34"/>
                  </a:cubicBezTo>
                  <a:cubicBezTo>
                    <a:pt x="43" y="35"/>
                    <a:pt x="44" y="37"/>
                    <a:pt x="45" y="38"/>
                  </a:cubicBezTo>
                  <a:cubicBezTo>
                    <a:pt x="46" y="40"/>
                    <a:pt x="46" y="42"/>
                    <a:pt x="46" y="44"/>
                  </a:cubicBezTo>
                  <a:cubicBezTo>
                    <a:pt x="46" y="48"/>
                    <a:pt x="45" y="50"/>
                    <a:pt x="44" y="53"/>
                  </a:cubicBezTo>
                  <a:cubicBezTo>
                    <a:pt x="43" y="55"/>
                    <a:pt x="41" y="57"/>
                    <a:pt x="39" y="58"/>
                  </a:cubicBezTo>
                  <a:cubicBezTo>
                    <a:pt x="36" y="60"/>
                    <a:pt x="34" y="61"/>
                    <a:pt x="31" y="62"/>
                  </a:cubicBezTo>
                  <a:cubicBezTo>
                    <a:pt x="28" y="63"/>
                    <a:pt x="25" y="63"/>
                    <a:pt x="21" y="63"/>
                  </a:cubicBezTo>
                  <a:cubicBezTo>
                    <a:pt x="20" y="63"/>
                    <a:pt x="18" y="63"/>
                    <a:pt x="16" y="63"/>
                  </a:cubicBezTo>
                  <a:cubicBezTo>
                    <a:pt x="14" y="62"/>
                    <a:pt x="12" y="62"/>
                    <a:pt x="10" y="61"/>
                  </a:cubicBezTo>
                  <a:cubicBezTo>
                    <a:pt x="8" y="61"/>
                    <a:pt x="6" y="60"/>
                    <a:pt x="4" y="60"/>
                  </a:cubicBezTo>
                  <a:cubicBezTo>
                    <a:pt x="3" y="59"/>
                    <a:pt x="1" y="59"/>
                    <a:pt x="1" y="5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10" y="42"/>
                    <a:pt x="10" y="42"/>
                    <a:pt x="10" y="42"/>
                  </a:cubicBezTo>
                  <a:lnTo>
                    <a:pt x="13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5" name="Freeform 38">
              <a:extLst>
                <a:ext uri="{FF2B5EF4-FFF2-40B4-BE49-F238E27FC236}">
                  <a16:creationId xmlns:a16="http://schemas.microsoft.com/office/drawing/2014/main" id="{E181A4B5-5DC9-4E94-9BB4-782963FA027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9" y="583"/>
              <a:ext cx="22" cy="64"/>
            </a:xfrm>
            <a:custGeom>
              <a:avLst/>
              <a:gdLst>
                <a:gd name="T0" fmla="*/ 15 w 22"/>
                <a:gd name="T1" fmla="*/ 7 h 64"/>
                <a:gd name="T2" fmla="*/ 15 w 22"/>
                <a:gd name="T3" fmla="*/ 59 h 64"/>
                <a:gd name="T4" fmla="*/ 22 w 22"/>
                <a:gd name="T5" fmla="*/ 60 h 64"/>
                <a:gd name="T6" fmla="*/ 22 w 22"/>
                <a:gd name="T7" fmla="*/ 64 h 64"/>
                <a:gd name="T8" fmla="*/ 0 w 22"/>
                <a:gd name="T9" fmla="*/ 64 h 64"/>
                <a:gd name="T10" fmla="*/ 0 w 22"/>
                <a:gd name="T11" fmla="*/ 60 h 64"/>
                <a:gd name="T12" fmla="*/ 6 w 22"/>
                <a:gd name="T13" fmla="*/ 59 h 64"/>
                <a:gd name="T14" fmla="*/ 6 w 22"/>
                <a:gd name="T15" fmla="*/ 6 h 64"/>
                <a:gd name="T16" fmla="*/ 0 w 22"/>
                <a:gd name="T17" fmla="*/ 4 h 64"/>
                <a:gd name="T18" fmla="*/ 0 w 22"/>
                <a:gd name="T19" fmla="*/ 2 h 64"/>
                <a:gd name="T20" fmla="*/ 14 w 22"/>
                <a:gd name="T21" fmla="*/ 0 h 64"/>
                <a:gd name="T22" fmla="*/ 16 w 22"/>
                <a:gd name="T23" fmla="*/ 0 h 64"/>
                <a:gd name="T24" fmla="*/ 15 w 22"/>
                <a:gd name="T25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64">
                  <a:moveTo>
                    <a:pt x="15" y="7"/>
                  </a:moveTo>
                  <a:lnTo>
                    <a:pt x="15" y="59"/>
                  </a:lnTo>
                  <a:lnTo>
                    <a:pt x="22" y="60"/>
                  </a:lnTo>
                  <a:lnTo>
                    <a:pt x="22" y="64"/>
                  </a:lnTo>
                  <a:lnTo>
                    <a:pt x="0" y="64"/>
                  </a:lnTo>
                  <a:lnTo>
                    <a:pt x="0" y="60"/>
                  </a:lnTo>
                  <a:lnTo>
                    <a:pt x="6" y="59"/>
                  </a:lnTo>
                  <a:lnTo>
                    <a:pt x="6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5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46" name="Freeform 39">
              <a:extLst>
                <a:ext uri="{FF2B5EF4-FFF2-40B4-BE49-F238E27FC236}">
                  <a16:creationId xmlns:a16="http://schemas.microsoft.com/office/drawing/2014/main" id="{17278EA8-D8A9-474B-9F93-4DF9E558E6A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16" y="602"/>
              <a:ext cx="41" cy="46"/>
            </a:xfrm>
            <a:custGeom>
              <a:avLst/>
              <a:gdLst>
                <a:gd name="T0" fmla="*/ 51 w 59"/>
                <a:gd name="T1" fmla="*/ 55 h 63"/>
                <a:gd name="T2" fmla="*/ 29 w 59"/>
                <a:gd name="T3" fmla="*/ 63 h 63"/>
                <a:gd name="T4" fmla="*/ 7 w 59"/>
                <a:gd name="T5" fmla="*/ 55 h 63"/>
                <a:gd name="T6" fmla="*/ 0 w 59"/>
                <a:gd name="T7" fmla="*/ 31 h 63"/>
                <a:gd name="T8" fmla="*/ 8 w 59"/>
                <a:gd name="T9" fmla="*/ 8 h 63"/>
                <a:gd name="T10" fmla="*/ 30 w 59"/>
                <a:gd name="T11" fmla="*/ 0 h 63"/>
                <a:gd name="T12" fmla="*/ 51 w 59"/>
                <a:gd name="T13" fmla="*/ 8 h 63"/>
                <a:gd name="T14" fmla="*/ 59 w 59"/>
                <a:gd name="T15" fmla="*/ 31 h 63"/>
                <a:gd name="T16" fmla="*/ 51 w 59"/>
                <a:gd name="T17" fmla="*/ 55 h 63"/>
                <a:gd name="T18" fmla="*/ 40 w 59"/>
                <a:gd name="T19" fmla="*/ 12 h 63"/>
                <a:gd name="T20" fmla="*/ 29 w 59"/>
                <a:gd name="T21" fmla="*/ 6 h 63"/>
                <a:gd name="T22" fmla="*/ 18 w 59"/>
                <a:gd name="T23" fmla="*/ 12 h 63"/>
                <a:gd name="T24" fmla="*/ 15 w 59"/>
                <a:gd name="T25" fmla="*/ 31 h 63"/>
                <a:gd name="T26" fmla="*/ 18 w 59"/>
                <a:gd name="T27" fmla="*/ 51 h 63"/>
                <a:gd name="T28" fmla="*/ 29 w 59"/>
                <a:gd name="T29" fmla="*/ 57 h 63"/>
                <a:gd name="T30" fmla="*/ 40 w 59"/>
                <a:gd name="T31" fmla="*/ 51 h 63"/>
                <a:gd name="T32" fmla="*/ 44 w 59"/>
                <a:gd name="T33" fmla="*/ 31 h 63"/>
                <a:gd name="T34" fmla="*/ 40 w 59"/>
                <a:gd name="T35" fmla="*/ 1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" h="63">
                  <a:moveTo>
                    <a:pt x="51" y="55"/>
                  </a:moveTo>
                  <a:cubicBezTo>
                    <a:pt x="46" y="60"/>
                    <a:pt x="39" y="63"/>
                    <a:pt x="29" y="63"/>
                  </a:cubicBezTo>
                  <a:cubicBezTo>
                    <a:pt x="19" y="63"/>
                    <a:pt x="12" y="60"/>
                    <a:pt x="7" y="55"/>
                  </a:cubicBezTo>
                  <a:cubicBezTo>
                    <a:pt x="2" y="49"/>
                    <a:pt x="0" y="41"/>
                    <a:pt x="0" y="31"/>
                  </a:cubicBezTo>
                  <a:cubicBezTo>
                    <a:pt x="0" y="21"/>
                    <a:pt x="3" y="13"/>
                    <a:pt x="8" y="8"/>
                  </a:cubicBezTo>
                  <a:cubicBezTo>
                    <a:pt x="13" y="2"/>
                    <a:pt x="20" y="0"/>
                    <a:pt x="30" y="0"/>
                  </a:cubicBezTo>
                  <a:cubicBezTo>
                    <a:pt x="39" y="0"/>
                    <a:pt x="46" y="2"/>
                    <a:pt x="51" y="8"/>
                  </a:cubicBezTo>
                  <a:cubicBezTo>
                    <a:pt x="56" y="13"/>
                    <a:pt x="59" y="21"/>
                    <a:pt x="59" y="31"/>
                  </a:cubicBezTo>
                  <a:cubicBezTo>
                    <a:pt x="59" y="42"/>
                    <a:pt x="56" y="50"/>
                    <a:pt x="51" y="55"/>
                  </a:cubicBezTo>
                  <a:close/>
                  <a:moveTo>
                    <a:pt x="40" y="12"/>
                  </a:moveTo>
                  <a:cubicBezTo>
                    <a:pt x="38" y="8"/>
                    <a:pt x="34" y="6"/>
                    <a:pt x="29" y="6"/>
                  </a:cubicBezTo>
                  <a:cubicBezTo>
                    <a:pt x="25" y="6"/>
                    <a:pt x="21" y="8"/>
                    <a:pt x="18" y="12"/>
                  </a:cubicBezTo>
                  <a:cubicBezTo>
                    <a:pt x="16" y="16"/>
                    <a:pt x="15" y="22"/>
                    <a:pt x="15" y="31"/>
                  </a:cubicBezTo>
                  <a:cubicBezTo>
                    <a:pt x="15" y="40"/>
                    <a:pt x="16" y="47"/>
                    <a:pt x="18" y="51"/>
                  </a:cubicBezTo>
                  <a:cubicBezTo>
                    <a:pt x="21" y="55"/>
                    <a:pt x="24" y="57"/>
                    <a:pt x="29" y="57"/>
                  </a:cubicBezTo>
                  <a:cubicBezTo>
                    <a:pt x="34" y="57"/>
                    <a:pt x="38" y="55"/>
                    <a:pt x="40" y="51"/>
                  </a:cubicBezTo>
                  <a:cubicBezTo>
                    <a:pt x="43" y="47"/>
                    <a:pt x="44" y="40"/>
                    <a:pt x="44" y="31"/>
                  </a:cubicBezTo>
                  <a:cubicBezTo>
                    <a:pt x="44" y="22"/>
                    <a:pt x="43" y="16"/>
                    <a:pt x="40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A87751BD-1CBB-C34E-F566-8F068F06AB47}"/>
              </a:ext>
            </a:extLst>
          </p:cNvPr>
          <p:cNvSpPr txBox="1"/>
          <p:nvPr userDrawn="1"/>
        </p:nvSpPr>
        <p:spPr>
          <a:xfrm>
            <a:off x="3133493" y="5181492"/>
            <a:ext cx="4572000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/>
              <a:t>Dag Sjøberg and Gunnar Bergersen</a:t>
            </a:r>
          </a:p>
        </p:txBody>
      </p:sp>
      <p:sp>
        <p:nvSpPr>
          <p:cNvPr id="6" name="Plassholder for dato 3">
            <a:extLst>
              <a:ext uri="{FF2B5EF4-FFF2-40B4-BE49-F238E27FC236}">
                <a16:creationId xmlns:a16="http://schemas.microsoft.com/office/drawing/2014/main" id="{4C0EDA61-26E8-0D59-51C5-1AA8245612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/>
              <a:t>15/01/2026</a:t>
            </a: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FDFBF40-0EFF-AA85-81CB-965406BC5D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/>
              <a:t>15/01/2026</a:t>
            </a:r>
          </a:p>
        </p:txBody>
      </p:sp>
    </p:spTree>
    <p:extLst>
      <p:ext uri="{BB962C8B-B14F-4D97-AF65-F5344CB8AC3E}">
        <p14:creationId xmlns:p14="http://schemas.microsoft.com/office/powerpoint/2010/main" val="2270071817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4359" y="403641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GB" noProof="0"/>
              <a:t>Click to add a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Andre </a:t>
            </a:r>
            <a:r>
              <a:rPr lang="en-GB" noProof="0" dirty="0" err="1"/>
              <a:t>nivå</a:t>
            </a:r>
            <a:endParaRPr lang="en-GB" noProof="0" dirty="0"/>
          </a:p>
          <a:p>
            <a:pPr lvl="2"/>
            <a:r>
              <a:rPr lang="en-GB" noProof="0" dirty="0" err="1"/>
              <a:t>Tredje</a:t>
            </a:r>
            <a:r>
              <a:rPr lang="en-GB" noProof="0" dirty="0"/>
              <a:t> </a:t>
            </a:r>
            <a:r>
              <a:rPr lang="en-GB" noProof="0" dirty="0" err="1"/>
              <a:t>nivå</a:t>
            </a:r>
            <a:endParaRPr lang="en-GB" noProof="0" dirty="0"/>
          </a:p>
          <a:p>
            <a:pPr lvl="3"/>
            <a:r>
              <a:rPr lang="en-GB" noProof="0" dirty="0" err="1"/>
              <a:t>Fjerde</a:t>
            </a:r>
            <a:r>
              <a:rPr lang="en-GB" noProof="0" dirty="0"/>
              <a:t> </a:t>
            </a:r>
            <a:r>
              <a:rPr lang="en-GB" noProof="0" dirty="0" err="1"/>
              <a:t>nivå</a:t>
            </a:r>
            <a:endParaRPr lang="en-GB" noProof="0" dirty="0"/>
          </a:p>
          <a:p>
            <a:pPr lvl="4"/>
            <a:r>
              <a:rPr lang="en-GB" noProof="0" dirty="0" err="1"/>
              <a:t>Femte</a:t>
            </a:r>
            <a:r>
              <a:rPr lang="en-GB" noProof="0" dirty="0"/>
              <a:t> </a:t>
            </a:r>
            <a:r>
              <a:rPr lang="en-GB" noProof="0" dirty="0" err="1"/>
              <a:t>nivå</a:t>
            </a:r>
            <a:endParaRPr lang="en-GB" noProof="0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/>
              <a:t>15/01/2026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-480070" y="4860607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 dirty="0"/>
              <a:t>Dag Sjøberg and Gunnar Bergersen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  <p:sldLayoutId id="2147483664" r:id="rId15"/>
  </p:sldLayoutIdLst>
  <p:hf hdr="0" dt="0"/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aftenposten.no/meninger/kommentar/i/pB60KV/trusselen-fra-ki-er-ikke-at-systemene-blir-superintelligente-men-at-vi-blir-superavhengige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608807A-8710-4B6A-9AC1-DE33D6BA1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Menneske-maskin</a:t>
            </a:r>
            <a:r>
              <a:rPr lang="en-GB" dirty="0"/>
              <a:t>:</a:t>
            </a:r>
            <a:br>
              <a:rPr lang="en-GB" dirty="0"/>
            </a:br>
            <a:r>
              <a:rPr lang="en-GB" dirty="0" err="1"/>
              <a:t>Kvantitative</a:t>
            </a:r>
            <a:r>
              <a:rPr lang="en-GB" dirty="0"/>
              <a:t> </a:t>
            </a:r>
            <a:r>
              <a:rPr lang="en-GB" dirty="0" err="1"/>
              <a:t>metoder</a:t>
            </a:r>
            <a:endParaRPr lang="en-GB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C61E94BB-AD48-40AA-96DD-B7A97EF613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0377" y="2999391"/>
            <a:ext cx="6858000" cy="589476"/>
          </a:xfrm>
        </p:spPr>
        <p:txBody>
          <a:bodyPr/>
          <a:lstStyle/>
          <a:p>
            <a:r>
              <a:rPr lang="en-GB" dirty="0"/>
              <a:t>Dag Sjøberg and Gunnar Bergersen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6377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latin typeface="Arial" charset="0"/>
                <a:ea typeface="ＭＳ Ｐゴシック" charset="0"/>
                <a:cs typeface="ＭＳ Ｐゴシック" charset="0"/>
              </a:rPr>
              <a:t>About Me</a:t>
            </a:r>
          </a:p>
        </p:txBody>
      </p:sp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0053" y="1065940"/>
            <a:ext cx="6860117" cy="3345497"/>
          </a:xfrm>
        </p:spPr>
        <p:txBody>
          <a:bodyPr/>
          <a:lstStyle/>
          <a:p>
            <a:r>
              <a:rPr lang="en-AU" sz="1500" dirty="0">
                <a:latin typeface="Arial" charset="0"/>
                <a:ea typeface="ＭＳ Ｐゴシック" charset="0"/>
                <a:cs typeface="ＭＳ Ｐゴシック" charset="0"/>
              </a:rPr>
              <a:t>Current position: Professor at University of Oslo</a:t>
            </a:r>
          </a:p>
          <a:p>
            <a:pPr lvl="1"/>
            <a:r>
              <a:rPr lang="en-AU" dirty="0">
                <a:latin typeface="Arial" charset="0"/>
                <a:ea typeface="ＭＳ Ｐゴシック" charset="0"/>
              </a:rPr>
              <a:t>Software Process Improvement, </a:t>
            </a:r>
            <a:br>
              <a:rPr lang="en-AU" dirty="0">
                <a:latin typeface="Arial" charset="0"/>
                <a:ea typeface="ＭＳ Ｐゴシック" charset="0"/>
              </a:rPr>
            </a:br>
            <a:r>
              <a:rPr lang="en-AU" dirty="0">
                <a:latin typeface="Arial" charset="0"/>
                <a:ea typeface="ＭＳ Ｐゴシック" charset="0"/>
              </a:rPr>
              <a:t>Agile and Lean Methods, Software Quality, </a:t>
            </a:r>
            <a:br>
              <a:rPr lang="en-AU" dirty="0">
                <a:latin typeface="Arial" charset="0"/>
                <a:ea typeface="ＭＳ Ｐゴシック" charset="0"/>
              </a:rPr>
            </a:br>
            <a:r>
              <a:rPr lang="en-AU" dirty="0">
                <a:latin typeface="Arial" charset="0"/>
                <a:ea typeface="ＭＳ Ｐゴシック" charset="0"/>
              </a:rPr>
              <a:t>Empirical Research Methods </a:t>
            </a:r>
          </a:p>
          <a:p>
            <a:r>
              <a:rPr lang="en-AU" sz="1500" dirty="0">
                <a:latin typeface="Arial" charset="0"/>
                <a:ea typeface="ＭＳ Ｐゴシック" charset="0"/>
                <a:cs typeface="ＭＳ Ｐゴシック" charset="0"/>
              </a:rPr>
              <a:t>Education: </a:t>
            </a:r>
          </a:p>
          <a:p>
            <a:pPr lvl="1"/>
            <a:r>
              <a:rPr lang="en-AU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MSc, University of Oslo</a:t>
            </a:r>
          </a:p>
          <a:p>
            <a:pPr lvl="1"/>
            <a:r>
              <a:rPr lang="en-AU" dirty="0">
                <a:latin typeface="Arial" charset="0"/>
                <a:ea typeface="ＭＳ Ｐゴシック" charset="0"/>
              </a:rPr>
              <a:t>PhD, University of Glasgow, Computing Science</a:t>
            </a:r>
          </a:p>
          <a:p>
            <a:r>
              <a:rPr lang="en-AU" sz="1500" dirty="0">
                <a:latin typeface="Arial" charset="0"/>
                <a:ea typeface="ＭＳ Ｐゴシック" charset="0"/>
                <a:cs typeface="ＭＳ Ｐゴシック" charset="0"/>
              </a:rPr>
              <a:t>Prior work experience</a:t>
            </a:r>
          </a:p>
          <a:p>
            <a:pPr lvl="1"/>
            <a:r>
              <a:rPr lang="en-AU" dirty="0">
                <a:latin typeface="Arial" charset="0"/>
                <a:ea typeface="ＭＳ Ｐゴシック" charset="0"/>
              </a:rPr>
              <a:t>National University Hospital (</a:t>
            </a:r>
            <a:r>
              <a:rPr lang="en-AU" dirty="0" err="1">
                <a:latin typeface="Arial" charset="0"/>
                <a:ea typeface="ＭＳ Ｐゴシック" charset="0"/>
              </a:rPr>
              <a:t>Rikshospitalet</a:t>
            </a:r>
            <a:r>
              <a:rPr lang="en-AU" dirty="0">
                <a:latin typeface="Arial" charset="0"/>
                <a:ea typeface="ＭＳ Ｐゴシック" charset="0"/>
              </a:rPr>
              <a:t>) </a:t>
            </a:r>
          </a:p>
          <a:p>
            <a:pPr lvl="1"/>
            <a:r>
              <a:rPr lang="en-AU" dirty="0">
                <a:latin typeface="Arial" charset="0"/>
                <a:ea typeface="ＭＳ Ｐゴシック" charset="0"/>
              </a:rPr>
              <a:t>SINTEF ICT </a:t>
            </a:r>
          </a:p>
          <a:p>
            <a:pPr lvl="1"/>
            <a:r>
              <a:rPr lang="en-AU" dirty="0" err="1">
                <a:latin typeface="Arial" charset="0"/>
                <a:ea typeface="ＭＳ Ｐゴシック" charset="0"/>
              </a:rPr>
              <a:t>Simula</a:t>
            </a:r>
            <a:r>
              <a:rPr lang="en-AU" dirty="0">
                <a:latin typeface="Arial" charset="0"/>
                <a:ea typeface="ＭＳ Ｐゴシック" charset="0"/>
              </a:rPr>
              <a:t> Research Laboratory</a:t>
            </a:r>
          </a:p>
          <a:p>
            <a:pPr lvl="1"/>
            <a:r>
              <a:rPr lang="en-AU" dirty="0">
                <a:latin typeface="Arial" charset="0"/>
                <a:ea typeface="ＭＳ Ｐゴシック" charset="0"/>
              </a:rPr>
              <a:t>Statistics Norway (SSB)</a:t>
            </a:r>
          </a:p>
          <a:p>
            <a:r>
              <a:rPr lang="en-AU" sz="1500" dirty="0" err="1">
                <a:latin typeface="Arial" charset="0"/>
                <a:ea typeface="ＭＳ Ｐゴシック" charset="0"/>
              </a:rPr>
              <a:t>Startup</a:t>
            </a:r>
            <a:endParaRPr lang="en-AU" sz="1500" dirty="0">
              <a:latin typeface="Arial" charset="0"/>
              <a:ea typeface="ＭＳ Ｐゴシック" charset="0"/>
            </a:endParaRPr>
          </a:p>
          <a:p>
            <a:pPr lvl="1"/>
            <a:r>
              <a:rPr lang="en-AU" dirty="0">
                <a:latin typeface="Arial" charset="0"/>
                <a:ea typeface="ＭＳ Ｐゴシック" charset="0"/>
              </a:rPr>
              <a:t>Member of steering committee and co-owner of four </a:t>
            </a:r>
            <a:r>
              <a:rPr lang="en-AU" dirty="0" err="1">
                <a:latin typeface="Arial" charset="0"/>
                <a:ea typeface="ＭＳ Ｐゴシック" charset="0"/>
              </a:rPr>
              <a:t>startup</a:t>
            </a:r>
            <a:r>
              <a:rPr lang="en-AU" dirty="0">
                <a:latin typeface="Arial" charset="0"/>
                <a:ea typeface="ＭＳ Ｐゴシック" charset="0"/>
              </a:rPr>
              <a:t> companies</a:t>
            </a:r>
          </a:p>
        </p:txBody>
      </p:sp>
      <p:pic>
        <p:nvPicPr>
          <p:cNvPr id="2" name="Picture 1" descr="Dag.portrett.Ifi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477" y="134448"/>
            <a:ext cx="1694021" cy="141860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60542C-AB25-E2BE-39A1-4668C3683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2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0E4F4-4E76-7B7D-884D-224DD8FC6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Dag Sjøberg and Gunnar Bergersen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6440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8884" y="1167955"/>
            <a:ext cx="6692521" cy="3251819"/>
          </a:xfrm>
        </p:spPr>
        <p:txBody>
          <a:bodyPr>
            <a:normAutofit/>
          </a:bodyPr>
          <a:lstStyle/>
          <a:p>
            <a:r>
              <a:rPr lang="en-US" sz="1800" dirty="0"/>
              <a:t>Current:</a:t>
            </a:r>
          </a:p>
          <a:p>
            <a:pPr lvl="1"/>
            <a:r>
              <a:rPr lang="en-US" sz="1500" dirty="0"/>
              <a:t>Associate professor in Software Engineering </a:t>
            </a:r>
          </a:p>
          <a:p>
            <a:r>
              <a:rPr lang="en-US" sz="1800" dirty="0"/>
              <a:t>Education</a:t>
            </a:r>
          </a:p>
          <a:p>
            <a:pPr lvl="1"/>
            <a:r>
              <a:rPr lang="en-US" sz="1500" dirty="0">
                <a:solidFill>
                  <a:srgbClr val="FF0000"/>
                </a:solidFill>
              </a:rPr>
              <a:t>MSc (2001) </a:t>
            </a:r>
            <a:r>
              <a:rPr lang="en-US" sz="1500" dirty="0"/>
              <a:t>and PhD (2015) </a:t>
            </a:r>
            <a:r>
              <a:rPr lang="en-US" sz="1500" dirty="0">
                <a:solidFill>
                  <a:srgbClr val="FF0000"/>
                </a:solidFill>
              </a:rPr>
              <a:t>from University of Oslo</a:t>
            </a:r>
          </a:p>
          <a:p>
            <a:pPr lvl="1"/>
            <a:r>
              <a:rPr lang="en-US" sz="1500" dirty="0"/>
              <a:t>PhD thesis: “Measuring programming skill”</a:t>
            </a:r>
          </a:p>
          <a:p>
            <a:r>
              <a:rPr lang="en-US" sz="1800" dirty="0"/>
              <a:t>Prior work experience</a:t>
            </a:r>
          </a:p>
          <a:p>
            <a:pPr lvl="1"/>
            <a:r>
              <a:rPr lang="en-US" sz="1500" dirty="0"/>
              <a:t>Programmer</a:t>
            </a:r>
          </a:p>
          <a:p>
            <a:pPr lvl="1"/>
            <a:r>
              <a:rPr lang="en-US" sz="1500" dirty="0"/>
              <a:t>IT Project leader of two companies</a:t>
            </a:r>
          </a:p>
          <a:p>
            <a:pPr lvl="1"/>
            <a:r>
              <a:rPr lang="en-US" sz="1500" dirty="0"/>
              <a:t>CEO of three companies and Chief Product Officer in Greps (skill testing of developers)</a:t>
            </a:r>
          </a:p>
          <a:p>
            <a:pPr lvl="1"/>
            <a:endParaRPr lang="en-US" dirty="0"/>
          </a:p>
          <a:p>
            <a:pPr marL="359665" lvl="1" indent="0">
              <a:buNone/>
            </a:pPr>
            <a:endParaRPr lang="en-US" dirty="0"/>
          </a:p>
        </p:txBody>
      </p:sp>
      <p:pic>
        <p:nvPicPr>
          <p:cNvPr id="5" name="Picture 4" descr="Gunnar sma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839" y="87501"/>
            <a:ext cx="1574004" cy="170818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D5CC0E-0A9E-5505-18E8-2B987F8DD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3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CD558AE-6C5D-717B-2B0D-2F1C66BB2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Dag Sjøberg and Gunnar Bergersen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7190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45385-695A-25C6-A83F-E15464FC3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Research method = the way knowledge is created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B5695AEB-4A48-4D15-BA20-E52060A997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342" y="1864604"/>
            <a:ext cx="296106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3200" noProof="0" dirty="0">
                <a:solidFill>
                  <a:srgbClr val="005900"/>
                </a:solidFill>
              </a:rPr>
              <a:t>Good method </a:t>
            </a: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8BD84380-5805-629B-A3C4-4AFFBC31691E}"/>
              </a:ext>
            </a:extLst>
          </p:cNvPr>
          <p:cNvSpPr/>
          <p:nvPr/>
        </p:nvSpPr>
        <p:spPr>
          <a:xfrm>
            <a:off x="3709353" y="2048009"/>
            <a:ext cx="576262" cy="285750"/>
          </a:xfrm>
          <a:prstGeom prst="rightArrow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3200" noProof="0" dirty="0">
              <a:solidFill>
                <a:srgbClr val="660066"/>
              </a:solidFill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04F05C5C-91F8-0793-BC9E-0E4E9703D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1503" y="1898784"/>
            <a:ext cx="398538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3200" noProof="0" dirty="0">
                <a:solidFill>
                  <a:srgbClr val="005900"/>
                </a:solidFill>
              </a:rPr>
              <a:t>Reliable knowledge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44AEC34A-CA4D-6B60-4FC8-275B6B1746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342" y="2743834"/>
            <a:ext cx="28264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3200" noProof="0" dirty="0">
                <a:solidFill>
                  <a:srgbClr val="FF0000"/>
                </a:solidFill>
              </a:rPr>
              <a:t>Poor method </a:t>
            </a: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558B7044-5885-C407-6A2A-A86A5ECB6882}"/>
              </a:ext>
            </a:extLst>
          </p:cNvPr>
          <p:cNvSpPr/>
          <p:nvPr/>
        </p:nvSpPr>
        <p:spPr>
          <a:xfrm>
            <a:off x="3709353" y="2893059"/>
            <a:ext cx="576263" cy="285750"/>
          </a:xfrm>
          <a:prstGeom prst="rightArrow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3200" noProof="0" dirty="0">
              <a:solidFill>
                <a:srgbClr val="660066"/>
              </a:solidFill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93CAB7DA-6F60-9BBD-000F-C4F9C31009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1503" y="2754093"/>
            <a:ext cx="4395755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3200" noProof="0" dirty="0">
                <a:solidFill>
                  <a:srgbClr val="005900"/>
                </a:solidFill>
              </a:rPr>
              <a:t>Unreliable knowledge</a:t>
            </a:r>
          </a:p>
          <a:p>
            <a:pPr eaLnBrk="1" hangingPunct="1"/>
            <a:r>
              <a:rPr lang="en-GB" sz="1800" noProof="0" dirty="0">
                <a:solidFill>
                  <a:srgbClr val="FF0000"/>
                </a:solidFill>
              </a:rPr>
              <a:t>(most extreme: fake news, lies)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6D041D2-FF94-5F59-6AC7-784397612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4</a:t>
            </a:fld>
            <a:endParaRPr lang="en-GB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F5CF919-2FF8-4E36-E7AE-2F5AFB5F3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Dag Sjøberg and Gunnar Bergersen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6337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56253-9B7A-1B34-3EDA-873CA17A97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2465" y="855055"/>
            <a:ext cx="6766561" cy="162604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800" dirty="0"/>
              <a:t>“Vi </a:t>
            </a:r>
            <a:r>
              <a:rPr lang="en-GB" sz="1800" dirty="0" err="1"/>
              <a:t>mennesker</a:t>
            </a:r>
            <a:r>
              <a:rPr lang="en-GB" sz="1800" dirty="0"/>
              <a:t> </a:t>
            </a:r>
            <a:r>
              <a:rPr lang="en-GB" sz="1800" dirty="0" err="1"/>
              <a:t>har</a:t>
            </a:r>
            <a:r>
              <a:rPr lang="en-GB" sz="1800" dirty="0"/>
              <a:t> </a:t>
            </a:r>
            <a:r>
              <a:rPr lang="en-GB" sz="1800" dirty="0" err="1"/>
              <a:t>gjennom</a:t>
            </a:r>
            <a:r>
              <a:rPr lang="en-GB" sz="1800" dirty="0"/>
              <a:t> </a:t>
            </a:r>
            <a:r>
              <a:rPr lang="en-GB" sz="1800" dirty="0" err="1"/>
              <a:t>hundrevis</a:t>
            </a:r>
            <a:r>
              <a:rPr lang="en-GB" sz="1800" dirty="0"/>
              <a:t> </a:t>
            </a:r>
            <a:r>
              <a:rPr lang="en-GB" sz="1800" dirty="0" err="1"/>
              <a:t>av</a:t>
            </a:r>
            <a:r>
              <a:rPr lang="en-GB" sz="1800" dirty="0"/>
              <a:t> </a:t>
            </a:r>
            <a:r>
              <a:rPr lang="en-GB" sz="1800" dirty="0" err="1"/>
              <a:t>år</a:t>
            </a:r>
            <a:r>
              <a:rPr lang="en-GB" sz="1800" dirty="0"/>
              <a:t> </a:t>
            </a:r>
            <a:r>
              <a:rPr lang="en-GB" sz="1800" dirty="0" err="1"/>
              <a:t>utviklet</a:t>
            </a:r>
            <a:r>
              <a:rPr lang="en-GB" sz="1800" dirty="0"/>
              <a:t> </a:t>
            </a:r>
            <a:r>
              <a:rPr lang="en-GB" sz="1800" dirty="0" err="1"/>
              <a:t>metoder</a:t>
            </a:r>
            <a:r>
              <a:rPr lang="en-GB" sz="1800" dirty="0"/>
              <a:t> for </a:t>
            </a:r>
            <a:r>
              <a:rPr lang="en-GB" sz="1800" dirty="0" err="1"/>
              <a:t>å</a:t>
            </a:r>
            <a:r>
              <a:rPr lang="en-GB" sz="1800" dirty="0"/>
              <a:t> </a:t>
            </a:r>
            <a:r>
              <a:rPr lang="en-GB" sz="1800" dirty="0" err="1"/>
              <a:t>komme</a:t>
            </a:r>
            <a:r>
              <a:rPr lang="en-GB" sz="1800" dirty="0"/>
              <a:t> </a:t>
            </a:r>
            <a:r>
              <a:rPr lang="en-GB" sz="1800" dirty="0" err="1"/>
              <a:t>frem</a:t>
            </a:r>
            <a:r>
              <a:rPr lang="en-GB" sz="1800" dirty="0"/>
              <a:t> </a:t>
            </a:r>
            <a:r>
              <a:rPr lang="en-GB" sz="1800" dirty="0" err="1"/>
              <a:t>til</a:t>
            </a:r>
            <a:r>
              <a:rPr lang="en-GB" sz="1800" dirty="0"/>
              <a:t> </a:t>
            </a:r>
            <a:r>
              <a:rPr lang="en-GB" sz="1800" b="1" dirty="0" err="1">
                <a:solidFill>
                  <a:srgbClr val="FF0000"/>
                </a:solidFill>
              </a:rPr>
              <a:t>sannheten</a:t>
            </a:r>
            <a:r>
              <a:rPr lang="en-GB" sz="1800" dirty="0"/>
              <a:t>. </a:t>
            </a:r>
            <a:r>
              <a:rPr lang="en-GB" sz="1800" dirty="0" err="1"/>
              <a:t>Naturvitenskapelig</a:t>
            </a:r>
            <a:r>
              <a:rPr lang="en-GB" sz="1800" dirty="0"/>
              <a:t> </a:t>
            </a:r>
            <a:r>
              <a:rPr lang="en-GB" sz="1800" dirty="0" err="1"/>
              <a:t>metode</a:t>
            </a:r>
            <a:r>
              <a:rPr lang="en-GB" sz="1800" dirty="0"/>
              <a:t> for </a:t>
            </a:r>
            <a:r>
              <a:rPr lang="en-GB" sz="1800" dirty="0" err="1"/>
              <a:t>å</a:t>
            </a:r>
            <a:r>
              <a:rPr lang="en-GB" sz="1800" dirty="0"/>
              <a:t> </a:t>
            </a:r>
            <a:r>
              <a:rPr lang="en-GB" sz="1800" dirty="0" err="1"/>
              <a:t>forstå</a:t>
            </a:r>
            <a:r>
              <a:rPr lang="en-GB" sz="1800" dirty="0"/>
              <a:t> den </a:t>
            </a:r>
            <a:r>
              <a:rPr lang="en-GB" sz="1800" dirty="0" err="1"/>
              <a:t>fysiske</a:t>
            </a:r>
            <a:r>
              <a:rPr lang="en-GB" sz="1800" dirty="0"/>
              <a:t> </a:t>
            </a:r>
            <a:r>
              <a:rPr lang="en-GB" sz="1800" dirty="0" err="1"/>
              <a:t>verden</a:t>
            </a:r>
            <a:r>
              <a:rPr lang="en-GB" sz="1800" dirty="0"/>
              <a:t>, </a:t>
            </a:r>
            <a:r>
              <a:rPr lang="en-GB" sz="1800" dirty="0" err="1"/>
              <a:t>juridisk</a:t>
            </a:r>
            <a:r>
              <a:rPr lang="en-GB" sz="1800" dirty="0"/>
              <a:t> </a:t>
            </a:r>
            <a:r>
              <a:rPr lang="en-GB" sz="1800" dirty="0" err="1"/>
              <a:t>metode</a:t>
            </a:r>
            <a:r>
              <a:rPr lang="en-GB" sz="1800" dirty="0"/>
              <a:t> </a:t>
            </a:r>
            <a:r>
              <a:rPr lang="en-GB" sz="1800" dirty="0" err="1"/>
              <a:t>som</a:t>
            </a:r>
            <a:r>
              <a:rPr lang="en-GB" sz="1800" dirty="0"/>
              <a:t> </a:t>
            </a:r>
            <a:r>
              <a:rPr lang="en-GB" sz="1800" dirty="0" err="1"/>
              <a:t>grunnlag</a:t>
            </a:r>
            <a:r>
              <a:rPr lang="en-GB" sz="1800" dirty="0"/>
              <a:t> </a:t>
            </a:r>
            <a:r>
              <a:rPr lang="en-GB" sz="1800" dirty="0" err="1"/>
              <a:t>i</a:t>
            </a:r>
            <a:r>
              <a:rPr lang="en-GB" sz="1800" dirty="0"/>
              <a:t> </a:t>
            </a:r>
            <a:r>
              <a:rPr lang="en-GB" sz="1800" dirty="0" err="1"/>
              <a:t>rettsvesenet</a:t>
            </a:r>
            <a:r>
              <a:rPr lang="en-GB" sz="1800" dirty="0"/>
              <a:t>, </a:t>
            </a:r>
            <a:r>
              <a:rPr lang="en-GB" sz="1800" dirty="0" err="1"/>
              <a:t>journalistisk</a:t>
            </a:r>
            <a:r>
              <a:rPr lang="en-GB" sz="1800" dirty="0"/>
              <a:t> </a:t>
            </a:r>
            <a:r>
              <a:rPr lang="en-GB" sz="1800" dirty="0" err="1"/>
              <a:t>metode</a:t>
            </a:r>
            <a:r>
              <a:rPr lang="en-GB" sz="1800" dirty="0"/>
              <a:t> </a:t>
            </a:r>
            <a:r>
              <a:rPr lang="en-GB" sz="1800" dirty="0" err="1"/>
              <a:t>i</a:t>
            </a:r>
            <a:r>
              <a:rPr lang="en-GB" sz="1800" dirty="0"/>
              <a:t> </a:t>
            </a:r>
            <a:r>
              <a:rPr lang="en-GB" sz="1800" dirty="0" err="1"/>
              <a:t>nyhetsmedier</a:t>
            </a:r>
            <a:r>
              <a:rPr lang="en-GB" sz="1800" dirty="0"/>
              <a:t> </a:t>
            </a:r>
            <a:r>
              <a:rPr lang="en-GB" sz="1800" dirty="0" err="1"/>
              <a:t>og</a:t>
            </a:r>
            <a:r>
              <a:rPr lang="en-GB" sz="1800" dirty="0"/>
              <a:t> </a:t>
            </a:r>
            <a:r>
              <a:rPr lang="en-GB" sz="1800" dirty="0" err="1"/>
              <a:t>så</a:t>
            </a:r>
            <a:r>
              <a:rPr lang="en-GB" sz="1800" dirty="0"/>
              <a:t> </a:t>
            </a:r>
            <a:r>
              <a:rPr lang="en-GB" sz="1800" dirty="0" err="1"/>
              <a:t>videre</a:t>
            </a:r>
            <a:r>
              <a:rPr lang="en-GB" sz="1800" dirty="0"/>
              <a:t>. Når vi </a:t>
            </a:r>
            <a:r>
              <a:rPr lang="en-GB" sz="1800" dirty="0" err="1"/>
              <a:t>får</a:t>
            </a:r>
            <a:r>
              <a:rPr lang="en-GB" sz="1800" dirty="0"/>
              <a:t> </a:t>
            </a:r>
            <a:r>
              <a:rPr lang="en-GB" sz="1800" dirty="0" err="1"/>
              <a:t>sannheten</a:t>
            </a:r>
            <a:r>
              <a:rPr lang="en-GB" sz="1800" dirty="0"/>
              <a:t> </a:t>
            </a:r>
            <a:r>
              <a:rPr lang="en-GB" sz="1800" dirty="0" err="1"/>
              <a:t>vår</a:t>
            </a:r>
            <a:r>
              <a:rPr lang="en-GB" sz="1800" dirty="0"/>
              <a:t> </a:t>
            </a:r>
            <a:r>
              <a:rPr lang="en-GB" sz="1800" dirty="0" err="1"/>
              <a:t>fra</a:t>
            </a:r>
            <a:r>
              <a:rPr lang="en-GB" sz="1800" dirty="0"/>
              <a:t> </a:t>
            </a:r>
            <a:r>
              <a:rPr lang="en-GB" sz="1800" dirty="0" err="1"/>
              <a:t>sosiale</a:t>
            </a:r>
            <a:r>
              <a:rPr lang="en-GB" sz="1800" dirty="0"/>
              <a:t> </a:t>
            </a:r>
            <a:r>
              <a:rPr lang="en-GB" sz="1800" dirty="0" err="1"/>
              <a:t>medier</a:t>
            </a:r>
            <a:r>
              <a:rPr lang="en-GB" sz="1800" dirty="0"/>
              <a:t> </a:t>
            </a:r>
            <a:r>
              <a:rPr lang="en-GB" sz="1800" dirty="0" err="1"/>
              <a:t>og</a:t>
            </a:r>
            <a:r>
              <a:rPr lang="en-GB" sz="1800" dirty="0"/>
              <a:t> KI-</a:t>
            </a:r>
            <a:r>
              <a:rPr lang="en-GB" sz="1800" dirty="0" err="1"/>
              <a:t>chatboter</a:t>
            </a:r>
            <a:r>
              <a:rPr lang="en-GB" sz="1800" dirty="0"/>
              <a:t>, </a:t>
            </a:r>
            <a:r>
              <a:rPr lang="en-GB" sz="1800" dirty="0" err="1"/>
              <a:t>øver</a:t>
            </a:r>
            <a:r>
              <a:rPr lang="en-GB" sz="1800" dirty="0"/>
              <a:t> vi inn </a:t>
            </a:r>
            <a:r>
              <a:rPr lang="en-GB" sz="1800" b="1" dirty="0" err="1">
                <a:solidFill>
                  <a:srgbClr val="FF0000"/>
                </a:solidFill>
              </a:rPr>
              <a:t>metoden</a:t>
            </a:r>
            <a:r>
              <a:rPr lang="en-GB" sz="1800" dirty="0"/>
              <a:t> </a:t>
            </a:r>
            <a:r>
              <a:rPr lang="en-GB" sz="1800" b="1" dirty="0">
                <a:solidFill>
                  <a:srgbClr val="FF0000"/>
                </a:solidFill>
              </a:rPr>
              <a:t>«</a:t>
            </a:r>
            <a:r>
              <a:rPr lang="en-GB" sz="1800" b="1" dirty="0" err="1">
                <a:solidFill>
                  <a:srgbClr val="FF0000"/>
                </a:solidFill>
              </a:rPr>
              <a:t>tro</a:t>
            </a:r>
            <a:r>
              <a:rPr lang="en-GB" sz="1800" b="1" dirty="0">
                <a:solidFill>
                  <a:srgbClr val="FF0000"/>
                </a:solidFill>
              </a:rPr>
              <a:t> </a:t>
            </a:r>
            <a:r>
              <a:rPr lang="en-GB" sz="1800" b="1" dirty="0" err="1">
                <a:solidFill>
                  <a:srgbClr val="FF0000"/>
                </a:solidFill>
              </a:rPr>
              <a:t>på</a:t>
            </a:r>
            <a:r>
              <a:rPr lang="en-GB" sz="1800" b="1" dirty="0">
                <a:solidFill>
                  <a:srgbClr val="FF0000"/>
                </a:solidFill>
              </a:rPr>
              <a:t> </a:t>
            </a:r>
            <a:r>
              <a:rPr lang="en-GB" sz="1800" b="1" dirty="0" err="1">
                <a:solidFill>
                  <a:srgbClr val="FF0000"/>
                </a:solidFill>
              </a:rPr>
              <a:t>enkle</a:t>
            </a:r>
            <a:r>
              <a:rPr lang="en-GB" sz="1800" b="1" dirty="0">
                <a:solidFill>
                  <a:srgbClr val="FF0000"/>
                </a:solidFill>
              </a:rPr>
              <a:t> </a:t>
            </a:r>
            <a:r>
              <a:rPr lang="en-GB" sz="1800" b="1" dirty="0" err="1">
                <a:solidFill>
                  <a:srgbClr val="FF0000"/>
                </a:solidFill>
              </a:rPr>
              <a:t>budskap</a:t>
            </a:r>
            <a:r>
              <a:rPr lang="en-GB" sz="1800" b="1" dirty="0">
                <a:solidFill>
                  <a:srgbClr val="FF0000"/>
                </a:solidFill>
              </a:rPr>
              <a:t> vi liker»</a:t>
            </a:r>
            <a:r>
              <a:rPr lang="en-GB" sz="1800" dirty="0"/>
              <a:t>. Og vi ender </a:t>
            </a:r>
            <a:r>
              <a:rPr lang="en-GB" sz="1800" dirty="0" err="1"/>
              <a:t>opp</a:t>
            </a:r>
            <a:r>
              <a:rPr lang="en-GB" sz="1800" dirty="0"/>
              <a:t> med </a:t>
            </a:r>
            <a:r>
              <a:rPr lang="en-GB" sz="1800" dirty="0" err="1"/>
              <a:t>å</a:t>
            </a:r>
            <a:r>
              <a:rPr lang="en-GB" sz="1800" dirty="0"/>
              <a:t> </a:t>
            </a:r>
            <a:r>
              <a:rPr lang="en-GB" sz="1800" dirty="0" err="1"/>
              <a:t>bli</a:t>
            </a:r>
            <a:r>
              <a:rPr lang="en-GB" sz="1800" dirty="0"/>
              <a:t> </a:t>
            </a:r>
            <a:r>
              <a:rPr lang="en-GB" sz="1800" dirty="0" err="1"/>
              <a:t>groteskt</a:t>
            </a:r>
            <a:r>
              <a:rPr lang="en-GB" sz="1800" dirty="0"/>
              <a:t> </a:t>
            </a:r>
            <a:r>
              <a:rPr lang="en-GB" sz="1800" dirty="0" err="1"/>
              <a:t>enkle</a:t>
            </a:r>
            <a:r>
              <a:rPr lang="en-GB" sz="1800" dirty="0"/>
              <a:t> </a:t>
            </a:r>
            <a:r>
              <a:rPr lang="en-GB" sz="1800" dirty="0" err="1"/>
              <a:t>å</a:t>
            </a:r>
            <a:r>
              <a:rPr lang="en-GB" sz="1800" dirty="0"/>
              <a:t> </a:t>
            </a:r>
            <a:r>
              <a:rPr lang="en-GB" sz="1800" dirty="0" err="1"/>
              <a:t>villede</a:t>
            </a:r>
            <a:r>
              <a:rPr lang="en-GB" sz="1800" dirty="0"/>
              <a:t>.”</a:t>
            </a:r>
            <a:endParaRPr lang="en-NO" sz="1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AF2A60-4A79-D164-AB76-8E20D082D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Dag Sjøberg and Gunnar Bergersen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30065C-9EBC-7BA9-0CA9-50C9FD7AD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5</a:t>
            </a:fld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C36CDE-DEB1-E29A-87CD-811DF3709B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086" y="3075709"/>
            <a:ext cx="6334296" cy="105571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D9BA4FF-9E81-BAAF-3D0F-63FC2EF6A70D}"/>
              </a:ext>
            </a:extLst>
          </p:cNvPr>
          <p:cNvSpPr txBox="1"/>
          <p:nvPr/>
        </p:nvSpPr>
        <p:spPr>
          <a:xfrm>
            <a:off x="1113904" y="4131425"/>
            <a:ext cx="6201296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>
                <a:effectLst/>
                <a:latin typeface="Arial" panose="020B0604020202020204" pitchFamily="34" charset="0"/>
                <a:hlinkClick r:id="rId4"/>
              </a:rPr>
              <a:t>https://www.aftenposten.no/meninger/kommentar/i/pB60KV/trusselen-fra-ki-er-ikke-at-systemene-blir-superintelligente-men-at-vi-blir-superavhengige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1134600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F7825-4286-8D46-EF58-0E894EB7D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noProof="0" dirty="0"/>
              <a:t>Typical pattern of informatics/computer science</a:t>
            </a:r>
          </a:p>
        </p:txBody>
      </p:sp>
      <p:sp>
        <p:nvSpPr>
          <p:cNvPr id="18" name="Textplatzhalter 9">
            <a:extLst>
              <a:ext uri="{FF2B5EF4-FFF2-40B4-BE49-F238E27FC236}">
                <a16:creationId xmlns:a16="http://schemas.microsoft.com/office/drawing/2014/main" id="{4CFBEDFC-3931-D4EB-C54F-A6431647DD90}"/>
              </a:ext>
            </a:extLst>
          </p:cNvPr>
          <p:cNvSpPr txBox="1">
            <a:spLocks/>
          </p:cNvSpPr>
          <p:nvPr/>
        </p:nvSpPr>
        <p:spPr bwMode="gray">
          <a:xfrm>
            <a:off x="2880601" y="1124196"/>
            <a:ext cx="1664724" cy="399922"/>
          </a:xfrm>
          <a:prstGeom prst="rect">
            <a:avLst/>
          </a:prstGeom>
          <a:solidFill>
            <a:schemeClr val="bg2"/>
          </a:solidFill>
          <a:ln w="6350">
            <a:noFill/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GB" sz="1800" noProof="0" dirty="0"/>
              <a:t>People/Actors</a:t>
            </a:r>
          </a:p>
        </p:txBody>
      </p:sp>
      <p:sp>
        <p:nvSpPr>
          <p:cNvPr id="19" name="Textplatzhalter 9">
            <a:extLst>
              <a:ext uri="{FF2B5EF4-FFF2-40B4-BE49-F238E27FC236}">
                <a16:creationId xmlns:a16="http://schemas.microsoft.com/office/drawing/2014/main" id="{1D491468-4A6E-89E1-34DB-D6F38AF8B2B3}"/>
              </a:ext>
            </a:extLst>
          </p:cNvPr>
          <p:cNvSpPr txBox="1">
            <a:spLocks/>
          </p:cNvSpPr>
          <p:nvPr/>
        </p:nvSpPr>
        <p:spPr bwMode="gray">
          <a:xfrm>
            <a:off x="4761553" y="1143575"/>
            <a:ext cx="1118065" cy="400115"/>
          </a:xfrm>
          <a:prstGeom prst="rect">
            <a:avLst/>
          </a:prstGeom>
          <a:solidFill>
            <a:schemeClr val="bg2"/>
          </a:solidFill>
          <a:ln w="6350">
            <a:noFill/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GB" sz="1800" noProof="0" dirty="0"/>
              <a:t>Activity</a:t>
            </a:r>
          </a:p>
        </p:txBody>
      </p:sp>
      <p:sp>
        <p:nvSpPr>
          <p:cNvPr id="20" name="Textplatzhalter 9">
            <a:extLst>
              <a:ext uri="{FF2B5EF4-FFF2-40B4-BE49-F238E27FC236}">
                <a16:creationId xmlns:a16="http://schemas.microsoft.com/office/drawing/2014/main" id="{95E43AC0-6089-2EC2-8E2C-1AD9C83B0488}"/>
              </a:ext>
            </a:extLst>
          </p:cNvPr>
          <p:cNvSpPr txBox="1">
            <a:spLocks/>
          </p:cNvSpPr>
          <p:nvPr/>
        </p:nvSpPr>
        <p:spPr bwMode="gray">
          <a:xfrm>
            <a:off x="6095847" y="1143575"/>
            <a:ext cx="2553426" cy="400115"/>
          </a:xfrm>
          <a:prstGeom prst="rect">
            <a:avLst/>
          </a:prstGeom>
          <a:solidFill>
            <a:schemeClr val="bg2"/>
          </a:solidFill>
          <a:ln w="6350">
            <a:noFill/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GB" sz="1800" noProof="0" dirty="0"/>
              <a:t>Products/artifacts</a:t>
            </a:r>
          </a:p>
        </p:txBody>
      </p:sp>
      <p:sp>
        <p:nvSpPr>
          <p:cNvPr id="21" name="Textplatzhalter 9">
            <a:extLst>
              <a:ext uri="{FF2B5EF4-FFF2-40B4-BE49-F238E27FC236}">
                <a16:creationId xmlns:a16="http://schemas.microsoft.com/office/drawing/2014/main" id="{FE45ADE8-B278-DDF2-1027-DA7460A28B6D}"/>
              </a:ext>
            </a:extLst>
          </p:cNvPr>
          <p:cNvSpPr txBox="1">
            <a:spLocks/>
          </p:cNvSpPr>
          <p:nvPr/>
        </p:nvSpPr>
        <p:spPr bwMode="gray">
          <a:xfrm>
            <a:off x="2906029" y="2155029"/>
            <a:ext cx="2238092" cy="233680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endParaRPr lang="en-GB" noProof="0" dirty="0"/>
          </a:p>
        </p:txBody>
      </p:sp>
      <p:sp>
        <p:nvSpPr>
          <p:cNvPr id="22" name="Textplatzhalter 9">
            <a:extLst>
              <a:ext uri="{FF2B5EF4-FFF2-40B4-BE49-F238E27FC236}">
                <a16:creationId xmlns:a16="http://schemas.microsoft.com/office/drawing/2014/main" id="{F1BABFE3-FCE4-E2E0-B6FD-47C023B81127}"/>
              </a:ext>
            </a:extLst>
          </p:cNvPr>
          <p:cNvSpPr txBox="1">
            <a:spLocks/>
          </p:cNvSpPr>
          <p:nvPr/>
        </p:nvSpPr>
        <p:spPr bwMode="gray">
          <a:xfrm>
            <a:off x="3079462" y="1771084"/>
            <a:ext cx="1493013" cy="233567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GB" sz="1800" noProof="0" dirty="0"/>
              <a:t>End users</a:t>
            </a:r>
          </a:p>
        </p:txBody>
      </p:sp>
      <p:sp>
        <p:nvSpPr>
          <p:cNvPr id="23" name="Textplatzhalter 9">
            <a:extLst>
              <a:ext uri="{FF2B5EF4-FFF2-40B4-BE49-F238E27FC236}">
                <a16:creationId xmlns:a16="http://schemas.microsoft.com/office/drawing/2014/main" id="{1D8C9D36-31BA-7587-650A-3BA70EECBF6B}"/>
              </a:ext>
            </a:extLst>
          </p:cNvPr>
          <p:cNvSpPr txBox="1">
            <a:spLocks/>
          </p:cNvSpPr>
          <p:nvPr/>
        </p:nvSpPr>
        <p:spPr bwMode="gray">
          <a:xfrm>
            <a:off x="3079462" y="2772234"/>
            <a:ext cx="1493013" cy="233567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GB" sz="1800" noProof="0" dirty="0"/>
              <a:t>Developers</a:t>
            </a:r>
          </a:p>
        </p:txBody>
      </p:sp>
      <p:sp>
        <p:nvSpPr>
          <p:cNvPr id="24" name="Textplatzhalter 9">
            <a:extLst>
              <a:ext uri="{FF2B5EF4-FFF2-40B4-BE49-F238E27FC236}">
                <a16:creationId xmlns:a16="http://schemas.microsoft.com/office/drawing/2014/main" id="{24890C92-7B45-5FE2-CA15-99F619127127}"/>
              </a:ext>
            </a:extLst>
          </p:cNvPr>
          <p:cNvSpPr txBox="1">
            <a:spLocks/>
          </p:cNvSpPr>
          <p:nvPr/>
        </p:nvSpPr>
        <p:spPr bwMode="gray">
          <a:xfrm>
            <a:off x="3079462" y="3723424"/>
            <a:ext cx="1493013" cy="233567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GB" sz="1800" noProof="0" dirty="0"/>
              <a:t>Computer scientists</a:t>
            </a:r>
          </a:p>
        </p:txBody>
      </p:sp>
      <p:sp>
        <p:nvSpPr>
          <p:cNvPr id="25" name="Textplatzhalter 9">
            <a:extLst>
              <a:ext uri="{FF2B5EF4-FFF2-40B4-BE49-F238E27FC236}">
                <a16:creationId xmlns:a16="http://schemas.microsoft.com/office/drawing/2014/main" id="{29B1A6EC-3122-B427-1874-F266E2E6D406}"/>
              </a:ext>
            </a:extLst>
          </p:cNvPr>
          <p:cNvSpPr txBox="1">
            <a:spLocks/>
          </p:cNvSpPr>
          <p:nvPr/>
        </p:nvSpPr>
        <p:spPr bwMode="gray">
          <a:xfrm>
            <a:off x="427528" y="1106693"/>
            <a:ext cx="2236845" cy="400115"/>
          </a:xfrm>
          <a:prstGeom prst="rect">
            <a:avLst/>
          </a:prstGeom>
          <a:solidFill>
            <a:schemeClr val="bg2"/>
          </a:solidFill>
          <a:ln w="6350">
            <a:noFill/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GB" sz="1800" noProof="0" dirty="0"/>
              <a:t>Research Method</a:t>
            </a:r>
          </a:p>
        </p:txBody>
      </p:sp>
      <p:sp>
        <p:nvSpPr>
          <p:cNvPr id="26" name="Textplatzhalter 9">
            <a:extLst>
              <a:ext uri="{FF2B5EF4-FFF2-40B4-BE49-F238E27FC236}">
                <a16:creationId xmlns:a16="http://schemas.microsoft.com/office/drawing/2014/main" id="{F41BB050-4539-8D3B-303D-08B451985127}"/>
              </a:ext>
            </a:extLst>
          </p:cNvPr>
          <p:cNvSpPr txBox="1">
            <a:spLocks/>
          </p:cNvSpPr>
          <p:nvPr/>
        </p:nvSpPr>
        <p:spPr bwMode="gray">
          <a:xfrm>
            <a:off x="817668" y="1728599"/>
            <a:ext cx="1548880" cy="518983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GB" sz="1800" noProof="0" dirty="0"/>
              <a:t>Quantitative and qualitative</a:t>
            </a:r>
          </a:p>
        </p:txBody>
      </p:sp>
      <p:sp>
        <p:nvSpPr>
          <p:cNvPr id="28" name="Textplatzhalter 9">
            <a:extLst>
              <a:ext uri="{FF2B5EF4-FFF2-40B4-BE49-F238E27FC236}">
                <a16:creationId xmlns:a16="http://schemas.microsoft.com/office/drawing/2014/main" id="{D6C7A1B0-2C55-3659-8630-4C1432D8C3CC}"/>
              </a:ext>
            </a:extLst>
          </p:cNvPr>
          <p:cNvSpPr txBox="1">
            <a:spLocks/>
          </p:cNvSpPr>
          <p:nvPr/>
        </p:nvSpPr>
        <p:spPr bwMode="gray">
          <a:xfrm>
            <a:off x="817668" y="3829796"/>
            <a:ext cx="1493013" cy="233567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GB" sz="1800" noProof="0" dirty="0"/>
              <a:t>Quantitative</a:t>
            </a:r>
          </a:p>
        </p:txBody>
      </p:sp>
      <p:sp>
        <p:nvSpPr>
          <p:cNvPr id="29" name="Textplatzhalter 9">
            <a:extLst>
              <a:ext uri="{FF2B5EF4-FFF2-40B4-BE49-F238E27FC236}">
                <a16:creationId xmlns:a16="http://schemas.microsoft.com/office/drawing/2014/main" id="{F8C31D2A-48E3-211C-A5CC-7B9D6BBA1DAF}"/>
              </a:ext>
            </a:extLst>
          </p:cNvPr>
          <p:cNvSpPr txBox="1">
            <a:spLocks/>
          </p:cNvSpPr>
          <p:nvPr/>
        </p:nvSpPr>
        <p:spPr bwMode="gray">
          <a:xfrm rot="578797">
            <a:off x="5103054" y="1801605"/>
            <a:ext cx="577681" cy="155746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GB" sz="1800" noProof="0" dirty="0"/>
              <a:t>Use</a:t>
            </a:r>
          </a:p>
        </p:txBody>
      </p:sp>
      <p:sp>
        <p:nvSpPr>
          <p:cNvPr id="30" name="Textplatzhalter 9">
            <a:extLst>
              <a:ext uri="{FF2B5EF4-FFF2-40B4-BE49-F238E27FC236}">
                <a16:creationId xmlns:a16="http://schemas.microsoft.com/office/drawing/2014/main" id="{148BABA1-ED79-5EFD-E0D6-3219267C082F}"/>
              </a:ext>
            </a:extLst>
          </p:cNvPr>
          <p:cNvSpPr txBox="1">
            <a:spLocks/>
          </p:cNvSpPr>
          <p:nvPr/>
        </p:nvSpPr>
        <p:spPr bwMode="gray">
          <a:xfrm>
            <a:off x="6463681" y="2271869"/>
            <a:ext cx="2782609" cy="388927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GB" sz="1800" noProof="0" dirty="0"/>
              <a:t>End-user applications (apps, robots, public services, etc.)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6DD0C8F-7853-A995-B08B-F0244F2CB48A}"/>
              </a:ext>
            </a:extLst>
          </p:cNvPr>
          <p:cNvCxnSpPr>
            <a:cxnSpLocks/>
            <a:stCxn id="22" idx="3"/>
          </p:cNvCxnSpPr>
          <p:nvPr/>
        </p:nvCxnSpPr>
        <p:spPr>
          <a:xfrm>
            <a:off x="4572475" y="1887868"/>
            <a:ext cx="1722447" cy="287073"/>
          </a:xfrm>
          <a:prstGeom prst="straightConnector1">
            <a:avLst/>
          </a:prstGeom>
          <a:ln w="38100">
            <a:headEnd w="lg" len="lg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platzhalter 9">
            <a:extLst>
              <a:ext uri="{FF2B5EF4-FFF2-40B4-BE49-F238E27FC236}">
                <a16:creationId xmlns:a16="http://schemas.microsoft.com/office/drawing/2014/main" id="{3B93BF79-1299-E069-1328-EA828FFAA3E7}"/>
              </a:ext>
            </a:extLst>
          </p:cNvPr>
          <p:cNvSpPr txBox="1">
            <a:spLocks/>
          </p:cNvSpPr>
          <p:nvPr/>
        </p:nvSpPr>
        <p:spPr bwMode="gray">
          <a:xfrm>
            <a:off x="6463681" y="3252347"/>
            <a:ext cx="2633160" cy="1366814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GB" sz="1800" noProof="0" dirty="0"/>
              <a:t>Enabling technology </a:t>
            </a:r>
            <a:br>
              <a:rPr lang="en-GB" sz="1800" noProof="0" dirty="0"/>
            </a:br>
            <a:r>
              <a:rPr lang="en-GB" sz="1800" noProof="0" dirty="0"/>
              <a:t>(machines, operating systems, infrastructure, programming and model-ling languages, methods, tools, models, etc.)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210A82D-394F-CD2E-BFA6-6580EF650FF8}"/>
              </a:ext>
            </a:extLst>
          </p:cNvPr>
          <p:cNvCxnSpPr>
            <a:cxnSpLocks/>
            <a:stCxn id="24" idx="3"/>
          </p:cNvCxnSpPr>
          <p:nvPr/>
        </p:nvCxnSpPr>
        <p:spPr>
          <a:xfrm flipV="1">
            <a:off x="4572475" y="3298181"/>
            <a:ext cx="1807329" cy="542027"/>
          </a:xfrm>
          <a:prstGeom prst="straightConnector1">
            <a:avLst/>
          </a:prstGeom>
          <a:ln w="38100">
            <a:headEnd w="lg" len="lg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platzhalter 9">
            <a:extLst>
              <a:ext uri="{FF2B5EF4-FFF2-40B4-BE49-F238E27FC236}">
                <a16:creationId xmlns:a16="http://schemas.microsoft.com/office/drawing/2014/main" id="{ED0184B9-C365-FF5C-F390-BE2005B8B51B}"/>
              </a:ext>
            </a:extLst>
          </p:cNvPr>
          <p:cNvSpPr txBox="1">
            <a:spLocks/>
          </p:cNvSpPr>
          <p:nvPr/>
        </p:nvSpPr>
        <p:spPr bwMode="gray">
          <a:xfrm rot="411726">
            <a:off x="5103054" y="2855654"/>
            <a:ext cx="577681" cy="242771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GB" sz="1800" noProof="0" dirty="0"/>
              <a:t>Use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4D4A3F8-132D-3516-BA65-B2717BA297B9}"/>
              </a:ext>
            </a:extLst>
          </p:cNvPr>
          <p:cNvCxnSpPr>
            <a:cxnSpLocks/>
          </p:cNvCxnSpPr>
          <p:nvPr/>
        </p:nvCxnSpPr>
        <p:spPr>
          <a:xfrm>
            <a:off x="4545325" y="3028131"/>
            <a:ext cx="1834479" cy="207572"/>
          </a:xfrm>
          <a:prstGeom prst="straightConnector1">
            <a:avLst/>
          </a:prstGeom>
          <a:ln w="38100">
            <a:headEnd w="lg" len="lg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platzhalter 9">
            <a:extLst>
              <a:ext uri="{FF2B5EF4-FFF2-40B4-BE49-F238E27FC236}">
                <a16:creationId xmlns:a16="http://schemas.microsoft.com/office/drawing/2014/main" id="{64B541C0-8283-F631-6378-E6D2AF5BE9C4}"/>
              </a:ext>
            </a:extLst>
          </p:cNvPr>
          <p:cNvSpPr txBox="1">
            <a:spLocks/>
          </p:cNvSpPr>
          <p:nvPr/>
        </p:nvSpPr>
        <p:spPr bwMode="gray">
          <a:xfrm rot="20544358">
            <a:off x="4824646" y="3321543"/>
            <a:ext cx="932716" cy="292919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GB" sz="1800" noProof="0" dirty="0"/>
              <a:t>Develop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9CA1928-CA6B-661A-3907-E737828FE4E3}"/>
              </a:ext>
            </a:extLst>
          </p:cNvPr>
          <p:cNvCxnSpPr>
            <a:cxnSpLocks/>
            <a:stCxn id="23" idx="3"/>
          </p:cNvCxnSpPr>
          <p:nvPr/>
        </p:nvCxnSpPr>
        <p:spPr>
          <a:xfrm flipV="1">
            <a:off x="4572475" y="2247582"/>
            <a:ext cx="1722447" cy="641436"/>
          </a:xfrm>
          <a:prstGeom prst="straightConnector1">
            <a:avLst/>
          </a:prstGeom>
          <a:ln w="38100">
            <a:headEnd w="lg" len="lg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platzhalter 9">
            <a:extLst>
              <a:ext uri="{FF2B5EF4-FFF2-40B4-BE49-F238E27FC236}">
                <a16:creationId xmlns:a16="http://schemas.microsoft.com/office/drawing/2014/main" id="{FC684DC9-B813-B333-087D-7083A26A2A8F}"/>
              </a:ext>
            </a:extLst>
          </p:cNvPr>
          <p:cNvSpPr txBox="1">
            <a:spLocks/>
          </p:cNvSpPr>
          <p:nvPr/>
        </p:nvSpPr>
        <p:spPr bwMode="gray">
          <a:xfrm rot="20450002">
            <a:off x="4850219" y="2311540"/>
            <a:ext cx="881570" cy="292919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GB" sz="1800" noProof="0" dirty="0"/>
              <a:t>Develop</a:t>
            </a:r>
          </a:p>
        </p:txBody>
      </p:sp>
      <p:sp>
        <p:nvSpPr>
          <p:cNvPr id="52" name="Plassholder for bunntekst 4">
            <a:extLst>
              <a:ext uri="{FF2B5EF4-FFF2-40B4-BE49-F238E27FC236}">
                <a16:creationId xmlns:a16="http://schemas.microsoft.com/office/drawing/2014/main" id="{C983936C-BA8A-CF7A-20EA-DFD4CC8DA0C6}"/>
              </a:ext>
            </a:extLst>
          </p:cNvPr>
          <p:cNvSpPr txBox="1">
            <a:spLocks/>
          </p:cNvSpPr>
          <p:nvPr/>
        </p:nvSpPr>
        <p:spPr>
          <a:xfrm>
            <a:off x="-847774" y="4821582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>
              <a:defRPr lang="nb-NO"/>
            </a:defPPr>
            <a:lvl1pPr marL="0" algn="ctr" defTabSz="685800" rtl="0" eaLnBrk="1" latinLnBrk="0" hangingPunct="1"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>
                <a:solidFill>
                  <a:schemeClr val="tx1"/>
                </a:solidFill>
              </a:rPr>
              <a:t>Dag Sjøberg and Gunnar Bergersen</a:t>
            </a:r>
          </a:p>
        </p:txBody>
      </p:sp>
      <p:sp>
        <p:nvSpPr>
          <p:cNvPr id="54" name="Slide Number Placeholder 53">
            <a:extLst>
              <a:ext uri="{FF2B5EF4-FFF2-40B4-BE49-F238E27FC236}">
                <a16:creationId xmlns:a16="http://schemas.microsoft.com/office/drawing/2014/main" id="{771BBD6F-1C51-E9CE-3893-F0AD144DE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6</a:t>
            </a:fld>
            <a:endParaRPr lang="en-GB" dirty="0"/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E1A8F1AC-D273-AEEF-9D4B-045FF160C786}"/>
              </a:ext>
            </a:extLst>
          </p:cNvPr>
          <p:cNvSpPr txBox="1">
            <a:spLocks/>
          </p:cNvSpPr>
          <p:nvPr/>
        </p:nvSpPr>
        <p:spPr bwMode="gray">
          <a:xfrm>
            <a:off x="817668" y="2779198"/>
            <a:ext cx="1548880" cy="518983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GB" sz="1800" noProof="0" dirty="0"/>
              <a:t>Quantitative and qualitative</a:t>
            </a:r>
          </a:p>
        </p:txBody>
      </p:sp>
    </p:spTree>
    <p:extLst>
      <p:ext uri="{BB962C8B-B14F-4D97-AF65-F5344CB8AC3E}">
        <p14:creationId xmlns:p14="http://schemas.microsoft.com/office/powerpoint/2010/main" val="3489805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Writing a Master’s thesis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7693" y="1138788"/>
            <a:ext cx="6688614" cy="33955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/>
              <a:t>You may wish to</a:t>
            </a:r>
          </a:p>
          <a:p>
            <a:r>
              <a:rPr lang="en-US" sz="1800" dirty="0"/>
              <a:t>propose or develop a new X (process, method, technique, practice, language, tool, framework, algorithm, robot, etc.) that is supposed to be better than what exists, </a:t>
            </a:r>
          </a:p>
          <a:p>
            <a:r>
              <a:rPr lang="en-US" sz="1800" dirty="0"/>
              <a:t>find out whether an existing X is better than an existing Y, or</a:t>
            </a:r>
          </a:p>
          <a:p>
            <a:r>
              <a:rPr lang="en-US" sz="1800" dirty="0"/>
              <a:t>how to improve X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Thesis: A scientific statement</a:t>
            </a:r>
          </a:p>
          <a:p>
            <a:r>
              <a:rPr lang="en-US" sz="1800" dirty="0"/>
              <a:t>Master (or PhD thesis): </a:t>
            </a:r>
            <a:r>
              <a:rPr lang="en-GB" sz="1800" dirty="0"/>
              <a:t>A justification of that statement</a:t>
            </a:r>
            <a:endParaRPr lang="en-US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1410990" y="3118384"/>
            <a:ext cx="5203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Most Master’s theses would include some of this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DB67A9-9865-6C60-6F15-FE23EFCA2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7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D97E0C-8DB9-42E6-4ABC-9A6FFFEBC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Dag Sjøberg and Gunnar Bergersen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7074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>
          <a:xfrm>
            <a:off x="1230075" y="361665"/>
            <a:ext cx="5088714" cy="856323"/>
          </a:xfrm>
        </p:spPr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What does it mean to be better?</a:t>
            </a:r>
          </a:p>
        </p:txBody>
      </p:sp>
      <p:sp>
        <p:nvSpPr>
          <p:cNvPr id="44034" name="Content Placeholder 2"/>
          <p:cNvSpPr>
            <a:spLocks noGrp="1"/>
          </p:cNvSpPr>
          <p:nvPr>
            <p:ph idx="1"/>
          </p:nvPr>
        </p:nvSpPr>
        <p:spPr>
          <a:xfrm>
            <a:off x="1292404" y="1337088"/>
            <a:ext cx="6423816" cy="2677351"/>
          </a:xfrm>
        </p:spPr>
        <p:txBody>
          <a:bodyPr/>
          <a:lstStyle/>
          <a:p>
            <a:pPr lvl="1"/>
            <a:r>
              <a:rPr lang="en-US" sz="1800" dirty="0">
                <a:ea typeface="ＭＳ Ｐゴシック" charset="0"/>
                <a:cs typeface="ＭＳ Ｐゴシック" charset="0"/>
              </a:rPr>
              <a:t>How much?</a:t>
            </a:r>
          </a:p>
          <a:p>
            <a:pPr lvl="1"/>
            <a:r>
              <a:rPr lang="en-US" sz="1800" dirty="0">
                <a:ea typeface="ＭＳ Ｐゴシック" charset="0"/>
                <a:cs typeface="ＭＳ Ｐゴシック" charset="0"/>
              </a:rPr>
              <a:t>How many?</a:t>
            </a:r>
          </a:p>
          <a:p>
            <a:pPr lvl="1"/>
            <a:r>
              <a:rPr lang="en-US" sz="1800" dirty="0">
                <a:ea typeface="ＭＳ Ｐゴシック" charset="0"/>
                <a:cs typeface="ＭＳ Ｐゴシック" charset="0"/>
              </a:rPr>
              <a:t>How large?</a:t>
            </a:r>
          </a:p>
          <a:p>
            <a:pPr lvl="1"/>
            <a:r>
              <a:rPr lang="en-US" sz="1800" dirty="0">
                <a:ea typeface="ＭＳ Ｐゴシック" charset="0"/>
                <a:cs typeface="ＭＳ Ｐゴシック" charset="0"/>
              </a:rPr>
              <a:t>How old?</a:t>
            </a:r>
          </a:p>
          <a:p>
            <a:pPr lvl="1"/>
            <a:r>
              <a:rPr lang="en-US" sz="1800" dirty="0">
                <a:ea typeface="ＭＳ Ｐゴシック" charset="0"/>
                <a:cs typeface="ＭＳ Ｐゴシック" charset="0"/>
              </a:rPr>
              <a:t>How long?</a:t>
            </a:r>
          </a:p>
          <a:p>
            <a:pPr lvl="1"/>
            <a:r>
              <a:rPr lang="en-US" sz="1800" dirty="0">
                <a:ea typeface="ＭＳ Ｐゴシック" charset="0"/>
                <a:cs typeface="ＭＳ Ｐゴシック" charset="0"/>
              </a:rPr>
              <a:t>How high?</a:t>
            </a:r>
          </a:p>
          <a:p>
            <a:pPr lvl="1"/>
            <a:r>
              <a:rPr lang="en-US" sz="1800" dirty="0">
                <a:ea typeface="ＭＳ Ｐゴシック" charset="0"/>
                <a:cs typeface="ＭＳ Ｐゴシック" charset="0"/>
              </a:rPr>
              <a:t>How warm?</a:t>
            </a:r>
          </a:p>
          <a:p>
            <a:pPr lvl="1"/>
            <a:r>
              <a:rPr lang="en-US" sz="1800" dirty="0">
                <a:ea typeface="ＭＳ Ｐゴシック" charset="0"/>
                <a:cs typeface="ＭＳ Ｐゴシック" charset="0"/>
              </a:rPr>
              <a:t>How thick, firm, etc.</a:t>
            </a:r>
          </a:p>
          <a:p>
            <a:pPr marL="0" indent="0"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78943" y="3989032"/>
            <a:ext cx="5462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Answers are measured in terms of </a:t>
            </a:r>
            <a:r>
              <a:rPr lang="en-US" sz="1800" i="1" dirty="0">
                <a:solidFill>
                  <a:srgbClr val="FF0000"/>
                </a:solidFill>
              </a:rPr>
              <a:t>quantitative</a:t>
            </a:r>
            <a:r>
              <a:rPr lang="en-US" sz="1800" dirty="0">
                <a:solidFill>
                  <a:srgbClr val="FF0000"/>
                </a:solidFill>
              </a:rPr>
              <a:t> data</a:t>
            </a:r>
          </a:p>
          <a:p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6D021D-0F1D-8B4E-B1A5-9F814E64B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8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73B8D-C58B-FF17-32E9-29592D3F8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Dag Sjøberg and Gunnar Bergersen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6244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>
          <a:xfrm>
            <a:off x="1230076" y="425185"/>
            <a:ext cx="2665441" cy="856323"/>
          </a:xfrm>
        </p:spPr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Quantitative data</a:t>
            </a:r>
          </a:p>
        </p:txBody>
      </p:sp>
      <p:sp>
        <p:nvSpPr>
          <p:cNvPr id="44035" name="Title 1"/>
          <p:cNvSpPr txBox="1">
            <a:spLocks/>
          </p:cNvSpPr>
          <p:nvPr/>
        </p:nvSpPr>
        <p:spPr bwMode="auto">
          <a:xfrm>
            <a:off x="4848310" y="425185"/>
            <a:ext cx="3249027" cy="856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71855" tIns="35928" rIns="71855" bIns="35928" anchor="ctr"/>
          <a:lstStyle>
            <a:lvl1pPr defTabSz="957263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57263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57263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57263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57263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401" dirty="0"/>
              <a:t>Qualitative data</a:t>
            </a:r>
          </a:p>
        </p:txBody>
      </p:sp>
      <p:sp>
        <p:nvSpPr>
          <p:cNvPr id="44036" name="Content Placeholder 2"/>
          <p:cNvSpPr txBox="1">
            <a:spLocks/>
          </p:cNvSpPr>
          <p:nvPr/>
        </p:nvSpPr>
        <p:spPr bwMode="auto">
          <a:xfrm>
            <a:off x="4848309" y="1281509"/>
            <a:ext cx="3650797" cy="2914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71855" tIns="35928" rIns="71855" bIns="35928"/>
          <a:lstStyle>
            <a:lvl1pPr marL="282575" indent="-282575" defTabSz="957263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57263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57263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57263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57263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sz="1800" b="0" dirty="0">
                <a:latin typeface="+mn-lt"/>
              </a:rPr>
              <a:t>Data expresses quality in some sense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1800" b="0" dirty="0">
                <a:latin typeface="+mn-lt"/>
              </a:rPr>
              <a:t>Data expressed as text, images and forms except numbers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1800" b="0" dirty="0">
                <a:latin typeface="+mn-lt"/>
              </a:rPr>
              <a:t>Can obtain quantitative data indirectly if a mapping exists from quantitative to quality data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1800" b="0" dirty="0">
                <a:latin typeface="+mn-lt"/>
              </a:rPr>
              <a:t>Not used in statistics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9B534F-B4AD-BB8F-ABEC-D289A0E5A6AF}"/>
              </a:ext>
            </a:extLst>
          </p:cNvPr>
          <p:cNvSpPr txBox="1"/>
          <p:nvPr/>
        </p:nvSpPr>
        <p:spPr>
          <a:xfrm>
            <a:off x="1230076" y="2755900"/>
            <a:ext cx="1577367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500" kern="0" dirty="0" err="1">
                <a:solidFill>
                  <a:srgbClr val="FF0000"/>
                </a:solidFill>
              </a:rPr>
              <a:t>Mentimeter</a:t>
            </a:r>
            <a:r>
              <a:rPr lang="en-GB" sz="1500" kern="0" dirty="0">
                <a:solidFill>
                  <a:srgbClr val="FF0000"/>
                </a:solidFill>
              </a:rPr>
              <a:t>: What kind of data do you plan to collect for your thesis?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446A76-8BB6-4FD1-E778-35F6D62779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6522" y="2755900"/>
            <a:ext cx="1635478" cy="1635478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33F0DB8-C573-1960-C79C-7E12A2AB280A}"/>
              </a:ext>
            </a:extLst>
          </p:cNvPr>
          <p:cNvSpPr txBox="1">
            <a:spLocks/>
          </p:cNvSpPr>
          <p:nvPr/>
        </p:nvSpPr>
        <p:spPr bwMode="auto">
          <a:xfrm>
            <a:off x="1263773" y="1281508"/>
            <a:ext cx="3650797" cy="1164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71855" tIns="35928" rIns="71855" bIns="35928"/>
          <a:lstStyle>
            <a:lvl1pPr marL="282575" indent="-282575" defTabSz="957263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57263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57263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57263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57263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sz="1800" b="0" dirty="0">
                <a:latin typeface="+mn-lt"/>
              </a:rPr>
              <a:t>Data expresses quantity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1800" b="0" dirty="0">
                <a:latin typeface="+mn-lt"/>
              </a:rPr>
              <a:t>Data expressed as numbers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1800" b="0" dirty="0">
                <a:latin typeface="+mn-lt"/>
              </a:rPr>
              <a:t>Used in statistics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218854-69BC-C30C-CA6C-A4C6F0BF9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9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F731B64-C015-126F-FF1D-F015E5366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Dag Sjøberg and Gunnar Bergersen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8006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Quantitative empirical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0773" y="1619750"/>
            <a:ext cx="6432550" cy="844811"/>
          </a:xfrm>
        </p:spPr>
        <p:txBody>
          <a:bodyPr/>
          <a:lstStyle/>
          <a:p>
            <a:r>
              <a:rPr lang="en-US" sz="1800" dirty="0"/>
              <a:t>Experiments and surveys typically collect quantitative data</a:t>
            </a:r>
          </a:p>
          <a:p>
            <a:r>
              <a:rPr lang="en-US" sz="1800" dirty="0"/>
              <a:t>Therefore called “quantitative empirical methods”</a:t>
            </a:r>
          </a:p>
          <a:p>
            <a:endParaRPr lang="en-US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1656451" y="2604304"/>
            <a:ext cx="57421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>
                <a:solidFill>
                  <a:srgbClr val="FF0000"/>
                </a:solidFill>
              </a:rPr>
              <a:t>Empirical</a:t>
            </a:r>
            <a:r>
              <a:rPr lang="en-US" sz="1800" dirty="0">
                <a:solidFill>
                  <a:srgbClr val="FF0000"/>
                </a:solidFill>
              </a:rPr>
              <a:t> means using evidence based on observation or experience rather than theory or pure logic</a:t>
            </a:r>
          </a:p>
          <a:p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09006A-BC2E-33F7-BFEB-A3C58BBFE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10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9FDF91-A81F-155F-D86D-D47C8B8FE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Dag Sjøberg and Gunnar Bergersen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9148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0075" y="387073"/>
            <a:ext cx="6803743" cy="856323"/>
          </a:xfrm>
        </p:spPr>
        <p:txBody>
          <a:bodyPr/>
          <a:lstStyle/>
          <a:p>
            <a:r>
              <a:rPr lang="en-US" dirty="0"/>
              <a:t>How to find out whether something is better?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0075" y="1243396"/>
            <a:ext cx="6614514" cy="35146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101" dirty="0"/>
              <a:t>Investigate what works best in practice, that is, perform</a:t>
            </a:r>
            <a:br>
              <a:rPr lang="en-US" sz="2101" dirty="0"/>
            </a:br>
            <a:r>
              <a:rPr lang="en-US" sz="2101" dirty="0"/>
              <a:t>an empirical study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1800" dirty="0"/>
              <a:t> Measurements/Statistics</a:t>
            </a:r>
          </a:p>
          <a:p>
            <a:pPr lvl="1">
              <a:buFont typeface="Wingdings" pitchFamily="2" charset="2"/>
              <a:buChar char="v"/>
            </a:pPr>
            <a:r>
              <a:rPr lang="en-US" sz="1800" dirty="0"/>
              <a:t> Experiment</a:t>
            </a:r>
          </a:p>
          <a:p>
            <a:pPr lvl="1">
              <a:buFont typeface="Wingdings" pitchFamily="2" charset="2"/>
              <a:buChar char="v"/>
            </a:pPr>
            <a:r>
              <a:rPr lang="en-US" sz="1800" dirty="0"/>
              <a:t> Survey: people are asked about their opinions</a:t>
            </a:r>
          </a:p>
          <a:p>
            <a:pPr lvl="1">
              <a:buFont typeface="Wingdings" pitchFamily="2" charset="2"/>
              <a:buChar char="v"/>
            </a:pPr>
            <a:r>
              <a:rPr lang="en-US" sz="1800" dirty="0"/>
              <a:t> Other studies: </a:t>
            </a:r>
          </a:p>
          <a:p>
            <a:pPr lvl="2"/>
            <a:r>
              <a:rPr lang="en-US" sz="1500" dirty="0"/>
              <a:t>case studies, possibly using interviews</a:t>
            </a:r>
          </a:p>
          <a:p>
            <a:pPr lvl="2"/>
            <a:r>
              <a:rPr lang="en-US" sz="1500" dirty="0"/>
              <a:t>action research</a:t>
            </a:r>
          </a:p>
          <a:p>
            <a:pPr lvl="2"/>
            <a:r>
              <a:rPr lang="en-US" sz="1500" dirty="0"/>
              <a:t>ethnographic studies</a:t>
            </a:r>
          </a:p>
          <a:p>
            <a:pPr lvl="2"/>
            <a:r>
              <a:rPr lang="en-US" sz="1500" dirty="0"/>
              <a:t>others</a:t>
            </a:r>
          </a:p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0B29DC-CA12-8CFA-2988-C2736396E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11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62DA01-0EF0-7D3B-1EB8-62F5E1243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Dag Sjøberg and Gunnar Bergersen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6924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FB2A5-7647-4AF0-2A4D-5C614FCBE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977" y="605168"/>
            <a:ext cx="6554724" cy="360045"/>
          </a:xfrm>
        </p:spPr>
        <p:txBody>
          <a:bodyPr>
            <a:normAutofit fontScale="90000"/>
          </a:bodyPr>
          <a:lstStyle/>
          <a:p>
            <a:r>
              <a:rPr lang="en-GB" sz="2700" kern="0" dirty="0" err="1">
                <a:solidFill>
                  <a:srgbClr val="FF0000"/>
                </a:solidFill>
              </a:rPr>
              <a:t>Mentimeter</a:t>
            </a:r>
            <a:r>
              <a:rPr lang="en-GB" sz="2700" kern="0" dirty="0">
                <a:solidFill>
                  <a:srgbClr val="FF0000"/>
                </a:solidFill>
              </a:rPr>
              <a:t>: What kind of research method do you plan to use for your thesis?</a:t>
            </a:r>
            <a:br>
              <a:rPr lang="en-GB" sz="2400" kern="0" dirty="0">
                <a:solidFill>
                  <a:srgbClr val="FF0000"/>
                </a:solidFill>
              </a:rPr>
            </a:br>
            <a:endParaRPr lang="en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6CF99-5564-3B5F-7418-3FE538AE3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Dag Sjøberg and Gunnar Bergersen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59DA5E-63E0-2148-D26A-F5247FA9D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12</a:t>
            </a:fld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54EADE-0671-8E7B-4980-B765A9FE8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0500" y="1336425"/>
            <a:ext cx="3158359" cy="3158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638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(Controlled) Experiment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1456364" y="1742795"/>
            <a:ext cx="1934172" cy="115369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FF0000"/>
                </a:solidFill>
              </a:rPr>
              <a:t>method, tool, technique, language, practice, etc. </a:t>
            </a:r>
            <a:endParaRPr lang="en-US" sz="1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94475" y="1158020"/>
            <a:ext cx="22589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Independent variables </a:t>
            </a:r>
            <a:br>
              <a:rPr lang="en-US" sz="1600" dirty="0"/>
            </a:br>
            <a:r>
              <a:rPr lang="en-US" sz="1600" dirty="0"/>
              <a:t>(treatment)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550774" y="2273791"/>
            <a:ext cx="1945437" cy="0"/>
          </a:xfrm>
          <a:prstGeom prst="straightConnector1">
            <a:avLst/>
          </a:prstGeom>
          <a:ln w="5715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85181" y="1158020"/>
            <a:ext cx="21210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Dependent variables </a:t>
            </a:r>
            <a:br>
              <a:rPr lang="en-US" sz="1600" dirty="0"/>
            </a:br>
            <a:r>
              <a:rPr lang="en-US" sz="1600" dirty="0"/>
              <a:t>(outcome)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65753" y="1849409"/>
            <a:ext cx="7067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Effect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rot="5400000" flipH="1" flipV="1">
            <a:off x="3964793" y="2857737"/>
            <a:ext cx="989714" cy="1290"/>
          </a:xfrm>
          <a:prstGeom prst="straightConnector1">
            <a:avLst/>
          </a:prstGeom>
          <a:ln w="5715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585447" y="2550304"/>
            <a:ext cx="11785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Moderator </a:t>
            </a:r>
            <a:br>
              <a:rPr lang="en-US" sz="1600" dirty="0"/>
            </a:br>
            <a:r>
              <a:rPr lang="en-US" sz="1600" dirty="0"/>
              <a:t>variables </a:t>
            </a:r>
            <a:br>
              <a:rPr lang="en-US" sz="1600" dirty="0"/>
            </a:br>
            <a:r>
              <a:rPr lang="en-US" sz="1600" dirty="0"/>
              <a:t>(context)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48701" y="1747559"/>
            <a:ext cx="1900824" cy="114893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FF0000"/>
                </a:solidFill>
              </a:rPr>
              <a:t>time</a:t>
            </a:r>
            <a:r>
              <a:rPr lang="en-US" sz="1800" b="1" dirty="0">
                <a:solidFill>
                  <a:srgbClr val="FF0000"/>
                </a:solidFill>
              </a:rPr>
              <a:t>, </a:t>
            </a:r>
            <a:r>
              <a:rPr lang="en-US" sz="1800" dirty="0">
                <a:solidFill>
                  <a:srgbClr val="FF0000"/>
                </a:solidFill>
              </a:rPr>
              <a:t>quality, costs, etc.</a:t>
            </a:r>
            <a:endParaRPr lang="en-US" sz="1800" dirty="0"/>
          </a:p>
        </p:txBody>
      </p:sp>
      <p:sp>
        <p:nvSpPr>
          <p:cNvPr id="3" name="TextBox 2"/>
          <p:cNvSpPr txBox="1"/>
          <p:nvPr/>
        </p:nvSpPr>
        <p:spPr>
          <a:xfrm>
            <a:off x="574359" y="3537665"/>
            <a:ext cx="7984385" cy="1356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70" indent="-21437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3636AC"/>
                </a:solidFill>
              </a:rPr>
              <a:t>An experiment is a cause-effect study, that is, an intervention (treatment) is introduced to observe its effects</a:t>
            </a:r>
          </a:p>
          <a:p>
            <a:pPr marL="214370" indent="-21437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3636AC"/>
                </a:solidFill>
              </a:rPr>
              <a:t>Difference in the outcome is supposedly caused by the different treat-</a:t>
            </a:r>
            <a:r>
              <a:rPr lang="en-US" sz="1800" dirty="0" err="1">
                <a:solidFill>
                  <a:srgbClr val="3636AC"/>
                </a:solidFill>
              </a:rPr>
              <a:t>ments</a:t>
            </a:r>
            <a:r>
              <a:rPr lang="en-US" sz="1800" dirty="0">
                <a:solidFill>
                  <a:srgbClr val="3636AC"/>
                </a:solidFill>
              </a:rPr>
              <a:t> (or treatment compared with no treatment, that is, the control group) </a:t>
            </a:r>
          </a:p>
          <a:p>
            <a:endParaRPr lang="en-US" sz="1013" dirty="0">
              <a:solidFill>
                <a:srgbClr val="3636A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869121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4"/>
          <p:cNvSpPr>
            <a:spLocks noGrp="1" noChangeArrowheads="1"/>
          </p:cNvSpPr>
          <p:nvPr>
            <p:ph type="title"/>
          </p:nvPr>
        </p:nvSpPr>
        <p:spPr>
          <a:xfrm>
            <a:off x="-319078" y="391654"/>
            <a:ext cx="7922703" cy="360045"/>
          </a:xfrm>
        </p:spPr>
        <p:txBody>
          <a:bodyPr>
            <a:noAutofit/>
          </a:bodyPr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What is best?</a:t>
            </a:r>
            <a:br>
              <a:rPr lang="en-US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Pair programming or solo programming</a:t>
            </a:r>
          </a:p>
        </p:txBody>
      </p:sp>
      <p:sp>
        <p:nvSpPr>
          <p:cNvPr id="8806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199309" y="1276000"/>
            <a:ext cx="6860216" cy="3349815"/>
          </a:xfrm>
        </p:spPr>
        <p:txBody>
          <a:bodyPr/>
          <a:lstStyle/>
          <a:p>
            <a:pPr>
              <a:spcBef>
                <a:spcPts val="900"/>
              </a:spcBef>
            </a:pPr>
            <a:r>
              <a:rPr lang="en-US" sz="1500" dirty="0">
                <a:latin typeface="Arial" charset="0"/>
                <a:ea typeface="ＭＳ Ｐゴシック" charset="0"/>
                <a:cs typeface="ＭＳ Ｐゴシック" charset="0"/>
              </a:rPr>
              <a:t>295 junior, intermediate and senior </a:t>
            </a:r>
            <a:r>
              <a:rPr lang="en-US" sz="1500" dirty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professional Java consultants </a:t>
            </a:r>
            <a:br>
              <a:rPr lang="en-US" sz="1500" dirty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1500" dirty="0">
                <a:latin typeface="Arial" charset="0"/>
                <a:ea typeface="ＭＳ Ｐゴシック" charset="0"/>
                <a:cs typeface="ＭＳ Ｐゴシック" charset="0"/>
              </a:rPr>
              <a:t>from 29 companies were paid to participate (one work-day)</a:t>
            </a:r>
          </a:p>
          <a:p>
            <a:pPr>
              <a:spcBef>
                <a:spcPts val="900"/>
              </a:spcBef>
            </a:pPr>
            <a:r>
              <a:rPr lang="en-US" sz="1500" dirty="0">
                <a:latin typeface="Arial" charset="0"/>
                <a:ea typeface="ＭＳ Ｐゴシック" charset="0"/>
                <a:cs typeface="ＭＳ Ｐゴシック" charset="0"/>
              </a:rPr>
              <a:t>99 individuals; 98 pairs</a:t>
            </a:r>
            <a:endParaRPr lang="en-US" sz="135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spcBef>
                <a:spcPts val="900"/>
              </a:spcBef>
            </a:pPr>
            <a:r>
              <a:rPr lang="en-US" sz="1500" dirty="0">
                <a:latin typeface="Arial" charset="0"/>
                <a:ea typeface="ＭＳ Ｐゴシック" charset="0"/>
                <a:cs typeface="ＭＳ Ｐゴシック" charset="0"/>
              </a:rPr>
              <a:t>The pairs and individuals performed the same Java maintenance tasks on either:</a:t>
            </a:r>
          </a:p>
          <a:p>
            <a:pPr lvl="1"/>
            <a:r>
              <a:rPr lang="en-US" sz="1350" dirty="0">
                <a:latin typeface="Arial" charset="0"/>
                <a:ea typeface="ＭＳ Ｐゴシック" charset="0"/>
              </a:rPr>
              <a:t>a ”simple” system (centralized control style), or</a:t>
            </a:r>
          </a:p>
          <a:p>
            <a:pPr lvl="1"/>
            <a:r>
              <a:rPr lang="en-US" sz="1350" dirty="0">
                <a:latin typeface="Arial" charset="0"/>
                <a:ea typeface="ＭＳ Ｐゴシック" charset="0"/>
              </a:rPr>
              <a:t>a ”complex” system (delegated control style) </a:t>
            </a:r>
          </a:p>
          <a:p>
            <a:pPr>
              <a:spcBef>
                <a:spcPts val="900"/>
              </a:spcBef>
            </a:pPr>
            <a:r>
              <a:rPr lang="en-US" sz="1500" dirty="0">
                <a:latin typeface="Arial" charset="0"/>
                <a:ea typeface="ＭＳ Ｐゴシック" charset="0"/>
                <a:cs typeface="ＭＳ Ｐゴシック" charset="0"/>
              </a:rPr>
              <a:t>We measured:</a:t>
            </a:r>
          </a:p>
          <a:p>
            <a:pPr lvl="1"/>
            <a:r>
              <a:rPr lang="en-US" dirty="0">
                <a:latin typeface="Arial" charset="0"/>
                <a:ea typeface="ＭＳ Ｐゴシック" charset="0"/>
              </a:rPr>
              <a:t>duration (elapsed time)</a:t>
            </a:r>
          </a:p>
          <a:p>
            <a:pPr lvl="1"/>
            <a:r>
              <a:rPr lang="en-US" dirty="0">
                <a:latin typeface="Arial" charset="0"/>
                <a:ea typeface="ＭＳ Ｐゴシック" charset="0"/>
              </a:rPr>
              <a:t>effort (cost)</a:t>
            </a:r>
          </a:p>
          <a:p>
            <a:pPr lvl="1"/>
            <a:r>
              <a:rPr lang="en-US" dirty="0">
                <a:latin typeface="Arial" charset="0"/>
                <a:ea typeface="ＭＳ Ｐゴシック" charset="0"/>
              </a:rPr>
              <a:t>quality (correctness) of their solutions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5250" y="3041585"/>
            <a:ext cx="1676750" cy="114335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A1ABC7-1E25-3BCA-97DC-1A54D049D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14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9FA648-72DA-9802-11AC-B3C5D17E7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Dag Sjøberg and Gunnar Bergersen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94280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1205738" y="1742795"/>
            <a:ext cx="2184798" cy="115369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FF0000"/>
                </a:solidFill>
              </a:rPr>
              <a:t>Pair programming versus</a:t>
            </a:r>
            <a:br>
              <a:rPr lang="en-US" sz="1800" dirty="0">
                <a:solidFill>
                  <a:srgbClr val="FF0000"/>
                </a:solidFill>
              </a:rPr>
            </a:br>
            <a:r>
              <a:rPr lang="en-US" sz="1800" dirty="0">
                <a:solidFill>
                  <a:srgbClr val="FF0000"/>
                </a:solidFill>
              </a:rPr>
              <a:t>solo programming</a:t>
            </a:r>
            <a:endParaRPr lang="en-US" sz="1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73" y="1211077"/>
            <a:ext cx="22589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Independent variables </a:t>
            </a:r>
            <a:br>
              <a:rPr lang="en-US" sz="1600" dirty="0"/>
            </a:br>
            <a:r>
              <a:rPr lang="en-US" sz="1600" dirty="0"/>
              <a:t>(treatment)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550774" y="2273791"/>
            <a:ext cx="1945437" cy="0"/>
          </a:xfrm>
          <a:prstGeom prst="straightConnector1">
            <a:avLst/>
          </a:prstGeom>
          <a:ln w="5715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738379" y="1211077"/>
            <a:ext cx="21210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Dependent variables </a:t>
            </a:r>
            <a:br>
              <a:rPr lang="en-US" sz="1600" dirty="0"/>
            </a:br>
            <a:r>
              <a:rPr lang="en-US" sz="1600" dirty="0"/>
              <a:t>(outcome)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82160" y="1884567"/>
            <a:ext cx="7067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Effect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rot="5400000" flipH="1" flipV="1">
            <a:off x="3964793" y="2857737"/>
            <a:ext cx="989714" cy="1290"/>
          </a:xfrm>
          <a:prstGeom prst="straightConnector1">
            <a:avLst/>
          </a:prstGeom>
          <a:ln w="5715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5748701" y="1747559"/>
            <a:ext cx="1900824" cy="114893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rgbClr val="FF0000"/>
                </a:solidFill>
              </a:rPr>
              <a:t>duration, cost, quality</a:t>
            </a:r>
            <a:endParaRPr lang="en-US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0307C8-0852-899C-FA64-7BD86F8D3E2A}"/>
              </a:ext>
            </a:extLst>
          </p:cNvPr>
          <p:cNvSpPr txBox="1"/>
          <p:nvPr/>
        </p:nvSpPr>
        <p:spPr>
          <a:xfrm>
            <a:off x="4572000" y="2603361"/>
            <a:ext cx="12512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Moderator </a:t>
            </a:r>
            <a:br>
              <a:rPr lang="en-US" sz="1600" dirty="0"/>
            </a:br>
            <a:r>
              <a:rPr lang="en-US" sz="1600" dirty="0"/>
              <a:t>variables </a:t>
            </a:r>
            <a:br>
              <a:rPr lang="en-US" sz="1600" dirty="0"/>
            </a:br>
            <a:r>
              <a:rPr lang="en-US" sz="1600" dirty="0"/>
              <a:t>(expertise, complexity)</a:t>
            </a:r>
          </a:p>
        </p:txBody>
      </p:sp>
    </p:spTree>
    <p:extLst>
      <p:ext uri="{BB962C8B-B14F-4D97-AF65-F5344CB8AC3E}">
        <p14:creationId xmlns:p14="http://schemas.microsoft.com/office/powerpoint/2010/main" val="1732079421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Results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303819" y="1261262"/>
          <a:ext cx="6550557" cy="2207881"/>
        </p:xfrm>
        <a:graphic>
          <a:graphicData uri="http://schemas.openxmlformats.org/drawingml/2006/table">
            <a:tbl>
              <a:tblPr/>
              <a:tblGrid>
                <a:gridCol w="10192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05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51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255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878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Programmer Expertise</a:t>
                      </a:r>
                    </a:p>
                  </a:txBody>
                  <a:tcPr marL="74318" marR="74318" marT="34304" marB="3430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A5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Task Complexity</a:t>
                      </a:r>
                    </a:p>
                  </a:txBody>
                  <a:tcPr marL="74318" marR="74318" marT="34304" marB="3430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A5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Use PP?</a:t>
                      </a:r>
                    </a:p>
                  </a:txBody>
                  <a:tcPr marL="74318" marR="74318" marT="34304" marB="3430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A5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Comments</a:t>
                      </a:r>
                    </a:p>
                  </a:txBody>
                  <a:tcPr marL="74318" marR="74318" marT="34304" marB="3430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A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72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Junior</a:t>
                      </a:r>
                    </a:p>
                  </a:txBody>
                  <a:tcPr marL="74318" marR="74318" marT="34304" marB="3430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Easy</a:t>
                      </a:r>
                    </a:p>
                  </a:txBody>
                  <a:tcPr marL="74318" marR="74318" marT="34304" marB="3430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Yes</a:t>
                      </a:r>
                    </a:p>
                  </a:txBody>
                  <a:tcPr marL="74318" marR="74318" marT="34304" marB="3430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Provided that increased quality is the main goal</a:t>
                      </a:r>
                    </a:p>
                  </a:txBody>
                  <a:tcPr marL="74318" marR="74318" marT="34304" marB="34304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72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74318" marR="74318" marT="34304" marB="3430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Complex</a:t>
                      </a:r>
                    </a:p>
                  </a:txBody>
                  <a:tcPr marL="74318" marR="74318" marT="34304" marB="3430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Yes</a:t>
                      </a:r>
                    </a:p>
                  </a:txBody>
                  <a:tcPr marL="74318" marR="74318" marT="34304" marB="3430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Provided that increased quality is the main goal</a:t>
                      </a:r>
                    </a:p>
                  </a:txBody>
                  <a:tcPr marL="74318" marR="74318" marT="34304" marB="3430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72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Intermediate</a:t>
                      </a:r>
                    </a:p>
                  </a:txBody>
                  <a:tcPr marL="74318" marR="74318" marT="34304" marB="3430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Easy</a:t>
                      </a:r>
                    </a:p>
                  </a:txBody>
                  <a:tcPr marL="74318" marR="74318" marT="34304" marB="3430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No</a:t>
                      </a:r>
                    </a:p>
                  </a:txBody>
                  <a:tcPr marL="74318" marR="74318" marT="34304" marB="3430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74318" marR="74318" marT="34304" marB="3430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72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74318" marR="74318" marT="34304" marB="3430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Complex</a:t>
                      </a:r>
                    </a:p>
                  </a:txBody>
                  <a:tcPr marL="74318" marR="74318" marT="34304" marB="3430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Yes</a:t>
                      </a:r>
                    </a:p>
                  </a:txBody>
                  <a:tcPr marL="74318" marR="74318" marT="34304" marB="3430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Provided that increased quality is the main goal</a:t>
                      </a:r>
                    </a:p>
                  </a:txBody>
                  <a:tcPr marL="74318" marR="74318" marT="34304" marB="3430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72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Expert</a:t>
                      </a:r>
                    </a:p>
                  </a:txBody>
                  <a:tcPr marL="74318" marR="74318" marT="34304" marB="3430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Easy</a:t>
                      </a:r>
                    </a:p>
                  </a:txBody>
                  <a:tcPr marL="74318" marR="74318" marT="34304" marB="3430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No</a:t>
                      </a:r>
                    </a:p>
                  </a:txBody>
                  <a:tcPr marL="74318" marR="74318" marT="34304" marB="3430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74318" marR="74318" marT="34304" marB="3430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8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878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74318" marR="74318" marT="34304" marB="3430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Complex</a:t>
                      </a:r>
                    </a:p>
                  </a:txBody>
                  <a:tcPr marL="74318" marR="74318" marT="34304" marB="3430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No</a:t>
                      </a:r>
                    </a:p>
                  </a:txBody>
                  <a:tcPr marL="74318" marR="74318" marT="34304" marB="3430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Unless you are sure that the task is too complex to be solved satisfactorily even by solo seniors</a:t>
                      </a:r>
                    </a:p>
                  </a:txBody>
                  <a:tcPr marL="74318" marR="74318" marT="34304" marB="3430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2435" name="TextBox 8"/>
          <p:cNvSpPr txBox="1">
            <a:spLocks noChangeArrowheads="1"/>
          </p:cNvSpPr>
          <p:nvPr/>
        </p:nvSpPr>
        <p:spPr bwMode="auto">
          <a:xfrm>
            <a:off x="2310855" y="3809372"/>
            <a:ext cx="47252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b="1" dirty="0">
                <a:solidFill>
                  <a:srgbClr val="FF0000"/>
                </a:solidFill>
                <a:latin typeface="+mn-lt"/>
              </a:rPr>
              <a:t>One cannot state that pair programming is generally beneficial or not!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CE21F2-1F9F-A178-209F-9C30A1AE1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16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1BBCA5-512B-8C8A-3103-FED7D56A1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Dag Sjøberg and Gunnar Bergersen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9319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3762886-7E40-004A-1892-82294E388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Other examples of experiment</a:t>
            </a:r>
            <a:endParaRPr lang="en-US" b="1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F25687B-8010-29EF-004B-D8ABE466E281}"/>
              </a:ext>
            </a:extLst>
          </p:cNvPr>
          <p:cNvSpPr txBox="1">
            <a:spLocks noChangeArrowheads="1"/>
          </p:cNvSpPr>
          <p:nvPr/>
        </p:nvSpPr>
        <p:spPr>
          <a:xfrm>
            <a:off x="1199309" y="1276000"/>
            <a:ext cx="6860216" cy="3349815"/>
          </a:xfrm>
          <a:prstGeom prst="rect">
            <a:avLst/>
          </a:prstGeom>
        </p:spPr>
        <p:txBody>
          <a:bodyPr/>
          <a:lstStyle>
            <a:lvl1pPr marL="282575" indent="-28257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3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77875" indent="-298450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3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1201738" indent="-2381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674813" indent="-2381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1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2154238" indent="-2381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2683185" indent="-244237" algn="l" defTabSz="973530" rtl="0" fontAlgn="base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3175074" indent="-244237" algn="l" defTabSz="973530" rtl="0" fontAlgn="base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666962" indent="-244237" algn="l" defTabSz="973530" rtl="0" fontAlgn="base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4158851" indent="-244237" algn="l" defTabSz="973530" rtl="0" fontAlgn="base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spcBef>
                <a:spcPts val="900"/>
              </a:spcBef>
            </a:pPr>
            <a:r>
              <a:rPr lang="en-AU" sz="1800" kern="0" dirty="0">
                <a:ea typeface="ＭＳ Ｐゴシック" charset="0"/>
                <a:cs typeface="ＭＳ Ｐゴシック" charset="0"/>
              </a:rPr>
              <a:t>Two algorithms may be compared regarding, for example:</a:t>
            </a:r>
          </a:p>
          <a:p>
            <a:pPr lvl="1">
              <a:spcBef>
                <a:spcPts val="900"/>
              </a:spcBef>
            </a:pPr>
            <a:r>
              <a:rPr lang="en-AU" sz="1800" kern="0" dirty="0">
                <a:ea typeface="ＭＳ Ｐゴシック" charset="0"/>
                <a:cs typeface="ＭＳ Ｐゴシック" charset="0"/>
              </a:rPr>
              <a:t>Their ability to solve a task</a:t>
            </a:r>
          </a:p>
          <a:p>
            <a:pPr lvl="1">
              <a:spcBef>
                <a:spcPts val="900"/>
              </a:spcBef>
            </a:pPr>
            <a:r>
              <a:rPr lang="en-AU" sz="1800" kern="0" dirty="0">
                <a:ea typeface="ＭＳ Ｐゴシック" charset="0"/>
                <a:cs typeface="ＭＳ Ｐゴシック" charset="0"/>
              </a:rPr>
              <a:t>Their performance (speed)</a:t>
            </a:r>
          </a:p>
          <a:p>
            <a:pPr lvl="1">
              <a:spcBef>
                <a:spcPts val="900"/>
              </a:spcBef>
            </a:pPr>
            <a:r>
              <a:rPr lang="en-AU" sz="1800" kern="0" dirty="0">
                <a:ea typeface="ＭＳ Ｐゴシック" charset="0"/>
                <a:cs typeface="ＭＳ Ｐゴシック" charset="0"/>
              </a:rPr>
              <a:t>Their energy consumption</a:t>
            </a:r>
          </a:p>
          <a:p>
            <a:pPr lvl="1">
              <a:spcBef>
                <a:spcPts val="900"/>
              </a:spcBef>
            </a:pPr>
            <a:r>
              <a:rPr lang="en-AU" sz="1800" kern="0" dirty="0">
                <a:ea typeface="ＭＳ Ｐゴシック" charset="0"/>
                <a:cs typeface="ＭＳ Ｐゴシック" charset="0"/>
              </a:rPr>
              <a:t>Their understandability</a:t>
            </a:r>
          </a:p>
          <a:p>
            <a:pPr lvl="1">
              <a:spcBef>
                <a:spcPts val="900"/>
              </a:spcBef>
            </a:pPr>
            <a:endParaRPr lang="en-US" sz="1350" kern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spcBef>
                <a:spcPts val="900"/>
              </a:spcBef>
              <a:buNone/>
            </a:pPr>
            <a:endParaRPr lang="en-US" sz="1350" kern="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75073D-DBD0-D1AC-A1BC-358D7B0AC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17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7C0025-6EA2-AFA1-89D3-68ADE0EF9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Dag Sjøberg and Gunnar Bergersen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75597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884" y="493933"/>
            <a:ext cx="6686232" cy="856323"/>
          </a:xfrm>
        </p:spPr>
        <p:txBody>
          <a:bodyPr/>
          <a:lstStyle/>
          <a:p>
            <a:r>
              <a:rPr lang="nb-NO" dirty="0"/>
              <a:t>A/B testing</a:t>
            </a:r>
            <a:endParaRPr lang="e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5690" y="1686336"/>
            <a:ext cx="6432550" cy="2914359"/>
          </a:xfrm>
        </p:spPr>
        <p:txBody>
          <a:bodyPr>
            <a:normAutofit fontScale="92500" lnSpcReduction="20000"/>
          </a:bodyPr>
          <a:lstStyle/>
          <a:p>
            <a:r>
              <a:rPr lang="en" sz="2101" dirty="0"/>
              <a:t>Background</a:t>
            </a:r>
          </a:p>
          <a:p>
            <a:endParaRPr lang="en" sz="200" dirty="0"/>
          </a:p>
          <a:p>
            <a:pPr lvl="1"/>
            <a:r>
              <a:rPr lang="en" sz="1900" dirty="0"/>
              <a:t>Historically used in marketing, design, games</a:t>
            </a:r>
          </a:p>
          <a:p>
            <a:pPr lvl="1"/>
            <a:r>
              <a:rPr lang="en" sz="1900" dirty="0"/>
              <a:t>Data-driven product development &amp; profitability tuning</a:t>
            </a:r>
          </a:p>
          <a:p>
            <a:pPr lvl="1"/>
            <a:r>
              <a:rPr lang="en" sz="1900" dirty="0"/>
              <a:t>Assumption: </a:t>
            </a:r>
            <a:r>
              <a:rPr lang="nb-NO" sz="1900" dirty="0"/>
              <a:t>”</a:t>
            </a:r>
            <a:r>
              <a:rPr lang="nb-NO" sz="1900" dirty="0" err="1"/>
              <a:t>We’re</a:t>
            </a:r>
            <a:r>
              <a:rPr lang="nb-NO" sz="1900" dirty="0"/>
              <a:t> all </a:t>
            </a:r>
            <a:r>
              <a:rPr lang="en" sz="1900" dirty="0"/>
              <a:t>wrong most of the time</a:t>
            </a:r>
            <a:r>
              <a:rPr lang="nb-NO" sz="1900" dirty="0"/>
              <a:t>”</a:t>
            </a:r>
            <a:endParaRPr lang="en" sz="1900" dirty="0"/>
          </a:p>
          <a:p>
            <a:endParaRPr lang="en" sz="1800" dirty="0"/>
          </a:p>
          <a:p>
            <a:r>
              <a:rPr lang="en" sz="2251" dirty="0"/>
              <a:t>Typical use</a:t>
            </a:r>
          </a:p>
          <a:p>
            <a:endParaRPr lang="en" sz="200" dirty="0"/>
          </a:p>
          <a:p>
            <a:pPr lvl="1"/>
            <a:r>
              <a:rPr lang="nb-NO" sz="1900" dirty="0"/>
              <a:t>F</a:t>
            </a:r>
            <a:r>
              <a:rPr lang="en" sz="1900" dirty="0"/>
              <a:t>ast release cycles</a:t>
            </a:r>
          </a:p>
          <a:p>
            <a:pPr lvl="1"/>
            <a:r>
              <a:rPr lang="en" sz="1900" dirty="0"/>
              <a:t>Bottom-up and context dependent (for </a:t>
            </a:r>
            <a:r>
              <a:rPr lang="en" sz="1900" dirty="0" err="1"/>
              <a:t>example,“I</a:t>
            </a:r>
            <a:r>
              <a:rPr lang="en" sz="1900" dirty="0"/>
              <a:t> want to improve X</a:t>
            </a:r>
            <a:r>
              <a:rPr lang="nb-NO" sz="1900" dirty="0"/>
              <a:t> for part Y”</a:t>
            </a:r>
            <a:r>
              <a:rPr lang="en" sz="1900" dirty="0"/>
              <a:t>)</a:t>
            </a:r>
          </a:p>
          <a:p>
            <a:endParaRPr lang="e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F654EF-F665-434F-B13E-58A89D2622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7628" y="274301"/>
            <a:ext cx="2777614" cy="156509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0FB0F1-FA19-366E-0614-644E04A69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18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5E1819B-3A0A-4D9A-ACF4-B6389A749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Dag Sjøberg and Gunnar Bergersen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90944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/>
              <a:t>Requires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9112" y="1501042"/>
            <a:ext cx="5632223" cy="3060383"/>
          </a:xfrm>
        </p:spPr>
        <p:txBody>
          <a:bodyPr/>
          <a:lstStyle/>
          <a:p>
            <a:r>
              <a:rPr lang="en" sz="1800" dirty="0"/>
              <a:t>Two (or more) version to be compared (A, B, …)</a:t>
            </a:r>
          </a:p>
          <a:p>
            <a:r>
              <a:rPr lang="en" sz="1800" dirty="0"/>
              <a:t>At least one outcome variable (KPI or other metric or measure) to improve</a:t>
            </a:r>
          </a:p>
          <a:p>
            <a:pPr lvl="1"/>
            <a:endParaRPr lang="en" dirty="0"/>
          </a:p>
          <a:p>
            <a:endParaRPr lang="e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B3F838-A862-C43E-C23C-9DA1FD587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19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195735-7820-417C-F6BC-302FB274B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Dag Sjøberg and Gunnar Bergersen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52758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3"/>
          <p:cNvSpPr>
            <a:spLocks noGrp="1"/>
          </p:cNvSpPr>
          <p:nvPr>
            <p:ph type="title"/>
          </p:nvPr>
        </p:nvSpPr>
        <p:spPr>
          <a:xfrm>
            <a:off x="1239604" y="812982"/>
            <a:ext cx="3345498" cy="856323"/>
          </a:xfrm>
        </p:spPr>
        <p:txBody>
          <a:bodyPr/>
          <a:lstStyle/>
          <a:p>
            <a:pPr>
              <a:tabLst>
                <a:tab pos="3300102" algn="l"/>
              </a:tabLst>
            </a:pPr>
            <a:r>
              <a:rPr lang="en-US" sz="1800" dirty="0">
                <a:solidFill>
                  <a:srgbClr val="005900"/>
                </a:solidFill>
                <a:latin typeface="Arial" charset="0"/>
                <a:ea typeface="ＭＳ Ｐゴシック" charset="0"/>
                <a:cs typeface="ＭＳ Ｐゴシック" charset="0"/>
              </a:rPr>
              <a:t>Advantages</a:t>
            </a:r>
          </a:p>
        </p:txBody>
      </p:sp>
      <p:sp>
        <p:nvSpPr>
          <p:cNvPr id="32771" name="Content Placeholder 4"/>
          <p:cNvSpPr>
            <a:spLocks noGrp="1"/>
          </p:cNvSpPr>
          <p:nvPr>
            <p:ph sz="half" idx="1"/>
          </p:nvPr>
        </p:nvSpPr>
        <p:spPr>
          <a:xfrm>
            <a:off x="1229840" y="1507816"/>
            <a:ext cx="3166232" cy="301842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Aft>
                <a:spcPts val="450"/>
              </a:spcAft>
            </a:pPr>
            <a:r>
              <a:rPr lang="en-US" sz="1600" dirty="0">
                <a:latin typeface="Arial" charset="0"/>
                <a:ea typeface="ＭＳ Ｐゴシック" charset="0"/>
                <a:cs typeface="ＭＳ Ｐゴシック" charset="0"/>
              </a:rPr>
              <a:t>They are a well-established strategy, seen by many as the most ‘scientific’ approach</a:t>
            </a:r>
          </a:p>
          <a:p>
            <a:pPr>
              <a:lnSpc>
                <a:spcPct val="80000"/>
              </a:lnSpc>
              <a:spcAft>
                <a:spcPts val="450"/>
              </a:spcAft>
            </a:pPr>
            <a:r>
              <a:rPr lang="en-US" sz="1600" dirty="0">
                <a:latin typeface="Arial" charset="0"/>
                <a:ea typeface="ＭＳ Ｐゴシック" charset="0"/>
                <a:cs typeface="ＭＳ Ｐゴシック" charset="0"/>
              </a:rPr>
              <a:t>The only research strategy that can prove cause-effect relationships</a:t>
            </a:r>
          </a:p>
          <a:p>
            <a:pPr>
              <a:lnSpc>
                <a:spcPct val="80000"/>
              </a:lnSpc>
              <a:spcAft>
                <a:spcPts val="450"/>
              </a:spcAft>
            </a:pPr>
            <a:r>
              <a:rPr lang="en-US" sz="1600" dirty="0">
                <a:latin typeface="Arial" charset="0"/>
                <a:ea typeface="ＭＳ Ｐゴシック" charset="0"/>
                <a:cs typeface="ＭＳ Ｐゴシック" charset="0"/>
              </a:rPr>
              <a:t>Laboratory experiments permit high levels of precision in measuring outcomes and in analyzing data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22405" y="1507816"/>
            <a:ext cx="3166232" cy="301842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Aft>
                <a:spcPts val="450"/>
              </a:spcAft>
            </a:pPr>
            <a:r>
              <a:rPr lang="en-US" sz="1600" dirty="0">
                <a:latin typeface="Arial" charset="0"/>
                <a:ea typeface="ＭＳ Ｐゴシック" charset="0"/>
                <a:cs typeface="ＭＳ Ｐゴシック" charset="0"/>
              </a:rPr>
              <a:t>Laboratory experiments often create artificial situations that are not comparable to real-world situations</a:t>
            </a:r>
          </a:p>
          <a:p>
            <a:pPr>
              <a:lnSpc>
                <a:spcPct val="80000"/>
              </a:lnSpc>
              <a:spcAft>
                <a:spcPts val="450"/>
              </a:spcAft>
            </a:pPr>
            <a:r>
              <a:rPr lang="en-US" sz="1600" dirty="0">
                <a:latin typeface="Arial" charset="0"/>
                <a:ea typeface="ＭＳ Ｐゴシック" charset="0"/>
                <a:cs typeface="ＭＳ Ｐゴシック" charset="0"/>
              </a:rPr>
              <a:t>Often difficult or impossible to control all the relevant variables</a:t>
            </a:r>
          </a:p>
          <a:p>
            <a:pPr>
              <a:lnSpc>
                <a:spcPct val="80000"/>
              </a:lnSpc>
              <a:spcAft>
                <a:spcPts val="450"/>
              </a:spcAft>
            </a:pPr>
            <a:r>
              <a:rPr lang="en-US" sz="1600" dirty="0">
                <a:latin typeface="Arial" charset="0"/>
                <a:ea typeface="ＭＳ Ｐゴシック" charset="0"/>
                <a:cs typeface="ＭＳ Ｐゴシック" charset="0"/>
              </a:rPr>
              <a:t>It is often difficult to recruit a representative sample of participants</a:t>
            </a:r>
          </a:p>
        </p:txBody>
      </p:sp>
      <p:pic>
        <p:nvPicPr>
          <p:cNvPr id="31750" name="Picture 6" descr="ScreenSnap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567" y="4048826"/>
            <a:ext cx="555288" cy="581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7" descr="ScreenSnapz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048" y="3982425"/>
            <a:ext cx="739368" cy="708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3"/>
          <p:cNvSpPr txBox="1">
            <a:spLocks/>
          </p:cNvSpPr>
          <p:nvPr/>
        </p:nvSpPr>
        <p:spPr bwMode="auto">
          <a:xfrm>
            <a:off x="4537033" y="812982"/>
            <a:ext cx="3495321" cy="856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71855" tIns="35928" rIns="71855" bIns="35928" numCol="1" anchor="ctr" anchorCtr="0" compatLnSpc="1">
            <a:prstTxWarp prst="textNoShape">
              <a:avLst/>
            </a:prstTxWarp>
          </a:bodyPr>
          <a:lstStyle>
            <a:lvl1pPr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CF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CF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CF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CF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CF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91889" algn="l" defTabSz="973530" rtl="0" fontAlgn="base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tx1"/>
                </a:solidFill>
                <a:latin typeface="Arial" charset="0"/>
              </a:defRPr>
            </a:lvl6pPr>
            <a:lvl7pPr marL="983777" algn="l" defTabSz="973530" rtl="0" fontAlgn="base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tx1"/>
                </a:solidFill>
                <a:latin typeface="Arial" charset="0"/>
              </a:defRPr>
            </a:lvl7pPr>
            <a:lvl8pPr marL="1475666" algn="l" defTabSz="973530" rtl="0" fontAlgn="base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tx1"/>
                </a:solidFill>
                <a:latin typeface="Arial" charset="0"/>
              </a:defRPr>
            </a:lvl8pPr>
            <a:lvl9pPr marL="1967554" algn="l" defTabSz="973530" rtl="0" fontAlgn="base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tabLst>
                <a:tab pos="3300102" algn="l"/>
              </a:tabLst>
            </a:pPr>
            <a:r>
              <a:rPr lang="en-US" sz="1800" dirty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Disadvantages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1296771" y="323950"/>
            <a:ext cx="6686232" cy="53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71855" tIns="35928" rIns="71855" bIns="35928" numCol="1" anchor="ctr" anchorCtr="0" compatLnSpc="1">
            <a:prstTxWarp prst="textNoShape">
              <a:avLst/>
            </a:prstTxWarp>
          </a:bodyPr>
          <a:lstStyle>
            <a:lvl1pPr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B9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B9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B9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B9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B9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91889" algn="l" defTabSz="973530" rtl="0" fontAlgn="base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tx1"/>
                </a:solidFill>
                <a:latin typeface="Arial" charset="0"/>
              </a:defRPr>
            </a:lvl6pPr>
            <a:lvl7pPr marL="983777" algn="l" defTabSz="973530" rtl="0" fontAlgn="base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tx1"/>
                </a:solidFill>
                <a:latin typeface="Arial" charset="0"/>
              </a:defRPr>
            </a:lvl7pPr>
            <a:lvl8pPr marL="1475666" algn="l" defTabSz="973530" rtl="0" fontAlgn="base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tx1"/>
                </a:solidFill>
                <a:latin typeface="Arial" charset="0"/>
              </a:defRPr>
            </a:lvl8pPr>
            <a:lvl9pPr marL="1967554" algn="l" defTabSz="973530" rtl="0" fontAlgn="base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200" dirty="0">
                <a:solidFill>
                  <a:schemeClr val="tx1"/>
                </a:solidFill>
              </a:rPr>
              <a:t>Experiments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BBFC934-0FE9-3E10-D952-E4B1AD20B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20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488528-6F09-F077-4821-90C5FF344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Dag Sjøberg and Gunnar Bergersen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54357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Title 1"/>
          <p:cNvSpPr>
            <a:spLocks noGrp="1"/>
          </p:cNvSpPr>
          <p:nvPr>
            <p:ph type="title"/>
          </p:nvPr>
        </p:nvSpPr>
        <p:spPr>
          <a:xfrm>
            <a:off x="1093711" y="49799"/>
            <a:ext cx="7109034" cy="1002816"/>
          </a:xfrm>
        </p:spPr>
        <p:txBody>
          <a:bodyPr/>
          <a:lstStyle/>
          <a:p>
            <a:r>
              <a:rPr lang="en" sz="2551" dirty="0">
                <a:latin typeface="Arial" charset="0"/>
                <a:ea typeface="ＭＳ Ｐゴシック" charset="0"/>
                <a:cs typeface="ＭＳ Ｐゴシック" charset="0"/>
              </a:rPr>
              <a:t>Surveys </a:t>
            </a:r>
          </a:p>
        </p:txBody>
      </p:sp>
      <p:pic>
        <p:nvPicPr>
          <p:cNvPr id="3" name="Picture 2" descr="surve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473" y="1001524"/>
            <a:ext cx="5459510" cy="359235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2E3CC9-236E-F17D-E1A9-CAFF97A3C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22229E-F1F4-945F-CB98-2F69F7262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Dag Sjøberg and Gunnar Bergersen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62004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Title 1"/>
          <p:cNvSpPr>
            <a:spLocks noGrp="1"/>
          </p:cNvSpPr>
          <p:nvPr>
            <p:ph type="title"/>
          </p:nvPr>
        </p:nvSpPr>
        <p:spPr>
          <a:xfrm>
            <a:off x="1178863" y="82179"/>
            <a:ext cx="7109034" cy="1002816"/>
          </a:xfrm>
        </p:spPr>
        <p:txBody>
          <a:bodyPr>
            <a:normAutofit/>
          </a:bodyPr>
          <a:lstStyle/>
          <a:p>
            <a:r>
              <a:rPr lang="en-AU" sz="2400" dirty="0">
                <a:ea typeface="ＭＳ Ｐゴシック" charset="0"/>
                <a:cs typeface="ＭＳ Ｐゴシック" charset="0"/>
              </a:rPr>
              <a:t>Common in society</a:t>
            </a:r>
          </a:p>
        </p:txBody>
      </p:sp>
      <p:sp>
        <p:nvSpPr>
          <p:cNvPr id="94210" name="Content Placeholder 2"/>
          <p:cNvSpPr>
            <a:spLocks noGrp="1"/>
          </p:cNvSpPr>
          <p:nvPr>
            <p:ph idx="1"/>
          </p:nvPr>
        </p:nvSpPr>
        <p:spPr>
          <a:xfrm>
            <a:off x="1264614" y="895626"/>
            <a:ext cx="6536167" cy="4468604"/>
          </a:xfrm>
        </p:spPr>
        <p:txBody>
          <a:bodyPr/>
          <a:lstStyle/>
          <a:p>
            <a:pPr>
              <a:buFontTx/>
              <a:buNone/>
            </a:pPr>
            <a:endParaRPr lang="en-AU" dirty="0"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AU" sz="1800" dirty="0">
                <a:ea typeface="ＭＳ Ｐゴシック" charset="0"/>
                <a:cs typeface="ＭＳ Ｐゴシック" charset="0"/>
              </a:rPr>
              <a:t>Requires relatively </a:t>
            </a:r>
            <a:r>
              <a:rPr lang="en-AU" sz="1800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few resources </a:t>
            </a:r>
            <a:r>
              <a:rPr lang="en-AU" sz="1800" dirty="0">
                <a:ea typeface="ＭＳ Ｐゴシック" charset="0"/>
                <a:cs typeface="ＭＳ Ｐゴシック" charset="0"/>
              </a:rPr>
              <a:t>to include many people</a:t>
            </a:r>
          </a:p>
          <a:p>
            <a:r>
              <a:rPr lang="en-AU" sz="1800" dirty="0">
                <a:ea typeface="ＭＳ Ｐゴシック" charset="0"/>
                <a:cs typeface="ＭＳ Ｐゴシック" charset="0"/>
              </a:rPr>
              <a:t>Create statistics and test hypotheses over characteristics of the target group (the population being investigated)</a:t>
            </a:r>
          </a:p>
          <a:p>
            <a:r>
              <a:rPr lang="en-AU" sz="1800" dirty="0">
                <a:ea typeface="ＭＳ Ｐゴシック" charset="0"/>
                <a:cs typeface="ＭＳ Ｐゴシック" charset="0"/>
              </a:rPr>
              <a:t>Obtain information about people’s </a:t>
            </a:r>
            <a:r>
              <a:rPr lang="en-AU" sz="1800" i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opinion</a:t>
            </a:r>
            <a:r>
              <a:rPr lang="en-AU" sz="1800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AU" sz="1800" dirty="0">
                <a:ea typeface="ＭＳ Ｐゴシック" charset="0"/>
                <a:cs typeface="ＭＳ Ｐゴシック" charset="0"/>
              </a:rPr>
              <a:t>about what, how much, how many, how and why or what people </a:t>
            </a:r>
            <a:r>
              <a:rPr lang="en-AU" sz="1800" i="1" dirty="0">
                <a:ea typeface="ＭＳ Ｐゴシック" charset="0"/>
                <a:cs typeface="ＭＳ Ｐゴシック" charset="0"/>
              </a:rPr>
              <a:t>say</a:t>
            </a:r>
            <a:r>
              <a:rPr lang="en-AU" sz="1800" dirty="0">
                <a:ea typeface="ＭＳ Ｐゴシック" charset="0"/>
                <a:cs typeface="ＭＳ Ｐゴシック" charset="0"/>
              </a:rPr>
              <a:t> they do</a:t>
            </a:r>
          </a:p>
          <a:p>
            <a:r>
              <a:rPr lang="en-AU" sz="1800" dirty="0">
                <a:ea typeface="ＭＳ Ｐゴシック" charset="0"/>
              </a:rPr>
              <a:t>As opposed to case studies and ethnography, one does </a:t>
            </a:r>
            <a:r>
              <a:rPr lang="en-AU" sz="1800" i="1" dirty="0">
                <a:ea typeface="ＭＳ Ｐゴシック" charset="0"/>
              </a:rPr>
              <a:t>not</a:t>
            </a:r>
            <a:r>
              <a:rPr lang="en-AU" sz="1800" dirty="0">
                <a:ea typeface="ＭＳ Ｐゴシック" charset="0"/>
              </a:rPr>
              <a:t> </a:t>
            </a:r>
            <a:r>
              <a:rPr lang="en-AU" sz="1800" i="1" dirty="0">
                <a:ea typeface="ＭＳ Ｐゴシック" charset="0"/>
              </a:rPr>
              <a:t>observe</a:t>
            </a:r>
          </a:p>
          <a:p>
            <a:pPr marL="0" indent="0">
              <a:buNone/>
            </a:pPr>
            <a:endParaRPr lang="en-AU" sz="1800" i="1" dirty="0">
              <a:latin typeface="Arial" charset="0"/>
              <a:ea typeface="ＭＳ Ｐゴシック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55CE90-B387-8445-1599-2E50BCC05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22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4AB6C9-F229-04B5-92FF-C7962897B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Dag Sjøberg and Gunnar Bergersen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04002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3"/>
          <p:cNvSpPr>
            <a:spLocks noGrp="1"/>
          </p:cNvSpPr>
          <p:nvPr>
            <p:ph type="title"/>
          </p:nvPr>
        </p:nvSpPr>
        <p:spPr>
          <a:xfrm>
            <a:off x="1230076" y="365654"/>
            <a:ext cx="3345498" cy="856323"/>
          </a:xfrm>
        </p:spPr>
        <p:txBody>
          <a:bodyPr/>
          <a:lstStyle/>
          <a:p>
            <a:pPr>
              <a:tabLst>
                <a:tab pos="3300102" algn="l"/>
              </a:tabLst>
            </a:pPr>
            <a:r>
              <a:rPr lang="en-US" dirty="0">
                <a:solidFill>
                  <a:srgbClr val="193D17"/>
                </a:solidFill>
                <a:latin typeface="Arial" charset="0"/>
                <a:ea typeface="ＭＳ Ｐゴシック" charset="0"/>
                <a:cs typeface="ＭＳ Ｐゴシック" charset="0"/>
              </a:rPr>
              <a:t>Advantages</a:t>
            </a:r>
          </a:p>
        </p:txBody>
      </p:sp>
      <p:sp>
        <p:nvSpPr>
          <p:cNvPr id="32771" name="Content Placeholder 4"/>
          <p:cNvSpPr>
            <a:spLocks noGrp="1"/>
          </p:cNvSpPr>
          <p:nvPr>
            <p:ph sz="half" idx="1"/>
          </p:nvPr>
        </p:nvSpPr>
        <p:spPr>
          <a:xfrm>
            <a:off x="1229840" y="1221978"/>
            <a:ext cx="3166232" cy="301842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Aft>
                <a:spcPts val="450"/>
              </a:spcAft>
            </a:pPr>
            <a:r>
              <a:rPr lang="en-US" sz="1600" dirty="0">
                <a:ea typeface="ＭＳ Ｐゴシック" charset="0"/>
                <a:cs typeface="ＭＳ Ｐゴシック" charset="0"/>
              </a:rPr>
              <a:t>They provide a wide an inclusive coverage of people or events </a:t>
            </a:r>
          </a:p>
          <a:p>
            <a:pPr>
              <a:lnSpc>
                <a:spcPct val="80000"/>
              </a:lnSpc>
              <a:spcAft>
                <a:spcPts val="450"/>
              </a:spcAft>
            </a:pPr>
            <a:r>
              <a:rPr lang="en-US" sz="1600" dirty="0">
                <a:ea typeface="ＭＳ Ｐゴシック" charset="0"/>
                <a:cs typeface="ＭＳ Ｐゴシック" charset="0"/>
              </a:rPr>
              <a:t>They can be administered from remote locations using mail, email or telephone</a:t>
            </a:r>
          </a:p>
          <a:p>
            <a:pPr>
              <a:lnSpc>
                <a:spcPct val="80000"/>
              </a:lnSpc>
              <a:spcAft>
                <a:spcPts val="450"/>
              </a:spcAft>
            </a:pPr>
            <a:r>
              <a:rPr lang="en-US" sz="1600" dirty="0">
                <a:ea typeface="ＭＳ Ｐゴシック" charset="0"/>
                <a:cs typeface="ＭＳ Ｐゴシック" charset="0"/>
              </a:rPr>
              <a:t>They can provide a lot of data in a short time at a reasonable cost</a:t>
            </a:r>
          </a:p>
          <a:p>
            <a:pPr>
              <a:lnSpc>
                <a:spcPct val="80000"/>
              </a:lnSpc>
              <a:spcAft>
                <a:spcPts val="450"/>
              </a:spcAft>
            </a:pPr>
            <a:r>
              <a:rPr lang="en-US" sz="1600" dirty="0">
                <a:ea typeface="ＭＳ Ｐゴシック" charset="0"/>
                <a:cs typeface="ＭＳ Ｐゴシック" charset="0"/>
              </a:rPr>
              <a:t>They can be quantitatively </a:t>
            </a:r>
            <a:r>
              <a:rPr lang="en-US" sz="1600" dirty="0" err="1">
                <a:ea typeface="ＭＳ Ｐゴシック" charset="0"/>
                <a:cs typeface="ＭＳ Ｐゴシック" charset="0"/>
              </a:rPr>
              <a:t>analysed</a:t>
            </a:r>
            <a:endParaRPr lang="en-US" sz="1600" dirty="0"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spcAft>
                <a:spcPts val="450"/>
              </a:spcAft>
            </a:pPr>
            <a:r>
              <a:rPr lang="en-US" sz="1600" dirty="0">
                <a:ea typeface="ＭＳ Ｐゴシック" charset="0"/>
                <a:cs typeface="ＭＳ Ｐゴシック" charset="0"/>
              </a:rPr>
              <a:t>They can be replicated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22404" y="1221978"/>
            <a:ext cx="3490893" cy="301842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Aft>
                <a:spcPts val="450"/>
              </a:spcAft>
            </a:pPr>
            <a:r>
              <a:rPr lang="en-US" sz="1600" dirty="0">
                <a:ea typeface="ＭＳ Ｐゴシック" charset="0"/>
                <a:cs typeface="ＭＳ Ｐゴシック" charset="0"/>
              </a:rPr>
              <a:t>They lack depth</a:t>
            </a:r>
          </a:p>
          <a:p>
            <a:pPr>
              <a:lnSpc>
                <a:spcPct val="80000"/>
              </a:lnSpc>
              <a:spcAft>
                <a:spcPts val="450"/>
              </a:spcAft>
            </a:pPr>
            <a:r>
              <a:rPr lang="en-US" sz="1600" dirty="0">
                <a:ea typeface="ＭＳ Ｐゴシック" charset="0"/>
                <a:cs typeface="ＭＳ Ｐゴシック" charset="0"/>
              </a:rPr>
              <a:t>They tend to focus on what can be counted or measured</a:t>
            </a:r>
          </a:p>
          <a:p>
            <a:pPr>
              <a:lnSpc>
                <a:spcPct val="80000"/>
              </a:lnSpc>
              <a:spcAft>
                <a:spcPts val="450"/>
              </a:spcAft>
            </a:pPr>
            <a:r>
              <a:rPr lang="en-US" sz="1600" dirty="0">
                <a:ea typeface="ＭＳ Ｐゴシック" charset="0"/>
                <a:cs typeface="ＭＳ Ｐゴシック" charset="0"/>
              </a:rPr>
              <a:t>They do not establish cause-effect</a:t>
            </a:r>
          </a:p>
          <a:p>
            <a:pPr>
              <a:lnSpc>
                <a:spcPct val="80000"/>
              </a:lnSpc>
              <a:spcAft>
                <a:spcPts val="450"/>
              </a:spcAft>
            </a:pPr>
            <a:r>
              <a:rPr lang="en-US" sz="1600" dirty="0">
                <a:ea typeface="ＭＳ Ｐゴシック" charset="0"/>
                <a:cs typeface="ＭＳ Ｐゴシック" charset="0"/>
              </a:rPr>
              <a:t>They cannot judge the accuracy or honesty of people’s responses, for example, by observing their body language</a:t>
            </a:r>
          </a:p>
        </p:txBody>
      </p:sp>
      <p:pic>
        <p:nvPicPr>
          <p:cNvPr id="31750" name="Picture 6" descr="ScreenSnap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567" y="4087327"/>
            <a:ext cx="555288" cy="581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7" descr="ScreenSnapz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048" y="4020926"/>
            <a:ext cx="739368" cy="708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3"/>
          <p:cNvSpPr txBox="1">
            <a:spLocks/>
          </p:cNvSpPr>
          <p:nvPr/>
        </p:nvSpPr>
        <p:spPr bwMode="auto">
          <a:xfrm>
            <a:off x="4517977" y="365654"/>
            <a:ext cx="3495321" cy="856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71855" tIns="35928" rIns="71855" bIns="35928" numCol="1" anchor="ctr" anchorCtr="0" compatLnSpc="1">
            <a:prstTxWarp prst="textNoShape">
              <a:avLst/>
            </a:prstTxWarp>
          </a:bodyPr>
          <a:lstStyle>
            <a:lvl1pPr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CF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CF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CF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CF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CF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91889" algn="l" defTabSz="973530" rtl="0" fontAlgn="base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tx1"/>
                </a:solidFill>
                <a:latin typeface="Arial" charset="0"/>
              </a:defRPr>
            </a:lvl6pPr>
            <a:lvl7pPr marL="983777" algn="l" defTabSz="973530" rtl="0" fontAlgn="base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tx1"/>
                </a:solidFill>
                <a:latin typeface="Arial" charset="0"/>
              </a:defRPr>
            </a:lvl7pPr>
            <a:lvl8pPr marL="1475666" algn="l" defTabSz="973530" rtl="0" fontAlgn="base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tx1"/>
                </a:solidFill>
                <a:latin typeface="Arial" charset="0"/>
              </a:defRPr>
            </a:lvl8pPr>
            <a:lvl9pPr marL="1967554" algn="l" defTabSz="973530" rtl="0" fontAlgn="base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tabLst>
                <a:tab pos="3300102" algn="l"/>
              </a:tabLst>
            </a:pPr>
            <a:r>
              <a:rPr lang="en-US" sz="2401" dirty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Disadvantages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588BCD-63FB-A71B-2609-7803A8031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23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E34F28-A6EA-567E-C0DB-0F9EA9BA7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Dag Sjøberg and Gunnar Bergersen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65554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F41E2-9C20-1526-1F78-98AAE0988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7A9EC-3E8A-C6A0-37AB-FE4CCEBEEB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8855" y="1748189"/>
            <a:ext cx="6305991" cy="3060383"/>
          </a:xfrm>
        </p:spPr>
        <p:txBody>
          <a:bodyPr/>
          <a:lstStyle/>
          <a:p>
            <a:pPr marL="0" indent="0">
              <a:buNone/>
            </a:pPr>
            <a:r>
              <a:rPr lang="en-GB" sz="3600" b="1" kern="0" dirty="0">
                <a:solidFill>
                  <a:srgbClr val="FF0000"/>
                </a:solidFill>
              </a:rPr>
              <a:t>What do you plan to investigate in your thesis?</a:t>
            </a:r>
          </a:p>
          <a:p>
            <a:pPr marL="0" indent="0">
              <a:buNone/>
            </a:pPr>
            <a:endParaRPr lang="en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3EC206-527F-EFA8-CA5A-19EBF0A1D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D98636-EE19-3449-BD99-FED7F7049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Dag Sjøberg and Gunnar Bergersen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73948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>
          <a:xfrm>
            <a:off x="1214593" y="250109"/>
            <a:ext cx="6686232" cy="856324"/>
          </a:xfrm>
        </p:spPr>
        <p:txBody>
          <a:bodyPr>
            <a:normAutofit/>
          </a:bodyPr>
          <a:lstStyle/>
          <a:p>
            <a:r>
              <a:rPr lang="en" sz="2400" dirty="0">
                <a:ea typeface="ＭＳ Ｐゴシック" charset="0"/>
                <a:cs typeface="ＭＳ Ｐゴシック" charset="0"/>
              </a:rPr>
              <a:t>Hypothesis testing</a:t>
            </a:r>
          </a:p>
        </p:txBody>
      </p:sp>
      <p:sp>
        <p:nvSpPr>
          <p:cNvPr id="35842" name="Content Placeholder 2"/>
          <p:cNvSpPr>
            <a:spLocks noGrp="1"/>
          </p:cNvSpPr>
          <p:nvPr>
            <p:ph idx="1"/>
          </p:nvPr>
        </p:nvSpPr>
        <p:spPr>
          <a:xfrm>
            <a:off x="1199109" y="1270790"/>
            <a:ext cx="6831533" cy="29143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1800" dirty="0">
                <a:ea typeface="ＭＳ Ｐゴシック" charset="0"/>
                <a:cs typeface="ＭＳ Ｐゴシック" charset="0"/>
              </a:rPr>
              <a:t>Null hypothesis:</a:t>
            </a:r>
          </a:p>
          <a:p>
            <a:pPr marL="0" indent="0">
              <a:buNone/>
            </a:pPr>
            <a:endParaRPr lang="en-AU" sz="1800" dirty="0">
              <a:ea typeface="ＭＳ Ｐゴシック" charset="0"/>
              <a:cs typeface="ＭＳ Ｐゴシック" charset="0"/>
            </a:endParaRPr>
          </a:p>
          <a:p>
            <a:pPr lvl="1"/>
            <a:r>
              <a:rPr lang="en-AU" sz="1800" dirty="0">
                <a:ea typeface="ＭＳ Ｐゴシック" charset="0"/>
                <a:cs typeface="ＭＳ Ｐゴシック" charset="0"/>
              </a:rPr>
              <a:t>”there is no difference between the effect of treatments (experiments) or between groups (surveys)”</a:t>
            </a:r>
          </a:p>
          <a:p>
            <a:pPr lvl="1"/>
            <a:r>
              <a:rPr lang="en-AU" sz="1800" dirty="0">
                <a:ea typeface="ＭＳ Ｐゴシック" charset="0"/>
                <a:cs typeface="ＭＳ Ｐゴシック" charset="0"/>
              </a:rPr>
              <a:t>”there is no difference between solo and pair programming”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D75C84-992F-15AD-7738-15D610B41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25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C7EDDF-6CD2-5F1D-45C1-C09C5686D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Dag Sjøberg and Gunnar Bergersen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02707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>
          <a:xfrm>
            <a:off x="1214593" y="250109"/>
            <a:ext cx="6686232" cy="856324"/>
          </a:xfrm>
        </p:spPr>
        <p:txBody>
          <a:bodyPr>
            <a:normAutofit/>
          </a:bodyPr>
          <a:lstStyle/>
          <a:p>
            <a:r>
              <a:rPr lang="nb-NO" sz="2400" dirty="0">
                <a:ea typeface="ＭＳ Ｐゴシック" charset="0"/>
                <a:cs typeface="ＭＳ Ｐゴシック" charset="0"/>
              </a:rPr>
              <a:t>P-</a:t>
            </a:r>
            <a:r>
              <a:rPr lang="nb-NO" sz="2400" dirty="0" err="1">
                <a:ea typeface="ＭＳ Ｐゴシック" charset="0"/>
                <a:cs typeface="ＭＳ Ｐゴシック" charset="0"/>
              </a:rPr>
              <a:t>value</a:t>
            </a:r>
            <a:endParaRPr lang="en" sz="2400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35842" name="Content Placeholder 2"/>
          <p:cNvSpPr>
            <a:spLocks noGrp="1"/>
          </p:cNvSpPr>
          <p:nvPr>
            <p:ph idx="1"/>
          </p:nvPr>
        </p:nvSpPr>
        <p:spPr>
          <a:xfrm>
            <a:off x="1214592" y="1270789"/>
            <a:ext cx="6816050" cy="2494298"/>
          </a:xfrm>
        </p:spPr>
        <p:txBody>
          <a:bodyPr>
            <a:normAutofit/>
          </a:bodyPr>
          <a:lstStyle/>
          <a:p>
            <a:r>
              <a:rPr lang="en" sz="1800" dirty="0">
                <a:ea typeface="ＭＳ Ｐゴシック" charset="0"/>
                <a:cs typeface="ＭＳ Ｐゴシック" charset="0"/>
              </a:rPr>
              <a:t>If it’s very unlikely, for example &lt; 5 % (significance level), that we had obtained the results that we actually got, if the null hypothesis were true, then we reject the null hypothesis and claim the alternative hypothesis (”there </a:t>
            </a:r>
            <a:r>
              <a:rPr lang="en" sz="1800" i="1" dirty="0">
                <a:ea typeface="ＭＳ Ｐゴシック" charset="0"/>
                <a:cs typeface="ＭＳ Ｐゴシック" charset="0"/>
              </a:rPr>
              <a:t>is</a:t>
            </a:r>
            <a:r>
              <a:rPr lang="en" sz="1800" dirty="0">
                <a:ea typeface="ＭＳ Ｐゴシック" charset="0"/>
                <a:cs typeface="ＭＳ Ｐゴシック" charset="0"/>
              </a:rPr>
              <a:t> a difference …”)</a:t>
            </a:r>
          </a:p>
          <a:p>
            <a:r>
              <a:rPr lang="en" sz="1800" dirty="0">
                <a:ea typeface="ＭＳ Ｐゴシック" charset="0"/>
                <a:cs typeface="ＭＳ Ｐゴシック" charset="0"/>
              </a:rPr>
              <a:t>The likelihood that we obtained the results we did assumring the null hypothesis is true, is called the p-value (probability value)</a:t>
            </a:r>
          </a:p>
          <a:p>
            <a:r>
              <a:rPr lang="en" sz="1800" dirty="0">
                <a:ea typeface="ＭＳ Ｐゴシック" charset="0"/>
                <a:cs typeface="ＭＳ Ｐゴシック" charset="0"/>
              </a:rPr>
              <a:t>One uses statistical methods to test null hypotheses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617E90-58F0-6F8F-B06B-AC08F7C9B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D718F6-D2FE-733C-B18B-B1D88174D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Dag Sjøberg and Gunnar Bergersen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08486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69465-188F-67D8-FEA8-4A231247A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NO" sz="2400" dirty="0"/>
              <a:t>How likely is 5 %?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87D17-9ABC-C4C7-6CDD-9D8CE8DEB3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14370" indent="-214370">
              <a:buFontTx/>
              <a:buChar char="-"/>
            </a:pPr>
            <a:r>
              <a:rPr lang="en-GB" sz="1800" dirty="0"/>
              <a:t>Approximately the probability of exactly 8 heads in 10 tosses is </a:t>
            </a:r>
            <a:br>
              <a:rPr lang="en-GB" sz="1800" dirty="0"/>
            </a:br>
            <a:r>
              <a:rPr lang="en-GB" sz="1800" b="1" dirty="0"/>
              <a:t>P(X=8) = (10 choose 8)/2</a:t>
            </a:r>
            <a:r>
              <a:rPr lang="en-GB" sz="1800" b="1" baseline="30000" dirty="0"/>
              <a:t>10</a:t>
            </a:r>
            <a:r>
              <a:rPr lang="en-GB" sz="1800" b="1" dirty="0"/>
              <a:t> = 45/1024 ≈ 0.044</a:t>
            </a:r>
            <a:endParaRPr lang="en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2EBE02-FD8D-D5E1-814D-D362E4156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27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EFF867-FBC7-7A0B-FE8C-EB6995285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Dag Sjøberg and Gunnar Bergersen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50913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2999" y="228671"/>
            <a:ext cx="6536366" cy="1003026"/>
          </a:xfrm>
        </p:spPr>
        <p:txBody>
          <a:bodyPr>
            <a:normAutofit/>
          </a:bodyPr>
          <a:lstStyle/>
          <a:p>
            <a:r>
              <a:rPr lang="en-US" sz="2400" dirty="0"/>
              <a:t>Effect size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2527" y="1238634"/>
            <a:ext cx="6536366" cy="311881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n-GB" dirty="0">
              <a:ea typeface="ＭＳ Ｐゴシック" pitchFamily="35" charset="-128"/>
              <a:cs typeface="ＭＳ Ｐゴシック" pitchFamily="35" charset="-128"/>
            </a:endParaRPr>
          </a:p>
          <a:p>
            <a:pPr>
              <a:lnSpc>
                <a:spcPct val="90000"/>
              </a:lnSpc>
            </a:pPr>
            <a:r>
              <a:rPr lang="en-GB" sz="1800" dirty="0">
                <a:ea typeface="ＭＳ Ｐゴシック" pitchFamily="35" charset="-128"/>
                <a:cs typeface="ＭＳ Ｐゴシック" pitchFamily="35" charset="-128"/>
              </a:rPr>
              <a:t>P-values is about how likely it is that there is a difference</a:t>
            </a:r>
          </a:p>
          <a:p>
            <a:pPr>
              <a:lnSpc>
                <a:spcPct val="90000"/>
              </a:lnSpc>
            </a:pPr>
            <a:r>
              <a:rPr lang="en-GB" sz="1800" dirty="0">
                <a:ea typeface="ＭＳ Ｐゴシック" pitchFamily="35" charset="-128"/>
                <a:cs typeface="ＭＳ Ｐゴシック" pitchFamily="35" charset="-128"/>
              </a:rPr>
              <a:t>Effect size is about how large the difference is</a:t>
            </a:r>
          </a:p>
          <a:p>
            <a:pPr lvl="1">
              <a:lnSpc>
                <a:spcPct val="90000"/>
              </a:lnSpc>
            </a:pPr>
            <a:r>
              <a:rPr lang="en-GB" sz="1650" dirty="0">
                <a:ea typeface="ＭＳ Ｐゴシック" pitchFamily="35" charset="-128"/>
                <a:cs typeface="ＭＳ Ｐゴシック" pitchFamily="35" charset="-128"/>
              </a:rPr>
              <a:t>Is the difference large enough to have any meaning in practice?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198515" y="4135542"/>
            <a:ext cx="6403370" cy="4154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50" dirty="0"/>
              <a:t>V.B. Kampenes, T. Dybå, J.E. Hannay and D.I.K. Sjøberg. A Systematic Review of Effect Size in Software Engineering Experiments, </a:t>
            </a:r>
            <a:r>
              <a:rPr lang="en-US" sz="1050" i="1" dirty="0"/>
              <a:t>Information and Software Technology</a:t>
            </a:r>
            <a:r>
              <a:rPr lang="en-US" sz="1050" dirty="0"/>
              <a:t> 49(11-12):1073-1086, 2007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32A69-1F7A-58EB-2DD9-52FA59380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28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DA97D9F-7595-C575-D8F4-0F4B8547D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Dag Sjøberg and Gunnar Bergersen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79313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Validity of empirical studies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66737" y="1038550"/>
            <a:ext cx="6181486" cy="3067988"/>
          </a:xfrm>
        </p:spPr>
        <p:txBody>
          <a:bodyPr>
            <a:noAutofit/>
          </a:bodyPr>
          <a:lstStyle/>
          <a:p>
            <a:pPr>
              <a:spcBef>
                <a:spcPts val="1296"/>
              </a:spcBef>
            </a:pPr>
            <a:r>
              <a:rPr lang="en-US" sz="1600" b="1" dirty="0">
                <a:solidFill>
                  <a:srgbClr val="FF0000"/>
                </a:solidFill>
              </a:rPr>
              <a:t>Internal validity</a:t>
            </a:r>
          </a:p>
          <a:p>
            <a:pPr marL="403730" lvl="1" indent="-151250"/>
            <a:r>
              <a:rPr lang="en-US" sz="1400" dirty="0"/>
              <a:t>Is the difference that we observed between the groups that received the treatments actually caused by the treatments, or may there be other causes for the difference?</a:t>
            </a:r>
          </a:p>
          <a:p>
            <a:r>
              <a:rPr lang="en-US" sz="1600" b="1" dirty="0">
                <a:solidFill>
                  <a:srgbClr val="FF0000"/>
                </a:solidFill>
              </a:rPr>
              <a:t>Construct validity </a:t>
            </a:r>
            <a:endParaRPr lang="en-US" sz="1600" dirty="0">
              <a:solidFill>
                <a:srgbClr val="FF0000"/>
              </a:solidFill>
            </a:endParaRPr>
          </a:p>
          <a:p>
            <a:pPr marL="403730" lvl="1" indent="-151250"/>
            <a:r>
              <a:rPr lang="en-US" sz="1400" dirty="0"/>
              <a:t>If a complex concept is measured, does the measurements represent the concept in a satisfactory way? For example, is it OK to measure quality of a software system only in terms of number of bugs?</a:t>
            </a:r>
          </a:p>
          <a:p>
            <a:pPr>
              <a:spcBef>
                <a:spcPts val="1296"/>
              </a:spcBef>
            </a:pPr>
            <a:r>
              <a:rPr lang="en-US" sz="1600" b="1" dirty="0">
                <a:solidFill>
                  <a:srgbClr val="FF0000"/>
                </a:solidFill>
              </a:rPr>
              <a:t>External validity</a:t>
            </a:r>
          </a:p>
          <a:p>
            <a:pPr marL="403730" lvl="1" indent="-158396"/>
            <a:r>
              <a:rPr lang="en-US" sz="1400" dirty="0"/>
              <a:t>Can we generalize the results we found; that is, is it likely that we would obtain the same results in other settings?</a:t>
            </a:r>
          </a:p>
          <a:p>
            <a:pPr>
              <a:spcBef>
                <a:spcPts val="1296"/>
              </a:spcBef>
            </a:pPr>
            <a:r>
              <a:rPr lang="en-US" sz="1600" b="1" dirty="0">
                <a:solidFill>
                  <a:srgbClr val="FF0000"/>
                </a:solidFill>
              </a:rPr>
              <a:t>Statistical conclusion validity</a:t>
            </a:r>
          </a:p>
          <a:p>
            <a:pPr marL="403730" lvl="1" indent="-151250"/>
            <a:r>
              <a:rPr lang="en-US" sz="1400" dirty="0"/>
              <a:t>Is correct statistics used?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5B7B67-4A2F-E0A7-A779-F312997B2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29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59A30-A585-C841-EB72-C240A041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Dag Sjøberg and Gunnar Bergersen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38792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-32715" y="2244896"/>
            <a:ext cx="3321927" cy="808232"/>
          </a:xfrm>
        </p:spPr>
        <p:txBody>
          <a:bodyPr/>
          <a:lstStyle/>
          <a:p>
            <a:r>
              <a:rPr lang="en-US" sz="2400" dirty="0"/>
              <a:t>Construct</a:t>
            </a:r>
            <a:r>
              <a:rPr lang="en-US" dirty="0"/>
              <a:t> validity </a:t>
            </a:r>
            <a:r>
              <a:rPr lang="en-US" dirty="0">
                <a:sym typeface="Wingdings" pitchFamily="2" charset="2"/>
              </a:rPr>
              <a:t>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993" y="856648"/>
            <a:ext cx="5181754" cy="367470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5F61175-64AD-3650-9831-EC8C9F59EA83}"/>
              </a:ext>
            </a:extLst>
          </p:cNvPr>
          <p:cNvSpPr txBox="1">
            <a:spLocks/>
          </p:cNvSpPr>
          <p:nvPr/>
        </p:nvSpPr>
        <p:spPr bwMode="auto">
          <a:xfrm>
            <a:off x="4229619" y="452532"/>
            <a:ext cx="2789304" cy="80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71855" tIns="35928" rIns="71855" bIns="35928" numCol="1" anchor="ctr" anchorCtr="0" compatLnSpc="1">
            <a:prstTxWarp prst="textNoShape">
              <a:avLst/>
            </a:prstTxWarp>
          </a:bodyPr>
          <a:lstStyle>
            <a:lvl1pPr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B9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B9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B9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B9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B9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91889" algn="l" defTabSz="973530" rtl="0" fontAlgn="base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tx1"/>
                </a:solidFill>
                <a:latin typeface="Arial" charset="0"/>
              </a:defRPr>
            </a:lvl6pPr>
            <a:lvl7pPr marL="983777" algn="l" defTabSz="973530" rtl="0" fontAlgn="base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tx1"/>
                </a:solidFill>
                <a:latin typeface="Arial" charset="0"/>
              </a:defRPr>
            </a:lvl7pPr>
            <a:lvl8pPr marL="1475666" algn="l" defTabSz="973530" rtl="0" fontAlgn="base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tx1"/>
                </a:solidFill>
                <a:latin typeface="Arial" charset="0"/>
              </a:defRPr>
            </a:lvl8pPr>
            <a:lvl9pPr marL="1967554" algn="l" defTabSz="973530" rtl="0" fontAlgn="base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401" kern="0" dirty="0">
                <a:solidFill>
                  <a:schemeClr val="tx1"/>
                </a:solidFill>
              </a:rPr>
              <a:t>Internal validity </a:t>
            </a:r>
            <a:r>
              <a:rPr lang="en-US" sz="2401" kern="0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sz="2401" kern="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B81AF8-2FBF-8E8C-84F1-30F88C8CD84F}"/>
              </a:ext>
            </a:extLst>
          </p:cNvPr>
          <p:cNvSpPr txBox="1"/>
          <p:nvPr/>
        </p:nvSpPr>
        <p:spPr>
          <a:xfrm>
            <a:off x="1964988" y="3423201"/>
            <a:ext cx="13676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400" dirty="0">
                <a:solidFill>
                  <a:srgbClr val="FF0000"/>
                </a:solidFill>
              </a:rPr>
              <a:t>Measurements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CFEC14-79E2-EBA2-25BC-6DF6E1DF6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30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F8CE9F-6884-A4AB-307D-639AD1360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1211" y="4841535"/>
            <a:ext cx="5582653" cy="180023"/>
          </a:xfrm>
        </p:spPr>
        <p:txBody>
          <a:bodyPr/>
          <a:lstStyle/>
          <a:p>
            <a:pPr algn="l"/>
            <a:r>
              <a:rPr lang="en-GB" dirty="0"/>
              <a:t>Dag Sjøberg and Gunnar Bergersen</a:t>
            </a:r>
          </a:p>
        </p:txBody>
      </p:sp>
    </p:spTree>
    <p:extLst>
      <p:ext uri="{BB962C8B-B14F-4D97-AF65-F5344CB8AC3E}">
        <p14:creationId xmlns:p14="http://schemas.microsoft.com/office/powerpoint/2010/main" val="18248795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6832" y="786263"/>
            <a:ext cx="3621487" cy="360045"/>
          </a:xfrm>
        </p:spPr>
        <p:txBody>
          <a:bodyPr>
            <a:noAutofit/>
          </a:bodyPr>
          <a:lstStyle/>
          <a:p>
            <a:r>
              <a:rPr lang="en-US" sz="2400" dirty="0"/>
              <a:t>Much literature on research methods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535" y="192146"/>
            <a:ext cx="2994052" cy="476079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2BAFA7-DE94-E20C-2F69-BE6B53DD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31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7D4DBE-AFB8-A2A2-D738-000AFDEE1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Dag Sjøberg and Gunnar Bergersen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05865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4A3698A-706D-0493-0A04-3DFECFD74B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NO" sz="3200" dirty="0"/>
              <a:t>Good luck with your thesis work!</a:t>
            </a:r>
          </a:p>
        </p:txBody>
      </p:sp>
    </p:spTree>
    <p:extLst>
      <p:ext uri="{BB962C8B-B14F-4D97-AF65-F5344CB8AC3E}">
        <p14:creationId xmlns:p14="http://schemas.microsoft.com/office/powerpoint/2010/main" val="2688541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2020_ifi.potx" id="{F87DA43C-4F2B-4BA2-82C9-A88D10E6EF39}" vid="{1386E6F2-4D69-4DDB-9B5C-DE45ECAE4D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pptmal_2020_ifi_engelsk</Template>
  <TotalTime>4213</TotalTime>
  <Words>1998</Words>
  <Application>Microsoft Macintosh PowerPoint</Application>
  <PresentationFormat>Custom</PresentationFormat>
  <Paragraphs>318</Paragraphs>
  <Slides>32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ＭＳ Ｐゴシック</vt:lpstr>
      <vt:lpstr>Arial</vt:lpstr>
      <vt:lpstr>Calibri</vt:lpstr>
      <vt:lpstr>Times New Roman</vt:lpstr>
      <vt:lpstr>Verdana</vt:lpstr>
      <vt:lpstr>Wingdings</vt:lpstr>
      <vt:lpstr>Office-tema</vt:lpstr>
      <vt:lpstr>Menneske-maskin: Kvantitative metoder</vt:lpstr>
      <vt:lpstr>About Me</vt:lpstr>
      <vt:lpstr>About me</vt:lpstr>
      <vt:lpstr>Research method = the way knowledge is created</vt:lpstr>
      <vt:lpstr>PowerPoint Presentation</vt:lpstr>
      <vt:lpstr>Typical pattern of informatics/computer science</vt:lpstr>
      <vt:lpstr>Writing a Master’s thesis</vt:lpstr>
      <vt:lpstr>What does it mean to be better?</vt:lpstr>
      <vt:lpstr>Quantitative data</vt:lpstr>
      <vt:lpstr>Quantitative empirical methods</vt:lpstr>
      <vt:lpstr>How to find out whether something is better?</vt:lpstr>
      <vt:lpstr>Mentimeter: What kind of research method do you plan to use for your thesis? </vt:lpstr>
      <vt:lpstr>(Controlled) Experiment</vt:lpstr>
      <vt:lpstr>What is best? Pair programming or solo programming</vt:lpstr>
      <vt:lpstr>Experiment</vt:lpstr>
      <vt:lpstr>Results</vt:lpstr>
      <vt:lpstr>Other examples of experiment</vt:lpstr>
      <vt:lpstr>A/B testing</vt:lpstr>
      <vt:lpstr>Requires</vt:lpstr>
      <vt:lpstr>Advantages</vt:lpstr>
      <vt:lpstr>Surveys </vt:lpstr>
      <vt:lpstr>Common in society</vt:lpstr>
      <vt:lpstr>Advantages</vt:lpstr>
      <vt:lpstr>PowerPoint Presentation</vt:lpstr>
      <vt:lpstr>Hypothesis testing</vt:lpstr>
      <vt:lpstr>P-value</vt:lpstr>
      <vt:lpstr>How likely is 5 %?</vt:lpstr>
      <vt:lpstr>Effect size</vt:lpstr>
      <vt:lpstr>Validity of empirical studies</vt:lpstr>
      <vt:lpstr>Construct validity </vt:lpstr>
      <vt:lpstr>Much literature on research methods </vt:lpstr>
      <vt:lpstr>Good luck with your thesis work!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</dc:title>
  <dc:creator>Kyrre Glette</dc:creator>
  <cp:lastModifiedBy>Dag Sjøberg</cp:lastModifiedBy>
  <cp:revision>108</cp:revision>
  <cp:lastPrinted>2024-01-12T08:45:51Z</cp:lastPrinted>
  <dcterms:created xsi:type="dcterms:W3CDTF">2023-01-16T14:22:10Z</dcterms:created>
  <dcterms:modified xsi:type="dcterms:W3CDTF">2026-01-15T13:05:58Z</dcterms:modified>
</cp:coreProperties>
</file>