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embeddedFontLst>
    <p:embeddedFont>
      <p:font typeface="Montserrat" pitchFamily="2" charset="77"/>
      <p:regular r:id="rId34"/>
    </p:embeddedFont>
    <p:embeddedFont>
      <p:font typeface="Rubik" pitchFamily="2" charset="-79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HiT+p8A2+uC3+hbWGlX6KyglQ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59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4" name="Google Shape;1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2" name="Google Shape;20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no-NO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0" name="Google Shape;24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no-NO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61" name="Google Shape;26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70" name="Google Shape;27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6b84f39c4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3f6b84f39c4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01" name="Google Shape;30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14" name="Google Shape;31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3" name="Google Shape;3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690dfeca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3f690dfeca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47" name="Google Shape;347;g3f690dfeca6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62" name="Google Shape;3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71" name="Google Shape;37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ctrTitle"/>
          </p:nvPr>
        </p:nvSpPr>
        <p:spPr>
          <a:xfrm>
            <a:off x="1143000" y="228600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subTitle" idx="1"/>
          </p:nvPr>
        </p:nvSpPr>
        <p:spPr>
          <a:xfrm>
            <a:off x="1143000" y="3429000"/>
            <a:ext cx="7543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textboxes with subheading">
  <p:cSld name="Two textboxes with subheading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285126" y="161944"/>
            <a:ext cx="8573748" cy="754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subTitle" idx="1"/>
          </p:nvPr>
        </p:nvSpPr>
        <p:spPr>
          <a:xfrm>
            <a:off x="285126" y="1003336"/>
            <a:ext cx="4101817" cy="49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/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2pPr>
            <a:lvl3pPr lvl="2" algn="ct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/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4pPr>
            <a:lvl5pPr lvl="4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5pPr>
            <a:lvl6pPr lvl="5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6pPr>
            <a:lvl7pPr lvl="6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7pPr>
            <a:lvl8pPr lvl="7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8pPr>
            <a:lvl9pPr lvl="8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285128" y="1704042"/>
            <a:ext cx="4101816" cy="4354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3"/>
          </p:nvPr>
        </p:nvSpPr>
        <p:spPr>
          <a:xfrm>
            <a:off x="4757056" y="1003336"/>
            <a:ext cx="4101817" cy="49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4"/>
          </p:nvPr>
        </p:nvSpPr>
        <p:spPr>
          <a:xfrm>
            <a:off x="4757056" y="1704043"/>
            <a:ext cx="4101817" cy="4354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Page </a:t>
            </a: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/>
            </a:lvl1pPr>
            <a:lvl2pPr marL="914400" lvl="1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3pPr>
            <a:lvl4pPr marL="1828800" lvl="3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/>
            </a:lvl4pPr>
            <a:lvl5pPr marL="2286000" lvl="4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5pPr>
            <a:lvl6pPr marL="2743200" lvl="5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6pPr>
            <a:lvl7pPr marL="3200400" lvl="6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/>
            </a:lvl7pPr>
            <a:lvl8pPr marL="3657600" lvl="7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8pPr>
            <a:lvl9pPr marL="4114800" lvl="8" indent="-3175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8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8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3771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body" idx="2"/>
          </p:nvPr>
        </p:nvSpPr>
        <p:spPr>
          <a:xfrm>
            <a:off x="4914900" y="1981200"/>
            <a:ext cx="3771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9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0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3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3"/>
          <p:cNvSpPr txBox="1">
            <a:spLocks noGrp="1"/>
          </p:cNvSpPr>
          <p:nvPr>
            <p:ph type="body" idx="1"/>
          </p:nvPr>
        </p:nvSpPr>
        <p:spPr>
          <a:xfrm rot="5400000">
            <a:off x="2781300" y="190500"/>
            <a:ext cx="4114800" cy="76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5" name="Google Shape;85;p43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3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4"/>
          <p:cNvSpPr txBox="1">
            <a:spLocks noGrp="1"/>
          </p:cNvSpPr>
          <p:nvPr>
            <p:ph type="title"/>
          </p:nvPr>
        </p:nvSpPr>
        <p:spPr>
          <a:xfrm rot="5400000">
            <a:off x="5095875" y="2505075"/>
            <a:ext cx="5257800" cy="19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4"/>
          <p:cNvSpPr txBox="1">
            <a:spLocks noGrp="1"/>
          </p:cNvSpPr>
          <p:nvPr>
            <p:ph type="body" idx="1"/>
          </p:nvPr>
        </p:nvSpPr>
        <p:spPr>
          <a:xfrm rot="5400000">
            <a:off x="1171575" y="657225"/>
            <a:ext cx="5257800" cy="561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1" name="Google Shape;91;p44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4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4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3048000" y="6248400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001000" y="624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‹nr.›</a:t>
            </a:fld>
            <a:endParaRPr/>
          </a:p>
        </p:txBody>
      </p:sp>
      <p:pic>
        <p:nvPicPr>
          <p:cNvPr id="15" name="Google Shape;15;p31" descr="MN_IFI_A_ENG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04800" y="228600"/>
            <a:ext cx="2949575" cy="36036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groups/14416503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6.pn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hyperlink" Target="https://www.mn.uio.no/ifi/english/research/groups/is/" TargetMode="Externa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is2.org/inactio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hyperlink" Target="https://www.facebook.com/dhis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unedm@ifi.uio.n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unedm@ifi.uio.no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onsted@ifi.uio.no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5210/h24/index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mailto:pnielsen@ifi.uio.no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uio.no/studier/emner/matnat/ifi/IN4340/index-eng.html" TargetMode="External"/><Relationship Id="rId4" Type="http://schemas.openxmlformats.org/officeDocument/2006/relationships/hyperlink" Target="mailto:silvima@ifi.uio.no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unedm@ifi.uio.no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uio.no/studier/emner/matnat/ifi/IN5320/index.html" TargetMode="External"/><Relationship Id="rId5" Type="http://schemas.openxmlformats.org/officeDocument/2006/relationships/image" Target="../media/image41.jp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uio.no/studier/emner/matnat/ifi/IN4340/index-eng.html" TargetMode="External"/><Relationship Id="rId4" Type="http://schemas.openxmlformats.org/officeDocument/2006/relationships/hyperlink" Target="mailto:silvima@ifi.uio.no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studier/masteroppgaver/is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onsted@ifi.uio.no" TargetMode="External"/><Relationship Id="rId4" Type="http://schemas.openxmlformats.org/officeDocument/2006/relationships/hyperlink" Target="https://www.mn.uio.no/ifi/english/research/groups/is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>
            <a:spLocks noGrp="1"/>
          </p:cNvSpPr>
          <p:nvPr>
            <p:ph type="ctrTitle"/>
          </p:nvPr>
        </p:nvSpPr>
        <p:spPr>
          <a:xfrm>
            <a:off x="1167317" y="2996952"/>
            <a:ext cx="7543800" cy="1647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3200"/>
              <a:t>Welcome to Digitalization in the health sector ☺</a:t>
            </a:r>
            <a:br>
              <a:rPr lang="no-NO"/>
            </a:br>
            <a:endParaRPr sz="3200"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1"/>
          </p:nvPr>
        </p:nvSpPr>
        <p:spPr>
          <a:xfrm>
            <a:off x="0" y="5060776"/>
            <a:ext cx="9144000" cy="103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Agenda today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Round of introductions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Program overview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Information systems research group, courses we teach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Administrative information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Food and tour of the building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Round of introductions</a:t>
            </a:r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Name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Background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Motivation for joining the program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no-NO"/>
              <a:t>For faculty; do you teach in this program? Are you a (potential) supervisor?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The program at a glance!</a:t>
            </a:r>
            <a:endParaRPr/>
          </a:p>
        </p:txBody>
      </p:sp>
      <p:sp>
        <p:nvSpPr>
          <p:cNvPr id="118" name="Google Shape;118;p4"/>
          <p:cNvSpPr txBox="1">
            <a:spLocks noGrp="1"/>
          </p:cNvSpPr>
          <p:nvPr>
            <p:ph type="body" idx="1"/>
          </p:nvPr>
        </p:nvSpPr>
        <p:spPr>
          <a:xfrm>
            <a:off x="4355976" y="1981200"/>
            <a:ext cx="433082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Fifth class of DIGHEL starting now. Around 20-30 students each year. LinkedIn-page: </a:t>
            </a:r>
            <a:r>
              <a:rPr lang="no-NO" sz="2000" u="sng">
                <a:solidFill>
                  <a:schemeClr val="hlink"/>
                </a:solidFill>
                <a:hlinkClick r:id="rId3"/>
              </a:rPr>
              <a:t>Digitalization in the Health Sector (DIGHEL)</a:t>
            </a:r>
            <a:endParaRPr sz="2000"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Interdisciplinary ambitions (we also supervise students from other programs at IFI)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Two year, full time study.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1547664" y="2204864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1003738" y="4932483"/>
            <a:ext cx="2429272" cy="86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Scan QR &amp; join LinkedIn group!</a:t>
            </a:r>
            <a:endParaRPr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3914" y="1981200"/>
            <a:ext cx="2708920" cy="270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Some expectations from us 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o-NO" sz="1800"/>
              <a:t>Of the program: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Graduate competent students in high demand</a:t>
            </a:r>
            <a:endParaRPr sz="1600"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Be well regarded and seen as relevant by students, government, and industry</a:t>
            </a:r>
            <a:endParaRPr sz="1600"/>
          </a:p>
          <a:p>
            <a:pPr marL="742950" lvl="1" indent="-1841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/>
          </a:p>
          <a:p>
            <a:pPr marL="3429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o-NO" sz="1800"/>
              <a:t>Of the faculty</a:t>
            </a:r>
            <a:endParaRPr sz="1800"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Engage in digital health research projects 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Research-based education</a:t>
            </a:r>
            <a:endParaRPr sz="1600"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Identify relevant thesis projects with appropriate scope</a:t>
            </a:r>
            <a:endParaRPr sz="1600"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/>
          </a:p>
          <a:p>
            <a:pPr marL="3429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no-NO" sz="1800"/>
              <a:t>Of the students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Be present, and be engaged with fellow students and faculty</a:t>
            </a:r>
            <a:endParaRPr sz="1600"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Take an active role in improving the program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</a:pPr>
            <a:r>
              <a:rPr lang="no-NO" sz="1600"/>
              <a:t>Approach potential supervisors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Your expectations? Program, faculty, fellow students?</a:t>
            </a:r>
            <a:endParaRPr/>
          </a:p>
        </p:txBody>
      </p:sp>
      <p:sp>
        <p:nvSpPr>
          <p:cNvPr id="133" name="Google Shape;133;p6"/>
          <p:cNvSpPr txBox="1">
            <a:spLocks noGrp="1"/>
          </p:cNvSpPr>
          <p:nvPr>
            <p:ph type="body" idx="1"/>
          </p:nvPr>
        </p:nvSpPr>
        <p:spPr>
          <a:xfrm>
            <a:off x="990600" y="234888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-NO"/>
              <a:t>menti.com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-NO"/>
              <a:t>Code: </a:t>
            </a:r>
            <a:r>
              <a:rPr lang="no-NO" b="1"/>
              <a:t>22644723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958826" y="1484784"/>
            <a:ext cx="7696200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How much time (per week) would you expect to dedicate to MSc work?</a:t>
            </a:r>
            <a:br>
              <a:rPr lang="no-NO"/>
            </a:br>
            <a:br>
              <a:rPr lang="no-NO" sz="2800" b="0"/>
            </a:br>
            <a:r>
              <a:rPr lang="no-NO" sz="2800" b="0"/>
              <a:t>(That includes: study; research; exam preparation…)</a:t>
            </a:r>
            <a:br>
              <a:rPr lang="no-NO"/>
            </a:br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958826" y="34290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-NO"/>
              <a:t>Code: </a:t>
            </a:r>
            <a:r>
              <a:rPr lang="no-NO" sz="3000" b="1">
                <a:solidFill>
                  <a:srgbClr val="171717"/>
                </a:solidFill>
              </a:rPr>
              <a:t>3173 8295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Program structure</a:t>
            </a:r>
            <a:endParaRPr/>
          </a:p>
        </p:txBody>
      </p:sp>
      <p:sp>
        <p:nvSpPr>
          <p:cNvPr id="145" name="Google Shape;145;p8"/>
          <p:cNvSpPr txBox="1"/>
          <p:nvPr/>
        </p:nvSpPr>
        <p:spPr>
          <a:xfrm>
            <a:off x="6035284" y="2432780"/>
            <a:ext cx="212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Health background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862281" y="2432763"/>
            <a:ext cx="258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Informatics background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70612"/>
            <a:ext cx="8839198" cy="3067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On courses and thesis...</a:t>
            </a:r>
            <a:endParaRPr/>
          </a:p>
        </p:txBody>
      </p:sp>
      <p:sp>
        <p:nvSpPr>
          <p:cNvPr id="153" name="Google Shape;153;p9"/>
          <p:cNvSpPr txBox="1">
            <a:spLocks noGrp="1"/>
          </p:cNvSpPr>
          <p:nvPr>
            <p:ph type="body" idx="1"/>
          </p:nvPr>
        </p:nvSpPr>
        <p:spPr>
          <a:xfrm>
            <a:off x="899592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We don’t offer any courses on specific technology/applications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The master project usually offers opportunities to go into depth on this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Long master thesis; investigating and defining the problem, coming up with research design, is an important part of the work and learning. Things are seldom clear from the start!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Which courses to select this semester?</a:t>
            </a:r>
            <a:endParaRPr/>
          </a:p>
        </p:txBody>
      </p:sp>
      <p:sp>
        <p:nvSpPr>
          <p:cNvPr id="159" name="Google Shape;159;p10"/>
          <p:cNvSpPr txBox="1">
            <a:spLocks noGrp="1"/>
          </p:cNvSpPr>
          <p:nvPr>
            <p:ph type="body" idx="1"/>
          </p:nvPr>
        </p:nvSpPr>
        <p:spPr>
          <a:xfrm>
            <a:off x="990600" y="2420888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/>
              <a:t>There are five compulsory courses, four of which run in the fall. We strongly recommend you to take these now: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IN5210 Information Systems (10 credits)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IN4340 Engaged qualitative research methods (10 credits)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Either </a:t>
            </a:r>
            <a:endParaRPr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</a:pPr>
            <a:r>
              <a:rPr lang="no-NO" sz="1800"/>
              <a:t>DIGHEL4355 Health Services and Information needs (5 credits), or</a:t>
            </a:r>
            <a:endParaRPr/>
          </a:p>
          <a:p>
            <a:pPr marL="742950" lvl="1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</a:pPr>
            <a:r>
              <a:rPr lang="no-NO" sz="1800"/>
              <a:t>DIGHEL4365 Informatics for health workers (5 credits) </a:t>
            </a:r>
            <a:endParaRPr sz="1800"/>
          </a:p>
          <a:p>
            <a:pPr marL="3429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DIGHEL4370 Project in Digital Health (5 credits)</a:t>
            </a:r>
            <a:endParaRPr sz="1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Which courses to select later?</a:t>
            </a:r>
            <a:endParaRPr/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IN4380 Digital Transformation of Healthcare (spring, compulsory)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Discuss elective courses with your supervisor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"/>
          <p:cNvSpPr txBox="1">
            <a:spLocks noGrp="1"/>
          </p:cNvSpPr>
          <p:nvPr>
            <p:ph type="title"/>
          </p:nvPr>
        </p:nvSpPr>
        <p:spPr>
          <a:xfrm>
            <a:off x="1021329" y="1013768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Research groups and</a:t>
            </a:r>
            <a:br>
              <a:rPr lang="no-NO"/>
            </a:br>
            <a:r>
              <a:rPr lang="no-NO"/>
              <a:t>Master programs</a:t>
            </a:r>
            <a:endParaRPr/>
          </a:p>
        </p:txBody>
      </p:sp>
      <p:sp>
        <p:nvSpPr>
          <p:cNvPr id="171" name="Google Shape;171;p12"/>
          <p:cNvSpPr/>
          <p:nvPr/>
        </p:nvSpPr>
        <p:spPr>
          <a:xfrm>
            <a:off x="3961236" y="3284984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DIGHEL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6105500" y="3284984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PROSA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1691680" y="3296087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1845384" y="2676844"/>
            <a:ext cx="2469604" cy="1584176"/>
          </a:xfrm>
          <a:prstGeom prst="cloud">
            <a:avLst/>
          </a:prstGeom>
          <a:noFill/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/>
          </a:p>
        </p:txBody>
      </p:sp>
      <p:sp>
        <p:nvSpPr>
          <p:cNvPr id="175" name="Google Shape;175;p12"/>
          <p:cNvSpPr/>
          <p:nvPr/>
        </p:nvSpPr>
        <p:spPr>
          <a:xfrm>
            <a:off x="6989337" y="4880263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2"/>
          <p:cNvSpPr/>
          <p:nvPr/>
        </p:nvSpPr>
        <p:spPr>
          <a:xfrm>
            <a:off x="7141737" y="5032663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2"/>
          <p:cNvSpPr/>
          <p:nvPr/>
        </p:nvSpPr>
        <p:spPr>
          <a:xfrm>
            <a:off x="7294137" y="5185063"/>
            <a:ext cx="1728192" cy="1584176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2"/>
          <p:cNvSpPr/>
          <p:nvPr/>
        </p:nvSpPr>
        <p:spPr>
          <a:xfrm>
            <a:off x="2682838" y="4053409"/>
            <a:ext cx="4269804" cy="2189098"/>
          </a:xfrm>
          <a:prstGeom prst="cloud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systems</a:t>
            </a:r>
            <a:endParaRPr/>
          </a:p>
        </p:txBody>
      </p:sp>
      <p:sp>
        <p:nvSpPr>
          <p:cNvPr id="179" name="Google Shape;179;p12"/>
          <p:cNvSpPr/>
          <p:nvPr/>
        </p:nvSpPr>
        <p:spPr>
          <a:xfrm>
            <a:off x="4340463" y="2085021"/>
            <a:ext cx="2469604" cy="1584176"/>
          </a:xfrm>
          <a:prstGeom prst="cloud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o-NO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innovation</a:t>
            </a:r>
            <a:endParaRPr/>
          </a:p>
        </p:txBody>
      </p:sp>
      <p:sp>
        <p:nvSpPr>
          <p:cNvPr id="180" name="Google Shape;180;p12"/>
          <p:cNvSpPr/>
          <p:nvPr/>
        </p:nvSpPr>
        <p:spPr>
          <a:xfrm>
            <a:off x="207497" y="1133263"/>
            <a:ext cx="800658" cy="439423"/>
          </a:xfrm>
          <a:prstGeom prst="cloud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400812" y="1700808"/>
            <a:ext cx="353667" cy="312205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Information systems group</a:t>
            </a:r>
            <a:endParaRPr/>
          </a:p>
        </p:txBody>
      </p:sp>
      <p:sp>
        <p:nvSpPr>
          <p:cNvPr id="187" name="Google Shape;187;p13"/>
          <p:cNvSpPr txBox="1"/>
          <p:nvPr/>
        </p:nvSpPr>
        <p:spPr>
          <a:xfrm>
            <a:off x="1079612" y="2348880"/>
            <a:ext cx="698477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no-NO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Information Systems research group studies </a:t>
            </a:r>
            <a:r>
              <a:rPr lang="no-NO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digitalisation</a:t>
            </a:r>
            <a:r>
              <a:rPr lang="no-NO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the public sector with an </a:t>
            </a:r>
            <a:r>
              <a:rPr lang="no-NO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engaged and interventionist approach</a:t>
            </a:r>
            <a:r>
              <a:rPr lang="no-NO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no-NO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sociotechnical focus on design, use, implementation, innovation, management, and governance of information technology in organizations.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IS research focus</a:t>
            </a:r>
            <a:endParaRPr/>
          </a:p>
        </p:txBody>
      </p:sp>
      <p:sp>
        <p:nvSpPr>
          <p:cNvPr id="193" name="Google Shape;193;p14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-NO" sz="1600" b="1"/>
              <a:t>The interplay of digital technologies and associated processes, and organizations</a:t>
            </a:r>
            <a:endParaRPr/>
          </a:p>
          <a:p>
            <a:pPr marL="742950" lvl="1" indent="-28575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lang="no-NO" sz="1200" b="1"/>
              <a:t>Datafication:</a:t>
            </a:r>
            <a:r>
              <a:rPr lang="no-NO" sz="1200"/>
              <a:t> the 'translation' of entities and processes into data and the consequences and challenges this has.</a:t>
            </a:r>
            <a:endParaRPr/>
          </a:p>
          <a:p>
            <a:pPr marL="742950" lvl="1" indent="-28575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lang="no-NO" sz="1200"/>
              <a:t>Digitalisation </a:t>
            </a:r>
            <a:r>
              <a:rPr lang="no-NO" sz="1200" b="1"/>
              <a:t>governance</a:t>
            </a:r>
            <a:r>
              <a:rPr lang="no-NO" sz="1200"/>
              <a:t> and the organisation of systems design, innovation, and digitalisation processes.</a:t>
            </a:r>
            <a:endParaRPr/>
          </a:p>
          <a:p>
            <a:pPr marL="742950" lvl="1" indent="-28575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lang="no-NO" sz="1200" b="1"/>
              <a:t>Digital platforms and infrastructures</a:t>
            </a:r>
            <a:r>
              <a:rPr lang="no-NO" sz="1200"/>
              <a:t> are networked forms of digital resources and processes designed and cultivated to enable innovation and distributed social value creation.</a:t>
            </a:r>
            <a:endParaRPr/>
          </a:p>
          <a:p>
            <a:pPr marL="742950" lvl="1" indent="-19685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-NO" sz="1600" b="1"/>
              <a:t>Main empirical areas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  <p:sp>
        <p:nvSpPr>
          <p:cNvPr id="194" name="Google Shape;194;p14"/>
          <p:cNvSpPr txBox="1"/>
          <p:nvPr/>
        </p:nvSpPr>
        <p:spPr>
          <a:xfrm>
            <a:off x="1659154" y="4315162"/>
            <a:ext cx="23367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health: HISP-centre and dhis2</a:t>
            </a:r>
            <a:endParaRPr/>
          </a:p>
        </p:txBody>
      </p:sp>
      <p:sp>
        <p:nvSpPr>
          <p:cNvPr id="195" name="Google Shape;195;p14"/>
          <p:cNvSpPr txBox="1"/>
          <p:nvPr/>
        </p:nvSpPr>
        <p:spPr>
          <a:xfrm>
            <a:off x="5292080" y="4315162"/>
            <a:ext cx="26084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health in Norway</a:t>
            </a:r>
            <a:endParaRPr/>
          </a:p>
        </p:txBody>
      </p:sp>
      <p:pic>
        <p:nvPicPr>
          <p:cNvPr id="196" name="Google Shape;1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1755" y="4869160"/>
            <a:ext cx="2409056" cy="160403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4"/>
          <p:cNvSpPr txBox="1"/>
          <p:nvPr/>
        </p:nvSpPr>
        <p:spPr>
          <a:xfrm>
            <a:off x="5292080" y="6540143"/>
            <a:ext cx="319189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Illustrasjonsfoto: Thomas Berg/Helsedirektoratet</a:t>
            </a:r>
            <a:endParaRPr/>
          </a:p>
        </p:txBody>
      </p:sp>
      <p:pic>
        <p:nvPicPr>
          <p:cNvPr id="198" name="Google Shape;19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2360" y="4869159"/>
            <a:ext cx="2171567" cy="16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/>
          <p:nvPr/>
        </p:nvSpPr>
        <p:spPr>
          <a:xfrm>
            <a:off x="841451" y="3808025"/>
            <a:ext cx="3087900" cy="1656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Associate 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841448" y="2045725"/>
            <a:ext cx="4907400" cy="1656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1022323" y="892662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Faculties (potential supervisors)</a:t>
            </a:r>
            <a:endParaRPr/>
          </a:p>
        </p:txBody>
      </p:sp>
      <p:pic>
        <p:nvPicPr>
          <p:cNvPr id="207" name="Google Shape;207;p15" descr="Ingressbild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5781" y="2356257"/>
            <a:ext cx="792089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 descr="Image of Petter Niels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6836" y="2360425"/>
            <a:ext cx="779551" cy="103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5"/>
          <p:cNvPicPr preferRelativeResize="0"/>
          <p:nvPr/>
        </p:nvPicPr>
        <p:blipFill rotWithShape="1">
          <a:blip r:embed="rId5">
            <a:alphaModFix/>
          </a:blip>
          <a:srcRect l="9554" r="11993"/>
          <a:stretch/>
        </p:blipFill>
        <p:spPr>
          <a:xfrm>
            <a:off x="6158110" y="2360885"/>
            <a:ext cx="805063" cy="1026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3227" y="4140115"/>
            <a:ext cx="891503" cy="102948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5" descr="data:image/jpeg;base64,/9j/4AAQSkZJRgABAQAAAQABAAD/2wCEAAkGBxQTEhQUEhQUFBUVFRQVFxQUFBQUFBQUFBUWFhQUFRQYHCggGBolHRQUITEhJSkrLi4uFx8zODMsNygtLisBCgoKBQUFDgUFDisZExkrKysrKysrKysrKysrKysrKysrKysrKysrKysrKysrKysrKysrKysrKysrKysrKysrK//AABEIAOEA4QMBIgACEQEDEQH/xAAcAAABBQEBAQAAAAAAAAAAAAACAAEDBAUGBwj/xAA+EAACAQIDBAcFBQcEAwAAAAAAAQIDEQQhMQUSQVEGEyJhcYGRFDKhsdEHI0JSwSRicqKy4fAVU4KSFqPx/8QAFAEBAAAAAAAAAAAAAAAAAAAAAP/EABQRAQAAAAAAAAAAAAAAAAAAAAD/2gAMAwEAAhEDEQA/ANOM92SfDR+BemilURPg53jbjHLy4ABURVqou1EVaqAqSQxJIBoARgrD2AGwhxWAQmPYTAEcGwSAJBpkY4EyY6ZFcfeAmiySMSq5kmHxSTz0+QFqMQlEv0cMmk1mnmSrBAZqgOoGksEF7EBm7g+4aPsY3sgGdui3TQeFB9lAo2GL3swgMmSApz3ZJ8NH4EskQyQF2oitUiS4We9Gz1WX0YcqYGdOJGomg6AHs4FLdFuF32cXs4FJRFul72crY+rClBzqOyXq3wSXFgQyRnV9rQjlHtvu09TJxGLniHn2afCCevfJ8WHHDWVkgJZ7UqPS0fK7+IyxdX8/wX0FSwbb0LsNnu2gEVHaM17yUvgy/h8bCWXuvk/0ZRqYRomw2GUlaQGnuisT0dl1IQ3s501rxlBc++PyCnQyugKU0R7hacCNwA2ejGK7fVPSXu9z5HVKgcNst7tWm+U4/M9HjECmqIupL6gP1YFDqBdQaHVjdWBnvDoF4ZGi6YDgBQ9nQi71YgOCkiGSJ5EUgAoz3ZX4PJ/U1KcTIZo4HErdtJ2ayz4gTuAyphKtHmvUJVI816oAFTCVINVI816oNSXNeoEfVHmvSLHPEYhxT+7pvdXJtayPRdq4pU6NWd12acn5pOx5hsql2bvV5+YGjhqVkrGrg8PdlCjHQ2tnLQC/g8GuRoQwHcW9mwVjRpwSXeBzeN2ckskY86W5I67Fo5zaEUgOx6M4+n1VpLO1vFcjDlQjGpOC9x3lBW0V+1HyZh7P2huu1zQxe0bKEvyzTfg8n8GBDjKG67FdRNjakMk0ZU8s2BFOruWfFNW8TvqGPm4p2jmk+PFeJ5rWnvO/p4Hf4F/dw/gj8kBoLGy5L4hrHy/KvV/QqXHTAtLHv8q9X9B3tB/l/m/sVLjMC09ofu/Eb/UF+V+q+pVYAFv/AFBfll8PqIpCA5mRFIkkRSAjY8UMx4ASIJIFBJgEkEkCEBldKp2wtTv3Y+skcvgFkdD0vmnQcbq+9B2423jCwqskBo0czX2fHTIysIlzOj2bQyTTTA1MJeyLamyKhO1rlicou2YFPEXeZh7QR0WItwzMfGYdtN5IDmakrO5Fi8Y93InxtKxnUo71SMeckvVgdbipTdOPafuxfwMipUk8m2buPjk/AwZgJnf7Lzo0/wCCPyR5+zv9jv7il/BH5AXBCEAhXEkCwHYDCGsAAiXqhgOTkyKZJJkU2ADCiA2HFgSBIBMJAGgiNMK4HIdJn9+4vRqD8JL+xRxM2o9nXgbm3sDvSnO9t1RduaS/sUKNDehkBj0cLVfajKz8fqXMNtbEUcpX/wA8CKhs2bqyVSTUGna3B8PBFvAbHq1dyNVyjFOblVed1ZbiUfEDa2V0pvlK92dJHFpw3kef09nyim56xaalopxO9w1D9jcl3L1QGDtXpQoO0WYOM6WVZO0dPmR19kyqPe0Td5Sd2oJuyvbN+HcQR2VXp9lXSdR/ebserdO2TV1dPVgV6uPrN73aXdwNPA1G7VE91q7vyaM5YKpKray3VpJdneXfHQ144e0dy3vZfUDrbt0ouWbcU/VGNM38ZG0bclb0Vjn6jAFs77YTvh6X8J59c77o6/2en4P4SYGkIQzYD3BYhmwEKLzXivmNcZv5r5gWrCBHA4qRFJhyZHJgBcNMjuEmBKmFFkaZlbZ6RUcNlNtytfdjm/PkBr1q0Ypyk1FLVt2RzmO6dYaF1DeqP91WXqzhekG36mKlm92C92CvbxfNmJJWA9Co9IvapVLx6vdhkr33s+OXezT2TPJHmuz9oOjK6zTVmu5nc7GxOSA7ShsNVoprsy53a+TI59HZwf3kpSS4XyNDYGI0NPauPgoZ8gORxNLfkopWSyO0weHXsco2y+hzlDDOTUmrJvQ7nD0rYOVv80A83o0rTlBK9w//ABerOXZk0u/gW5KVOq5uN0nmuNjqsBjqcoXi87aAchLYSoq8pb0uJh1MVFV4OclGN7Sk9Enk/wDO867buJVmzyXphjPwr8T+Cd/0QHp+Jx9Oom6c4yX7skzCqs8roYmUdG15mvhOktWOTtJd/wBQO3cjvejEv2an/wAv6meNUuli/FB+TO06MfaHhIU40qjnBpvtON45u+q8QPRrjFXAbSpV471GpGcecWn68ixcAwGxXGbAVwZPJ+HyE2M+PgwLuQiv1ogOOkyKbDkyGbAa5Fi8ZClBzqSUYrP+3eR4zFxpRc5u0V/lkea7f21PETu8oL3Y8u994GhtXptWnJqjanHg7Jyffnoc5XxcpycpycpPVvVg2B6viA9xqiuh0r+IoP8ACwK52HR/E/dx8EcnOBs9Gq6s48n88wPQdn7Z3Il+NZ1U5Pk7HMUKd1dFqltiMJ7k5WyyXPwA0cJ0qlCSp1Y2Sdt5dx3uC27B0bKSs89Tz+rSoV7Xkk/Roz6+yXBtKvFU+6TvbwA29q9Kk6jp0472dnLgvqU6/SHqpdz4rgZfX4agrymn4Wb+AsLKNduW69z8O8rN99uQEm29uOcbRepwO2qzdRJ8F82dVtKlGDt5nFYqpv1JS5v4LJAFBj7xGiXcQEZJGPdcbdFd8wNHZO1cRhqinSlKLXLR9zXFHs3QvpjDGR3JpU6yWceEkvxQ+h4bCtJfi/Us4XaNSnKMoyacXdSjk13gfSVxrnNdBtvSxeHUp234Pck1o8k1LzudA5AG2K5G5DJgR9cIisIDnmyGbJJsr1Z2V+QHG9OcZeUaSeSW8/F6HKSiW9p4h1Ks5PjJ28OBWsBE4jxYckDJcUADXHiDVXHig2+PMNxyArSzH2diNypfyBStdciCeoHfbKxitbma9fZkK0FN5STVpLWLTyZw+xcVpc7XZWK1i801mB6L0brYWqorE0Y70bWm4qUZNK3BZccnka1XZezFFz6qk7Peyg2762UXw+B5ts7btXCSuo78eD4mjivtHrVIuMaWuWaWXmBT6XYDD1q1Pq6ShGCaUEkrtu7k7cDJxeJVO6XD5knXTd6k/elwWiXJHMbcxfADN25tNyulrL4Iw4kmLfaI4gEixTeRXiToB2MoiHnyWoAuXISvwE1YVMDtPs32tKhiYwb7FXstcn+F/p5nsTkfOeFruMk07NNNPimtGe3dE9s+1YaNR+8rxn/EuPmmmBu7wt4jbGuBLvCAEBy0mY3SbFdXh5vi+yv+X9rmhHFxekl8vgcr06xGVOHO8n5ZIDlLAOQUGNIAZ8wUwlyI9MgHtw5ipzysPNgSWfiBFU1IaupNV1IqoEuCq2dvTxO42FioyinxWTPPjV2ZtFweTz4rmB61Sw0ZpWa8HYensnPVeKscXs3pTZJSysXMR0ril2X6Aau26sKasuWbPO8bit5yk9OCLG09ryqt8E/UxcRVu7cEBE3d3CWgKCYDom6zIiQUVmBMpZXB7xWu/ACbAW9ckAgrK7BvcCWMj1D7J6j6qsuG/F+bTv8AJHlsD1b7LJR9nqW97rXfnbdW78mB3Fxrg3GbAl3xiO4gPGI9KJZtwjd8c1nzsZ20NozrNSqO7SsrKytcpWJLANKtbgOpqRHa3evkBUptZxAlvwBms0KE1LTUKYDz0IG8l3E8tCtfUAZgVdAm8gXoBExrhAsCWNd8cwniO4rWHAldVsZAJEiAQ6GQ6AKQUXkAGtQCsDa7DmAmA8s8ghorICVTgswJU0jpuhu2OorwcX2ZtQku5tK/kzk+resmX9hrexFGMeNWn/UgPfricgGxASDAXEB4El8EDGQ+9Zgxs9MgJN4DtLgEpNcBnWfJgRVHxtZ80PCsnrqO63c/Qjkk+Er9wFjgVZ6jxqNZNA1AI3xQ8dAZahQAjFYdjIBhJD2HsAkOhCQCECxwCixKQ3AaEbgEncaUg3FcX8Bk0tF6gKKb7kFGy0zY6TeoaVgB3L+9mdL9n+DU8ZT5QvU/62t8WjnEdB0FxDhjaT4Sbg/+S+tgPYmxXBBuBIIC4gPB1qxmksx1xHUQI1vMLftqPKd8o+oyp+oA9c+QnOXIlGnIClXbyuM3kXaGHc5KK1k7IoIBSEmNN6CQCkMgpA3AVgrjCQD3HTBCiALQh2CwE2PTqNLQBkuHbsAXWJ6jpoTlzQrrkBIkDKSGjNIkVmAKmuBt9Eo72Mw6X+4n/wBe1+hjbp0X2f0r46l3Kcv5Wv1A9cYNw2AwGHFcQHg6CvfIdVLj76WbAZZD58ht7K7yBUm9EAVhPIWYMkBb2FilHFUnLRtrwck0n8SHpNs90a8re7NuUfPVeT/QpKPavy+Z3O2sL7Rg1K3aUI1Ivvsm15gefMeDBTBuBKCEgWAh0NcTAdjoBMJMB2Cx2MwBkFQ5A2uTRo8gCu13hRkmJPmC2u9ASWG3bZoUX3hoBJnY/ZhRviakvyU2vOTX0OP3TvvsrS+/u+12MuO6r5/EDv2AEMAhDWHA8Evw8x4K+b8kHCnkJzXMBbj4+gd3yQPWDsBXYEkO2QznyAeXJZnoWC7GHgn+Gmv6ThtkYJ1KkYrndvlHizvK6vBx/da+AHm2Pw+5J8nmvoVZHUYygpXTV07GJjNnuOad1y4oCnFjyGaa1QrgMmPcFiuAmEmCxJAGmM2FGk//AKSU6HMAaMOJJoySorWI2wDuJ2BgE0BHKmvAa7Xeg+rY240AcKqZbwWPqUZb9OTjJcVy5d5Q3U+5hUau7JbyvZptPRrkBvz6SY2Nv2ifazV1B65r8JLhukOPnJRhVqSlyUYfHsmZ0p288XVU3CNNRhCCjHRKF7Z+fwRd6ObV6vsza3XbtK383cB0Htu1v3f/AFjl32in/u0v+6EB59L3So9RCAngHMQgIpEYhAdJ0P8Ax/5zOlraeohAc5ieJnYocQGbWKdQQgABQhAEielwHEAQdPUQgGxehTQhAXVoRjiANEiHEBDV1RHX4CEBBVJKQhATiEID/9k="/>
          <p:cNvSpPr/>
          <p:nvPr/>
        </p:nvSpPr>
        <p:spPr>
          <a:xfrm>
            <a:off x="1222375" y="1493838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5" descr="Bilde av Kristin Bra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3228" y="2347056"/>
            <a:ext cx="864096" cy="105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 descr="https://blog.lboro.ac.uk/sbe2/wp-content/uploads/sites/39/2017/01/D4388-33_cropped-1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89060" y="2360599"/>
            <a:ext cx="792089" cy="1039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5"/>
          <p:cNvSpPr txBox="1"/>
          <p:nvPr/>
        </p:nvSpPr>
        <p:spPr>
          <a:xfrm>
            <a:off x="964781" y="3446850"/>
            <a:ext cx="780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Kristin Braa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1851946" y="3446861"/>
            <a:ext cx="909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Petter Nielsen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943271" y="5201023"/>
            <a:ext cx="8514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Terje Sanner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5"/>
          <p:cNvSpPr txBox="1"/>
          <p:nvPr/>
        </p:nvSpPr>
        <p:spPr>
          <a:xfrm>
            <a:off x="6128467" y="3440636"/>
            <a:ext cx="864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Eric Monteiro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5864154" y="2045725"/>
            <a:ext cx="1390800" cy="1656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Adjunct 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5"/>
          <p:cNvSpPr txBox="1"/>
          <p:nvPr/>
        </p:nvSpPr>
        <p:spPr>
          <a:xfrm>
            <a:off x="4597808" y="3440632"/>
            <a:ext cx="845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Johan Sæbø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5"/>
          <p:cNvSpPr txBox="1"/>
          <p:nvPr/>
        </p:nvSpPr>
        <p:spPr>
          <a:xfrm>
            <a:off x="3633746" y="3440632"/>
            <a:ext cx="9027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Silvia Masiero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5" descr="https://www.mn.uio.no/ifi/english/people/aca/sunedm/1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90283" y="2360874"/>
            <a:ext cx="764139" cy="10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/>
          <p:nvPr/>
        </p:nvSpPr>
        <p:spPr>
          <a:xfrm>
            <a:off x="2772289" y="3446848"/>
            <a:ext cx="800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Sune Müller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5" descr="https://www.mn.uio.no/ifi/personer/vit/alexansk/profil---copy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09625" y="4141870"/>
            <a:ext cx="754412" cy="10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5"/>
          <p:cNvSpPr txBox="1"/>
          <p:nvPr/>
        </p:nvSpPr>
        <p:spPr>
          <a:xfrm>
            <a:off x="1763395" y="5190446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Alexander Kempton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5"/>
          <p:cNvSpPr txBox="1"/>
          <p:nvPr/>
        </p:nvSpPr>
        <p:spPr>
          <a:xfrm>
            <a:off x="2843570" y="5190457"/>
            <a:ext cx="9861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Troels Mønsted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5"/>
          <p:cNvSpPr txBox="1"/>
          <p:nvPr/>
        </p:nvSpPr>
        <p:spPr>
          <a:xfrm>
            <a:off x="4200192" y="5204411"/>
            <a:ext cx="7170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Magnus Li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4075700" y="3808025"/>
            <a:ext cx="3822300" cy="1656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Postdocs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15" descr="Bilde av pers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4169780" y="4132165"/>
            <a:ext cx="777850" cy="100803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5"/>
          <p:cNvSpPr txBox="1"/>
          <p:nvPr/>
        </p:nvSpPr>
        <p:spPr>
          <a:xfrm>
            <a:off x="0" y="6457800"/>
            <a:ext cx="43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https://www.mn.uio.no/ifi/english/research/groups/is/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5" title="Skærmbillede 2026-08-10 kl. 15.36.48.png"/>
          <p:cNvPicPr preferRelativeResize="0"/>
          <p:nvPr/>
        </p:nvPicPr>
        <p:blipFill rotWithShape="1">
          <a:blip r:embed="rId13">
            <a:alphaModFix/>
          </a:blip>
          <a:srcRect l="3803" r="7764"/>
          <a:stretch/>
        </p:blipFill>
        <p:spPr>
          <a:xfrm>
            <a:off x="5140900" y="4137600"/>
            <a:ext cx="764151" cy="99715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5"/>
          <p:cNvSpPr txBox="1"/>
          <p:nvPr/>
        </p:nvSpPr>
        <p:spPr>
          <a:xfrm>
            <a:off x="4938486" y="5201880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</a:rPr>
              <a:t>Mari Kannelønning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6022771" y="5204405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</a:rPr>
              <a:t>Manish Baidya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5" title="Skærmbillede 2026-08-10 kl. 15.40.35.png"/>
          <p:cNvPicPr preferRelativeResize="0"/>
          <p:nvPr/>
        </p:nvPicPr>
        <p:blipFill rotWithShape="1">
          <a:blip r:embed="rId14">
            <a:alphaModFix/>
          </a:blip>
          <a:srcRect l="8553" r="14941"/>
          <a:stretch/>
        </p:blipFill>
        <p:spPr>
          <a:xfrm>
            <a:off x="6095730" y="4134970"/>
            <a:ext cx="754400" cy="101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5"/>
          <p:cNvSpPr txBox="1"/>
          <p:nvPr/>
        </p:nvSpPr>
        <p:spPr>
          <a:xfrm>
            <a:off x="6963171" y="5204405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rgbClr val="212121"/>
                </a:solidFill>
              </a:rPr>
              <a:t>Bipin Acharya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15" title="Skærmbillede 2026-08-10 kl. 16.11.55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40800" y="4140842"/>
            <a:ext cx="754400" cy="102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 title="monsted_press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46376" y="4137089"/>
            <a:ext cx="764151" cy="1018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title"/>
          </p:nvPr>
        </p:nvSpPr>
        <p:spPr>
          <a:xfrm>
            <a:off x="899592" y="1022472"/>
            <a:ext cx="7921944" cy="95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19 PhD candidates</a:t>
            </a:r>
            <a:endParaRPr/>
          </a:p>
        </p:txBody>
      </p:sp>
      <p:pic>
        <p:nvPicPr>
          <p:cNvPr id="243" name="Google Shape;243;p16" descr="Image of Bjørnar Valb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06330" y="9542126"/>
            <a:ext cx="490900" cy="4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6" descr="Image result for eric adu-gyamfi"/>
          <p:cNvSpPr/>
          <p:nvPr/>
        </p:nvSpPr>
        <p:spPr>
          <a:xfrm>
            <a:off x="155575" y="427038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0888" y="3194789"/>
            <a:ext cx="1084892" cy="162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9369" y="4815021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8797" y="3896326"/>
            <a:ext cx="1964575" cy="19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54146" y="1975602"/>
            <a:ext cx="169545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64046" y="4223302"/>
            <a:ext cx="1343025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71651" y="2385074"/>
            <a:ext cx="127567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81371" y="2598439"/>
            <a:ext cx="1695467" cy="159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17724" y="4109050"/>
            <a:ext cx="17716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0375" y="1975597"/>
            <a:ext cx="1593784" cy="159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384849" y="1542951"/>
            <a:ext cx="1593775" cy="165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47325" y="350850"/>
            <a:ext cx="1159275" cy="11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118125" y="508450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3" y="4416275"/>
            <a:ext cx="1343025" cy="2018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52225" y="899575"/>
            <a:ext cx="169545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 txBox="1"/>
          <p:nvPr/>
        </p:nvSpPr>
        <p:spPr>
          <a:xfrm>
            <a:off x="6840252" y="1928417"/>
            <a:ext cx="2106234" cy="43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Supported as a </a:t>
            </a: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Global Public Good</a:t>
            </a:r>
            <a:endParaRPr sz="82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Open source</a:t>
            </a: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, entirely free of licensing fees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Generic</a:t>
            </a: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- supporting all use cases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Global footprint</a:t>
            </a: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used by 73 countries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Scalability</a:t>
            </a: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national scale in 60 countries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In-country </a:t>
            </a: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ownership</a:t>
            </a:r>
            <a:endParaRPr sz="825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-NO" sz="1200" b="1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Community-driven</a:t>
            </a:r>
            <a:r>
              <a:rPr lang="no-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 software roadmap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rPr lang="no-NO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more on </a:t>
            </a:r>
            <a:r>
              <a:rPr lang="no-NO" sz="135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dhis2.org/in-action</a:t>
            </a:r>
            <a:r>
              <a:rPr lang="no-NO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no-NO" sz="135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facebook.com/dhis2</a:t>
            </a: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7"/>
          <p:cNvSpPr/>
          <p:nvPr/>
        </p:nvSpPr>
        <p:spPr>
          <a:xfrm>
            <a:off x="1007604" y="6140884"/>
            <a:ext cx="150906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«footprint»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2.4 billion people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7"/>
          <p:cNvSpPr/>
          <p:nvPr/>
        </p:nvSpPr>
        <p:spPr>
          <a:xfrm>
            <a:off x="2857500" y="6158801"/>
            <a:ext cx="34290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+ 60 NGO’s, 58 PEPFAR countries, 60+ PSI countries, 10 global organizations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7"/>
          <p:cNvSpPr txBox="1"/>
          <p:nvPr/>
        </p:nvSpPr>
        <p:spPr>
          <a:xfrm>
            <a:off x="461739" y="764704"/>
            <a:ext cx="841174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 sz="32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DHIS2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7"/>
          <p:cNvPicPr preferRelativeResize="0"/>
          <p:nvPr/>
        </p:nvPicPr>
        <p:blipFill rotWithShape="1">
          <a:blip r:embed="rId5">
            <a:alphaModFix/>
          </a:blip>
          <a:srcRect l="73097" t="28182" r="6559" b="12647"/>
          <a:stretch/>
        </p:blipFill>
        <p:spPr>
          <a:xfrm>
            <a:off x="243608" y="1907704"/>
            <a:ext cx="6624736" cy="401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DIGHEL4355 Helsetjenester og Informasjonsbehov</a:t>
            </a:r>
            <a:endParaRPr/>
          </a:p>
        </p:txBody>
      </p:sp>
      <p:sp>
        <p:nvSpPr>
          <p:cNvPr id="273" name="Google Shape;273;p18"/>
          <p:cNvSpPr txBox="1">
            <a:spLocks noGrp="1"/>
          </p:cNvSpPr>
          <p:nvPr>
            <p:ph type="body" idx="1"/>
          </p:nvPr>
        </p:nvSpPr>
        <p:spPr>
          <a:xfrm>
            <a:off x="9906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Purpose of the course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To provide students with a background in informatics with a foundational understanding of health information management and information needs among health professionals.</a:t>
            </a:r>
            <a:endParaRPr sz="13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Topics: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Basic categories of health services.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Information needs for clinical and administrative purposes. 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The relation between clinical work, administration, research, and health politics in relation to information needs.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How information systems can be used to address challenges related to health information. 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Ethical perspectives on health information.  </a:t>
            </a:r>
            <a:endParaRPr sz="13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/>
          </a:p>
        </p:txBody>
      </p:sp>
      <p:sp>
        <p:nvSpPr>
          <p:cNvPr id="274" name="Google Shape;274;p18"/>
          <p:cNvSpPr txBox="1">
            <a:spLocks noGrp="1"/>
          </p:cNvSpPr>
          <p:nvPr>
            <p:ph type="body" idx="1"/>
          </p:nvPr>
        </p:nvSpPr>
        <p:spPr>
          <a:xfrm>
            <a:off x="49824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Format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The course is organized as a 2-hour lecture and 2-hour seminar (80% compulsory attendance) per week. 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200"/>
              <a:t>Grading A-F based on 30-minute oral examination</a:t>
            </a:r>
            <a:r>
              <a:rPr lang="no-NO" sz="1300"/>
              <a:t>. </a:t>
            </a:r>
            <a:endParaRPr sz="13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Course teacher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Sune Dueholm Müller (</a:t>
            </a:r>
            <a:r>
              <a:rPr lang="no-NO" sz="1300" u="sng">
                <a:solidFill>
                  <a:schemeClr val="hlink"/>
                </a:solidFill>
                <a:hlinkClick r:id="rId3"/>
              </a:rPr>
              <a:t>sunedm@ifi.uio.no</a:t>
            </a:r>
            <a:r>
              <a:rPr lang="no-NO" sz="1300"/>
              <a:t>)</a:t>
            </a:r>
            <a:endParaRPr sz="13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 b="1"/>
          </a:p>
        </p:txBody>
      </p:sp>
      <p:pic>
        <p:nvPicPr>
          <p:cNvPr id="275" name="Google Shape;275;p18"/>
          <p:cNvPicPr preferRelativeResize="0"/>
          <p:nvPr/>
        </p:nvPicPr>
        <p:blipFill rotWithShape="1">
          <a:blip r:embed="rId4">
            <a:alphaModFix/>
          </a:blip>
          <a:srcRect r="58993"/>
          <a:stretch/>
        </p:blipFill>
        <p:spPr>
          <a:xfrm>
            <a:off x="6471000" y="4249400"/>
            <a:ext cx="1014575" cy="138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DIGHEL4365 Informatics for health workers</a:t>
            </a:r>
            <a:endParaRPr/>
          </a:p>
        </p:txBody>
      </p:sp>
      <p:sp>
        <p:nvSpPr>
          <p:cNvPr id="281" name="Google Shape;281;p19"/>
          <p:cNvSpPr txBox="1"/>
          <p:nvPr/>
        </p:nvSpPr>
        <p:spPr>
          <a:xfrm>
            <a:off x="9906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 of the course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provide students with a background in health with a foundational understanding of  programming</a:t>
            </a:r>
            <a:r>
              <a:rPr lang="no-NO" sz="1300">
                <a:solidFill>
                  <a:schemeClr val="dk1"/>
                </a:solidFill>
              </a:rPr>
              <a:t> and </a:t>
            </a: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databases, </a:t>
            </a:r>
            <a:endParaRPr sz="13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Topics: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-NO" sz="1300">
                <a:solidFill>
                  <a:schemeClr val="dk1"/>
                </a:solidFill>
              </a:rPr>
              <a:t>Algorithmic thinking</a:t>
            </a:r>
            <a:endParaRPr sz="1300">
              <a:solidFill>
                <a:schemeClr val="dk1"/>
              </a:solidFill>
            </a:endParaRPr>
          </a:p>
          <a:p>
            <a:pPr marL="914400" marR="0" lvl="1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-NO" sz="1300">
                <a:solidFill>
                  <a:schemeClr val="dk1"/>
                </a:solidFill>
              </a:rPr>
              <a:t>Input-output</a:t>
            </a:r>
            <a:endParaRPr sz="1300">
              <a:solidFill>
                <a:schemeClr val="dk1"/>
              </a:solidFill>
            </a:endParaRPr>
          </a:p>
          <a:p>
            <a:pPr marL="914400" marR="0" lvl="1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-NO" sz="1300">
                <a:solidFill>
                  <a:schemeClr val="dk1"/>
                </a:solidFill>
              </a:rPr>
              <a:t>Statements and loops</a:t>
            </a:r>
            <a:endParaRPr sz="13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Databases</a:t>
            </a:r>
            <a:endParaRPr/>
          </a:p>
          <a:p>
            <a:pPr marL="914400" marR="0" lvl="1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○"/>
            </a:pPr>
            <a:r>
              <a:rPr lang="no-NO"/>
              <a:t>How to efficiently store data</a:t>
            </a:r>
            <a:endParaRPr/>
          </a:p>
          <a:p>
            <a:pPr marL="914400" marR="0" lvl="1" indent="-31750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</a:pPr>
            <a:r>
              <a:rPr lang="no-NO"/>
              <a:t>How to find the right data</a:t>
            </a:r>
            <a:endParaRPr/>
          </a:p>
          <a:p>
            <a:pPr marL="342900" marR="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9"/>
          <p:cNvSpPr txBox="1"/>
          <p:nvPr/>
        </p:nvSpPr>
        <p:spPr>
          <a:xfrm>
            <a:off x="49824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hours lecture per week, for half of </a:t>
            </a:r>
            <a:r>
              <a:rPr lang="no-NO" sz="1300">
                <a:solidFill>
                  <a:schemeClr val="dk1"/>
                </a:solidFill>
              </a:rPr>
              <a:t>the</a:t>
            </a: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semester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hours seminar per week (80% compulsory attendance)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</a:rPr>
              <a:t>2 i</a:t>
            </a: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ndividual assignments</a:t>
            </a:r>
            <a:endParaRPr sz="1300">
              <a:solidFill>
                <a:schemeClr val="dk1"/>
              </a:solidFill>
            </a:endParaRPr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o-NO" sz="1300">
                <a:solidFill>
                  <a:schemeClr val="dk1"/>
                </a:solidFill>
              </a:rPr>
              <a:t>W</a:t>
            </a: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ritten digital exam</a:t>
            </a:r>
            <a:endParaRPr/>
          </a:p>
          <a:p>
            <a:pPr marL="0" marR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teachers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Johan Ivar Sæbø (</a:t>
            </a:r>
            <a:r>
              <a:rPr lang="no-NO" sz="1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johansa@ifi.uio.no</a:t>
            </a:r>
            <a:r>
              <a:rPr lang="no-NO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marL="457200" marR="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endParaRPr/>
          </a:p>
          <a:p>
            <a:pPr marL="342900" marR="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19" descr="Ingressbild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5325" y="4678525"/>
            <a:ext cx="1232300" cy="16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6b84f39c4_2_6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DIGHEL4370 Project in Digital Health</a:t>
            </a:r>
            <a:endParaRPr/>
          </a:p>
        </p:txBody>
      </p:sp>
      <p:sp>
        <p:nvSpPr>
          <p:cNvPr id="289" name="Google Shape;289;g3f6b84f39c4_2_6"/>
          <p:cNvSpPr txBox="1">
            <a:spLocks noGrp="1"/>
          </p:cNvSpPr>
          <p:nvPr>
            <p:ph type="body" idx="1"/>
          </p:nvPr>
        </p:nvSpPr>
        <p:spPr>
          <a:xfrm>
            <a:off x="9906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Purpose of the course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To provide students with practical experience with identifying challenges related to information needs in a specific problem context and proposing digital solutions to meet these. In addition, the course will give student experience with working in interdisciplinary teams. </a:t>
            </a:r>
            <a:endParaRPr sz="13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Topics: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Practical experience working in interdisciplinary teams. 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50"/>
              <a:t>Knowledge of and experience in applying key ICT development approaches</a:t>
            </a:r>
            <a:endParaRPr sz="135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50"/>
              <a:t>Practical experience in examining a use case and understanding information needs</a:t>
            </a:r>
            <a:endParaRPr sz="1350"/>
          </a:p>
          <a:p>
            <a:pPr marL="164465" lvl="0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/>
          </a:p>
        </p:txBody>
      </p:sp>
      <p:sp>
        <p:nvSpPr>
          <p:cNvPr id="290" name="Google Shape;290;g3f6b84f39c4_2_6"/>
          <p:cNvSpPr txBox="1">
            <a:spLocks noGrp="1"/>
          </p:cNvSpPr>
          <p:nvPr>
            <p:ph type="body" idx="1"/>
          </p:nvPr>
        </p:nvSpPr>
        <p:spPr>
          <a:xfrm>
            <a:off x="49824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Format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The course is organized as a 2-hour lecture and a 2-hour seminar per week. 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200"/>
              <a:t>Grading A-F based on oral group presentation</a:t>
            </a:r>
            <a:r>
              <a:rPr lang="no-NO" sz="1300"/>
              <a:t> </a:t>
            </a:r>
            <a:endParaRPr sz="13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300" b="1"/>
              <a:t>Course teacher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Troels Mønsted (</a:t>
            </a:r>
            <a:r>
              <a:rPr lang="no-NO" sz="1300" u="sng">
                <a:solidFill>
                  <a:schemeClr val="hlink"/>
                </a:solidFill>
                <a:hlinkClick r:id="rId3"/>
              </a:rPr>
              <a:t>monsted@ifi.uio.no</a:t>
            </a:r>
            <a:r>
              <a:rPr lang="no-NO" sz="1300"/>
              <a:t>)</a:t>
            </a:r>
            <a:endParaRPr sz="13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 b="1"/>
          </a:p>
        </p:txBody>
      </p:sp>
      <p:pic>
        <p:nvPicPr>
          <p:cNvPr id="291" name="Google Shape;291;g3f6b84f39c4_2_6" title="monsted_pres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0972" y="4213775"/>
            <a:ext cx="1051374" cy="1401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IN5210 Information Systems</a:t>
            </a:r>
            <a:endParaRPr/>
          </a:p>
        </p:txBody>
      </p:sp>
      <p:sp>
        <p:nvSpPr>
          <p:cNvPr id="297" name="Google Shape;297;p20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1178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no-NO" sz="2100"/>
              <a:t>Broad introduction to IS research</a:t>
            </a:r>
            <a:endParaRPr sz="2100"/>
          </a:p>
          <a:p>
            <a:pPr marL="74295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</a:pPr>
            <a:r>
              <a:rPr lang="no-NO" sz="1700"/>
              <a:t>Steep learning curve - lots to read, discuss and learn</a:t>
            </a:r>
            <a:endParaRPr sz="1700"/>
          </a:p>
          <a:p>
            <a:pPr marL="74295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</a:pPr>
            <a:r>
              <a:rPr lang="no-NO" sz="1700"/>
              <a:t>Engaging and rewarding in terms of preparing for your master’s</a:t>
            </a:r>
            <a:endParaRPr sz="1700"/>
          </a:p>
          <a:p>
            <a:pPr marL="342900" lvl="0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/>
          </a:p>
          <a:p>
            <a:pPr marL="342900" lvl="0" indent="-31178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no-NO" sz="2100"/>
              <a:t>Learning outcomes:</a:t>
            </a:r>
            <a:endParaRPr sz="21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no-NO" sz="1700"/>
              <a:t>Know as selection of IS theories and concepts</a:t>
            </a:r>
            <a:endParaRPr sz="1700"/>
          </a:p>
          <a:p>
            <a:pPr marL="1143000" lvl="2" indent="-19367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How to discover them</a:t>
            </a:r>
            <a:endParaRPr sz="1300"/>
          </a:p>
          <a:p>
            <a:pPr marL="1143000" lvl="2" indent="-19367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How they are made</a:t>
            </a:r>
            <a:endParaRPr sz="1300"/>
          </a:p>
          <a:p>
            <a:pPr marL="1143000" lvl="2" indent="-193675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no-NO" sz="1300"/>
              <a:t>How to use them in own research</a:t>
            </a:r>
            <a:endParaRPr sz="13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no-NO" sz="1700"/>
              <a:t>Practice reading academic papers</a:t>
            </a:r>
            <a:endParaRPr sz="1700"/>
          </a:p>
          <a:p>
            <a:pPr marL="742950" lvl="1" indent="-25273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no-NO" sz="1700"/>
              <a:t>Practice academic writing</a:t>
            </a:r>
            <a:endParaRPr sz="1700"/>
          </a:p>
          <a:p>
            <a:pPr marL="342900" lvl="0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/>
          </a:p>
          <a:p>
            <a:pPr marL="342900" lvl="0" indent="-31178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no-NO" sz="2100"/>
              <a:t>Topics reflect ongoing research in IS and DIN</a:t>
            </a:r>
            <a:endParaRPr sz="21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  <p:sp>
        <p:nvSpPr>
          <p:cNvPr id="298" name="Google Shape;298;p20"/>
          <p:cNvSpPr txBox="1"/>
          <p:nvPr/>
        </p:nvSpPr>
        <p:spPr>
          <a:xfrm>
            <a:off x="107498" y="6028725"/>
            <a:ext cx="849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https://www.uio.no/studier/emner/matnat/ifi/IN5210/h2</a:t>
            </a:r>
            <a:r>
              <a:rPr lang="no-NO" sz="1800" u="sng">
                <a:solidFill>
                  <a:schemeClr val="hlink"/>
                </a:solidFill>
                <a:hlinkClick r:id="rId3"/>
              </a:rPr>
              <a:t>6</a:t>
            </a: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/index.html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1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no-NO" sz="2100"/>
              <a:t>2+2 lectures per week 2 hours seminars per week</a:t>
            </a:r>
            <a:endParaRPr sz="2100"/>
          </a:p>
          <a:p>
            <a:pPr marL="742950" lvl="1" indent="-2413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</a:pPr>
            <a:r>
              <a:rPr lang="no-NO" sz="1700"/>
              <a:t>Mandatory (80%) attendance including preparations (short assignments)</a:t>
            </a:r>
            <a:endParaRPr sz="1700"/>
          </a:p>
          <a:p>
            <a:pPr marL="342900" lvl="0" indent="-2984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no-NO" sz="2100"/>
              <a:t>Essay (individual written home exam) + Oral (for some)</a:t>
            </a:r>
            <a:endParaRPr sz="21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  <p:sp>
        <p:nvSpPr>
          <p:cNvPr id="304" name="Google Shape;304;p21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Structure</a:t>
            </a:r>
            <a:endParaRPr/>
          </a:p>
        </p:txBody>
      </p:sp>
      <p:pic>
        <p:nvPicPr>
          <p:cNvPr id="305" name="Google Shape;305;p21" descr="Image of Petter Niels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122" y="3859499"/>
            <a:ext cx="779551" cy="103940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1"/>
          <p:cNvSpPr txBox="1"/>
          <p:nvPr/>
        </p:nvSpPr>
        <p:spPr>
          <a:xfrm>
            <a:off x="1913251" y="4921575"/>
            <a:ext cx="1048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Petter Nielsen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Arial"/>
              <a:buNone/>
            </a:pPr>
            <a:r>
              <a:rPr lang="no-NO" sz="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pnielsen@ifi.uio.no</a:t>
            </a:r>
            <a:r>
              <a:rPr lang="no-NO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1"/>
          <p:cNvSpPr txBox="1"/>
          <p:nvPr/>
        </p:nvSpPr>
        <p:spPr>
          <a:xfrm>
            <a:off x="4240746" y="4921575"/>
            <a:ext cx="130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</a:rPr>
              <a:t>Steffen Hornemann</a:t>
            </a:r>
            <a:endParaRPr sz="9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800" u="sng">
                <a:solidFill>
                  <a:schemeClr val="hlink"/>
                </a:solidFill>
              </a:rPr>
              <a:t>shorn@ifi.uio.no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1"/>
          <p:cNvSpPr txBox="1"/>
          <p:nvPr/>
        </p:nvSpPr>
        <p:spPr>
          <a:xfrm>
            <a:off x="3042851" y="4921577"/>
            <a:ext cx="1197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</a:rPr>
              <a:t>Geertruida Attwell </a:t>
            </a:r>
            <a:r>
              <a:rPr lang="no-NO" sz="800" u="sng">
                <a:solidFill>
                  <a:schemeClr val="hlink"/>
                </a:solidFill>
              </a:rPr>
              <a:t>geertrua@ifi.uio.no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21"/>
          <p:cNvPicPr preferRelativeResize="0"/>
          <p:nvPr/>
        </p:nvPicPr>
        <p:blipFill rotWithShape="1">
          <a:blip r:embed="rId5">
            <a:alphaModFix/>
          </a:blip>
          <a:srcRect l="28382" t="4819" r="17620" b="44504"/>
          <a:stretch/>
        </p:blipFill>
        <p:spPr>
          <a:xfrm>
            <a:off x="4355525" y="3855150"/>
            <a:ext cx="883936" cy="106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1"/>
          <p:cNvPicPr preferRelativeResize="0"/>
          <p:nvPr/>
        </p:nvPicPr>
        <p:blipFill rotWithShape="1">
          <a:blip r:embed="rId6">
            <a:alphaModFix/>
          </a:blip>
          <a:srcRect l="23601" t="16615" r="25470" b="20614"/>
          <a:stretch/>
        </p:blipFill>
        <p:spPr>
          <a:xfrm>
            <a:off x="3148725" y="3859500"/>
            <a:ext cx="815762" cy="103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"/>
          <p:cNvSpPr txBox="1">
            <a:spLocks noGrp="1"/>
          </p:cNvSpPr>
          <p:nvPr>
            <p:ph type="title"/>
          </p:nvPr>
        </p:nvSpPr>
        <p:spPr>
          <a:xfrm>
            <a:off x="285150" y="714576"/>
            <a:ext cx="8573700" cy="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no-NO"/>
              <a:t>IN4340: Engaged Qualitative Research Methods</a:t>
            </a:r>
            <a:endParaRPr/>
          </a:p>
        </p:txBody>
      </p:sp>
      <p:sp>
        <p:nvSpPr>
          <p:cNvPr id="317" name="Google Shape;317;p22"/>
          <p:cNvSpPr txBox="1">
            <a:spLocks noGrp="1"/>
          </p:cNvSpPr>
          <p:nvPr>
            <p:ph type="body" idx="2"/>
          </p:nvPr>
        </p:nvSpPr>
        <p:spPr>
          <a:xfrm>
            <a:off x="285122" y="1704050"/>
            <a:ext cx="8076900" cy="4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Introductory course to Qualitative Research Methods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Takes the stance of engaged research: a participatory form of research for studying complex real-world problems from the perspectives of key stakeholders 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“Engaged” course by name and fact: not only weekly lectures, but also four applied sessions in which students deal with real-life fieldwork scenaria, applying the notions learned in class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Sharp focus on skills needed to develop your MSc         thesis proposal and write your thesis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Assessment: 40% two home essays, 60% written exam</a:t>
            </a:r>
            <a:endParaRPr sz="22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200"/>
          </a:p>
        </p:txBody>
      </p:sp>
      <p:pic>
        <p:nvPicPr>
          <p:cNvPr id="318" name="Google Shape;31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2600" y="4353475"/>
            <a:ext cx="1279300" cy="1279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2"/>
          <p:cNvSpPr txBox="1"/>
          <p:nvPr/>
        </p:nvSpPr>
        <p:spPr>
          <a:xfrm>
            <a:off x="7622150" y="5632775"/>
            <a:ext cx="1360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Teacher:   Silvia Masiero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no-NO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silvima@ifi.uio.no</a:t>
            </a: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50572" y="6028568"/>
            <a:ext cx="550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https://www.uio.no/studier/emner/matnat/ifi/IN4340/index-eng.html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3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IN4380 Digital Transformation of Healthcare</a:t>
            </a:r>
            <a:endParaRPr/>
          </a:p>
        </p:txBody>
      </p:sp>
      <p:sp>
        <p:nvSpPr>
          <p:cNvPr id="326" name="Google Shape;326;p23"/>
          <p:cNvSpPr txBox="1">
            <a:spLocks noGrp="1"/>
          </p:cNvSpPr>
          <p:nvPr>
            <p:ph type="body" idx="1"/>
          </p:nvPr>
        </p:nvSpPr>
        <p:spPr>
          <a:xfrm>
            <a:off x="9906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200" b="1"/>
              <a:t>Purpose of the course</a:t>
            </a:r>
            <a:endParaRPr sz="1200" b="1"/>
          </a:p>
          <a:p>
            <a:pPr marL="457200" lvl="0" indent="-30480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Digital Transformation of Healthcare aims to develop students’ understanding of digital health in a global context and with a key focus on the Norwegian healthcare system. 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After completing the course, students are able to identify key institutional, organizational, and (inter)personal challenges and opportunities related to digitalization of the health sector.</a:t>
            </a:r>
            <a:endParaRPr sz="12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o-NO" sz="1200" b="1"/>
            </a:br>
            <a:r>
              <a:rPr lang="no-NO" sz="1200" b="1"/>
              <a:t>Themes:</a:t>
            </a:r>
            <a:endParaRPr sz="12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/>
              <a:t>The course is organized around four core themes: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Foundational concepts of digital health.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The institutional context for change.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Trends and emerging technologies in healthcare. 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Change processes in digitalization of healthcare services.</a:t>
            </a:r>
            <a:endParaRPr sz="12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/>
              <a:t>During the course you will be introduced to a variety of theories and a range of empirical examples covering, for instance,electronic health records, digital health infrastructures, eHealth and telemedicine, and artificial intelligence.</a:t>
            </a:r>
            <a:endParaRPr sz="12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200"/>
          </a:p>
        </p:txBody>
      </p:sp>
      <p:sp>
        <p:nvSpPr>
          <p:cNvPr id="327" name="Google Shape;327;p23"/>
          <p:cNvSpPr txBox="1">
            <a:spLocks noGrp="1"/>
          </p:cNvSpPr>
          <p:nvPr>
            <p:ph type="body" idx="1"/>
          </p:nvPr>
        </p:nvSpPr>
        <p:spPr>
          <a:xfrm>
            <a:off x="4982400" y="2082900"/>
            <a:ext cx="399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200" b="1"/>
              <a:t>Key info</a:t>
            </a:r>
            <a:endParaRPr sz="1200" b="1"/>
          </a:p>
          <a:p>
            <a:pPr marL="457200" lvl="0" indent="-30480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10 ECTS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Grading A-F based on 30-minute oral examination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2-hour lecture + 2-hour seminar per week. 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9 individual reflection notes during the course. </a:t>
            </a:r>
            <a:endParaRPr sz="1200"/>
          </a:p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/>
          </a:p>
          <a:p>
            <a:pPr marL="0" lvl="0" indent="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200" b="1"/>
              <a:t>Course teachers</a:t>
            </a:r>
            <a:endParaRPr sz="1200" b="1"/>
          </a:p>
          <a:p>
            <a:pPr marL="457200" lvl="0" indent="-304800" algn="l" rtl="0">
              <a:lnSpc>
                <a:spcPct val="98181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Sune Dueholm Müller (</a:t>
            </a:r>
            <a:r>
              <a:rPr lang="no-NO" sz="1200" u="sng">
                <a:solidFill>
                  <a:schemeClr val="hlink"/>
                </a:solidFill>
                <a:hlinkClick r:id="rId3"/>
              </a:rPr>
              <a:t>sunedm@ifi.uio.no</a:t>
            </a:r>
            <a:r>
              <a:rPr lang="no-NO" sz="1200"/>
              <a:t>)</a:t>
            </a:r>
            <a:endParaRPr sz="1200"/>
          </a:p>
          <a:p>
            <a:pPr marL="457200" lvl="0" indent="-3048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200"/>
              <a:t>Troels Mønsted (</a:t>
            </a:r>
            <a:r>
              <a:rPr lang="no-NO" sz="1200" u="sng">
                <a:solidFill>
                  <a:srgbClr val="467886"/>
                </a:solidFill>
              </a:rPr>
              <a:t>monsted@ifi.uio.no</a:t>
            </a:r>
            <a:r>
              <a:rPr lang="no-NO" sz="1200"/>
              <a:t>) </a:t>
            </a:r>
            <a:endParaRPr sz="1200"/>
          </a:p>
          <a:p>
            <a:pPr marL="342900" lvl="0" indent="-178435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300" b="1"/>
          </a:p>
        </p:txBody>
      </p:sp>
      <p:pic>
        <p:nvPicPr>
          <p:cNvPr id="328" name="Google Shape;32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0550" y="4808475"/>
            <a:ext cx="2474125" cy="138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>
            <a:spLocks noGrp="1"/>
          </p:cNvSpPr>
          <p:nvPr>
            <p:ph type="title"/>
          </p:nvPr>
        </p:nvSpPr>
        <p:spPr>
          <a:xfrm>
            <a:off x="311700" y="1005800"/>
            <a:ext cx="85206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no-NO" sz="2400"/>
              <a:t>IN5320 - Development in Platform Ecosystems</a:t>
            </a:r>
            <a:endParaRPr sz="2400"/>
          </a:p>
        </p:txBody>
      </p:sp>
      <p:sp>
        <p:nvSpPr>
          <p:cNvPr id="334" name="Google Shape;334;p24"/>
          <p:cNvSpPr txBox="1">
            <a:spLocks noGrp="1"/>
          </p:cNvSpPr>
          <p:nvPr>
            <p:ph type="body" idx="1"/>
          </p:nvPr>
        </p:nvSpPr>
        <p:spPr>
          <a:xfrm>
            <a:off x="113425" y="1776925"/>
            <a:ext cx="6138600" cy="3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Software platform represents an increasingly common way of organizing digital resources to support and promote design and innovation</a:t>
            </a:r>
            <a:br>
              <a:rPr lang="no-NO" sz="1500">
                <a:latin typeface="Arial"/>
                <a:ea typeface="Arial"/>
                <a:cs typeface="Arial"/>
                <a:sym typeface="Arial"/>
              </a:rPr>
            </a:b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5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This course is about the theory and practice of Development in Platform Ecosystems</a:t>
            </a:r>
            <a:br>
              <a:rPr lang="no-NO" sz="1500">
                <a:latin typeface="Arial"/>
                <a:ea typeface="Arial"/>
                <a:cs typeface="Arial"/>
                <a:sym typeface="Arial"/>
              </a:rPr>
            </a:b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Governance of/in platform ecosystems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Design and Innovation in platform ecosystems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/>
              <a:t>S</a:t>
            </a:r>
            <a:r>
              <a:rPr lang="no-NO" sz="1500">
                <a:latin typeface="Arial"/>
                <a:ea typeface="Arial"/>
                <a:cs typeface="Arial"/>
                <a:sym typeface="Arial"/>
              </a:rPr>
              <a:t>oftware platform ecosystems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Platforms in the public sector</a:t>
            </a:r>
            <a:br>
              <a:rPr lang="no-NO" sz="1500">
                <a:latin typeface="Arial"/>
                <a:ea typeface="Arial"/>
                <a:cs typeface="Arial"/>
                <a:sym typeface="Arial"/>
              </a:rPr>
            </a:b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Practical part of the course comprises exercises and mandatory assignments on the development of web-based applications for platforms (JavaScript, React)</a:t>
            </a:r>
            <a:br>
              <a:rPr lang="no-NO" sz="1500">
                <a:latin typeface="Arial"/>
                <a:ea typeface="Arial"/>
                <a:cs typeface="Arial"/>
                <a:sym typeface="Arial"/>
              </a:rPr>
            </a:b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-NO" sz="1500">
                <a:latin typeface="Arial"/>
                <a:ea typeface="Arial"/>
                <a:cs typeface="Arial"/>
                <a:sym typeface="Arial"/>
              </a:rPr>
              <a:t>A six-week project where students in groups design and develop a web-based application 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9450" y="1005800"/>
            <a:ext cx="582850" cy="5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4"/>
          <p:cNvSpPr txBox="1">
            <a:spLocks noGrp="1"/>
          </p:cNvSpPr>
          <p:nvPr>
            <p:ph type="body" idx="1"/>
          </p:nvPr>
        </p:nvSpPr>
        <p:spPr>
          <a:xfrm>
            <a:off x="6450300" y="1776925"/>
            <a:ext cx="2463900" cy="3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-NO" sz="1200" b="1">
                <a:latin typeface="Arial"/>
                <a:ea typeface="Arial"/>
                <a:cs typeface="Arial"/>
                <a:sym typeface="Arial"/>
              </a:rPr>
              <a:t>Key info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>
                <a:latin typeface="Arial"/>
                <a:ea typeface="Arial"/>
                <a:cs typeface="Arial"/>
                <a:sym typeface="Arial"/>
              </a:rPr>
              <a:t>10 ETC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>
                <a:latin typeface="Arial"/>
                <a:ea typeface="Arial"/>
                <a:cs typeface="Arial"/>
                <a:sym typeface="Arial"/>
              </a:rPr>
              <a:t>Grading: A-F based on group work (</a:t>
            </a:r>
            <a:r>
              <a:rPr lang="no-NO" sz="1200"/>
              <a:t>85</a:t>
            </a:r>
            <a:r>
              <a:rPr lang="no-NO" sz="1200">
                <a:latin typeface="Arial"/>
                <a:ea typeface="Arial"/>
                <a:cs typeface="Arial"/>
                <a:sym typeface="Arial"/>
              </a:rPr>
              <a:t>%) and individual </a:t>
            </a:r>
            <a:r>
              <a:rPr lang="no-NO" sz="1200"/>
              <a:t>midterm</a:t>
            </a:r>
            <a:r>
              <a:rPr lang="no-NO" sz="1200">
                <a:latin typeface="Arial"/>
                <a:ea typeface="Arial"/>
                <a:cs typeface="Arial"/>
                <a:sym typeface="Arial"/>
              </a:rPr>
              <a:t> exam (</a:t>
            </a:r>
            <a:r>
              <a:rPr lang="no-NO" sz="1200"/>
              <a:t>15</a:t>
            </a:r>
            <a:r>
              <a:rPr lang="no-NO" sz="1200">
                <a:latin typeface="Arial"/>
                <a:ea typeface="Arial"/>
                <a:cs typeface="Arial"/>
                <a:sym typeface="Arial"/>
              </a:rPr>
              <a:t>%)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/>
              <a:t>L</a:t>
            </a:r>
            <a:r>
              <a:rPr lang="no-NO" sz="1200">
                <a:latin typeface="Arial"/>
                <a:ea typeface="Arial"/>
                <a:cs typeface="Arial"/>
                <a:sym typeface="Arial"/>
              </a:rPr>
              <a:t>ectures with readings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>
                <a:latin typeface="Arial"/>
                <a:ea typeface="Arial"/>
                <a:cs typeface="Arial"/>
                <a:sym typeface="Arial"/>
              </a:rPr>
              <a:t>Practical mandatory assignments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>
                <a:latin typeface="Arial"/>
                <a:ea typeface="Arial"/>
                <a:cs typeface="Arial"/>
                <a:sym typeface="Arial"/>
              </a:rPr>
              <a:t>Group work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-NO" sz="1200" b="1">
                <a:latin typeface="Arial"/>
                <a:ea typeface="Arial"/>
                <a:cs typeface="Arial"/>
                <a:sym typeface="Arial"/>
              </a:rPr>
              <a:t>Contact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-NO" sz="1200">
                <a:latin typeface="Arial"/>
                <a:ea typeface="Arial"/>
                <a:cs typeface="Arial"/>
                <a:sym typeface="Arial"/>
              </a:rPr>
              <a:t>Terje Aksel Sanner (terjeasa@ifi.uio.no)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2000" y="5299344"/>
            <a:ext cx="1069200" cy="1234656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4"/>
          <p:cNvSpPr txBox="1"/>
          <p:nvPr/>
        </p:nvSpPr>
        <p:spPr>
          <a:xfrm>
            <a:off x="6097017" y="6564687"/>
            <a:ext cx="8514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Terje Sanner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24" descr="https://www.mn.uio.no/ifi/personer/vit/alexansk/profil---copy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14298" y="5313511"/>
            <a:ext cx="891525" cy="121243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 txBox="1"/>
          <p:nvPr/>
        </p:nvSpPr>
        <p:spPr>
          <a:xfrm>
            <a:off x="8130770" y="6564687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Alexander Kempton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4"/>
          <p:cNvSpPr txBox="1"/>
          <p:nvPr/>
        </p:nvSpPr>
        <p:spPr>
          <a:xfrm>
            <a:off x="99504" y="6125750"/>
            <a:ext cx="514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https://www.uio.no/studier/emner/matnat/ifi/IN5320/index.html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00775" y="5259172"/>
            <a:ext cx="1124876" cy="1322276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4"/>
          <p:cNvSpPr txBox="1"/>
          <p:nvPr/>
        </p:nvSpPr>
        <p:spPr>
          <a:xfrm>
            <a:off x="7256552" y="6581450"/>
            <a:ext cx="10692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Johanne Thunes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690dfeca6_1_0"/>
          <p:cNvSpPr txBox="1">
            <a:spLocks noGrp="1"/>
          </p:cNvSpPr>
          <p:nvPr>
            <p:ph type="title"/>
          </p:nvPr>
        </p:nvSpPr>
        <p:spPr>
          <a:xfrm>
            <a:off x="285150" y="714576"/>
            <a:ext cx="8573700" cy="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no-NO"/>
              <a:t>IN5370: ICTs and Global Inequalities</a:t>
            </a:r>
            <a:endParaRPr/>
          </a:p>
        </p:txBody>
      </p:sp>
      <p:sp>
        <p:nvSpPr>
          <p:cNvPr id="350" name="Google Shape;350;g3f690dfeca6_1_0"/>
          <p:cNvSpPr txBox="1">
            <a:spLocks noGrp="1"/>
          </p:cNvSpPr>
          <p:nvPr>
            <p:ph type="body" idx="2"/>
          </p:nvPr>
        </p:nvSpPr>
        <p:spPr>
          <a:xfrm>
            <a:off x="285125" y="1704050"/>
            <a:ext cx="8141100" cy="4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Intensive (four weeks: 1-25 September)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Home exam at the end of the course counts 100% of the final grade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Concerns understanding the relation between ICTs and socio-economic inequalities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Relevant in current times given the widespread diffusion of digitally-induced harm and injustice (stemming from ICTs including digital ID, biometric border controls, and data violence tools in and beyond the Global South)</a:t>
            </a:r>
            <a:endParaRPr sz="220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-NO" sz="2200"/>
              <a:t>We try to answer the question: are ICTs deepening socio-economic inequalities, and what can be done? </a:t>
            </a:r>
            <a:endParaRPr sz="2200"/>
          </a:p>
        </p:txBody>
      </p:sp>
      <p:pic>
        <p:nvPicPr>
          <p:cNvPr id="351" name="Google Shape;351;g3f690dfeca6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2600" y="4353475"/>
            <a:ext cx="1279300" cy="1279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f690dfeca6_1_0"/>
          <p:cNvSpPr txBox="1"/>
          <p:nvPr/>
        </p:nvSpPr>
        <p:spPr>
          <a:xfrm>
            <a:off x="7622150" y="5632775"/>
            <a:ext cx="1360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Teacher:   Silvia Masiero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no-NO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silvima@ifi.uio.no</a:t>
            </a:r>
            <a:r>
              <a:rPr lang="no-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f690dfeca6_1_0"/>
          <p:cNvSpPr txBox="1"/>
          <p:nvPr/>
        </p:nvSpPr>
        <p:spPr>
          <a:xfrm>
            <a:off x="50572" y="6028568"/>
            <a:ext cx="5505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https://www.uio.no/studier/emner/matnat/ifi/IN</a:t>
            </a:r>
            <a:r>
              <a:rPr lang="no-NO" sz="1800" u="sng">
                <a:solidFill>
                  <a:schemeClr val="hlink"/>
                </a:solidFill>
                <a:hlinkClick r:id="rId5"/>
              </a:rPr>
              <a:t>537</a:t>
            </a:r>
            <a:r>
              <a:rPr lang="no-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0/index-eng.html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6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Master thesis</a:t>
            </a:r>
            <a:endParaRPr/>
          </a:p>
        </p:txBody>
      </p:sp>
      <p:sp>
        <p:nvSpPr>
          <p:cNvPr id="359" name="Google Shape;359;p26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You are expected to pick your courses, the topic of your thesis and your supervisor during your first semester. </a:t>
            </a:r>
            <a:endParaRPr sz="20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Available thesis topics will be presented on an information meeting in September.</a:t>
            </a:r>
            <a:endParaRPr sz="20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In mid-October, a form will be made available where you submit up to 3 themes you would like to write about. You will then be assigned to a supervisor based on capacity and demand.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A long thesis (60 credits) should be completed over two or three semesters, but work should begin during the second semester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A long thesis should be approximately 100 (+/- 20) pages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no-NO" sz="2000"/>
              <a:t>Past theses can be found at duo.uio.no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7"/>
          <p:cNvSpPr txBox="1">
            <a:spLocks noGrp="1"/>
          </p:cNvSpPr>
          <p:nvPr>
            <p:ph type="title"/>
          </p:nvPr>
        </p:nvSpPr>
        <p:spPr>
          <a:xfrm>
            <a:off x="461739" y="764704"/>
            <a:ext cx="841174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Typical themes for master theses</a:t>
            </a:r>
            <a:endParaRPr/>
          </a:p>
        </p:txBody>
      </p:sp>
      <p:sp>
        <p:nvSpPr>
          <p:cNvPr id="365" name="Google Shape;365;p27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151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-NO" sz="1600"/>
              <a:t>Master’s theses topics generally revolve around design, use, implementation, innovation, management, and governance of information technology in organizations. </a:t>
            </a:r>
            <a:endParaRPr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-NO" sz="1600"/>
              <a:t>DHIS2 or other empirical contexts e.g., in Norway</a:t>
            </a:r>
            <a:endParaRPr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-NO" sz="1600"/>
              <a:t>May be descriptive and explanatory, e.g., case studies or constructive and interventionist, e.g., action research. </a:t>
            </a:r>
            <a:endParaRPr/>
          </a:p>
        </p:txBody>
      </p:sp>
      <p:sp>
        <p:nvSpPr>
          <p:cNvPr id="366" name="Google Shape;366;p27"/>
          <p:cNvSpPr txBox="1"/>
          <p:nvPr/>
        </p:nvSpPr>
        <p:spPr>
          <a:xfrm>
            <a:off x="323528" y="4725144"/>
            <a:ext cx="36004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sharing in welfare technology</a:t>
            </a:r>
            <a:b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7"/>
          <p:cNvSpPr txBox="1"/>
          <p:nvPr/>
        </p:nvSpPr>
        <p:spPr>
          <a:xfrm>
            <a:off x="4476396" y="4869160"/>
            <a:ext cx="476320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-NO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of new sequencing technology for cancer research at Radiumhospitalet</a:t>
            </a:r>
            <a:br>
              <a:rPr lang="no-NO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7"/>
          <p:cNvSpPr txBox="1"/>
          <p:nvPr/>
        </p:nvSpPr>
        <p:spPr>
          <a:xfrm>
            <a:off x="2286000" y="4040986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 from </a:t>
            </a:r>
            <a:r>
              <a:rPr lang="no-NO" sz="1800">
                <a:solidFill>
                  <a:schemeClr val="dk1"/>
                </a:solidFill>
              </a:rPr>
              <a:t>previous</a:t>
            </a:r>
            <a:r>
              <a:rPr lang="no-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years: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8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-NO"/>
              <a:t>Master topics will become available soon</a:t>
            </a:r>
            <a:endParaRPr/>
          </a:p>
        </p:txBody>
      </p:sp>
      <p:sp>
        <p:nvSpPr>
          <p:cNvPr id="374" name="Google Shape;374;p28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o-NO" sz="2400"/>
              <a:t>https://www.mn.uio.no/ifi/studier/masteroppgaver/is/</a:t>
            </a:r>
            <a:endParaRPr sz="2400"/>
          </a:p>
        </p:txBody>
      </p:sp>
      <p:pic>
        <p:nvPicPr>
          <p:cNvPr id="375" name="Google Shape;37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076" y="2852936"/>
            <a:ext cx="8147248" cy="381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9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The master projects (to be updated)</a:t>
            </a:r>
            <a:endParaRPr/>
          </a:p>
        </p:txBody>
      </p:sp>
      <p:sp>
        <p:nvSpPr>
          <p:cNvPr id="381" name="Google Shape;381;p29"/>
          <p:cNvSpPr txBox="1">
            <a:spLocks noGrp="1"/>
          </p:cNvSpPr>
          <p:nvPr>
            <p:ph type="body" idx="1"/>
          </p:nvPr>
        </p:nvSpPr>
        <p:spPr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More about the projects: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no-NO" sz="2000" u="sng">
                <a:solidFill>
                  <a:schemeClr val="hlink"/>
                </a:solidFill>
                <a:hlinkClick r:id="rId3"/>
              </a:rPr>
              <a:t>https://www.mn.uio.no/ifi/studier/masteroppgaver/is/</a:t>
            </a:r>
            <a:r>
              <a:rPr lang="no-NO" sz="2000"/>
              <a:t>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no-NO"/>
              <a:t>More about the supervisors: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no-NO" sz="2000" u="sng">
                <a:solidFill>
                  <a:schemeClr val="hlink"/>
                </a:solidFill>
                <a:hlinkClick r:id="rId4"/>
              </a:rPr>
              <a:t>https://www.mn.uio.no/ifi/english/research/groups/is/</a:t>
            </a:r>
            <a:endParaRPr sz="2000"/>
          </a:p>
          <a:p>
            <a:pPr marL="74295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no-NO" sz="2400"/>
              <a:t>Any questions: </a:t>
            </a:r>
            <a:r>
              <a:rPr lang="no-NO" sz="2400" u="sng">
                <a:solidFill>
                  <a:schemeClr val="hlink"/>
                </a:solidFill>
                <a:hlinkClick r:id="rId5"/>
              </a:rPr>
              <a:t>monsted@ifi.uio.no</a:t>
            </a:r>
            <a:r>
              <a:rPr lang="no-NO" sz="2400"/>
              <a:t> (or other potential supervisors)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0"/>
          <p:cNvSpPr txBox="1">
            <a:spLocks noGrp="1"/>
          </p:cNvSpPr>
          <p:nvPr>
            <p:ph type="title"/>
          </p:nvPr>
        </p:nvSpPr>
        <p:spPr>
          <a:xfrm>
            <a:off x="723900" y="2708920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Look forward to two splendid years together! ☺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2110</Words>
  <Application>Microsoft Macintosh PowerPoint</Application>
  <PresentationFormat>Skærmshow (4:3)</PresentationFormat>
  <Paragraphs>290</Paragraphs>
  <Slides>31</Slides>
  <Notes>31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31</vt:i4>
      </vt:variant>
    </vt:vector>
  </HeadingPairs>
  <TitlesOfParts>
    <vt:vector size="36" baseType="lpstr">
      <vt:lpstr>Arial</vt:lpstr>
      <vt:lpstr>Rubik</vt:lpstr>
      <vt:lpstr>Calibri</vt:lpstr>
      <vt:lpstr>Montserrat</vt:lpstr>
      <vt:lpstr>Blank Presentation</vt:lpstr>
      <vt:lpstr>Welcome to Digitalization in the health sector ☺ </vt:lpstr>
      <vt:lpstr>Agenda today</vt:lpstr>
      <vt:lpstr>Round of introductions</vt:lpstr>
      <vt:lpstr>The program at a glance!</vt:lpstr>
      <vt:lpstr>Some expectations from us </vt:lpstr>
      <vt:lpstr>Your expectations? Program, faculty, fellow students?</vt:lpstr>
      <vt:lpstr>How much time (per week) would you expect to dedicate to MSc work?  (That includes: study; research; exam preparation…) </vt:lpstr>
      <vt:lpstr>Program structure</vt:lpstr>
      <vt:lpstr>On courses and thesis...</vt:lpstr>
      <vt:lpstr>Which courses to select this semester?</vt:lpstr>
      <vt:lpstr>Which courses to select later?</vt:lpstr>
      <vt:lpstr>Research groups and Master programs</vt:lpstr>
      <vt:lpstr>Information systems group</vt:lpstr>
      <vt:lpstr>IS research focus</vt:lpstr>
      <vt:lpstr>Faculties (potential supervisors)</vt:lpstr>
      <vt:lpstr>19 PhD candidates</vt:lpstr>
      <vt:lpstr>PowerPoint-præsentation</vt:lpstr>
      <vt:lpstr>DIGHEL4355 Helsetjenester og Informasjonsbehov</vt:lpstr>
      <vt:lpstr>DIGHEL4365 Informatics for health workers</vt:lpstr>
      <vt:lpstr>DIGHEL4370 Project in Digital Health</vt:lpstr>
      <vt:lpstr>IN5210 Information Systems</vt:lpstr>
      <vt:lpstr>Structure</vt:lpstr>
      <vt:lpstr>IN4340: Engaged Qualitative Research Methods</vt:lpstr>
      <vt:lpstr>IN4380 Digital Transformation of Healthcare</vt:lpstr>
      <vt:lpstr>IN5320 - Development in Platform Ecosystems</vt:lpstr>
      <vt:lpstr>IN5370: ICTs and Global Inequalities</vt:lpstr>
      <vt:lpstr>Master thesis</vt:lpstr>
      <vt:lpstr>Typical themes for master theses</vt:lpstr>
      <vt:lpstr>Master topics will become available soon</vt:lpstr>
      <vt:lpstr>The master projects (to be updated)</vt:lpstr>
      <vt:lpstr>Look forward to two splendid years together! 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Kristin Braa</dc:creator>
  <cp:lastModifiedBy>Troels Sune Mønsted</cp:lastModifiedBy>
  <cp:revision>1</cp:revision>
  <dcterms:created xsi:type="dcterms:W3CDTF">2013-04-03T10:53:43Z</dcterms:created>
  <dcterms:modified xsi:type="dcterms:W3CDTF">2026-08-11T08:54:56Z</dcterms:modified>
</cp:coreProperties>
</file>