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4"/>
    <p:sldMasterId id="214748367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embeddedFontLst>
    <p:embeddedFont>
      <p:font typeface="Rubik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Rubik-regular.fntdata"/><Relationship Id="rId14" Type="http://schemas.openxmlformats.org/officeDocument/2006/relationships/slide" Target="slides/slide8.xml"/><Relationship Id="rId17" Type="http://schemas.openxmlformats.org/officeDocument/2006/relationships/font" Target="fonts/Rubik-italic.fntdata"/><Relationship Id="rId16" Type="http://schemas.openxmlformats.org/officeDocument/2006/relationships/font" Target="fonts/Rubik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schemas.openxmlformats.org/officeDocument/2006/relationships/font" Target="fonts/Rubik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f6ca3aa45e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37" name="Google Shape;137;g3f6ca3aa45e_0_28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f6ca3aa45e_0_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g3f6ca3aa45e_0_28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f6ca3aa45e_0_2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g3f6ca3aa45e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55" name="Google Shape;155;g3f6ca3aa45e_0_29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f6ca3aa45e_0_359:notes"/>
          <p:cNvSpPr txBox="1"/>
          <p:nvPr>
            <p:ph idx="1" type="body"/>
          </p:nvPr>
        </p:nvSpPr>
        <p:spPr>
          <a:xfrm>
            <a:off x="679450" y="4705350"/>
            <a:ext cx="5435700" cy="44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2" name="Google Shape;192;g3f6ca3aa45e_0_359:notes"/>
          <p:cNvSpPr/>
          <p:nvPr>
            <p:ph idx="2" type="sldImg"/>
          </p:nvPr>
        </p:nvSpPr>
        <p:spPr>
          <a:xfrm>
            <a:off x="95250" y="742950"/>
            <a:ext cx="6603900" cy="3714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f6ca3aa45e_0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1" name="Google Shape;201;g3f6ca3aa45e_0_38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f6ca3aa45e_0_40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g3f6ca3aa45e_0_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9" name="Google Shape;209;g3f6ca3aa45e_0_40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6ca3aa45e_0_4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g3f6ca3aa45e_0_4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f6ca3aa45e_0_4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30" name="Google Shape;230;g3f6ca3aa45e_0_4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ctrTitle"/>
          </p:nvPr>
        </p:nvSpPr>
        <p:spPr>
          <a:xfrm>
            <a:off x="1143000" y="1714500"/>
            <a:ext cx="75438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" type="subTitle"/>
          </p:nvPr>
        </p:nvSpPr>
        <p:spPr>
          <a:xfrm>
            <a:off x="1143000" y="2571750"/>
            <a:ext cx="7543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title"/>
          </p:nvPr>
        </p:nvSpPr>
        <p:spPr>
          <a:xfrm>
            <a:off x="990600" y="628650"/>
            <a:ext cx="7696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body"/>
          </p:nvPr>
        </p:nvSpPr>
        <p:spPr>
          <a:xfrm>
            <a:off x="990600" y="1485900"/>
            <a:ext cx="7696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9906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3048000" y="4686300"/>
            <a:ext cx="4800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8001000" y="4686300"/>
            <a:ext cx="685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idx="10" type="dt"/>
          </p:nvPr>
        </p:nvSpPr>
        <p:spPr>
          <a:xfrm>
            <a:off x="9906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1" type="ftr"/>
          </p:nvPr>
        </p:nvSpPr>
        <p:spPr>
          <a:xfrm>
            <a:off x="3048000" y="4686300"/>
            <a:ext cx="4800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001000" y="4686300"/>
            <a:ext cx="685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textboxes with subheading">
  <p:cSld name="Two textboxes with subheading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/>
          <p:nvPr>
            <p:ph type="title"/>
          </p:nvPr>
        </p:nvSpPr>
        <p:spPr>
          <a:xfrm>
            <a:off x="285126" y="121458"/>
            <a:ext cx="8573700" cy="5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" type="subTitle"/>
          </p:nvPr>
        </p:nvSpPr>
        <p:spPr>
          <a:xfrm>
            <a:off x="285126" y="752502"/>
            <a:ext cx="4101900" cy="3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/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/>
            </a:lvl2pPr>
            <a:lvl3pPr lvl="2" algn="ctr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/>
            </a:lvl3pPr>
            <a:lvl4pPr lvl="3" algn="ct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4pPr>
            <a:lvl5pPr lvl="4" algn="ct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5pPr>
            <a:lvl6pPr lvl="5" algn="ct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6pPr>
            <a:lvl7pPr lvl="6" algn="ct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7pPr>
            <a:lvl8pPr lvl="7" algn="ct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8pPr>
            <a:lvl9pPr lvl="8" algn="ct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2" type="body"/>
          </p:nvPr>
        </p:nvSpPr>
        <p:spPr>
          <a:xfrm>
            <a:off x="285128" y="1278032"/>
            <a:ext cx="4101900" cy="32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3" type="body"/>
          </p:nvPr>
        </p:nvSpPr>
        <p:spPr>
          <a:xfrm>
            <a:off x="4757056" y="752502"/>
            <a:ext cx="4101900" cy="3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4" type="body"/>
          </p:nvPr>
        </p:nvSpPr>
        <p:spPr>
          <a:xfrm>
            <a:off x="4757056" y="1278032"/>
            <a:ext cx="4101900" cy="326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3048000" y="4686300"/>
            <a:ext cx="4800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001000" y="4686300"/>
            <a:ext cx="685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Page </a:t>
            </a: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●"/>
              <a:defRPr/>
            </a:lvl1pPr>
            <a:lvl2pPr indent="-317500" lvl="1" marL="914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/>
            </a:lvl2pPr>
            <a:lvl3pPr indent="-317500" lvl="2" marL="1371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/>
            </a:lvl3pPr>
            <a:lvl4pPr indent="-317500" lvl="3" marL="1828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/>
            </a:lvl4pPr>
            <a:lvl5pPr indent="-317500" lvl="4" marL="22860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/>
            </a:lvl5pPr>
            <a:lvl6pPr indent="-317500" lvl="5" marL="2743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/>
            </a:lvl6pPr>
            <a:lvl7pPr indent="-317500" lvl="6" marL="3200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●"/>
              <a:defRPr/>
            </a:lvl7pPr>
            <a:lvl8pPr indent="-317500" lvl="7" marL="3657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○"/>
              <a:defRPr/>
            </a:lvl8pPr>
            <a:lvl9pPr indent="-317500" lvl="8" marL="411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■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9"/>
          <p:cNvSpPr txBox="1"/>
          <p:nvPr>
            <p:ph idx="1" type="body"/>
          </p:nvPr>
        </p:nvSpPr>
        <p:spPr>
          <a:xfrm>
            <a:off x="722313" y="2180035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85" name="Google Shape;85;p19"/>
          <p:cNvSpPr txBox="1"/>
          <p:nvPr>
            <p:ph idx="10" type="dt"/>
          </p:nvPr>
        </p:nvSpPr>
        <p:spPr>
          <a:xfrm>
            <a:off x="9906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9"/>
          <p:cNvSpPr txBox="1"/>
          <p:nvPr>
            <p:ph idx="11" type="ftr"/>
          </p:nvPr>
        </p:nvSpPr>
        <p:spPr>
          <a:xfrm>
            <a:off x="3048000" y="4686300"/>
            <a:ext cx="4800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2" type="sldNum"/>
          </p:nvPr>
        </p:nvSpPr>
        <p:spPr>
          <a:xfrm>
            <a:off x="8001000" y="4686300"/>
            <a:ext cx="685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/>
          <p:nvPr>
            <p:ph type="title"/>
          </p:nvPr>
        </p:nvSpPr>
        <p:spPr>
          <a:xfrm>
            <a:off x="990600" y="628650"/>
            <a:ext cx="7696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0"/>
          <p:cNvSpPr txBox="1"/>
          <p:nvPr>
            <p:ph idx="1" type="body"/>
          </p:nvPr>
        </p:nvSpPr>
        <p:spPr>
          <a:xfrm>
            <a:off x="990600" y="1485900"/>
            <a:ext cx="37719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91" name="Google Shape;91;p20"/>
          <p:cNvSpPr txBox="1"/>
          <p:nvPr>
            <p:ph idx="2" type="body"/>
          </p:nvPr>
        </p:nvSpPr>
        <p:spPr>
          <a:xfrm>
            <a:off x="4914900" y="1485900"/>
            <a:ext cx="37719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92" name="Google Shape;92;p20"/>
          <p:cNvSpPr txBox="1"/>
          <p:nvPr>
            <p:ph idx="10" type="dt"/>
          </p:nvPr>
        </p:nvSpPr>
        <p:spPr>
          <a:xfrm>
            <a:off x="9906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0"/>
          <p:cNvSpPr txBox="1"/>
          <p:nvPr>
            <p:ph idx="11" type="ftr"/>
          </p:nvPr>
        </p:nvSpPr>
        <p:spPr>
          <a:xfrm>
            <a:off x="3048000" y="4686300"/>
            <a:ext cx="4800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0"/>
          <p:cNvSpPr txBox="1"/>
          <p:nvPr>
            <p:ph idx="12" type="sldNum"/>
          </p:nvPr>
        </p:nvSpPr>
        <p:spPr>
          <a:xfrm>
            <a:off x="8001000" y="4686300"/>
            <a:ext cx="685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1"/>
          <p:cNvSpPr txBox="1"/>
          <p:nvPr>
            <p:ph idx="1" type="body"/>
          </p:nvPr>
        </p:nvSpPr>
        <p:spPr>
          <a:xfrm>
            <a:off x="457200" y="1151335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98" name="Google Shape;98;p21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99" name="Google Shape;99;p21"/>
          <p:cNvSpPr txBox="1"/>
          <p:nvPr>
            <p:ph idx="3" type="body"/>
          </p:nvPr>
        </p:nvSpPr>
        <p:spPr>
          <a:xfrm>
            <a:off x="4645025" y="1151335"/>
            <a:ext cx="40419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100" name="Google Shape;100;p21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101" name="Google Shape;101;p21"/>
          <p:cNvSpPr txBox="1"/>
          <p:nvPr>
            <p:ph idx="10" type="dt"/>
          </p:nvPr>
        </p:nvSpPr>
        <p:spPr>
          <a:xfrm>
            <a:off x="9906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1"/>
          <p:cNvSpPr txBox="1"/>
          <p:nvPr>
            <p:ph idx="11" type="ftr"/>
          </p:nvPr>
        </p:nvSpPr>
        <p:spPr>
          <a:xfrm>
            <a:off x="3048000" y="4686300"/>
            <a:ext cx="4800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2" type="sldNum"/>
          </p:nvPr>
        </p:nvSpPr>
        <p:spPr>
          <a:xfrm>
            <a:off x="8001000" y="4686300"/>
            <a:ext cx="685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"/>
          <p:cNvSpPr txBox="1"/>
          <p:nvPr>
            <p:ph type="title"/>
          </p:nvPr>
        </p:nvSpPr>
        <p:spPr>
          <a:xfrm>
            <a:off x="990600" y="628650"/>
            <a:ext cx="7696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2"/>
          <p:cNvSpPr txBox="1"/>
          <p:nvPr>
            <p:ph idx="10" type="dt"/>
          </p:nvPr>
        </p:nvSpPr>
        <p:spPr>
          <a:xfrm>
            <a:off x="9906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2"/>
          <p:cNvSpPr txBox="1"/>
          <p:nvPr>
            <p:ph idx="11" type="ftr"/>
          </p:nvPr>
        </p:nvSpPr>
        <p:spPr>
          <a:xfrm>
            <a:off x="3048000" y="4686300"/>
            <a:ext cx="4800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2"/>
          <p:cNvSpPr txBox="1"/>
          <p:nvPr>
            <p:ph idx="12" type="sldNum"/>
          </p:nvPr>
        </p:nvSpPr>
        <p:spPr>
          <a:xfrm>
            <a:off x="8001000" y="4686300"/>
            <a:ext cx="685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3"/>
          <p:cNvSpPr txBox="1"/>
          <p:nvPr>
            <p:ph type="title"/>
          </p:nvPr>
        </p:nvSpPr>
        <p:spPr>
          <a:xfrm>
            <a:off x="457200" y="204788"/>
            <a:ext cx="3008400" cy="871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3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112" name="Google Shape;112;p23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113" name="Google Shape;113;p23"/>
          <p:cNvSpPr txBox="1"/>
          <p:nvPr>
            <p:ph idx="10" type="dt"/>
          </p:nvPr>
        </p:nvSpPr>
        <p:spPr>
          <a:xfrm>
            <a:off x="9906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3"/>
          <p:cNvSpPr txBox="1"/>
          <p:nvPr>
            <p:ph idx="11" type="ftr"/>
          </p:nvPr>
        </p:nvSpPr>
        <p:spPr>
          <a:xfrm>
            <a:off x="3048000" y="4686300"/>
            <a:ext cx="4800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2" type="sldNum"/>
          </p:nvPr>
        </p:nvSpPr>
        <p:spPr>
          <a:xfrm>
            <a:off x="8001000" y="4686300"/>
            <a:ext cx="685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4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119" name="Google Shape;119;p24"/>
          <p:cNvSpPr txBox="1"/>
          <p:nvPr>
            <p:ph idx="1" type="body"/>
          </p:nvPr>
        </p:nvSpPr>
        <p:spPr>
          <a:xfrm>
            <a:off x="1792288" y="4025504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120" name="Google Shape;120;p24"/>
          <p:cNvSpPr txBox="1"/>
          <p:nvPr>
            <p:ph idx="10" type="dt"/>
          </p:nvPr>
        </p:nvSpPr>
        <p:spPr>
          <a:xfrm>
            <a:off x="9906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1" type="ftr"/>
          </p:nvPr>
        </p:nvSpPr>
        <p:spPr>
          <a:xfrm>
            <a:off x="3048000" y="4686300"/>
            <a:ext cx="4800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2" type="sldNum"/>
          </p:nvPr>
        </p:nvSpPr>
        <p:spPr>
          <a:xfrm>
            <a:off x="8001000" y="4686300"/>
            <a:ext cx="685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/>
          <p:nvPr>
            <p:ph type="title"/>
          </p:nvPr>
        </p:nvSpPr>
        <p:spPr>
          <a:xfrm>
            <a:off x="990600" y="628650"/>
            <a:ext cx="7696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5"/>
          <p:cNvSpPr txBox="1"/>
          <p:nvPr>
            <p:ph idx="1" type="body"/>
          </p:nvPr>
        </p:nvSpPr>
        <p:spPr>
          <a:xfrm rot="5400000">
            <a:off x="3295650" y="-819150"/>
            <a:ext cx="3086100" cy="76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26" name="Google Shape;126;p25"/>
          <p:cNvSpPr txBox="1"/>
          <p:nvPr>
            <p:ph idx="10" type="dt"/>
          </p:nvPr>
        </p:nvSpPr>
        <p:spPr>
          <a:xfrm>
            <a:off x="9906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5"/>
          <p:cNvSpPr txBox="1"/>
          <p:nvPr>
            <p:ph idx="11" type="ftr"/>
          </p:nvPr>
        </p:nvSpPr>
        <p:spPr>
          <a:xfrm>
            <a:off x="3048000" y="4686300"/>
            <a:ext cx="4800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5"/>
          <p:cNvSpPr txBox="1"/>
          <p:nvPr>
            <p:ph idx="12" type="sldNum"/>
          </p:nvPr>
        </p:nvSpPr>
        <p:spPr>
          <a:xfrm>
            <a:off x="8001000" y="4686300"/>
            <a:ext cx="685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 txBox="1"/>
          <p:nvPr>
            <p:ph type="title"/>
          </p:nvPr>
        </p:nvSpPr>
        <p:spPr>
          <a:xfrm rot="5400000">
            <a:off x="5753250" y="1638300"/>
            <a:ext cx="3943200" cy="192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6"/>
          <p:cNvSpPr txBox="1"/>
          <p:nvPr>
            <p:ph idx="1" type="body"/>
          </p:nvPr>
        </p:nvSpPr>
        <p:spPr>
          <a:xfrm rot="5400000">
            <a:off x="1828950" y="-209550"/>
            <a:ext cx="3943200" cy="56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32" name="Google Shape;132;p26"/>
          <p:cNvSpPr txBox="1"/>
          <p:nvPr>
            <p:ph idx="10" type="dt"/>
          </p:nvPr>
        </p:nvSpPr>
        <p:spPr>
          <a:xfrm>
            <a:off x="9906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6"/>
          <p:cNvSpPr txBox="1"/>
          <p:nvPr>
            <p:ph idx="11" type="ftr"/>
          </p:nvPr>
        </p:nvSpPr>
        <p:spPr>
          <a:xfrm>
            <a:off x="3048000" y="4686300"/>
            <a:ext cx="4800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6"/>
          <p:cNvSpPr txBox="1"/>
          <p:nvPr>
            <p:ph idx="12" type="sldNum"/>
          </p:nvPr>
        </p:nvSpPr>
        <p:spPr>
          <a:xfrm>
            <a:off x="8001000" y="4686300"/>
            <a:ext cx="685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3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990600" y="628650"/>
            <a:ext cx="7696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990600" y="1485900"/>
            <a:ext cx="7696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9906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48000" y="4686300"/>
            <a:ext cx="4800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8001000" y="4686300"/>
            <a:ext cx="685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"/>
              <a:t>‹#›</a:t>
            </a:fld>
            <a:endParaRPr/>
          </a:p>
        </p:txBody>
      </p:sp>
      <p:pic>
        <p:nvPicPr>
          <p:cNvPr descr="MN_IFI_A_ENG.png" id="56" name="Google Shape;56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304800" y="171450"/>
            <a:ext cx="2212181" cy="270272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5.png"/><Relationship Id="rId10" Type="http://schemas.openxmlformats.org/officeDocument/2006/relationships/image" Target="../media/image11.jpg"/><Relationship Id="rId13" Type="http://schemas.openxmlformats.org/officeDocument/2006/relationships/image" Target="../media/image22.png"/><Relationship Id="rId12" Type="http://schemas.openxmlformats.org/officeDocument/2006/relationships/hyperlink" Target="https://www.mn.uio.no/ifi/english/research/groups/is/" TargetMode="Externa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jpg"/><Relationship Id="rId4" Type="http://schemas.openxmlformats.org/officeDocument/2006/relationships/image" Target="../media/image14.jpg"/><Relationship Id="rId9" Type="http://schemas.openxmlformats.org/officeDocument/2006/relationships/image" Target="../media/image4.jpg"/><Relationship Id="rId15" Type="http://schemas.openxmlformats.org/officeDocument/2006/relationships/image" Target="../media/image19.png"/><Relationship Id="rId14" Type="http://schemas.openxmlformats.org/officeDocument/2006/relationships/image" Target="../media/image20.png"/><Relationship Id="rId16" Type="http://schemas.openxmlformats.org/officeDocument/2006/relationships/image" Target="../media/image21.jpg"/><Relationship Id="rId5" Type="http://schemas.openxmlformats.org/officeDocument/2006/relationships/image" Target="../media/image8.png"/><Relationship Id="rId6" Type="http://schemas.openxmlformats.org/officeDocument/2006/relationships/image" Target="../media/image7.png"/><Relationship Id="rId7" Type="http://schemas.openxmlformats.org/officeDocument/2006/relationships/image" Target="../media/image6.jpg"/><Relationship Id="rId8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dhis2.org/inaction" TargetMode="External"/><Relationship Id="rId4" Type="http://schemas.openxmlformats.org/officeDocument/2006/relationships/hyperlink" Target="https://www.facebook.com/dhis2" TargetMode="External"/><Relationship Id="rId5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uio.no/studier/emner/matnat/ifi/IN5210/h24/index.html" TargetMode="External"/><Relationship Id="rId4" Type="http://schemas.openxmlformats.org/officeDocument/2006/relationships/hyperlink" Target="https://www.uio.no/studier/emner/matnat/ifi/IN5210/h24/index.html" TargetMode="External"/><Relationship Id="rId5" Type="http://schemas.openxmlformats.org/officeDocument/2006/relationships/hyperlink" Target="https://www.uio.no/studier/emner/matnat/ifi/IN5210/h24/index.html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4" Type="http://schemas.openxmlformats.org/officeDocument/2006/relationships/hyperlink" Target="mailto:silvima@ifi.uio.no" TargetMode="External"/><Relationship Id="rId5" Type="http://schemas.openxmlformats.org/officeDocument/2006/relationships/hyperlink" Target="https://www.uio.no/studier/emner/matnat/ifi/IN4340/index-eng.html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5" Type="http://schemas.openxmlformats.org/officeDocument/2006/relationships/image" Target="../media/image1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/>
          <p:nvPr>
            <p:ph type="title"/>
          </p:nvPr>
        </p:nvSpPr>
        <p:spPr>
          <a:xfrm>
            <a:off x="990600" y="628650"/>
            <a:ext cx="7696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no"/>
              <a:t>Information systems group</a:t>
            </a:r>
            <a:endParaRPr/>
          </a:p>
        </p:txBody>
      </p:sp>
      <p:sp>
        <p:nvSpPr>
          <p:cNvPr id="140" name="Google Shape;140;p27"/>
          <p:cNvSpPr txBox="1"/>
          <p:nvPr/>
        </p:nvSpPr>
        <p:spPr>
          <a:xfrm>
            <a:off x="1079612" y="1761660"/>
            <a:ext cx="69849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no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Information Systems research group studies </a:t>
            </a:r>
            <a:r>
              <a:rPr b="1" i="0" lang="no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digitalisation</a:t>
            </a:r>
            <a:r>
              <a:rPr b="0" i="0" lang="no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 the public sector with an </a:t>
            </a:r>
            <a:r>
              <a:rPr b="1" i="0" lang="no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engaged and interventionist approach</a:t>
            </a:r>
            <a:r>
              <a:rPr b="0" i="0" lang="no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no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sociotechnical focus on design, use, implementation, innovation, management, and governance of information technology in organizations.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 txBox="1"/>
          <p:nvPr>
            <p:ph type="title"/>
          </p:nvPr>
        </p:nvSpPr>
        <p:spPr>
          <a:xfrm>
            <a:off x="990600" y="628650"/>
            <a:ext cx="7696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/>
              <a:t>IS research focus</a:t>
            </a:r>
            <a:endParaRPr/>
          </a:p>
        </p:txBody>
      </p:sp>
      <p:sp>
        <p:nvSpPr>
          <p:cNvPr id="146" name="Google Shape;146;p28"/>
          <p:cNvSpPr txBox="1"/>
          <p:nvPr>
            <p:ph idx="1" type="body"/>
          </p:nvPr>
        </p:nvSpPr>
        <p:spPr>
          <a:xfrm>
            <a:off x="990600" y="1485900"/>
            <a:ext cx="7696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1" lang="no" sz="1600"/>
              <a:t>The interplay of digital technologies and associated processes, and organizations</a:t>
            </a:r>
            <a:endParaRPr/>
          </a:p>
          <a:p>
            <a:pPr indent="-285750" lvl="1" marL="74295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</a:pPr>
            <a:r>
              <a:rPr b="1" lang="no" sz="1200"/>
              <a:t>Datafication:</a:t>
            </a:r>
            <a:r>
              <a:rPr lang="no" sz="1200"/>
              <a:t> the 'translation' of entities and processes into data and the consequences and challenges this has.</a:t>
            </a:r>
            <a:endParaRPr/>
          </a:p>
          <a:p>
            <a:pPr indent="-285750" lvl="1" marL="74295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</a:pPr>
            <a:r>
              <a:rPr lang="no" sz="1200"/>
              <a:t>Digitalisation </a:t>
            </a:r>
            <a:r>
              <a:rPr b="1" lang="no" sz="1200"/>
              <a:t>governance</a:t>
            </a:r>
            <a:r>
              <a:rPr lang="no" sz="1200"/>
              <a:t> and the organisation of systems design, innovation, and digitalisation processes.</a:t>
            </a:r>
            <a:endParaRPr/>
          </a:p>
          <a:p>
            <a:pPr indent="-285750" lvl="1" marL="74295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</a:pPr>
            <a:r>
              <a:rPr b="1" lang="no" sz="1200"/>
              <a:t>Digital platforms and infrastructures</a:t>
            </a:r>
            <a:r>
              <a:rPr lang="no" sz="1200"/>
              <a:t> are networked forms of digital resources and processes designed and cultivated to enable innovation and distributed social value creation.</a:t>
            </a:r>
            <a:endParaRPr/>
          </a:p>
          <a:p>
            <a:pPr indent="-196850" lvl="1" marL="74295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/>
          </a:p>
          <a:p>
            <a:pPr indent="-165100" lvl="0" marL="3429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147" name="Google Shape;147;p28"/>
          <p:cNvSpPr txBox="1"/>
          <p:nvPr/>
        </p:nvSpPr>
        <p:spPr>
          <a:xfrm>
            <a:off x="1099317" y="3336996"/>
            <a:ext cx="2336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Global health: HISP-centre and dhis2</a:t>
            </a:r>
            <a:endParaRPr/>
          </a:p>
        </p:txBody>
      </p:sp>
      <p:sp>
        <p:nvSpPr>
          <p:cNvPr id="148" name="Google Shape;148;p28"/>
          <p:cNvSpPr txBox="1"/>
          <p:nvPr/>
        </p:nvSpPr>
        <p:spPr>
          <a:xfrm>
            <a:off x="5292080" y="3336996"/>
            <a:ext cx="2608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Digital health in Norway</a:t>
            </a:r>
            <a:endParaRPr/>
          </a:p>
        </p:txBody>
      </p:sp>
      <p:pic>
        <p:nvPicPr>
          <p:cNvPr id="149" name="Google Shape;14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92080" y="3653870"/>
            <a:ext cx="1806793" cy="1203022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8"/>
          <p:cNvSpPr txBox="1"/>
          <p:nvPr/>
        </p:nvSpPr>
        <p:spPr>
          <a:xfrm>
            <a:off x="5292080" y="4905107"/>
            <a:ext cx="31920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o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Illustrasjonsfoto: Thomas Berg/Helsedirektoratet</a:t>
            </a:r>
            <a:endParaRPr/>
          </a:p>
        </p:txBody>
      </p:sp>
      <p:pic>
        <p:nvPicPr>
          <p:cNvPr id="151" name="Google Shape;151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53335" y="3921994"/>
            <a:ext cx="1628676" cy="12215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9"/>
          <p:cNvSpPr/>
          <p:nvPr/>
        </p:nvSpPr>
        <p:spPr>
          <a:xfrm>
            <a:off x="841451" y="2856019"/>
            <a:ext cx="3087900" cy="12423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Associate Professors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9"/>
          <p:cNvSpPr/>
          <p:nvPr/>
        </p:nvSpPr>
        <p:spPr>
          <a:xfrm>
            <a:off x="841448" y="1534294"/>
            <a:ext cx="4907400" cy="12423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Professors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9"/>
          <p:cNvSpPr txBox="1"/>
          <p:nvPr>
            <p:ph type="title"/>
          </p:nvPr>
        </p:nvSpPr>
        <p:spPr>
          <a:xfrm>
            <a:off x="1022323" y="669497"/>
            <a:ext cx="7696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no"/>
              <a:t>Faculties (potential supervisors)</a:t>
            </a:r>
            <a:endParaRPr/>
          </a:p>
        </p:txBody>
      </p:sp>
      <p:pic>
        <p:nvPicPr>
          <p:cNvPr descr="Ingressbilde" id="160" name="Google Shape;16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15781" y="1767193"/>
            <a:ext cx="594067" cy="7858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of Petter Nielsen" id="161" name="Google Shape;161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16836" y="1770319"/>
            <a:ext cx="584663" cy="779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9"/>
          <p:cNvPicPr preferRelativeResize="0"/>
          <p:nvPr/>
        </p:nvPicPr>
        <p:blipFill rotWithShape="1">
          <a:blip r:embed="rId5">
            <a:alphaModFix/>
          </a:blip>
          <a:srcRect b="0" l="9556" r="11988" t="0"/>
          <a:stretch/>
        </p:blipFill>
        <p:spPr>
          <a:xfrm>
            <a:off x="6158110" y="1770664"/>
            <a:ext cx="805063" cy="769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23227" y="3105086"/>
            <a:ext cx="668627" cy="772111"/>
          </a:xfrm>
          <a:prstGeom prst="rect">
            <a:avLst/>
          </a:prstGeom>
          <a:noFill/>
          <a:ln>
            <a:noFill/>
          </a:ln>
        </p:spPr>
      </p:pic>
      <p:sp>
        <p:nvSpPr>
          <p:cNvPr descr="data:image/jpeg;base64,/9j/4AAQSkZJRgABAQAAAQABAAD/2wCEAAkGBxQTEhQUEhQUFBUVFRQVFxQUFBQUFBQUFBUWFhQUFRQYHCggGBolHRQUITEhJSkrLi4uFx8zODMsNygtLisBCgoKBQUFDgUFDisZExkrKysrKysrKysrKysrKysrKysrKysrKysrKysrKysrKysrKysrKysrKysrKysrKysrK//AABEIAOEA4QMBIgACEQEDEQH/xAAcAAABBQEBAQAAAAAAAAAAAAACAAEDBAUGBwj/xAA+EAACAQIDBAcFBQcEAwAAAAAAAQIDEQQhMQUSQVEGEyJhcYGRFDKhsdEHI0JSwSRicqKy4fAVU4KSFqPx/8QAFAEBAAAAAAAAAAAAAAAAAAAAAP/EABQRAQAAAAAAAAAAAAAAAAAAAAD/2gAMAwEAAhEDEQA/ANOM92SfDR+BemilURPg53jbjHLy4ABURVqou1EVaqAqSQxJIBoARgrD2AGwhxWAQmPYTAEcGwSAJBpkY4EyY6ZFcfeAmiySMSq5kmHxSTz0+QFqMQlEv0cMmk1mnmSrBAZqgOoGksEF7EBm7g+4aPsY3sgGdui3TQeFB9lAo2GL3swgMmSApz3ZJ8NH4EskQyQF2oitUiS4We9Gz1WX0YcqYGdOJGomg6AHs4FLdFuF32cXs4FJRFul72crY+rClBzqOyXq3wSXFgQyRnV9rQjlHtvu09TJxGLniHn2afCCevfJ8WHHDWVkgJZ7UqPS0fK7+IyxdX8/wX0FSwbb0LsNnu2gEVHaM17yUvgy/h8bCWXuvk/0ZRqYRomw2GUlaQGnuisT0dl1IQ3s501rxlBc++PyCnQyugKU0R7hacCNwA2ejGK7fVPSXu9z5HVKgcNst7tWm+U4/M9HjECmqIupL6gP1YFDqBdQaHVjdWBnvDoF4ZGi6YDgBQ9nQi71YgOCkiGSJ5EUgAoz3ZX4PJ/U1KcTIZo4HErdtJ2ayz4gTuAyphKtHmvUJVI816oAFTCVINVI816oNSXNeoEfVHmvSLHPEYhxT+7pvdXJtayPRdq4pU6NWd12acn5pOx5hsql2bvV5+YGjhqVkrGrg8PdlCjHQ2tnLQC/g8GuRoQwHcW9mwVjRpwSXeBzeN2ckskY86W5I67Fo5zaEUgOx6M4+n1VpLO1vFcjDlQjGpOC9x3lBW0V+1HyZh7P2huu1zQxe0bKEvyzTfg8n8GBDjKG67FdRNjakMk0ZU8s2BFOruWfFNW8TvqGPm4p2jmk+PFeJ5rWnvO/p4Hf4F/dw/gj8kBoLGy5L4hrHy/KvV/QqXHTAtLHv8q9X9B3tB/l/m/sVLjMC09ofu/Eb/UF+V+q+pVYAFv/AFBfll8PqIpCA5mRFIkkRSAjY8UMx4ASIJIFBJgEkEkCEBldKp2wtTv3Y+skcvgFkdD0vmnQcbq+9B2423jCwqskBo0czX2fHTIysIlzOj2bQyTTTA1MJeyLamyKhO1rlicou2YFPEXeZh7QR0WItwzMfGYdtN5IDmakrO5Fi8Y93InxtKxnUo71SMeckvVgdbipTdOPafuxfwMipUk8m2buPjk/AwZgJnf7Lzo0/wCCPyR5+zv9jv7il/BH5AXBCEAhXEkCwHYDCGsAAiXqhgOTkyKZJJkU2ADCiA2HFgSBIBMJAGgiNMK4HIdJn9+4vRqD8JL+xRxM2o9nXgbm3sDvSnO9t1RduaS/sUKNDehkBj0cLVfajKz8fqXMNtbEUcpX/wA8CKhs2bqyVSTUGna3B8PBFvAbHq1dyNVyjFOblVed1ZbiUfEDa2V0pvlK92dJHFpw3kef09nyim56xaalopxO9w1D9jcl3L1QGDtXpQoO0WYOM6WVZO0dPmR19kyqPe0Td5Sd2oJuyvbN+HcQR2VXp9lXSdR/ebserdO2TV1dPVgV6uPrN73aXdwNPA1G7VE91q7vyaM5YKpKray3VpJdneXfHQ144e0dy3vZfUDrbt0ouWbcU/VGNM38ZG0bclb0Vjn6jAFs77YTvh6X8J59c77o6/2en4P4SYGkIQzYD3BYhmwEKLzXivmNcZv5r5gWrCBHA4qRFJhyZHJgBcNMjuEmBKmFFkaZlbZ6RUcNlNtytfdjm/PkBr1q0Ypyk1FLVt2RzmO6dYaF1DeqP91WXqzhekG36mKlm92C92CvbxfNmJJWA9Co9IvapVLx6vdhkr33s+OXezT2TPJHmuz9oOjK6zTVmu5nc7GxOSA7ShsNVoprsy53a+TI59HZwf3kpSS4XyNDYGI0NPauPgoZ8gORxNLfkopWSyO0weHXsco2y+hzlDDOTUmrJvQ7nD0rYOVv80A83o0rTlBK9w//ABerOXZk0u/gW5KVOq5uN0nmuNjqsBjqcoXi87aAchLYSoq8pb0uJh1MVFV4OclGN7Sk9Enk/wDO867buJVmzyXphjPwr8T+Cd/0QHp+Jx9Oom6c4yX7skzCqs8roYmUdG15mvhOktWOTtJd/wBQO3cjvejEv2an/wAv6meNUuli/FB+TO06MfaHhIU40qjnBpvtON45u+q8QPRrjFXAbSpV471GpGcecWn68ixcAwGxXGbAVwZPJ+HyE2M+PgwLuQiv1ogOOkyKbDkyGbAa5Fi8ZClBzqSUYrP+3eR4zFxpRc5u0V/lkea7f21PETu8oL3Y8u994GhtXptWnJqjanHg7Jyffnoc5XxcpycpycpPVvVg2B6viA9xqiuh0r+IoP8ACwK52HR/E/dx8EcnOBs9Gq6s48n88wPQdn7Z3Il+NZ1U5Pk7HMUKd1dFqltiMJ7k5WyyXPwA0cJ0qlCSp1Y2Sdt5dx3uC27B0bKSs89Tz+rSoV7Xkk/Roz6+yXBtKvFU+6TvbwA29q9Kk6jp0472dnLgvqU6/SHqpdz4rgZfX4agrymn4Wb+AsLKNduW69z8O8rN99uQEm29uOcbRepwO2qzdRJ8F82dVtKlGDt5nFYqpv1JS5v4LJAFBj7xGiXcQEZJGPdcbdFd8wNHZO1cRhqinSlKLXLR9zXFHs3QvpjDGR3JpU6yWceEkvxQ+h4bCtJfi/Us4XaNSnKMoyacXdSjk13gfSVxrnNdBtvSxeHUp234Pck1o8k1LzudA5AG2K5G5DJgR9cIisIDnmyGbJJsr1Z2V+QHG9OcZeUaSeSW8/F6HKSiW9p4h1Ks5PjJ28OBWsBE4jxYckDJcUADXHiDVXHig2+PMNxyArSzH2diNypfyBStdciCeoHfbKxitbma9fZkK0FN5STVpLWLTyZw+xcVpc7XZWK1i801mB6L0brYWqorE0Y70bWm4qUZNK3BZccnka1XZezFFz6qk7Peyg2762UXw+B5ts7btXCSuo78eD4mjivtHrVIuMaWuWaWXmBT6XYDD1q1Pq6ShGCaUEkrtu7k7cDJxeJVO6XD5knXTd6k/elwWiXJHMbcxfADN25tNyulrL4Iw4kmLfaI4gEixTeRXiToB2MoiHnyWoAuXISvwE1YVMDtPs32tKhiYwb7FXstcn+F/p5nsTkfOeFruMk07NNNPimtGe3dE9s+1YaNR+8rxn/EuPmmmBu7wt4jbGuBLvCAEBy0mY3SbFdXh5vi+yv+X9rmhHFxekl8vgcr06xGVOHO8n5ZIDlLAOQUGNIAZ8wUwlyI9MgHtw5ipzysPNgSWfiBFU1IaupNV1IqoEuCq2dvTxO42FioyinxWTPPjV2ZtFweTz4rmB61Sw0ZpWa8HYensnPVeKscXs3pTZJSysXMR0ril2X6Aau26sKasuWbPO8bit5yk9OCLG09ryqt8E/UxcRVu7cEBE3d3CWgKCYDom6zIiQUVmBMpZXB7xWu/ACbAW9ckAgrK7BvcCWMj1D7J6j6qsuG/F+bTv8AJHlsD1b7LJR9nqW97rXfnbdW78mB3Fxrg3GbAl3xiO4gPGI9KJZtwjd8c1nzsZ20NozrNSqO7SsrKytcpWJLANKtbgOpqRHa3evkBUptZxAlvwBms0KE1LTUKYDz0IG8l3E8tCtfUAZgVdAm8gXoBExrhAsCWNd8cwniO4rWHAldVsZAJEiAQ6GQ6AKQUXkAGtQCsDa7DmAmA8s8ghorICVTgswJU0jpuhu2OorwcX2ZtQku5tK/kzk+resmX9hrexFGMeNWn/UgPfricgGxASDAXEB4El8EDGQ+9Zgxs9MgJN4DtLgEpNcBnWfJgRVHxtZ80PCsnrqO63c/Qjkk+Er9wFjgVZ6jxqNZNA1AI3xQ8dAZahQAjFYdjIBhJD2HsAkOhCQCECxwCixKQ3AaEbgEncaUg3FcX8Bk0tF6gKKb7kFGy0zY6TeoaVgB3L+9mdL9n+DU8ZT5QvU/62t8WjnEdB0FxDhjaT4Sbg/+S+tgPYmxXBBuBIIC4gPB1qxmksx1xHUQI1vMLftqPKd8o+oyp+oA9c+QnOXIlGnIClXbyuM3kXaGHc5KK1k7IoIBSEmNN6CQCkMgpA3AVgrjCQD3HTBCiALQh2CwE2PTqNLQBkuHbsAXWJ6jpoTlzQrrkBIkDKSGjNIkVmAKmuBt9Eo72Mw6X+4n/wBe1+hjbp0X2f0r46l3Kcv5Wv1A9cYNw2AwGHFcQHg6CvfIdVLj76WbAZZD58ht7K7yBUm9EAVhPIWYMkBb2FilHFUnLRtrwck0n8SHpNs90a8re7NuUfPVeT/QpKPavy+Z3O2sL7Rg1K3aUI1Ivvsm15gefMeDBTBuBKCEgWAh0NcTAdjoBMJMB2Cx2MwBkFQ5A2uTRo8gCu13hRkmJPmC2u9ASWG3bZoUX3hoBJnY/ZhRviakvyU2vOTX0OP3TvvsrS+/u+12MuO6r5/EDv2AEMAhDWHA8Evw8x4K+b8kHCnkJzXMBbj4+gd3yQPWDsBXYEkO2QznyAeXJZnoWC7GHgn+Gmv6ThtkYJ1KkYrndvlHizvK6vBx/da+AHm2Pw+5J8nmvoVZHUYygpXTV07GJjNnuOad1y4oCnFjyGaa1QrgMmPcFiuAmEmCxJAGmM2FGk//AKSU6HMAaMOJJoySorWI2wDuJ2BgE0BHKmvAa7Xeg+rY240AcKqZbwWPqUZb9OTjJcVy5d5Q3U+5hUau7JbyvZptPRrkBvz6SY2Nv2ifazV1B65r8JLhukOPnJRhVqSlyUYfHsmZ0p288XVU3CNNRhCCjHRKF7Z+fwRd6ObV6vsza3XbtK383cB0Htu1v3f/AFjl32in/u0v+6EB59L3So9RCAngHMQgIpEYhAdJ0P8Ax/5zOlraeohAc5ieJnYocQGbWKdQQgABQhAEielwHEAQdPUQgGxehTQhAXVoRjiANEiHEBDV1RHX4CEBBVJKQhATiEID/9k=" id="164" name="Google Shape;164;p29"/>
          <p:cNvSpPr/>
          <p:nvPr/>
        </p:nvSpPr>
        <p:spPr>
          <a:xfrm>
            <a:off x="1222375" y="1120379"/>
            <a:ext cx="304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ilde av Kristin Braa" id="165" name="Google Shape;165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23228" y="1760292"/>
            <a:ext cx="648072" cy="7902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blog.lboro.ac.uk/sbe2/wp-content/uploads/sites/39/2017/01/D4388-33_cropped-1.jpg" id="166" name="Google Shape;166;p2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689060" y="1770449"/>
            <a:ext cx="594067" cy="779302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9"/>
          <p:cNvSpPr txBox="1"/>
          <p:nvPr/>
        </p:nvSpPr>
        <p:spPr>
          <a:xfrm>
            <a:off x="964781" y="2585138"/>
            <a:ext cx="780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Kristin Braa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9"/>
          <p:cNvSpPr txBox="1"/>
          <p:nvPr/>
        </p:nvSpPr>
        <p:spPr>
          <a:xfrm>
            <a:off x="1851946" y="2585146"/>
            <a:ext cx="9093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Petter Nielsen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9"/>
          <p:cNvSpPr txBox="1"/>
          <p:nvPr/>
        </p:nvSpPr>
        <p:spPr>
          <a:xfrm>
            <a:off x="943271" y="3900767"/>
            <a:ext cx="8514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Terje Sanner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9"/>
          <p:cNvSpPr txBox="1"/>
          <p:nvPr/>
        </p:nvSpPr>
        <p:spPr>
          <a:xfrm>
            <a:off x="6128467" y="2580477"/>
            <a:ext cx="8643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Eric Monteiro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9"/>
          <p:cNvSpPr/>
          <p:nvPr/>
        </p:nvSpPr>
        <p:spPr>
          <a:xfrm>
            <a:off x="5864154" y="1534294"/>
            <a:ext cx="1390800" cy="12423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Adjunct Professors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29"/>
          <p:cNvSpPr txBox="1"/>
          <p:nvPr/>
        </p:nvSpPr>
        <p:spPr>
          <a:xfrm>
            <a:off x="4597808" y="2580474"/>
            <a:ext cx="8451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Johan Sæbø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9"/>
          <p:cNvSpPr txBox="1"/>
          <p:nvPr/>
        </p:nvSpPr>
        <p:spPr>
          <a:xfrm>
            <a:off x="3633746" y="2580474"/>
            <a:ext cx="9027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Silvia Masiero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www.mn.uio.no/ifi/english/people/aca/sunedm/1.jpg" id="174" name="Google Shape;174;p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790283" y="1770656"/>
            <a:ext cx="573104" cy="76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9"/>
          <p:cNvSpPr txBox="1"/>
          <p:nvPr/>
        </p:nvSpPr>
        <p:spPr>
          <a:xfrm>
            <a:off x="2772289" y="2585136"/>
            <a:ext cx="8001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Sune Müller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www.mn.uio.no/ifi/personer/vit/alexansk/profil---copy.jpg" id="176" name="Google Shape;176;p2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909625" y="3106403"/>
            <a:ext cx="565809" cy="76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9"/>
          <p:cNvSpPr txBox="1"/>
          <p:nvPr/>
        </p:nvSpPr>
        <p:spPr>
          <a:xfrm>
            <a:off x="1763395" y="3892835"/>
            <a:ext cx="1197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Alexander Kempton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9"/>
          <p:cNvSpPr txBox="1"/>
          <p:nvPr/>
        </p:nvSpPr>
        <p:spPr>
          <a:xfrm>
            <a:off x="2843570" y="3892843"/>
            <a:ext cx="9861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Troels Mønsted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9"/>
          <p:cNvSpPr txBox="1"/>
          <p:nvPr/>
        </p:nvSpPr>
        <p:spPr>
          <a:xfrm>
            <a:off x="4200192" y="3903308"/>
            <a:ext cx="7170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Magnus Li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4075700" y="2856019"/>
            <a:ext cx="3822300" cy="12423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Postdocs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ilde av person" id="181" name="Google Shape;181;p2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4364243" y="3099124"/>
            <a:ext cx="583387" cy="756023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9"/>
          <p:cNvSpPr txBox="1"/>
          <p:nvPr/>
        </p:nvSpPr>
        <p:spPr>
          <a:xfrm>
            <a:off x="187950" y="4182150"/>
            <a:ext cx="4348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Arial"/>
              <a:buNone/>
            </a:pPr>
            <a:r>
              <a:rPr lang="no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2"/>
              </a:rPr>
              <a:t>https://www.mn.uio.no/ifi/english/research/groups/is/</a:t>
            </a:r>
            <a:r>
              <a:rPr lang="no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p29" title="Skærmbillede 2026-08-10 kl. 15.36.48.png"/>
          <p:cNvPicPr preferRelativeResize="0"/>
          <p:nvPr/>
        </p:nvPicPr>
        <p:blipFill rotWithShape="1">
          <a:blip r:embed="rId13">
            <a:alphaModFix/>
          </a:blip>
          <a:srcRect b="0" l="3803" r="7764" t="0"/>
          <a:stretch/>
        </p:blipFill>
        <p:spPr>
          <a:xfrm>
            <a:off x="5140900" y="3103200"/>
            <a:ext cx="764151" cy="747866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9"/>
          <p:cNvSpPr txBox="1"/>
          <p:nvPr/>
        </p:nvSpPr>
        <p:spPr>
          <a:xfrm>
            <a:off x="4938486" y="3901410"/>
            <a:ext cx="1197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" sz="900">
                <a:solidFill>
                  <a:schemeClr val="dk1"/>
                </a:solidFill>
              </a:rPr>
              <a:t>Mari Kannelønning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9"/>
          <p:cNvSpPr txBox="1"/>
          <p:nvPr/>
        </p:nvSpPr>
        <p:spPr>
          <a:xfrm>
            <a:off x="6022771" y="3903303"/>
            <a:ext cx="1197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" sz="900">
                <a:solidFill>
                  <a:schemeClr val="dk1"/>
                </a:solidFill>
              </a:rPr>
              <a:t>Manish Baidya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p29" title="Skærmbillede 2026-08-10 kl. 15.40.35.png"/>
          <p:cNvPicPr preferRelativeResize="0"/>
          <p:nvPr/>
        </p:nvPicPr>
        <p:blipFill rotWithShape="1">
          <a:blip r:embed="rId14">
            <a:alphaModFix/>
          </a:blip>
          <a:srcRect b="0" l="8553" r="14941" t="0"/>
          <a:stretch/>
        </p:blipFill>
        <p:spPr>
          <a:xfrm>
            <a:off x="6095730" y="3101227"/>
            <a:ext cx="754400" cy="762693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9"/>
          <p:cNvSpPr txBox="1"/>
          <p:nvPr/>
        </p:nvSpPr>
        <p:spPr>
          <a:xfrm>
            <a:off x="6963171" y="3903303"/>
            <a:ext cx="1197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" sz="900">
                <a:solidFill>
                  <a:srgbClr val="212121"/>
                </a:solidFill>
              </a:rPr>
              <a:t>Bipin Acharya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29" title="Skærmbillede 2026-08-10 kl. 16.11.55.png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040800" y="3105631"/>
            <a:ext cx="565800" cy="77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9" title="monsted_press.jpg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946376" y="3102817"/>
            <a:ext cx="573114" cy="764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0"/>
          <p:cNvSpPr txBox="1"/>
          <p:nvPr/>
        </p:nvSpPr>
        <p:spPr>
          <a:xfrm>
            <a:off x="6840252" y="1446313"/>
            <a:ext cx="2106300" cy="32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ubik"/>
              <a:buNone/>
            </a:pPr>
            <a:r>
              <a:rPr lang="no" sz="12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Supported as a </a:t>
            </a:r>
            <a:r>
              <a:rPr b="1" lang="no" sz="12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Global Public Good</a:t>
            </a:r>
            <a:endParaRPr b="1" sz="82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ubik"/>
              <a:buNone/>
            </a:pPr>
            <a:r>
              <a:rPr b="1" lang="no" sz="12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Open source</a:t>
            </a:r>
            <a:r>
              <a:rPr lang="no" sz="12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, entirely free of licensing fees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ubik"/>
              <a:buNone/>
            </a:pPr>
            <a:r>
              <a:rPr b="1" lang="no" sz="12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Generic</a:t>
            </a:r>
            <a:r>
              <a:rPr lang="no" sz="12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- supporting all use cases</a:t>
            </a:r>
            <a:endParaRPr sz="82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ubik"/>
              <a:buNone/>
            </a:pPr>
            <a:r>
              <a:rPr b="1" lang="no" sz="12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Global footprint</a:t>
            </a:r>
            <a:r>
              <a:rPr lang="no" sz="12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: used by 73 countries</a:t>
            </a:r>
            <a:endParaRPr sz="82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ubik"/>
              <a:buNone/>
            </a:pPr>
            <a:r>
              <a:rPr b="1" lang="no" sz="12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Scalability</a:t>
            </a:r>
            <a:r>
              <a:rPr lang="no" sz="12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: national scale in 60 countries</a:t>
            </a:r>
            <a:endParaRPr sz="82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ubik"/>
              <a:buNone/>
            </a:pPr>
            <a:r>
              <a:rPr lang="no" sz="12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In-country </a:t>
            </a:r>
            <a:r>
              <a:rPr b="1" lang="no" sz="12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ownership</a:t>
            </a:r>
            <a:endParaRPr b="1" sz="82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sz="1200">
              <a:solidFill>
                <a:srgbClr val="000000"/>
              </a:solidFill>
              <a:latin typeface="Rubik"/>
              <a:ea typeface="Rubik"/>
              <a:cs typeface="Rubik"/>
              <a:sym typeface="Rubi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ubik"/>
              <a:buNone/>
            </a:pPr>
            <a:r>
              <a:rPr b="1" lang="no" sz="12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Community-driven</a:t>
            </a:r>
            <a:r>
              <a:rPr lang="no" sz="1200">
                <a:solidFill>
                  <a:srgbClr val="000000"/>
                </a:solidFill>
                <a:latin typeface="Rubik"/>
                <a:ea typeface="Rubik"/>
                <a:cs typeface="Rubik"/>
                <a:sym typeface="Rubik"/>
              </a:rPr>
              <a:t> software roadmap</a:t>
            </a:r>
            <a:endParaRPr sz="825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r>
              <a:t/>
            </a:r>
            <a:endParaRPr b="1"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</a:pPr>
            <a:r>
              <a:rPr b="1" lang="no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Read more on </a:t>
            </a:r>
            <a:r>
              <a:rPr b="1" lang="no" sz="135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dhis2.org/in-action</a:t>
            </a:r>
            <a:r>
              <a:rPr b="1" lang="no" sz="13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lang="no" sz="135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facebook.com/dhis2</a:t>
            </a:r>
            <a:endParaRPr b="1"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30"/>
          <p:cNvSpPr/>
          <p:nvPr/>
        </p:nvSpPr>
        <p:spPr>
          <a:xfrm>
            <a:off x="1007604" y="4605663"/>
            <a:ext cx="15090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no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Global «footprint» 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no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2.4 billion people </a:t>
            </a:r>
            <a:endParaRPr sz="13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30"/>
          <p:cNvSpPr/>
          <p:nvPr/>
        </p:nvSpPr>
        <p:spPr>
          <a:xfrm>
            <a:off x="2857500" y="4619101"/>
            <a:ext cx="34290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50" spcFirstLastPara="1" rIns="68550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no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+ 60 NGO’s, 58 PEPFAR countries, 60+ PSI countries, 10 global organizations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0"/>
          <p:cNvSpPr txBox="1"/>
          <p:nvPr/>
        </p:nvSpPr>
        <p:spPr>
          <a:xfrm>
            <a:off x="461739" y="573528"/>
            <a:ext cx="841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b="1" lang="no" sz="3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DHIS2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30"/>
          <p:cNvPicPr preferRelativeResize="0"/>
          <p:nvPr/>
        </p:nvPicPr>
        <p:blipFill rotWithShape="1">
          <a:blip r:embed="rId5">
            <a:alphaModFix/>
          </a:blip>
          <a:srcRect b="12645" l="73097" r="6559" t="28183"/>
          <a:stretch/>
        </p:blipFill>
        <p:spPr>
          <a:xfrm>
            <a:off x="243608" y="1430778"/>
            <a:ext cx="6624737" cy="3013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1"/>
          <p:cNvSpPr txBox="1"/>
          <p:nvPr>
            <p:ph type="title"/>
          </p:nvPr>
        </p:nvSpPr>
        <p:spPr>
          <a:xfrm>
            <a:off x="990600" y="628650"/>
            <a:ext cx="7696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no"/>
              <a:t>IN5210 Information Systems</a:t>
            </a:r>
            <a:endParaRPr/>
          </a:p>
        </p:txBody>
      </p:sp>
      <p:sp>
        <p:nvSpPr>
          <p:cNvPr id="204" name="Google Shape;204;p31"/>
          <p:cNvSpPr txBox="1"/>
          <p:nvPr>
            <p:ph idx="1" type="body"/>
          </p:nvPr>
        </p:nvSpPr>
        <p:spPr>
          <a:xfrm>
            <a:off x="990600" y="1485900"/>
            <a:ext cx="7696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70317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o" sz="1564"/>
              <a:t>Broad introduction to IS research</a:t>
            </a:r>
            <a:endParaRPr sz="1564"/>
          </a:p>
          <a:p>
            <a:pPr indent="-263332" lvl="1" marL="7429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4356"/>
              <a:buFont typeface="Arial"/>
              <a:buChar char="–"/>
            </a:pPr>
            <a:r>
              <a:rPr lang="no" sz="1164"/>
              <a:t>Steep learning curve - lots to read, discuss and learn</a:t>
            </a:r>
            <a:endParaRPr sz="1164"/>
          </a:p>
          <a:p>
            <a:pPr indent="-263332" lvl="1" marL="74295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4356"/>
              <a:buFont typeface="Arial"/>
              <a:buChar char="–"/>
            </a:pPr>
            <a:r>
              <a:rPr lang="no" sz="1164"/>
              <a:t>Engaging and rewarding in terms of preparing for your master’s</a:t>
            </a:r>
            <a:endParaRPr sz="1164"/>
          </a:p>
          <a:p>
            <a:pPr indent="0" lvl="0" marL="34290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34246"/>
              <a:buFont typeface="Arial"/>
              <a:buNone/>
            </a:pPr>
            <a:r>
              <a:t/>
            </a:r>
            <a:endParaRPr sz="1564"/>
          </a:p>
          <a:p>
            <a:pPr indent="-270317" lvl="0" marL="34290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o" sz="1564"/>
              <a:t>Learning outcomes:</a:t>
            </a:r>
            <a:endParaRPr sz="1564"/>
          </a:p>
          <a:p>
            <a:pPr indent="-213168" lvl="1" marL="742950" rtl="0" algn="l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no" sz="1164"/>
              <a:t>Know as selection of IS theories and concepts</a:t>
            </a:r>
            <a:endParaRPr sz="1164"/>
          </a:p>
          <a:p>
            <a:pPr indent="-156018" lvl="2" marL="1143000" rtl="0" algn="l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o" sz="764"/>
              <a:t>How to discover them</a:t>
            </a:r>
            <a:endParaRPr sz="764"/>
          </a:p>
          <a:p>
            <a:pPr indent="-156018" lvl="2" marL="1143000" rtl="0" algn="l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o" sz="764"/>
              <a:t>How they are made</a:t>
            </a:r>
            <a:endParaRPr sz="764"/>
          </a:p>
          <a:p>
            <a:pPr indent="-156018" lvl="2" marL="1143000" rtl="0" algn="l">
              <a:spcBef>
                <a:spcPts val="37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o" sz="764"/>
              <a:t>How to use them in own research</a:t>
            </a:r>
            <a:endParaRPr sz="764"/>
          </a:p>
          <a:p>
            <a:pPr indent="-213168" lvl="1" marL="742950" rtl="0" algn="l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no" sz="1164"/>
              <a:t>Practice reading academic papers</a:t>
            </a:r>
            <a:endParaRPr sz="1164"/>
          </a:p>
          <a:p>
            <a:pPr indent="-213168" lvl="1" marL="742950" rtl="0" algn="l">
              <a:spcBef>
                <a:spcPts val="444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</a:pPr>
            <a:r>
              <a:rPr lang="no" sz="1164"/>
              <a:t>Practice academic writing</a:t>
            </a:r>
            <a:endParaRPr sz="1164"/>
          </a:p>
          <a:p>
            <a:pPr indent="0" lvl="0" marL="34290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34246"/>
              <a:buFont typeface="Arial"/>
              <a:buNone/>
            </a:pPr>
            <a:r>
              <a:t/>
            </a:r>
            <a:endParaRPr sz="1564"/>
          </a:p>
          <a:p>
            <a:pPr indent="-270317" lvl="0" marL="34290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no" sz="1564"/>
              <a:t>Topics reflect ongoing research in IS and DIN</a:t>
            </a:r>
            <a:endParaRPr sz="1564"/>
          </a:p>
          <a:p>
            <a:pPr indent="-178435" lvl="0" marL="342900" rtl="0" algn="l">
              <a:spcBef>
                <a:spcPts val="518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05" name="Google Shape;205;p31"/>
          <p:cNvSpPr txBox="1"/>
          <p:nvPr/>
        </p:nvSpPr>
        <p:spPr>
          <a:xfrm>
            <a:off x="107498" y="4521544"/>
            <a:ext cx="8495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Arial"/>
              <a:buNone/>
            </a:pPr>
            <a:r>
              <a:rPr lang="no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https://www.uio.no/studier/emner/matnat/ifi/IN5210/h2</a:t>
            </a:r>
            <a:r>
              <a:rPr lang="no" sz="1800" u="sng">
                <a:solidFill>
                  <a:schemeClr val="hlink"/>
                </a:solidFill>
                <a:hlinkClick r:id="rId4"/>
              </a:rPr>
              <a:t>6</a:t>
            </a:r>
            <a:r>
              <a:rPr lang="no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/index.html</a:t>
            </a:r>
            <a:r>
              <a:rPr lang="no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2"/>
          <p:cNvSpPr txBox="1"/>
          <p:nvPr>
            <p:ph type="title"/>
          </p:nvPr>
        </p:nvSpPr>
        <p:spPr>
          <a:xfrm>
            <a:off x="285150" y="535932"/>
            <a:ext cx="8573700" cy="66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</a:pPr>
            <a:r>
              <a:rPr lang="no"/>
              <a:t>IN4340: Engaged Qualitative Research Methods</a:t>
            </a:r>
            <a:endParaRPr/>
          </a:p>
        </p:txBody>
      </p:sp>
      <p:sp>
        <p:nvSpPr>
          <p:cNvPr id="212" name="Google Shape;212;p32"/>
          <p:cNvSpPr txBox="1"/>
          <p:nvPr>
            <p:ph idx="2" type="body"/>
          </p:nvPr>
        </p:nvSpPr>
        <p:spPr>
          <a:xfrm>
            <a:off x="285122" y="1278038"/>
            <a:ext cx="8076900" cy="32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SzPts val="2200"/>
              <a:buChar char="•"/>
            </a:pPr>
            <a:r>
              <a:rPr lang="no" sz="2200"/>
              <a:t>I</a:t>
            </a:r>
            <a:r>
              <a:rPr lang="no"/>
              <a:t>ntroductory course to Qualitative Research Methods</a:t>
            </a:r>
            <a:endParaRPr/>
          </a:p>
          <a:p>
            <a:pPr indent="-317500" lvl="0" marL="342900" rtl="0" algn="l">
              <a:spcBef>
                <a:spcPts val="400"/>
              </a:spcBef>
              <a:spcAft>
                <a:spcPts val="0"/>
              </a:spcAft>
              <a:buSzPts val="1800"/>
              <a:buChar char="•"/>
            </a:pPr>
            <a:r>
              <a:rPr lang="no"/>
              <a:t>Takes the stance of engaged research: a participatory form of research for studying complex real-world problems from the perspectives of key stakeholders </a:t>
            </a:r>
            <a:endParaRPr/>
          </a:p>
          <a:p>
            <a:pPr indent="-317500" lvl="0" marL="342900" rtl="0" algn="l">
              <a:spcBef>
                <a:spcPts val="400"/>
              </a:spcBef>
              <a:spcAft>
                <a:spcPts val="0"/>
              </a:spcAft>
              <a:buSzPts val="1800"/>
              <a:buChar char="•"/>
            </a:pPr>
            <a:r>
              <a:rPr lang="no"/>
              <a:t>“Engaged” course by name and fact: not only weekly lectures, but also four applied sessions in which students deal with real-life fieldwork scenaria, applying the notions learned in class</a:t>
            </a:r>
            <a:endParaRPr/>
          </a:p>
          <a:p>
            <a:pPr indent="-317500" lvl="0" marL="342900" rtl="0" algn="l">
              <a:spcBef>
                <a:spcPts val="400"/>
              </a:spcBef>
              <a:spcAft>
                <a:spcPts val="0"/>
              </a:spcAft>
              <a:buSzPts val="1800"/>
              <a:buChar char="•"/>
            </a:pPr>
            <a:r>
              <a:rPr lang="no"/>
              <a:t>Sharp focus on skills needed to develop your MSc         thesis proposal and write your thesis</a:t>
            </a:r>
            <a:endParaRPr/>
          </a:p>
          <a:p>
            <a:pPr indent="-317500" lvl="0" marL="342900" rtl="0" algn="l">
              <a:spcBef>
                <a:spcPts val="400"/>
              </a:spcBef>
              <a:spcAft>
                <a:spcPts val="0"/>
              </a:spcAft>
              <a:buSzPts val="1800"/>
              <a:buChar char="•"/>
            </a:pPr>
            <a:r>
              <a:rPr lang="no"/>
              <a:t>Assessment: 40% two home essays, 60% written exam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200"/>
          </a:p>
        </p:txBody>
      </p:sp>
      <p:pic>
        <p:nvPicPr>
          <p:cNvPr id="213" name="Google Shape;21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62600" y="3265106"/>
            <a:ext cx="959475" cy="95947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2"/>
          <p:cNvSpPr txBox="1"/>
          <p:nvPr/>
        </p:nvSpPr>
        <p:spPr>
          <a:xfrm>
            <a:off x="7622150" y="4224581"/>
            <a:ext cx="1360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o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Course Teacher:   Silvia Masiero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100"/>
              <a:buFont typeface="Arial"/>
              <a:buNone/>
            </a:pPr>
            <a:r>
              <a:rPr lang="no" sz="11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silvima@ifi.uio.no</a:t>
            </a:r>
            <a:r>
              <a:rPr lang="no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32"/>
          <p:cNvSpPr txBox="1"/>
          <p:nvPr/>
        </p:nvSpPr>
        <p:spPr>
          <a:xfrm>
            <a:off x="50572" y="4521426"/>
            <a:ext cx="5505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Arial"/>
              <a:buNone/>
            </a:pPr>
            <a:r>
              <a:rPr lang="no" sz="1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https://www.uio.no/studier/emner/matnat/ifi/IN4340/index-eng.html</a:t>
            </a:r>
            <a:r>
              <a:rPr lang="no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/>
          <p:nvPr>
            <p:ph type="title"/>
          </p:nvPr>
        </p:nvSpPr>
        <p:spPr>
          <a:xfrm>
            <a:off x="311700" y="754350"/>
            <a:ext cx="85206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90"/>
              <a:buFont typeface="Arial"/>
              <a:buNone/>
            </a:pPr>
            <a:r>
              <a:rPr lang="no" sz="2400"/>
              <a:t>IN5320 - Development in Platform Ecosystems</a:t>
            </a:r>
            <a:endParaRPr sz="2400"/>
          </a:p>
        </p:txBody>
      </p:sp>
      <p:sp>
        <p:nvSpPr>
          <p:cNvPr id="221" name="Google Shape;221;p33"/>
          <p:cNvSpPr txBox="1"/>
          <p:nvPr>
            <p:ph idx="1" type="body"/>
          </p:nvPr>
        </p:nvSpPr>
        <p:spPr>
          <a:xfrm>
            <a:off x="113425" y="1332694"/>
            <a:ext cx="6138600" cy="28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-"/>
            </a:pPr>
            <a:r>
              <a:rPr lang="no" sz="1300">
                <a:latin typeface="Arial"/>
                <a:ea typeface="Arial"/>
                <a:cs typeface="Arial"/>
                <a:sym typeface="Arial"/>
              </a:rPr>
              <a:t>Software platform represents an increasingly common way of organizing digital resources to support and promote design and innovation</a:t>
            </a:r>
            <a:br>
              <a:rPr lang="no" sz="1300">
                <a:latin typeface="Arial"/>
                <a:ea typeface="Arial"/>
                <a:cs typeface="Arial"/>
                <a:sym typeface="Arial"/>
              </a:rPr>
            </a:b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-"/>
            </a:pPr>
            <a:r>
              <a:rPr lang="no" sz="1300">
                <a:latin typeface="Arial"/>
                <a:ea typeface="Arial"/>
                <a:cs typeface="Arial"/>
                <a:sym typeface="Arial"/>
              </a:rPr>
              <a:t>This course is about the theory and practice of Development in Platform Ecosystems</a:t>
            </a:r>
            <a:br>
              <a:rPr lang="no" sz="1300">
                <a:latin typeface="Arial"/>
                <a:ea typeface="Arial"/>
                <a:cs typeface="Arial"/>
                <a:sym typeface="Arial"/>
              </a:rPr>
            </a:b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-"/>
            </a:pPr>
            <a:r>
              <a:rPr lang="no" sz="1300">
                <a:latin typeface="Arial"/>
                <a:ea typeface="Arial"/>
                <a:cs typeface="Arial"/>
                <a:sym typeface="Arial"/>
              </a:rPr>
              <a:t>Governance of/in platform ecosystems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-"/>
            </a:pPr>
            <a:r>
              <a:rPr lang="no" sz="1300">
                <a:latin typeface="Arial"/>
                <a:ea typeface="Arial"/>
                <a:cs typeface="Arial"/>
                <a:sym typeface="Arial"/>
              </a:rPr>
              <a:t>Design and Innovation in platform ecosystems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-"/>
            </a:pPr>
            <a:r>
              <a:rPr lang="no" sz="1300"/>
              <a:t>S</a:t>
            </a:r>
            <a:r>
              <a:rPr lang="no" sz="1300">
                <a:latin typeface="Arial"/>
                <a:ea typeface="Arial"/>
                <a:cs typeface="Arial"/>
                <a:sym typeface="Arial"/>
              </a:rPr>
              <a:t>oftware platform ecosystems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-"/>
            </a:pPr>
            <a:r>
              <a:rPr lang="no" sz="1300">
                <a:latin typeface="Arial"/>
                <a:ea typeface="Arial"/>
                <a:cs typeface="Arial"/>
                <a:sym typeface="Arial"/>
              </a:rPr>
              <a:t>Platforms in the public sector</a:t>
            </a:r>
            <a:br>
              <a:rPr lang="no" sz="1300">
                <a:latin typeface="Arial"/>
                <a:ea typeface="Arial"/>
                <a:cs typeface="Arial"/>
                <a:sym typeface="Arial"/>
              </a:rPr>
            </a:b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-"/>
            </a:pPr>
            <a:r>
              <a:rPr lang="no" sz="1300">
                <a:latin typeface="Arial"/>
                <a:ea typeface="Arial"/>
                <a:cs typeface="Arial"/>
                <a:sym typeface="Arial"/>
              </a:rPr>
              <a:t>Practical part of the course comprises exercises and mandatory assignments on the development of web-based applications for platforms (JavaScript, React)</a:t>
            </a:r>
            <a:br>
              <a:rPr lang="no" sz="1300">
                <a:latin typeface="Arial"/>
                <a:ea typeface="Arial"/>
                <a:cs typeface="Arial"/>
                <a:sym typeface="Arial"/>
              </a:rPr>
            </a:b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-"/>
            </a:pPr>
            <a:r>
              <a:rPr lang="no" sz="1500">
                <a:latin typeface="Arial"/>
                <a:ea typeface="Arial"/>
                <a:cs typeface="Arial"/>
                <a:sym typeface="Arial"/>
              </a:rPr>
              <a:t>A six-week project where students in groups design and develop a web-based application </a:t>
            </a:r>
            <a:endParaRPr sz="15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" name="Google Shape;22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49450" y="754350"/>
            <a:ext cx="437138" cy="437138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3"/>
          <p:cNvSpPr txBox="1"/>
          <p:nvPr>
            <p:ph idx="1" type="body"/>
          </p:nvPr>
        </p:nvSpPr>
        <p:spPr>
          <a:xfrm>
            <a:off x="6450300" y="1332694"/>
            <a:ext cx="2463900" cy="28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50000"/>
              <a:buFont typeface="Arial"/>
              <a:buNone/>
            </a:pPr>
            <a:r>
              <a:rPr b="1" lang="no" sz="1200">
                <a:latin typeface="Arial"/>
                <a:ea typeface="Arial"/>
                <a:cs typeface="Arial"/>
                <a:sym typeface="Arial"/>
              </a:rPr>
              <a:t>Key info</a:t>
            </a:r>
            <a:endParaRPr b="1" sz="1200">
              <a:latin typeface="Arial"/>
              <a:ea typeface="Arial"/>
              <a:cs typeface="Arial"/>
              <a:sym typeface="Arial"/>
            </a:endParaRPr>
          </a:p>
          <a:p>
            <a:pPr indent="-287973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1667"/>
              <a:buFont typeface="Montserrat"/>
              <a:buChar char="-"/>
            </a:pPr>
            <a:r>
              <a:rPr lang="no" sz="1200">
                <a:latin typeface="Arial"/>
                <a:ea typeface="Arial"/>
                <a:cs typeface="Arial"/>
                <a:sym typeface="Arial"/>
              </a:rPr>
              <a:t>10 ETC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287973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1667"/>
              <a:buFont typeface="Montserrat"/>
              <a:buChar char="-"/>
            </a:pPr>
            <a:r>
              <a:rPr lang="no" sz="1200">
                <a:latin typeface="Arial"/>
                <a:ea typeface="Arial"/>
                <a:cs typeface="Arial"/>
                <a:sym typeface="Arial"/>
              </a:rPr>
              <a:t>Grading: A-F based on group work (</a:t>
            </a:r>
            <a:r>
              <a:rPr lang="no" sz="1200"/>
              <a:t>85</a:t>
            </a:r>
            <a:r>
              <a:rPr lang="no" sz="1200">
                <a:latin typeface="Arial"/>
                <a:ea typeface="Arial"/>
                <a:cs typeface="Arial"/>
                <a:sym typeface="Arial"/>
              </a:rPr>
              <a:t>%) and individual </a:t>
            </a:r>
            <a:r>
              <a:rPr lang="no" sz="1200"/>
              <a:t>midterm</a:t>
            </a:r>
            <a:r>
              <a:rPr lang="no" sz="1200">
                <a:latin typeface="Arial"/>
                <a:ea typeface="Arial"/>
                <a:cs typeface="Arial"/>
                <a:sym typeface="Arial"/>
              </a:rPr>
              <a:t> exam (</a:t>
            </a:r>
            <a:r>
              <a:rPr lang="no" sz="1200"/>
              <a:t>15</a:t>
            </a:r>
            <a:r>
              <a:rPr lang="no" sz="1200">
                <a:latin typeface="Arial"/>
                <a:ea typeface="Arial"/>
                <a:cs typeface="Arial"/>
                <a:sym typeface="Arial"/>
              </a:rPr>
              <a:t>%)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287973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1667"/>
              <a:buFont typeface="Montserrat"/>
              <a:buChar char="-"/>
            </a:pPr>
            <a:r>
              <a:rPr lang="no" sz="1200"/>
              <a:t>L</a:t>
            </a:r>
            <a:r>
              <a:rPr lang="no" sz="1200">
                <a:latin typeface="Arial"/>
                <a:ea typeface="Arial"/>
                <a:cs typeface="Arial"/>
                <a:sym typeface="Arial"/>
              </a:rPr>
              <a:t>ectures with readings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287973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1667"/>
              <a:buFont typeface="Montserrat"/>
              <a:buChar char="-"/>
            </a:pPr>
            <a:r>
              <a:rPr lang="no" sz="1200">
                <a:latin typeface="Arial"/>
                <a:ea typeface="Arial"/>
                <a:cs typeface="Arial"/>
                <a:sym typeface="Arial"/>
              </a:rPr>
              <a:t>Practical mandatory assignments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-287973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91667"/>
              <a:buFont typeface="Montserrat"/>
              <a:buChar char="-"/>
            </a:pPr>
            <a:r>
              <a:rPr lang="no" sz="1200">
                <a:latin typeface="Arial"/>
                <a:ea typeface="Arial"/>
                <a:cs typeface="Arial"/>
                <a:sym typeface="Arial"/>
              </a:rPr>
              <a:t>Group work</a:t>
            </a:r>
            <a:endParaRPr sz="1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50000"/>
              <a:buFont typeface="Arial"/>
              <a:buNone/>
            </a:pPr>
            <a:r>
              <a:rPr b="1" lang="no" sz="1200">
                <a:latin typeface="Arial"/>
                <a:ea typeface="Arial"/>
                <a:cs typeface="Arial"/>
                <a:sym typeface="Arial"/>
              </a:rPr>
              <a:t>Contact</a:t>
            </a:r>
            <a:endParaRPr b="1" sz="1200">
              <a:latin typeface="Arial"/>
              <a:ea typeface="Arial"/>
              <a:cs typeface="Arial"/>
              <a:sym typeface="Arial"/>
            </a:endParaRPr>
          </a:p>
          <a:p>
            <a:pPr indent="-287973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1667"/>
              <a:buFont typeface="Montserrat"/>
              <a:buChar char="-"/>
            </a:pPr>
            <a:r>
              <a:rPr lang="no" sz="1200">
                <a:latin typeface="Arial"/>
                <a:ea typeface="Arial"/>
                <a:cs typeface="Arial"/>
                <a:sym typeface="Arial"/>
              </a:rPr>
              <a:t>Terje Aksel Sanner (terjeasa@ifi.uio.no)</a:t>
            </a:r>
            <a:endParaRPr sz="12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50300" y="4171908"/>
            <a:ext cx="801900" cy="925992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3"/>
          <p:cNvSpPr txBox="1"/>
          <p:nvPr/>
        </p:nvSpPr>
        <p:spPr>
          <a:xfrm>
            <a:off x="6552742" y="5041115"/>
            <a:ext cx="8514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Terje Sanner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www.mn.uio.no/ifi/personer/vit/alexansk/profil---copy.jpg" id="226" name="Google Shape;226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30773" y="3982833"/>
            <a:ext cx="668644" cy="90932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3"/>
          <p:cNvSpPr txBox="1"/>
          <p:nvPr/>
        </p:nvSpPr>
        <p:spPr>
          <a:xfrm>
            <a:off x="7866145" y="5041115"/>
            <a:ext cx="1197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Alexander Kempton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 txBox="1"/>
          <p:nvPr>
            <p:ph type="title"/>
          </p:nvPr>
        </p:nvSpPr>
        <p:spPr>
          <a:xfrm>
            <a:off x="461739" y="573528"/>
            <a:ext cx="841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None/>
            </a:pPr>
            <a:r>
              <a:rPr lang="no"/>
              <a:t>Typical themes for master theses</a:t>
            </a:r>
            <a:endParaRPr/>
          </a:p>
        </p:txBody>
      </p:sp>
      <p:sp>
        <p:nvSpPr>
          <p:cNvPr id="233" name="Google Shape;233;p34"/>
          <p:cNvSpPr txBox="1"/>
          <p:nvPr>
            <p:ph idx="1" type="body"/>
          </p:nvPr>
        </p:nvSpPr>
        <p:spPr>
          <a:xfrm>
            <a:off x="990600" y="1485900"/>
            <a:ext cx="7696200" cy="11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no" sz="1600"/>
              <a:t>Master’s theses topics generally revolve around design, use, implementation, innovation, management, and governance of information technology in organizations. </a:t>
            </a:r>
            <a:endParaRPr/>
          </a:p>
          <a:p>
            <a:pPr indent="-342900" lvl="0" marL="3429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no" sz="1600"/>
              <a:t>DHIS2 or other empirical contexts e.g., in Norway</a:t>
            </a:r>
            <a:endParaRPr/>
          </a:p>
          <a:p>
            <a:pPr indent="-342900" lvl="0" marL="3429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no" sz="1600"/>
              <a:t>May be descriptive and explanatory, e.g., case studies or constructive and interventionist, e.g., action research. </a:t>
            </a:r>
            <a:endParaRPr/>
          </a:p>
        </p:txBody>
      </p:sp>
      <p:pic>
        <p:nvPicPr>
          <p:cNvPr id="234" name="Google Shape;23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0628" y="3258725"/>
            <a:ext cx="1854851" cy="1590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