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304" r:id="rId2"/>
    <p:sldId id="303" r:id="rId3"/>
    <p:sldId id="293" r:id="rId4"/>
    <p:sldId id="302" r:id="rId5"/>
    <p:sldId id="305" r:id="rId6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2"/>
    <p:restoredTop sz="96327"/>
  </p:normalViewPr>
  <p:slideViewPr>
    <p:cSldViewPr snapToGrid="0" snapToObjects="1">
      <p:cViewPr varScale="1">
        <p:scale>
          <a:sx n="131" d="100"/>
          <a:sy n="131" d="100"/>
        </p:scale>
        <p:origin x="23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8E1236-E231-6D45-BA64-616252343793}" type="datetimeFigureOut">
              <a:rPr lang="en-NO" smtClean="0"/>
              <a:t>8/10/26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04B97B-73BF-BC4C-ACF5-A418CEC36D6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648244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8F73D-0833-024A-802B-6EC0BE349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471FBD-9290-8243-9E45-A10F3EC5FE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10BE7-8BC5-8242-B025-F0D05FB2A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350C3-FA80-494E-A88D-80A83470BA40}" type="datetimeFigureOut">
              <a:rPr lang="en-NO" smtClean="0"/>
              <a:t>8/10/26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0E301-50E3-2D4E-8977-41D558E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F008A-17EC-D54E-9AAF-2CF033626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A9CF-F47F-384A-B982-64CEA344E29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977397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AF698-510B-734E-A91D-9D08F58C7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AE6A7-23BA-BB4D-98B3-DE92D133D0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CBAEE9-E2AB-E245-8D85-17829C0EF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350C3-FA80-494E-A88D-80A83470BA40}" type="datetimeFigureOut">
              <a:rPr lang="en-NO" smtClean="0"/>
              <a:t>8/10/26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C7ADE-18E5-3A4E-BEB6-B7DD8122A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62568-3EE4-B042-8434-69CB7556A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A9CF-F47F-384A-B982-64CEA344E29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252314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BB8CD-66AB-0443-8D4B-64F804489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8C4802-48EA-9D49-8274-059244ED43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AA476E-04DC-C941-83F2-BD8177160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350C3-FA80-494E-A88D-80A83470BA40}" type="datetimeFigureOut">
              <a:rPr lang="en-NO" smtClean="0"/>
              <a:t>8/10/26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0526B-4D45-ED43-BC6D-03A42FC1D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62C2F-10E7-5D42-B0EB-7D9B8C851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A9CF-F47F-384A-B982-64CEA344E29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824248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C46B6-68E7-2B40-B7ED-9FDD9CEBE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5AB54-994E-EA47-8B33-8E219266D7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A22684-7A82-E441-8864-629EFE91E5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3A8388-906E-9849-AC91-854FA4266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350C3-FA80-494E-A88D-80A83470BA40}" type="datetimeFigureOut">
              <a:rPr lang="en-NO" smtClean="0"/>
              <a:t>8/10/26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9CBCFE-F2D4-9C43-8123-8F9C16876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6304C-F4CD-4E46-B113-8FDBC5EBC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A9CF-F47F-384A-B982-64CEA344E29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52536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C6E4A-8C7A-6E43-8CCD-5345B30A2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728647-C30A-0948-99ED-1A2B88F8E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5ED3FD-FB5D-0E49-BC8C-1A46B8A12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5DEE8E-815A-E941-8583-2F08655660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D1BD21-DFCB-424E-AFDA-39BF56BD6A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3C73BC-8AFC-8743-A54D-BD8ADEF1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350C3-FA80-494E-A88D-80A83470BA40}" type="datetimeFigureOut">
              <a:rPr lang="en-NO" smtClean="0"/>
              <a:t>8/10/26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81E5BD-915B-C44B-AE4F-F5E61E772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FF3DDA-9F61-8F47-B8ED-490751CCC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A9CF-F47F-384A-B982-64CEA344E29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187990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D42CD-2B08-B343-B1FE-DD1331CC0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B8639B-324A-D34F-BAEF-203B7F1CD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350C3-FA80-494E-A88D-80A83470BA40}" type="datetimeFigureOut">
              <a:rPr lang="en-NO" smtClean="0"/>
              <a:t>8/10/26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B1E7E1-A36A-B343-B933-1C4F53F4E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7008EC-21CB-854B-BAE4-99A800C7B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A9CF-F47F-384A-B982-64CEA344E29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910574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C64DF2-6D22-9B42-8E02-BEBF78AAC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350C3-FA80-494E-A88D-80A83470BA40}" type="datetimeFigureOut">
              <a:rPr lang="en-NO" smtClean="0"/>
              <a:t>8/10/26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D60256-BB79-8042-9222-72F7EAE97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0F2CB-6DE0-EA4A-9437-DF91FD881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A9CF-F47F-384A-B982-64CEA344E29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622637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6C697-07FD-1C48-8B6C-44095CB9A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4BF15-0848-914B-AD5F-AD0FD3103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FD57CD-1F06-704B-948D-159D0D8EE2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582C1C-BF73-5F46-A7AC-01805769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350C3-FA80-494E-A88D-80A83470BA40}" type="datetimeFigureOut">
              <a:rPr lang="en-NO" smtClean="0"/>
              <a:t>8/10/26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60569D-8337-2041-A10B-7D9E5362B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89D642-0FD4-1948-B708-541E6C839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A9CF-F47F-384A-B982-64CEA344E29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501584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1C15D-BE9B-C445-AA6E-C9F5D67D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888601-3DD4-7343-B1EE-7251D3C2EB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46E40-952B-2B4B-83DE-57E3E43164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482565-8FD3-EE4C-80BA-179677738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350C3-FA80-494E-A88D-80A83470BA40}" type="datetimeFigureOut">
              <a:rPr lang="en-NO" smtClean="0"/>
              <a:t>8/10/26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9B67CC-2DB5-4D41-A98B-D1A4A730A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8BD261-27F5-164A-B10B-0C5043F64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A9CF-F47F-384A-B982-64CEA344E29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779647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8F2D3-27E5-4C4D-A923-A683ECB95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ABCC3F-5D97-1B4F-914F-D8F1D515AD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E1A9D-4A57-4F41-ABC8-01D665446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350C3-FA80-494E-A88D-80A83470BA40}" type="datetimeFigureOut">
              <a:rPr lang="en-NO" smtClean="0"/>
              <a:t>8/10/26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610C7C-FAAE-E74C-ABB3-BA4FC1481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B1EF9-A704-EE43-8559-3AEC08DDD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A9CF-F47F-384A-B982-64CEA344E29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470202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31014A-988D-8547-AE66-DC957C3D92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278FF2-684A-2A44-8D91-CFE744D3F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0A1DB-38C4-5C44-A92E-62A9FA834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350C3-FA80-494E-A88D-80A83470BA40}" type="datetimeFigureOut">
              <a:rPr lang="en-NO" smtClean="0"/>
              <a:t>8/10/26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E795E-7C42-5E42-9DC3-A53609193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3E039-1294-C141-B841-3EEAD6016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A9CF-F47F-384A-B982-64CEA344E29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639969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C2E295-2402-D74D-95E8-8CA859673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E6EB49-EF5E-E44A-B97B-39B95823F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B5A69-00AC-604B-89C7-E8CAAC185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350C3-FA80-494E-A88D-80A83470BA40}" type="datetimeFigureOut">
              <a:rPr lang="en-NO" smtClean="0"/>
              <a:t>8/10/26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EE7F8-AD4C-754D-BC65-D86CEEBCAE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730C9F-81F4-154B-95CA-5838EE4B5B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EA9CF-F47F-384A-B982-64CEA344E29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78658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ketils@ifi.uio.no" TargetMode="External"/><Relationship Id="rId13" Type="http://schemas.openxmlformats.org/officeDocument/2006/relationships/hyperlink" Target="mailto:haarekh@ifi.uio.no" TargetMode="External"/><Relationship Id="rId3" Type="http://schemas.openxmlformats.org/officeDocument/2006/relationships/hyperlink" Target="mailto:stray@ifi.uio.no" TargetMode="External"/><Relationship Id="rId7" Type="http://schemas.openxmlformats.org/officeDocument/2006/relationships/hyperlink" Target="mailto:johanthu@ifi.uio.no" TargetMode="External"/><Relationship Id="rId12" Type="http://schemas.openxmlformats.org/officeDocument/2006/relationships/hyperlink" Target="mailto:mariuir@ifi.uio.no" TargetMode="External"/><Relationship Id="rId2" Type="http://schemas.openxmlformats.org/officeDocument/2006/relationships/hyperlink" Target="mailto:antonima@ifi.uio.n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marthenb@ifi.uio.no" TargetMode="External"/><Relationship Id="rId11" Type="http://schemas.openxmlformats.org/officeDocument/2006/relationships/hyperlink" Target="mailto:jayeongs@ifi.uio.no" TargetMode="External"/><Relationship Id="rId5" Type="http://schemas.openxmlformats.org/officeDocument/2006/relationships/hyperlink" Target="mailto:gunnab@ifi.uio.no" TargetMode="External"/><Relationship Id="rId10" Type="http://schemas.openxmlformats.org/officeDocument/2006/relationships/hyperlink" Target="mailto:karths@ifi.uio.no" TargetMode="External"/><Relationship Id="rId4" Type="http://schemas.openxmlformats.org/officeDocument/2006/relationships/hyperlink" Target="mailto:ynglin@ifi.uio.no" TargetMode="External"/><Relationship Id="rId9" Type="http://schemas.openxmlformats.org/officeDocument/2006/relationships/hyperlink" Target="mailto:steffa@ifi.uio.no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CAC2EE-6470-4240-A510-64D26D046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5801" y="154061"/>
            <a:ext cx="11912600" cy="106600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0070C0"/>
                </a:solidFill>
              </a:rPr>
              <a:t>Research groups in PROSA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44AEBEFB-9464-6440-5106-2E40865AE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4" y="1587087"/>
            <a:ext cx="10515600" cy="4351338"/>
          </a:xfrm>
        </p:spPr>
        <p:txBody>
          <a:bodyPr>
            <a:normAutofit/>
          </a:bodyPr>
          <a:lstStyle/>
          <a:p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Reliable systems (PSY) – 9</a:t>
            </a:r>
            <a:r>
              <a:rPr lang="en-GB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Floor</a:t>
            </a:r>
          </a:p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Networks and Distributed Systems (ND) – 4</a:t>
            </a:r>
            <a:r>
              <a:rPr lang="en-GB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th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 Floor</a:t>
            </a:r>
          </a:p>
          <a:p>
            <a:r>
              <a:rPr lang="nb-NO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Scientific Computing and Machine Learning (SCML) 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GB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Floor</a:t>
            </a:r>
          </a:p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 Systems (IS) – Nemko</a:t>
            </a:r>
          </a:p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and Knowledge Management (DKM)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8</a:t>
            </a:r>
            <a:r>
              <a:rPr lang="en-GB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Floor</a:t>
            </a:r>
          </a:p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Software Engineering (SE) – 10</a:t>
            </a:r>
            <a:r>
              <a:rPr lang="en-GB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Floor</a:t>
            </a:r>
          </a:p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Programming Technology (PT) – 10</a:t>
            </a:r>
            <a:r>
              <a:rPr lang="en-GB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Floor</a:t>
            </a:r>
          </a:p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Computing Education (ITU) – 10</a:t>
            </a:r>
            <a:r>
              <a:rPr lang="en-GB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Floor</a:t>
            </a:r>
          </a:p>
          <a:p>
            <a:endParaRPr lang="en-GB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nb-NO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GB" b="0" i="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274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person with long hair and a necklace&#10;&#10;Description automatically generated">
            <a:extLst>
              <a:ext uri="{FF2B5EF4-FFF2-40B4-BE49-F238E27FC236}">
                <a16:creationId xmlns:a16="http://schemas.microsoft.com/office/drawing/2014/main" id="{6FD08CA1-8113-EB90-4ACF-3260A699B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331" y="2887343"/>
            <a:ext cx="1625815" cy="1611296"/>
          </a:xfrm>
          <a:prstGeom prst="rect">
            <a:avLst/>
          </a:prstGeom>
        </p:spPr>
      </p:pic>
      <p:pic>
        <p:nvPicPr>
          <p:cNvPr id="6" name="Picture 10" descr="Image of Gunnar Rye Bergersen">
            <a:extLst>
              <a:ext uri="{FF2B5EF4-FFF2-40B4-BE49-F238E27FC236}">
                <a16:creationId xmlns:a16="http://schemas.microsoft.com/office/drawing/2014/main" id="{0BBD0AD6-58CD-F4CC-5A8A-AA38ABCBD7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2" r="-2" b="12531"/>
          <a:stretch/>
        </p:blipFill>
        <p:spPr bwMode="auto">
          <a:xfrm>
            <a:off x="5350376" y="263207"/>
            <a:ext cx="2049109" cy="2306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C529D99-56EF-C58B-9B66-66C242ADC7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2" r="-2" b="4781"/>
          <a:stretch/>
        </p:blipFill>
        <p:spPr bwMode="auto">
          <a:xfrm>
            <a:off x="7795876" y="260076"/>
            <a:ext cx="2054670" cy="231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F4372C15-8769-7855-0632-0456CE8953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" r="7043" b="-3"/>
          <a:stretch/>
        </p:blipFill>
        <p:spPr bwMode="auto">
          <a:xfrm>
            <a:off x="371486" y="223775"/>
            <a:ext cx="2063764" cy="2323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426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B60923-82C5-F286-961B-FE535FD62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0753" y="3861515"/>
            <a:ext cx="5193748" cy="637124"/>
          </a:xfrm>
        </p:spPr>
        <p:txBody>
          <a:bodyPr>
            <a:normAutofit/>
          </a:bodyPr>
          <a:lstStyle/>
          <a:p>
            <a:r>
              <a:rPr lang="en-NO" sz="3200" dirty="0">
                <a:solidFill>
                  <a:srgbClr val="FFFFFF"/>
                </a:solidFill>
              </a:rPr>
              <a:t>Software Engineering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84CEA-5F38-DA58-DE70-CBC65C301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8748" y="4572828"/>
            <a:ext cx="5366610" cy="1758732"/>
          </a:xfrm>
        </p:spPr>
        <p:txBody>
          <a:bodyPr>
            <a:normAutofit/>
          </a:bodyPr>
          <a:lstStyle/>
          <a:p>
            <a:r>
              <a:rPr lang="en-NO" sz="1800" dirty="0">
                <a:solidFill>
                  <a:srgbClr val="FFFFFF"/>
                </a:solidFill>
              </a:rPr>
              <a:t>Located at the 10th floor</a:t>
            </a:r>
          </a:p>
        </p:txBody>
      </p:sp>
      <p:pic>
        <p:nvPicPr>
          <p:cNvPr id="1026" name="Picture 2" descr="Image of Karthik Shivashankar">
            <a:extLst>
              <a:ext uri="{FF2B5EF4-FFF2-40B4-BE49-F238E27FC236}">
                <a16:creationId xmlns:a16="http://schemas.microsoft.com/office/drawing/2014/main" id="{85BD9371-38AC-A82A-AA17-103C8E82EB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35"/>
          <a:stretch>
            <a:fillRect/>
          </a:stretch>
        </p:blipFill>
        <p:spPr bwMode="auto">
          <a:xfrm>
            <a:off x="371485" y="4764084"/>
            <a:ext cx="1723203" cy="191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0BB301EB-792E-4486-9261-AE92E9031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331" y="4836820"/>
            <a:ext cx="1639216" cy="179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rofile photo of Steffen Almås">
            <a:extLst>
              <a:ext uri="{FF2B5EF4-FFF2-40B4-BE49-F238E27FC236}">
                <a16:creationId xmlns:a16="http://schemas.microsoft.com/office/drawing/2014/main" id="{6629B20B-C355-0BA7-7E57-1889CF673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958" y="2887343"/>
            <a:ext cx="1611296" cy="161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arius Irgens">
            <a:extLst>
              <a:ext uri="{FF2B5EF4-FFF2-40B4-BE49-F238E27FC236}">
                <a16:creationId xmlns:a16="http://schemas.microsoft.com/office/drawing/2014/main" id="{773E94EB-CA61-7127-1781-6AD1804DE6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90" r="28969" b="29009"/>
          <a:stretch>
            <a:fillRect/>
          </a:stretch>
        </p:blipFill>
        <p:spPr bwMode="auto">
          <a:xfrm>
            <a:off x="4404529" y="4836820"/>
            <a:ext cx="1598725" cy="180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Bilde 11" descr="Image of Antonio Martini">
            <a:extLst>
              <a:ext uri="{FF2B5EF4-FFF2-40B4-BE49-F238E27FC236}">
                <a16:creationId xmlns:a16="http://schemas.microsoft.com/office/drawing/2014/main" id="{9E1CD106-DCFA-58BC-EC54-C4FE54B80C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31641" y="263208"/>
            <a:ext cx="2122344" cy="2306895"/>
          </a:xfrm>
          <a:prstGeom prst="rect">
            <a:avLst/>
          </a:prstGeom>
        </p:spPr>
      </p:pic>
      <p:pic>
        <p:nvPicPr>
          <p:cNvPr id="14" name="Bilde 13" descr="Johanne Thunes - Institutt for informatikk">
            <a:extLst>
              <a:ext uri="{FF2B5EF4-FFF2-40B4-BE49-F238E27FC236}">
                <a16:creationId xmlns:a16="http://schemas.microsoft.com/office/drawing/2014/main" id="{B9B8541F-6D4F-9FB0-0B9F-440135F3042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7499" y="2901944"/>
            <a:ext cx="1725034" cy="1611296"/>
          </a:xfrm>
          <a:prstGeom prst="rect">
            <a:avLst/>
          </a:prstGeom>
        </p:spPr>
      </p:pic>
      <p:pic>
        <p:nvPicPr>
          <p:cNvPr id="16" name="Bilde 15" descr="Hårek Haugerud - Institutt for informatikk">
            <a:extLst>
              <a:ext uri="{FF2B5EF4-FFF2-40B4-BE49-F238E27FC236}">
                <a16:creationId xmlns:a16="http://schemas.microsoft.com/office/drawing/2014/main" id="{62166EE8-CA22-D00C-C6E1-F0AAAD24CD6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46936" y="263208"/>
            <a:ext cx="1728317" cy="2306895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12FF0767-37B7-3BFB-6065-EFE375B702DE}"/>
              </a:ext>
            </a:extLst>
          </p:cNvPr>
          <p:cNvSpPr txBox="1"/>
          <p:nvPr/>
        </p:nvSpPr>
        <p:spPr>
          <a:xfrm>
            <a:off x="898218" y="2549161"/>
            <a:ext cx="6697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>
                <a:solidFill>
                  <a:schemeClr val="bg1"/>
                </a:solidFill>
              </a:rPr>
              <a:t>Viktoria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49AFC7-446C-1FF5-759D-BE201AFD14AB}"/>
              </a:ext>
            </a:extLst>
          </p:cNvPr>
          <p:cNvSpPr txBox="1"/>
          <p:nvPr/>
        </p:nvSpPr>
        <p:spPr>
          <a:xfrm>
            <a:off x="3508725" y="2549160"/>
            <a:ext cx="6819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>
                <a:solidFill>
                  <a:schemeClr val="bg1"/>
                </a:solidFill>
              </a:rPr>
              <a:t>Antonio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CB4F2805-8A29-A6E6-DB06-14597F794A27}"/>
              </a:ext>
            </a:extLst>
          </p:cNvPr>
          <p:cNvSpPr txBox="1"/>
          <p:nvPr/>
        </p:nvSpPr>
        <p:spPr>
          <a:xfrm>
            <a:off x="6003254" y="2549160"/>
            <a:ext cx="64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>
                <a:solidFill>
                  <a:schemeClr val="bg1"/>
                </a:solidFill>
              </a:rPr>
              <a:t>Gunnar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2CC623B2-0AD9-E545-C060-8B77F1880A4C}"/>
              </a:ext>
            </a:extLst>
          </p:cNvPr>
          <p:cNvSpPr txBox="1"/>
          <p:nvPr/>
        </p:nvSpPr>
        <p:spPr>
          <a:xfrm>
            <a:off x="8417793" y="2578363"/>
            <a:ext cx="549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>
                <a:solidFill>
                  <a:schemeClr val="bg1"/>
                </a:solidFill>
              </a:rPr>
              <a:t>Yngve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BFE1D561-61FF-E5AE-7345-2B24F54515B7}"/>
              </a:ext>
            </a:extLst>
          </p:cNvPr>
          <p:cNvSpPr txBox="1"/>
          <p:nvPr/>
        </p:nvSpPr>
        <p:spPr>
          <a:xfrm>
            <a:off x="10717177" y="2570103"/>
            <a:ext cx="5529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>
                <a:solidFill>
                  <a:schemeClr val="bg1"/>
                </a:solidFill>
              </a:rPr>
              <a:t>Hårek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F12E3C0A-F2AB-54AE-DFE2-62AAAA83C38E}"/>
              </a:ext>
            </a:extLst>
          </p:cNvPr>
          <p:cNvSpPr txBox="1"/>
          <p:nvPr/>
        </p:nvSpPr>
        <p:spPr>
          <a:xfrm>
            <a:off x="898218" y="4498638"/>
            <a:ext cx="7072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>
                <a:solidFill>
                  <a:schemeClr val="bg1"/>
                </a:solidFill>
              </a:rPr>
              <a:t>Johanne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A95BA16A-4022-033E-A29B-F93A2C6107E4}"/>
              </a:ext>
            </a:extLst>
          </p:cNvPr>
          <p:cNvSpPr txBox="1"/>
          <p:nvPr/>
        </p:nvSpPr>
        <p:spPr>
          <a:xfrm>
            <a:off x="2894424" y="4498639"/>
            <a:ext cx="6511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>
                <a:solidFill>
                  <a:schemeClr val="bg1"/>
                </a:solidFill>
              </a:rPr>
              <a:t>Marthe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71C81587-6CA9-B7B1-7CE2-A6712CE715F9}"/>
              </a:ext>
            </a:extLst>
          </p:cNvPr>
          <p:cNvSpPr txBox="1"/>
          <p:nvPr/>
        </p:nvSpPr>
        <p:spPr>
          <a:xfrm>
            <a:off x="4919483" y="4498638"/>
            <a:ext cx="6697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>
                <a:solidFill>
                  <a:schemeClr val="bg1"/>
                </a:solidFill>
              </a:rPr>
              <a:t>Viktoria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14D7CF3B-F557-F4E1-0C8B-B00363B646A9}"/>
              </a:ext>
            </a:extLst>
          </p:cNvPr>
          <p:cNvSpPr txBox="1"/>
          <p:nvPr/>
        </p:nvSpPr>
        <p:spPr>
          <a:xfrm>
            <a:off x="690281" y="6612578"/>
            <a:ext cx="6261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>
                <a:solidFill>
                  <a:schemeClr val="bg1"/>
                </a:solidFill>
              </a:rPr>
              <a:t>Karthik</a:t>
            </a:r>
            <a:endParaRPr lang="nb-NO" sz="1200" dirty="0">
              <a:solidFill>
                <a:schemeClr val="bg1"/>
              </a:solidFill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AE14D96-3627-BB3C-0A2B-D521A47541DD}"/>
              </a:ext>
            </a:extLst>
          </p:cNvPr>
          <p:cNvSpPr txBox="1"/>
          <p:nvPr/>
        </p:nvSpPr>
        <p:spPr>
          <a:xfrm>
            <a:off x="2831499" y="6601121"/>
            <a:ext cx="3741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>
                <a:solidFill>
                  <a:schemeClr val="bg1"/>
                </a:solidFill>
              </a:rPr>
              <a:t>Jay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1E69E0B3-4888-39BE-DC7F-465CDB35540D}"/>
              </a:ext>
            </a:extLst>
          </p:cNvPr>
          <p:cNvSpPr txBox="1"/>
          <p:nvPr/>
        </p:nvSpPr>
        <p:spPr>
          <a:xfrm>
            <a:off x="4821243" y="6594792"/>
            <a:ext cx="619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>
                <a:solidFill>
                  <a:schemeClr val="bg1"/>
                </a:solidFill>
              </a:rPr>
              <a:t>Marius</a:t>
            </a:r>
          </a:p>
        </p:txBody>
      </p:sp>
    </p:spTree>
    <p:extLst>
      <p:ext uri="{BB962C8B-B14F-4D97-AF65-F5344CB8AC3E}">
        <p14:creationId xmlns:p14="http://schemas.microsoft.com/office/powerpoint/2010/main" val="28504756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0" name="Rectangle 1069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2CAC2EE-6470-4240-A510-64D26D046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en-US" sz="6200">
                <a:solidFill>
                  <a:srgbClr val="FFFFFF"/>
                </a:solidFill>
              </a:rPr>
              <a:t>Software Engineering Group</a:t>
            </a:r>
            <a:endParaRPr lang="en-GB" sz="6200">
              <a:solidFill>
                <a:srgbClr val="FFFFFF"/>
              </a:solidFill>
            </a:endParaRPr>
          </a:p>
        </p:txBody>
      </p:sp>
      <p:grpSp>
        <p:nvGrpSpPr>
          <p:cNvPr id="1074" name="Group 1073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075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6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7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7BCCBCC-31FA-CF4D-89BC-4480F1B6B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2337" y="518400"/>
            <a:ext cx="5176503" cy="5837949"/>
          </a:xfrm>
        </p:spPr>
        <p:txBody>
          <a:bodyPr anchor="ctr">
            <a:normAutofit/>
          </a:bodyPr>
          <a:lstStyle/>
          <a:p>
            <a:pPr fontAlgn="base"/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Contact</a:t>
            </a:r>
          </a:p>
          <a:p>
            <a:pPr lvl="1" fontAlgn="base"/>
            <a:r>
              <a:rPr lang="en-US" sz="1800" dirty="0">
                <a:solidFill>
                  <a:schemeClr val="tx1">
                    <a:alpha val="80000"/>
                  </a:schemeClr>
                </a:solidFill>
              </a:rPr>
              <a:t>Antonio Martini – </a:t>
            </a:r>
            <a:r>
              <a:rPr lang="en-US" sz="1800" dirty="0">
                <a:solidFill>
                  <a:schemeClr val="tx1">
                    <a:alpha val="80000"/>
                  </a:schemeClr>
                </a:solidFill>
                <a:hlinkClick r:id="rId2"/>
              </a:rPr>
              <a:t>antonima@ifi.uio.no</a:t>
            </a:r>
            <a:r>
              <a:rPr lang="en-US" sz="1800" dirty="0">
                <a:solidFill>
                  <a:schemeClr val="tx1">
                    <a:alpha val="80000"/>
                  </a:schemeClr>
                </a:solidFill>
              </a:rPr>
              <a:t> (group leader)</a:t>
            </a:r>
          </a:p>
          <a:p>
            <a:pPr lvl="1" fontAlgn="base"/>
            <a:r>
              <a:rPr lang="en-US" sz="1800" dirty="0">
                <a:solidFill>
                  <a:schemeClr val="tx1">
                    <a:alpha val="80000"/>
                  </a:schemeClr>
                </a:solidFill>
              </a:rPr>
              <a:t>Viktoria Stray –  </a:t>
            </a:r>
            <a:r>
              <a:rPr lang="en-US" sz="1800" dirty="0">
                <a:solidFill>
                  <a:schemeClr val="tx1">
                    <a:alpha val="80000"/>
                  </a:schemeClr>
                </a:solidFill>
                <a:hlinkClick r:id="rId3"/>
              </a:rPr>
              <a:t>stray@ifi.uio.no</a:t>
            </a:r>
            <a:r>
              <a:rPr lang="en-US" sz="1800" dirty="0">
                <a:solidFill>
                  <a:schemeClr val="tx1">
                    <a:alpha val="80000"/>
                  </a:schemeClr>
                </a:solidFill>
              </a:rPr>
              <a:t> </a:t>
            </a:r>
          </a:p>
          <a:p>
            <a:pPr lvl="1" fontAlgn="base"/>
            <a:r>
              <a:rPr lang="en-US" sz="1800" dirty="0">
                <a:solidFill>
                  <a:schemeClr val="tx1">
                    <a:alpha val="80000"/>
                  </a:schemeClr>
                </a:solidFill>
              </a:rPr>
              <a:t>Yngve Lindsjørn – </a:t>
            </a:r>
            <a:r>
              <a:rPr lang="en-US" sz="1800" dirty="0">
                <a:solidFill>
                  <a:schemeClr val="tx1">
                    <a:alpha val="80000"/>
                  </a:schemeClr>
                </a:solidFill>
                <a:hlinkClick r:id="rId4"/>
              </a:rPr>
              <a:t>ynglin@ifi.uio.no</a:t>
            </a:r>
            <a:endParaRPr lang="en-US" sz="1800" dirty="0">
              <a:solidFill>
                <a:schemeClr val="tx1">
                  <a:alpha val="80000"/>
                </a:schemeClr>
              </a:solidFill>
            </a:endParaRPr>
          </a:p>
          <a:p>
            <a:pPr lvl="1" fontAlgn="base"/>
            <a:r>
              <a:rPr lang="en-US" sz="1800" dirty="0">
                <a:solidFill>
                  <a:schemeClr val="tx1">
                    <a:alpha val="80000"/>
                  </a:schemeClr>
                </a:solidFill>
              </a:rPr>
              <a:t>Gunnar Bergersen – </a:t>
            </a:r>
            <a:r>
              <a:rPr lang="en-US" sz="1800" dirty="0">
                <a:solidFill>
                  <a:schemeClr val="tx1">
                    <a:alpha val="80000"/>
                  </a:schemeClr>
                </a:solidFill>
                <a:hlinkClick r:id="rId5"/>
              </a:rPr>
              <a:t>gunnab@ifi.uio.no</a:t>
            </a:r>
            <a:r>
              <a:rPr lang="en-US" sz="1800" dirty="0">
                <a:solidFill>
                  <a:schemeClr val="tx1">
                    <a:alpha val="80000"/>
                  </a:schemeClr>
                </a:solidFill>
              </a:rPr>
              <a:t> </a:t>
            </a:r>
          </a:p>
          <a:p>
            <a:pPr lvl="1" fontAlgn="base"/>
            <a:r>
              <a:rPr lang="en-US" sz="1800" dirty="0">
                <a:solidFill>
                  <a:schemeClr val="tx1">
                    <a:alpha val="80000"/>
                  </a:schemeClr>
                </a:solidFill>
              </a:rPr>
              <a:t>Marthe Berntzen – </a:t>
            </a:r>
            <a:r>
              <a:rPr lang="en-US" sz="1800" dirty="0">
                <a:solidFill>
                  <a:schemeClr val="tx1">
                    <a:alpha val="80000"/>
                  </a:schemeClr>
                </a:solidFill>
                <a:hlinkClick r:id="rId6"/>
              </a:rPr>
              <a:t>marthenb@ifi.uio.no</a:t>
            </a:r>
            <a:endParaRPr lang="en-US" sz="1800" dirty="0">
              <a:solidFill>
                <a:schemeClr val="tx1">
                  <a:alpha val="80000"/>
                </a:schemeClr>
              </a:solidFill>
            </a:endParaRPr>
          </a:p>
          <a:p>
            <a:pPr lvl="1" fontAlgn="base"/>
            <a:r>
              <a:rPr lang="en-US" sz="1800" dirty="0">
                <a:solidFill>
                  <a:schemeClr val="tx1">
                    <a:alpha val="80000"/>
                  </a:schemeClr>
                </a:solidFill>
              </a:rPr>
              <a:t>Johanne Thunes - </a:t>
            </a:r>
            <a:r>
              <a:rPr lang="en-US" sz="1800" dirty="0">
                <a:solidFill>
                  <a:schemeClr val="tx1">
                    <a:alpha val="80000"/>
                  </a:schemeClr>
                </a:solidFill>
                <a:hlinkClick r:id="rId7"/>
              </a:rPr>
              <a:t>johanthu@ifi.uio.no</a:t>
            </a:r>
            <a:endParaRPr lang="en-US" sz="1800" dirty="0">
              <a:solidFill>
                <a:schemeClr val="tx1">
                  <a:alpha val="80000"/>
                </a:schemeClr>
              </a:solidFill>
            </a:endParaRPr>
          </a:p>
          <a:p>
            <a:pPr lvl="1" fontAlgn="base"/>
            <a:r>
              <a:rPr lang="nb-NO" sz="1800" dirty="0">
                <a:solidFill>
                  <a:schemeClr val="tx1">
                    <a:alpha val="80000"/>
                  </a:schemeClr>
                </a:solidFill>
              </a:rPr>
              <a:t>Ketil Stølen – </a:t>
            </a:r>
            <a:r>
              <a:rPr lang="nb-NO" sz="1800" b="0" i="0" dirty="0">
                <a:effectLst/>
                <a:latin typeface="Helvetica" pitchFamily="2" charset="0"/>
                <a:hlinkClick r:id="rId8"/>
              </a:rPr>
              <a:t>ketils@ifi.uio.no</a:t>
            </a:r>
            <a:endParaRPr lang="nb-NO" sz="1800" b="0" i="0" dirty="0">
              <a:effectLst/>
              <a:latin typeface="Helvetica" pitchFamily="2" charset="0"/>
            </a:endParaRPr>
          </a:p>
          <a:p>
            <a:pPr lvl="1" fontAlgn="base"/>
            <a:r>
              <a:rPr lang="nb-NO" sz="1800" dirty="0">
                <a:solidFill>
                  <a:schemeClr val="tx1">
                    <a:alpha val="80000"/>
                  </a:schemeClr>
                </a:solidFill>
              </a:rPr>
              <a:t>Steffen Almås - </a:t>
            </a:r>
            <a:r>
              <a:rPr lang="nb-NO" sz="1800" dirty="0">
                <a:latin typeface="Helvetica" pitchFamily="2" charset="0"/>
                <a:hlinkClick r:id="rId9"/>
              </a:rPr>
              <a:t>steffa@ifi.uio.no</a:t>
            </a:r>
            <a:endParaRPr lang="nb-NO" sz="1800" dirty="0">
              <a:solidFill>
                <a:schemeClr val="tx1">
                  <a:alpha val="80000"/>
                </a:schemeClr>
              </a:solidFill>
            </a:endParaRPr>
          </a:p>
          <a:p>
            <a:pPr lvl="1" fontAlgn="base"/>
            <a:r>
              <a:rPr lang="nb-NO" sz="1800" dirty="0" err="1">
                <a:solidFill>
                  <a:schemeClr val="tx1">
                    <a:alpha val="80000"/>
                  </a:schemeClr>
                </a:solidFill>
              </a:rPr>
              <a:t>Karthik</a:t>
            </a:r>
            <a:r>
              <a:rPr lang="nb-NO" sz="18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nb-NO" sz="1800" dirty="0" err="1">
                <a:solidFill>
                  <a:schemeClr val="tx1">
                    <a:alpha val="80000"/>
                  </a:schemeClr>
                </a:solidFill>
              </a:rPr>
              <a:t>Shivanskar</a:t>
            </a:r>
            <a:r>
              <a:rPr lang="nb-NO" sz="1800" dirty="0">
                <a:solidFill>
                  <a:schemeClr val="tx1">
                    <a:alpha val="80000"/>
                  </a:schemeClr>
                </a:solidFill>
              </a:rPr>
              <a:t> - </a:t>
            </a:r>
            <a:r>
              <a:rPr lang="nb-NO" sz="1800" b="0" i="0" dirty="0">
                <a:effectLst/>
                <a:hlinkClick r:id="rId10"/>
              </a:rPr>
              <a:t>karths@ifi.uio.no</a:t>
            </a:r>
            <a:endParaRPr lang="nb-NO" sz="1800" b="0" i="0" dirty="0">
              <a:effectLst/>
            </a:endParaRPr>
          </a:p>
          <a:p>
            <a:pPr lvl="1" fontAlgn="base"/>
            <a:r>
              <a:rPr lang="nb-NO" sz="1800" dirty="0" err="1">
                <a:solidFill>
                  <a:schemeClr val="tx1">
                    <a:alpha val="80000"/>
                  </a:schemeClr>
                </a:solidFill>
              </a:rPr>
              <a:t>Jayeong</a:t>
            </a:r>
            <a:r>
              <a:rPr lang="nb-NO" sz="1800" dirty="0">
                <a:solidFill>
                  <a:schemeClr val="tx1">
                    <a:alpha val="80000"/>
                  </a:schemeClr>
                </a:solidFill>
              </a:rPr>
              <a:t> Song - </a:t>
            </a:r>
            <a:r>
              <a:rPr lang="nb-NO" sz="1800" b="0" i="0" dirty="0">
                <a:effectLst/>
                <a:hlinkClick r:id="rId11"/>
              </a:rPr>
              <a:t>jayeongs@ifi.uio.no</a:t>
            </a:r>
            <a:endParaRPr lang="nb-NO" sz="1800" b="0" i="0" dirty="0">
              <a:effectLst/>
            </a:endParaRPr>
          </a:p>
          <a:p>
            <a:pPr lvl="1" fontAlgn="base"/>
            <a:r>
              <a:rPr lang="nb-NO" sz="1800" dirty="0">
                <a:solidFill>
                  <a:schemeClr val="tx1">
                    <a:alpha val="80000"/>
                  </a:schemeClr>
                </a:solidFill>
              </a:rPr>
              <a:t>Marius Irgens - </a:t>
            </a:r>
            <a:r>
              <a:rPr lang="nb-NO" sz="1800" dirty="0">
                <a:hlinkClick r:id="rId12"/>
              </a:rPr>
              <a:t>mariuir@ifi.uio.no</a:t>
            </a:r>
            <a:endParaRPr lang="nb-NO" sz="1800" dirty="0"/>
          </a:p>
          <a:p>
            <a:pPr lvl="1" fontAlgn="base"/>
            <a:r>
              <a:rPr lang="nb-NO" sz="1800" dirty="0">
                <a:solidFill>
                  <a:schemeClr val="tx1">
                    <a:alpha val="80000"/>
                  </a:schemeClr>
                </a:solidFill>
              </a:rPr>
              <a:t>Hårek Haugerud - </a:t>
            </a:r>
            <a:r>
              <a:rPr lang="nb-NO" sz="1800" dirty="0">
                <a:solidFill>
                  <a:schemeClr val="tx1">
                    <a:alpha val="80000"/>
                  </a:schemeClr>
                </a:solidFill>
                <a:hlinkClick r:id="rId13"/>
              </a:rPr>
              <a:t>haarekh@ifi.uio.no</a:t>
            </a:r>
            <a:endParaRPr lang="nb-NO" sz="1800" dirty="0">
              <a:solidFill>
                <a:schemeClr val="tx1">
                  <a:alpha val="80000"/>
                </a:schemeClr>
              </a:solidFill>
            </a:endParaRPr>
          </a:p>
          <a:p>
            <a:pPr marL="457200" lvl="1" indent="0" fontAlgn="base">
              <a:buNone/>
            </a:pPr>
            <a:endParaRPr lang="en-GB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1079" name="Straight Connector 1078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0495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CAC2EE-6470-4240-A510-64D26D046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9452" y="352113"/>
            <a:ext cx="11912600" cy="106600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0070C0"/>
                </a:solidFill>
              </a:rPr>
              <a:t>Software Engineering - SE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44AEBEFB-9464-6440-5106-2E40865AE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31" y="1418120"/>
            <a:ext cx="10515600" cy="5223839"/>
          </a:xfrm>
        </p:spPr>
        <p:txBody>
          <a:bodyPr>
            <a:normAutofit fontScale="70000" lnSpcReduction="20000"/>
          </a:bodyPr>
          <a:lstStyle/>
          <a:p>
            <a:r>
              <a:rPr lang="en-GB" sz="3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 teaches and conducts research in a variety of topics in software engineering. The research is primary within the following areas:</a:t>
            </a:r>
          </a:p>
          <a:p>
            <a:endParaRPr lang="en-GB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Agile methods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Teamwork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System development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Technical debt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Software Architecture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Software testing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Evaluation of IT competences and skills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Software Process Improvement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Research methods in software engineering</a:t>
            </a:r>
          </a:p>
          <a:p>
            <a:pPr fontAlgn="base"/>
            <a:r>
              <a:rPr lang="en-GB" dirty="0">
                <a:solidFill>
                  <a:srgbClr val="000000"/>
                </a:solidFill>
                <a:latin typeface="Helvetica" pitchFamily="2" charset="0"/>
              </a:rPr>
              <a:t>AI for software engineering</a:t>
            </a:r>
          </a:p>
          <a:p>
            <a:pPr fontAlgn="base"/>
            <a:r>
              <a:rPr lang="en-GB" dirty="0">
                <a:solidFill>
                  <a:srgbClr val="000000"/>
                </a:solidFill>
                <a:latin typeface="Helvetica" pitchFamily="2" charset="0"/>
              </a:rPr>
              <a:t>Software engineering for AI</a:t>
            </a:r>
            <a:endParaRPr lang="en-GB" b="0" i="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Helvetica" pitchFamily="2" charset="0"/>
              </a:rPr>
              <a:t>Software Visualization</a:t>
            </a:r>
            <a:endParaRPr lang="en-GB" b="0" i="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3842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CAC2EE-6470-4240-A510-64D26D046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9330" y="222905"/>
            <a:ext cx="11912600" cy="106600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0070C0"/>
                </a:solidFill>
              </a:rPr>
              <a:t>Software Engineering (SE) - Master Courses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44AEBEFB-9464-6440-5106-2E40865AE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30" y="1288913"/>
            <a:ext cx="10603050" cy="5252564"/>
          </a:xfrm>
        </p:spPr>
        <p:txBody>
          <a:bodyPr>
            <a:normAutofit fontScale="85000" lnSpcReduction="20000"/>
          </a:bodyPr>
          <a:lstStyle/>
          <a:p>
            <a:pPr algn="l" fontAlgn="base"/>
            <a:r>
              <a:rPr lang="en-GB" sz="3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IN5140 – Smart processes and agile methods in software engineering (Autumn)</a:t>
            </a:r>
          </a:p>
          <a:p>
            <a:pPr lvl="1"/>
            <a:r>
              <a:rPr lang="en-GB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course will give a solid fundament for participating in and manage the software projects of an organization and for improving the way such projects are conducted. Focus on Process Improvement and agile methods.</a:t>
            </a:r>
          </a:p>
          <a:p>
            <a:pPr lvl="1"/>
            <a:endParaRPr lang="en-GB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/>
            <a:r>
              <a:rPr lang="en-GB" sz="3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IN4240 – Software Testing (Spring)</a:t>
            </a:r>
          </a:p>
          <a:p>
            <a:pPr lvl="1" fontAlgn="base"/>
            <a:r>
              <a:rPr lang="en-GB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This course covers fundamental concepts in software testing and specific areas such as: testing through the life cycle of a software system, static testing techniques, test design techniques, test management, testing tool support, testing user experiences, accessibility testing, exploratory testing, automated testing, test-driven development.</a:t>
            </a:r>
          </a:p>
          <a:p>
            <a:pPr lvl="1" fontAlgn="base"/>
            <a:endParaRPr lang="en-GB" sz="28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32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waiting acceptance) AISE – AI Software Engineering (Spring, Master)</a:t>
            </a:r>
          </a:p>
          <a:p>
            <a:pPr lvl="1"/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 how to build, deploy and integrate a trustworthy AI-powered application using AI agents. Learn how to choose the right technologies and make important decisions affecting sustainability, security, economy, sovereignty, etc. </a:t>
            </a:r>
            <a:endParaRPr lang="en-GB" sz="28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6648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3117</TotalTime>
  <Words>453</Words>
  <Application>Microsoft Macintosh PowerPoint</Application>
  <PresentationFormat>Widescreen</PresentationFormat>
  <Paragraphs>67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Times New Roman</vt:lpstr>
      <vt:lpstr>Office Theme</vt:lpstr>
      <vt:lpstr>Research groups in PROSA</vt:lpstr>
      <vt:lpstr>Software Engineering group</vt:lpstr>
      <vt:lpstr>Software Engineering Group</vt:lpstr>
      <vt:lpstr>Software Engineering - SE</vt:lpstr>
      <vt:lpstr>Software Engineering (SE) - Master Courses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Autonome team</dc:title>
  <dc:creator>Inga Viktoria Ågesdatter Gulliksen Stray</dc:creator>
  <cp:lastModifiedBy>Yngve Lindsjørn</cp:lastModifiedBy>
  <cp:revision>44</cp:revision>
  <dcterms:created xsi:type="dcterms:W3CDTF">2020-10-09T13:47:56Z</dcterms:created>
  <dcterms:modified xsi:type="dcterms:W3CDTF">2026-08-10T13:10:46Z</dcterms:modified>
</cp:coreProperties>
</file>