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9" r:id="rId3"/>
    <p:sldId id="281" r:id="rId4"/>
    <p:sldId id="261" r:id="rId5"/>
    <p:sldId id="257" r:id="rId6"/>
    <p:sldId id="273" r:id="rId7"/>
    <p:sldId id="284" r:id="rId8"/>
    <p:sldId id="285" r:id="rId9"/>
    <p:sldId id="271" r:id="rId10"/>
    <p:sldId id="270" r:id="rId11"/>
    <p:sldId id="282" r:id="rId12"/>
    <p:sldId id="283" r:id="rId13"/>
  </p:sldIdLst>
  <p:sldSz cx="9144000" cy="5715000" type="screen16x10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84B5"/>
    <a:srgbClr val="859EC7"/>
    <a:srgbClr val="3B5997"/>
    <a:srgbClr val="3E8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3525" autoAdjust="0"/>
  </p:normalViewPr>
  <p:slideViewPr>
    <p:cSldViewPr>
      <p:cViewPr varScale="1">
        <p:scale>
          <a:sx n="159" d="100"/>
          <a:sy n="159" d="100"/>
        </p:scale>
        <p:origin x="150" y="34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7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323F530D-EBC3-45BF-AF39-959734DF718E}" type="datetime1">
              <a:rPr lang="nb-NO" altLang="nb-NO"/>
              <a:pPr>
                <a:defRPr/>
              </a:pPr>
              <a:t>18.08.2022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5169"/>
            <a:ext cx="2949099" cy="49720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D8F9985-2E3B-473E-9DB1-32E01B7B4C7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999637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9099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515" y="0"/>
            <a:ext cx="2949099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0688" y="746125"/>
            <a:ext cx="5964237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416" y="4723449"/>
            <a:ext cx="4990783" cy="447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6896"/>
            <a:ext cx="2949099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515" y="9446896"/>
            <a:ext cx="2949099" cy="49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6374BCA-D581-4703-AB1A-B7193196190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923585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08832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 smtClean="0"/>
              <a:t>UNIK – </a:t>
            </a:r>
            <a:r>
              <a:rPr lang="nb-NO" dirty="0" err="1" smtClean="0"/>
              <a:t>owned</a:t>
            </a:r>
            <a:r>
              <a:rPr lang="nb-NO" dirty="0" smtClean="0"/>
              <a:t> by </a:t>
            </a:r>
            <a:r>
              <a:rPr lang="nb-NO" dirty="0" err="1" smtClean="0"/>
              <a:t>Universities</a:t>
            </a:r>
            <a:r>
              <a:rPr lang="nb-NO" baseline="0" dirty="0" smtClean="0"/>
              <a:t> and </a:t>
            </a:r>
            <a:r>
              <a:rPr lang="nb-NO" baseline="0" dirty="0" err="1" smtClean="0"/>
              <a:t>research</a:t>
            </a:r>
            <a:r>
              <a:rPr lang="nb-NO" baseline="0" dirty="0" smtClean="0"/>
              <a:t> establishments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8 full-time by end </a:t>
            </a:r>
            <a:r>
              <a:rPr lang="nb-NO" baseline="0" dirty="0" err="1" smtClean="0"/>
              <a:t>of</a:t>
            </a:r>
            <a:r>
              <a:rPr lang="nb-NO" baseline="0" dirty="0" smtClean="0"/>
              <a:t> 2018</a:t>
            </a:r>
          </a:p>
          <a:p>
            <a:pPr marL="171450" indent="-171450">
              <a:buFontTx/>
              <a:buChar char="-"/>
            </a:pPr>
            <a:r>
              <a:rPr lang="nb-NO" baseline="0" dirty="0" err="1" smtClean="0"/>
              <a:t>Ca</a:t>
            </a:r>
            <a:r>
              <a:rPr lang="nb-NO" baseline="0" dirty="0" smtClean="0"/>
              <a:t> 50 professors and </a:t>
            </a:r>
            <a:r>
              <a:rPr lang="nb-NO" baseline="0" dirty="0" err="1" smtClean="0"/>
              <a:t>assosiated</a:t>
            </a:r>
            <a:r>
              <a:rPr lang="nb-NO" baseline="0" dirty="0" smtClean="0"/>
              <a:t> professors from </a:t>
            </a:r>
            <a:r>
              <a:rPr lang="nb-NO" baseline="0" dirty="0" err="1" smtClean="0"/>
              <a:t>collaborating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companies</a:t>
            </a:r>
            <a:endParaRPr lang="nb-NO" baseline="0" dirty="0" smtClean="0"/>
          </a:p>
          <a:p>
            <a:pPr marL="171450" indent="-171450">
              <a:buFontTx/>
              <a:buChar char="-"/>
            </a:pPr>
            <a:r>
              <a:rPr lang="nb-NO" baseline="0" dirty="0" smtClean="0"/>
              <a:t>FFI - Norwegian </a:t>
            </a:r>
            <a:r>
              <a:rPr lang="nb-NO" baseline="0" dirty="0" err="1" smtClean="0"/>
              <a:t>Defence</a:t>
            </a:r>
            <a:r>
              <a:rPr lang="nb-NO" baseline="0" dirty="0" smtClean="0"/>
              <a:t> Research Establishment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IFE – </a:t>
            </a:r>
            <a:r>
              <a:rPr lang="nb-NO" baseline="0" dirty="0" err="1" smtClean="0"/>
              <a:t>Institute</a:t>
            </a:r>
            <a:r>
              <a:rPr lang="nb-NO" baseline="0" dirty="0" smtClean="0"/>
              <a:t> for </a:t>
            </a:r>
            <a:r>
              <a:rPr lang="nb-NO" baseline="0" dirty="0" err="1" smtClean="0"/>
              <a:t>energy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technology</a:t>
            </a:r>
            <a:endParaRPr lang="nb-NO" baseline="0" dirty="0" smtClean="0"/>
          </a:p>
          <a:p>
            <a:pPr marL="171450" indent="-171450">
              <a:buFontTx/>
              <a:buChar char="-"/>
            </a:pPr>
            <a:r>
              <a:rPr lang="nb-NO" baseline="0" dirty="0" err="1" smtClean="0"/>
              <a:t>NORSAR</a:t>
            </a:r>
            <a:endParaRPr lang="nb-NO" baseline="0" dirty="0" smtClean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nb-NO" baseline="0" dirty="0" err="1" smtClean="0"/>
              <a:t>Justervesenet</a:t>
            </a:r>
            <a:r>
              <a:rPr lang="nb-NO" baseline="0" dirty="0" smtClean="0"/>
              <a:t> - </a:t>
            </a:r>
            <a:r>
              <a:rPr lang="nb-NO" sz="10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Norwegian </a:t>
            </a:r>
            <a:r>
              <a:rPr lang="nb-NO" sz="1000" b="0" i="0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Metrology</a:t>
            </a:r>
            <a:r>
              <a:rPr lang="nb-NO" sz="1000" b="0" i="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Service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NILU – Norwegian </a:t>
            </a:r>
            <a:r>
              <a:rPr lang="nb-NO" baseline="0" dirty="0" err="1" smtClean="0"/>
              <a:t>institute</a:t>
            </a:r>
            <a:r>
              <a:rPr lang="nb-NO" baseline="0" dirty="0" smtClean="0"/>
              <a:t> for air </a:t>
            </a:r>
            <a:r>
              <a:rPr lang="nb-NO" baseline="0" dirty="0" err="1" smtClean="0"/>
              <a:t>research</a:t>
            </a:r>
            <a:endParaRPr lang="nb-NO" baseline="0" dirty="0" smtClean="0"/>
          </a:p>
          <a:p>
            <a:pPr marL="171450" indent="-171450">
              <a:buFontTx/>
              <a:buChar char="-"/>
            </a:pPr>
            <a:r>
              <a:rPr lang="nb-NO" baseline="0" dirty="0" smtClean="0"/>
              <a:t>Telenor </a:t>
            </a:r>
          </a:p>
          <a:p>
            <a:pPr marL="171450" indent="-171450">
              <a:buFontTx/>
              <a:buChar char="-"/>
            </a:pPr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56066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60951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FD978A37-04FD-460B-990D-63D951393362}" type="slidenum">
              <a:rPr lang="en-US" altLang="nb-NO" sz="1200"/>
              <a:pPr>
                <a:spcBef>
                  <a:spcPct val="0"/>
                </a:spcBef>
              </a:pPr>
              <a:t>6</a:t>
            </a:fld>
            <a:endParaRPr lang="en-US" altLang="nb-NO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nb-NO" altLang="nb-NO" dirty="0" smtClean="0"/>
              <a:t>ITS = Department </a:t>
            </a:r>
            <a:r>
              <a:rPr lang="nb-NO" altLang="nb-NO" dirty="0" err="1" smtClean="0"/>
              <a:t>of</a:t>
            </a:r>
            <a:r>
              <a:rPr lang="nb-NO" altLang="nb-NO" dirty="0" smtClean="0"/>
              <a:t> Technology Systems</a:t>
            </a:r>
          </a:p>
          <a:p>
            <a:pPr marL="171450" indent="-171450" eaLnBrk="1" hangingPunct="1">
              <a:buFontTx/>
              <a:buChar char="-"/>
            </a:pPr>
            <a:r>
              <a:rPr lang="nb-NO" altLang="nb-NO" dirty="0" smtClean="0"/>
              <a:t>(</a:t>
            </a:r>
            <a:r>
              <a:rPr lang="nb-NO" altLang="nb-NO" dirty="0" err="1" smtClean="0"/>
              <a:t>Also</a:t>
            </a:r>
            <a:r>
              <a:rPr lang="nb-NO" altLang="nb-NO" dirty="0" smtClean="0"/>
              <a:t> 1</a:t>
            </a:r>
            <a:r>
              <a:rPr lang="nb-NO" altLang="nb-NO" baseline="0" dirty="0" smtClean="0"/>
              <a:t> </a:t>
            </a:r>
            <a:r>
              <a:rPr lang="nb-NO" altLang="nb-NO" baseline="0" dirty="0" err="1" smtClean="0"/>
              <a:t>course</a:t>
            </a:r>
            <a:r>
              <a:rPr lang="nb-NO" altLang="nb-NO" baseline="0" dirty="0" smtClean="0"/>
              <a:t> </a:t>
            </a:r>
            <a:r>
              <a:rPr lang="nb-NO" altLang="nb-NO" baseline="0" dirty="0" err="1" smtClean="0"/>
              <a:t>open</a:t>
            </a:r>
            <a:r>
              <a:rPr lang="nb-NO" altLang="nb-NO" baseline="0" dirty="0" smtClean="0"/>
              <a:t> for BA students</a:t>
            </a:r>
          </a:p>
          <a:p>
            <a:pPr marL="171450" indent="-171450" eaLnBrk="1" hangingPunct="1">
              <a:buFontTx/>
              <a:buChar char="-"/>
            </a:pPr>
            <a:r>
              <a:rPr lang="nb-NO" altLang="nb-NO" baseline="0" dirty="0" err="1" smtClean="0"/>
              <a:t>Civil</a:t>
            </a:r>
            <a:r>
              <a:rPr lang="nb-NO" altLang="nb-NO" baseline="0" dirty="0" smtClean="0"/>
              <a:t> </a:t>
            </a:r>
            <a:r>
              <a:rPr lang="nb-NO" altLang="nb-NO" baseline="0" dirty="0" err="1" smtClean="0"/>
              <a:t>Protection</a:t>
            </a:r>
            <a:r>
              <a:rPr lang="nb-NO" altLang="nb-NO" baseline="0" dirty="0" smtClean="0"/>
              <a:t> – Samfunnssikkerhet - kommer</a:t>
            </a:r>
            <a:endParaRPr lang="nb-NO" altLang="nb-NO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All </a:t>
            </a:r>
            <a:r>
              <a:rPr lang="nb-NO" baseline="0" dirty="0" err="1" smtClean="0"/>
              <a:t>available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UiO web </a:t>
            </a:r>
            <a:r>
              <a:rPr lang="nb-NO" baseline="0" dirty="0" err="1" smtClean="0"/>
              <a:t>page</a:t>
            </a:r>
            <a:r>
              <a:rPr lang="nb-NO" baseline="0" dirty="0" smtClean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1E414D-9607-4BE7-9103-8E9F65F08326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5785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All </a:t>
            </a:r>
            <a:r>
              <a:rPr lang="nb-NO" baseline="0" dirty="0" err="1" smtClean="0"/>
              <a:t>available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UiO web </a:t>
            </a:r>
            <a:r>
              <a:rPr lang="nb-NO" baseline="0" dirty="0" err="1" smtClean="0"/>
              <a:t>page</a:t>
            </a:r>
            <a:r>
              <a:rPr lang="nb-NO" baseline="0" dirty="0" smtClean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1E414D-9607-4BE7-9103-8E9F65F08326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80735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All </a:t>
            </a:r>
            <a:r>
              <a:rPr lang="nb-NO" baseline="0" dirty="0" err="1" smtClean="0"/>
              <a:t>available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on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the</a:t>
            </a:r>
            <a:r>
              <a:rPr lang="nb-NO" baseline="0" dirty="0" smtClean="0"/>
              <a:t> UiO web </a:t>
            </a:r>
            <a:r>
              <a:rPr lang="nb-NO" baseline="0" dirty="0" err="1" smtClean="0"/>
              <a:t>page</a:t>
            </a:r>
            <a:r>
              <a:rPr lang="nb-NO" baseline="0" dirty="0" smtClean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1E414D-9607-4BE7-9103-8E9F65F08326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61383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744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Or: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come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yell</a:t>
            </a:r>
            <a:r>
              <a:rPr lang="nb-NO" baseline="0" dirty="0" smtClean="0"/>
              <a:t> at </a:t>
            </a:r>
            <a:r>
              <a:rPr lang="nb-NO" baseline="0" dirty="0" err="1" smtClean="0"/>
              <a:t>me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95477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87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60B51-31F6-4463-B458-50F1B9467DB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94221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15D3F-4B78-435E-98C8-30E9CD73349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85933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99407-4568-4AC9-8368-07DC00E6A9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9646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FFCFF-D3D8-4C1F-B8FB-2C27766BF12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1021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31E18-2156-4CAD-8355-DF2B376B5C9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0665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101B0-BE5F-4C09-AA79-9701CE14D4B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1890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C2FC6-E42E-4199-8D94-F02DA00FDE6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572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154C6-7845-485A-BEAF-0289B97E418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77275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en-US" altLang="nb-NO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Rediger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5866D25-8C0C-4EC6-B471-C46BB5A9771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9188"/>
            <a:ext cx="4401616" cy="688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7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g"/><Relationship Id="rId5" Type="http://schemas.openxmlformats.org/officeDocument/2006/relationships/image" Target="../media/image9.gif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Relationship Id="rId14" Type="http://schemas.openxmlformats.org/officeDocument/2006/relationships/image" Target="../media/image18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nsplash.com/s/photos/book-computer?utm_source=unsplash&amp;utm_medium=referral&amp;utm_content=creditCopyText" TargetMode="External"/><Relationship Id="rId4" Type="http://schemas.openxmlformats.org/officeDocument/2006/relationships/hyperlink" Target="https://unsplash.com/@wocintechchat?utm_source=unsplash&amp;utm_medium=referral&amp;utm_content=creditCopyTex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nsplash.com/s/photos/book-computer?utm_source=unsplash&amp;utm_medium=referral&amp;utm_content=creditCopyText" TargetMode="External"/><Relationship Id="rId4" Type="http://schemas.openxmlformats.org/officeDocument/2006/relationships/hyperlink" Target="https://unsplash.com/@wocintechchat?utm_source=unsplash&amp;utm_medium=referral&amp;utm_content=creditCopyTex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io.no/studier/emner/matnat/its/" TargetMode="External"/><Relationship Id="rId5" Type="http://schemas.openxmlformats.org/officeDocument/2006/relationships/hyperlink" Target="https://unsplash.com/s/photos/book-computer?utm_source=unsplash&amp;utm_medium=referral&amp;utm_content=creditCopyText" TargetMode="External"/><Relationship Id="rId4" Type="http://schemas.openxmlformats.org/officeDocument/2006/relationships/hyperlink" Target="https://unsplash.com/@wocintechchat?utm_source=unsplash&amp;utm_medium=referral&amp;utm_content=creditCopyTex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sz="3000" dirty="0" smtClean="0"/>
              <a:t>Master</a:t>
            </a:r>
            <a:r>
              <a:rPr lang="nb-NO" altLang="nb-NO" sz="3000" dirty="0"/>
              <a:t> </a:t>
            </a:r>
            <a:r>
              <a:rPr lang="nb-NO" altLang="nb-NO" sz="3000" dirty="0" smtClean="0"/>
              <a:t>studies at ITS</a:t>
            </a:r>
            <a:r>
              <a:rPr lang="nb-NO" altLang="nb-NO" dirty="0" smtClean="0"/>
              <a:t>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3865612"/>
            <a:ext cx="7543800" cy="1460500"/>
          </a:xfrm>
        </p:spPr>
        <p:txBody>
          <a:bodyPr/>
          <a:lstStyle/>
          <a:p>
            <a:pPr algn="r" eaLnBrk="1" hangingPunct="1"/>
            <a:r>
              <a:rPr lang="nb-NO" altLang="nb-NO" sz="2000" dirty="0" smtClean="0"/>
              <a:t>Kaja Mosserud-Haavardsholm</a:t>
            </a:r>
          </a:p>
          <a:p>
            <a:pPr algn="r" eaLnBrk="1" hangingPunct="1"/>
            <a:r>
              <a:rPr lang="nb-NO" altLang="nb-NO" sz="2000" dirty="0" err="1" smtClean="0"/>
              <a:t>Programme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coordinator</a:t>
            </a:r>
            <a:r>
              <a:rPr lang="nb-NO" altLang="nb-NO" sz="2000" dirty="0" smtClean="0"/>
              <a:t>, ITS</a:t>
            </a:r>
          </a:p>
          <a:p>
            <a:pPr algn="r" eaLnBrk="1" hangingPunct="1"/>
            <a:r>
              <a:rPr lang="nb-NO" altLang="nb-NO" sz="2000" dirty="0" smtClean="0"/>
              <a:t>kajaem@its.uio.no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Department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Techology</a:t>
            </a:r>
            <a:r>
              <a:rPr lang="nb-NO" dirty="0" smtClean="0"/>
              <a:t> Systems,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say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417340"/>
            <a:ext cx="7924800" cy="3429000"/>
          </a:xfrm>
        </p:spPr>
        <p:txBody>
          <a:bodyPr/>
          <a:lstStyle/>
          <a:p>
            <a:r>
              <a:rPr lang="nb-NO" dirty="0" err="1" smtClean="0"/>
              <a:t>Based</a:t>
            </a:r>
            <a:r>
              <a:rPr lang="nb-NO" dirty="0" smtClean="0"/>
              <a:t> at Kjeller Research Park –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Internet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first </a:t>
            </a:r>
            <a:r>
              <a:rPr lang="nb-NO" dirty="0" err="1" smtClean="0"/>
              <a:t>came</a:t>
            </a:r>
            <a:r>
              <a:rPr lang="nb-NO" dirty="0" smtClean="0"/>
              <a:t> to Europe</a:t>
            </a:r>
          </a:p>
          <a:p>
            <a:endParaRPr lang="nb-NO" sz="1000" dirty="0" smtClean="0"/>
          </a:p>
          <a:p>
            <a:r>
              <a:rPr lang="nb-NO" dirty="0" smtClean="0"/>
              <a:t>Foundation (</a:t>
            </a:r>
            <a:r>
              <a:rPr lang="nb-NO" dirty="0" err="1" smtClean="0"/>
              <a:t>started</a:t>
            </a:r>
            <a:r>
              <a:rPr lang="nb-NO" dirty="0" smtClean="0"/>
              <a:t> by UiO and</a:t>
            </a:r>
            <a:br>
              <a:rPr lang="nb-NO" dirty="0" smtClean="0"/>
            </a:br>
            <a:r>
              <a:rPr lang="nb-NO" dirty="0" smtClean="0"/>
              <a:t>establishments at Kjeller)</a:t>
            </a:r>
            <a:br>
              <a:rPr lang="nb-NO" dirty="0" smtClean="0"/>
            </a:br>
            <a:r>
              <a:rPr lang="nb-NO" dirty="0" smtClean="0"/>
              <a:t>for 30 </a:t>
            </a:r>
            <a:r>
              <a:rPr lang="nb-NO" dirty="0" err="1" smtClean="0"/>
              <a:t>years</a:t>
            </a:r>
            <a:r>
              <a:rPr lang="nb-NO" dirty="0" smtClean="0"/>
              <a:t>, </a:t>
            </a:r>
            <a:r>
              <a:rPr lang="nb-NO" dirty="0" err="1" smtClean="0"/>
              <a:t>now</a:t>
            </a:r>
            <a:r>
              <a:rPr lang="nb-NO" dirty="0" smtClean="0"/>
              <a:t> a </a:t>
            </a:r>
            <a:r>
              <a:rPr lang="nb-NO" dirty="0" err="1" smtClean="0"/>
              <a:t>department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at UiO</a:t>
            </a:r>
          </a:p>
          <a:p>
            <a:endParaRPr lang="nb-NO" sz="1000" dirty="0" smtClean="0"/>
          </a:p>
          <a:p>
            <a:r>
              <a:rPr lang="nb-NO" dirty="0" smtClean="0"/>
              <a:t>A </a:t>
            </a:r>
            <a:r>
              <a:rPr lang="nb-NO" dirty="0" err="1" smtClean="0"/>
              <a:t>handful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full-time </a:t>
            </a:r>
            <a:r>
              <a:rPr lang="nb-NO" dirty="0" err="1" smtClean="0"/>
              <a:t>researchers</a:t>
            </a:r>
            <a:endParaRPr lang="nb-NO" dirty="0" smtClean="0"/>
          </a:p>
          <a:p>
            <a:endParaRPr lang="nb-NO" sz="1000" dirty="0" smtClean="0"/>
          </a:p>
          <a:p>
            <a:r>
              <a:rPr lang="nb-NO" dirty="0" err="1" smtClean="0"/>
              <a:t>Lecturers</a:t>
            </a:r>
            <a:r>
              <a:rPr lang="nb-NO" dirty="0" smtClean="0"/>
              <a:t> and supervisors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err="1" smtClean="0"/>
              <a:t>main</a:t>
            </a:r>
            <a:r>
              <a:rPr lang="nb-NO" dirty="0" smtClean="0"/>
              <a:t> </a:t>
            </a:r>
            <a:r>
              <a:rPr lang="nb-NO" dirty="0" err="1" smtClean="0"/>
              <a:t>positions</a:t>
            </a:r>
            <a:r>
              <a:rPr lang="nb-NO" dirty="0" smtClean="0"/>
              <a:t> in </a:t>
            </a:r>
            <a:r>
              <a:rPr lang="nb-NO" dirty="0" err="1" smtClean="0"/>
              <a:t>industry</a:t>
            </a:r>
            <a:r>
              <a:rPr lang="nb-NO" dirty="0" smtClean="0"/>
              <a:t> or </a:t>
            </a:r>
            <a:r>
              <a:rPr lang="nb-NO" dirty="0" err="1" smtClean="0"/>
              <a:t>research</a:t>
            </a:r>
            <a:r>
              <a:rPr lang="nb-NO" dirty="0" smtClean="0"/>
              <a:t> establishments</a:t>
            </a:r>
          </a:p>
          <a:p>
            <a:pPr marL="0" indent="0">
              <a:buNone/>
            </a:pPr>
            <a:endParaRPr lang="nb-NO" dirty="0" smtClean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2" b="19129"/>
          <a:stretch/>
        </p:blipFill>
        <p:spPr>
          <a:xfrm>
            <a:off x="5447507" y="2137420"/>
            <a:ext cx="3236118" cy="151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3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Kjeller </a:t>
            </a:r>
            <a:r>
              <a:rPr lang="nb-NO" dirty="0" smtClean="0"/>
              <a:t>Research </a:t>
            </a:r>
            <a:r>
              <a:rPr lang="nb-NO" dirty="0" smtClean="0"/>
              <a:t>Park</a:t>
            </a:r>
            <a:endParaRPr lang="nb-NO" dirty="0"/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71BB165-71A1-4230-8A07-2950F5A2C023}" type="slidenum">
              <a:rPr lang="en-GB" altLang="nb-NO">
                <a:solidFill>
                  <a:srgbClr val="898989"/>
                </a:solidFill>
                <a:latin typeface="Verdana" panose="020B0604030504040204" pitchFamily="34" charset="0"/>
              </a:rPr>
              <a:pPr eaLnBrk="1" hangingPunct="1"/>
              <a:t>4</a:t>
            </a:fld>
            <a:endParaRPr lang="en-GB" altLang="nb-NO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762000" y="1561356"/>
            <a:ext cx="7967499" cy="3637766"/>
            <a:chOff x="1063789" y="2167321"/>
            <a:chExt cx="7967499" cy="3637766"/>
          </a:xfrm>
        </p:grpSpPr>
        <p:pic>
          <p:nvPicPr>
            <p:cNvPr id="8" name="Picture 14" descr="\\MADRID\bilder\Kjellermiljøet\Kjeller_forskningspark_H11\2011-10-06\utsnitt\IMG_6047-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789" y="2783900"/>
              <a:ext cx="7219950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ounded Rectangle 8"/>
            <p:cNvSpPr/>
            <p:nvPr/>
          </p:nvSpPr>
          <p:spPr>
            <a:xfrm>
              <a:off x="6788150" y="2167321"/>
              <a:ext cx="936625" cy="42109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400" dirty="0">
                  <a:solidFill>
                    <a:schemeClr val="tx1"/>
                  </a:solidFill>
                </a:rPr>
                <a:t>Telenor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140200" y="3436938"/>
              <a:ext cx="647700" cy="3587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dirty="0">
                  <a:solidFill>
                    <a:schemeClr val="tx1"/>
                  </a:solidFill>
                </a:rPr>
                <a:t>IFE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651125" y="3768725"/>
              <a:ext cx="647700" cy="36036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dirty="0">
                  <a:solidFill>
                    <a:schemeClr val="tx1"/>
                  </a:solidFill>
                </a:rPr>
                <a:t>FFI</a:t>
              </a:r>
            </a:p>
          </p:txBody>
        </p:sp>
        <p:sp>
          <p:nvSpPr>
            <p:cNvPr id="12" name="Round Diagonal Corner Rectangle 11"/>
            <p:cNvSpPr/>
            <p:nvPr/>
          </p:nvSpPr>
          <p:spPr>
            <a:xfrm>
              <a:off x="1547813" y="3270250"/>
              <a:ext cx="792162" cy="303213"/>
            </a:xfrm>
            <a:prstGeom prst="round2Diag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200" dirty="0">
                  <a:solidFill>
                    <a:schemeClr val="tx1"/>
                  </a:solidFill>
                </a:rPr>
                <a:t>NILU</a:t>
              </a:r>
            </a:p>
          </p:txBody>
        </p:sp>
        <p:sp>
          <p:nvSpPr>
            <p:cNvPr id="13" name="Round Diagonal Corner Rectangle 12"/>
            <p:cNvSpPr/>
            <p:nvPr/>
          </p:nvSpPr>
          <p:spPr>
            <a:xfrm>
              <a:off x="6626828" y="5059846"/>
              <a:ext cx="1060450" cy="477755"/>
            </a:xfrm>
            <a:prstGeom prst="round2Diag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200" dirty="0" smtClean="0">
                  <a:solidFill>
                    <a:schemeClr val="tx1"/>
                  </a:solidFill>
                </a:rPr>
                <a:t>Juster-vesenet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Round Diagonal Corner Rectangle 13"/>
            <p:cNvSpPr/>
            <p:nvPr/>
          </p:nvSpPr>
          <p:spPr>
            <a:xfrm>
              <a:off x="5219700" y="3897313"/>
              <a:ext cx="995363" cy="301625"/>
            </a:xfrm>
            <a:prstGeom prst="round2Diag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200" dirty="0">
                  <a:solidFill>
                    <a:schemeClr val="tx1"/>
                  </a:solidFill>
                </a:rPr>
                <a:t>NORSAR</a:t>
              </a:r>
            </a:p>
          </p:txBody>
        </p:sp>
        <p:sp>
          <p:nvSpPr>
            <p:cNvPr id="15" name="Round Diagonal Corner Rectangle 14"/>
            <p:cNvSpPr/>
            <p:nvPr/>
          </p:nvSpPr>
          <p:spPr>
            <a:xfrm>
              <a:off x="7889875" y="4117975"/>
              <a:ext cx="1141413" cy="461963"/>
            </a:xfrm>
            <a:prstGeom prst="round2Diag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100" dirty="0">
                  <a:solidFill>
                    <a:schemeClr val="tx1"/>
                  </a:solidFill>
                </a:rPr>
                <a:t>FLO/Kjeller</a:t>
              </a:r>
            </a:p>
            <a:p>
              <a:pPr algn="ctr">
                <a:defRPr/>
              </a:pPr>
              <a:r>
                <a:rPr lang="nb-NO" sz="1100" dirty="0">
                  <a:solidFill>
                    <a:schemeClr val="tx1"/>
                  </a:solidFill>
                </a:rPr>
                <a:t>AIM Norway</a:t>
              </a:r>
            </a:p>
          </p:txBody>
        </p:sp>
        <p:sp>
          <p:nvSpPr>
            <p:cNvPr id="16" name="Round Same Side Corner Rectangle 15"/>
            <p:cNvSpPr/>
            <p:nvPr/>
          </p:nvSpPr>
          <p:spPr>
            <a:xfrm>
              <a:off x="7010564" y="2942922"/>
              <a:ext cx="1273175" cy="360363"/>
            </a:xfrm>
            <a:prstGeom prst="round2Same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200" dirty="0" err="1">
                  <a:solidFill>
                    <a:schemeClr val="tx1"/>
                  </a:solidFill>
                </a:rPr>
                <a:t>Rainpower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Round Same Side Corner Rectangle 16"/>
            <p:cNvSpPr/>
            <p:nvPr/>
          </p:nvSpPr>
          <p:spPr>
            <a:xfrm>
              <a:off x="3855710" y="2832941"/>
              <a:ext cx="1324467" cy="358775"/>
            </a:xfrm>
            <a:prstGeom prst="round2Same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200" dirty="0" smtClean="0">
                  <a:solidFill>
                    <a:schemeClr val="tx1"/>
                  </a:solidFill>
                </a:rPr>
                <a:t>Kongsberg-gr.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Round Same Side Corner Rectangle 17"/>
            <p:cNvSpPr/>
            <p:nvPr/>
          </p:nvSpPr>
          <p:spPr>
            <a:xfrm>
              <a:off x="5095546" y="2228057"/>
              <a:ext cx="1273175" cy="360362"/>
            </a:xfrm>
            <a:prstGeom prst="round2Same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200" dirty="0">
                  <a:solidFill>
                    <a:schemeClr val="tx1"/>
                  </a:solidFill>
                </a:rPr>
                <a:t>ABB</a:t>
              </a:r>
            </a:p>
          </p:txBody>
        </p:sp>
        <p:sp>
          <p:nvSpPr>
            <p:cNvPr id="19" name="Round Same Side Corner Rectangle 18"/>
            <p:cNvSpPr/>
            <p:nvPr/>
          </p:nvSpPr>
          <p:spPr>
            <a:xfrm>
              <a:off x="3576200" y="2242592"/>
              <a:ext cx="1273175" cy="360362"/>
            </a:xfrm>
            <a:prstGeom prst="round2Same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200" dirty="0">
                  <a:solidFill>
                    <a:schemeClr val="tx1"/>
                  </a:solidFill>
                </a:rPr>
                <a:t>Thales</a:t>
              </a:r>
            </a:p>
          </p:txBody>
        </p:sp>
        <p:sp>
          <p:nvSpPr>
            <p:cNvPr id="20" name="Round Same Side Corner Rectangle 19"/>
            <p:cNvSpPr/>
            <p:nvPr/>
          </p:nvSpPr>
          <p:spPr>
            <a:xfrm>
              <a:off x="5389071" y="2870200"/>
              <a:ext cx="1530350" cy="358775"/>
            </a:xfrm>
            <a:prstGeom prst="round2Same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200" dirty="0">
                  <a:solidFill>
                    <a:schemeClr val="tx1"/>
                  </a:solidFill>
                </a:rPr>
                <a:t>Akershus Energi</a:t>
              </a:r>
            </a:p>
          </p:txBody>
        </p:sp>
        <p:sp>
          <p:nvSpPr>
            <p:cNvPr id="21" name="Oval 20"/>
            <p:cNvSpPr/>
            <p:nvPr/>
          </p:nvSpPr>
          <p:spPr>
            <a:xfrm>
              <a:off x="1276350" y="4064000"/>
              <a:ext cx="990600" cy="51593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1400" dirty="0" smtClean="0">
                  <a:solidFill>
                    <a:schemeClr val="tx1"/>
                  </a:solidFill>
                </a:rPr>
                <a:t>Oslo Met</a:t>
              </a:r>
              <a:endParaRPr lang="nb-NO" sz="1400" dirty="0">
                <a:solidFill>
                  <a:schemeClr val="tx1"/>
                </a:solidFill>
              </a:endParaRPr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525" y="3525044"/>
              <a:ext cx="841375" cy="334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Oval 22"/>
            <p:cNvSpPr/>
            <p:nvPr/>
          </p:nvSpPr>
          <p:spPr>
            <a:xfrm>
              <a:off x="4356100" y="3695700"/>
              <a:ext cx="830263" cy="650875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4" name="Round Diagonal Corner Rectangle 23"/>
            <p:cNvSpPr/>
            <p:nvPr/>
          </p:nvSpPr>
          <p:spPr>
            <a:xfrm>
              <a:off x="6057107" y="3527562"/>
              <a:ext cx="792162" cy="303213"/>
            </a:xfrm>
            <a:prstGeom prst="round2Diag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 sz="800" dirty="0" smtClean="0">
                  <a:solidFill>
                    <a:schemeClr val="tx1"/>
                  </a:solidFill>
                </a:rPr>
                <a:t>Kjeller innovasjon</a:t>
              </a:r>
              <a:endParaRPr lang="nb-NO" sz="800" dirty="0">
                <a:solidFill>
                  <a:schemeClr val="tx1"/>
                </a:solidFill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8902" y="4744291"/>
              <a:ext cx="1036410" cy="10607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480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81758"/>
            <a:ext cx="7921625" cy="954088"/>
          </a:xfrm>
        </p:spPr>
        <p:txBody>
          <a:bodyPr/>
          <a:lstStyle/>
          <a:p>
            <a:r>
              <a:rPr lang="nb-NO" dirty="0" smtClean="0"/>
              <a:t>Teachers and supervisors from:</a:t>
            </a:r>
            <a:endParaRPr lang="nb-NO" dirty="0"/>
          </a:p>
        </p:txBody>
      </p:sp>
      <p:grpSp>
        <p:nvGrpSpPr>
          <p:cNvPr id="5" name="Group 18"/>
          <p:cNvGrpSpPr/>
          <p:nvPr/>
        </p:nvGrpSpPr>
        <p:grpSpPr>
          <a:xfrm>
            <a:off x="2411760" y="1435846"/>
            <a:ext cx="5932228" cy="3892513"/>
            <a:chOff x="1694741" y="1505099"/>
            <a:chExt cx="5932228" cy="4493763"/>
          </a:xfrm>
        </p:grpSpPr>
        <p:grpSp>
          <p:nvGrpSpPr>
            <p:cNvPr id="6" name="Group 17"/>
            <p:cNvGrpSpPr/>
            <p:nvPr/>
          </p:nvGrpSpPr>
          <p:grpSpPr>
            <a:xfrm>
              <a:off x="1694741" y="1505099"/>
              <a:ext cx="5624219" cy="1635323"/>
              <a:chOff x="1694741" y="1505099"/>
              <a:chExt cx="5624219" cy="1635323"/>
            </a:xfrm>
          </p:grpSpPr>
          <p:pic>
            <p:nvPicPr>
              <p:cNvPr id="16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4741" y="1569339"/>
                <a:ext cx="2805250" cy="457203"/>
              </a:xfrm>
              <a:prstGeom prst="rect">
                <a:avLst/>
              </a:prstGeom>
            </p:spPr>
          </p:pic>
          <p:pic>
            <p:nvPicPr>
              <p:cNvPr id="17" name="Picture 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77742" y="1505099"/>
                <a:ext cx="1872208" cy="544806"/>
              </a:xfrm>
              <a:prstGeom prst="rect">
                <a:avLst/>
              </a:prstGeom>
            </p:spPr>
          </p:pic>
          <p:pic>
            <p:nvPicPr>
              <p:cNvPr id="18" name="Picture 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13332" y="2657568"/>
                <a:ext cx="703822" cy="482854"/>
              </a:xfrm>
              <a:prstGeom prst="rect">
                <a:avLst/>
              </a:prstGeom>
            </p:spPr>
          </p:pic>
          <p:pic>
            <p:nvPicPr>
              <p:cNvPr id="19" name="Picture 1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15733" y="2623991"/>
                <a:ext cx="2503227" cy="425549"/>
              </a:xfrm>
              <a:prstGeom prst="rect">
                <a:avLst/>
              </a:prstGeom>
            </p:spPr>
          </p:pic>
        </p:grpSp>
        <p:grpSp>
          <p:nvGrpSpPr>
            <p:cNvPr id="7" name="Group 16"/>
            <p:cNvGrpSpPr/>
            <p:nvPr/>
          </p:nvGrpSpPr>
          <p:grpSpPr>
            <a:xfrm>
              <a:off x="1763688" y="3496198"/>
              <a:ext cx="5863281" cy="2502664"/>
              <a:chOff x="1750344" y="3230310"/>
              <a:chExt cx="5863281" cy="2502664"/>
            </a:xfrm>
          </p:grpSpPr>
          <p:pic>
            <p:nvPicPr>
              <p:cNvPr id="8" name="Picture 1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11394" y="3230310"/>
                <a:ext cx="645472" cy="774566"/>
              </a:xfrm>
              <a:prstGeom prst="rect">
                <a:avLst/>
              </a:prstGeom>
            </p:spPr>
          </p:pic>
          <p:pic>
            <p:nvPicPr>
              <p:cNvPr id="9" name="Picture 12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9290" y="4367993"/>
                <a:ext cx="1715976" cy="388842"/>
              </a:xfrm>
              <a:prstGeom prst="rect">
                <a:avLst/>
              </a:prstGeom>
            </p:spPr>
          </p:pic>
          <p:pic>
            <p:nvPicPr>
              <p:cNvPr id="10" name="Picture 13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0615" y="4108054"/>
                <a:ext cx="952066" cy="908720"/>
              </a:xfrm>
              <a:prstGeom prst="rect">
                <a:avLst/>
              </a:prstGeom>
            </p:spPr>
          </p:pic>
          <p:pic>
            <p:nvPicPr>
              <p:cNvPr id="11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8776" y="3357737"/>
                <a:ext cx="1974849" cy="498348"/>
              </a:xfrm>
              <a:prstGeom prst="rect">
                <a:avLst/>
              </a:prstGeom>
            </p:spPr>
          </p:pic>
          <p:pic>
            <p:nvPicPr>
              <p:cNvPr id="12" name="Picture 1"/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60" t="24908" r="68544" b="17656"/>
              <a:stretch/>
            </p:blipFill>
            <p:spPr>
              <a:xfrm>
                <a:off x="2369649" y="5156522"/>
                <a:ext cx="1709043" cy="576452"/>
              </a:xfrm>
              <a:prstGeom prst="rect">
                <a:avLst/>
              </a:prstGeom>
            </p:spPr>
          </p:pic>
          <p:pic>
            <p:nvPicPr>
              <p:cNvPr id="13" name="Picture 2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01232" y="3357737"/>
                <a:ext cx="1370831" cy="519711"/>
              </a:xfrm>
              <a:prstGeom prst="rect">
                <a:avLst/>
              </a:prstGeom>
            </p:spPr>
          </p:pic>
          <p:pic>
            <p:nvPicPr>
              <p:cNvPr id="14" name="Picture 3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0344" y="4136582"/>
                <a:ext cx="1563853" cy="691704"/>
              </a:xfrm>
              <a:prstGeom prst="rect">
                <a:avLst/>
              </a:prstGeom>
            </p:spPr>
          </p:pic>
          <p:pic>
            <p:nvPicPr>
              <p:cNvPr id="15" name="Picture 5"/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04" t="15215" r="58555" b="23001"/>
              <a:stretch/>
            </p:blipFill>
            <p:spPr>
              <a:xfrm>
                <a:off x="5274177" y="5204275"/>
                <a:ext cx="1043256" cy="464106"/>
              </a:xfrm>
              <a:prstGeom prst="rect">
                <a:avLst/>
              </a:prstGeom>
            </p:spPr>
          </p:pic>
        </p:grpSp>
      </p:grpSp>
      <p:pic>
        <p:nvPicPr>
          <p:cNvPr id="3" name="Bild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9956" y="3138706"/>
            <a:ext cx="1613707" cy="80685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2562" y="2310125"/>
            <a:ext cx="2830930" cy="43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5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08025"/>
            <a:ext cx="7921625" cy="709315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ITS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73324"/>
            <a:ext cx="7924800" cy="4248472"/>
          </a:xfrm>
        </p:spPr>
        <p:txBody>
          <a:bodyPr/>
          <a:lstStyle/>
          <a:p>
            <a:r>
              <a:rPr lang="nb-NO" dirty="0" smtClean="0"/>
              <a:t>Goal: </a:t>
            </a:r>
            <a:r>
              <a:rPr lang="nb-NO" dirty="0"/>
              <a:t>to </a:t>
            </a:r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and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available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park, and </a:t>
            </a:r>
            <a:r>
              <a:rPr lang="nb-NO" dirty="0" err="1" smtClean="0"/>
              <a:t>insert</a:t>
            </a:r>
            <a:r>
              <a:rPr lang="nb-NO" dirty="0" smtClean="0"/>
              <a:t> it </a:t>
            </a:r>
            <a:r>
              <a:rPr lang="nb-NO" dirty="0" err="1" smtClean="0"/>
              <a:t>into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University</a:t>
            </a:r>
            <a:endParaRPr lang="nb-NO" altLang="nb-NO" dirty="0" smtClean="0"/>
          </a:p>
          <a:p>
            <a:pPr eaLnBrk="1" hangingPunct="1"/>
            <a:r>
              <a:rPr lang="nb-NO" altLang="nb-NO" dirty="0" smtClean="0"/>
              <a:t>~40+ </a:t>
            </a:r>
            <a:r>
              <a:rPr lang="nb-NO" altLang="nb-NO" dirty="0" err="1" smtClean="0"/>
              <a:t>courses</a:t>
            </a:r>
            <a:r>
              <a:rPr lang="nb-NO" altLang="nb-NO" dirty="0" smtClean="0"/>
              <a:t> for Master and </a:t>
            </a:r>
            <a:r>
              <a:rPr lang="nb-NO" altLang="nb-NO" dirty="0" err="1" smtClean="0"/>
              <a:t>PhD</a:t>
            </a:r>
            <a:r>
              <a:rPr lang="nb-NO" altLang="nb-NO" dirty="0" smtClean="0"/>
              <a:t> students </a:t>
            </a:r>
            <a:r>
              <a:rPr lang="nb-NO" altLang="nb-NO" dirty="0" err="1" smtClean="0"/>
              <a:t>taught</a:t>
            </a:r>
            <a:r>
              <a:rPr lang="nb-NO" altLang="nb-NO" dirty="0" smtClean="0"/>
              <a:t> by </a:t>
            </a:r>
            <a:r>
              <a:rPr lang="nb-NO" altLang="nb-NO" dirty="0" err="1" smtClean="0"/>
              <a:t>researchers</a:t>
            </a:r>
            <a:r>
              <a:rPr lang="nb-NO" altLang="nb-NO" dirty="0" smtClean="0"/>
              <a:t> from Kjeller Research Park and </a:t>
            </a:r>
            <a:r>
              <a:rPr lang="nb-NO" altLang="nb-NO" dirty="0" err="1" smtClean="0"/>
              <a:t>other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research</a:t>
            </a:r>
            <a:r>
              <a:rPr lang="nb-NO" altLang="nb-NO" dirty="0" smtClean="0"/>
              <a:t> establishments </a:t>
            </a:r>
          </a:p>
          <a:p>
            <a:pPr eaLnBrk="1" hangingPunct="1"/>
            <a:r>
              <a:rPr lang="nb-NO" altLang="nb-NO" dirty="0" smtClean="0"/>
              <a:t>Supervisors for </a:t>
            </a:r>
            <a:r>
              <a:rPr lang="nb-NO" altLang="nb-NO" dirty="0" err="1" smtClean="0"/>
              <a:t>Master’s</a:t>
            </a:r>
            <a:r>
              <a:rPr lang="nb-NO" altLang="nb-NO" dirty="0" smtClean="0"/>
              <a:t> and </a:t>
            </a:r>
            <a:r>
              <a:rPr lang="nb-NO" altLang="nb-NO" dirty="0" err="1" smtClean="0"/>
              <a:t>PhD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theses</a:t>
            </a:r>
            <a:endParaRPr lang="nb-NO" altLang="nb-NO" dirty="0" smtClean="0"/>
          </a:p>
          <a:p>
            <a:r>
              <a:rPr lang="nb-NO" dirty="0" err="1" smtClean="0"/>
              <a:t>Sections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Energy </a:t>
            </a:r>
            <a:r>
              <a:rPr lang="nb-NO" dirty="0" smtClean="0"/>
              <a:t>Systems (Master: </a:t>
            </a:r>
            <a:r>
              <a:rPr lang="nb-NO" dirty="0" err="1" smtClean="0"/>
              <a:t>renewable</a:t>
            </a:r>
            <a:r>
              <a:rPr lang="nb-NO" dirty="0" smtClean="0"/>
              <a:t> </a:t>
            </a:r>
            <a:r>
              <a:rPr lang="nb-NO" dirty="0" err="1" smtClean="0"/>
              <a:t>energy</a:t>
            </a:r>
            <a:r>
              <a:rPr lang="nb-NO" dirty="0" smtClean="0"/>
              <a:t>) </a:t>
            </a:r>
            <a:endParaRPr lang="nb-NO" dirty="0" smtClean="0"/>
          </a:p>
          <a:p>
            <a:pPr lvl="1"/>
            <a:r>
              <a:rPr lang="nb-NO" dirty="0" err="1" smtClean="0"/>
              <a:t>Autonomous</a:t>
            </a:r>
            <a:r>
              <a:rPr lang="nb-NO" dirty="0" smtClean="0"/>
              <a:t> </a:t>
            </a:r>
            <a:r>
              <a:rPr lang="nb-NO" dirty="0"/>
              <a:t>Systems and Sensor </a:t>
            </a:r>
            <a:r>
              <a:rPr lang="nb-NO" dirty="0" smtClean="0"/>
              <a:t>Technologies (Master: </a:t>
            </a:r>
            <a:r>
              <a:rPr lang="nb-NO" dirty="0" err="1" smtClean="0"/>
              <a:t>cybernetics</a:t>
            </a:r>
            <a:r>
              <a:rPr lang="nb-NO" dirty="0" smtClean="0"/>
              <a:t>)</a:t>
            </a:r>
            <a:endParaRPr lang="nb-NO" dirty="0" smtClean="0"/>
          </a:p>
          <a:p>
            <a:pPr lvl="1"/>
            <a:r>
              <a:rPr lang="nb-NO" dirty="0" smtClean="0"/>
              <a:t>CENSSS, </a:t>
            </a:r>
            <a:r>
              <a:rPr lang="en-US" dirty="0"/>
              <a:t>Centre for Space Sensors and </a:t>
            </a:r>
            <a:r>
              <a:rPr lang="en-US" dirty="0" smtClean="0"/>
              <a:t>Systems (Master: space systems)</a:t>
            </a:r>
            <a:endParaRPr 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5436096" y="121196"/>
            <a:ext cx="3457127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/>
            <a:r>
              <a:rPr lang="nb-NO" sz="1800" kern="0" dirty="0" smtClean="0"/>
              <a:t>Courses at ITS</a:t>
            </a:r>
            <a:endParaRPr lang="nb-NO" sz="1800" kern="0" dirty="0"/>
          </a:p>
        </p:txBody>
      </p:sp>
      <p:sp>
        <p:nvSpPr>
          <p:cNvPr id="12" name="Rectangle 11"/>
          <p:cNvSpPr/>
          <p:nvPr/>
        </p:nvSpPr>
        <p:spPr>
          <a:xfrm>
            <a:off x="467545" y="697260"/>
            <a:ext cx="8136903" cy="446449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Autonomous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Systems </a:t>
            </a:r>
            <a:r>
              <a:rPr lang="nb-NO" sz="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Sensor </a:t>
            </a:r>
            <a:r>
              <a:rPr lang="nb-NO" sz="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Technologies 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TEK4030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Control of manipulators and mobile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robots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TEK4040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Mathematical modelling of dynamic systems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TEK4050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Stochastic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TEK5010   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Multi-agent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TEK5020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Pattern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Recognition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TEK5030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Computer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TEK5040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Deep learning for autonomous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TEK5120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Modern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service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oriented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architecture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TEK5600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Visualization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scientific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data</a:t>
            </a:r>
            <a:endParaRPr lang="nb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Space Sensors and Systems 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TEK4010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Optics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TEK5050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Detection of Optical and Infrared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Radiation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TEK5130   Satellite Communications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TEK5140   Antennas and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Radiowave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Propagation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TEK5160   Radar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remote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sensing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Security and Cyber </a:t>
            </a:r>
            <a:r>
              <a:rPr lang="nb-NO" sz="8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Physical</a:t>
            </a: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systems</a:t>
            </a:r>
            <a:endParaRPr lang="nb-NO" sz="3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TEK4100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Signal Processing in Wireless Communication Systems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TEK4500   </a:t>
            </a:r>
            <a:r>
              <a:rPr lang="nb-NO" sz="800" dirty="0" err="1"/>
              <a:t>Introduction</a:t>
            </a:r>
            <a:r>
              <a:rPr lang="nb-NO" sz="800" dirty="0"/>
              <a:t> to </a:t>
            </a:r>
            <a:r>
              <a:rPr lang="nb-NO" sz="800" dirty="0" err="1" smtClean="0"/>
              <a:t>Cryptography</a:t>
            </a:r>
            <a:endParaRPr lang="nb-NO" sz="800" dirty="0" smtClean="0"/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Building Mobile and Wireless Networks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TEK5510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Security in operating systems and software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TEK5520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security in industrial sensor and mobile systems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TEK5530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Measurable Security for the Internet of Things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TEK5550   Advanced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topics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cryptology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Energy 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Systems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TEK5300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Renewable energy: science and technology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TEK5310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Solar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TEK5320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Battery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Technology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TEK5330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Solar Energy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TEK5340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systems analysis: Modelling, methods and scenarios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TEK5350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Regulation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TEK5370   Grid, smartgrid og </a:t>
            </a: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endParaRPr lang="nb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TEK5380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Prosjekt innen fornybar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TEK5390   Hydrogenteknologi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TEK5410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Regulation - Modelling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TEK5420   Norway’s Energy Transitions: Policy Directions and Challenges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107" y="3022475"/>
            <a:ext cx="3204356" cy="21392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76056" y="4924712"/>
            <a:ext cx="2736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by </a:t>
            </a:r>
            <a:r>
              <a:rPr lang="en-US" sz="800" dirty="0">
                <a:hlinkClick r:id="rId4"/>
              </a:rPr>
              <a:t>Christina @ wocintechchat.com</a:t>
            </a:r>
            <a:r>
              <a:rPr lang="en-US" sz="800" dirty="0"/>
              <a:t> on </a:t>
            </a:r>
            <a:r>
              <a:rPr lang="en-US" sz="800" dirty="0" err="1">
                <a:hlinkClick r:id="rId5"/>
              </a:rPr>
              <a:t>Unsplash</a:t>
            </a:r>
            <a:r>
              <a:rPr lang="en-US" sz="800" dirty="0"/>
              <a:t> 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418609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5436096" y="121196"/>
            <a:ext cx="3457127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/>
            <a:r>
              <a:rPr lang="nb-NO" sz="1800" kern="0" dirty="0" smtClean="0"/>
              <a:t>Courses at ITS</a:t>
            </a:r>
            <a:endParaRPr lang="nb-NO" sz="1800" kern="0" dirty="0"/>
          </a:p>
        </p:txBody>
      </p:sp>
      <p:sp>
        <p:nvSpPr>
          <p:cNvPr id="12" name="Rectangle 11"/>
          <p:cNvSpPr/>
          <p:nvPr/>
        </p:nvSpPr>
        <p:spPr>
          <a:xfrm>
            <a:off x="467545" y="697260"/>
            <a:ext cx="8136903" cy="446449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Autonomous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Systems </a:t>
            </a:r>
            <a:r>
              <a:rPr lang="nb-NO" sz="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Sensor </a:t>
            </a:r>
            <a:r>
              <a:rPr lang="nb-NO" sz="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Technologies 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TEK4030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Control of manipulators and mobile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robots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TEK4040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Mathematical modelling of dynamic systems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TEK4050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Stochastic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TEK5010   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Multi-agent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TEK5020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Pattern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Recognition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TEK5030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Computer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TEK5040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Deep learning for autonomous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TEK5120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Modern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service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oriented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architecture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TEK5600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Visualization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scientific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data</a:t>
            </a:r>
            <a:endParaRPr lang="nb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Space Sensors and Systems 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TEK4010   </a:t>
            </a:r>
            <a:r>
              <a:rPr lang="nn-NO" sz="800" b="1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Optics</a:t>
            </a:r>
            <a:r>
              <a:rPr lang="nn-NO" sz="8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nn-NO" sz="800" b="1" dirty="0" err="1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endParaRPr lang="nn-NO" sz="800" b="1" dirty="0" smtClean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TEK5050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Detection of Optical and Infrared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Radiation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TEK5130   Satellite Communications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TEK5140   Antennas and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Radiowave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Propagation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TEK5160   Radar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remote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sensing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Security and Cyber </a:t>
            </a:r>
            <a:r>
              <a:rPr lang="nb-NO" sz="8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Physical</a:t>
            </a: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systems</a:t>
            </a:r>
            <a:endParaRPr lang="nb-NO" sz="3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TEK4100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Signal Processing in Wireless Communication Systems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TEK4500   </a:t>
            </a:r>
            <a:r>
              <a:rPr lang="nb-NO" sz="800" b="1" dirty="0" err="1">
                <a:solidFill>
                  <a:srgbClr val="FF0000"/>
                </a:solidFill>
              </a:rPr>
              <a:t>Introduction</a:t>
            </a:r>
            <a:r>
              <a:rPr lang="nb-NO" sz="800" b="1" dirty="0">
                <a:solidFill>
                  <a:srgbClr val="FF0000"/>
                </a:solidFill>
              </a:rPr>
              <a:t> to </a:t>
            </a:r>
            <a:r>
              <a:rPr lang="nb-NO" sz="800" b="1" dirty="0" err="1" smtClean="0">
                <a:solidFill>
                  <a:srgbClr val="FF0000"/>
                </a:solidFill>
              </a:rPr>
              <a:t>Cryptography</a:t>
            </a:r>
            <a:endParaRPr lang="nb-NO" sz="800" b="1" dirty="0" smtClean="0">
              <a:solidFill>
                <a:srgbClr val="FF0000"/>
              </a:solidFill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Building Mobile and Wireless Networks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b="1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TEK5510   </a:t>
            </a:r>
            <a:r>
              <a:rPr lang="en-US" sz="8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Security in operating systems and software</a:t>
            </a:r>
            <a:endParaRPr lang="nn-NO" sz="800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TEK5520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security in industrial sensor and mobile systems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TEK5530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Measurable Security for the Internet of Things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TEK5550   Advanced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topics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cryptology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Energy 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Systems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TEK5300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Renewable energy: science and technology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TEK5310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Solar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TEK5320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Battery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Technology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TEK5330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Solar Energy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TEK5340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systems analysis: Modelling, methods and scenarios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TEK5350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Regulation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TEK5370   Grid, smartgrid og </a:t>
            </a: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endParaRPr lang="nb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TEK5380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Prosjekt innen fornybar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TEK5390   Hydrogenteknologi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TEK5410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Regulation - Modelling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TEK5420   Norway’s Energy Transitions: Policy Directions and Challenges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107" y="3022475"/>
            <a:ext cx="3204356" cy="21392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76056" y="4924712"/>
            <a:ext cx="2736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by </a:t>
            </a:r>
            <a:r>
              <a:rPr lang="en-US" sz="800" dirty="0">
                <a:hlinkClick r:id="rId4"/>
              </a:rPr>
              <a:t>Christina @ wocintechchat.com</a:t>
            </a:r>
            <a:r>
              <a:rPr lang="en-US" sz="800" dirty="0"/>
              <a:t> on </a:t>
            </a:r>
            <a:r>
              <a:rPr lang="en-US" sz="800" dirty="0" err="1">
                <a:hlinkClick r:id="rId5"/>
              </a:rPr>
              <a:t>Unsplash</a:t>
            </a:r>
            <a:r>
              <a:rPr lang="en-US" sz="800" dirty="0"/>
              <a:t> 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409800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5436096" y="121196"/>
            <a:ext cx="3457127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/>
            <a:r>
              <a:rPr lang="nb-NO" sz="1800" kern="0" dirty="0" smtClean="0"/>
              <a:t>Courses at ITS</a:t>
            </a:r>
            <a:endParaRPr lang="nb-NO" sz="1800" kern="0" dirty="0"/>
          </a:p>
        </p:txBody>
      </p:sp>
      <p:sp>
        <p:nvSpPr>
          <p:cNvPr id="12" name="Rectangle 11"/>
          <p:cNvSpPr/>
          <p:nvPr/>
        </p:nvSpPr>
        <p:spPr>
          <a:xfrm>
            <a:off x="467545" y="697260"/>
            <a:ext cx="8136903" cy="446449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Autonomous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Systems </a:t>
            </a:r>
            <a:r>
              <a:rPr lang="nb-NO" sz="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Sensor </a:t>
            </a:r>
            <a:r>
              <a:rPr lang="nb-NO" sz="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Technologies 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TEK4030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Control of manipulators and mobile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robots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TEK4040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Mathematical modelling of dynamic systems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TEK4050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Stochastic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TEK5010   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Multi-agent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TEK5020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Pattern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Recognition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TEK5030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Computer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TEK5040</a:t>
            </a: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Deep learning for autonomous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TEK5120  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Modern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service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oriented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architecture</a:t>
            </a:r>
            <a:r>
              <a:rPr lang="nn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nn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TEK5600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Visualization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scientific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data</a:t>
            </a:r>
            <a:endParaRPr lang="nb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n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Space Sensors and Systems 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TEK4010  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Optics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nn-NO" sz="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endParaRPr lang="nn-NO" sz="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TEK5050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Detection of Optical and Infrared </a:t>
            </a:r>
            <a:r>
              <a:rPr lang="en-US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Radiation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TEK5130   Satellite Communications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TEK5140   Antennas and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Radiowave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Propagation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TEK5160   Radar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remote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sensing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Security and Cyber </a:t>
            </a:r>
            <a:r>
              <a:rPr lang="nb-NO" sz="8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Physical</a:t>
            </a:r>
            <a:r>
              <a:rPr lang="nb-NO" sz="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systems</a:t>
            </a:r>
            <a:endParaRPr lang="nb-NO" sz="3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TEK4100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Signal Processing in Wireless Communication Systems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TEK4500   </a:t>
            </a:r>
            <a:r>
              <a:rPr lang="nb-NO" sz="800" dirty="0" err="1"/>
              <a:t>Introduction</a:t>
            </a:r>
            <a:r>
              <a:rPr lang="nb-NO" sz="800" dirty="0"/>
              <a:t> to </a:t>
            </a:r>
            <a:r>
              <a:rPr lang="nb-NO" sz="800" dirty="0" err="1" smtClean="0"/>
              <a:t>Cryptography</a:t>
            </a:r>
            <a:endParaRPr lang="nb-NO" sz="800" dirty="0" smtClean="0"/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TEK5110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Building Mobile and Wireless Networks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TEK5510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Security in operating systems and software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TEK5520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Information security in industrial sensor and mobile systems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TEK5530   </a:t>
            </a:r>
            <a:r>
              <a:rPr lang="en-US" sz="800" dirty="0">
                <a:ea typeface="Calibri" panose="020F0502020204030204" pitchFamily="34" charset="0"/>
                <a:cs typeface="Times New Roman" panose="02020603050405020304" pitchFamily="18" charset="0"/>
              </a:rPr>
              <a:t>Measurable Security for the Internet of Things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TEK5550   Advanced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topics</a:t>
            </a:r>
            <a:r>
              <a:rPr lang="nn-NO" sz="800" dirty="0"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nn-NO" sz="800" dirty="0" err="1">
                <a:ea typeface="Calibri" panose="020F0502020204030204" pitchFamily="34" charset="0"/>
                <a:cs typeface="Times New Roman" panose="02020603050405020304" pitchFamily="18" charset="0"/>
              </a:rPr>
              <a:t>cryptology</a:t>
            </a:r>
            <a:endParaRPr lang="nn-NO" sz="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Energy </a:t>
            </a:r>
            <a:r>
              <a:rPr lang="nb-NO" sz="800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Systems	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TEK5300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Renewable energy: science and technology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TEK5310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Solar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TEK5320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Battery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Technology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TEK5330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Solar Energy Systems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TEK5340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systems analysis: Modelling, methods and scenarios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TEK5350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Regulation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TEK5370   Grid, smartgrid og </a:t>
            </a:r>
            <a:r>
              <a:rPr lang="nb-NO" sz="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endParaRPr lang="nb-NO" sz="8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TEK5380   </a:t>
            </a:r>
            <a:r>
              <a:rPr lang="nb-NO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Prosjekt innen fornybar </a:t>
            </a: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TEK5390   Hydrogenteknologi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nb-NO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TEK5410   </a:t>
            </a: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Energy Markets and Regulation - Modelling and </a:t>
            </a:r>
            <a:r>
              <a:rPr lang="en-US" sz="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TEK5420   Norway’s Energy Transitions: Policy Directions and Challenges</a:t>
            </a: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00"/>
              </a:spcAft>
            </a:pPr>
            <a:endParaRPr lang="nb-NO" sz="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107" y="3022475"/>
            <a:ext cx="3204356" cy="21392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76056" y="4924712"/>
            <a:ext cx="2736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Photo by </a:t>
            </a:r>
            <a:r>
              <a:rPr lang="en-US" sz="800" dirty="0">
                <a:hlinkClick r:id="rId4"/>
              </a:rPr>
              <a:t>Christina @ wocintechchat.com</a:t>
            </a:r>
            <a:r>
              <a:rPr lang="en-US" sz="800" dirty="0"/>
              <a:t> on </a:t>
            </a:r>
            <a:r>
              <a:rPr lang="en-US" sz="800" dirty="0" err="1">
                <a:hlinkClick r:id="rId5"/>
              </a:rPr>
              <a:t>Unsplash</a:t>
            </a:r>
            <a:r>
              <a:rPr lang="en-US" sz="800" dirty="0"/>
              <a:t> </a:t>
            </a:r>
            <a:endParaRPr lang="nb-NO" sz="800" dirty="0"/>
          </a:p>
        </p:txBody>
      </p:sp>
      <p:sp>
        <p:nvSpPr>
          <p:cNvPr id="7" name="TekstSylinder 5"/>
          <p:cNvSpPr txBox="1"/>
          <p:nvPr/>
        </p:nvSpPr>
        <p:spPr>
          <a:xfrm>
            <a:off x="611560" y="2209428"/>
            <a:ext cx="792088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FF0000"/>
                </a:solidFill>
                <a:hlinkClick r:id="rId6"/>
              </a:rPr>
              <a:t>http://www.uio.no/studier/emner/matnat/its/</a:t>
            </a:r>
            <a:endParaRPr lang="nb-NO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99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Attending</a:t>
            </a:r>
            <a:r>
              <a:rPr lang="nb-NO" dirty="0" smtClean="0"/>
              <a:t> </a:t>
            </a:r>
            <a:r>
              <a:rPr lang="nb-NO" dirty="0" err="1" smtClean="0"/>
              <a:t>courses</a:t>
            </a:r>
            <a:r>
              <a:rPr lang="nb-NO" dirty="0" smtClean="0"/>
              <a:t> at ITS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teaching</a:t>
            </a:r>
            <a:r>
              <a:rPr lang="nb-NO" dirty="0" smtClean="0"/>
              <a:t> sessions</a:t>
            </a:r>
          </a:p>
          <a:p>
            <a:pPr lvl="1"/>
            <a:r>
              <a:rPr lang="nb-NO" dirty="0" smtClean="0"/>
              <a:t>09:15-12:00 /13:15-16:00</a:t>
            </a:r>
          </a:p>
          <a:p>
            <a:pPr lvl="1"/>
            <a:endParaRPr lang="nb-NO" sz="1000" dirty="0" smtClean="0"/>
          </a:p>
          <a:p>
            <a:r>
              <a:rPr lang="nb-NO" dirty="0" err="1" smtClean="0"/>
              <a:t>Free</a:t>
            </a:r>
            <a:r>
              <a:rPr lang="nb-NO" dirty="0" smtClean="0"/>
              <a:t> bus from Blindern (</a:t>
            </a:r>
            <a:r>
              <a:rPr lang="nb-NO" dirty="0" err="1" smtClean="0"/>
              <a:t>OJD</a:t>
            </a:r>
            <a:r>
              <a:rPr lang="nb-NO" dirty="0" smtClean="0"/>
              <a:t> – Informatics </a:t>
            </a:r>
            <a:r>
              <a:rPr lang="nb-NO" dirty="0" err="1" smtClean="0"/>
              <a:t>building</a:t>
            </a:r>
            <a:r>
              <a:rPr lang="nb-NO" dirty="0" smtClean="0"/>
              <a:t>) to and from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session</a:t>
            </a:r>
            <a:r>
              <a:rPr lang="nb-NO" dirty="0" smtClean="0"/>
              <a:t> </a:t>
            </a:r>
          </a:p>
          <a:p>
            <a:endParaRPr lang="nb-NO" sz="1000" dirty="0" smtClean="0"/>
          </a:p>
          <a:p>
            <a:r>
              <a:rPr lang="nb-NO" dirty="0" smtClean="0"/>
              <a:t>Pre-</a:t>
            </a:r>
            <a:r>
              <a:rPr lang="nb-NO" dirty="0" err="1" smtClean="0"/>
              <a:t>pandemic</a:t>
            </a:r>
            <a:r>
              <a:rPr lang="nb-NO" dirty="0" smtClean="0"/>
              <a:t>: </a:t>
            </a:r>
            <a:r>
              <a:rPr lang="nb-NO" dirty="0" err="1" smtClean="0"/>
              <a:t>approx</a:t>
            </a:r>
            <a:r>
              <a:rPr lang="nb-NO" dirty="0" smtClean="0"/>
              <a:t>. 80%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our</a:t>
            </a:r>
            <a:r>
              <a:rPr lang="nb-NO" dirty="0" smtClean="0"/>
              <a:t> </a:t>
            </a:r>
            <a:r>
              <a:rPr lang="nb-NO" dirty="0" err="1" smtClean="0"/>
              <a:t>courses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video </a:t>
            </a:r>
            <a:r>
              <a:rPr lang="nb-NO" dirty="0" err="1" smtClean="0"/>
              <a:t>transferred</a:t>
            </a:r>
            <a:r>
              <a:rPr lang="nb-NO" dirty="0" smtClean="0"/>
              <a:t> (</a:t>
            </a:r>
            <a:r>
              <a:rPr lang="nb-NO" dirty="0" err="1" smtClean="0"/>
              <a:t>streaming</a:t>
            </a:r>
            <a:r>
              <a:rPr lang="nb-NO" dirty="0" smtClean="0"/>
              <a:t> / </a:t>
            </a:r>
            <a:br>
              <a:rPr lang="nb-NO" dirty="0" smtClean="0"/>
            </a:br>
            <a:r>
              <a:rPr lang="nb-NO" dirty="0" smtClean="0"/>
              <a:t>video </a:t>
            </a:r>
            <a:r>
              <a:rPr lang="nb-NO" dirty="0" err="1" smtClean="0"/>
              <a:t>conference</a:t>
            </a:r>
            <a:r>
              <a:rPr lang="nb-NO" dirty="0" smtClean="0"/>
              <a:t>)  </a:t>
            </a:r>
            <a:br>
              <a:rPr lang="nb-NO" dirty="0" smtClean="0"/>
            </a:br>
            <a:r>
              <a:rPr lang="nb-NO" dirty="0" smtClean="0"/>
              <a:t>Post-</a:t>
            </a:r>
            <a:r>
              <a:rPr lang="nb-NO" dirty="0" err="1" smtClean="0"/>
              <a:t>pandemic</a:t>
            </a:r>
            <a:r>
              <a:rPr lang="nb-NO" dirty="0" smtClean="0"/>
              <a:t>: more 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25252"/>
            <a:ext cx="2160240" cy="1441726"/>
          </a:xfrm>
          <a:prstGeom prst="rect">
            <a:avLst/>
          </a:prstGeom>
        </p:spPr>
      </p:pic>
      <p:pic>
        <p:nvPicPr>
          <p:cNvPr id="6" name="Picture 21" descr="2013-09-05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802" y="3073524"/>
            <a:ext cx="1436714" cy="189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5" name="Picture 4" descr="2015-01-21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81636"/>
            <a:ext cx="2160240" cy="121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704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Contact</a:t>
            </a:r>
            <a:endParaRPr lang="nb-NO" dirty="0"/>
          </a:p>
        </p:txBody>
      </p:sp>
      <p:sp>
        <p:nvSpPr>
          <p:cNvPr id="16" name="Plassholder for innhold 2"/>
          <p:cNvSpPr>
            <a:spLocks noGrp="1"/>
          </p:cNvSpPr>
          <p:nvPr>
            <p:ph idx="1"/>
          </p:nvPr>
        </p:nvSpPr>
        <p:spPr>
          <a:xfrm>
            <a:off x="758825" y="1489348"/>
            <a:ext cx="7924800" cy="388843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  postmottak@its.uio.no / studieinfo@its.uio.no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  facebook.com/</a:t>
            </a:r>
            <a:r>
              <a:rPr lang="nb-NO" dirty="0" err="1" smtClean="0"/>
              <a:t>itsuio</a:t>
            </a:r>
            <a:endParaRPr lang="nb-NO" dirty="0" smtClean="0"/>
          </a:p>
          <a:p>
            <a:pPr marL="0" indent="0">
              <a:buNone/>
            </a:pPr>
            <a:endParaRPr lang="nb-NO" sz="1000" dirty="0"/>
          </a:p>
          <a:p>
            <a:pPr marL="0" indent="0">
              <a:buNone/>
            </a:pPr>
            <a:r>
              <a:rPr lang="nb-NO" dirty="0" smtClean="0"/>
              <a:t>	</a:t>
            </a:r>
          </a:p>
          <a:p>
            <a:pPr marL="1089025" lvl="3" indent="0">
              <a:buNone/>
            </a:pPr>
            <a:r>
              <a:rPr lang="nb-NO" sz="2200" dirty="0" smtClean="0"/>
              <a:t>@peopleofits</a:t>
            </a:r>
          </a:p>
          <a:p>
            <a:pPr marL="1089025" lvl="3" indent="0">
              <a:buNone/>
            </a:pPr>
            <a:endParaRPr lang="nb-NO" dirty="0"/>
          </a:p>
          <a:p>
            <a:pPr marL="1089025" lvl="3" indent="0">
              <a:buNone/>
            </a:pPr>
            <a:endParaRPr lang="nb-NO" sz="1000" dirty="0" smtClean="0"/>
          </a:p>
          <a:p>
            <a:pPr marL="1089025" lvl="3" indent="0">
              <a:buNone/>
            </a:pPr>
            <a:r>
              <a:rPr lang="nb-NO" sz="2200" dirty="0" smtClean="0"/>
              <a:t>www.mn.uio.no/its</a:t>
            </a:r>
          </a:p>
          <a:p>
            <a:pPr marL="1089025" lvl="3" indent="0">
              <a:buNone/>
            </a:pPr>
            <a:endParaRPr lang="nb-NO" dirty="0"/>
          </a:p>
        </p:txBody>
      </p:sp>
      <p:pic>
        <p:nvPicPr>
          <p:cNvPr id="1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7" y="1378539"/>
            <a:ext cx="910551" cy="924210"/>
          </a:xfrm>
          <a:prstGeom prst="rect">
            <a:avLst/>
          </a:prstGeom>
        </p:spPr>
      </p:pic>
      <p:sp>
        <p:nvSpPr>
          <p:cNvPr id="18" name="Rectangle 5"/>
          <p:cNvSpPr/>
          <p:nvPr/>
        </p:nvSpPr>
        <p:spPr>
          <a:xfrm>
            <a:off x="758825" y="4419600"/>
            <a:ext cx="876341" cy="8141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WWW</a:t>
            </a:r>
            <a:endParaRPr lang="nb-NO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9" name="Picture 15" descr="_MG_1447_1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2227812"/>
            <a:ext cx="3063530" cy="2785731"/>
          </a:xfrm>
          <a:prstGeom prst="rect">
            <a:avLst/>
          </a:prstGeom>
        </p:spPr>
      </p:pic>
      <p:pic>
        <p:nvPicPr>
          <p:cNvPr id="20" name="Bild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277" y="2349895"/>
            <a:ext cx="868889" cy="970259"/>
          </a:xfrm>
          <a:prstGeom prst="rect">
            <a:avLst/>
          </a:prstGeom>
        </p:spPr>
      </p:pic>
      <p:pic>
        <p:nvPicPr>
          <p:cNvPr id="21" name="Bild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277" y="3430963"/>
            <a:ext cx="868889" cy="875573"/>
          </a:xfrm>
          <a:prstGeom prst="rect">
            <a:avLst/>
          </a:prstGeom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13391"/>
            <a:ext cx="2120988" cy="1415529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2" b="23497"/>
          <a:stretch/>
        </p:blipFill>
        <p:spPr>
          <a:xfrm rot="5400000">
            <a:off x="7576899" y="1408362"/>
            <a:ext cx="1296144" cy="83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0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792" y="350167"/>
            <a:ext cx="1350040" cy="1523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 </a:t>
            </a:r>
            <a:r>
              <a:rPr lang="nb-NO" dirty="0" err="1" smtClean="0"/>
              <a:t>life</a:t>
            </a:r>
            <a:r>
              <a:rPr lang="nb-NO" dirty="0" smtClean="0"/>
              <a:t> at ITS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1697140"/>
            <a:ext cx="4608512" cy="31616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409228"/>
            <a:ext cx="3096344" cy="19838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088" y="2586666"/>
            <a:ext cx="3495080" cy="18547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8" y="3649588"/>
            <a:ext cx="3132348" cy="19101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750" y="2121300"/>
            <a:ext cx="2672370" cy="15815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0572" y="1497823"/>
            <a:ext cx="1899320" cy="10595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8710" y="3841326"/>
            <a:ext cx="1440160" cy="15875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1270" y="4081636"/>
            <a:ext cx="2026348" cy="12092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0018" y="4368001"/>
            <a:ext cx="1154051" cy="106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29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625252"/>
            <a:ext cx="6984776" cy="47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7336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UiO-Teknologisystemer Engelsk</Template>
  <TotalTime>474</TotalTime>
  <Words>969</Words>
  <Application>Microsoft Office PowerPoint</Application>
  <PresentationFormat>On-screen Show (16:10)</PresentationFormat>
  <Paragraphs>207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Verdana</vt:lpstr>
      <vt:lpstr>Wingdings</vt:lpstr>
      <vt:lpstr>ヒラギノ角ゴ Pro W3</vt:lpstr>
      <vt:lpstr>UIONorsk16-10</vt:lpstr>
      <vt:lpstr>Master studies at ITS </vt:lpstr>
      <vt:lpstr>Department of Techology Systems, you say?</vt:lpstr>
      <vt:lpstr>Kjeller Research Park</vt:lpstr>
      <vt:lpstr>Teachers and supervisors from:</vt:lpstr>
      <vt:lpstr>ITS</vt:lpstr>
      <vt:lpstr>PowerPoint Presentation</vt:lpstr>
      <vt:lpstr>PowerPoint Presentation</vt:lpstr>
      <vt:lpstr>PowerPoint Presentation</vt:lpstr>
      <vt:lpstr>Attending courses at ITS</vt:lpstr>
      <vt:lpstr>Contact</vt:lpstr>
      <vt:lpstr>Student life at ITS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Mosserud-Haavardsholm</dc:creator>
  <cp:lastModifiedBy>Kaja Mosserud-Haavardsholm</cp:lastModifiedBy>
  <cp:revision>104</cp:revision>
  <cp:lastPrinted>2018-08-17T11:11:34Z</cp:lastPrinted>
  <dcterms:created xsi:type="dcterms:W3CDTF">2017-08-16T19:03:04Z</dcterms:created>
  <dcterms:modified xsi:type="dcterms:W3CDTF">2022-08-18T08:08:15Z</dcterms:modified>
</cp:coreProperties>
</file>