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64" r:id="rId3"/>
    <p:sldId id="267" r:id="rId4"/>
    <p:sldId id="266" r:id="rId5"/>
    <p:sldId id="268" r:id="rId6"/>
    <p:sldId id="258" r:id="rId7"/>
    <p:sldId id="261" r:id="rId8"/>
    <p:sldId id="257" r:id="rId9"/>
    <p:sldId id="265" r:id="rId10"/>
    <p:sldId id="259" r:id="rId11"/>
    <p:sldId id="262" r:id="rId12"/>
    <p:sldId id="260" r:id="rId13"/>
    <p:sldId id="263" r:id="rId14"/>
    <p:sldId id="269" r:id="rId15"/>
  </p:sldIdLst>
  <p:sldSz cx="9144000" cy="6858000" type="screen4x3"/>
  <p:notesSz cx="6781800" cy="98806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27" autoAdjust="0"/>
    <p:restoredTop sz="90929"/>
  </p:normalViewPr>
  <p:slideViewPr>
    <p:cSldViewPr>
      <p:cViewPr varScale="1">
        <p:scale>
          <a:sx n="103" d="100"/>
          <a:sy n="103" d="100"/>
        </p:scale>
        <p:origin x="-9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B82D05-78D6-784E-BEFF-CD535BC01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A3DF03-C2F6-D442-931F-3B38C1DB63D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36E729-5299-E448-9FCB-89334FC3BE8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86B5B0-FDCB-6042-A1FE-2FE465901AE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ABA1E67-75D8-4D48-868B-3B1DAC48D5A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BF4C642-1B27-4346-ABC1-6FD63ED8C36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F7E95C-F529-2542-89D2-7A895126875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4DA9B2-3EB2-5E4B-8574-A9291B757E8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701231-B90A-BA4F-B609-2B23AC4A73C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573AF8-F7D5-B94C-9983-74468803C0E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745378-E007-E840-9BE6-D43A7ABAF6E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5E0F55-F41A-9540-8DFA-AD337F36F7F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A3ACDE-7408-0E4D-8436-4ACA00419F0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748655-F634-7346-AE48-BF53679B543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F2DA89-529D-C647-B1CE-8D71FEEE2E4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nb-NO" dirty="0" smtClean="0"/>
              <a:t>Da NMR </a:t>
            </a:r>
            <a:r>
              <a:rPr lang="nb-NO" dirty="0"/>
              <a:t>kom til Norge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543800" cy="1295400"/>
          </a:xfrm>
        </p:spPr>
        <p:txBody>
          <a:bodyPr/>
          <a:lstStyle/>
          <a:p>
            <a:r>
              <a:rPr lang="nb-NO" dirty="0" smtClean="0"/>
              <a:t>Bjørn </a:t>
            </a:r>
            <a:r>
              <a:rPr lang="nb-NO" dirty="0"/>
              <a:t>Pedersen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Kjemisk </a:t>
            </a:r>
            <a:r>
              <a:rPr lang="nb-NO" dirty="0"/>
              <a:t>institutt UiO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nb-NO"/>
              <a:t>NMR og ESR-laboratoriet på SI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5292725" cy="4114800"/>
          </a:xfrm>
        </p:spPr>
        <p:txBody>
          <a:bodyPr/>
          <a:lstStyle/>
          <a:p>
            <a:r>
              <a:rPr lang="nb-NO" sz="2000" dirty="0"/>
              <a:t>Jeg ble ansatt på SI i august 1959 og sendt til Department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Physics</a:t>
            </a:r>
            <a:r>
              <a:rPr lang="nb-NO" sz="2000" dirty="0"/>
              <a:t> ved </a:t>
            </a:r>
            <a:r>
              <a:rPr lang="nb-NO" sz="2000" dirty="0" err="1"/>
              <a:t>Cornell</a:t>
            </a:r>
            <a:r>
              <a:rPr lang="nb-NO" sz="2000" dirty="0"/>
              <a:t> </a:t>
            </a:r>
            <a:r>
              <a:rPr lang="nb-NO" sz="2000" dirty="0" err="1"/>
              <a:t>university</a:t>
            </a:r>
            <a:r>
              <a:rPr lang="nb-NO" sz="2000" dirty="0"/>
              <a:t> for å lære magnetisk resonans.</a:t>
            </a:r>
          </a:p>
          <a:p>
            <a:r>
              <a:rPr lang="nb-NO" sz="2000" dirty="0"/>
              <a:t>Der var det tre nyetablerte </a:t>
            </a:r>
            <a:r>
              <a:rPr lang="nb-NO" sz="2000" dirty="0" err="1"/>
              <a:t>MR-grupper</a:t>
            </a:r>
            <a:r>
              <a:rPr lang="nb-NO" sz="2000" dirty="0"/>
              <a:t>. Jeg kom i gruppen til Don </a:t>
            </a:r>
            <a:r>
              <a:rPr lang="nb-NO" sz="2000" dirty="0" err="1"/>
              <a:t>Holcomb</a:t>
            </a:r>
            <a:r>
              <a:rPr lang="nb-NO" sz="2000" dirty="0"/>
              <a:t> hvor Gil Clark var </a:t>
            </a:r>
            <a:r>
              <a:rPr lang="nb-NO" sz="2000" dirty="0" err="1"/>
              <a:t>Ph.D-student</a:t>
            </a:r>
            <a:r>
              <a:rPr lang="nb-NO" sz="2000" dirty="0"/>
              <a:t>. De hadde et </a:t>
            </a:r>
            <a:r>
              <a:rPr lang="nb-NO" sz="2000" dirty="0" err="1"/>
              <a:t>NMR-spektrometer</a:t>
            </a:r>
            <a:r>
              <a:rPr lang="nb-NO" sz="2000" dirty="0"/>
              <a:t> fra </a:t>
            </a:r>
            <a:r>
              <a:rPr lang="nb-NO" sz="2000" dirty="0" err="1"/>
              <a:t>Varian</a:t>
            </a:r>
            <a:r>
              <a:rPr lang="nb-NO" sz="2000" dirty="0"/>
              <a:t>, og Gil hadde bygget et </a:t>
            </a:r>
            <a:r>
              <a:rPr lang="nb-NO" sz="2000" dirty="0" err="1"/>
              <a:t>puls-NMR-spektrometer</a:t>
            </a:r>
            <a:r>
              <a:rPr lang="nb-NO" sz="2000" dirty="0" smtClean="0"/>
              <a:t>. Gil ble senere professor i fysikk ved UCLA hvor han fortsatt er aktiv. </a:t>
            </a:r>
            <a:endParaRPr lang="nb-NO" sz="2000" dirty="0"/>
          </a:p>
          <a:p>
            <a:r>
              <a:rPr lang="nb-NO" sz="2000" dirty="0"/>
              <a:t>Jeg </a:t>
            </a:r>
            <a:r>
              <a:rPr lang="nb-NO" sz="2000" dirty="0">
                <a:sym typeface="Symbol" charset="2"/>
              </a:rPr>
              <a:t>var ansatt som </a:t>
            </a:r>
            <a:r>
              <a:rPr lang="nb-NO" sz="2000" dirty="0" err="1">
                <a:sym typeface="Symbol" charset="2"/>
              </a:rPr>
              <a:t>research</a:t>
            </a:r>
            <a:r>
              <a:rPr lang="nb-NO" sz="2000" dirty="0">
                <a:sym typeface="Symbol" charset="2"/>
              </a:rPr>
              <a:t> </a:t>
            </a:r>
            <a:r>
              <a:rPr lang="nb-NO" sz="2000" dirty="0" err="1">
                <a:sym typeface="Symbol" charset="2"/>
              </a:rPr>
              <a:t>associate</a:t>
            </a:r>
            <a:r>
              <a:rPr lang="nb-NO" sz="2000" dirty="0" smtClean="0"/>
              <a:t> ved </a:t>
            </a:r>
            <a:r>
              <a:rPr lang="nb-NO" sz="2000" dirty="0" err="1" smtClean="0"/>
              <a:t>Cornell</a:t>
            </a:r>
            <a:r>
              <a:rPr lang="nb-NO" sz="2000" dirty="0" smtClean="0"/>
              <a:t> </a:t>
            </a:r>
            <a:r>
              <a:rPr lang="nb-NO" sz="2000" dirty="0" smtClean="0">
                <a:sym typeface="Symbol" charset="2"/>
              </a:rPr>
              <a:t>og</a:t>
            </a:r>
            <a:r>
              <a:rPr lang="nb-NO" sz="2000" dirty="0" smtClean="0"/>
              <a:t> </a:t>
            </a:r>
            <a:r>
              <a:rPr lang="nb-NO" sz="2000" dirty="0"/>
              <a:t>studerte faste stoffer </a:t>
            </a:r>
            <a:r>
              <a:rPr lang="nb-NO" sz="2000" dirty="0" smtClean="0"/>
              <a:t>(</a:t>
            </a:r>
            <a:r>
              <a:rPr lang="nb-NO" sz="2000" dirty="0" err="1" smtClean="0"/>
              <a:t>bl</a:t>
            </a:r>
            <a:r>
              <a:rPr lang="nb-NO" sz="2000" dirty="0" smtClean="0"/>
              <a:t>. a. målte </a:t>
            </a:r>
            <a:r>
              <a:rPr lang="nb-NO" sz="2000" dirty="0"/>
              <a:t>T</a:t>
            </a:r>
            <a:r>
              <a:rPr lang="nb-NO" sz="2000" baseline="-25000" dirty="0"/>
              <a:t>1</a:t>
            </a:r>
            <a:r>
              <a:rPr lang="nb-NO" sz="2000" dirty="0"/>
              <a:t> i CaSO</a:t>
            </a:r>
            <a:r>
              <a:rPr lang="nb-NO" sz="2000" baseline="-25000" dirty="0"/>
              <a:t>4</a:t>
            </a:r>
            <a:r>
              <a:rPr lang="nb-NO" sz="2000" dirty="0">
                <a:sym typeface="Symbol" charset="2"/>
              </a:rPr>
              <a:t></a:t>
            </a:r>
            <a:r>
              <a:rPr lang="nb-NO" sz="2000" dirty="0" smtClean="0">
                <a:sym typeface="Symbol" charset="2"/>
              </a:rPr>
              <a:t>2H</a:t>
            </a:r>
            <a:r>
              <a:rPr lang="nb-NO" sz="2000" baseline="-25000" dirty="0" smtClean="0">
                <a:sym typeface="Symbol" charset="2"/>
              </a:rPr>
              <a:t>2</a:t>
            </a:r>
            <a:r>
              <a:rPr lang="nb-NO" sz="2000" dirty="0" smtClean="0">
                <a:sym typeface="Symbol" charset="2"/>
              </a:rPr>
              <a:t>O </a:t>
            </a:r>
            <a:r>
              <a:rPr lang="nb-NO" sz="2000" dirty="0">
                <a:sym typeface="Symbol" charset="2"/>
              </a:rPr>
              <a:t>(gips</a:t>
            </a:r>
            <a:r>
              <a:rPr lang="nb-NO" sz="2000" dirty="0" smtClean="0">
                <a:sym typeface="Symbol" charset="2"/>
              </a:rPr>
              <a:t>)).</a:t>
            </a:r>
            <a:endParaRPr lang="nb-NO" sz="2000" dirty="0">
              <a:sym typeface="Symbol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6825" y="1125538"/>
            <a:ext cx="3816350" cy="5180012"/>
            <a:chOff x="5076825" y="1125538"/>
            <a:chExt cx="3816350" cy="5180012"/>
          </a:xfrm>
        </p:grpSpPr>
        <p:pic>
          <p:nvPicPr>
            <p:cNvPr id="5124" name="Picture 4" descr="Doncornel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6825" y="3716338"/>
              <a:ext cx="3816350" cy="258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 descr="BPCorne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6825" y="1125538"/>
              <a:ext cx="3743325" cy="254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r>
              <a:rPr lang="nb-NO" sz="4000"/>
              <a:t>Laboratoriet åpnet i september 1960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686800" cy="2233613"/>
          </a:xfrm>
        </p:spPr>
        <p:txBody>
          <a:bodyPr/>
          <a:lstStyle/>
          <a:p>
            <a:r>
              <a:rPr lang="nb-NO" sz="2000" dirty="0"/>
              <a:t>NTNF bevilget 560 </a:t>
            </a:r>
            <a:r>
              <a:rPr lang="nb-NO" sz="2000" dirty="0" err="1"/>
              <a:t>kkr</a:t>
            </a:r>
            <a:r>
              <a:rPr lang="nb-NO" sz="2000" dirty="0"/>
              <a:t> i 1959/1960 til et Dual purpose 60 MHz </a:t>
            </a:r>
            <a:r>
              <a:rPr lang="nb-NO" sz="2000" dirty="0" err="1"/>
              <a:t>NMR-spektrometer</a:t>
            </a:r>
            <a:r>
              <a:rPr lang="nb-NO" sz="2000" dirty="0"/>
              <a:t> med en 12”-magnet og et 9.1 GHz </a:t>
            </a:r>
            <a:r>
              <a:rPr lang="nb-NO" sz="2000" dirty="0" err="1"/>
              <a:t>ESR-spektrometer</a:t>
            </a:r>
            <a:r>
              <a:rPr lang="nb-NO" sz="2000" dirty="0"/>
              <a:t> med en 6”-magnet. Alt fra </a:t>
            </a:r>
            <a:r>
              <a:rPr lang="nb-NO" sz="2000" dirty="0" err="1"/>
              <a:t>Varian</a:t>
            </a:r>
            <a:r>
              <a:rPr lang="nb-NO" sz="2000" dirty="0" smtClean="0"/>
              <a:t>. Tilleggsbevilgning på  170 </a:t>
            </a:r>
            <a:r>
              <a:rPr lang="nb-NO" sz="2000" dirty="0" err="1" smtClean="0"/>
              <a:t>kkr</a:t>
            </a:r>
            <a:r>
              <a:rPr lang="nb-NO" sz="2000" dirty="0" smtClean="0"/>
              <a:t>.</a:t>
            </a:r>
          </a:p>
          <a:p>
            <a:r>
              <a:rPr lang="nb-NO" sz="2000" dirty="0"/>
              <a:t>Laboratoriet sto klart da jeg kom tilbake fra USA. Utstyret var helt forskjellig hva jeg hadde brukt på </a:t>
            </a:r>
            <a:r>
              <a:rPr lang="nb-NO" sz="2000" dirty="0" err="1"/>
              <a:t>Cornell</a:t>
            </a:r>
            <a:r>
              <a:rPr lang="nb-NO" sz="2000" dirty="0"/>
              <a:t>.</a:t>
            </a:r>
          </a:p>
          <a:p>
            <a:endParaRPr lang="nb-NO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95288" y="2924175"/>
            <a:ext cx="8567737" cy="3746500"/>
            <a:chOff x="395288" y="2924175"/>
            <a:chExt cx="8567737" cy="3746500"/>
          </a:xfrm>
        </p:grpSpPr>
        <p:pic>
          <p:nvPicPr>
            <p:cNvPr id="10244" name="Picture 4" descr="Nmrmere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288" y="2924175"/>
              <a:ext cx="6048375" cy="374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6443663" y="5084763"/>
              <a:ext cx="2519362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/>
                <a:t>NMR-spektrometeret med ingeniør</a:t>
              </a:r>
              <a:br>
                <a:rPr lang="nb-NO" sz="2000"/>
              </a:br>
              <a:r>
                <a:rPr lang="nb-NO" sz="2000"/>
                <a:t>Merete Jørve. Bildet er fra 1964.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nb-NO"/>
              <a:t>Arbeidsoppgaver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3810000" cy="4114800"/>
          </a:xfrm>
        </p:spPr>
        <p:txBody>
          <a:bodyPr/>
          <a:lstStyle/>
          <a:p>
            <a:r>
              <a:rPr lang="nb-NO" sz="2000" dirty="0"/>
              <a:t>Laboratoriet var åpent for alle i Norge, men SI var avhengig av betalte oppdrag. De skulle finansieres fra NTNF- og </a:t>
            </a:r>
            <a:r>
              <a:rPr lang="nb-NO" sz="2000" dirty="0" smtClean="0"/>
              <a:t>industriprosjekter</a:t>
            </a:r>
            <a:r>
              <a:rPr lang="nb-NO" sz="2000" dirty="0"/>
              <a:t>.</a:t>
            </a:r>
          </a:p>
          <a:p>
            <a:r>
              <a:rPr lang="nb-NO" sz="2000" dirty="0"/>
              <a:t>Min første oppgave var å studere </a:t>
            </a:r>
            <a:r>
              <a:rPr lang="nb-NO" sz="2000" dirty="0" err="1"/>
              <a:t>kjedesegment-bevegelse</a:t>
            </a:r>
            <a:r>
              <a:rPr lang="nb-NO" sz="2000" dirty="0"/>
              <a:t> i cellulose (et </a:t>
            </a:r>
            <a:r>
              <a:rPr lang="nb-NO" sz="2000" dirty="0" err="1"/>
              <a:t>NTNF-prosjekt</a:t>
            </a:r>
            <a:r>
              <a:rPr lang="nb-NO" sz="2000" dirty="0"/>
              <a:t>). Det viste seg ikke mulig, men ga anledning til å studere glukose og ligninliknende stoffer.</a:t>
            </a:r>
          </a:p>
          <a:p>
            <a:endParaRPr lang="nb-NO" sz="2000" dirty="0"/>
          </a:p>
        </p:txBody>
      </p:sp>
      <p:pic>
        <p:nvPicPr>
          <p:cNvPr id="6150" name="Picture 6" descr="Cellul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914400"/>
            <a:ext cx="14414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851275" y="1052513"/>
            <a:ext cx="4883150" cy="3824287"/>
            <a:chOff x="3851275" y="1052513"/>
            <a:chExt cx="4883150" cy="3824287"/>
          </a:xfrm>
        </p:grpSpPr>
        <p:pic>
          <p:nvPicPr>
            <p:cNvPr id="6151" name="Picture 7" descr="Glukos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7200" y="3352800"/>
              <a:ext cx="44672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152" name="Object 8"/>
            <p:cNvGraphicFramePr>
              <a:graphicFrameLocks noGrp="1" noChangeAspect="1"/>
            </p:cNvGraphicFramePr>
            <p:nvPr>
              <p:ph sz="half" idx="2"/>
            </p:nvPr>
          </p:nvGraphicFramePr>
          <p:xfrm>
            <a:off x="3851275" y="1052513"/>
            <a:ext cx="3263900" cy="198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Chem3D XML" r:id="rId5" imgW="3264534" imgH="1982754" progId="">
                    <p:embed/>
                  </p:oleObj>
                </mc:Choice>
                <mc:Fallback>
                  <p:oleObj name="Chem3D XML" r:id="rId5" imgW="3264534" imgH="1982754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275" y="1052513"/>
                          <a:ext cx="3263900" cy="198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54" name="Picture 10" descr="glu6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nb-NO" sz="3200"/>
              <a:t>NMR-spektrometere til forskning innkjøpt til Norge fra 1960 til 1990</a:t>
            </a:r>
            <a:r>
              <a:rPr lang="en-US" sz="3200"/>
              <a:t> </a:t>
            </a:r>
          </a:p>
        </p:txBody>
      </p:sp>
      <p:graphicFrame>
        <p:nvGraphicFramePr>
          <p:cNvPr id="17967" name="Group 559"/>
          <p:cNvGraphicFramePr>
            <a:graphicFrameLocks noGrp="1"/>
          </p:cNvGraphicFramePr>
          <p:nvPr>
            <p:ph idx="1"/>
          </p:nvPr>
        </p:nvGraphicFramePr>
        <p:xfrm>
          <a:off x="179388" y="1484313"/>
          <a:ext cx="8640762" cy="5113338"/>
        </p:xfrm>
        <a:graphic>
          <a:graphicData uri="http://schemas.openxmlformats.org/drawingml/2006/table">
            <a:tbl>
              <a:tblPr/>
              <a:tblGrid>
                <a:gridCol w="2184400"/>
                <a:gridCol w="1878012"/>
                <a:gridCol w="803275"/>
                <a:gridCol w="1574800"/>
                <a:gridCol w="22002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Institusjon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Type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Start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Operatør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Overordnet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 Oslo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Varian DP 60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1960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Bjørn Pedersen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Nico Norman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Fysikalsk kjemi NTH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AEI NMR R2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1964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Hans Grasdalen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Niels Andreas Sørensen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B UiO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Varian A 60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1966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 Kolsaker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Johannes Dale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UiB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Jeol C-60H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1967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Dagfinn Aksnes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Gunnar Aksnes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Organisk kjemi NTH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Varian A 60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1967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Hans Grasdalen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Niels Andreas Sørensen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B UiO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Varian HA 100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1969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 Kolsaker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Johannes Dale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Organisk kjemi NTH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Jeol FX 100 FT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1976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Jan Halvorsen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Jostein </a:t>
                      </a:r>
                      <a:r>
                        <a:rPr kumimoji="0" lang="nb-NO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Krane</a:t>
                      </a: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B UiO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Jeol FX 60 FT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1976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 Kolsaker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Bjørn Pedersen</a:t>
                      </a: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UiB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Bruker CXP 100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1977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Dagfinn Aksnes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Gunnar Aksnes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C UiO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Bruker CXP 200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1981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 Kolsaker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Bjørn Pedersen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Organisk kjemi NTH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Bruker 400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1981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Jostein Krane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Jan Bakke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B UiO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Varian HX 300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1984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 Kolsaker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Johannes Dale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Kjemisk institutt UiB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Bruker AM400 WB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1987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Dagfinn Aksnes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Gunnar </a:t>
                      </a:r>
                      <a:r>
                        <a:rPr kumimoji="0" lang="nb-NO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Aksnes</a:t>
                      </a: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90600"/>
            <a:ext cx="8077200" cy="4114800"/>
          </a:xfrm>
        </p:spPr>
        <p:txBody>
          <a:bodyPr/>
          <a:lstStyle/>
          <a:p>
            <a:r>
              <a:rPr lang="nb-NO" sz="2400" dirty="0" smtClean="0"/>
              <a:t>De første spektrometrene ble kjøpt av personer som ikke selv hadde arbeidet med metodene.</a:t>
            </a:r>
          </a:p>
          <a:p>
            <a:r>
              <a:rPr lang="nb-NO" sz="2400" dirty="0" smtClean="0"/>
              <a:t>De trodde at bare spektrometrene kom til Norge ville forskere bruke utstyr selv om de ikke hadde det ved eget institutt.</a:t>
            </a:r>
          </a:p>
          <a:p>
            <a:r>
              <a:rPr lang="nb-NO" sz="2400" dirty="0" smtClean="0"/>
              <a:t>Opplæring av kompetent personale ble undervurdert.</a:t>
            </a:r>
          </a:p>
          <a:p>
            <a:r>
              <a:rPr lang="nb-NO" sz="2400" dirty="0" smtClean="0"/>
              <a:t>Denne form for </a:t>
            </a:r>
            <a:r>
              <a:rPr lang="nb-NO" sz="2400" dirty="0" err="1" smtClean="0"/>
              <a:t>spektroskopi</a:t>
            </a:r>
            <a:r>
              <a:rPr lang="nb-NO" sz="2400" dirty="0" smtClean="0"/>
              <a:t> var i rivende utvikling så spektrometrene ble fort foreldet. Det samme skjedde med andre instrumenter så konkurransen om midlene var stor.</a:t>
            </a:r>
          </a:p>
          <a:p>
            <a:r>
              <a:rPr lang="nb-NO" sz="2400" dirty="0" smtClean="0"/>
              <a:t>Den generelle bevilgningen til SI ble gradvis redusert og presset økte på forskerne til å skaffe betalte oppdrag.</a:t>
            </a:r>
          </a:p>
          <a:p>
            <a:r>
              <a:rPr lang="nb-NO" sz="2400" smtClean="0"/>
              <a:t>Nye spektrometre </a:t>
            </a:r>
            <a:r>
              <a:rPr lang="nb-NO" sz="2400" dirty="0" smtClean="0"/>
              <a:t>ble anskaffet til universitetene og etter 20 år ble </a:t>
            </a:r>
            <a:r>
              <a:rPr lang="nb-NO" sz="2400" dirty="0" err="1" smtClean="0"/>
              <a:t>NMR-laboratoriet</a:t>
            </a:r>
            <a:r>
              <a:rPr lang="nb-NO" sz="2400" dirty="0" smtClean="0"/>
              <a:t> nedlagt. Da hadde jeg for lengst sluttet.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nb-NO" dirty="0" err="1" smtClean="0"/>
              <a:t>Opdagelsene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4114800"/>
          </a:xfrm>
        </p:spPr>
        <p:txBody>
          <a:bodyPr/>
          <a:lstStyle/>
          <a:p>
            <a:pPr>
              <a:buNone/>
            </a:pPr>
            <a:r>
              <a:rPr lang="nb-NO" sz="2400" dirty="0" smtClean="0"/>
              <a:t>1925: Et elektron og mange isotoper har </a:t>
            </a:r>
            <a:r>
              <a:rPr lang="nb-NO" sz="2400" i="1" dirty="0" smtClean="0"/>
              <a:t>spinn</a:t>
            </a:r>
            <a:r>
              <a:rPr lang="nb-NO" sz="2400" dirty="0" smtClean="0"/>
              <a:t>. I et magnetfelt vil slike partikler gi opphav til energinivå som kan brukes til </a:t>
            </a:r>
            <a:r>
              <a:rPr lang="nb-NO" sz="2400" dirty="0" err="1" smtClean="0"/>
              <a:t>spektroskopi</a:t>
            </a:r>
            <a:r>
              <a:rPr lang="nb-NO" sz="2400" dirty="0" smtClean="0"/>
              <a:t>. NMR er </a:t>
            </a:r>
            <a:r>
              <a:rPr lang="nb-NO" sz="2400" dirty="0" err="1" smtClean="0"/>
              <a:t>spektroskopi</a:t>
            </a:r>
            <a:r>
              <a:rPr lang="nb-NO" sz="2400" dirty="0" smtClean="0"/>
              <a:t> basert på isotoper, ESR er </a:t>
            </a:r>
            <a:r>
              <a:rPr lang="nb-NO" sz="2400" dirty="0" err="1" smtClean="0"/>
              <a:t>spektroskopi</a:t>
            </a:r>
            <a:r>
              <a:rPr lang="nb-NO" sz="2400" dirty="0" smtClean="0"/>
              <a:t> basert på elektroner.  </a:t>
            </a:r>
          </a:p>
          <a:p>
            <a:pPr>
              <a:buNone/>
            </a:pPr>
            <a:r>
              <a:rPr lang="nb-NO" sz="2400" dirty="0" smtClean="0"/>
              <a:t>1938: NMR oppdaget av  </a:t>
            </a:r>
            <a:r>
              <a:rPr lang="nb-NO" sz="2400" dirty="0" err="1" smtClean="0"/>
              <a:t>Isidor</a:t>
            </a:r>
            <a:r>
              <a:rPr lang="nb-NO" sz="2400" dirty="0" smtClean="0"/>
              <a:t> </a:t>
            </a:r>
            <a:r>
              <a:rPr lang="nb-NO" sz="2400" dirty="0" err="1" smtClean="0"/>
              <a:t>Rabi</a:t>
            </a:r>
            <a:r>
              <a:rPr lang="nb-NO" sz="2400" dirty="0" smtClean="0"/>
              <a:t> i en gass. </a:t>
            </a:r>
            <a:r>
              <a:rPr lang="nb-NO" sz="2400" dirty="0" err="1" smtClean="0"/>
              <a:t>Rabi</a:t>
            </a:r>
            <a:r>
              <a:rPr lang="nb-NO" sz="2400" dirty="0" smtClean="0"/>
              <a:t> fikk nobelprisen i fysikk i 1944.</a:t>
            </a:r>
          </a:p>
          <a:p>
            <a:pPr>
              <a:buNone/>
            </a:pPr>
            <a:r>
              <a:rPr lang="nb-NO" sz="2400" dirty="0" smtClean="0"/>
              <a:t>1945: NMR oppdaget i en væske av  Felix Bloch og i et fast stoff av Edward </a:t>
            </a:r>
            <a:r>
              <a:rPr lang="nb-NO" sz="2400" dirty="0" err="1" smtClean="0"/>
              <a:t>Purcell</a:t>
            </a:r>
            <a:r>
              <a:rPr lang="nb-NO" sz="2400" dirty="0" smtClean="0"/>
              <a:t>. De fikk Nobelprisen i fysikk i 1952.</a:t>
            </a:r>
          </a:p>
          <a:p>
            <a:pPr>
              <a:buNone/>
            </a:pPr>
            <a:r>
              <a:rPr lang="nb-NO" sz="2400" dirty="0" smtClean="0"/>
              <a:t>1950: Kjemisk skift og J-kobling oppdaget av flere i 1950. Ingen fikk en nobelpris for det.</a:t>
            </a:r>
          </a:p>
          <a:p>
            <a:pPr>
              <a:buNone/>
            </a:pPr>
            <a:r>
              <a:rPr lang="nb-NO" sz="2400" dirty="0" smtClean="0"/>
              <a:t>1952: De første </a:t>
            </a:r>
            <a:r>
              <a:rPr lang="nb-NO" sz="2400" dirty="0" err="1" smtClean="0"/>
              <a:t>NMR-spektrometerene</a:t>
            </a:r>
            <a:r>
              <a:rPr lang="nb-NO" sz="2400" dirty="0" smtClean="0"/>
              <a:t> markedsføres av </a:t>
            </a:r>
            <a:r>
              <a:rPr lang="nb-NO" sz="2400" dirty="0" err="1" smtClean="0"/>
              <a:t>Varian</a:t>
            </a:r>
            <a:r>
              <a:rPr lang="nb-NO" sz="2400" dirty="0" smtClean="0"/>
              <a:t> </a:t>
            </a:r>
            <a:r>
              <a:rPr lang="nb-NO" sz="2400" dirty="0" err="1" smtClean="0"/>
              <a:t>Associates</a:t>
            </a:r>
            <a:r>
              <a:rPr lang="nb-NO" sz="2400" dirty="0" smtClean="0"/>
              <a:t>. Firmaet var  grunnlagt av brødrene </a:t>
            </a:r>
            <a:r>
              <a:rPr lang="nb-NO" sz="2400" dirty="0" err="1" smtClean="0"/>
              <a:t>Varian</a:t>
            </a:r>
            <a:r>
              <a:rPr lang="nb-NO" sz="2400" dirty="0" smtClean="0"/>
              <a:t> på basis av patenter uttatt av Felix Bloch, professor i fysikk ved </a:t>
            </a:r>
            <a:r>
              <a:rPr lang="nb-NO" sz="2400" dirty="0" err="1" smtClean="0"/>
              <a:t>Standford</a:t>
            </a:r>
            <a:r>
              <a:rPr lang="nb-NO" sz="2400" dirty="0" smtClean="0"/>
              <a:t> University. 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/>
          <a:lstStyle/>
          <a:p>
            <a:r>
              <a:rPr lang="nb-NO" sz="3600" dirty="0" smtClean="0"/>
              <a:t>Sentrale personer i tiden etter 1945</a:t>
            </a:r>
            <a:br>
              <a:rPr lang="nb-NO" sz="3600" dirty="0" smtClean="0"/>
            </a:br>
            <a:r>
              <a:rPr lang="nb-NO" sz="3600" dirty="0" smtClean="0"/>
              <a:t>alle cand. real. og/eller dr. philos. fra Oslo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nb-NO" dirty="0" smtClean="0"/>
              <a:t>Harald Ulrik Sverdrup (1888–1957)</a:t>
            </a:r>
            <a:endParaRPr lang="en-US" dirty="0" smtClean="0"/>
          </a:p>
          <a:p>
            <a:r>
              <a:rPr lang="nb-NO" dirty="0" smtClean="0"/>
              <a:t>Svein Rosseland (1894-1984)</a:t>
            </a:r>
          </a:p>
          <a:p>
            <a:r>
              <a:rPr lang="nb-NO" dirty="0" smtClean="0"/>
              <a:t>Gunnar Randers (1914-92)</a:t>
            </a:r>
          </a:p>
          <a:p>
            <a:r>
              <a:rPr lang="nb-NO" dirty="0" smtClean="0"/>
              <a:t>Robert Major (1914-2005).</a:t>
            </a:r>
            <a:r>
              <a:rPr lang="en-US" dirty="0" smtClean="0"/>
              <a:t> </a:t>
            </a:r>
            <a:endParaRPr lang="nb-NO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62600" y="1828800"/>
            <a:ext cx="1524000" cy="5029200"/>
            <a:chOff x="5562600" y="1828800"/>
            <a:chExt cx="1524000" cy="5029200"/>
          </a:xfrm>
        </p:grpSpPr>
        <p:grpSp>
          <p:nvGrpSpPr>
            <p:cNvPr id="10" name="Group 9"/>
            <p:cNvGrpSpPr/>
            <p:nvPr/>
          </p:nvGrpSpPr>
          <p:grpSpPr>
            <a:xfrm>
              <a:off x="5562600" y="1828800"/>
              <a:ext cx="1464129" cy="4749800"/>
              <a:chOff x="5562600" y="1828800"/>
              <a:chExt cx="1464129" cy="4749800"/>
            </a:xfrm>
          </p:grpSpPr>
          <p:pic>
            <p:nvPicPr>
              <p:cNvPr id="4" name="Picture 3" descr="HUS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38800" y="2286000"/>
                <a:ext cx="1371600" cy="1913466"/>
              </a:xfrm>
              <a:prstGeom prst="rect">
                <a:avLst/>
              </a:prstGeom>
            </p:spPr>
          </p:pic>
          <p:pic>
            <p:nvPicPr>
              <p:cNvPr id="5" name="Picture 4" descr="Rosseland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8800" y="4419600"/>
                <a:ext cx="1387929" cy="2159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562600" y="18288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Over 50 </a:t>
                </a:r>
                <a:r>
                  <a:rPr lang="en-US" sz="1800" dirty="0" err="1" smtClean="0"/>
                  <a:t>år</a:t>
                </a:r>
                <a:endParaRPr lang="en-US" sz="18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638800" y="4191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 U Sverdrup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65194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S. </a:t>
              </a:r>
              <a:r>
                <a:rPr lang="en-US" sz="1600" dirty="0" err="1" smtClean="0"/>
                <a:t>Rosseland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91400" y="1828800"/>
            <a:ext cx="1447800" cy="5029200"/>
            <a:chOff x="7391400" y="1828800"/>
            <a:chExt cx="1447800" cy="5029200"/>
          </a:xfrm>
        </p:grpSpPr>
        <p:grpSp>
          <p:nvGrpSpPr>
            <p:cNvPr id="11" name="Group 10"/>
            <p:cNvGrpSpPr/>
            <p:nvPr/>
          </p:nvGrpSpPr>
          <p:grpSpPr>
            <a:xfrm>
              <a:off x="7391400" y="1828800"/>
              <a:ext cx="1333500" cy="4724400"/>
              <a:chOff x="7391400" y="1828800"/>
              <a:chExt cx="1333500" cy="4724400"/>
            </a:xfrm>
          </p:grpSpPr>
          <p:pic>
            <p:nvPicPr>
              <p:cNvPr id="6" name="Picture 5" descr="GunnarRander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7600" y="2362200"/>
                <a:ext cx="1219200" cy="1835971"/>
              </a:xfrm>
              <a:prstGeom prst="rect">
                <a:avLst/>
              </a:prstGeom>
            </p:spPr>
          </p:pic>
          <p:pic>
            <p:nvPicPr>
              <p:cNvPr id="7" name="Picture 6" descr="RobertMajor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7600" y="4876800"/>
                <a:ext cx="1257300" cy="16764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391400" y="18288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/>
                  <a:t>Knapt</a:t>
                </a:r>
                <a:r>
                  <a:rPr lang="en-US" sz="1800" dirty="0" smtClean="0"/>
                  <a:t> 30 </a:t>
                </a:r>
                <a:r>
                  <a:rPr lang="en-US" sz="1800" dirty="0" err="1" smtClean="0"/>
                  <a:t>år</a:t>
                </a:r>
                <a:endParaRPr lang="en-US" sz="18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467600" y="42672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G. Randers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0" y="6519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R. Major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Sentralinstitutt for industriell forskning (SI)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057400"/>
            <a:ext cx="6096000" cy="4038600"/>
          </a:xfrm>
        </p:spPr>
        <p:txBody>
          <a:bodyPr/>
          <a:lstStyle/>
          <a:p>
            <a:r>
              <a:rPr lang="nb-NO" dirty="0" smtClean="0"/>
              <a:t>Etablert 1949</a:t>
            </a:r>
          </a:p>
          <a:p>
            <a:r>
              <a:rPr lang="nb-NO" dirty="0" smtClean="0"/>
              <a:t>Fusjonert med SINTEF i 1993</a:t>
            </a:r>
          </a:p>
          <a:p>
            <a:r>
              <a:rPr lang="nb-NO" dirty="0" smtClean="0"/>
              <a:t>Alf </a:t>
            </a:r>
            <a:r>
              <a:rPr lang="nb-NO" dirty="0" err="1" smtClean="0"/>
              <a:t>Sanengen</a:t>
            </a:r>
            <a:r>
              <a:rPr lang="nb-NO" dirty="0" smtClean="0"/>
              <a:t> (1913-91) direktør</a:t>
            </a:r>
          </a:p>
          <a:p>
            <a:r>
              <a:rPr lang="nb-NO" dirty="0" smtClean="0"/>
              <a:t>Henry Viervoll (1914-2005)</a:t>
            </a:r>
            <a:br>
              <a:rPr lang="nb-NO" dirty="0" smtClean="0"/>
            </a:br>
            <a:r>
              <a:rPr lang="nb-NO" dirty="0" smtClean="0"/>
              <a:t>leder av fysikkavdelingen</a:t>
            </a:r>
          </a:p>
          <a:p>
            <a:r>
              <a:rPr lang="nb-NO" dirty="0" err="1" smtClean="0"/>
              <a:t>Nco</a:t>
            </a:r>
            <a:r>
              <a:rPr lang="nb-NO" dirty="0" smtClean="0"/>
              <a:t> Norman (1919-2006)</a:t>
            </a:r>
            <a:br>
              <a:rPr lang="nb-NO" dirty="0" smtClean="0"/>
            </a:br>
            <a:r>
              <a:rPr lang="nb-NO" dirty="0" smtClean="0"/>
              <a:t>leder av strukturavdelingen</a:t>
            </a:r>
            <a:endParaRPr lang="nb-NO" dirty="0"/>
          </a:p>
        </p:txBody>
      </p:sp>
      <p:grpSp>
        <p:nvGrpSpPr>
          <p:cNvPr id="9" name="Group 8"/>
          <p:cNvGrpSpPr/>
          <p:nvPr/>
        </p:nvGrpSpPr>
        <p:grpSpPr>
          <a:xfrm>
            <a:off x="7086600" y="1371600"/>
            <a:ext cx="1563624" cy="5029200"/>
            <a:chOff x="7086600" y="1371600"/>
            <a:chExt cx="1563624" cy="5029200"/>
          </a:xfrm>
        </p:grpSpPr>
        <p:pic>
          <p:nvPicPr>
            <p:cNvPr id="5" name="Picture 4" descr="Viervol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6600" y="2895600"/>
              <a:ext cx="1563624" cy="1504188"/>
            </a:xfrm>
            <a:prstGeom prst="rect">
              <a:avLst/>
            </a:prstGeom>
          </p:spPr>
        </p:pic>
        <p:pic>
          <p:nvPicPr>
            <p:cNvPr id="7" name="Picture 6" descr="Sanenge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0" y="1371600"/>
              <a:ext cx="1531620" cy="1527048"/>
            </a:xfrm>
            <a:prstGeom prst="rect">
              <a:avLst/>
            </a:prstGeom>
          </p:spPr>
        </p:pic>
        <p:pic>
          <p:nvPicPr>
            <p:cNvPr id="8" name="Picture 7" descr="NicoNorm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2800" y="4495800"/>
              <a:ext cx="1472350" cy="190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Første publikasjon på norsk</a:t>
            </a:r>
            <a:br>
              <a:rPr lang="nb-NO" dirty="0" smtClean="0"/>
            </a:br>
            <a:r>
              <a:rPr lang="nb-NO" sz="2400" dirty="0" smtClean="0"/>
              <a:t>(Fysikkens verden 18(1956)110– 126)</a:t>
            </a:r>
            <a:endParaRPr lang="nb-NO" sz="2400" dirty="0"/>
          </a:p>
        </p:txBody>
      </p:sp>
      <p:pic>
        <p:nvPicPr>
          <p:cNvPr id="4" name="Picture 3" descr="NormanForelesn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013016" cy="1371600"/>
          </a:xfrm>
          <a:prstGeom prst="rect">
            <a:avLst/>
          </a:prstGeom>
        </p:spPr>
      </p:pic>
      <p:pic>
        <p:nvPicPr>
          <p:cNvPr id="5" name="Picture 4" descr="NormanForelesn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8610600" cy="1007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724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Henry Viervoll satt i dr. </a:t>
            </a:r>
            <a:r>
              <a:rPr lang="nb-NO" sz="1800" dirty="0" err="1" smtClean="0"/>
              <a:t>philos.-</a:t>
            </a:r>
            <a:r>
              <a:rPr lang="nb-NO" sz="1800" dirty="0" smtClean="0"/>
              <a:t> </a:t>
            </a:r>
            <a:r>
              <a:rPr lang="nb-NO" sz="1800" dirty="0" err="1" smtClean="0"/>
              <a:t>komitéen</a:t>
            </a:r>
            <a:r>
              <a:rPr lang="nb-NO" sz="1800" dirty="0" smtClean="0"/>
              <a:t>.  Både han og Norman var cand. real. med fysikk hovedfag og med Christen </a:t>
            </a:r>
            <a:r>
              <a:rPr lang="nb-NO" sz="1800" dirty="0" err="1" smtClean="0"/>
              <a:t>Finbak</a:t>
            </a:r>
            <a:r>
              <a:rPr lang="nb-NO" sz="1800" dirty="0" smtClean="0"/>
              <a:t> (1904-54) som veileder. </a:t>
            </a:r>
            <a:r>
              <a:rPr lang="nb-NO" sz="1800" dirty="0" err="1" smtClean="0"/>
              <a:t>Finbak</a:t>
            </a:r>
            <a:r>
              <a:rPr lang="nb-NO" sz="1800" dirty="0" smtClean="0"/>
              <a:t> var student og medarbeider av Hassel, professor i teoretisk kjemi </a:t>
            </a:r>
            <a:r>
              <a:rPr lang="nb-NO" sz="1800" smtClean="0"/>
              <a:t>i Trondheim (NTH)  1948-54.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nb-NO" dirty="0" smtClean="0"/>
              <a:t>Videre arbeid på SI</a:t>
            </a:r>
            <a:endParaRPr 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 dirty="0" smtClean="0">
                <a:solidFill>
                  <a:srgbClr val="660066"/>
                </a:solidFill>
              </a:rPr>
              <a:t>Høsten 1957 deltok Thormod Henriksen (1928-)  i British </a:t>
            </a:r>
            <a:r>
              <a:rPr lang="nb-NO" sz="2400" dirty="0" err="1" smtClean="0">
                <a:solidFill>
                  <a:srgbClr val="660066"/>
                </a:solidFill>
              </a:rPr>
              <a:t>Radiofrequency</a:t>
            </a:r>
            <a:r>
              <a:rPr lang="nb-NO" sz="2400" dirty="0" smtClean="0">
                <a:solidFill>
                  <a:srgbClr val="660066"/>
                </a:solidFill>
              </a:rPr>
              <a:t> </a:t>
            </a:r>
            <a:r>
              <a:rPr lang="nb-NO" sz="2400" dirty="0" err="1" smtClean="0">
                <a:solidFill>
                  <a:srgbClr val="660066"/>
                </a:solidFill>
              </a:rPr>
              <a:t>Spectroscopy</a:t>
            </a:r>
            <a:r>
              <a:rPr lang="nb-NO" sz="2400" dirty="0" smtClean="0">
                <a:solidFill>
                  <a:srgbClr val="660066"/>
                </a:solidFill>
              </a:rPr>
              <a:t> Group-møte i Southampton. Etter møtet var han hos David Ingram (1927-2000) et par uker. Ingram var en pioner i bruk av ESR i biofysikk.</a:t>
            </a:r>
            <a:endParaRPr lang="nb-NO" sz="2400" dirty="0" smtClean="0"/>
          </a:p>
          <a:p>
            <a:pPr>
              <a:lnSpc>
                <a:spcPct val="90000"/>
              </a:lnSpc>
            </a:pPr>
            <a:r>
              <a:rPr lang="nb-NO" sz="2400" dirty="0" smtClean="0"/>
              <a:t>Thormod Henriksen møtte på SI i november 1957 og fortalte om den store interessen for ESR i Europa. Tormod hadde startet bygging av et </a:t>
            </a:r>
            <a:r>
              <a:rPr lang="nb-NO" sz="2400" dirty="0" err="1" smtClean="0"/>
              <a:t>ESR-spektrometer</a:t>
            </a:r>
            <a:r>
              <a:rPr lang="nb-NO" sz="2400" dirty="0" smtClean="0"/>
              <a:t> med mikrobølger som stråling på Norsk Hydros institutt for kreftforskning på Radiumhospitalet inspirert av oppholdet hos Ingram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I 1957 besøkte Norman Uppsala </a:t>
            </a:r>
            <a:r>
              <a:rPr lang="nb-NO" sz="2400" dirty="0"/>
              <a:t>universitet (Kai </a:t>
            </a:r>
            <a:r>
              <a:rPr lang="nb-NO" sz="2400" dirty="0" err="1"/>
              <a:t>Siegbahn</a:t>
            </a:r>
            <a:r>
              <a:rPr lang="nb-NO" sz="2400" dirty="0"/>
              <a:t>) og KTH (Erik Forslind) som begge nylig hadde kjøpt </a:t>
            </a:r>
            <a:r>
              <a:rPr lang="nb-NO" sz="2400" dirty="0" err="1"/>
              <a:t>spektrometere</a:t>
            </a:r>
            <a:r>
              <a:rPr lang="nb-NO" sz="2400" dirty="0"/>
              <a:t> fra </a:t>
            </a:r>
            <a:r>
              <a:rPr lang="nb-NO" sz="2400" dirty="0" err="1"/>
              <a:t>Varian</a:t>
            </a:r>
            <a:r>
              <a:rPr lang="nb-NO" sz="2400" dirty="0"/>
              <a:t>. Dual purpose 40 MHz 12” magnet ved Fysikalsk kjemi, KTH og </a:t>
            </a:r>
            <a:r>
              <a:rPr lang="nb-NO" sz="2400" dirty="0" err="1"/>
              <a:t>Fysikum</a:t>
            </a:r>
            <a:r>
              <a:rPr lang="nb-NO" sz="2400" dirty="0"/>
              <a:t>, Uppsala. I Uppsala hadde de også kjøpt et 9.1 GHz </a:t>
            </a:r>
            <a:r>
              <a:rPr lang="nb-NO" sz="2400" dirty="0" err="1"/>
              <a:t>ESR-spektrometer</a:t>
            </a:r>
            <a:r>
              <a:rPr lang="nb-NO" sz="2400" dirty="0"/>
              <a:t> fra </a:t>
            </a:r>
            <a:r>
              <a:rPr lang="nb-NO" sz="2400" dirty="0" err="1"/>
              <a:t>Varian</a:t>
            </a:r>
            <a:r>
              <a:rPr lang="nb-NO" sz="2400" dirty="0"/>
              <a:t>. Alt var anskaffet i 1957</a:t>
            </a:r>
            <a:r>
              <a:rPr lang="nb-NO" sz="24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28675"/>
          </a:xfrm>
        </p:spPr>
        <p:txBody>
          <a:bodyPr/>
          <a:lstStyle/>
          <a:p>
            <a:r>
              <a:rPr lang="nb-NO" sz="4000"/>
              <a:t>De første MR-signalene i Norge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410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/>
              <a:t>Siv. ing. Johan Lothe i kjemiseksjonen på SI fikk bygget et lite 31.5 MHz ESR-spektrometer i 1957 som ble brukt til å studere frie radikaler dannet ved forkoksning. Han og Gunnar Eia sendte sin første artikkel til publikasjon i juli 1958.</a:t>
            </a:r>
          </a:p>
          <a:p>
            <a:pPr>
              <a:lnSpc>
                <a:spcPct val="90000"/>
              </a:lnSpc>
            </a:pPr>
            <a:r>
              <a:rPr lang="nb-NO" sz="2400"/>
              <a:t>Magne Kringlebotn observerer NMR i vann ved NTH i 1957 etter oppfordring fra Ivar Svare ved NTH. Ivar reiste til Harvard 1958 for å studere ESR under veiledning av Bloembergen. Returnerte med Ph.D i 1962.</a:t>
            </a:r>
          </a:p>
          <a:p>
            <a:pPr>
              <a:lnSpc>
                <a:spcPct val="90000"/>
              </a:lnSpc>
            </a:pPr>
            <a:r>
              <a:rPr lang="nb-NO" sz="2400"/>
              <a:t>Biofysikeren Thormod Henriksen bygget et 9.1 GHz ESR- spektrometer på Radiumhospitalet. Han fikk signal i mai 1958.</a:t>
            </a:r>
          </a:p>
        </p:txBody>
      </p:sp>
      <p:pic>
        <p:nvPicPr>
          <p:cNvPr id="9220" name="Picture 4" descr="esro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437063"/>
            <a:ext cx="28590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Poundboxsi"/>
          <p:cNvPicPr>
            <a:picLocks noChangeAspect="1" noChangeArrowheads="1"/>
          </p:cNvPicPr>
          <p:nvPr/>
        </p:nvPicPr>
        <p:blipFill>
          <a:blip r:embed="rId3"/>
          <a:srcRect l="1477" r="2953" b="1968"/>
          <a:stretch>
            <a:fillRect/>
          </a:stretch>
        </p:blipFill>
        <p:spPr bwMode="auto">
          <a:xfrm>
            <a:off x="5940425" y="1052513"/>
            <a:ext cx="251936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DPP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997200"/>
            <a:ext cx="15192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r>
              <a:rPr lang="nb-NO" sz="3600" dirty="0"/>
              <a:t>Det første</a:t>
            </a:r>
            <a:r>
              <a:rPr lang="nb-NO" sz="3600" dirty="0" smtClean="0"/>
              <a:t> nasjonale magnetisk </a:t>
            </a:r>
            <a:r>
              <a:rPr lang="nb-NO" sz="3600" dirty="0" err="1"/>
              <a:t>resonans-møtet</a:t>
            </a:r>
            <a:r>
              <a:rPr lang="nb-NO" sz="3600" dirty="0"/>
              <a:t> i Norge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 dirty="0"/>
              <a:t>ble holdt</a:t>
            </a:r>
            <a:r>
              <a:rPr lang="nb-NO" sz="2400" dirty="0" smtClean="0"/>
              <a:t> 28</a:t>
            </a:r>
            <a:r>
              <a:rPr lang="nb-NO" sz="2400" dirty="0"/>
              <a:t>. januar 1958 på Kjemisk institutt UiO.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Møtet ble ledet av direktør Robert </a:t>
            </a:r>
            <a:r>
              <a:rPr lang="nb-NO" sz="2400" dirty="0" smtClean="0"/>
              <a:t>Major i forskningsrådet (NTNF).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Hensikten med møtet var å få avklart interesse og behov for anskaffelse av NMR- og </a:t>
            </a:r>
            <a:r>
              <a:rPr lang="nb-NO" sz="2400" dirty="0" err="1" smtClean="0"/>
              <a:t>ESR-spektrometere</a:t>
            </a:r>
            <a:r>
              <a:rPr lang="nb-NO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31 møtte - flest fra Oslo-området, men også fra Bergen (Trumpy) og Trondheim (</a:t>
            </a:r>
            <a:r>
              <a:rPr lang="nb-NO" sz="2400" dirty="0" err="1" smtClean="0"/>
              <a:t>Bastiansen</a:t>
            </a:r>
            <a:r>
              <a:rPr lang="nb-NO" sz="2400" dirty="0" smtClean="0"/>
              <a:t>). (8 av dem var tidligere studenter av Hassel (som også var tilstede)). De representerte 15 institutter/avdelinger.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Norman </a:t>
            </a:r>
            <a:r>
              <a:rPr lang="nb-NO" sz="2400" dirty="0"/>
              <a:t>forklarte hvorfor SI hadde søkt</a:t>
            </a:r>
            <a:r>
              <a:rPr lang="nb-NO" sz="2400" dirty="0" smtClean="0"/>
              <a:t> NTNF om </a:t>
            </a:r>
            <a:r>
              <a:rPr lang="nb-NO" sz="2400" dirty="0"/>
              <a:t>450 000 kr til å kjøpe slikt utstyr.</a:t>
            </a:r>
            <a:endParaRPr lang="nb-NO" sz="2400" dirty="0" smtClean="0"/>
          </a:p>
          <a:p>
            <a:pPr>
              <a:lnSpc>
                <a:spcPct val="90000"/>
              </a:lnSpc>
            </a:pPr>
            <a:r>
              <a:rPr lang="nb-NO" sz="2400" dirty="0" smtClean="0"/>
              <a:t>Majors konklusjon på møtet: </a:t>
            </a:r>
            <a:r>
              <a:rPr lang="nb-NO" sz="2400" dirty="0"/>
              <a:t>”overordentlig ønsket at det ble anskaffet”</a:t>
            </a:r>
            <a:r>
              <a:rPr lang="nb-NO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Fire av dem som var tilstede på møtet lever fortsatt: Johan </a:t>
            </a:r>
            <a:r>
              <a:rPr lang="nb-NO" sz="2400" dirty="0" err="1" smtClean="0"/>
              <a:t>Baarli</a:t>
            </a:r>
            <a:r>
              <a:rPr lang="nb-NO" sz="2400" dirty="0" smtClean="0"/>
              <a:t>, Thormod Henriksen, Fredrik Grønvold og Christian Rømming. Jeg var ikke der.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nb-NO" sz="3600" dirty="0" smtClean="0"/>
              <a:t>Hva de trodde utstyret skulle brukes til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296400" cy="41148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nb-NO" sz="2000" dirty="0" smtClean="0"/>
              <a:t>Studie av fri radikaler i kjemisk forskning, elektronutbytnings­reaksjoner og </a:t>
            </a:r>
            <a:r>
              <a:rPr lang="nb-NO" sz="2000" dirty="0" err="1" smtClean="0"/>
              <a:t>redoksprosesser</a:t>
            </a:r>
            <a:r>
              <a:rPr lang="nb-NO" sz="2000" dirty="0" smtClean="0"/>
              <a:t>,</a:t>
            </a:r>
            <a:endParaRPr lang="en-US" sz="2000" dirty="0" smtClean="0"/>
          </a:p>
          <a:p>
            <a:pPr lvl="0">
              <a:buFont typeface="+mj-lt"/>
              <a:buAutoNum type="arabicPeriod"/>
            </a:pPr>
            <a:r>
              <a:rPr lang="nb-NO" sz="2000" dirty="0" smtClean="0"/>
              <a:t>Studie av fri radikaler som inngår i biokjemiske prosesser eller som dannes ved bestråling.</a:t>
            </a:r>
            <a:endParaRPr lang="en-US" sz="2000" dirty="0" smtClean="0"/>
          </a:p>
          <a:p>
            <a:pPr lvl="0">
              <a:buFont typeface="+mj-lt"/>
              <a:buAutoNum type="arabicPeriod"/>
            </a:pPr>
            <a:r>
              <a:rPr lang="nb-NO" sz="2000" dirty="0" smtClean="0"/>
              <a:t>Studie av fri radikaler i høypolymerkjemien. Fri radikaler som intermediære i polymerisasjonsprosesser og fri radikaler dannet ved bestråling.</a:t>
            </a:r>
            <a:endParaRPr lang="en-US" sz="2000" dirty="0" smtClean="0"/>
          </a:p>
          <a:p>
            <a:pPr lvl="0">
              <a:buFont typeface="+mj-lt"/>
              <a:buAutoNum type="arabicPeriod"/>
            </a:pPr>
            <a:r>
              <a:rPr lang="nb-NO" sz="2000" dirty="0" smtClean="0"/>
              <a:t>Studie av innskuddselementenes molekylstrukturer og undersøkelse over oppspaltningen av energinivåene i innskuddselementenes krystallforbindelser.</a:t>
            </a:r>
            <a:endParaRPr lang="en-US" sz="2000" dirty="0" smtClean="0"/>
          </a:p>
          <a:p>
            <a:pPr lvl="0">
              <a:buFont typeface="+mj-lt"/>
              <a:buAutoNum type="arabicPeriod"/>
            </a:pPr>
            <a:r>
              <a:rPr lang="nb-NO" sz="2000" dirty="0" smtClean="0"/>
              <a:t>Studie av krystallfeil og fargesentrer, forurensninger i halvledere, ledningsbånd og låste (</a:t>
            </a:r>
            <a:r>
              <a:rPr lang="nb-NO" sz="2000" dirty="0" err="1" smtClean="0"/>
              <a:t>trapped</a:t>
            </a:r>
            <a:r>
              <a:rPr lang="nb-NO" sz="2000" dirty="0" smtClean="0"/>
              <a:t>) elektroner i metaller og halvledere.</a:t>
            </a:r>
            <a:endParaRPr lang="en-US" sz="2000" dirty="0" smtClean="0"/>
          </a:p>
          <a:p>
            <a:pPr lvl="0">
              <a:buFont typeface="+mj-lt"/>
              <a:buAutoNum type="arabicPeriod"/>
            </a:pPr>
            <a:r>
              <a:rPr lang="nb-NO" sz="2000" dirty="0" smtClean="0"/>
              <a:t>Strukturundersøkelse på grunnlag av </a:t>
            </a:r>
            <a:r>
              <a:rPr lang="nb-NO" sz="2000" dirty="0" err="1" smtClean="0"/>
              <a:t>kjernespinn-kjernespinn-vekselvirkninger</a:t>
            </a:r>
            <a:r>
              <a:rPr lang="nb-NO" sz="2000" dirty="0" smtClean="0"/>
              <a:t> og på grunnlag av kjernespinnkoblinger via elektronspinndipoler i kovalent bundne molekyler. Nøyaktig bestemmelse av vannstoffatomenes beliggenheter i krystaller, rotasjon av atomgrupper og komplekser i krystaller og protonutvekslinger.</a:t>
            </a:r>
            <a:endParaRPr lang="en-US" sz="2000" dirty="0" smtClean="0"/>
          </a:p>
          <a:p>
            <a:pPr lvl="0">
              <a:buFont typeface="+mj-lt"/>
              <a:buAutoNum type="arabicPeriod"/>
            </a:pPr>
            <a:r>
              <a:rPr lang="nb-NO" sz="2000" dirty="0" smtClean="0"/>
              <a:t>Bestemmelse av konsentrasjon av paramagnetiske joner i faste stoffer og oppløsninger.</a:t>
            </a:r>
            <a:endParaRPr lang="en-US" sz="2000" dirty="0" smtClean="0"/>
          </a:p>
          <a:p>
            <a:pPr lvl="0">
              <a:buFont typeface="+mj-lt"/>
              <a:buAutoNum type="arabicPeriod"/>
            </a:pPr>
            <a:r>
              <a:rPr lang="nb-NO" sz="2000" dirty="0" smtClean="0"/>
              <a:t>Bestemmelse av atomkjernenes magnetiske momenter og elektriske </a:t>
            </a:r>
            <a:r>
              <a:rPr lang="nb-NO" sz="2000" dirty="0" err="1" smtClean="0"/>
              <a:t>kvadrupolmomenter</a:t>
            </a:r>
            <a:r>
              <a:rPr lang="nb-NO" sz="2000" dirty="0" smtClean="0"/>
              <a:t>.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endParaRPr lang="nb-NO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1406</Words>
  <Application>Microsoft Macintosh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Chem3D XML</vt:lpstr>
      <vt:lpstr>Da NMR kom til Norge</vt:lpstr>
      <vt:lpstr>Opdagelsene</vt:lpstr>
      <vt:lpstr>Sentrale personer i tiden etter 1945 alle cand. real. og/eller dr. philos. fra Oslo</vt:lpstr>
      <vt:lpstr>Sentralinstitutt for industriell forskning (SI)</vt:lpstr>
      <vt:lpstr>Første publikasjon på norsk (Fysikkens verden 18(1956)110– 126)</vt:lpstr>
      <vt:lpstr>Videre arbeid på SI</vt:lpstr>
      <vt:lpstr>De første MR-signalene i Norge</vt:lpstr>
      <vt:lpstr>Det første nasjonale magnetisk resonans-møtet i Norge</vt:lpstr>
      <vt:lpstr>Hva de trodde utstyret skulle brukes til</vt:lpstr>
      <vt:lpstr>NMR og ESR-laboratoriet på SI</vt:lpstr>
      <vt:lpstr>Laboratoriet åpnet i september 1960</vt:lpstr>
      <vt:lpstr>Arbeidsoppgaver</vt:lpstr>
      <vt:lpstr>NMR-spektrometere til forskning innkjøpt til Norge fra 1960 til 1990 </vt:lpstr>
      <vt:lpstr>Konklusjon</vt:lpstr>
    </vt:vector>
  </TitlesOfParts>
  <Company>Kjemisk institutt, 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NMR kom til Norge</dc:title>
  <dc:creator>Bjørn Pedersen</dc:creator>
  <cp:lastModifiedBy>Bjørn Pedersen</cp:lastModifiedBy>
  <cp:revision>36</cp:revision>
  <dcterms:created xsi:type="dcterms:W3CDTF">2011-08-26T11:17:29Z</dcterms:created>
  <dcterms:modified xsi:type="dcterms:W3CDTF">2015-08-18T09:47:16Z</dcterms:modified>
</cp:coreProperties>
</file>