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jpeg"/>
  <Default Extension="emf" ContentType="image/x-emf"/>
  <Default Extension="rels" ContentType="application/vnd.openxmlformats-package.relationships+xml"/>
  <Default Extension="vml" ContentType="application/vnd.openxmlformats-officedocument.vmlDrawing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embeddings/oleObject1.bin" ContentType="application/vnd.openxmlformats-officedocument.oleObject"/>
  <Override PartName="/ppt/embeddings/oleObject2.bin" ContentType="application/vnd.openxmlformats-officedocument.oleObject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8" r:id="rId3"/>
    <p:sldId id="260" r:id="rId4"/>
    <p:sldId id="261" r:id="rId5"/>
    <p:sldId id="263" r:id="rId6"/>
    <p:sldId id="264" r:id="rId7"/>
    <p:sldId id="259" r:id="rId8"/>
    <p:sldId id="262" r:id="rId9"/>
    <p:sldId id="265" r:id="rId1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modifyVerifier cryptProviderType="rsaFull" cryptAlgorithmClass="hash" cryptAlgorithmType="typeAny" cryptAlgorithmSid="4" spinCount="100000" saltData="SQIqQ77TcTb/29LxQVd8Ig==" hashData="2XOc4IZ8aHBgPmoI7NXYkJvdf14="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3006" autoAdjust="0"/>
  </p:normalViewPr>
  <p:slideViewPr>
    <p:cSldViewPr>
      <p:cViewPr varScale="1">
        <p:scale>
          <a:sx n="112" d="100"/>
          <a:sy n="112" d="100"/>
        </p:scale>
        <p:origin x="-984" y="-11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printerSettings" Target="printerSettings/printerSettings1.bin"/><Relationship Id="rId12" Type="http://schemas.openxmlformats.org/officeDocument/2006/relationships/presProps" Target="presProps.xml"/><Relationship Id="rId13" Type="http://schemas.openxmlformats.org/officeDocument/2006/relationships/viewProps" Target="viewProps.xml"/><Relationship Id="rId14" Type="http://schemas.openxmlformats.org/officeDocument/2006/relationships/theme" Target="theme/theme1.xml"/><Relationship Id="rId15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Relationship Id="rId2" Type="http://schemas.openxmlformats.org/officeDocument/2006/relationships/image" Target="../media/image6.e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677AB6-4391-46BE-9E8B-F7F1D16A9DDF}" type="datetimeFigureOut">
              <a:rPr lang="en-US" smtClean="0"/>
              <a:t>12/05/16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9017FC-7754-4A05-B7FE-0906158B1B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24665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677AB6-4391-46BE-9E8B-F7F1D16A9DDF}" type="datetimeFigureOut">
              <a:rPr lang="en-US" smtClean="0"/>
              <a:t>12/05/16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9017FC-7754-4A05-B7FE-0906158B1B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44095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677AB6-4391-46BE-9E8B-F7F1D16A9DDF}" type="datetimeFigureOut">
              <a:rPr lang="en-US" smtClean="0"/>
              <a:t>12/05/16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9017FC-7754-4A05-B7FE-0906158B1B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333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677AB6-4391-46BE-9E8B-F7F1D16A9DDF}" type="datetimeFigureOut">
              <a:rPr lang="en-US" smtClean="0"/>
              <a:t>12/05/16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9017FC-7754-4A05-B7FE-0906158B1B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19236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677AB6-4391-46BE-9E8B-F7F1D16A9DDF}" type="datetimeFigureOut">
              <a:rPr lang="en-US" smtClean="0"/>
              <a:t>12/05/16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9017FC-7754-4A05-B7FE-0906158B1B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1678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677AB6-4391-46BE-9E8B-F7F1D16A9DDF}" type="datetimeFigureOut">
              <a:rPr lang="en-US" smtClean="0"/>
              <a:t>12/05/16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9017FC-7754-4A05-B7FE-0906158B1B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39669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677AB6-4391-46BE-9E8B-F7F1D16A9DDF}" type="datetimeFigureOut">
              <a:rPr lang="en-US" smtClean="0"/>
              <a:t>12/05/16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9017FC-7754-4A05-B7FE-0906158B1B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65645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677AB6-4391-46BE-9E8B-F7F1D16A9DDF}" type="datetimeFigureOut">
              <a:rPr lang="en-US" smtClean="0"/>
              <a:t>12/05/16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9017FC-7754-4A05-B7FE-0906158B1B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02036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677AB6-4391-46BE-9E8B-F7F1D16A9DDF}" type="datetimeFigureOut">
              <a:rPr lang="en-US" smtClean="0"/>
              <a:t>12/05/16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9017FC-7754-4A05-B7FE-0906158B1B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82005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677AB6-4391-46BE-9E8B-F7F1D16A9DDF}" type="datetimeFigureOut">
              <a:rPr lang="en-US" smtClean="0"/>
              <a:t>12/05/16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9017FC-7754-4A05-B7FE-0906158B1B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27711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677AB6-4391-46BE-9E8B-F7F1D16A9DDF}" type="datetimeFigureOut">
              <a:rPr lang="en-US" smtClean="0"/>
              <a:t>12/05/16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9017FC-7754-4A05-B7FE-0906158B1B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27554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2677AB6-4391-46BE-9E8B-F7F1D16A9DDF}" type="datetimeFigureOut">
              <a:rPr lang="en-US" smtClean="0"/>
              <a:t>12/05/16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9017FC-7754-4A05-B7FE-0906158B1B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96064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eg"/><Relationship Id="rId3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4" Type="http://schemas.openxmlformats.org/officeDocument/2006/relationships/oleObject" Target="../embeddings/oleObject1.bin"/><Relationship Id="rId5" Type="http://schemas.openxmlformats.org/officeDocument/2006/relationships/image" Target="../media/image5.emf"/><Relationship Id="rId6" Type="http://schemas.openxmlformats.org/officeDocument/2006/relationships/oleObject" Target="../embeddings/oleObject2.bin"/><Relationship Id="rId7" Type="http://schemas.openxmlformats.org/officeDocument/2006/relationships/image" Target="../media/image6.emf"/><Relationship Id="rId8" Type="http://schemas.openxmlformats.org/officeDocument/2006/relationships/image" Target="../media/image8.jpeg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jpeg"/><Relationship Id="rId3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jpg"/><Relationship Id="rId3" Type="http://schemas.openxmlformats.org/officeDocument/2006/relationships/image" Target="../media/image12.JP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jpg"/><Relationship Id="rId3" Type="http://schemas.openxmlformats.org/officeDocument/2006/relationships/image" Target="../media/image14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548681"/>
            <a:ext cx="7772400" cy="1152127"/>
          </a:xfrm>
        </p:spPr>
        <p:txBody>
          <a:bodyPr/>
          <a:lstStyle/>
          <a:p>
            <a:r>
              <a:rPr lang="nb-NO" dirty="0" err="1" smtClean="0"/>
              <a:t>University</a:t>
            </a:r>
            <a:r>
              <a:rPr lang="nb-NO" dirty="0" smtClean="0"/>
              <a:t> </a:t>
            </a:r>
            <a:r>
              <a:rPr lang="nb-NO" dirty="0" err="1" smtClean="0"/>
              <a:t>of</a:t>
            </a:r>
            <a:r>
              <a:rPr lang="nb-NO" dirty="0" smtClean="0"/>
              <a:t> Oslo NMR Center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27584" y="2060848"/>
            <a:ext cx="7488832" cy="4176464"/>
          </a:xfrm>
        </p:spPr>
        <p:txBody>
          <a:bodyPr>
            <a:normAutofit fontScale="77500" lnSpcReduction="20000"/>
          </a:bodyPr>
          <a:lstStyle/>
          <a:p>
            <a:r>
              <a:rPr lang="nb-NO" dirty="0" err="1" smtClean="0">
                <a:solidFill>
                  <a:schemeClr val="tx1"/>
                </a:solidFill>
              </a:rPr>
              <a:t>Servicing</a:t>
            </a:r>
            <a:r>
              <a:rPr lang="nb-NO" dirty="0" smtClean="0">
                <a:solidFill>
                  <a:schemeClr val="tx1"/>
                </a:solidFill>
              </a:rPr>
              <a:t> </a:t>
            </a:r>
            <a:r>
              <a:rPr lang="nb-NO" dirty="0" err="1" smtClean="0">
                <a:solidFill>
                  <a:schemeClr val="tx1"/>
                </a:solidFill>
              </a:rPr>
              <a:t>the</a:t>
            </a:r>
            <a:r>
              <a:rPr lang="nb-NO" dirty="0" smtClean="0">
                <a:solidFill>
                  <a:schemeClr val="tx1"/>
                </a:solidFill>
              </a:rPr>
              <a:t> </a:t>
            </a:r>
            <a:r>
              <a:rPr lang="nb-NO" dirty="0" err="1" smtClean="0">
                <a:solidFill>
                  <a:schemeClr val="tx1"/>
                </a:solidFill>
              </a:rPr>
              <a:t>larger</a:t>
            </a:r>
            <a:r>
              <a:rPr lang="nb-NO" dirty="0" smtClean="0">
                <a:solidFill>
                  <a:schemeClr val="tx1"/>
                </a:solidFill>
              </a:rPr>
              <a:t> Oslo area </a:t>
            </a:r>
            <a:r>
              <a:rPr lang="nb-NO" dirty="0" err="1" smtClean="0">
                <a:solidFill>
                  <a:schemeClr val="tx1"/>
                </a:solidFill>
              </a:rPr>
              <a:t>with</a:t>
            </a:r>
            <a:r>
              <a:rPr lang="nb-NO" dirty="0" smtClean="0">
                <a:solidFill>
                  <a:schemeClr val="tx1"/>
                </a:solidFill>
              </a:rPr>
              <a:t> </a:t>
            </a:r>
            <a:r>
              <a:rPr lang="nb-NO" dirty="0" err="1" smtClean="0">
                <a:solidFill>
                  <a:schemeClr val="tx1"/>
                </a:solidFill>
              </a:rPr>
              <a:t>nmr</a:t>
            </a:r>
            <a:r>
              <a:rPr lang="nb-NO" dirty="0" smtClean="0">
                <a:solidFill>
                  <a:schemeClr val="tx1"/>
                </a:solidFill>
              </a:rPr>
              <a:t> </a:t>
            </a:r>
            <a:r>
              <a:rPr lang="nb-NO" dirty="0" err="1" smtClean="0">
                <a:solidFill>
                  <a:schemeClr val="tx1"/>
                </a:solidFill>
              </a:rPr>
              <a:t>science</a:t>
            </a:r>
            <a:endParaRPr lang="nb-NO" dirty="0" smtClean="0">
              <a:solidFill>
                <a:schemeClr val="tx1"/>
              </a:solidFill>
            </a:endParaRPr>
          </a:p>
          <a:p>
            <a:endParaRPr lang="nb-NO" dirty="0" smtClean="0">
              <a:solidFill>
                <a:schemeClr val="tx1"/>
              </a:solidFill>
            </a:endParaRPr>
          </a:p>
          <a:p>
            <a:r>
              <a:rPr lang="nb-NO" dirty="0" err="1" smtClean="0">
                <a:solidFill>
                  <a:schemeClr val="tx1"/>
                </a:solidFill>
              </a:rPr>
              <a:t>Approximately</a:t>
            </a:r>
            <a:r>
              <a:rPr lang="nb-NO" dirty="0" smtClean="0">
                <a:solidFill>
                  <a:schemeClr val="tx1"/>
                </a:solidFill>
              </a:rPr>
              <a:t> 50-80 </a:t>
            </a:r>
            <a:r>
              <a:rPr lang="nb-NO" dirty="0" err="1" smtClean="0">
                <a:solidFill>
                  <a:schemeClr val="tx1"/>
                </a:solidFill>
              </a:rPr>
              <a:t>user</a:t>
            </a:r>
            <a:r>
              <a:rPr lang="nb-NO" dirty="0" smtClean="0">
                <a:solidFill>
                  <a:schemeClr val="tx1"/>
                </a:solidFill>
              </a:rPr>
              <a:t> </a:t>
            </a:r>
            <a:r>
              <a:rPr lang="nb-NO" dirty="0" err="1" smtClean="0">
                <a:solidFill>
                  <a:schemeClr val="tx1"/>
                </a:solidFill>
              </a:rPr>
              <a:t>accounts</a:t>
            </a:r>
            <a:endParaRPr lang="nb-NO" dirty="0" smtClean="0">
              <a:solidFill>
                <a:schemeClr val="tx1"/>
              </a:solidFill>
            </a:endParaRPr>
          </a:p>
          <a:p>
            <a:r>
              <a:rPr lang="nb-NO" dirty="0" smtClean="0">
                <a:solidFill>
                  <a:schemeClr val="tx1"/>
                </a:solidFill>
              </a:rPr>
              <a:t>8 (9) </a:t>
            </a:r>
            <a:r>
              <a:rPr lang="nb-NO" dirty="0" err="1" smtClean="0">
                <a:solidFill>
                  <a:schemeClr val="tx1"/>
                </a:solidFill>
              </a:rPr>
              <a:t>nmr</a:t>
            </a:r>
            <a:r>
              <a:rPr lang="nb-NO" dirty="0" smtClean="0">
                <a:solidFill>
                  <a:schemeClr val="tx1"/>
                </a:solidFill>
              </a:rPr>
              <a:t> </a:t>
            </a:r>
            <a:r>
              <a:rPr lang="nb-NO" dirty="0" err="1" smtClean="0">
                <a:solidFill>
                  <a:schemeClr val="tx1"/>
                </a:solidFill>
              </a:rPr>
              <a:t>spectrometers</a:t>
            </a:r>
            <a:endParaRPr lang="nb-NO" dirty="0" smtClean="0">
              <a:solidFill>
                <a:schemeClr val="tx1"/>
              </a:solidFill>
            </a:endParaRPr>
          </a:p>
          <a:p>
            <a:r>
              <a:rPr lang="nb-NO" dirty="0" smtClean="0">
                <a:solidFill>
                  <a:schemeClr val="tx1"/>
                </a:solidFill>
              </a:rPr>
              <a:t>Private </a:t>
            </a:r>
            <a:r>
              <a:rPr lang="nb-NO" dirty="0" err="1" smtClean="0">
                <a:solidFill>
                  <a:schemeClr val="tx1"/>
                </a:solidFill>
              </a:rPr>
              <a:t>companies</a:t>
            </a:r>
            <a:r>
              <a:rPr lang="nb-NO" dirty="0" smtClean="0">
                <a:solidFill>
                  <a:schemeClr val="tx1"/>
                </a:solidFill>
              </a:rPr>
              <a:t> </a:t>
            </a:r>
            <a:r>
              <a:rPr lang="nb-NO" dirty="0" err="1" smtClean="0">
                <a:solidFill>
                  <a:schemeClr val="tx1"/>
                </a:solidFill>
              </a:rPr>
              <a:t>are</a:t>
            </a:r>
            <a:r>
              <a:rPr lang="nb-NO" dirty="0" smtClean="0">
                <a:solidFill>
                  <a:schemeClr val="tx1"/>
                </a:solidFill>
              </a:rPr>
              <a:t> </a:t>
            </a:r>
            <a:r>
              <a:rPr lang="nb-NO" dirty="0" err="1" smtClean="0">
                <a:solidFill>
                  <a:schemeClr val="tx1"/>
                </a:solidFill>
              </a:rPr>
              <a:t>central</a:t>
            </a:r>
            <a:endParaRPr lang="nb-NO" dirty="0" smtClean="0">
              <a:solidFill>
                <a:schemeClr val="tx1"/>
              </a:solidFill>
            </a:endParaRPr>
          </a:p>
          <a:p>
            <a:r>
              <a:rPr lang="nb-NO" dirty="0" smtClean="0">
                <a:solidFill>
                  <a:schemeClr val="tx1"/>
                </a:solidFill>
              </a:rPr>
              <a:t>Automation is </a:t>
            </a:r>
            <a:r>
              <a:rPr lang="nb-NO" dirty="0" err="1" smtClean="0">
                <a:solidFill>
                  <a:schemeClr val="tx1"/>
                </a:solidFill>
              </a:rPr>
              <a:t>central</a:t>
            </a:r>
            <a:endParaRPr lang="nb-NO" dirty="0" smtClean="0">
              <a:solidFill>
                <a:schemeClr val="tx1"/>
              </a:solidFill>
            </a:endParaRPr>
          </a:p>
          <a:p>
            <a:endParaRPr lang="nb-NO" dirty="0" smtClean="0">
              <a:solidFill>
                <a:schemeClr val="tx1"/>
              </a:solidFill>
            </a:endParaRPr>
          </a:p>
          <a:p>
            <a:r>
              <a:rPr lang="nb-NO" dirty="0" smtClean="0">
                <a:solidFill>
                  <a:schemeClr val="tx1"/>
                </a:solidFill>
              </a:rPr>
              <a:t>Chemistry</a:t>
            </a:r>
            <a:r>
              <a:rPr lang="nb-NO" dirty="0">
                <a:solidFill>
                  <a:schemeClr val="tx1"/>
                </a:solidFill>
              </a:rPr>
              <a:t> </a:t>
            </a:r>
            <a:r>
              <a:rPr lang="nb-NO" dirty="0" smtClean="0">
                <a:solidFill>
                  <a:schemeClr val="tx1"/>
                </a:solidFill>
              </a:rPr>
              <a:t>  Biology   Biochemistry   Material Science</a:t>
            </a:r>
            <a:r>
              <a:rPr lang="nb-NO" dirty="0">
                <a:solidFill>
                  <a:schemeClr val="tx1"/>
                </a:solidFill>
              </a:rPr>
              <a:t> </a:t>
            </a:r>
            <a:r>
              <a:rPr lang="nb-NO" dirty="0" smtClean="0">
                <a:solidFill>
                  <a:schemeClr val="tx1"/>
                </a:solidFill>
              </a:rPr>
              <a:t> Medicine  Veterinary Medicine  Molecular Biology Pharmacy  Police-Narcotics  Industrial research and ??</a:t>
            </a:r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743806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b-NO" dirty="0" smtClean="0"/>
              <a:t>Dirk Petersen and Per Olav Kvernberg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074" name="Picture 2" descr="C:\pc\Desktop\2016-05-03 11.23.45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1628800"/>
            <a:ext cx="6065508" cy="45304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5544696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8229600" cy="172819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What are we Celebrating today?</a:t>
            </a:r>
            <a:br>
              <a:rPr lang="en-US" dirty="0" smtClean="0"/>
            </a:br>
            <a:r>
              <a:rPr lang="en-US" sz="3600" dirty="0" err="1" smtClean="0"/>
              <a:t>Bruker</a:t>
            </a:r>
            <a:r>
              <a:rPr lang="en-US" sz="3600" dirty="0" smtClean="0"/>
              <a:t> AVIIIHD800 and AVIIIHD400</a:t>
            </a:r>
            <a:br>
              <a:rPr lang="en-US" sz="3600" dirty="0" smtClean="0"/>
            </a:br>
            <a:r>
              <a:rPr lang="en-US" sz="3600" dirty="0" smtClean="0"/>
              <a:t>UiO as Norwegian NMR Platform node</a:t>
            </a:r>
            <a:endParaRPr lang="en-US" sz="3600" dirty="0"/>
          </a:p>
        </p:txBody>
      </p:sp>
      <p:pic>
        <p:nvPicPr>
          <p:cNvPr id="7" name="Content Placeholder 6" descr="IMG_1462.jpg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98081" t="-8342" r="-93337" b="-9438"/>
          <a:stretch/>
        </p:blipFill>
        <p:spPr>
          <a:xfrm>
            <a:off x="-1476672" y="1988840"/>
            <a:ext cx="8229600" cy="4525962"/>
          </a:xfrm>
        </p:spPr>
      </p:pic>
      <p:pic>
        <p:nvPicPr>
          <p:cNvPr id="8" name="Picture 7" descr="IMG_1463.jpg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335" t="-1" r="24003" b="57"/>
          <a:stretch/>
        </p:blipFill>
        <p:spPr>
          <a:xfrm>
            <a:off x="4948761" y="2276872"/>
            <a:ext cx="3039071" cy="39581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789837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 fairly huge facility to run</a:t>
            </a:r>
            <a:endParaRPr lang="en-US" dirty="0"/>
          </a:p>
        </p:txBody>
      </p:sp>
      <p:pic>
        <p:nvPicPr>
          <p:cNvPr id="4" name="Content Placeholder 3" descr="IMG_1464.jpg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184" b="13184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22676880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Recent 800 MHz results, part 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9552" y="1340769"/>
            <a:ext cx="8352928" cy="1152128"/>
          </a:xfrm>
        </p:spPr>
        <p:txBody>
          <a:bodyPr>
            <a:normAutofit/>
          </a:bodyPr>
          <a:lstStyle/>
          <a:p>
            <a:r>
              <a:rPr lang="en-US" sz="2400" dirty="0" smtClean="0"/>
              <a:t>New ~1 x 10</a:t>
            </a:r>
            <a:r>
              <a:rPr lang="en-US" sz="2400" baseline="30000" dirty="0" smtClean="0"/>
              <a:t>6</a:t>
            </a:r>
            <a:r>
              <a:rPr lang="en-US" sz="2400" dirty="0" smtClean="0"/>
              <a:t> MW carbohydrate structure “solved” last week. </a:t>
            </a:r>
          </a:p>
          <a:p>
            <a:r>
              <a:rPr lang="en-US" sz="1600" dirty="0" err="1" smtClean="0"/>
              <a:t>Yordan</a:t>
            </a:r>
            <a:r>
              <a:rPr lang="en-US" sz="1600" dirty="0" smtClean="0"/>
              <a:t> </a:t>
            </a:r>
            <a:r>
              <a:rPr lang="en-US" sz="1600" dirty="0" err="1" smtClean="0"/>
              <a:t>Georgiev</a:t>
            </a:r>
            <a:r>
              <a:rPr lang="en-US" sz="1600" dirty="0" smtClean="0"/>
              <a:t>, </a:t>
            </a:r>
            <a:r>
              <a:rPr lang="en-US" sz="1600" dirty="0"/>
              <a:t>Bulgarian Academy of </a:t>
            </a:r>
            <a:r>
              <a:rPr lang="en-US" sz="1600" dirty="0" smtClean="0"/>
              <a:t>Sciences, </a:t>
            </a:r>
            <a:r>
              <a:rPr lang="en-US" sz="1600" dirty="0" err="1" smtClean="0"/>
              <a:t>Berit</a:t>
            </a:r>
            <a:r>
              <a:rPr lang="en-US" sz="1600" dirty="0" smtClean="0"/>
              <a:t> </a:t>
            </a:r>
            <a:r>
              <a:rPr lang="en-US" sz="1600" dirty="0" err="1" smtClean="0"/>
              <a:t>Smestad</a:t>
            </a:r>
            <a:r>
              <a:rPr lang="en-US" sz="1600" dirty="0" smtClean="0"/>
              <a:t> Paulsen, School of Pharmacy UiO, Alistair Wilkins, University of Waikato N. Z. and F. R. </a:t>
            </a:r>
            <a:r>
              <a:rPr lang="en-US" sz="1600" dirty="0" err="1" smtClean="0"/>
              <a:t>UiO</a:t>
            </a:r>
            <a:endParaRPr lang="en-US" sz="16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1840" y="3407548"/>
            <a:ext cx="5774849" cy="27577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89973756"/>
              </p:ext>
            </p:extLst>
          </p:nvPr>
        </p:nvGraphicFramePr>
        <p:xfrm>
          <a:off x="971600" y="2636539"/>
          <a:ext cx="2106492" cy="360114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76" name="CS ChemDraw Drawing" r:id="rId4" imgW="3875435" imgH="6624720" progId="ChemDraw.Document.6.0">
                  <p:embed/>
                </p:oleObj>
              </mc:Choice>
              <mc:Fallback>
                <p:oleObj name="CS ChemDraw Drawing" r:id="rId4" imgW="3875435" imgH="6624720" progId="ChemDraw.Document.6.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971600" y="2636539"/>
                        <a:ext cx="2106492" cy="360114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41793009"/>
              </p:ext>
            </p:extLst>
          </p:nvPr>
        </p:nvGraphicFramePr>
        <p:xfrm>
          <a:off x="3950788" y="2636912"/>
          <a:ext cx="3880300" cy="60487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77" name="CS ChemDraw Drawing" r:id="rId6" imgW="5815638" imgH="906768" progId="ChemDraw.Document.6.0">
                  <p:embed/>
                </p:oleObj>
              </mc:Choice>
              <mc:Fallback>
                <p:oleObj name="CS ChemDraw Drawing" r:id="rId6" imgW="5815638" imgH="906768" progId="ChemDraw.Document.6.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3950788" y="2636912"/>
                        <a:ext cx="3880300" cy="60487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057" name="Picture 9" descr="C:\Users\FR\Desktop\img_8549[1]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84268" y="4725144"/>
            <a:ext cx="1512168" cy="11341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2786895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699512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Recent 800 MHz results, part II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68760"/>
            <a:ext cx="6779096" cy="4857403"/>
          </a:xfrm>
        </p:spPr>
        <p:txBody>
          <a:bodyPr>
            <a:normAutofit/>
          </a:bodyPr>
          <a:lstStyle/>
          <a:p>
            <a:r>
              <a:rPr lang="en-US" sz="2000" dirty="0" smtClean="0"/>
              <a:t>New solvent suppression parameter files and pulse programs made by Alistair Wilkins in N. Z. online to 800 MHz tested on small ~1000 MW toxins and the “1 x 10</a:t>
            </a:r>
            <a:r>
              <a:rPr lang="en-US" sz="2000" baseline="30000" dirty="0" smtClean="0"/>
              <a:t>6</a:t>
            </a:r>
            <a:r>
              <a:rPr lang="en-US" sz="2000" dirty="0" smtClean="0"/>
              <a:t> MW”</a:t>
            </a:r>
            <a:endParaRPr lang="en-US" sz="2000" dirty="0"/>
          </a:p>
        </p:txBody>
      </p:sp>
      <p:pic>
        <p:nvPicPr>
          <p:cNvPr id="1027" name="Picture 3" descr="C:\Users\FR\Desktop\chem0025[1]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2320" y="383599"/>
            <a:ext cx="1454204" cy="21813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 descr="R:\AW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0968" y="2924944"/>
            <a:ext cx="8515556" cy="34426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370596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034682"/>
          </a:xfrm>
        </p:spPr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548680"/>
            <a:ext cx="8229600" cy="557748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dirty="0" smtClean="0"/>
              <a:t>    How did did it all start?</a:t>
            </a:r>
          </a:p>
          <a:p>
            <a:pPr marL="0" indent="0">
              <a:buNone/>
            </a:pPr>
            <a:r>
              <a:rPr lang="en-US" dirty="0" smtClean="0"/>
              <a:t>	Per </a:t>
            </a:r>
            <a:r>
              <a:rPr lang="en-US" dirty="0" err="1" smtClean="0"/>
              <a:t>Kolsaker</a:t>
            </a:r>
            <a:r>
              <a:rPr lang="en-US" dirty="0" smtClean="0"/>
              <a:t>                    </a:t>
            </a:r>
            <a:r>
              <a:rPr lang="en-US" dirty="0" err="1" smtClean="0"/>
              <a:t>Detlef</a:t>
            </a:r>
            <a:r>
              <a:rPr lang="en-US" dirty="0" smtClean="0"/>
              <a:t> </a:t>
            </a:r>
            <a:r>
              <a:rPr lang="en-US" dirty="0" err="1" smtClean="0"/>
              <a:t>Moskau</a:t>
            </a:r>
            <a:endParaRPr lang="en-US" dirty="0" smtClean="0">
              <a:effectLst/>
            </a:endParaRPr>
          </a:p>
        </p:txBody>
      </p:sp>
      <p:pic>
        <p:nvPicPr>
          <p:cNvPr id="4" name="Picture 3" descr="1601229_10202803277105633_255955660_n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81955" y="1885603"/>
            <a:ext cx="2499278" cy="4032448"/>
          </a:xfrm>
          <a:prstGeom prst="rect">
            <a:avLst/>
          </a:prstGeom>
        </p:spPr>
      </p:pic>
      <p:pic>
        <p:nvPicPr>
          <p:cNvPr id="5" name="Picture 4" descr="PerKolsaker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1640" y="1916832"/>
            <a:ext cx="2944208" cy="38909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847348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Who else to thank?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44824"/>
            <a:ext cx="8229600" cy="4281339"/>
          </a:xfrm>
        </p:spPr>
        <p:txBody>
          <a:bodyPr>
            <a:normAutofit fontScale="70000" lnSpcReduction="20000"/>
          </a:bodyPr>
          <a:lstStyle/>
          <a:p>
            <a:r>
              <a:rPr lang="en-US" dirty="0" smtClean="0"/>
              <a:t>Research Council</a:t>
            </a:r>
            <a:r>
              <a:rPr lang="en-US" dirty="0"/>
              <a:t> </a:t>
            </a:r>
            <a:r>
              <a:rPr lang="en-US" dirty="0" smtClean="0"/>
              <a:t>of</a:t>
            </a:r>
            <a:r>
              <a:rPr lang="en-US" dirty="0"/>
              <a:t> </a:t>
            </a:r>
            <a:r>
              <a:rPr lang="en-US" dirty="0" smtClean="0"/>
              <a:t>Norway (52 </a:t>
            </a:r>
            <a:r>
              <a:rPr lang="en-US" dirty="0" err="1" smtClean="0"/>
              <a:t>Mkr</a:t>
            </a:r>
            <a:r>
              <a:rPr lang="en-US" dirty="0"/>
              <a:t> </a:t>
            </a:r>
            <a:r>
              <a:rPr lang="en-US" dirty="0" smtClean="0"/>
              <a:t>to NNP, 850 MHz </a:t>
            </a:r>
            <a:r>
              <a:rPr lang="en-US" dirty="0" err="1" smtClean="0"/>
              <a:t>UiB</a:t>
            </a:r>
            <a:r>
              <a:rPr lang="en-US" dirty="0" smtClean="0"/>
              <a:t>, 2 x 800 MHz NTNU and UiO)</a:t>
            </a:r>
          </a:p>
          <a:p>
            <a:r>
              <a:rPr lang="en-US" dirty="0"/>
              <a:t>Bruker </a:t>
            </a:r>
            <a:r>
              <a:rPr lang="en-US" dirty="0" err="1"/>
              <a:t>Biospin</a:t>
            </a:r>
            <a:r>
              <a:rPr lang="en-US" dirty="0"/>
              <a:t> (</a:t>
            </a:r>
            <a:r>
              <a:rPr lang="en-US" dirty="0" err="1"/>
              <a:t>Larus</a:t>
            </a:r>
            <a:r>
              <a:rPr lang="en-US" dirty="0"/>
              <a:t> </a:t>
            </a:r>
            <a:r>
              <a:rPr lang="en-US" dirty="0" err="1"/>
              <a:t>Einarsson</a:t>
            </a:r>
            <a:r>
              <a:rPr lang="en-US" dirty="0"/>
              <a:t>, Helena Kovacs, Jens Christian Madsen, Rainer </a:t>
            </a:r>
            <a:r>
              <a:rPr lang="en-US" dirty="0" smtClean="0"/>
              <a:t>K</a:t>
            </a:r>
            <a:r>
              <a:rPr lang="nb-NO" dirty="0"/>
              <a:t>ü</a:t>
            </a:r>
            <a:r>
              <a:rPr lang="en-US" dirty="0" err="1" smtClean="0"/>
              <a:t>mmerle</a:t>
            </a:r>
            <a:r>
              <a:rPr lang="en-US" dirty="0" smtClean="0"/>
              <a:t>, G</a:t>
            </a:r>
            <a:r>
              <a:rPr lang="nb-NO" dirty="0"/>
              <a:t>ö</a:t>
            </a:r>
            <a:r>
              <a:rPr lang="en-US" dirty="0" smtClean="0"/>
              <a:t>ran </a:t>
            </a:r>
            <a:r>
              <a:rPr lang="en-US" dirty="0" err="1" smtClean="0"/>
              <a:t>Sch</a:t>
            </a:r>
            <a:r>
              <a:rPr lang="nb-NO" dirty="0"/>
              <a:t>ö</a:t>
            </a:r>
            <a:r>
              <a:rPr lang="en-US" dirty="0" err="1" smtClean="0"/>
              <a:t>mer</a:t>
            </a:r>
            <a:r>
              <a:rPr lang="en-US" dirty="0" smtClean="0"/>
              <a:t> </a:t>
            </a:r>
            <a:r>
              <a:rPr lang="en-US" dirty="0"/>
              <a:t>and many more</a:t>
            </a:r>
            <a:r>
              <a:rPr lang="en-US" dirty="0" smtClean="0"/>
              <a:t>)</a:t>
            </a:r>
          </a:p>
          <a:p>
            <a:r>
              <a:rPr lang="en-US" dirty="0"/>
              <a:t>Department of Molecular Biology </a:t>
            </a:r>
            <a:r>
              <a:rPr lang="en-US" dirty="0" err="1"/>
              <a:t>UiB</a:t>
            </a:r>
            <a:r>
              <a:rPr lang="en-US" dirty="0"/>
              <a:t> (</a:t>
            </a:r>
            <a:r>
              <a:rPr lang="en-US" dirty="0" err="1"/>
              <a:t>Øyvind</a:t>
            </a:r>
            <a:r>
              <a:rPr lang="en-US" dirty="0"/>
              <a:t> </a:t>
            </a:r>
            <a:r>
              <a:rPr lang="en-US" dirty="0" err="1"/>
              <a:t>Halskau</a:t>
            </a:r>
            <a:r>
              <a:rPr lang="en-US" dirty="0"/>
              <a:t> Jr.</a:t>
            </a:r>
            <a:r>
              <a:rPr lang="en-US" dirty="0" smtClean="0"/>
              <a:t>) </a:t>
            </a:r>
          </a:p>
          <a:p>
            <a:r>
              <a:rPr lang="en-US" dirty="0" smtClean="0"/>
              <a:t>Institute of</a:t>
            </a:r>
            <a:r>
              <a:rPr lang="en-US" dirty="0"/>
              <a:t> </a:t>
            </a:r>
            <a:r>
              <a:rPr lang="en-US" dirty="0" smtClean="0"/>
              <a:t>Biotechnology NTNU (Finn </a:t>
            </a:r>
            <a:r>
              <a:rPr lang="en-US" dirty="0" err="1" smtClean="0"/>
              <a:t>Lillelund</a:t>
            </a:r>
            <a:r>
              <a:rPr lang="en-US" dirty="0" smtClean="0"/>
              <a:t> </a:t>
            </a:r>
            <a:r>
              <a:rPr lang="en-US" dirty="0" err="1" smtClean="0"/>
              <a:t>Aachmann</a:t>
            </a:r>
            <a:r>
              <a:rPr lang="en-US" dirty="0" smtClean="0"/>
              <a:t>)</a:t>
            </a:r>
          </a:p>
          <a:p>
            <a:r>
              <a:rPr lang="en-US" dirty="0" smtClean="0"/>
              <a:t>Department of</a:t>
            </a:r>
            <a:r>
              <a:rPr lang="en-US" dirty="0"/>
              <a:t> </a:t>
            </a:r>
            <a:r>
              <a:rPr lang="en-US" dirty="0" smtClean="0"/>
              <a:t>Chemistry</a:t>
            </a:r>
            <a:r>
              <a:rPr lang="en-US" dirty="0"/>
              <a:t> </a:t>
            </a:r>
            <a:r>
              <a:rPr lang="en-US" dirty="0" err="1" smtClean="0"/>
              <a:t>UiB</a:t>
            </a:r>
            <a:r>
              <a:rPr lang="en-US" dirty="0" smtClean="0"/>
              <a:t> (Willy </a:t>
            </a:r>
            <a:r>
              <a:rPr lang="en-US" dirty="0" err="1" smtClean="0"/>
              <a:t>Nerdal</a:t>
            </a:r>
            <a:r>
              <a:rPr lang="en-US" dirty="0" smtClean="0"/>
              <a:t>)</a:t>
            </a:r>
          </a:p>
          <a:p>
            <a:r>
              <a:rPr lang="en-US" dirty="0"/>
              <a:t>Norwegian NMR </a:t>
            </a:r>
            <a:r>
              <a:rPr lang="en-US" dirty="0" smtClean="0"/>
              <a:t>Platform </a:t>
            </a:r>
            <a:r>
              <a:rPr lang="en-US" dirty="0" err="1" smtClean="0"/>
              <a:t>UiB</a:t>
            </a:r>
            <a:r>
              <a:rPr lang="en-US" dirty="0" smtClean="0"/>
              <a:t> </a:t>
            </a:r>
            <a:r>
              <a:rPr lang="en-US" dirty="0"/>
              <a:t>(Jarl </a:t>
            </a:r>
            <a:r>
              <a:rPr lang="en-US" dirty="0" err="1"/>
              <a:t>Underhaug</a:t>
            </a:r>
            <a:r>
              <a:rPr lang="en-US" dirty="0"/>
              <a:t>) </a:t>
            </a:r>
            <a:r>
              <a:rPr lang="en-US" dirty="0" smtClean="0"/>
              <a:t> </a:t>
            </a:r>
          </a:p>
          <a:p>
            <a:r>
              <a:rPr lang="en-US" dirty="0" smtClean="0"/>
              <a:t>Department of</a:t>
            </a:r>
            <a:r>
              <a:rPr lang="en-US" dirty="0"/>
              <a:t> </a:t>
            </a:r>
            <a:r>
              <a:rPr lang="en-US" dirty="0" smtClean="0"/>
              <a:t>Chemistry</a:t>
            </a:r>
            <a:r>
              <a:rPr lang="en-US" dirty="0"/>
              <a:t> </a:t>
            </a:r>
            <a:r>
              <a:rPr lang="en-US" dirty="0" smtClean="0"/>
              <a:t>UiO (1 </a:t>
            </a:r>
            <a:r>
              <a:rPr lang="en-US" dirty="0" err="1" smtClean="0"/>
              <a:t>MKr</a:t>
            </a:r>
            <a:r>
              <a:rPr lang="en-US" dirty="0" smtClean="0"/>
              <a:t> towards the 400 MHz) </a:t>
            </a:r>
          </a:p>
          <a:p>
            <a:r>
              <a:rPr lang="en-US" dirty="0" err="1" smtClean="0"/>
              <a:t>Kaasa</a:t>
            </a:r>
            <a:r>
              <a:rPr lang="en-US" dirty="0" smtClean="0"/>
              <a:t> </a:t>
            </a:r>
            <a:r>
              <a:rPr lang="en-US" dirty="0" err="1" smtClean="0"/>
              <a:t>Malerfirma</a:t>
            </a:r>
            <a:r>
              <a:rPr lang="en-US" dirty="0"/>
              <a:t> </a:t>
            </a:r>
            <a:r>
              <a:rPr lang="en-US" dirty="0" smtClean="0"/>
              <a:t>AS, VVS</a:t>
            </a:r>
            <a:r>
              <a:rPr lang="en-US" dirty="0"/>
              <a:t> </a:t>
            </a:r>
            <a:r>
              <a:rPr lang="en-US" dirty="0" smtClean="0"/>
              <a:t>Engineering</a:t>
            </a:r>
            <a:r>
              <a:rPr lang="en-US" dirty="0"/>
              <a:t> </a:t>
            </a:r>
            <a:r>
              <a:rPr lang="en-US" dirty="0" smtClean="0"/>
              <a:t>AS, </a:t>
            </a:r>
            <a:r>
              <a:rPr lang="en-US" dirty="0" err="1" smtClean="0"/>
              <a:t>Myhre</a:t>
            </a:r>
            <a:r>
              <a:rPr lang="en-US" dirty="0"/>
              <a:t> </a:t>
            </a:r>
            <a:r>
              <a:rPr lang="en-US" dirty="0" err="1" smtClean="0"/>
              <a:t>Heis</a:t>
            </a:r>
            <a:r>
              <a:rPr lang="en-US" dirty="0"/>
              <a:t> </a:t>
            </a:r>
            <a:r>
              <a:rPr lang="en-US" dirty="0" err="1" smtClean="0"/>
              <a:t>og</a:t>
            </a:r>
            <a:r>
              <a:rPr lang="en-US" dirty="0"/>
              <a:t> </a:t>
            </a:r>
            <a:r>
              <a:rPr lang="en-US" dirty="0" err="1" smtClean="0"/>
              <a:t>Elektro</a:t>
            </a:r>
            <a:r>
              <a:rPr lang="en-US" dirty="0"/>
              <a:t> </a:t>
            </a:r>
            <a:r>
              <a:rPr lang="en-US" dirty="0" smtClean="0"/>
              <a:t>AS, </a:t>
            </a:r>
            <a:r>
              <a:rPr lang="en-US" dirty="0" err="1" smtClean="0"/>
              <a:t>Bestotal</a:t>
            </a:r>
            <a:r>
              <a:rPr lang="en-US" dirty="0" smtClean="0"/>
              <a:t> AS,  </a:t>
            </a:r>
            <a:r>
              <a:rPr lang="en-US" dirty="0" err="1" smtClean="0"/>
              <a:t>Datek</a:t>
            </a:r>
            <a:r>
              <a:rPr lang="en-US" dirty="0"/>
              <a:t> </a:t>
            </a:r>
            <a:r>
              <a:rPr lang="en-US" dirty="0" smtClean="0"/>
              <a:t>AS, Building</a:t>
            </a:r>
            <a:r>
              <a:rPr lang="en-US" dirty="0"/>
              <a:t> </a:t>
            </a:r>
            <a:r>
              <a:rPr lang="en-US" dirty="0" smtClean="0"/>
              <a:t>Maintenance</a:t>
            </a:r>
            <a:r>
              <a:rPr lang="en-US" dirty="0"/>
              <a:t> </a:t>
            </a:r>
            <a:r>
              <a:rPr lang="en-US" dirty="0" err="1" smtClean="0"/>
              <a:t>UiO</a:t>
            </a:r>
            <a:r>
              <a:rPr lang="en-US" dirty="0" smtClean="0"/>
              <a:t>, Instrumentation Workshop at Department of</a:t>
            </a:r>
            <a:r>
              <a:rPr lang="en-US" dirty="0"/>
              <a:t> </a:t>
            </a:r>
            <a:r>
              <a:rPr lang="en-US" dirty="0" smtClean="0"/>
              <a:t>Chemistry</a:t>
            </a:r>
            <a:r>
              <a:rPr lang="en-US" dirty="0"/>
              <a:t> </a:t>
            </a:r>
            <a:r>
              <a:rPr lang="en-US" dirty="0" smtClean="0"/>
              <a:t>UiO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8809194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MR 2016 June 16. and 17. in Bergen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r>
              <a:rPr lang="en-US" dirty="0" smtClean="0"/>
              <a:t>Lots of high class and fun MRI and NMR</a:t>
            </a:r>
          </a:p>
          <a:p>
            <a:pPr algn="ctr"/>
            <a:r>
              <a:rPr lang="en-US" dirty="0" smtClean="0"/>
              <a:t>Opening of the main NNP node</a:t>
            </a:r>
          </a:p>
          <a:p>
            <a:endParaRPr lang="en-US" dirty="0"/>
          </a:p>
        </p:txBody>
      </p:sp>
      <p:pic>
        <p:nvPicPr>
          <p:cNvPr id="4" name="Picture 3" descr="12998642_990339357723407_6147672189194298196_n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8104" y="2852935"/>
            <a:ext cx="2664296" cy="3552395"/>
          </a:xfrm>
          <a:prstGeom prst="rect">
            <a:avLst/>
          </a:prstGeom>
        </p:spPr>
      </p:pic>
      <p:pic>
        <p:nvPicPr>
          <p:cNvPr id="5" name="Picture 4" descr="13055341_990339314390078_7529020595274876112_n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3688" y="2852936"/>
            <a:ext cx="2625756" cy="35010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133242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628</TotalTime>
  <Words>327</Words>
  <Application>Microsoft Macintosh PowerPoint</Application>
  <PresentationFormat>On-screen Show (4:3)</PresentationFormat>
  <Paragraphs>31</Paragraphs>
  <Slides>9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1" baseType="lpstr">
      <vt:lpstr>Office Theme</vt:lpstr>
      <vt:lpstr>CS ChemDraw Drawing</vt:lpstr>
      <vt:lpstr>University of Oslo NMR Center</vt:lpstr>
      <vt:lpstr>Dirk Petersen and Per Olav Kvernberg</vt:lpstr>
      <vt:lpstr>What are we Celebrating today? Bruker AVIIIHD800 and AVIIIHD400 UiO as Norwegian NMR Platform node</vt:lpstr>
      <vt:lpstr>A fairly huge facility to run</vt:lpstr>
      <vt:lpstr>Recent 800 MHz results, part I</vt:lpstr>
      <vt:lpstr>Recent 800 MHz results, part II</vt:lpstr>
      <vt:lpstr>PowerPoint Presentation</vt:lpstr>
      <vt:lpstr>Who else to thank?</vt:lpstr>
      <vt:lpstr>MR 2016 June 16. and 17. in Bergen</vt:lpstr>
    </vt:vector>
  </TitlesOfParts>
  <Company>Universitetet i Oslo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University of Oslo NMR Center</dc:title>
  <dc:creator>Frode Rise</dc:creator>
  <cp:lastModifiedBy>F R</cp:lastModifiedBy>
  <cp:revision>39</cp:revision>
  <dcterms:created xsi:type="dcterms:W3CDTF">2016-04-20T13:10:30Z</dcterms:created>
  <dcterms:modified xsi:type="dcterms:W3CDTF">2016-05-12T17:22:10Z</dcterms:modified>
</cp:coreProperties>
</file>