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8" r:id="rId3"/>
    <p:sldId id="356" r:id="rId4"/>
    <p:sldId id="359" r:id="rId5"/>
    <p:sldId id="360" r:id="rId6"/>
    <p:sldId id="357" r:id="rId7"/>
    <p:sldId id="288" r:id="rId8"/>
    <p:sldId id="287" r:id="rId9"/>
    <p:sldId id="325" r:id="rId10"/>
    <p:sldId id="273" r:id="rId11"/>
    <p:sldId id="315" r:id="rId12"/>
    <p:sldId id="283" r:id="rId13"/>
    <p:sldId id="277" r:id="rId14"/>
    <p:sldId id="290" r:id="rId15"/>
    <p:sldId id="280" r:id="rId16"/>
    <p:sldId id="282" r:id="rId17"/>
    <p:sldId id="317" r:id="rId18"/>
    <p:sldId id="361" r:id="rId19"/>
    <p:sldId id="362" r:id="rId20"/>
    <p:sldId id="285" r:id="rId21"/>
    <p:sldId id="308" r:id="rId22"/>
    <p:sldId id="299" r:id="rId23"/>
    <p:sldId id="318" r:id="rId24"/>
    <p:sldId id="326" r:id="rId25"/>
    <p:sldId id="331" r:id="rId26"/>
    <p:sldId id="329" r:id="rId27"/>
    <p:sldId id="328" r:id="rId28"/>
    <p:sldId id="330" r:id="rId29"/>
    <p:sldId id="286" r:id="rId30"/>
    <p:sldId id="332" r:id="rId31"/>
    <p:sldId id="333" r:id="rId32"/>
    <p:sldId id="323" r:id="rId33"/>
    <p:sldId id="324" r:id="rId34"/>
    <p:sldId id="358" r:id="rId35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505" autoAdjust="0"/>
  </p:normalViewPr>
  <p:slideViewPr>
    <p:cSldViewPr>
      <p:cViewPr varScale="1">
        <p:scale>
          <a:sx n="154" d="100"/>
          <a:sy n="154" d="100"/>
        </p:scale>
        <p:origin x="192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13.08.2019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13.08.2019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Downstreams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85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Forskrift om klassifisering, merking og emballering av stoffer og stoffblandinger (CLP)</a:t>
            </a:r>
            <a:r>
              <a:rPr lang="nb-NO" dirty="0" smtClean="0"/>
              <a:t> ble innført 16. juni 2012. Denne </a:t>
            </a:r>
            <a:r>
              <a:rPr lang="nb-NO" dirty="0" err="1" smtClean="0"/>
              <a:t>forskriften</a:t>
            </a:r>
            <a:r>
              <a:rPr lang="nb-NO" dirty="0" smtClean="0"/>
              <a:t> erstatter </a:t>
            </a:r>
            <a:r>
              <a:rPr lang="nb-NO" i="1" dirty="0" smtClean="0"/>
              <a:t>Forskrift om klassifisering, merking mv. av farlige kjemikalier (Merkeforskriften)</a:t>
            </a:r>
            <a:r>
              <a:rPr lang="nb-NO" dirty="0" smtClean="0"/>
              <a:t>. </a:t>
            </a:r>
          </a:p>
          <a:p>
            <a:r>
              <a:rPr lang="nb-NO" dirty="0" smtClean="0"/>
              <a:t>Skal sikre samme merking for lagring, omsetning og transport, over hele verden.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559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AB0058-8764-FA45-A2C0-F66876D43A8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97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Concentration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: 3 mol/L * 82 g/mol = 246 g/L</a:t>
            </a:r>
            <a:br>
              <a:rPr lang="nb-NO" sz="1200" dirty="0" smtClean="0">
                <a:latin typeface="+mn-lt"/>
                <a:ea typeface="Times New Roman"/>
                <a:cs typeface="Times New Roman"/>
              </a:rPr>
            </a:br>
            <a:r>
              <a:rPr lang="nb-NO" sz="1200" dirty="0" smtClean="0">
                <a:latin typeface="+mn-lt"/>
                <a:ea typeface="Times New Roman"/>
                <a:cs typeface="Times New Roman"/>
              </a:rPr>
              <a:t>In </a:t>
            </a:r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mass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 %: 246 g/L / 1170 g/L * 100% = 21 % (m/m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549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9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://www.miljodirektoratet.no/Global/dokumenter/tema/kjemikaler/reach_clp_tidslinje_800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cha.europa.eu/information-on-chemicals/cl-inventory-databas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monchemistry.org/ChemicalDetail.aspx?ref=7664-93-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echa.europa.eu/documents/10162/13562/clp_en.pdf/58b5dc6d-ac2a-4910-9702-e9e1f5051cc5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08:353:0001:1355:en:PDF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1988840"/>
            <a:ext cx="7543800" cy="1143000"/>
          </a:xfrm>
        </p:spPr>
        <p:txBody>
          <a:bodyPr/>
          <a:lstStyle/>
          <a:p>
            <a:r>
              <a:rPr lang="nb-NO" sz="2400" dirty="0" err="1" smtClean="0"/>
              <a:t>Introduction</a:t>
            </a:r>
            <a:r>
              <a:rPr lang="nb-NO" sz="2400" dirty="0" smtClean="0"/>
              <a:t> to</a:t>
            </a:r>
            <a:endParaRPr lang="nb-NO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140968"/>
            <a:ext cx="7543800" cy="2146176"/>
          </a:xfrm>
        </p:spPr>
        <p:txBody>
          <a:bodyPr>
            <a:normAutofit/>
          </a:bodyPr>
          <a:lstStyle/>
          <a:p>
            <a:r>
              <a:rPr lang="en-US" sz="3200" dirty="0"/>
              <a:t>Classification and labelling of </a:t>
            </a:r>
            <a:r>
              <a:rPr lang="en-US" sz="3200" dirty="0" smtClean="0"/>
              <a:t>mixtures</a:t>
            </a:r>
          </a:p>
          <a:p>
            <a:pPr lvl="0"/>
            <a:endParaRPr lang="en-US" sz="1600" dirty="0" smtClean="0"/>
          </a:p>
          <a:p>
            <a:pPr lvl="0"/>
            <a:r>
              <a:rPr lang="en-US" sz="2200" dirty="0" smtClean="0"/>
              <a:t>Wednesday 14. </a:t>
            </a:r>
            <a:r>
              <a:rPr lang="en-US" sz="2200" dirty="0" err="1" smtClean="0"/>
              <a:t>aug.</a:t>
            </a:r>
            <a:r>
              <a:rPr lang="en-US" sz="2200" dirty="0" smtClean="0"/>
              <a:t> 2019 </a:t>
            </a:r>
            <a:br>
              <a:rPr lang="en-US" sz="2200" dirty="0" smtClean="0"/>
            </a:br>
            <a:r>
              <a:rPr lang="en-US" sz="2200" dirty="0" smtClean="0"/>
              <a:t>09:15 </a:t>
            </a:r>
            <a:r>
              <a:rPr lang="en-US" sz="2200" smtClean="0"/>
              <a:t>– </a:t>
            </a:r>
            <a:r>
              <a:rPr lang="en-US" sz="2200" smtClean="0"/>
              <a:t>14.00</a:t>
            </a:r>
            <a:endParaRPr lang="en-US" sz="2200" dirty="0" smtClean="0"/>
          </a:p>
          <a:p>
            <a:pPr lvl="0"/>
            <a:r>
              <a:rPr lang="en-US" sz="2200" dirty="0" smtClean="0"/>
              <a:t>Seminar room, </a:t>
            </a:r>
            <a:r>
              <a:rPr lang="en-US" sz="2200" dirty="0" err="1" smtClean="0"/>
              <a:t>Gleditcsh</a:t>
            </a:r>
            <a:r>
              <a:rPr lang="en-US" sz="2200" dirty="0" smtClean="0"/>
              <a:t>, </a:t>
            </a:r>
            <a:r>
              <a:rPr lang="en-US" sz="2200" dirty="0"/>
              <a:t>Chemistry </a:t>
            </a:r>
            <a:r>
              <a:rPr lang="en-US" sz="2200" dirty="0" smtClean="0"/>
              <a:t>building</a:t>
            </a:r>
            <a:endParaRPr lang="nb-NO" sz="2200" dirty="0"/>
          </a:p>
          <a:p>
            <a:endParaRPr lang="nb-NO" dirty="0"/>
          </a:p>
        </p:txBody>
      </p:sp>
      <p:pic>
        <p:nvPicPr>
          <p:cNvPr id="4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359152"/>
            <a:ext cx="2952328" cy="11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0360" y="6597352"/>
            <a:ext cx="3863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smtClean="0"/>
              <a:t>Karoline </a:t>
            </a:r>
            <a:r>
              <a:rPr lang="nb-NO" sz="1050" dirty="0" err="1" smtClean="0"/>
              <a:t>Fægri</a:t>
            </a:r>
            <a:r>
              <a:rPr lang="nb-NO" sz="1050" dirty="0" smtClean="0"/>
              <a:t> og Svein Tveit, Skolelaboratoriet </a:t>
            </a:r>
            <a:r>
              <a:rPr lang="nb-NO" sz="1050" dirty="0"/>
              <a:t>i</a:t>
            </a:r>
            <a:r>
              <a:rPr lang="nb-NO" sz="1050" dirty="0" smtClean="0"/>
              <a:t> kjemi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57808"/>
            <a:ext cx="7696200" cy="1143000"/>
          </a:xfrm>
        </p:spPr>
        <p:txBody>
          <a:bodyPr/>
          <a:lstStyle/>
          <a:p>
            <a:r>
              <a:rPr lang="nb-NO" dirty="0" err="1" smtClean="0"/>
              <a:t>Competence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nable students to</a:t>
            </a:r>
            <a:r>
              <a:rPr lang="nb-NO" i="1" dirty="0" smtClean="0"/>
              <a:t>:</a:t>
            </a:r>
            <a:endParaRPr lang="nb-NO" dirty="0" smtClean="0"/>
          </a:p>
          <a:p>
            <a:pPr lvl="0"/>
            <a:r>
              <a:rPr lang="en-GB" dirty="0"/>
              <a:t>Be aware of the regulations that apply to classification and labelling of chemicals</a:t>
            </a:r>
            <a:endParaRPr lang="nb-NO" dirty="0"/>
          </a:p>
          <a:p>
            <a:pPr lvl="0"/>
            <a:r>
              <a:rPr lang="en-GB" dirty="0"/>
              <a:t>Explain some fundamental concepts used in classification and labelling of hazardous substances </a:t>
            </a:r>
            <a:r>
              <a:rPr lang="en-GB" dirty="0" smtClean="0"/>
              <a:t>and </a:t>
            </a:r>
            <a:r>
              <a:rPr lang="en-GB" dirty="0"/>
              <a:t>mixtures</a:t>
            </a:r>
            <a:endParaRPr lang="nb-NO" dirty="0"/>
          </a:p>
          <a:p>
            <a:pPr lvl="0"/>
            <a:r>
              <a:rPr lang="en-GB" dirty="0"/>
              <a:t>Explain the elements of CLP hazard labelling</a:t>
            </a:r>
            <a:endParaRPr lang="nb-NO" dirty="0"/>
          </a:p>
          <a:p>
            <a:pPr lvl="0"/>
            <a:r>
              <a:rPr lang="en-GB" dirty="0"/>
              <a:t>Label aquatic solutions of 2 </a:t>
            </a:r>
            <a:r>
              <a:rPr lang="en-GB" dirty="0" err="1"/>
              <a:t>mol</a:t>
            </a:r>
            <a:r>
              <a:rPr lang="en-GB" dirty="0"/>
              <a:t>/L </a:t>
            </a:r>
            <a:r>
              <a:rPr lang="en-GB" dirty="0" err="1"/>
              <a:t>NaOH</a:t>
            </a:r>
            <a:r>
              <a:rPr lang="en-GB" dirty="0"/>
              <a:t>,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15 </a:t>
            </a:r>
            <a:r>
              <a:rPr lang="en-GB" dirty="0"/>
              <a:t>% </a:t>
            </a:r>
            <a:r>
              <a:rPr lang="en-GB" dirty="0" err="1"/>
              <a:t>HCl</a:t>
            </a:r>
            <a:r>
              <a:rPr lang="en-GB" dirty="0"/>
              <a:t>, 9 % NH</a:t>
            </a:r>
            <a:r>
              <a:rPr lang="en-GB" baseline="-25000" dirty="0"/>
              <a:t>3 </a:t>
            </a:r>
            <a:r>
              <a:rPr lang="en-GB" dirty="0"/>
              <a:t>and 0,2 </a:t>
            </a:r>
            <a:r>
              <a:rPr lang="en-GB" dirty="0" err="1"/>
              <a:t>mol</a:t>
            </a:r>
            <a:r>
              <a:rPr lang="en-GB" dirty="0"/>
              <a:t>/L CuSO</a:t>
            </a:r>
            <a:r>
              <a:rPr lang="en-GB" baseline="-25000" dirty="0"/>
              <a:t>4</a:t>
            </a:r>
            <a:r>
              <a:rPr lang="en-GB" dirty="0"/>
              <a:t> </a:t>
            </a:r>
            <a:endParaRPr lang="nb-NO" dirty="0"/>
          </a:p>
          <a:p>
            <a:endParaRPr lang="nb-NO" dirty="0"/>
          </a:p>
        </p:txBody>
      </p:sp>
      <p:pic>
        <p:nvPicPr>
          <p:cNvPr id="9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647728" cy="141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sz="2400" dirty="0" err="1"/>
              <a:t>B</a:t>
            </a:r>
            <a:r>
              <a:rPr lang="nb-NO" sz="2400" dirty="0" err="1" smtClean="0"/>
              <a:t>ackground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information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CLP</a:t>
            </a:r>
          </a:p>
          <a:p>
            <a:r>
              <a:rPr lang="nb-NO" sz="2400" dirty="0" smtClean="0"/>
              <a:t>Definitions and </a:t>
            </a:r>
            <a:r>
              <a:rPr lang="nb-NO" sz="2400" dirty="0" err="1" smtClean="0"/>
              <a:t>rules</a:t>
            </a:r>
            <a:r>
              <a:rPr lang="nb-NO" sz="2400" dirty="0" smtClean="0"/>
              <a:t> used in </a:t>
            </a:r>
            <a:r>
              <a:rPr lang="nb-NO" sz="2400" dirty="0" err="1" smtClean="0"/>
              <a:t>classification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labelling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CLP</a:t>
            </a:r>
          </a:p>
          <a:p>
            <a:r>
              <a:rPr lang="nb-NO" sz="2400" dirty="0" err="1" smtClean="0"/>
              <a:t>Example</a:t>
            </a:r>
            <a:r>
              <a:rPr lang="nb-NO" sz="2400" dirty="0" smtClean="0"/>
              <a:t> -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make a </a:t>
            </a:r>
            <a:r>
              <a:rPr lang="nb-NO" sz="2400" dirty="0" err="1" smtClean="0"/>
              <a:t>label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sz="2400" dirty="0" smtClean="0"/>
              <a:t>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3</a:t>
            </a:r>
          </a:p>
          <a:p>
            <a:r>
              <a:rPr lang="nb-NO" sz="2400" dirty="0" smtClean="0"/>
              <a:t>Even 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4</a:t>
            </a:r>
          </a:p>
          <a:p>
            <a:r>
              <a:rPr lang="nb-NO" sz="2400" dirty="0"/>
              <a:t>How do </a:t>
            </a:r>
            <a:r>
              <a:rPr lang="nb-NO" sz="2400" dirty="0" err="1"/>
              <a:t>we</a:t>
            </a:r>
            <a:r>
              <a:rPr lang="nb-NO" sz="2400" dirty="0"/>
              <a:t> </a:t>
            </a:r>
            <a:r>
              <a:rPr lang="nb-NO" sz="2400" dirty="0" err="1"/>
              <a:t>label</a:t>
            </a:r>
            <a:r>
              <a:rPr lang="nb-NO" sz="2400" dirty="0"/>
              <a:t> </a:t>
            </a:r>
            <a:r>
              <a:rPr lang="nb-NO" sz="2400" dirty="0" err="1"/>
              <a:t>chemicals</a:t>
            </a:r>
            <a:r>
              <a:rPr lang="nb-NO" sz="2400" dirty="0"/>
              <a:t> </a:t>
            </a:r>
            <a:r>
              <a:rPr lang="nb-NO" sz="2400" dirty="0" smtClean="0"/>
              <a:t>at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university</a:t>
            </a:r>
            <a:endParaRPr lang="nb-NO" sz="2400" dirty="0" smtClean="0">
              <a:solidFill>
                <a:srgbClr val="0070C0"/>
              </a:solidFill>
            </a:endParaRP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09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Breaks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10.10 – 10.30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11.30 – 12.15 – </a:t>
            </a:r>
            <a:r>
              <a:rPr lang="nb-NO" dirty="0" err="1" smtClean="0"/>
              <a:t>lunch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4306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sz="2400" dirty="0" err="1"/>
              <a:t>B</a:t>
            </a:r>
            <a:r>
              <a:rPr lang="nb-NO" sz="2400" dirty="0" err="1" smtClean="0"/>
              <a:t>ackground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information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CLP</a:t>
            </a:r>
          </a:p>
          <a:p>
            <a:r>
              <a:rPr lang="nb-NO" sz="2400" dirty="0" smtClean="0"/>
              <a:t>Definitions and </a:t>
            </a:r>
            <a:r>
              <a:rPr lang="nb-NO" sz="2400" dirty="0" err="1" smtClean="0"/>
              <a:t>rules</a:t>
            </a:r>
            <a:r>
              <a:rPr lang="nb-NO" sz="2400" dirty="0" smtClean="0"/>
              <a:t> used in </a:t>
            </a:r>
            <a:r>
              <a:rPr lang="nb-NO" sz="2400" dirty="0" err="1" smtClean="0"/>
              <a:t>classification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labelling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CLP</a:t>
            </a:r>
          </a:p>
          <a:p>
            <a:r>
              <a:rPr lang="nb-NO" sz="2400" dirty="0" err="1" smtClean="0"/>
              <a:t>Example</a:t>
            </a:r>
            <a:r>
              <a:rPr lang="nb-NO" sz="2400" dirty="0" smtClean="0"/>
              <a:t> –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make a </a:t>
            </a:r>
            <a:r>
              <a:rPr lang="nb-NO" sz="2400" dirty="0" err="1" smtClean="0"/>
              <a:t>label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sz="2400" dirty="0" smtClean="0"/>
              <a:t>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3</a:t>
            </a:r>
          </a:p>
          <a:p>
            <a:r>
              <a:rPr lang="nb-NO" sz="2400" dirty="0" smtClean="0"/>
              <a:t>Even 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4</a:t>
            </a:r>
          </a:p>
          <a:p>
            <a:r>
              <a:rPr lang="nb-NO" sz="2400" dirty="0"/>
              <a:t>How do </a:t>
            </a:r>
            <a:r>
              <a:rPr lang="nb-NO" sz="2400" dirty="0" err="1"/>
              <a:t>we</a:t>
            </a:r>
            <a:r>
              <a:rPr lang="nb-NO" sz="2400" dirty="0"/>
              <a:t> </a:t>
            </a:r>
            <a:r>
              <a:rPr lang="nb-NO" sz="2400" dirty="0" err="1"/>
              <a:t>label</a:t>
            </a:r>
            <a:r>
              <a:rPr lang="nb-NO" sz="2400" dirty="0"/>
              <a:t> </a:t>
            </a:r>
            <a:r>
              <a:rPr lang="nb-NO" sz="2400" dirty="0" err="1"/>
              <a:t>chemicals</a:t>
            </a:r>
            <a:r>
              <a:rPr lang="nb-NO" sz="2400" dirty="0"/>
              <a:t> </a:t>
            </a:r>
            <a:r>
              <a:rPr lang="nb-NO" sz="2400" dirty="0" smtClean="0"/>
              <a:t>at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 smtClean="0"/>
              <a:t>university</a:t>
            </a:r>
            <a:endParaRPr lang="nb-NO" sz="2400" dirty="0" smtClean="0">
              <a:solidFill>
                <a:srgbClr val="0070C0"/>
              </a:solidFill>
            </a:endParaRP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414139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is it </a:t>
            </a:r>
            <a:r>
              <a:rPr lang="nb-NO" dirty="0" err="1" smtClean="0"/>
              <a:t>important</a:t>
            </a:r>
            <a:r>
              <a:rPr lang="nb-NO" dirty="0" smtClean="0"/>
              <a:t> to </a:t>
            </a:r>
            <a:r>
              <a:rPr lang="nb-NO" dirty="0" err="1" smtClean="0"/>
              <a:t>classify</a:t>
            </a:r>
            <a:r>
              <a:rPr lang="nb-NO" dirty="0" smtClean="0"/>
              <a:t> and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chemicals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45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60" y="341784"/>
            <a:ext cx="5968008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FF0000"/>
                </a:solidFill>
              </a:rPr>
              <a:t>HSE</a:t>
            </a:r>
            <a:r>
              <a:rPr lang="nb-NO" sz="2800" dirty="0" smtClean="0"/>
              <a:t>/</a:t>
            </a:r>
            <a:r>
              <a:rPr lang="nb-NO" sz="2800" dirty="0" smtClean="0">
                <a:solidFill>
                  <a:srgbClr val="0070C0"/>
                </a:solidFill>
              </a:rPr>
              <a:t>HMS</a:t>
            </a:r>
            <a:r>
              <a:rPr lang="nb-NO" sz="2800" dirty="0" smtClean="0"/>
              <a:t> – </a:t>
            </a:r>
            <a:r>
              <a:rPr lang="nb-NO" sz="2800" dirty="0" err="1" smtClean="0"/>
              <a:t>authorities</a:t>
            </a:r>
            <a:r>
              <a:rPr lang="nb-NO" sz="2800" dirty="0" smtClean="0"/>
              <a:t> in Norway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073336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9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Nature  </a:t>
                      </a:r>
                      <a:r>
                        <a:rPr lang="nb-NO" sz="2000" dirty="0" err="1">
                          <a:effectLst/>
                        </a:rPr>
                        <a:t>of</a:t>
                      </a:r>
                      <a:r>
                        <a:rPr lang="nb-NO" sz="2000" dirty="0">
                          <a:effectLst/>
                        </a:rPr>
                        <a:t> </a:t>
                      </a:r>
                      <a:r>
                        <a:rPr lang="nb-NO" sz="2000" dirty="0" err="1">
                          <a:effectLst/>
                        </a:rPr>
                        <a:t>hazards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Resposible</a:t>
                      </a:r>
                      <a:r>
                        <a:rPr lang="en-US" sz="2000" dirty="0" smtClean="0">
                          <a:effectLst/>
                        </a:rPr>
                        <a:t> authorities for HSE-laws </a:t>
                      </a:r>
                      <a:r>
                        <a:rPr lang="en-US" sz="2000" dirty="0">
                          <a:effectLst/>
                        </a:rPr>
                        <a:t>and regulations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FF0000"/>
                          </a:solidFill>
                          <a:effectLst/>
                        </a:rPr>
                        <a:t>Health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H</a:t>
                      </a:r>
                      <a:r>
                        <a:rPr lang="nb-NO" sz="2400" dirty="0">
                          <a:effectLst/>
                        </a:rPr>
                        <a:t>else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Health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</a:t>
                      </a:r>
                      <a:r>
                        <a:rPr lang="en-US" sz="2400" dirty="0" err="1">
                          <a:effectLst/>
                        </a:rPr>
                        <a:t>Labour</a:t>
                      </a:r>
                      <a:r>
                        <a:rPr lang="en-US" sz="2400" dirty="0">
                          <a:effectLst/>
                        </a:rPr>
                        <a:t> Inspection Authority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effectLst/>
                        </a:rPr>
                        <a:t>Arbeidstilsynet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solidFill>
                            <a:srgbClr val="FF0000"/>
                          </a:solidFill>
                          <a:effectLst/>
                        </a:rPr>
                        <a:t>Safety</a:t>
                      </a:r>
                      <a:endParaRPr lang="nb-NO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S</a:t>
                      </a:r>
                      <a:r>
                        <a:rPr lang="nb-NO" sz="2400" dirty="0">
                          <a:effectLst/>
                        </a:rPr>
                        <a:t>ikkerhet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effectLst/>
                        </a:rPr>
                        <a:t>Physical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Directorate for Civil Protection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Direktoratet for </a:t>
                      </a:r>
                      <a:r>
                        <a:rPr lang="nb-NO" sz="2400" i="1" dirty="0" smtClean="0">
                          <a:effectLst/>
                        </a:rPr>
                        <a:t>samfunnssikkerhet </a:t>
                      </a:r>
                      <a:r>
                        <a:rPr lang="nb-NO" sz="2400" i="1" dirty="0">
                          <a:effectLst/>
                        </a:rPr>
                        <a:t>og </a:t>
                      </a:r>
                      <a:r>
                        <a:rPr lang="nb-NO" sz="2400" i="1" dirty="0" smtClean="0">
                          <a:effectLst/>
                        </a:rPr>
                        <a:t>beredskap (DSB)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6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rgbClr val="FF0000"/>
                          </a:solidFill>
                          <a:effectLst/>
                        </a:rPr>
                        <a:t>Environment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M</a:t>
                      </a:r>
                      <a:r>
                        <a:rPr lang="nb-NO" sz="2400" dirty="0">
                          <a:effectLst/>
                        </a:rPr>
                        <a:t>iljø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Environment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Environment Agency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Miljødirektoratet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21" y="2420888"/>
            <a:ext cx="1551235" cy="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01268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242" y="5445224"/>
            <a:ext cx="891014" cy="88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3" y="116632"/>
            <a:ext cx="2809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0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654867"/>
              </p:ext>
            </p:extLst>
          </p:nvPr>
        </p:nvGraphicFramePr>
        <p:xfrm>
          <a:off x="0" y="1700808"/>
          <a:ext cx="9144000" cy="52565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7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8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7383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GHS</a:t>
                      </a:r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G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lobal </a:t>
                      </a:r>
                      <a:r>
                        <a:rPr lang="nb-NO" sz="2400" b="1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H</a:t>
                      </a:r>
                      <a:r>
                        <a:rPr lang="nb-NO" sz="2400" b="1" dirty="0" err="1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armonized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S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ystem </a:t>
                      </a:r>
                      <a:r>
                        <a:rPr lang="en-US" sz="2400" b="1" dirty="0" smtClean="0"/>
                        <a:t>for classification and labelling of chemicals </a:t>
                      </a:r>
                      <a:endParaRPr lang="nb-NO" sz="2400" b="1" dirty="0" smtClean="0">
                        <a:effectLst/>
                        <a:latin typeface="+mn-lt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FNs globalt harmoniserte system for klassifisering og merking </a:t>
                      </a:r>
                      <a:r>
                        <a:rPr lang="nb-NO" sz="2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av kjemikalier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201">
                <a:tc>
                  <a:txBody>
                    <a:bodyPr/>
                    <a:lstStyle/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ECHA</a:t>
                      </a:r>
                    </a:p>
                    <a:p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uropean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gency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GHS in EU by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establishing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updating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GHS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substances</a:t>
                      </a:r>
                      <a:endParaRPr lang="nb-NO" sz="2400" dirty="0" smtClean="0"/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Det europeiske kjemikaliebyrået ECHA har ansvar for å etablere og holde oppdatert et register over stoffers fareklassifisering og -merking.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581200"/>
            <a:ext cx="1080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276952"/>
            <a:ext cx="108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247727"/>
              </p:ext>
            </p:extLst>
          </p:nvPr>
        </p:nvGraphicFramePr>
        <p:xfrm>
          <a:off x="26318" y="1772816"/>
          <a:ext cx="9117682" cy="50851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93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127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Regulation</a:t>
                      </a:r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(EC) No </a:t>
                      </a:r>
                      <a:r>
                        <a:rPr lang="nb-NO" sz="2400" dirty="0" smtClean="0"/>
                        <a:t>1907/2006 </a:t>
                      </a:r>
                      <a:endParaRPr lang="nb-NO" sz="2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egistration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registrering</a:t>
                      </a:r>
                    </a:p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valuation,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vurdering 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uthorisation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nb-NO" sz="24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estriction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godkjenning og begrensning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kjemikalier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dirty="0" err="1" smtClean="0"/>
                        <a:t>Regulation</a:t>
                      </a:r>
                      <a:r>
                        <a:rPr lang="nb-NO" sz="2400" dirty="0" smtClean="0"/>
                        <a:t> (EC) No 1272/2008</a:t>
                      </a:r>
                      <a:endParaRPr lang="en-US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lassification.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klassifisering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abelling,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merking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ackaging</a:t>
                      </a:r>
                      <a:r>
                        <a:rPr lang="en-US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Substances and Mixtures,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emballering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stoffer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stoffblandinger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3164636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234888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5653323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486916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4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err="1" smtClean="0"/>
              <a:t>Timeline</a:t>
            </a:r>
            <a:r>
              <a:rPr lang="nb-NO" dirty="0" smtClean="0"/>
              <a:t> for </a:t>
            </a:r>
            <a:r>
              <a:rPr lang="nb-NO" dirty="0" err="1" smtClean="0"/>
              <a:t>implementing</a:t>
            </a:r>
            <a:r>
              <a:rPr lang="nb-NO" dirty="0" smtClean="0"/>
              <a:t> CLP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" y="1340768"/>
            <a:ext cx="911770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Bildeforklaring formet som et rektangel 6"/>
          <p:cNvSpPr/>
          <p:nvPr/>
        </p:nvSpPr>
        <p:spPr bwMode="auto">
          <a:xfrm>
            <a:off x="539552" y="4681552"/>
            <a:ext cx="2880320" cy="907688"/>
          </a:xfrm>
          <a:prstGeom prst="wedgeRectCallout">
            <a:avLst>
              <a:gd name="adj1" fmla="val 42790"/>
              <a:gd name="adj2" fmla="val -248178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</a:t>
            </a:r>
            <a:r>
              <a:rPr lang="nb-NO" sz="2400" dirty="0" err="1" smtClean="0">
                <a:solidFill>
                  <a:srgbClr val="000000"/>
                </a:solidFill>
              </a:rPr>
              <a:t>December</a:t>
            </a:r>
            <a:r>
              <a:rPr lang="nb-NO" sz="2400" dirty="0" smtClean="0">
                <a:solidFill>
                  <a:srgbClr val="000000"/>
                </a:solidFill>
              </a:rPr>
              <a:t> 2010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EU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1" name="Bildeforklaring formet som et rektangel 10"/>
          <p:cNvSpPr/>
          <p:nvPr/>
        </p:nvSpPr>
        <p:spPr bwMode="auto">
          <a:xfrm>
            <a:off x="3851920" y="4005064"/>
            <a:ext cx="2304256" cy="864096"/>
          </a:xfrm>
          <a:prstGeom prst="wedgeRectCallout">
            <a:avLst>
              <a:gd name="adj1" fmla="val -30655"/>
              <a:gd name="adj2" fmla="val -178908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16. June 2012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Norway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0" name="Bildeforklaring formet som et rektangel 7"/>
          <p:cNvSpPr/>
          <p:nvPr/>
        </p:nvSpPr>
        <p:spPr bwMode="auto">
          <a:xfrm>
            <a:off x="6156176" y="5214025"/>
            <a:ext cx="2304256" cy="1167303"/>
          </a:xfrm>
          <a:prstGeom prst="wedgeRectCallout">
            <a:avLst>
              <a:gd name="adj1" fmla="val -46774"/>
              <a:gd name="adj2" fmla="val -247276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Old </a:t>
            </a:r>
            <a:r>
              <a:rPr lang="nb-NO" sz="2400" dirty="0" err="1" smtClean="0">
                <a:solidFill>
                  <a:srgbClr val="000000"/>
                </a:solidFill>
              </a:rPr>
              <a:t>labels</a:t>
            </a:r>
            <a:r>
              <a:rPr lang="nb-NO" sz="2400" dirty="0" smtClean="0">
                <a:solidFill>
                  <a:srgbClr val="000000"/>
                </a:solidFill>
              </a:rPr>
              <a:t> and CLP </a:t>
            </a:r>
            <a:r>
              <a:rPr lang="nb-NO" sz="2400" dirty="0" err="1" smtClean="0">
                <a:solidFill>
                  <a:srgbClr val="000000"/>
                </a:solidFill>
              </a:rPr>
              <a:t>until</a:t>
            </a:r>
            <a:r>
              <a:rPr lang="nb-NO" sz="2400" dirty="0" smtClean="0">
                <a:solidFill>
                  <a:srgbClr val="000000"/>
                </a:solidFill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June 2015</a:t>
            </a:r>
          </a:p>
        </p:txBody>
      </p:sp>
      <p:sp>
        <p:nvSpPr>
          <p:cNvPr id="12" name="Bildeforklaring formet som et rektangel 7"/>
          <p:cNvSpPr/>
          <p:nvPr/>
        </p:nvSpPr>
        <p:spPr bwMode="auto">
          <a:xfrm>
            <a:off x="7236296" y="3629368"/>
            <a:ext cx="1863153" cy="1239792"/>
          </a:xfrm>
          <a:prstGeom prst="wedgeRectCallout">
            <a:avLst>
              <a:gd name="adj1" fmla="val -33935"/>
              <a:gd name="adj2" fmla="val -108502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err="1" smtClean="0">
                <a:solidFill>
                  <a:srgbClr val="000000"/>
                </a:solidFill>
              </a:rPr>
              <a:t>only</a:t>
            </a:r>
            <a:r>
              <a:rPr lang="nb-NO" sz="2400" dirty="0" smtClean="0">
                <a:solidFill>
                  <a:srgbClr val="000000"/>
                </a:solidFill>
              </a:rPr>
              <a:t> CLP </a:t>
            </a:r>
            <a:r>
              <a:rPr lang="nb-NO" sz="2400" dirty="0" err="1" smtClean="0">
                <a:solidFill>
                  <a:srgbClr val="000000"/>
                </a:solidFill>
              </a:rPr>
              <a:t>after</a:t>
            </a:r>
            <a:endParaRPr lang="nb-NO" sz="24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juni 2017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5253" y="6611333"/>
            <a:ext cx="64087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 smtClean="0"/>
              <a:t>Kilde: </a:t>
            </a:r>
            <a:r>
              <a:rPr lang="nb-NO" sz="900" dirty="0" smtClean="0">
                <a:hlinkClick r:id="rId4"/>
              </a:rPr>
              <a:t>http</a:t>
            </a:r>
            <a:r>
              <a:rPr lang="nb-NO" sz="900" dirty="0">
                <a:hlinkClick r:id="rId4"/>
              </a:rPr>
              <a:t>://</a:t>
            </a:r>
            <a:r>
              <a:rPr lang="nb-NO" sz="900" dirty="0" smtClean="0">
                <a:hlinkClick r:id="rId4"/>
              </a:rPr>
              <a:t>www.miljodirektoratet.no/Global/dokumenter/tema/kjemikaler/reach_clp_tidslinje_800.jpg</a:t>
            </a:r>
            <a:r>
              <a:rPr lang="nb-NO" sz="900" dirty="0" smtClean="0"/>
              <a:t> (august 2014)</a:t>
            </a:r>
            <a:endParaRPr lang="nb-NO" sz="9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3"/>
            <a:ext cx="2696915" cy="48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9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5228431" y="784113"/>
            <a:ext cx="3240360" cy="7920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Product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identifier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17343" y="206395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pictogram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220072" y="3149586"/>
            <a:ext cx="3240360" cy="56744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Signal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word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20072" y="3749633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17343" y="4345144"/>
            <a:ext cx="324036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Precautionary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17343" y="531524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Company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identity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932040" y="6256759"/>
            <a:ext cx="3536751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19672" y="6381328"/>
            <a:ext cx="3240360" cy="123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Rektangel 3"/>
          <p:cNvSpPr/>
          <p:nvPr/>
        </p:nvSpPr>
        <p:spPr bwMode="auto">
          <a:xfrm>
            <a:off x="251520" y="44624"/>
            <a:ext cx="5472608" cy="5420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3600" b="1" dirty="0" err="1"/>
              <a:t>Hazard</a:t>
            </a:r>
            <a:r>
              <a:rPr lang="nb-NO" sz="3600" b="1" dirty="0"/>
              <a:t> </a:t>
            </a:r>
            <a:r>
              <a:rPr lang="nb-NO" sz="3600" b="1" dirty="0" err="1"/>
              <a:t>communication</a:t>
            </a:r>
            <a:endParaRPr kumimoji="0" lang="nb-NO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18" y="684402"/>
            <a:ext cx="48196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Product </a:t>
            </a:r>
            <a:r>
              <a:rPr lang="nb-NO" dirty="0" err="1" smtClean="0"/>
              <a:t>identifier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200" dirty="0" smtClean="0"/>
          </a:p>
          <a:p>
            <a:r>
              <a:rPr lang="nb-NO" dirty="0" err="1" smtClean="0"/>
              <a:t>Name</a:t>
            </a:r>
            <a:r>
              <a:rPr lang="nb-NO" dirty="0" smtClean="0"/>
              <a:t> </a:t>
            </a:r>
            <a:r>
              <a:rPr lang="nb-NO" dirty="0"/>
              <a:t>and </a:t>
            </a:r>
            <a:r>
              <a:rPr lang="nb-NO" dirty="0" err="1"/>
              <a:t>identification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given </a:t>
            </a: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>
                <a:hlinkClick r:id="rId2"/>
              </a:rPr>
              <a:t>Classification</a:t>
            </a:r>
            <a:r>
              <a:rPr lang="nb-NO" dirty="0" smtClean="0">
                <a:hlinkClick r:id="rId2"/>
              </a:rPr>
              <a:t> and </a:t>
            </a:r>
            <a:r>
              <a:rPr lang="nb-NO" dirty="0" err="1" smtClean="0">
                <a:hlinkClick r:id="rId2"/>
              </a:rPr>
              <a:t>Labelling</a:t>
            </a:r>
            <a:r>
              <a:rPr lang="nb-NO" dirty="0" smtClean="0">
                <a:hlinkClick r:id="rId2"/>
              </a:rPr>
              <a:t> Inventory</a:t>
            </a:r>
            <a:r>
              <a:rPr lang="nb-NO" dirty="0"/>
              <a:t/>
            </a:r>
            <a:br>
              <a:rPr lang="nb-NO" dirty="0"/>
            </a:br>
            <a:endParaRPr lang="nb-NO" dirty="0" smtClean="0"/>
          </a:p>
          <a:p>
            <a:pPr marL="0" indent="0">
              <a:buNone/>
            </a:pPr>
            <a:r>
              <a:rPr lang="nb-NO" sz="2200" dirty="0" err="1"/>
              <a:t>if</a:t>
            </a:r>
            <a:r>
              <a:rPr lang="nb-NO" sz="2200" dirty="0"/>
              <a:t> not </a:t>
            </a:r>
            <a:r>
              <a:rPr lang="nb-NO" sz="2200" dirty="0" err="1"/>
              <a:t>included</a:t>
            </a:r>
            <a:r>
              <a:rPr lang="nb-NO" sz="2200" dirty="0"/>
              <a:t> in </a:t>
            </a:r>
            <a:r>
              <a:rPr lang="nb-NO" sz="2200" dirty="0" smtClean="0"/>
              <a:t>C&amp;L Inventory</a:t>
            </a:r>
          </a:p>
          <a:p>
            <a:r>
              <a:rPr lang="nb-NO" dirty="0" smtClean="0"/>
              <a:t>CAS </a:t>
            </a:r>
            <a:r>
              <a:rPr lang="nb-NO" dirty="0" err="1" smtClean="0"/>
              <a:t>number</a:t>
            </a:r>
            <a:r>
              <a:rPr lang="nb-NO" dirty="0"/>
              <a:t> </a:t>
            </a:r>
            <a:r>
              <a:rPr lang="nb-NO" dirty="0" smtClean="0"/>
              <a:t>and IUPAC </a:t>
            </a:r>
            <a:r>
              <a:rPr lang="nb-NO" dirty="0" err="1" smtClean="0"/>
              <a:t>name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65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76672"/>
            <a:ext cx="8075240" cy="1143000"/>
          </a:xfrm>
        </p:spPr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classes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categories</a:t>
            </a:r>
            <a:r>
              <a:rPr lang="nb-NO" dirty="0" smtClean="0"/>
              <a:t> (not part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labelling</a:t>
            </a:r>
            <a:r>
              <a:rPr lang="nb-NO" dirty="0" smtClean="0"/>
              <a:t>)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8751"/>
            <a:ext cx="46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wn Arrow 9"/>
          <p:cNvSpPr/>
          <p:nvPr/>
        </p:nvSpPr>
        <p:spPr bwMode="auto">
          <a:xfrm>
            <a:off x="2771800" y="1828751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8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/>
              <a:t>p</a:t>
            </a:r>
            <a:r>
              <a:rPr lang="nb-NO" dirty="0" err="1" smtClean="0"/>
              <a:t>ictograms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62" y="2636912"/>
            <a:ext cx="7544869" cy="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Brace 6"/>
          <p:cNvSpPr/>
          <p:nvPr/>
        </p:nvSpPr>
        <p:spPr bwMode="auto">
          <a:xfrm rot="5400000">
            <a:off x="2297181" y="2384547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688124" y="2375592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7812360" y="3572680"/>
            <a:ext cx="288032" cy="864096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92080" y="4221088"/>
            <a:ext cx="116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Health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1763688" y="4221088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err="1"/>
              <a:t>Physical</a:t>
            </a:r>
            <a:r>
              <a:rPr lang="nb-NO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50181" y="4221088"/>
            <a:ext cx="1914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Environment</a:t>
            </a:r>
            <a:endParaRPr lang="nb-NO" dirty="0"/>
          </a:p>
        </p:txBody>
      </p:sp>
      <p:cxnSp>
        <p:nvCxnSpPr>
          <p:cNvPr id="4" name="Straight Arrow Connector 3"/>
          <p:cNvCxnSpPr>
            <a:endCxn id="13" idx="1"/>
          </p:cNvCxnSpPr>
          <p:nvPr/>
        </p:nvCxnSpPr>
        <p:spPr bwMode="auto">
          <a:xfrm>
            <a:off x="5724128" y="3429000"/>
            <a:ext cx="1326053" cy="1022921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240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985" y="642812"/>
            <a:ext cx="8045896" cy="1143000"/>
          </a:xfrm>
        </p:spPr>
        <p:txBody>
          <a:bodyPr/>
          <a:lstStyle/>
          <a:p>
            <a:r>
              <a:rPr lang="nb-NO" dirty="0" smtClean="0"/>
              <a:t>Signal </a:t>
            </a:r>
            <a:r>
              <a:rPr lang="nb-NO" dirty="0" err="1" smtClean="0"/>
              <a:t>words</a:t>
            </a:r>
            <a:r>
              <a:rPr lang="nb-NO" dirty="0" smtClean="0"/>
              <a:t> and </a:t>
            </a:r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  <a:endParaRPr lang="nb-NO" dirty="0"/>
          </a:p>
        </p:txBody>
      </p:sp>
      <p:sp>
        <p:nvSpPr>
          <p:cNvPr id="5" name="Down Arrow 4"/>
          <p:cNvSpPr/>
          <p:nvPr/>
        </p:nvSpPr>
        <p:spPr bwMode="auto">
          <a:xfrm>
            <a:off x="522007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738031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48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Groups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err="1" smtClean="0"/>
              <a:t>hazard</a:t>
            </a:r>
            <a:r>
              <a:rPr lang="nb-NO" dirty="0" smtClean="0"/>
              <a:t> and </a:t>
            </a:r>
            <a:r>
              <a:rPr lang="nb-NO" dirty="0" err="1" smtClean="0"/>
              <a:t>precautionary</a:t>
            </a:r>
            <a:r>
              <a:rPr lang="nb-NO" dirty="0" smtClean="0"/>
              <a:t> statements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105722"/>
              </p:ext>
            </p:extLst>
          </p:nvPr>
        </p:nvGraphicFramePr>
        <p:xfrm>
          <a:off x="971600" y="2394560"/>
          <a:ext cx="7560840" cy="30784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89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hazard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precautionary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H200-H299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Physical</a:t>
                      </a:r>
                      <a:r>
                        <a:rPr lang="nb-NO" sz="2000" dirty="0" smtClean="0"/>
                        <a:t>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P100-P199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General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H300-H399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Health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P200-P299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Prevention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H400-H499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Environment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P300-P399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Response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P400-P499</a:t>
                      </a:r>
                      <a:r>
                        <a:rPr lang="nb-NO" sz="2000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Storage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P500-P599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Disposal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EUH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only</a:t>
                      </a:r>
                      <a:r>
                        <a:rPr lang="nb-NO" sz="2000" dirty="0" smtClean="0"/>
                        <a:t> in </a:t>
                      </a:r>
                      <a:r>
                        <a:rPr lang="nb-NO" sz="2000" dirty="0" err="1" smtClean="0"/>
                        <a:t>the</a:t>
                      </a:r>
                      <a:r>
                        <a:rPr lang="nb-NO" sz="2000" dirty="0" smtClean="0"/>
                        <a:t> EU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48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Exercises</a:t>
            </a:r>
            <a:r>
              <a:rPr lang="nb-NO" dirty="0" smtClean="0"/>
              <a:t> – </a:t>
            </a:r>
            <a:r>
              <a:rPr lang="nb-NO" dirty="0" err="1" smtClean="0"/>
              <a:t>Classifying</a:t>
            </a:r>
            <a:r>
              <a:rPr lang="nb-NO" dirty="0" smtClean="0"/>
              <a:t> and </a:t>
            </a:r>
            <a:r>
              <a:rPr lang="nb-NO" dirty="0" err="1" smtClean="0"/>
              <a:t>making</a:t>
            </a:r>
            <a:r>
              <a:rPr lang="nb-NO" dirty="0" smtClean="0"/>
              <a:t> </a:t>
            </a:r>
            <a:r>
              <a:rPr lang="nb-NO" dirty="0" err="1" smtClean="0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564904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label</a:t>
            </a:r>
            <a:r>
              <a:rPr lang="nb-NO" dirty="0" smtClean="0"/>
              <a:t> 3 mol/L H</a:t>
            </a:r>
            <a:r>
              <a:rPr lang="nb-NO" baseline="-25000" dirty="0" smtClean="0"/>
              <a:t>2</a:t>
            </a:r>
            <a:r>
              <a:rPr lang="nb-NO" dirty="0" smtClean="0"/>
              <a:t>SO</a:t>
            </a:r>
            <a:r>
              <a:rPr lang="nb-NO" baseline="-25000" dirty="0"/>
              <a:t>4</a:t>
            </a:r>
            <a:r>
              <a:rPr lang="nb-NO" dirty="0" smtClean="0"/>
              <a:t> 1 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0031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5"/>
          <p:cNvSpPr txBox="1">
            <a:spLocks noChangeArrowheads="1"/>
          </p:cNvSpPr>
          <p:nvPr/>
        </p:nvSpPr>
        <p:spPr bwMode="auto">
          <a:xfrm>
            <a:off x="4860032" y="1412775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 err="1">
                <a:latin typeface="Calibri"/>
                <a:ea typeface="Times New Roman"/>
                <a:cs typeface="Times New Roman"/>
              </a:rPr>
              <a:t>Sulfuric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acid, 3 mol/L 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H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SO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4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</a:t>
            </a: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. 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710" y="6206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Label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25552"/>
            <a:ext cx="3563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Classification</a:t>
            </a:r>
            <a:endParaRPr lang="nb-NO" dirty="0"/>
          </a:p>
        </p:txBody>
      </p:sp>
      <p:sp>
        <p:nvSpPr>
          <p:cNvPr id="7" name="Tekstboks 25"/>
          <p:cNvSpPr txBox="1">
            <a:spLocks noChangeArrowheads="1"/>
          </p:cNvSpPr>
          <p:nvPr/>
        </p:nvSpPr>
        <p:spPr bwMode="auto">
          <a:xfrm>
            <a:off x="483673" y="1412777"/>
            <a:ext cx="3819525" cy="16561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900" b="0" i="0" u="sng" strike="noStrike" cap="none" normalizeH="0" baseline="0" smtClean="0">
                <a:ln>
                  <a:noFill/>
                </a:ln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3"/>
              </a:rPr>
              <a:t>7664-93-9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  </a:t>
            </a:r>
            <a:r>
              <a:rPr kumimoji="0" lang="nb-NO" altLang="nb-NO" sz="4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  </a:t>
            </a:r>
            <a:endParaRPr kumimoji="0" lang="nb-NO" altLang="nb-NO" sz="9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3000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39688"/>
            <a:ext cx="66675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900" b="0" i="0" u="sng" strike="noStrike" cap="none" normalizeH="0" baseline="0" smtClean="0">
                <a:ln>
                  <a:noFill/>
                </a:ln>
                <a:solidFill>
                  <a:srgbClr val="6633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7664-93-9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</a:t>
            </a:r>
            <a:r>
              <a:rPr kumimoji="0" lang="nb-NO" altLang="nb-NO" sz="4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endParaRPr kumimoji="0" lang="nb-NO" altLang="nb-NO" sz="9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3000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192088"/>
            <a:ext cx="66675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23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420888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1a) </a:t>
            </a:r>
            <a:r>
              <a:rPr lang="nb-NO" dirty="0" err="1" smtClean="0"/>
              <a:t>Label</a:t>
            </a:r>
            <a:r>
              <a:rPr lang="nb-NO" dirty="0" smtClean="0"/>
              <a:t> for </a:t>
            </a:r>
            <a:r>
              <a:rPr lang="nb-NO" dirty="0"/>
              <a:t>2</a:t>
            </a:r>
            <a:r>
              <a:rPr lang="nb-NO" dirty="0" smtClean="0"/>
              <a:t> mol/L </a:t>
            </a:r>
            <a:r>
              <a:rPr lang="nb-NO" dirty="0" err="1" smtClean="0"/>
              <a:t>NaOH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1b) (</a:t>
            </a:r>
            <a:r>
              <a:rPr lang="nb-NO" dirty="0" err="1" smtClean="0"/>
              <a:t>optional</a:t>
            </a:r>
            <a:r>
              <a:rPr lang="nb-NO" dirty="0" smtClean="0"/>
              <a:t>) </a:t>
            </a:r>
            <a:r>
              <a:rPr lang="nb-NO" dirty="0" err="1" smtClean="0"/>
              <a:t>Label</a:t>
            </a:r>
            <a:r>
              <a:rPr lang="nb-NO" dirty="0" smtClean="0"/>
              <a:t> for 5 mol/L HCOOH (</a:t>
            </a:r>
            <a:r>
              <a:rPr lang="nb-NO" dirty="0" err="1" smtClean="0"/>
              <a:t>density</a:t>
            </a:r>
            <a:r>
              <a:rPr lang="nb-NO" dirty="0" smtClean="0"/>
              <a:t> 1,05 g/</a:t>
            </a:r>
            <a:r>
              <a:rPr lang="nb-NO" dirty="0" err="1" smtClean="0"/>
              <a:t>mL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12293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92896"/>
            <a:ext cx="2890664" cy="28862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acute</a:t>
            </a:r>
            <a:r>
              <a:rPr lang="nb-NO" dirty="0" smtClean="0"/>
              <a:t> or </a:t>
            </a:r>
            <a:r>
              <a:rPr lang="nb-NO" dirty="0" err="1" smtClean="0"/>
              <a:t>chronic</a:t>
            </a:r>
            <a:r>
              <a:rPr lang="nb-NO" dirty="0"/>
              <a:t>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hazard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987946" y="2348880"/>
            <a:ext cx="437614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L(E)C</a:t>
            </a:r>
            <a:r>
              <a:rPr lang="nb-NO" sz="3200" b="1" baseline="-25000" dirty="0" smtClean="0"/>
              <a:t>50 </a:t>
            </a:r>
            <a:r>
              <a:rPr lang="nb-NO" sz="3200" b="1" dirty="0"/>
              <a:t>from SDS</a:t>
            </a:r>
          </a:p>
          <a:p>
            <a:endParaRPr lang="nb-NO" sz="2000" dirty="0" smtClean="0"/>
          </a:p>
          <a:p>
            <a:r>
              <a:rPr lang="en-US" sz="2800" dirty="0" smtClean="0"/>
              <a:t>SECTION </a:t>
            </a:r>
            <a:r>
              <a:rPr lang="en-US" sz="2800" dirty="0"/>
              <a:t>12: Ecological information</a:t>
            </a:r>
            <a:endParaRPr lang="nb-NO" sz="2800" dirty="0"/>
          </a:p>
          <a:p>
            <a:r>
              <a:rPr lang="en-US" sz="2800" dirty="0"/>
              <a:t>12.1. </a:t>
            </a:r>
            <a:r>
              <a:rPr lang="en-US" sz="2800" dirty="0" smtClean="0"/>
              <a:t>Toxicity</a:t>
            </a:r>
          </a:p>
          <a:p>
            <a:endParaRPr lang="nb-NO" sz="2800" dirty="0"/>
          </a:p>
          <a:p>
            <a:r>
              <a:rPr lang="en-US" sz="2800" dirty="0"/>
              <a:t>Acute aquatic, </a:t>
            </a:r>
            <a:r>
              <a:rPr lang="en-US" sz="2800" dirty="0" smtClean="0"/>
              <a:t>fish: Value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x</a:t>
            </a:r>
            <a:r>
              <a:rPr lang="en-US" sz="2800" dirty="0" smtClean="0">
                <a:solidFill>
                  <a:srgbClr val="FF0000"/>
                </a:solidFill>
              </a:rPr>
              <a:t> mg/l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50022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3792"/>
            <a:ext cx="7696200" cy="1143000"/>
          </a:xfrm>
        </p:spPr>
        <p:txBody>
          <a:bodyPr/>
          <a:lstStyle/>
          <a:p>
            <a:r>
              <a:rPr lang="nb-NO" dirty="0" smtClean="0"/>
              <a:t>M - </a:t>
            </a:r>
            <a:r>
              <a:rPr lang="nb-NO" dirty="0" err="1" smtClean="0"/>
              <a:t>factor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484784"/>
            <a:ext cx="10608321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149779" y="295755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588224" y="298140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696766" y="331746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3"/>
          <p:cNvSpPr/>
          <p:nvPr/>
        </p:nvSpPr>
        <p:spPr bwMode="auto">
          <a:xfrm>
            <a:off x="179512" y="414934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4"/>
          <p:cNvSpPr/>
          <p:nvPr/>
        </p:nvSpPr>
        <p:spPr bwMode="auto">
          <a:xfrm>
            <a:off x="6617957" y="417319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5"/>
          <p:cNvCxnSpPr/>
          <p:nvPr/>
        </p:nvCxnSpPr>
        <p:spPr bwMode="auto">
          <a:xfrm>
            <a:off x="3726499" y="450925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805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/>
              <a:t>A</a:t>
            </a:r>
            <a:r>
              <a:rPr lang="nb-NO" dirty="0" err="1" smtClean="0"/>
              <a:t>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444" y="1916832"/>
            <a:ext cx="9807996" cy="242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3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3a) </a:t>
            </a:r>
            <a:r>
              <a:rPr lang="nb-NO" dirty="0" err="1" smtClean="0"/>
              <a:t>Label</a:t>
            </a:r>
            <a:r>
              <a:rPr lang="nb-NO" dirty="0" smtClean="0"/>
              <a:t> for 9 % NH</a:t>
            </a:r>
            <a:r>
              <a:rPr lang="nb-NO" baseline="-25000" dirty="0" smtClean="0"/>
              <a:t>3 </a:t>
            </a:r>
            <a:r>
              <a:rPr lang="nb-NO" dirty="0" smtClean="0"/>
              <a:t>in 1L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3b) (</a:t>
            </a:r>
            <a:r>
              <a:rPr lang="nb-NO" dirty="0" err="1" smtClean="0"/>
              <a:t>optional</a:t>
            </a:r>
            <a:r>
              <a:rPr lang="nb-NO" dirty="0" smtClean="0"/>
              <a:t>) </a:t>
            </a:r>
            <a:r>
              <a:rPr lang="nb-NO" dirty="0" err="1" smtClean="0"/>
              <a:t>Label</a:t>
            </a:r>
            <a:r>
              <a:rPr lang="nb-NO" dirty="0" smtClean="0"/>
              <a:t> for 0,3 mol/L HNO</a:t>
            </a:r>
            <a:r>
              <a:rPr lang="nb-NO" baseline="-25000" dirty="0" smtClean="0"/>
              <a:t>3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51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644" y="620688"/>
            <a:ext cx="6408712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</a:t>
            </a:r>
            <a:r>
              <a:rPr lang="nb-NO" dirty="0"/>
              <a:t> </a:t>
            </a: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endParaRPr lang="nb-NO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988840"/>
            <a:ext cx="10230875" cy="439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79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38536"/>
            <a:ext cx="7696200" cy="1018456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ATE =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endParaRPr lang="nb-NO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348880"/>
            <a:ext cx="2160000" cy="2160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0506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67" y="2215712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14908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77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393062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Oval 3"/>
          <p:cNvSpPr/>
          <p:nvPr/>
        </p:nvSpPr>
        <p:spPr bwMode="auto">
          <a:xfrm>
            <a:off x="7164288" y="1772816"/>
            <a:ext cx="1368152" cy="72008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0795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9034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255258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260878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4a) </a:t>
            </a:r>
            <a:r>
              <a:rPr lang="nb-NO" dirty="0" err="1" smtClean="0"/>
              <a:t>Label</a:t>
            </a:r>
            <a:r>
              <a:rPr lang="nb-NO" dirty="0" smtClean="0"/>
              <a:t> for 0,2 mol/L CuSO</a:t>
            </a:r>
            <a:r>
              <a:rPr lang="nb-NO" baseline="-25000" dirty="0" smtClean="0"/>
              <a:t>4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4b) (</a:t>
            </a:r>
            <a:r>
              <a:rPr lang="nb-NO" dirty="0" err="1" smtClean="0"/>
              <a:t>optional</a:t>
            </a:r>
            <a:r>
              <a:rPr lang="nb-NO" dirty="0" smtClean="0"/>
              <a:t>) </a:t>
            </a:r>
            <a:r>
              <a:rPr lang="nb-NO" dirty="0" err="1" smtClean="0"/>
              <a:t>Label</a:t>
            </a:r>
            <a:r>
              <a:rPr lang="nb-NO" dirty="0" smtClean="0"/>
              <a:t> for 1 mol/L ZnCl</a:t>
            </a:r>
            <a:r>
              <a:rPr lang="nb-NO" baseline="-25000" dirty="0" smtClean="0"/>
              <a:t>2</a:t>
            </a:r>
          </a:p>
          <a:p>
            <a:pPr marL="0" indent="0">
              <a:buNone/>
            </a:pPr>
            <a:endParaRPr lang="nb-NO" baseline="-25000" dirty="0"/>
          </a:p>
          <a:p>
            <a:pPr marL="0" indent="0">
              <a:buNone/>
            </a:pPr>
            <a:endParaRPr lang="nb-NO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10016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 smtClean="0"/>
              <a:t>Harmonised</a:t>
            </a:r>
            <a:r>
              <a:rPr lang="nb-NO" dirty="0" smtClean="0"/>
              <a:t> </a:t>
            </a:r>
            <a:r>
              <a:rPr lang="nb-NO" dirty="0" err="1"/>
              <a:t>c</a:t>
            </a:r>
            <a:r>
              <a:rPr lang="nb-NO" dirty="0" err="1" smtClean="0"/>
              <a:t>lassification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4232" y="1402432"/>
            <a:ext cx="7696200" cy="4114800"/>
          </a:xfrm>
        </p:spPr>
        <p:txBody>
          <a:bodyPr/>
          <a:lstStyle/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</a:t>
            </a:r>
            <a:r>
              <a:rPr lang="en-US" dirty="0" smtClean="0"/>
              <a:t>(as </a:t>
            </a:r>
            <a:r>
              <a:rPr lang="en-US" dirty="0"/>
              <a:t>provided in Annex VI to </a:t>
            </a:r>
            <a:r>
              <a:rPr lang="en-US" dirty="0" smtClean="0"/>
              <a:t>CLP), must </a:t>
            </a:r>
            <a:r>
              <a:rPr lang="en-US" dirty="0"/>
              <a:t>always be used by a </a:t>
            </a:r>
            <a:r>
              <a:rPr lang="en-US" dirty="0" smtClean="0"/>
              <a:t>manufacturer</a:t>
            </a:r>
          </a:p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normally applies to those properties of the highest </a:t>
            </a:r>
            <a:r>
              <a:rPr lang="en-US" dirty="0" smtClean="0"/>
              <a:t>concern</a:t>
            </a:r>
          </a:p>
          <a:p>
            <a:r>
              <a:rPr lang="en-US" dirty="0"/>
              <a:t>Where </a:t>
            </a:r>
            <a:r>
              <a:rPr lang="en-US" dirty="0" smtClean="0"/>
              <a:t>some, </a:t>
            </a:r>
            <a:r>
              <a:rPr lang="en-US" dirty="0"/>
              <a:t>but not all hazard classes or differentiations within hazard classes have been </a:t>
            </a:r>
            <a:r>
              <a:rPr lang="en-US" dirty="0" err="1"/>
              <a:t>harmonised</a:t>
            </a:r>
            <a:r>
              <a:rPr lang="en-US" dirty="0"/>
              <a:t>, the remainder </a:t>
            </a:r>
            <a:r>
              <a:rPr lang="en-US" dirty="0" smtClean="0"/>
              <a:t>should </a:t>
            </a:r>
            <a:r>
              <a:rPr lang="en-US" dirty="0"/>
              <a:t>be </a:t>
            </a:r>
            <a:r>
              <a:rPr lang="en-US" b="1" dirty="0"/>
              <a:t>self-classified</a:t>
            </a:r>
            <a:r>
              <a:rPr lang="en-US" dirty="0"/>
              <a:t> to complete the classification</a:t>
            </a:r>
            <a:endParaRPr lang="en-US" dirty="0" smtClean="0"/>
          </a:p>
          <a:p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203848" y="6237312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Guidance on the Application of the CLP Criteria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55576" y="1412776"/>
            <a:ext cx="7776864" cy="230425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89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696200" cy="1143000"/>
          </a:xfrm>
        </p:spPr>
        <p:txBody>
          <a:bodyPr/>
          <a:lstStyle/>
          <a:p>
            <a:r>
              <a:rPr lang="nb-NO" dirty="0" smtClean="0"/>
              <a:t>Leads to different </a:t>
            </a:r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mixture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43897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(Avantor)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 1B</a:t>
            </a:r>
          </a:p>
          <a:p>
            <a:pPr marL="0" indent="0">
              <a:buNone/>
            </a:pP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acute</a:t>
            </a:r>
            <a:r>
              <a:rPr lang="nb-NO" dirty="0"/>
              <a:t>, 1</a:t>
            </a:r>
          </a:p>
          <a:p>
            <a:pPr marL="0" indent="0">
              <a:buNone/>
            </a:pPr>
            <a:r>
              <a:rPr lang="nb-NO" dirty="0"/>
              <a:t>STOT, SE, </a:t>
            </a:r>
            <a:r>
              <a:rPr lang="nb-NO" dirty="0" smtClean="0"/>
              <a:t>3</a:t>
            </a:r>
          </a:p>
          <a:p>
            <a:pPr marL="0" indent="0">
              <a:buNone/>
            </a:pPr>
            <a:r>
              <a:rPr lang="nb-NO" dirty="0" err="1" smtClean="0"/>
              <a:t>Serious</a:t>
            </a:r>
            <a:r>
              <a:rPr lang="nb-NO" dirty="0" smtClean="0"/>
              <a:t> </a:t>
            </a:r>
            <a:r>
              <a:rPr lang="nb-NO" dirty="0" err="1" smtClean="0"/>
              <a:t>eyedamage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r>
              <a:rPr lang="nb-NO" dirty="0" smtClean="0"/>
              <a:t>, 2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1215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(Merck)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, 1B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smtClean="0"/>
              <a:t>STOT, SE, 3</a:t>
            </a:r>
          </a:p>
          <a:p>
            <a:pPr marL="0" indent="0">
              <a:buNone/>
            </a:pPr>
            <a:r>
              <a:rPr lang="nb-NO" dirty="0" err="1" smtClean="0"/>
              <a:t>Corrosive</a:t>
            </a:r>
            <a:r>
              <a:rPr lang="nb-NO" dirty="0" smtClean="0"/>
              <a:t> to metals, 1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79512" y="2492896"/>
            <a:ext cx="8208912" cy="158417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002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696200" cy="1143000"/>
          </a:xfrm>
        </p:spPr>
        <p:txBody>
          <a:bodyPr/>
          <a:lstStyle/>
          <a:p>
            <a:r>
              <a:rPr lang="nb-NO" dirty="0" smtClean="0"/>
              <a:t>CLP in </a:t>
            </a:r>
            <a:r>
              <a:rPr lang="nb-NO" dirty="0" err="1" smtClean="0"/>
              <a:t>scientific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</a:t>
            </a:r>
            <a:r>
              <a:rPr lang="en-US" dirty="0" smtClean="0"/>
              <a:t>Regulation (CLP) </a:t>
            </a:r>
            <a:r>
              <a:rPr lang="en-US" dirty="0"/>
              <a:t>shall not apply to the following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substances and mixtures for scientific research and development, which are not placed on the market, provided they are used under controlled conditions in accordance with Community workplace and environmental legislation.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6165303"/>
            <a:ext cx="5760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hlinkClick r:id="rId2"/>
              </a:rPr>
              <a:t>http://</a:t>
            </a:r>
            <a:r>
              <a:rPr lang="nb-NO" sz="1100" dirty="0" smtClean="0">
                <a:hlinkClick r:id="rId2"/>
              </a:rPr>
              <a:t>eur-lex.europa.eu/LexUriServ/LexUriServ.do?uri=OJ:L:2008:353:0001:1355:en:PDF</a:t>
            </a:r>
            <a:endParaRPr lang="nb-NO" sz="1100" dirty="0" smtClean="0"/>
          </a:p>
          <a:p>
            <a:r>
              <a:rPr lang="nb-NO" sz="1100" dirty="0" err="1" smtClean="0"/>
              <a:t>Title</a:t>
            </a:r>
            <a:r>
              <a:rPr lang="nb-NO" sz="1100" dirty="0" smtClean="0"/>
              <a:t> 1, </a:t>
            </a:r>
            <a:r>
              <a:rPr lang="nb-NO" sz="1100" dirty="0" err="1" smtClean="0"/>
              <a:t>Article</a:t>
            </a:r>
            <a:r>
              <a:rPr lang="nb-NO" sz="1100" dirty="0" smtClean="0"/>
              <a:t> 1, 2d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9086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73832"/>
            <a:ext cx="8352928" cy="1143000"/>
          </a:xfrm>
        </p:spPr>
        <p:txBody>
          <a:bodyPr/>
          <a:lstStyle/>
          <a:p>
            <a:r>
              <a:rPr lang="nb-NO" dirty="0" smtClean="0"/>
              <a:t>How to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mixtures</a:t>
            </a:r>
            <a:r>
              <a:rPr lang="nb-NO" dirty="0" smtClean="0"/>
              <a:t> in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science</a:t>
            </a:r>
            <a:r>
              <a:rPr lang="nb-NO" dirty="0" smtClean="0"/>
              <a:t> lab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to be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day</a:t>
            </a:r>
            <a:r>
              <a:rPr lang="nb-NO" dirty="0" smtClean="0"/>
              <a:t> do not </a:t>
            </a:r>
            <a:r>
              <a:rPr lang="nb-NO" dirty="0" err="1" smtClean="0"/>
              <a:t>require</a:t>
            </a:r>
            <a:r>
              <a:rPr lang="nb-NO" dirty="0" smtClean="0"/>
              <a:t>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labelling</a:t>
            </a:r>
            <a:endParaRPr lang="nb-NO" dirty="0" smtClean="0"/>
          </a:p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over </a:t>
            </a:r>
            <a:r>
              <a:rPr lang="nb-NO" dirty="0" err="1" smtClean="0"/>
              <a:t>night</a:t>
            </a:r>
            <a:r>
              <a:rPr lang="nb-NO" dirty="0" smtClean="0"/>
              <a:t> </a:t>
            </a:r>
            <a:r>
              <a:rPr lang="nb-NO" dirty="0" err="1" smtClean="0"/>
              <a:t>requires</a:t>
            </a:r>
            <a:r>
              <a:rPr lang="nb-NO" dirty="0" smtClean="0"/>
              <a:t> a minimum </a:t>
            </a:r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:</a:t>
            </a:r>
          </a:p>
          <a:p>
            <a:pPr lvl="1"/>
            <a:r>
              <a:rPr lang="nb-NO" dirty="0" err="1" smtClean="0"/>
              <a:t>Name</a:t>
            </a:r>
            <a:r>
              <a:rPr lang="nb-NO" dirty="0" smtClean="0"/>
              <a:t> and molar </a:t>
            </a:r>
            <a:r>
              <a:rPr lang="nb-NO" dirty="0" err="1" smtClean="0"/>
              <a:t>concentration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pictograms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</a:p>
          <a:p>
            <a:pPr lvl="1"/>
            <a:r>
              <a:rPr lang="nb-NO" dirty="0" err="1" smtClean="0"/>
              <a:t>Highly</a:t>
            </a:r>
            <a:r>
              <a:rPr lang="nb-NO" dirty="0" smtClean="0"/>
              <a:t> relevant </a:t>
            </a:r>
            <a:r>
              <a:rPr lang="nb-NO" dirty="0" err="1" smtClean="0"/>
              <a:t>precautionairy</a:t>
            </a:r>
            <a:r>
              <a:rPr lang="nb-NO" dirty="0" smtClean="0"/>
              <a:t> statements</a:t>
            </a:r>
          </a:p>
        </p:txBody>
      </p:sp>
    </p:spTree>
    <p:extLst>
      <p:ext uri="{BB962C8B-B14F-4D97-AF65-F5344CB8AC3E}">
        <p14:creationId xmlns:p14="http://schemas.microsoft.com/office/powerpoint/2010/main" val="26766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Plus, minus, delta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8716</TotalTime>
  <Words>970</Words>
  <Application>Microsoft Office PowerPoint</Application>
  <PresentationFormat>On-screen Show (4:3)</PresentationFormat>
  <Paragraphs>216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SimSun</vt:lpstr>
      <vt:lpstr>Arial</vt:lpstr>
      <vt:lpstr>Calibri</vt:lpstr>
      <vt:lpstr>Cambria Math</vt:lpstr>
      <vt:lpstr>Times New Roman</vt:lpstr>
      <vt:lpstr>ヒラギノ角ゴ Pro W3</vt:lpstr>
      <vt:lpstr>skolelab</vt:lpstr>
      <vt:lpstr>Introduction to</vt:lpstr>
      <vt:lpstr>Competence aims</vt:lpstr>
      <vt:lpstr>Outline</vt:lpstr>
      <vt:lpstr>Breaks</vt:lpstr>
      <vt:lpstr>Outline</vt:lpstr>
      <vt:lpstr>Why is it important to classify and label chemicals?</vt:lpstr>
      <vt:lpstr>HSE/HMS – authorities in Norway</vt:lpstr>
      <vt:lpstr>About  Regulation (EC) No 1272/2008 (CLP)</vt:lpstr>
      <vt:lpstr>About  Regulation (EC) No 1272/2008 (CLP)</vt:lpstr>
      <vt:lpstr>Timeline for implementing CLP</vt:lpstr>
      <vt:lpstr>PowerPoint Presentation</vt:lpstr>
      <vt:lpstr>Product identifier </vt:lpstr>
      <vt:lpstr>Hazard classes and categories (not part of labelling)</vt:lpstr>
      <vt:lpstr>Hazard pictograms</vt:lpstr>
      <vt:lpstr>Signal words and hazard statements</vt:lpstr>
      <vt:lpstr>Groups of  hazard and precautionary statements</vt:lpstr>
      <vt:lpstr>Exercises – Classifying and making labels</vt:lpstr>
      <vt:lpstr>PowerPoint Presentation</vt:lpstr>
      <vt:lpstr>Exercises – Classifying and making labels</vt:lpstr>
      <vt:lpstr>Classification for acute or chronic aquatic hazard</vt:lpstr>
      <vt:lpstr>M - factor</vt:lpstr>
      <vt:lpstr>Classification – Aquatic acute</vt:lpstr>
      <vt:lpstr>Exercises – Classifying and making labels</vt:lpstr>
      <vt:lpstr>Classification – Aquatic chronic</vt:lpstr>
      <vt:lpstr>Classification – Acute toxicity</vt:lpstr>
      <vt:lpstr>Acute toxicity</vt:lpstr>
      <vt:lpstr>PowerPoint Presentation</vt:lpstr>
      <vt:lpstr>Acute toxicity</vt:lpstr>
      <vt:lpstr>Exercises – Classifying and making labels</vt:lpstr>
      <vt:lpstr>Harmonised classification</vt:lpstr>
      <vt:lpstr>Leads to different classification for the same mixture</vt:lpstr>
      <vt:lpstr>CLP in scientific research</vt:lpstr>
      <vt:lpstr>How to label mixtures in your science lab </vt:lpstr>
      <vt:lpstr>Evaluation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302</cp:revision>
  <cp:lastPrinted>2017-01-17T10:50:42Z</cp:lastPrinted>
  <dcterms:created xsi:type="dcterms:W3CDTF">2014-08-11T07:38:08Z</dcterms:created>
  <dcterms:modified xsi:type="dcterms:W3CDTF">2019-08-13T11:56:19Z</dcterms:modified>
</cp:coreProperties>
</file>