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avi" ContentType="video/avi"/>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3"/>
  </p:notesMasterIdLst>
  <p:handoutMasterIdLst>
    <p:handoutMasterId r:id="rId34"/>
  </p:handoutMasterIdLst>
  <p:sldIdLst>
    <p:sldId id="256" r:id="rId2"/>
    <p:sldId id="288" r:id="rId3"/>
    <p:sldId id="287" r:id="rId4"/>
    <p:sldId id="285" r:id="rId5"/>
    <p:sldId id="291" r:id="rId6"/>
    <p:sldId id="292" r:id="rId7"/>
    <p:sldId id="278" r:id="rId8"/>
    <p:sldId id="318" r:id="rId9"/>
    <p:sldId id="317" r:id="rId10"/>
    <p:sldId id="293" r:id="rId11"/>
    <p:sldId id="320" r:id="rId12"/>
    <p:sldId id="321" r:id="rId13"/>
    <p:sldId id="323" r:id="rId14"/>
    <p:sldId id="322" r:id="rId15"/>
    <p:sldId id="305" r:id="rId16"/>
    <p:sldId id="302" r:id="rId17"/>
    <p:sldId id="306" r:id="rId18"/>
    <p:sldId id="307" r:id="rId19"/>
    <p:sldId id="304" r:id="rId20"/>
    <p:sldId id="295" r:id="rId21"/>
    <p:sldId id="324" r:id="rId22"/>
    <p:sldId id="325" r:id="rId23"/>
    <p:sldId id="277" r:id="rId24"/>
    <p:sldId id="268" r:id="rId25"/>
    <p:sldId id="258" r:id="rId26"/>
    <p:sldId id="260" r:id="rId27"/>
    <p:sldId id="261" r:id="rId28"/>
    <p:sldId id="284" r:id="rId29"/>
    <p:sldId id="271" r:id="rId30"/>
    <p:sldId id="282" r:id="rId31"/>
    <p:sldId id="276" r:id="rId32"/>
  </p:sldIdLst>
  <p:sldSz cx="9144000" cy="6858000" type="screen4x3"/>
  <p:notesSz cx="9906000" cy="67945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774" autoAdjust="0"/>
  </p:normalViewPr>
  <p:slideViewPr>
    <p:cSldViewPr snapToGrid="0" snapToObjects="1">
      <p:cViewPr varScale="1">
        <p:scale>
          <a:sx n="123" d="100"/>
          <a:sy n="123" d="100"/>
        </p:scale>
        <p:origin x="-1200"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p:cViewPr>
        <p:scale>
          <a:sx n="150" d="100"/>
          <a:sy n="150" d="100"/>
        </p:scale>
        <p:origin x="-72" y="852"/>
      </p:cViewPr>
      <p:guideLst>
        <p:guide orient="horz" pos="2140"/>
        <p:guide pos="312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292600" cy="339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611109" y="0"/>
            <a:ext cx="4292600" cy="339725"/>
          </a:xfrm>
          <a:prstGeom prst="rect">
            <a:avLst/>
          </a:prstGeom>
        </p:spPr>
        <p:txBody>
          <a:bodyPr vert="horz" lIns="91440" tIns="45720" rIns="91440" bIns="45720" rtlCol="0"/>
          <a:lstStyle>
            <a:lvl1pPr algn="r">
              <a:defRPr sz="1200"/>
            </a:lvl1pPr>
          </a:lstStyle>
          <a:p>
            <a:fld id="{A6F21608-B358-D14F-B218-25A66DB87E18}" type="datetimeFigureOut">
              <a:rPr lang="en-US" smtClean="0"/>
              <a:pPr/>
              <a:t>10/16/2014</a:t>
            </a:fld>
            <a:endParaRPr lang="en-US"/>
          </a:p>
        </p:txBody>
      </p:sp>
      <p:sp>
        <p:nvSpPr>
          <p:cNvPr id="4" name="Footer Placeholder 3"/>
          <p:cNvSpPr>
            <a:spLocks noGrp="1"/>
          </p:cNvSpPr>
          <p:nvPr>
            <p:ph type="ftr" sz="quarter" idx="2"/>
          </p:nvPr>
        </p:nvSpPr>
        <p:spPr>
          <a:xfrm>
            <a:off x="0" y="6453596"/>
            <a:ext cx="4292600" cy="339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611109" y="6453596"/>
            <a:ext cx="4292600" cy="339725"/>
          </a:xfrm>
          <a:prstGeom prst="rect">
            <a:avLst/>
          </a:prstGeom>
        </p:spPr>
        <p:txBody>
          <a:bodyPr vert="horz" lIns="91440" tIns="45720" rIns="91440" bIns="45720" rtlCol="0" anchor="b"/>
          <a:lstStyle>
            <a:lvl1pPr algn="r">
              <a:defRPr sz="1200"/>
            </a:lvl1pPr>
          </a:lstStyle>
          <a:p>
            <a:fld id="{68E3F132-D374-874B-A546-AE954DA17FD6}" type="slidenum">
              <a:rPr lang="en-US" smtClean="0"/>
              <a:pPr/>
              <a:t>‹#›</a:t>
            </a:fld>
            <a:endParaRPr lang="en-US"/>
          </a:p>
        </p:txBody>
      </p:sp>
    </p:spTree>
    <p:extLst>
      <p:ext uri="{BB962C8B-B14F-4D97-AF65-F5344CB8AC3E}">
        <p14:creationId xmlns:p14="http://schemas.microsoft.com/office/powerpoint/2010/main" val="37846917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292600" cy="339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611109" y="0"/>
            <a:ext cx="4292600" cy="339725"/>
          </a:xfrm>
          <a:prstGeom prst="rect">
            <a:avLst/>
          </a:prstGeom>
        </p:spPr>
        <p:txBody>
          <a:bodyPr vert="horz" lIns="91440" tIns="45720" rIns="91440" bIns="45720" rtlCol="0"/>
          <a:lstStyle>
            <a:lvl1pPr algn="r">
              <a:defRPr sz="1200"/>
            </a:lvl1pPr>
          </a:lstStyle>
          <a:p>
            <a:fld id="{117EB217-C00B-8C42-B693-1551F555122E}" type="datetimeFigureOut">
              <a:rPr lang="en-US" smtClean="0"/>
              <a:pPr/>
              <a:t>10/16/2014</a:t>
            </a:fld>
            <a:endParaRPr lang="en-US"/>
          </a:p>
        </p:txBody>
      </p:sp>
      <p:sp>
        <p:nvSpPr>
          <p:cNvPr id="4" name="Slide Image Placeholder 3"/>
          <p:cNvSpPr>
            <a:spLocks noGrp="1" noRot="1" noChangeAspect="1"/>
          </p:cNvSpPr>
          <p:nvPr>
            <p:ph type="sldImg" idx="2"/>
          </p:nvPr>
        </p:nvSpPr>
        <p:spPr>
          <a:xfrm>
            <a:off x="3254375" y="509588"/>
            <a:ext cx="3397250" cy="254793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90600" y="3227388"/>
            <a:ext cx="7924800" cy="3057525"/>
          </a:xfrm>
          <a:prstGeom prst="rect">
            <a:avLst/>
          </a:prstGeom>
        </p:spPr>
        <p:txBody>
          <a:bodyPr vert="horz" lIns="91440" tIns="45720" rIns="91440" bIns="45720" rtlCol="0"/>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6" name="Footer Placeholder 5"/>
          <p:cNvSpPr>
            <a:spLocks noGrp="1"/>
          </p:cNvSpPr>
          <p:nvPr>
            <p:ph type="ftr" sz="quarter" idx="4"/>
          </p:nvPr>
        </p:nvSpPr>
        <p:spPr>
          <a:xfrm>
            <a:off x="0" y="6453596"/>
            <a:ext cx="4292600" cy="339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611109" y="6453596"/>
            <a:ext cx="4292600" cy="339725"/>
          </a:xfrm>
          <a:prstGeom prst="rect">
            <a:avLst/>
          </a:prstGeom>
        </p:spPr>
        <p:txBody>
          <a:bodyPr vert="horz" lIns="91440" tIns="45720" rIns="91440" bIns="45720" rtlCol="0" anchor="b"/>
          <a:lstStyle>
            <a:lvl1pPr algn="r">
              <a:defRPr sz="1200"/>
            </a:lvl1pPr>
          </a:lstStyle>
          <a:p>
            <a:fld id="{1C472397-ECCA-DE45-9440-B7BD7CD1B06F}" type="slidenum">
              <a:rPr lang="en-US" smtClean="0"/>
              <a:pPr/>
              <a:t>‹#›</a:t>
            </a:fld>
            <a:endParaRPr lang="en-US"/>
          </a:p>
        </p:txBody>
      </p:sp>
    </p:spTree>
    <p:extLst>
      <p:ext uri="{BB962C8B-B14F-4D97-AF65-F5344CB8AC3E}">
        <p14:creationId xmlns:p14="http://schemas.microsoft.com/office/powerpoint/2010/main" val="230707173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kern="1200" dirty="0" err="1" smtClean="0">
                <a:solidFill>
                  <a:schemeClr val="tx1"/>
                </a:solidFill>
                <a:effectLst/>
                <a:latin typeface="+mn-lt"/>
                <a:ea typeface="+mn-ea"/>
                <a:cs typeface="+mn-cs"/>
              </a:rPr>
              <a:t>Videnskabs-Selskabet</a:t>
            </a:r>
            <a:r>
              <a:rPr lang="nb-NO" sz="1200" kern="1200" dirty="0" smtClean="0">
                <a:solidFill>
                  <a:schemeClr val="tx1"/>
                </a:solidFill>
                <a:effectLst/>
                <a:latin typeface="+mn-lt"/>
                <a:ea typeface="+mn-ea"/>
                <a:cs typeface="+mn-cs"/>
              </a:rPr>
              <a:t> i Christiania, som Det Norske </a:t>
            </a:r>
            <a:r>
              <a:rPr lang="nb-NO" sz="1200" kern="1200" dirty="0" err="1" smtClean="0">
                <a:solidFill>
                  <a:schemeClr val="tx1"/>
                </a:solidFill>
                <a:effectLst/>
                <a:latin typeface="+mn-lt"/>
                <a:ea typeface="+mn-ea"/>
                <a:cs typeface="+mn-cs"/>
              </a:rPr>
              <a:t>Videnskaps</a:t>
            </a:r>
            <a:r>
              <a:rPr lang="nb-NO" sz="1200" kern="1200" dirty="0" smtClean="0">
                <a:solidFill>
                  <a:schemeClr val="tx1"/>
                </a:solidFill>
                <a:effectLst/>
                <a:latin typeface="+mn-lt"/>
                <a:ea typeface="+mn-ea"/>
                <a:cs typeface="+mn-cs"/>
              </a:rPr>
              <a:t>-Akademi den gang het, var delt i to klasser som akademiet er i dag. Den matematisk-naturvitenskapelige klasse hadde bare tre møter i vårsemesteret 1864: på fredag 11. mars, 13. mai og 10. juni. Foredragene ble holdt i et rom bak Gamle festsal som i dag er innredet som en rettsal, men som den gang var et rom brukt til eksamen artium.</a:t>
            </a:r>
          </a:p>
          <a:p>
            <a:r>
              <a:rPr lang="nb-NO" sz="1200" kern="1200" dirty="0" smtClean="0">
                <a:solidFill>
                  <a:schemeClr val="tx1"/>
                </a:solidFill>
                <a:effectLst/>
                <a:latin typeface="+mn-lt"/>
                <a:ea typeface="+mn-ea"/>
                <a:cs typeface="+mn-cs"/>
              </a:rPr>
              <a:t>Waage var da ansatt på universitetet som bestyrer av Kemisk laboratorium og Guldberg var lærer på Krigsskolen i mekanikk. Bare Waage var medlem av </a:t>
            </a:r>
            <a:r>
              <a:rPr lang="nb-NO" sz="1200" kern="1200" dirty="0" err="1" smtClean="0">
                <a:solidFill>
                  <a:schemeClr val="tx1"/>
                </a:solidFill>
                <a:effectLst/>
                <a:latin typeface="+mn-lt"/>
                <a:ea typeface="+mn-ea"/>
                <a:cs typeface="+mn-cs"/>
              </a:rPr>
              <a:t>selskabet</a:t>
            </a:r>
            <a:r>
              <a:rPr lang="nb-NO" sz="1200" kern="1200" dirty="0" smtClean="0">
                <a:solidFill>
                  <a:schemeClr val="tx1"/>
                </a:solidFill>
                <a:effectLst/>
                <a:latin typeface="+mn-lt"/>
                <a:ea typeface="+mn-ea"/>
                <a:cs typeface="+mn-cs"/>
              </a:rPr>
              <a:t>, men møtene var åpne for alle. (Guldberg ble innvalgt 15.2.1967.) Vi vet hvem tilhørerne var på de første to møtene for det står i møteprotokollen som i dag er i Riksarkivet. På det første møte var det 11 tilhørere, ikke Guldberg og ingen kjemikere.</a:t>
            </a:r>
          </a:p>
          <a:p>
            <a:endParaRPr lang="en-US" dirty="0"/>
          </a:p>
        </p:txBody>
      </p:sp>
      <p:sp>
        <p:nvSpPr>
          <p:cNvPr id="4" name="Slide Number Placeholder 3"/>
          <p:cNvSpPr>
            <a:spLocks noGrp="1"/>
          </p:cNvSpPr>
          <p:nvPr>
            <p:ph type="sldNum" sz="quarter" idx="10"/>
          </p:nvPr>
        </p:nvSpPr>
        <p:spPr/>
        <p:txBody>
          <a:bodyPr/>
          <a:lstStyle/>
          <a:p>
            <a:fld id="{1C472397-ECCA-DE45-9440-B7BD7CD1B06F}" type="slidenum">
              <a:rPr lang="en-US" smtClean="0"/>
              <a:pPr/>
              <a:t>1</a:t>
            </a:fld>
            <a:endParaRPr lang="en-US"/>
          </a:p>
        </p:txBody>
      </p:sp>
    </p:spTree>
    <p:extLst>
      <p:ext uri="{BB962C8B-B14F-4D97-AF65-F5344CB8AC3E}">
        <p14:creationId xmlns:p14="http://schemas.microsoft.com/office/powerpoint/2010/main" val="72791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Begge startet studiene på universitetet i 1854.</a:t>
            </a:r>
          </a:p>
          <a:p>
            <a:pPr lvl="1"/>
            <a:r>
              <a:rPr lang="nb-NO" dirty="0" smtClean="0"/>
              <a:t>Guldberg var da 18 og Waage 21 år.</a:t>
            </a:r>
          </a:p>
          <a:p>
            <a:pPr lvl="1"/>
            <a:r>
              <a:rPr lang="nb-NO" dirty="0" smtClean="0"/>
              <a:t>Cato Maximilian Guldberg var sønn av en prest og vokste opp i Nannestad.</a:t>
            </a:r>
            <a:br>
              <a:rPr lang="nb-NO" dirty="0" smtClean="0"/>
            </a:br>
            <a:r>
              <a:rPr lang="nb-NO" dirty="0" smtClean="0"/>
              <a:t>Han gikk på skole i Fredrikstad og Christiania.</a:t>
            </a:r>
          </a:p>
          <a:p>
            <a:pPr lvl="1"/>
            <a:r>
              <a:rPr lang="nb-NO" dirty="0" smtClean="0"/>
              <a:t>Peter Waage var sønn en skipper og bonde på Hidra (en øy utenfor Flekkefjord).</a:t>
            </a:r>
            <a:br>
              <a:rPr lang="nb-NO" dirty="0" smtClean="0"/>
            </a:br>
            <a:r>
              <a:rPr lang="nb-NO" dirty="0" smtClean="0"/>
              <a:t>Han gikk på skole i Flekkefjord og Bergen</a:t>
            </a:r>
          </a:p>
          <a:p>
            <a:r>
              <a:rPr lang="nb-NO" dirty="0" smtClean="0"/>
              <a:t>Waage begynte på medisinerstudiet, men fullførte bare 1. avdeling (kjemi og anatomi) i 1857.</a:t>
            </a:r>
          </a:p>
          <a:p>
            <a:pPr lvl="1"/>
            <a:r>
              <a:rPr lang="nb-NO" dirty="0" smtClean="0"/>
              <a:t>I 1858 vant han kronprinsens gullmedalje for en avhandling i strukturkjemi utlyst av fakultetet.</a:t>
            </a:r>
          </a:p>
          <a:p>
            <a:pPr lvl="1"/>
            <a:r>
              <a:rPr lang="nb-NO" dirty="0" smtClean="0"/>
              <a:t>Han ble stipendiat året etter, og i 1860 reiste han til Robert Bunsen (1911-99) i Heidelberg.</a:t>
            </a:r>
          </a:p>
          <a:p>
            <a:pPr lvl="1"/>
            <a:r>
              <a:rPr lang="nb-NO" dirty="0" smtClean="0"/>
              <a:t>I 1861 kom Waage tilbake og ble ansatt som lektor i kjemi og bestyrer av Kemisk laboratorium.</a:t>
            </a:r>
          </a:p>
          <a:p>
            <a:r>
              <a:rPr lang="nb-NO" dirty="0" smtClean="0"/>
              <a:t>Guldberg gjennomførte reallærerstudiet og ble cand. real. i 1859.</a:t>
            </a:r>
          </a:p>
          <a:p>
            <a:pPr lvl="1"/>
            <a:r>
              <a:rPr lang="nb-NO" dirty="0" smtClean="0"/>
              <a:t>Han vant kronprinsens gullmedalje i 1858 for en avhandling i ren matematikk.</a:t>
            </a:r>
          </a:p>
          <a:p>
            <a:pPr lvl="1"/>
            <a:r>
              <a:rPr lang="nb-NO" dirty="0" smtClean="0"/>
              <a:t>Han fikk jobb som lærer på Nissen skole og senere på Krigsskolen.</a:t>
            </a:r>
          </a:p>
          <a:p>
            <a:pPr lvl="1"/>
            <a:r>
              <a:rPr lang="nb-NO" dirty="0" smtClean="0"/>
              <a:t>I 1861-62 studerte han i Paris and Zürich for å kvalifisere seg til en stilling i anvendt matematikk/mekanikk på Krigsskolen. Den stillingen fikk han da han kom hjem til Christiania rett før høstsemesteret 1862.</a:t>
            </a:r>
          </a:p>
          <a:p>
            <a:r>
              <a:rPr lang="nb-NO" dirty="0" smtClean="0"/>
              <a:t>Da startet arbeidet som førte frem til massevirkningsloven.</a:t>
            </a:r>
          </a:p>
          <a:p>
            <a:r>
              <a:rPr lang="nb-NO" dirty="0" smtClean="0"/>
              <a:t>I 1864 var begge småbarnsforeldre og gift med datter av biskop og statsråd Hans Riddervold (1795-1876) så de var svogere.</a:t>
            </a:r>
          </a:p>
          <a:p>
            <a:pPr lvl="1"/>
            <a:r>
              <a:rPr lang="nb-NO" dirty="0" smtClean="0"/>
              <a:t>Riddervold var biskop og suveren sjef for Kirke- og undervisningsdepartementet 1848-72.</a:t>
            </a:r>
            <a:br>
              <a:rPr lang="nb-NO" dirty="0" smtClean="0"/>
            </a:br>
            <a:r>
              <a:rPr lang="nb-NO" dirty="0" smtClean="0"/>
              <a:t>Hans kone (Anna Marie Bull (1803-70)) var Guldbergs tante. </a:t>
            </a:r>
          </a:p>
          <a:p>
            <a:endParaRPr lang="en-US" dirty="0"/>
          </a:p>
        </p:txBody>
      </p:sp>
      <p:sp>
        <p:nvSpPr>
          <p:cNvPr id="4" name="Slide Number Placeholder 3"/>
          <p:cNvSpPr>
            <a:spLocks noGrp="1"/>
          </p:cNvSpPr>
          <p:nvPr>
            <p:ph type="sldNum" sz="quarter" idx="10"/>
          </p:nvPr>
        </p:nvSpPr>
        <p:spPr/>
        <p:txBody>
          <a:bodyPr/>
          <a:lstStyle/>
          <a:p>
            <a:fld id="{1C472397-ECCA-DE45-9440-B7BD7CD1B06F}" type="slidenum">
              <a:rPr lang="en-US" smtClean="0"/>
              <a:pPr/>
              <a:t>4</a:t>
            </a:fld>
            <a:endParaRPr lang="en-US"/>
          </a:p>
        </p:txBody>
      </p:sp>
    </p:spTree>
    <p:extLst>
      <p:ext uri="{BB962C8B-B14F-4D97-AF65-F5344CB8AC3E}">
        <p14:creationId xmlns:p14="http://schemas.microsoft.com/office/powerpoint/2010/main" val="4068637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A61707-4B6E-7641-8E0E-6A957D324C2B}" type="slidenum">
              <a:rPr lang="en-US"/>
              <a:pPr/>
              <a:t>7</a:t>
            </a:fld>
            <a:endParaRPr lang="en-US"/>
          </a:p>
        </p:txBody>
      </p:sp>
      <p:sp>
        <p:nvSpPr>
          <p:cNvPr id="4608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46083" name="Rectangle 3"/>
          <p:cNvSpPr>
            <a:spLocks noGrp="1" noChangeArrowheads="1"/>
          </p:cNvSpPr>
          <p:nvPr>
            <p:ph type="body" idx="1"/>
          </p:nvPr>
        </p:nvSpPr>
        <p:spPr/>
        <p:txBody>
          <a:bodyPr/>
          <a:lstStyle/>
          <a:p>
            <a:endParaRPr lang="nb-NO"/>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99557A-E427-524C-9B78-922C15E7166D}" type="slidenum">
              <a:rPr lang="en-US"/>
              <a:pPr/>
              <a:t>23</a:t>
            </a:fld>
            <a:endParaRPr lang="en-US"/>
          </a:p>
        </p:txBody>
      </p:sp>
      <p:sp>
        <p:nvSpPr>
          <p:cNvPr id="67586"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67587" name="Rectangle 3"/>
          <p:cNvSpPr>
            <a:spLocks noGrp="1" noChangeArrowheads="1"/>
          </p:cNvSpPr>
          <p:nvPr>
            <p:ph type="body" idx="1"/>
          </p:nvPr>
        </p:nvSpPr>
        <p:spPr/>
        <p:txBody>
          <a:bodyPr/>
          <a:lstStyle/>
          <a:p>
            <a:endParaRPr lang="nb-NO"/>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b-NO" dirty="0" smtClean="0"/>
              <a:t>Peter var gift med Johanne Christiane (1838-69), og de hadde datteren Regine 8 måneder. På nyttårsaften 1864</a:t>
            </a:r>
            <a:r>
              <a:rPr lang="nb-NO" baseline="0" dirty="0" smtClean="0"/>
              <a:t> fikk de sønnen Hans.</a:t>
            </a:r>
            <a:r>
              <a:rPr lang="nb-NO" dirty="0" smtClean="0"/>
              <a:t> Cato var gift med Bodil Mathea (1830-1905), og de hadde datteren </a:t>
            </a:r>
            <a:r>
              <a:rPr lang="nb-NO" dirty="0" err="1" smtClean="0"/>
              <a:t>Cathrina</a:t>
            </a:r>
            <a:r>
              <a:rPr lang="nb-NO" dirty="0" smtClean="0"/>
              <a:t> 8 måneder. De bodde i Munkedammen 48 c. 10.5.1864 fikk de datteren Marie Sofie. Cathrine døde 12.4 1865.</a:t>
            </a:r>
          </a:p>
          <a:p>
            <a:pPr marL="0" marR="0" indent="0" algn="l" defTabSz="457200" rtl="0" eaLnBrk="1" fontAlgn="auto" latinLnBrk="0" hangingPunct="1">
              <a:lnSpc>
                <a:spcPct val="100000"/>
              </a:lnSpc>
              <a:spcBef>
                <a:spcPts val="0"/>
              </a:spcBef>
              <a:spcAft>
                <a:spcPts val="0"/>
              </a:spcAft>
              <a:buClrTx/>
              <a:buSzTx/>
              <a:buFontTx/>
              <a:buNone/>
              <a:tabLst/>
              <a:defRPr/>
            </a:pPr>
            <a:r>
              <a:rPr lang="nb-NO" dirty="0" smtClean="0"/>
              <a:t>Peter Waage ble foreslått som bilde på et fly hos Norwegian for to år siden. Han kom</a:t>
            </a:r>
            <a:r>
              <a:rPr lang="nb-NO" baseline="0" dirty="0" smtClean="0"/>
              <a:t> på 3.plass, men ble tatt ut da han ikke var født i Stavanger eller langt unna. I stedet ble Aril Edvardsen valgt. Han er fra </a:t>
            </a:r>
            <a:r>
              <a:rPr lang="nb-NO" baseline="0" dirty="0" err="1" smtClean="0"/>
              <a:t>Kvinnesdal</a:t>
            </a:r>
            <a:r>
              <a:rPr lang="nb-NO" baseline="0" dirty="0" smtClean="0"/>
              <a:t> som legger lenger unna enn Hidra/Flekkefjord.</a:t>
            </a:r>
            <a:endParaRPr lang="nb-NO" dirty="0" smtClean="0"/>
          </a:p>
          <a:p>
            <a:endParaRPr lang="nb-NO" dirty="0"/>
          </a:p>
        </p:txBody>
      </p:sp>
      <p:sp>
        <p:nvSpPr>
          <p:cNvPr id="4" name="Slide Number Placeholder 3"/>
          <p:cNvSpPr>
            <a:spLocks noGrp="1"/>
          </p:cNvSpPr>
          <p:nvPr>
            <p:ph type="sldNum" sz="quarter" idx="10"/>
          </p:nvPr>
        </p:nvSpPr>
        <p:spPr/>
        <p:txBody>
          <a:bodyPr/>
          <a:lstStyle/>
          <a:p>
            <a:fld id="{1C472397-ECCA-DE45-9440-B7BD7CD1B06F}" type="slidenum">
              <a:rPr lang="en-US" smtClean="0"/>
              <a:pPr/>
              <a:t>24</a:t>
            </a:fld>
            <a:endParaRPr lang="en-US"/>
          </a:p>
        </p:txBody>
      </p:sp>
    </p:spTree>
    <p:extLst>
      <p:ext uri="{BB962C8B-B14F-4D97-AF65-F5344CB8AC3E}">
        <p14:creationId xmlns:p14="http://schemas.microsoft.com/office/powerpoint/2010/main" val="13260340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472397-ECCA-DE45-9440-B7BD7CD1B06F}" type="slidenum">
              <a:rPr lang="en-US" smtClean="0"/>
              <a:pPr/>
              <a:t>26</a:t>
            </a:fld>
            <a:endParaRPr lang="en-US"/>
          </a:p>
        </p:txBody>
      </p:sp>
    </p:spTree>
    <p:extLst>
      <p:ext uri="{BB962C8B-B14F-4D97-AF65-F5344CB8AC3E}">
        <p14:creationId xmlns:p14="http://schemas.microsoft.com/office/powerpoint/2010/main" val="4066485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was it possible that the law of mass action was formulated by two unknown scientists in a remote corner of Europe?</a:t>
            </a:r>
            <a:endParaRPr lang="en-US" dirty="0"/>
          </a:p>
        </p:txBody>
      </p:sp>
      <p:sp>
        <p:nvSpPr>
          <p:cNvPr id="4" name="Slide Number Placeholder 3"/>
          <p:cNvSpPr>
            <a:spLocks noGrp="1"/>
          </p:cNvSpPr>
          <p:nvPr>
            <p:ph type="sldNum" sz="quarter" idx="10"/>
          </p:nvPr>
        </p:nvSpPr>
        <p:spPr/>
        <p:txBody>
          <a:bodyPr/>
          <a:lstStyle/>
          <a:p>
            <a:fld id="{668FB58D-1592-416C-A614-5119A060408B}" type="slidenum">
              <a:rPr lang="nb-NO" smtClean="0"/>
              <a:pPr/>
              <a:t>28</a:t>
            </a:fld>
            <a:endParaRPr lang="nb-NO"/>
          </a:p>
        </p:txBody>
      </p:sp>
    </p:spTree>
    <p:extLst>
      <p:ext uri="{BB962C8B-B14F-4D97-AF65-F5344CB8AC3E}">
        <p14:creationId xmlns:p14="http://schemas.microsoft.com/office/powerpoint/2010/main" val="4428430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8FB58D-1592-416C-A614-5119A060408B}" type="slidenum">
              <a:rPr lang="nb-NO" smtClean="0"/>
              <a:pPr/>
              <a:t>29</a:t>
            </a:fld>
            <a:endParaRPr lang="nb-NO"/>
          </a:p>
        </p:txBody>
      </p:sp>
    </p:spTree>
    <p:extLst>
      <p:ext uri="{BB962C8B-B14F-4D97-AF65-F5344CB8AC3E}">
        <p14:creationId xmlns:p14="http://schemas.microsoft.com/office/powerpoint/2010/main" val="4428430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nb-NO" smtClean="0"/>
              <a:t>16.10.2014</a:t>
            </a:r>
            <a:endParaRPr lang="en-US"/>
          </a:p>
        </p:txBody>
      </p:sp>
      <p:sp>
        <p:nvSpPr>
          <p:cNvPr id="5" name="Footer Placeholder 4"/>
          <p:cNvSpPr>
            <a:spLocks noGrp="1"/>
          </p:cNvSpPr>
          <p:nvPr>
            <p:ph type="ftr" sz="quarter" idx="11"/>
          </p:nvPr>
        </p:nvSpPr>
        <p:spPr/>
        <p:txBody>
          <a:bodyPr/>
          <a:lstStyle/>
          <a:p>
            <a:r>
              <a:rPr lang="en-US" smtClean="0"/>
              <a:t>Naturfagkonferansen</a:t>
            </a:r>
            <a:endParaRPr lang="en-US"/>
          </a:p>
        </p:txBody>
      </p:sp>
      <p:sp>
        <p:nvSpPr>
          <p:cNvPr id="6" name="Slide Number Placeholder 5"/>
          <p:cNvSpPr>
            <a:spLocks noGrp="1"/>
          </p:cNvSpPr>
          <p:nvPr>
            <p:ph type="sldNum" sz="quarter" idx="12"/>
          </p:nvPr>
        </p:nvSpPr>
        <p:spPr/>
        <p:txBody>
          <a:bodyPr/>
          <a:lstStyle/>
          <a:p>
            <a:fld id="{45BC6CEB-2F4E-E948-BC7B-5B02D71E3927}" type="slidenum">
              <a:rPr lang="en-US" smtClean="0"/>
              <a:pPr/>
              <a:t>‹#›</a:t>
            </a:fld>
            <a:endParaRPr lang="en-US"/>
          </a:p>
        </p:txBody>
      </p:sp>
    </p:spTree>
    <p:extLst>
      <p:ext uri="{BB962C8B-B14F-4D97-AF65-F5344CB8AC3E}">
        <p14:creationId xmlns:p14="http://schemas.microsoft.com/office/powerpoint/2010/main" val="15918730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nb-NO" smtClean="0"/>
              <a:t>16.10.2014</a:t>
            </a:r>
            <a:endParaRPr lang="en-US"/>
          </a:p>
        </p:txBody>
      </p:sp>
      <p:sp>
        <p:nvSpPr>
          <p:cNvPr id="5" name="Footer Placeholder 4"/>
          <p:cNvSpPr>
            <a:spLocks noGrp="1"/>
          </p:cNvSpPr>
          <p:nvPr>
            <p:ph type="ftr" sz="quarter" idx="11"/>
          </p:nvPr>
        </p:nvSpPr>
        <p:spPr/>
        <p:txBody>
          <a:bodyPr/>
          <a:lstStyle/>
          <a:p>
            <a:r>
              <a:rPr lang="en-US" smtClean="0"/>
              <a:t>Naturfagkonferansen</a:t>
            </a:r>
            <a:endParaRPr lang="en-US"/>
          </a:p>
        </p:txBody>
      </p:sp>
      <p:sp>
        <p:nvSpPr>
          <p:cNvPr id="6" name="Slide Number Placeholder 5"/>
          <p:cNvSpPr>
            <a:spLocks noGrp="1"/>
          </p:cNvSpPr>
          <p:nvPr>
            <p:ph type="sldNum" sz="quarter" idx="12"/>
          </p:nvPr>
        </p:nvSpPr>
        <p:spPr/>
        <p:txBody>
          <a:bodyPr/>
          <a:lstStyle/>
          <a:p>
            <a:fld id="{45BC6CEB-2F4E-E948-BC7B-5B02D71E3927}" type="slidenum">
              <a:rPr lang="en-US" smtClean="0"/>
              <a:pPr/>
              <a:t>‹#›</a:t>
            </a:fld>
            <a:endParaRPr lang="en-US"/>
          </a:p>
        </p:txBody>
      </p:sp>
    </p:spTree>
    <p:extLst>
      <p:ext uri="{BB962C8B-B14F-4D97-AF65-F5344CB8AC3E}">
        <p14:creationId xmlns:p14="http://schemas.microsoft.com/office/powerpoint/2010/main" val="202559633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nb-NO" smtClean="0"/>
              <a:t>16.10.2014</a:t>
            </a:r>
            <a:endParaRPr lang="en-US"/>
          </a:p>
        </p:txBody>
      </p:sp>
      <p:sp>
        <p:nvSpPr>
          <p:cNvPr id="5" name="Footer Placeholder 4"/>
          <p:cNvSpPr>
            <a:spLocks noGrp="1"/>
          </p:cNvSpPr>
          <p:nvPr>
            <p:ph type="ftr" sz="quarter" idx="11"/>
          </p:nvPr>
        </p:nvSpPr>
        <p:spPr/>
        <p:txBody>
          <a:bodyPr/>
          <a:lstStyle/>
          <a:p>
            <a:r>
              <a:rPr lang="en-US" smtClean="0"/>
              <a:t>Naturfagkonferansen</a:t>
            </a:r>
            <a:endParaRPr lang="en-US"/>
          </a:p>
        </p:txBody>
      </p:sp>
      <p:sp>
        <p:nvSpPr>
          <p:cNvPr id="6" name="Slide Number Placeholder 5"/>
          <p:cNvSpPr>
            <a:spLocks noGrp="1"/>
          </p:cNvSpPr>
          <p:nvPr>
            <p:ph type="sldNum" sz="quarter" idx="12"/>
          </p:nvPr>
        </p:nvSpPr>
        <p:spPr/>
        <p:txBody>
          <a:bodyPr/>
          <a:lstStyle/>
          <a:p>
            <a:fld id="{45BC6CEB-2F4E-E948-BC7B-5B02D71E3927}" type="slidenum">
              <a:rPr lang="en-US" smtClean="0"/>
              <a:pPr/>
              <a:t>‹#›</a:t>
            </a:fld>
            <a:endParaRPr lang="en-US"/>
          </a:p>
        </p:txBody>
      </p:sp>
    </p:spTree>
    <p:extLst>
      <p:ext uri="{BB962C8B-B14F-4D97-AF65-F5344CB8AC3E}">
        <p14:creationId xmlns:p14="http://schemas.microsoft.com/office/powerpoint/2010/main" val="1020920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nb-NO" smtClean="0"/>
              <a:t>16.10.2014</a:t>
            </a:r>
            <a:endParaRPr lang="en-US"/>
          </a:p>
        </p:txBody>
      </p:sp>
      <p:sp>
        <p:nvSpPr>
          <p:cNvPr id="6" name="Footer Placeholder 5"/>
          <p:cNvSpPr>
            <a:spLocks noGrp="1"/>
          </p:cNvSpPr>
          <p:nvPr>
            <p:ph type="ftr" sz="quarter" idx="11"/>
          </p:nvPr>
        </p:nvSpPr>
        <p:spPr/>
        <p:txBody>
          <a:bodyPr/>
          <a:lstStyle/>
          <a:p>
            <a:r>
              <a:rPr lang="en-US" smtClean="0"/>
              <a:t>Naturfagkonferansen</a:t>
            </a:r>
            <a:endParaRPr lang="en-US"/>
          </a:p>
        </p:txBody>
      </p:sp>
      <p:sp>
        <p:nvSpPr>
          <p:cNvPr id="7" name="Slide Number Placeholder 6"/>
          <p:cNvSpPr>
            <a:spLocks noGrp="1"/>
          </p:cNvSpPr>
          <p:nvPr>
            <p:ph type="sldNum" sz="quarter" idx="12"/>
          </p:nvPr>
        </p:nvSpPr>
        <p:spPr/>
        <p:txBody>
          <a:bodyPr/>
          <a:lstStyle/>
          <a:p>
            <a:fld id="{45BC6CEB-2F4E-E948-BC7B-5B02D71E3927}" type="slidenum">
              <a:rPr lang="en-US" smtClean="0"/>
              <a:pPr/>
              <a:t>‹#›</a:t>
            </a:fld>
            <a:endParaRPr lang="en-US"/>
          </a:p>
        </p:txBody>
      </p:sp>
    </p:spTree>
    <p:extLst>
      <p:ext uri="{BB962C8B-B14F-4D97-AF65-F5344CB8AC3E}">
        <p14:creationId xmlns:p14="http://schemas.microsoft.com/office/powerpoint/2010/main" val="2174218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nb-NO" smtClean="0"/>
              <a:t>16.10.2014</a:t>
            </a:r>
            <a:endParaRPr lang="en-US"/>
          </a:p>
        </p:txBody>
      </p:sp>
      <p:sp>
        <p:nvSpPr>
          <p:cNvPr id="8" name="Footer Placeholder 7"/>
          <p:cNvSpPr>
            <a:spLocks noGrp="1"/>
          </p:cNvSpPr>
          <p:nvPr>
            <p:ph type="ftr" sz="quarter" idx="11"/>
          </p:nvPr>
        </p:nvSpPr>
        <p:spPr/>
        <p:txBody>
          <a:bodyPr/>
          <a:lstStyle/>
          <a:p>
            <a:r>
              <a:rPr lang="en-US" smtClean="0"/>
              <a:t>Naturfagkonferansen</a:t>
            </a:r>
            <a:endParaRPr lang="en-US"/>
          </a:p>
        </p:txBody>
      </p:sp>
      <p:sp>
        <p:nvSpPr>
          <p:cNvPr id="9" name="Slide Number Placeholder 8"/>
          <p:cNvSpPr>
            <a:spLocks noGrp="1"/>
          </p:cNvSpPr>
          <p:nvPr>
            <p:ph type="sldNum" sz="quarter" idx="12"/>
          </p:nvPr>
        </p:nvSpPr>
        <p:spPr/>
        <p:txBody>
          <a:bodyPr/>
          <a:lstStyle/>
          <a:p>
            <a:fld id="{45BC6CEB-2F4E-E948-BC7B-5B02D71E3927}" type="slidenum">
              <a:rPr lang="en-US" smtClean="0"/>
              <a:pPr/>
              <a:t>‹#›</a:t>
            </a:fld>
            <a:endParaRPr lang="en-US"/>
          </a:p>
        </p:txBody>
      </p:sp>
    </p:spTree>
    <p:extLst>
      <p:ext uri="{BB962C8B-B14F-4D97-AF65-F5344CB8AC3E}">
        <p14:creationId xmlns:p14="http://schemas.microsoft.com/office/powerpoint/2010/main" val="2325322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noProof="0" dirty="0" err="1" smtClean="0"/>
              <a:t>Click</a:t>
            </a:r>
            <a:r>
              <a:rPr lang="en-US" dirty="0" smtClean="0"/>
              <a:t> to edit Master title style</a:t>
            </a:r>
            <a:endParaRPr lang="en-US" dirty="0"/>
          </a:p>
        </p:txBody>
      </p:sp>
      <p:sp>
        <p:nvSpPr>
          <p:cNvPr id="3" name="Date Placeholder 2"/>
          <p:cNvSpPr>
            <a:spLocks noGrp="1"/>
          </p:cNvSpPr>
          <p:nvPr>
            <p:ph type="dt" sz="half" idx="10"/>
          </p:nvPr>
        </p:nvSpPr>
        <p:spPr/>
        <p:txBody>
          <a:bodyPr/>
          <a:lstStyle/>
          <a:p>
            <a:r>
              <a:rPr lang="nb-NO" smtClean="0"/>
              <a:t>16.10.2014</a:t>
            </a:r>
            <a:endParaRPr lang="en-US" dirty="0"/>
          </a:p>
        </p:txBody>
      </p:sp>
      <p:sp>
        <p:nvSpPr>
          <p:cNvPr id="4" name="Footer Placeholder 3"/>
          <p:cNvSpPr>
            <a:spLocks noGrp="1"/>
          </p:cNvSpPr>
          <p:nvPr>
            <p:ph type="ftr" sz="quarter" idx="11"/>
          </p:nvPr>
        </p:nvSpPr>
        <p:spPr/>
        <p:txBody>
          <a:bodyPr/>
          <a:lstStyle>
            <a:lvl1pPr>
              <a:defRPr/>
            </a:lvl1pPr>
          </a:lstStyle>
          <a:p>
            <a:r>
              <a:rPr lang="en-US" smtClean="0"/>
              <a:t>Naturfagkonferansen</a:t>
            </a:r>
            <a:endParaRPr lang="en-US" dirty="0"/>
          </a:p>
        </p:txBody>
      </p:sp>
      <p:sp>
        <p:nvSpPr>
          <p:cNvPr id="5" name="Slide Number Placeholder 4"/>
          <p:cNvSpPr>
            <a:spLocks noGrp="1"/>
          </p:cNvSpPr>
          <p:nvPr>
            <p:ph type="sldNum" sz="quarter" idx="12"/>
          </p:nvPr>
        </p:nvSpPr>
        <p:spPr/>
        <p:txBody>
          <a:bodyPr/>
          <a:lstStyle/>
          <a:p>
            <a:fld id="{45BC6CEB-2F4E-E948-BC7B-5B02D71E3927}" type="slidenum">
              <a:rPr lang="en-US" smtClean="0"/>
              <a:pPr/>
              <a:t>‹#›</a:t>
            </a:fld>
            <a:endParaRPr lang="en-US"/>
          </a:p>
        </p:txBody>
      </p:sp>
    </p:spTree>
    <p:extLst>
      <p:ext uri="{BB962C8B-B14F-4D97-AF65-F5344CB8AC3E}">
        <p14:creationId xmlns:p14="http://schemas.microsoft.com/office/powerpoint/2010/main" val="250309461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b-NO" dirty="0" smtClean="0"/>
              <a:t>16.10.2014</a:t>
            </a:r>
            <a:endParaRPr lang="en-US" dirty="0"/>
          </a:p>
        </p:txBody>
      </p:sp>
      <p:sp>
        <p:nvSpPr>
          <p:cNvPr id="3" name="Footer Placeholder 2"/>
          <p:cNvSpPr>
            <a:spLocks noGrp="1"/>
          </p:cNvSpPr>
          <p:nvPr>
            <p:ph type="ftr" sz="quarter" idx="11"/>
          </p:nvPr>
        </p:nvSpPr>
        <p:spPr/>
        <p:txBody>
          <a:bodyPr/>
          <a:lstStyle>
            <a:lvl1pPr>
              <a:defRPr/>
            </a:lvl1pPr>
          </a:lstStyle>
          <a:p>
            <a:r>
              <a:rPr lang="en-US" dirty="0" err="1" smtClean="0"/>
              <a:t>Naturfagkonferansen</a:t>
            </a:r>
            <a:endParaRPr lang="en-US" dirty="0"/>
          </a:p>
        </p:txBody>
      </p:sp>
      <p:sp>
        <p:nvSpPr>
          <p:cNvPr id="4" name="Slide Number Placeholder 3"/>
          <p:cNvSpPr>
            <a:spLocks noGrp="1"/>
          </p:cNvSpPr>
          <p:nvPr>
            <p:ph type="sldNum" sz="quarter" idx="12"/>
          </p:nvPr>
        </p:nvSpPr>
        <p:spPr/>
        <p:txBody>
          <a:bodyPr/>
          <a:lstStyle/>
          <a:p>
            <a:fld id="{45BC6CEB-2F4E-E948-BC7B-5B02D71E3927}" type="slidenum">
              <a:rPr lang="en-US" smtClean="0"/>
              <a:pPr/>
              <a:t>‹#›</a:t>
            </a:fld>
            <a:endParaRPr lang="en-US"/>
          </a:p>
        </p:txBody>
      </p:sp>
    </p:spTree>
    <p:extLst>
      <p:ext uri="{BB962C8B-B14F-4D97-AF65-F5344CB8AC3E}">
        <p14:creationId xmlns:p14="http://schemas.microsoft.com/office/powerpoint/2010/main" val="3994428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nb-NO" smtClean="0"/>
              <a:t>16.10.2014</a:t>
            </a:r>
            <a:endParaRPr lang="en-US"/>
          </a:p>
        </p:txBody>
      </p:sp>
      <p:sp>
        <p:nvSpPr>
          <p:cNvPr id="6" name="Footer Placeholder 5"/>
          <p:cNvSpPr>
            <a:spLocks noGrp="1"/>
          </p:cNvSpPr>
          <p:nvPr>
            <p:ph type="ftr" sz="quarter" idx="11"/>
          </p:nvPr>
        </p:nvSpPr>
        <p:spPr/>
        <p:txBody>
          <a:bodyPr/>
          <a:lstStyle/>
          <a:p>
            <a:r>
              <a:rPr lang="en-US" smtClean="0"/>
              <a:t>Naturfagkonferansen</a:t>
            </a:r>
            <a:endParaRPr lang="en-US"/>
          </a:p>
        </p:txBody>
      </p:sp>
      <p:sp>
        <p:nvSpPr>
          <p:cNvPr id="7" name="Slide Number Placeholder 6"/>
          <p:cNvSpPr>
            <a:spLocks noGrp="1"/>
          </p:cNvSpPr>
          <p:nvPr>
            <p:ph type="sldNum" sz="quarter" idx="12"/>
          </p:nvPr>
        </p:nvSpPr>
        <p:spPr/>
        <p:txBody>
          <a:bodyPr/>
          <a:lstStyle/>
          <a:p>
            <a:fld id="{45BC6CEB-2F4E-E948-BC7B-5B02D71E3927}" type="slidenum">
              <a:rPr lang="en-US" smtClean="0"/>
              <a:pPr/>
              <a:t>‹#›</a:t>
            </a:fld>
            <a:endParaRPr lang="en-US"/>
          </a:p>
        </p:txBody>
      </p:sp>
    </p:spTree>
    <p:extLst>
      <p:ext uri="{BB962C8B-B14F-4D97-AF65-F5344CB8AC3E}">
        <p14:creationId xmlns:p14="http://schemas.microsoft.com/office/powerpoint/2010/main" val="2867787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nb-NO" smtClean="0"/>
              <a:t>16.10.2014</a:t>
            </a:r>
            <a:endParaRPr lang="en-US"/>
          </a:p>
        </p:txBody>
      </p:sp>
      <p:sp>
        <p:nvSpPr>
          <p:cNvPr id="6" name="Footer Placeholder 5"/>
          <p:cNvSpPr>
            <a:spLocks noGrp="1"/>
          </p:cNvSpPr>
          <p:nvPr>
            <p:ph type="ftr" sz="quarter" idx="11"/>
          </p:nvPr>
        </p:nvSpPr>
        <p:spPr/>
        <p:txBody>
          <a:bodyPr/>
          <a:lstStyle/>
          <a:p>
            <a:r>
              <a:rPr lang="en-US" smtClean="0"/>
              <a:t>Naturfagkonferansen</a:t>
            </a:r>
            <a:endParaRPr lang="en-US"/>
          </a:p>
        </p:txBody>
      </p:sp>
      <p:sp>
        <p:nvSpPr>
          <p:cNvPr id="7" name="Slide Number Placeholder 6"/>
          <p:cNvSpPr>
            <a:spLocks noGrp="1"/>
          </p:cNvSpPr>
          <p:nvPr>
            <p:ph type="sldNum" sz="quarter" idx="12"/>
          </p:nvPr>
        </p:nvSpPr>
        <p:spPr/>
        <p:txBody>
          <a:bodyPr/>
          <a:lstStyle/>
          <a:p>
            <a:fld id="{45BC6CEB-2F4E-E948-BC7B-5B02D71E3927}" type="slidenum">
              <a:rPr lang="en-US" smtClean="0"/>
              <a:pPr/>
              <a:t>‹#›</a:t>
            </a:fld>
            <a:endParaRPr lang="en-US"/>
          </a:p>
        </p:txBody>
      </p:sp>
    </p:spTree>
    <p:extLst>
      <p:ext uri="{BB962C8B-B14F-4D97-AF65-F5344CB8AC3E}">
        <p14:creationId xmlns:p14="http://schemas.microsoft.com/office/powerpoint/2010/main" val="3269558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nb-NO" smtClean="0"/>
              <a:t>16.10.2014</a:t>
            </a:r>
            <a:endParaRPr lang="en-US"/>
          </a:p>
        </p:txBody>
      </p:sp>
      <p:sp>
        <p:nvSpPr>
          <p:cNvPr id="5" name="Footer Placeholder 4"/>
          <p:cNvSpPr>
            <a:spLocks noGrp="1"/>
          </p:cNvSpPr>
          <p:nvPr>
            <p:ph type="ftr" sz="quarter" idx="11"/>
          </p:nvPr>
        </p:nvSpPr>
        <p:spPr/>
        <p:txBody>
          <a:bodyPr/>
          <a:lstStyle/>
          <a:p>
            <a:r>
              <a:rPr lang="en-US" smtClean="0"/>
              <a:t>Naturfagkonferansen</a:t>
            </a:r>
            <a:endParaRPr lang="en-US"/>
          </a:p>
        </p:txBody>
      </p:sp>
      <p:sp>
        <p:nvSpPr>
          <p:cNvPr id="6" name="Slide Number Placeholder 5"/>
          <p:cNvSpPr>
            <a:spLocks noGrp="1"/>
          </p:cNvSpPr>
          <p:nvPr>
            <p:ph type="sldNum" sz="quarter" idx="12"/>
          </p:nvPr>
        </p:nvSpPr>
        <p:spPr/>
        <p:txBody>
          <a:bodyPr/>
          <a:lstStyle/>
          <a:p>
            <a:fld id="{45BC6CEB-2F4E-E948-BC7B-5B02D71E3927}" type="slidenum">
              <a:rPr lang="en-US" smtClean="0"/>
              <a:pPr/>
              <a:t>‹#›</a:t>
            </a:fld>
            <a:endParaRPr lang="en-US"/>
          </a:p>
        </p:txBody>
      </p:sp>
    </p:spTree>
    <p:extLst>
      <p:ext uri="{BB962C8B-B14F-4D97-AF65-F5344CB8AC3E}">
        <p14:creationId xmlns:p14="http://schemas.microsoft.com/office/powerpoint/2010/main" val="4050241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nb-NO" smtClean="0"/>
              <a:t>16.10.2014</a:t>
            </a:r>
            <a:endParaRPr lang="en-US"/>
          </a:p>
        </p:txBody>
      </p:sp>
      <p:sp>
        <p:nvSpPr>
          <p:cNvPr id="5" name="Footer Placeholder 4"/>
          <p:cNvSpPr>
            <a:spLocks noGrp="1"/>
          </p:cNvSpPr>
          <p:nvPr>
            <p:ph type="ftr" sz="quarter" idx="11"/>
          </p:nvPr>
        </p:nvSpPr>
        <p:spPr/>
        <p:txBody>
          <a:bodyPr/>
          <a:lstStyle/>
          <a:p>
            <a:r>
              <a:rPr lang="en-US" smtClean="0"/>
              <a:t>Naturfagkonferansen</a:t>
            </a:r>
            <a:endParaRPr lang="en-US"/>
          </a:p>
        </p:txBody>
      </p:sp>
      <p:sp>
        <p:nvSpPr>
          <p:cNvPr id="6" name="Slide Number Placeholder 5"/>
          <p:cNvSpPr>
            <a:spLocks noGrp="1"/>
          </p:cNvSpPr>
          <p:nvPr>
            <p:ph type="sldNum" sz="quarter" idx="12"/>
          </p:nvPr>
        </p:nvSpPr>
        <p:spPr/>
        <p:txBody>
          <a:bodyPr/>
          <a:lstStyle/>
          <a:p>
            <a:fld id="{45BC6CEB-2F4E-E948-BC7B-5B02D71E3927}" type="slidenum">
              <a:rPr lang="en-US" smtClean="0"/>
              <a:pPr/>
              <a:t>‹#›</a:t>
            </a:fld>
            <a:endParaRPr lang="en-US"/>
          </a:p>
        </p:txBody>
      </p:sp>
    </p:spTree>
    <p:extLst>
      <p:ext uri="{BB962C8B-B14F-4D97-AF65-F5344CB8AC3E}">
        <p14:creationId xmlns:p14="http://schemas.microsoft.com/office/powerpoint/2010/main" val="26196416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Media">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nb-NO"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4" name="Media Placeholder 3"/>
          <p:cNvSpPr>
            <a:spLocks noGrp="1"/>
          </p:cNvSpPr>
          <p:nvPr>
            <p:ph type="media" sz="half" idx="2"/>
          </p:nvPr>
        </p:nvSpPr>
        <p:spPr>
          <a:xfrm>
            <a:off x="4648200" y="1981200"/>
            <a:ext cx="3810000" cy="4114800"/>
          </a:xfrm>
        </p:spPr>
        <p:txBody>
          <a:bodyPr/>
          <a:lstStyle/>
          <a:p>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r>
              <a:rPr lang="nb-NO" smtClean="0"/>
              <a:t>16.10.2014</a:t>
            </a:r>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r>
              <a:rPr lang="en-US" smtClean="0"/>
              <a:t>Naturfagkonferansen</a:t>
            </a:r>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AE280D27-38D2-F64D-82B6-30FBDC043225}" type="slidenum">
              <a:rPr lang="en-US"/>
              <a:pPr/>
              <a:t>‹#›</a:t>
            </a:fld>
            <a:endParaRPr lang="en-US"/>
          </a:p>
        </p:txBody>
      </p:sp>
    </p:spTree>
    <p:extLst>
      <p:ext uri="{BB962C8B-B14F-4D97-AF65-F5344CB8AC3E}">
        <p14:creationId xmlns:p14="http://schemas.microsoft.com/office/powerpoint/2010/main" val="1011427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nb-NO" smtClean="0"/>
              <a:t>16.10.2014</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Naturfagkonferansen</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BC6CEB-2F4E-E948-BC7B-5B02D71E3927}" type="slidenum">
              <a:rPr lang="en-US" smtClean="0"/>
              <a:pPr/>
              <a:t>‹#›</a:t>
            </a:fld>
            <a:endParaRPr lang="en-US"/>
          </a:p>
        </p:txBody>
      </p:sp>
    </p:spTree>
    <p:extLst>
      <p:ext uri="{BB962C8B-B14F-4D97-AF65-F5344CB8AC3E}">
        <p14:creationId xmlns:p14="http://schemas.microsoft.com/office/powerpoint/2010/main" val="2847286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5.jp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jpg"/><Relationship Id="rId5" Type="http://schemas.openxmlformats.org/officeDocument/2006/relationships/image" Target="../media/image13.png"/><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 Id="rId5" Type="http://schemas.openxmlformats.org/officeDocument/2006/relationships/image" Target="../media/image19.jpg"/><Relationship Id="rId4" Type="http://schemas.openxmlformats.org/officeDocument/2006/relationships/image" Target="../media/image18.JPG"/></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4.jpe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microsoft.com/office/2007/relationships/hdphoto" Target="../media/hdphoto3.wdp"/><Relationship Id="rId7" Type="http://schemas.microsoft.com/office/2007/relationships/hdphoto" Target="../media/hdphoto5.wdp"/><Relationship Id="rId2" Type="http://schemas.openxmlformats.org/officeDocument/2006/relationships/image" Target="../media/image26.png"/><Relationship Id="rId1" Type="http://schemas.openxmlformats.org/officeDocument/2006/relationships/slideLayout" Target="../slideLayouts/slideLayout6.xml"/><Relationship Id="rId6" Type="http://schemas.openxmlformats.org/officeDocument/2006/relationships/image" Target="../media/image28.jpeg"/><Relationship Id="rId5" Type="http://schemas.microsoft.com/office/2007/relationships/hdphoto" Target="../media/hdphoto4.wdp"/><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9.png"/><Relationship Id="rId1" Type="http://schemas.openxmlformats.org/officeDocument/2006/relationships/slideLayout" Target="../slideLayouts/slideLayout2.xml"/><Relationship Id="rId5" Type="http://schemas.microsoft.com/office/2007/relationships/hdphoto" Target="../media/hdphoto7.wdp"/><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8" Type="http://schemas.openxmlformats.org/officeDocument/2006/relationships/image" Target="../media/image34.png"/><Relationship Id="rId3" Type="http://schemas.microsoft.com/office/2007/relationships/hdphoto" Target="../media/hdphoto8.wdp"/><Relationship Id="rId7" Type="http://schemas.microsoft.com/office/2007/relationships/hdphoto" Target="../media/hdphoto10.wdp"/><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33.png"/><Relationship Id="rId5" Type="http://schemas.microsoft.com/office/2007/relationships/hdphoto" Target="../media/hdphoto9.wdp"/><Relationship Id="rId4" Type="http://schemas.openxmlformats.org/officeDocument/2006/relationships/image" Target="../media/image32.jpeg"/><Relationship Id="rId9" Type="http://schemas.microsoft.com/office/2007/relationships/hdphoto" Target="../media/hdphoto11.wdp"/></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png"/><Relationship Id="rId1" Type="http://schemas.openxmlformats.org/officeDocument/2006/relationships/slideLayout" Target="../slideLayouts/slideLayout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emf"/></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7.JPG"/><Relationship Id="rId1" Type="http://schemas.openxmlformats.org/officeDocument/2006/relationships/slideLayout" Target="../slideLayouts/slideLayout7.xml"/><Relationship Id="rId4" Type="http://schemas.openxmlformats.org/officeDocument/2006/relationships/hyperlink" Target="http://www.mn.uio.no/kjemi/forskning/grupper/skole/gw-kobberioner.html"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hyperlink" Target="http://www.mn.uio.no/kjemi/forskning/grupper/skole/gw-karbondioksid.html" TargetMode="External"/><Relationship Id="rId1" Type="http://schemas.openxmlformats.org/officeDocument/2006/relationships/slideLayout" Target="../slideLayouts/slideLayout7.xml"/><Relationship Id="rId5" Type="http://schemas.openxmlformats.org/officeDocument/2006/relationships/hyperlink" Target="http://www.mn.uio.no/kjemi/tjenester/kunnskap/gw-skolepakke/" TargetMode="External"/><Relationship Id="rId4" Type="http://schemas.openxmlformats.org/officeDocument/2006/relationships/image" Target="../media/image18.JP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avi"/><Relationship Id="rId1" Type="http://schemas.microsoft.com/office/2007/relationships/media" Target="../media/media1.avi"/><Relationship Id="rId5" Type="http://schemas.openxmlformats.org/officeDocument/2006/relationships/image" Target="../media/image41.png"/><Relationship Id="rId4" Type="http://schemas.openxmlformats.org/officeDocument/2006/relationships/notesSlide" Target="../notesSlides/notesSlide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48.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mn.uio.no/kjemi/forskning/grupper/skole/gw-karbondioksid.html" TargetMode="External"/><Relationship Id="rId2" Type="http://schemas.openxmlformats.org/officeDocument/2006/relationships/hyperlink" Target="http://www.mn.uio.no/kjemi/tjenester/kunnskap/gw-skolepakke/" TargetMode="External"/><Relationship Id="rId1" Type="http://schemas.openxmlformats.org/officeDocument/2006/relationships/slideLayout" Target="../slideLayouts/slideLayout6.xml"/><Relationship Id="rId4" Type="http://schemas.openxmlformats.org/officeDocument/2006/relationships/hyperlink" Target="http://www.mn.uio.no/kjemi/forskning/grupper/skole/gw-kobberioner.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33062" y="-67039"/>
            <a:ext cx="8042988" cy="916126"/>
          </a:xfrm>
        </p:spPr>
        <p:txBody>
          <a:bodyPr>
            <a:normAutofit/>
          </a:bodyPr>
          <a:lstStyle/>
          <a:p>
            <a:r>
              <a:rPr lang="nb-NO" sz="2400" dirty="0" smtClean="0"/>
              <a:t>Massevirkningsloven/Guldberg og Waages lov 150 år</a:t>
            </a:r>
            <a:endParaRPr lang="nb-NO" sz="2400" dirty="0"/>
          </a:p>
        </p:txBody>
      </p:sp>
      <p:sp>
        <p:nvSpPr>
          <p:cNvPr id="3" name="Subtitle 2"/>
          <p:cNvSpPr>
            <a:spLocks noGrp="1"/>
          </p:cNvSpPr>
          <p:nvPr>
            <p:ph type="subTitle" idx="1"/>
          </p:nvPr>
        </p:nvSpPr>
        <p:spPr>
          <a:xfrm>
            <a:off x="1294628" y="4184478"/>
            <a:ext cx="6400800" cy="1752600"/>
          </a:xfrm>
        </p:spPr>
        <p:txBody>
          <a:bodyPr/>
          <a:lstStyle/>
          <a:p>
            <a:r>
              <a:rPr lang="nb-NO" dirty="0" smtClean="0">
                <a:solidFill>
                  <a:schemeClr val="bg1"/>
                </a:solidFill>
              </a:rPr>
              <a:t>Bjørn </a:t>
            </a:r>
            <a:r>
              <a:rPr lang="nb-NO" dirty="0" smtClean="0">
                <a:solidFill>
                  <a:schemeClr val="bg1"/>
                </a:solidFill>
              </a:rPr>
              <a:t>Pedersen og Brit Skaugrud</a:t>
            </a:r>
            <a:endParaRPr lang="nb-NO" dirty="0" smtClean="0">
              <a:solidFill>
                <a:schemeClr val="bg1"/>
              </a:solidFill>
            </a:endParaRPr>
          </a:p>
          <a:p>
            <a:r>
              <a:rPr lang="nb-NO" dirty="0" smtClean="0">
                <a:solidFill>
                  <a:schemeClr val="bg1"/>
                </a:solidFill>
              </a:rPr>
              <a:t>Skolelaboratoriet kjemi, UiO</a:t>
            </a:r>
            <a:endParaRPr lang="nb-NO" dirty="0">
              <a:solidFill>
                <a:schemeClr val="bg1"/>
              </a:solidFill>
            </a:endParaRPr>
          </a:p>
        </p:txBody>
      </p:sp>
      <p:sp>
        <p:nvSpPr>
          <p:cNvPr id="4" name="TextBox 3"/>
          <p:cNvSpPr txBox="1"/>
          <p:nvPr/>
        </p:nvSpPr>
        <p:spPr>
          <a:xfrm>
            <a:off x="3636402" y="628634"/>
            <a:ext cx="5505061" cy="1200329"/>
          </a:xfrm>
          <a:prstGeom prst="rect">
            <a:avLst/>
          </a:prstGeom>
          <a:noFill/>
        </p:spPr>
        <p:txBody>
          <a:bodyPr wrap="square" rtlCol="0">
            <a:spAutoFit/>
          </a:bodyPr>
          <a:lstStyle/>
          <a:p>
            <a:pPr marL="285750" indent="-285750">
              <a:buFont typeface="Arial" panose="020B0604020202020204" pitchFamily="34" charset="0"/>
              <a:buChar char="•"/>
            </a:pPr>
            <a:r>
              <a:rPr lang="nb-NO" dirty="0" smtClean="0"/>
              <a:t>Bjørn forteller </a:t>
            </a:r>
            <a:r>
              <a:rPr lang="nb-NO" dirty="0" smtClean="0"/>
              <a:t>først hva massevirkningsloven var og er</a:t>
            </a:r>
            <a:r>
              <a:rPr lang="nb-NO" dirty="0" smtClean="0"/>
              <a:t>.</a:t>
            </a:r>
          </a:p>
          <a:p>
            <a:pPr marL="285750" indent="-285750">
              <a:buFont typeface="Arial" panose="020B0604020202020204" pitchFamily="34" charset="0"/>
              <a:buChar char="•"/>
            </a:pPr>
            <a:r>
              <a:rPr lang="nb-NO" dirty="0" smtClean="0"/>
              <a:t>Brit forteller om 65 000 kjemiforsøk.</a:t>
            </a:r>
          </a:p>
          <a:p>
            <a:pPr marL="285750" indent="-285750">
              <a:buFont typeface="Arial" panose="020B0604020202020204" pitchFamily="34" charset="0"/>
              <a:buChar char="•"/>
            </a:pPr>
            <a:r>
              <a:rPr lang="nb-NO" dirty="0" smtClean="0"/>
              <a:t>Dere gjør to kjemiforsøk.</a:t>
            </a:r>
            <a:endParaRPr lang="nb-NO" dirty="0" smtClean="0"/>
          </a:p>
          <a:p>
            <a:pPr marL="285750" indent="-285750">
              <a:buFont typeface="Arial" panose="020B0604020202020204" pitchFamily="34" charset="0"/>
              <a:buChar char="•"/>
            </a:pPr>
            <a:r>
              <a:rPr lang="nb-NO" dirty="0" smtClean="0"/>
              <a:t>Bjørn sier noe </a:t>
            </a:r>
            <a:r>
              <a:rPr lang="nb-NO" dirty="0" smtClean="0"/>
              <a:t>om hvem Guldberg </a:t>
            </a:r>
            <a:r>
              <a:rPr lang="nb-NO" dirty="0"/>
              <a:t>og </a:t>
            </a:r>
            <a:r>
              <a:rPr lang="nb-NO" dirty="0" smtClean="0"/>
              <a:t>Waage var</a:t>
            </a:r>
            <a:r>
              <a:rPr lang="nb-NO" dirty="0" smtClean="0"/>
              <a:t>.</a:t>
            </a:r>
            <a:endParaRPr lang="nb-NO" dirty="0"/>
          </a:p>
        </p:txBody>
      </p:sp>
    </p:spTree>
    <p:extLst>
      <p:ext uri="{BB962C8B-B14F-4D97-AF65-F5344CB8AC3E}">
        <p14:creationId xmlns:p14="http://schemas.microsoft.com/office/powerpoint/2010/main" val="3602527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nb-NO" smtClean="0"/>
              <a:t>16.10.2014</a:t>
            </a:r>
            <a:endParaRPr lang="en-US"/>
          </a:p>
        </p:txBody>
      </p:sp>
      <p:sp>
        <p:nvSpPr>
          <p:cNvPr id="5" name="Footer Placeholder 4"/>
          <p:cNvSpPr>
            <a:spLocks noGrp="1"/>
          </p:cNvSpPr>
          <p:nvPr>
            <p:ph type="ftr" sz="quarter" idx="11"/>
          </p:nvPr>
        </p:nvSpPr>
        <p:spPr/>
        <p:txBody>
          <a:bodyPr/>
          <a:lstStyle/>
          <a:p>
            <a:r>
              <a:rPr lang="en-US" smtClean="0"/>
              <a:t>Naturfagkonferansen</a:t>
            </a:r>
            <a:endParaRPr lang="en-US"/>
          </a:p>
        </p:txBody>
      </p:sp>
      <p:sp>
        <p:nvSpPr>
          <p:cNvPr id="6" name="Slide Number Placeholder 5"/>
          <p:cNvSpPr>
            <a:spLocks noGrp="1"/>
          </p:cNvSpPr>
          <p:nvPr>
            <p:ph type="sldNum" sz="quarter" idx="12"/>
          </p:nvPr>
        </p:nvSpPr>
        <p:spPr/>
        <p:txBody>
          <a:bodyPr/>
          <a:lstStyle/>
          <a:p>
            <a:fld id="{45BC6CEB-2F4E-E948-BC7B-5B02D71E3927}" type="slidenum">
              <a:rPr lang="en-US" smtClean="0"/>
              <a:pPr/>
              <a:t>2</a:t>
            </a:fld>
            <a:endParaRPr lang="en-US"/>
          </a:p>
        </p:txBody>
      </p:sp>
      <p:sp>
        <p:nvSpPr>
          <p:cNvPr id="7" name="Rectangle 3"/>
          <p:cNvSpPr>
            <a:spLocks noGrp="1" noChangeArrowheads="1"/>
          </p:cNvSpPr>
          <p:nvPr>
            <p:ph idx="1"/>
          </p:nvPr>
        </p:nvSpPr>
        <p:spPr>
          <a:xfrm>
            <a:off x="336751" y="1366310"/>
            <a:ext cx="8418782" cy="4147032"/>
          </a:xfrm>
        </p:spPr>
        <p:txBody>
          <a:bodyPr>
            <a:normAutofit fontScale="92500" lnSpcReduction="20000"/>
          </a:bodyPr>
          <a:lstStyle/>
          <a:p>
            <a:pPr marL="0" indent="0">
              <a:lnSpc>
                <a:spcPct val="90000"/>
              </a:lnSpc>
              <a:buNone/>
            </a:pPr>
            <a:r>
              <a:rPr lang="nb-NO" sz="2000" dirty="0" smtClean="0"/>
              <a:t>1864: Tre foredrag holdt i et rom bak Gamle festsal i </a:t>
            </a:r>
            <a:r>
              <a:rPr lang="nb-NO" sz="2000" dirty="0" err="1" smtClean="0"/>
              <a:t>Urbygningen</a:t>
            </a:r>
            <a:r>
              <a:rPr lang="nb-NO" sz="2000" dirty="0" smtClean="0"/>
              <a:t>:</a:t>
            </a:r>
            <a:br>
              <a:rPr lang="nb-NO" sz="2000" dirty="0" smtClean="0"/>
            </a:br>
            <a:r>
              <a:rPr lang="nb-NO" sz="2000" dirty="0" smtClean="0"/>
              <a:t/>
            </a:r>
            <a:br>
              <a:rPr lang="nb-NO" sz="2000" dirty="0" smtClean="0"/>
            </a:br>
            <a:r>
              <a:rPr lang="nb-NO" sz="2000" dirty="0" smtClean="0"/>
              <a:t>I 	</a:t>
            </a:r>
            <a:r>
              <a:rPr lang="nb-NO" sz="2000" i="1" dirty="0" smtClean="0"/>
              <a:t>Studier over Affiniteten</a:t>
            </a:r>
            <a:r>
              <a:rPr lang="nb-NO" sz="2000" dirty="0" smtClean="0"/>
              <a:t> av Waage fredag 11. mars.</a:t>
            </a:r>
            <a:br>
              <a:rPr lang="nb-NO" sz="2000" dirty="0" smtClean="0"/>
            </a:br>
            <a:r>
              <a:rPr lang="nb-NO" sz="2000" dirty="0" smtClean="0"/>
              <a:t> </a:t>
            </a:r>
            <a:br>
              <a:rPr lang="nb-NO" sz="2000" dirty="0" smtClean="0"/>
            </a:br>
            <a:r>
              <a:rPr lang="nb-NO" sz="2000" dirty="0" smtClean="0"/>
              <a:t>II 	</a:t>
            </a:r>
            <a:r>
              <a:rPr lang="nb-NO" sz="2000" i="1" dirty="0" err="1" smtClean="0"/>
              <a:t>Nogle</a:t>
            </a:r>
            <a:r>
              <a:rPr lang="nb-NO" sz="2000" i="1" dirty="0" smtClean="0"/>
              <a:t> </a:t>
            </a:r>
            <a:r>
              <a:rPr lang="nb-NO" sz="2000" i="1" dirty="0" err="1" smtClean="0"/>
              <a:t>yderligere</a:t>
            </a:r>
            <a:r>
              <a:rPr lang="nb-NO" sz="2000" i="1" dirty="0" smtClean="0"/>
              <a:t> </a:t>
            </a:r>
            <a:r>
              <a:rPr lang="nb-NO" sz="2000" i="1" dirty="0" err="1" smtClean="0"/>
              <a:t>Forsøg</a:t>
            </a:r>
            <a:r>
              <a:rPr lang="nb-NO" sz="2000" i="1" dirty="0" smtClean="0"/>
              <a:t> </a:t>
            </a:r>
            <a:r>
              <a:rPr lang="nb-NO" sz="2000" dirty="0" smtClean="0"/>
              <a:t>av Waage 13. mai.</a:t>
            </a:r>
            <a:br>
              <a:rPr lang="nb-NO" sz="2000" dirty="0" smtClean="0"/>
            </a:br>
            <a:r>
              <a:rPr lang="nb-NO" sz="2000" dirty="0" smtClean="0"/>
              <a:t/>
            </a:r>
            <a:br>
              <a:rPr lang="nb-NO" sz="2000" dirty="0" smtClean="0"/>
            </a:br>
            <a:r>
              <a:rPr lang="nb-NO" sz="2000" dirty="0" smtClean="0"/>
              <a:t>III 	</a:t>
            </a:r>
            <a:r>
              <a:rPr lang="nb-NO" sz="2000" i="1" dirty="0" smtClean="0"/>
              <a:t>Om Tidens </a:t>
            </a:r>
            <a:r>
              <a:rPr lang="nb-NO" sz="2000" i="1" dirty="0" err="1" smtClean="0"/>
              <a:t>Indflydelse</a:t>
            </a:r>
            <a:r>
              <a:rPr lang="nb-NO" sz="2000" i="1" dirty="0" smtClean="0"/>
              <a:t> på de </a:t>
            </a:r>
            <a:r>
              <a:rPr lang="nb-NO" sz="2000" i="1" dirty="0" err="1" smtClean="0"/>
              <a:t>chemiske</a:t>
            </a:r>
            <a:r>
              <a:rPr lang="nb-NO" sz="2000" i="1" dirty="0" smtClean="0"/>
              <a:t> </a:t>
            </a:r>
            <a:r>
              <a:rPr lang="nb-NO" sz="2000" i="1" dirty="0" err="1" smtClean="0"/>
              <a:t>Processer</a:t>
            </a:r>
            <a:r>
              <a:rPr lang="nb-NO" sz="2000" dirty="0" smtClean="0"/>
              <a:t> av Guldberg 10. juni.</a:t>
            </a:r>
            <a:br>
              <a:rPr lang="nb-NO" sz="2000" dirty="0" smtClean="0"/>
            </a:br>
            <a:r>
              <a:rPr lang="nb-NO" sz="2000" dirty="0" smtClean="0"/>
              <a:t/>
            </a:r>
            <a:br>
              <a:rPr lang="nb-NO" sz="2000" dirty="0" smtClean="0"/>
            </a:br>
            <a:r>
              <a:rPr lang="nb-NO" sz="2000" dirty="0" smtClean="0"/>
              <a:t>Foredragene ble publisert året etter under tittelen </a:t>
            </a:r>
            <a:r>
              <a:rPr lang="nb-NO" sz="2000" i="1" dirty="0" smtClean="0"/>
              <a:t>Studier over Affiniteten</a:t>
            </a:r>
            <a:r>
              <a:rPr lang="nb-NO" sz="2000" dirty="0" smtClean="0"/>
              <a:t>.</a:t>
            </a:r>
            <a:br>
              <a:rPr lang="nb-NO" sz="2000" dirty="0" smtClean="0"/>
            </a:br>
            <a:endParaRPr lang="nb-NO" sz="2000" dirty="0" smtClean="0"/>
          </a:p>
          <a:p>
            <a:pPr marL="0" indent="0">
              <a:lnSpc>
                <a:spcPct val="90000"/>
              </a:lnSpc>
              <a:buNone/>
            </a:pPr>
            <a:r>
              <a:rPr lang="nb-NO" altLang="ja-JP" sz="2000" dirty="0" smtClean="0"/>
              <a:t>1867: </a:t>
            </a:r>
            <a:r>
              <a:rPr lang="nb-NO" altLang="ja-JP" sz="2000" i="1" dirty="0" err="1" smtClean="0"/>
              <a:t>É</a:t>
            </a:r>
            <a:r>
              <a:rPr lang="nb-NO" sz="2000" i="1" dirty="0" err="1" smtClean="0"/>
              <a:t>tudes</a:t>
            </a:r>
            <a:r>
              <a:rPr lang="nb-NO" sz="2000" i="1" dirty="0" smtClean="0"/>
              <a:t> sur les </a:t>
            </a:r>
            <a:r>
              <a:rPr lang="nb-NO" sz="2000" i="1" dirty="0" err="1" smtClean="0"/>
              <a:t>Affinit</a:t>
            </a:r>
            <a:r>
              <a:rPr lang="nb-NO" altLang="ja-JP" sz="2000" i="1" dirty="0" err="1" smtClean="0"/>
              <a:t>és</a:t>
            </a:r>
            <a:r>
              <a:rPr lang="nb-NO" altLang="ja-JP" sz="2000" i="1" dirty="0" smtClean="0"/>
              <a:t> </a:t>
            </a:r>
            <a:r>
              <a:rPr lang="nb-NO" altLang="ja-JP" sz="2000" i="1" dirty="0" err="1" smtClean="0"/>
              <a:t>Chimiques</a:t>
            </a:r>
            <a:r>
              <a:rPr lang="nb-NO" altLang="ja-JP" sz="2000" i="1" dirty="0" smtClean="0"/>
              <a:t>.</a:t>
            </a:r>
            <a:endParaRPr lang="nb-NO" altLang="ja-JP" sz="2000" dirty="0"/>
          </a:p>
          <a:p>
            <a:pPr marL="0" indent="0">
              <a:lnSpc>
                <a:spcPct val="90000"/>
              </a:lnSpc>
              <a:buNone/>
            </a:pPr>
            <a:r>
              <a:rPr lang="nb-NO" altLang="ja-JP" sz="2000" dirty="0" smtClean="0"/>
              <a:t/>
            </a:r>
            <a:br>
              <a:rPr lang="nb-NO" altLang="ja-JP" sz="2000" dirty="0" smtClean="0"/>
            </a:br>
            <a:r>
              <a:rPr lang="nb-NO" altLang="ja-JP" sz="2000" dirty="0" smtClean="0"/>
              <a:t>        Publisert på fransk som et universitetsprogram.</a:t>
            </a:r>
          </a:p>
          <a:p>
            <a:pPr marL="457200" lvl="1" indent="0">
              <a:lnSpc>
                <a:spcPct val="90000"/>
              </a:lnSpc>
              <a:buNone/>
            </a:pPr>
            <a:r>
              <a:rPr lang="nb-NO" altLang="ja-JP" sz="1800" dirty="0" smtClean="0"/>
              <a:t>Flere målinger. Innfører sekundære krefter i form av </a:t>
            </a:r>
            <a:r>
              <a:rPr lang="nb-NO" altLang="ja-JP" sz="1800" dirty="0" err="1" smtClean="0"/>
              <a:t>kryssledd</a:t>
            </a:r>
            <a:r>
              <a:rPr lang="nb-NO" altLang="ja-JP" sz="1800" dirty="0" smtClean="0"/>
              <a:t>.</a:t>
            </a:r>
            <a:br>
              <a:rPr lang="nb-NO" altLang="ja-JP" sz="1800" dirty="0" smtClean="0"/>
            </a:br>
            <a:endParaRPr lang="nb-NO" altLang="ja-JP" sz="1800" dirty="0" smtClean="0"/>
          </a:p>
          <a:p>
            <a:pPr marL="0" indent="0">
              <a:lnSpc>
                <a:spcPct val="90000"/>
              </a:lnSpc>
              <a:buNone/>
            </a:pPr>
            <a:r>
              <a:rPr lang="nb-NO" sz="2000" dirty="0" smtClean="0"/>
              <a:t>1879:</a:t>
            </a:r>
            <a:r>
              <a:rPr lang="nb-NO" sz="2000" i="1" dirty="0" smtClean="0"/>
              <a:t> Om den </a:t>
            </a:r>
            <a:r>
              <a:rPr lang="nb-NO" sz="2000" i="1" dirty="0" err="1" smtClean="0"/>
              <a:t>chemiske</a:t>
            </a:r>
            <a:r>
              <a:rPr lang="nb-NO" sz="2000" i="1" dirty="0" smtClean="0"/>
              <a:t> Affinitet.</a:t>
            </a:r>
            <a:r>
              <a:rPr lang="nb-NO" sz="2000" dirty="0"/>
              <a:t/>
            </a:r>
            <a:br>
              <a:rPr lang="nb-NO" sz="2000" dirty="0"/>
            </a:br>
            <a:r>
              <a:rPr lang="nb-NO" sz="2000" dirty="0" smtClean="0"/>
              <a:t/>
            </a:r>
            <a:br>
              <a:rPr lang="nb-NO" sz="2000" dirty="0" smtClean="0"/>
            </a:br>
            <a:r>
              <a:rPr lang="nb-NO" sz="2000" dirty="0" smtClean="0"/>
              <a:t>        Foredraget ble publisert både på norsk og tysk. </a:t>
            </a:r>
            <a:br>
              <a:rPr lang="nb-NO" sz="2000" dirty="0" smtClean="0"/>
            </a:br>
            <a:r>
              <a:rPr lang="nb-NO" sz="2000" dirty="0" smtClean="0"/>
              <a:t>	</a:t>
            </a:r>
            <a:r>
              <a:rPr lang="nb-NO" sz="1800" dirty="0" smtClean="0"/>
              <a:t>Her </a:t>
            </a:r>
            <a:r>
              <a:rPr lang="nb-NO" sz="1800" i="1" dirty="0" smtClean="0"/>
              <a:t>utledes</a:t>
            </a:r>
            <a:r>
              <a:rPr lang="nb-NO" sz="1800" dirty="0" smtClean="0"/>
              <a:t> massevirkningslovene på grunnlag av kinetisk modell</a:t>
            </a:r>
          </a:p>
        </p:txBody>
      </p:sp>
      <p:sp>
        <p:nvSpPr>
          <p:cNvPr id="8" name="Rectangle 2"/>
          <p:cNvSpPr>
            <a:spLocks noGrp="1" noChangeArrowheads="1"/>
          </p:cNvSpPr>
          <p:nvPr>
            <p:ph type="title"/>
          </p:nvPr>
        </p:nvSpPr>
        <p:spPr>
          <a:xfrm>
            <a:off x="457200" y="575"/>
            <a:ext cx="8229600" cy="913504"/>
          </a:xfrm>
        </p:spPr>
        <p:txBody>
          <a:bodyPr/>
          <a:lstStyle/>
          <a:p>
            <a:r>
              <a:rPr lang="nb-NO" sz="3200" dirty="0" smtClean="0"/>
              <a:t>Massevirkningsloven ble fremlagt i tre utgaver</a:t>
            </a:r>
            <a:endParaRPr lang="nb-NO" sz="3200" dirty="0"/>
          </a:p>
        </p:txBody>
      </p:sp>
    </p:spTree>
    <p:extLst>
      <p:ext uri="{BB962C8B-B14F-4D97-AF65-F5344CB8AC3E}">
        <p14:creationId xmlns:p14="http://schemas.microsoft.com/office/powerpoint/2010/main" val="1266514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nb-NO" sz="3200" dirty="0" smtClean="0"/>
              <a:t>Massevirkningsloven fra 1864 var en naturlov,</a:t>
            </a:r>
            <a:br>
              <a:rPr lang="nb-NO" sz="3200" dirty="0" smtClean="0"/>
            </a:br>
            <a:r>
              <a:rPr lang="nb-NO" sz="3200" dirty="0" smtClean="0"/>
              <a:t>men hva er en naturlov?</a:t>
            </a:r>
            <a:endParaRPr lang="nb-NO" sz="3200" dirty="0"/>
          </a:p>
        </p:txBody>
      </p:sp>
      <p:sp>
        <p:nvSpPr>
          <p:cNvPr id="8" name="Content Placeholder 7"/>
          <p:cNvSpPr>
            <a:spLocks noGrp="1"/>
          </p:cNvSpPr>
          <p:nvPr>
            <p:ph idx="1"/>
          </p:nvPr>
        </p:nvSpPr>
        <p:spPr>
          <a:xfrm>
            <a:off x="457200" y="1417638"/>
            <a:ext cx="8335818" cy="4693602"/>
          </a:xfrm>
        </p:spPr>
        <p:txBody>
          <a:bodyPr>
            <a:normAutofit fontScale="55000" lnSpcReduction="20000"/>
          </a:bodyPr>
          <a:lstStyle/>
          <a:p>
            <a:pPr>
              <a:buFont typeface="Arial" pitchFamily="34" charset="0"/>
              <a:buChar char="•"/>
            </a:pPr>
            <a:r>
              <a:rPr lang="nb-NO" dirty="0" smtClean="0"/>
              <a:t>En naturlov er en sammenfatning av eksperimentelle målinger </a:t>
            </a:r>
            <a:r>
              <a:rPr lang="nb-NO" dirty="0"/>
              <a:t>i </a:t>
            </a:r>
            <a:r>
              <a:rPr lang="nb-NO" dirty="0" smtClean="0"/>
              <a:t>et uttrykk </a:t>
            </a:r>
            <a:r>
              <a:rPr lang="nb-NO" dirty="0"/>
              <a:t>som </a:t>
            </a:r>
            <a:r>
              <a:rPr lang="nb-NO" dirty="0" smtClean="0"/>
              <a:t>ikke er utledet </a:t>
            </a:r>
            <a:r>
              <a:rPr lang="nb-NO" dirty="0"/>
              <a:t>fra </a:t>
            </a:r>
            <a:r>
              <a:rPr lang="nb-NO" dirty="0" smtClean="0"/>
              <a:t>en teori.</a:t>
            </a:r>
          </a:p>
          <a:p>
            <a:pPr>
              <a:buFont typeface="Arial" pitchFamily="34" charset="0"/>
              <a:buChar char="•"/>
            </a:pPr>
            <a:r>
              <a:rPr lang="nb-NO" dirty="0" smtClean="0"/>
              <a:t>Et klassisk eksempel: gasslovene var opprinnelig naturlover.</a:t>
            </a:r>
          </a:p>
          <a:p>
            <a:pPr lvl="1">
              <a:buFont typeface="Arial" pitchFamily="34" charset="0"/>
              <a:buChar char="•"/>
            </a:pPr>
            <a:r>
              <a:rPr lang="nb-NO" i="1" dirty="0" err="1" smtClean="0"/>
              <a:t>Boyle</a:t>
            </a:r>
            <a:r>
              <a:rPr lang="nb-NO" i="1" dirty="0" smtClean="0"/>
              <a:t>-Mariottes lov (1662)</a:t>
            </a:r>
            <a:r>
              <a:rPr lang="nb-NO" dirty="0" smtClean="0"/>
              <a:t>: </a:t>
            </a:r>
            <a:r>
              <a:rPr lang="nb-NO" dirty="0"/>
              <a:t>P</a:t>
            </a:r>
            <a:r>
              <a:rPr lang="nb-NO" dirty="0" smtClean="0"/>
              <a:t>roduktet av trykket (P) og volumet (V) er konstant ved samme stoffmengde gass (n) og temperatur (T).</a:t>
            </a:r>
          </a:p>
          <a:p>
            <a:pPr lvl="1">
              <a:buFont typeface="Arial" pitchFamily="34" charset="0"/>
              <a:buChar char="•"/>
            </a:pPr>
            <a:r>
              <a:rPr lang="nb-NO" i="1" dirty="0" smtClean="0"/>
              <a:t>Charles lov</a:t>
            </a:r>
            <a:r>
              <a:rPr lang="nb-NO" dirty="0" smtClean="0"/>
              <a:t> (1778) eller </a:t>
            </a:r>
            <a:r>
              <a:rPr lang="nb-NO" i="1" dirty="0" smtClean="0"/>
              <a:t>Guy-</a:t>
            </a:r>
            <a:r>
              <a:rPr lang="nb-NO" i="1" dirty="0" err="1" smtClean="0"/>
              <a:t>Lussacs</a:t>
            </a:r>
            <a:r>
              <a:rPr lang="nb-NO" i="1" dirty="0" smtClean="0"/>
              <a:t> lov</a:t>
            </a:r>
            <a:r>
              <a:rPr lang="nb-NO" dirty="0" smtClean="0"/>
              <a:t> (1802):</a:t>
            </a:r>
            <a:br>
              <a:rPr lang="nb-NO" dirty="0" smtClean="0"/>
            </a:br>
            <a:r>
              <a:rPr lang="nb-NO" dirty="0" smtClean="0"/>
              <a:t>Volumet av en gass (V) er proporsjonalt med temperaturen (T) ved samme stoffmengde gass (n) og trykk (P).</a:t>
            </a:r>
          </a:p>
          <a:p>
            <a:pPr lvl="1">
              <a:buFont typeface="Arial" pitchFamily="34" charset="0"/>
              <a:buChar char="•"/>
            </a:pPr>
            <a:r>
              <a:rPr lang="nb-NO" i="1" dirty="0" smtClean="0"/>
              <a:t>Avogadros lov</a:t>
            </a:r>
            <a:r>
              <a:rPr lang="nb-NO" dirty="0" smtClean="0"/>
              <a:t> (1811): </a:t>
            </a:r>
            <a:r>
              <a:rPr lang="nb-NO" dirty="0"/>
              <a:t>Volumet av en gass (V) </a:t>
            </a:r>
            <a:r>
              <a:rPr lang="nb-NO" dirty="0" smtClean="0"/>
              <a:t>er proporsjonalt med stoffmengde gass (n) ved konstant trykk (P) og temperatur (T).</a:t>
            </a:r>
          </a:p>
          <a:p>
            <a:pPr>
              <a:buFont typeface="Arial" pitchFamily="34" charset="0"/>
              <a:buChar char="•"/>
            </a:pPr>
            <a:r>
              <a:rPr lang="nb-NO" dirty="0" smtClean="0"/>
              <a:t>Før 1850-årene trodde man at molekylene i en gass lå i ro. En modell av en gass hvor molekylene beveget seg raskt ble fremsatt av August </a:t>
            </a:r>
            <a:r>
              <a:rPr lang="nb-NO" dirty="0" err="1" smtClean="0"/>
              <a:t>Kröning</a:t>
            </a:r>
            <a:r>
              <a:rPr lang="nb-NO" dirty="0" smtClean="0"/>
              <a:t> i 1856 og av Rudolf Clausius i 1857. Fra denne modellen beregnet de tilstandsligningen for en idealgass:</a:t>
            </a:r>
            <a:r>
              <a:rPr lang="nb-NO" dirty="0"/>
              <a:t/>
            </a:r>
            <a:br>
              <a:rPr lang="nb-NO" dirty="0"/>
            </a:br>
            <a:r>
              <a:rPr lang="nb-NO" dirty="0" smtClean="0"/>
              <a:t>PV </a:t>
            </a:r>
            <a:r>
              <a:rPr lang="nb-NO" dirty="0"/>
              <a:t>= </a:t>
            </a:r>
            <a:r>
              <a:rPr lang="nb-NO" dirty="0" err="1" smtClean="0"/>
              <a:t>nRT</a:t>
            </a:r>
            <a:r>
              <a:rPr lang="nb-NO" dirty="0" smtClean="0"/>
              <a:t> (og den forklarer alle de tre gasslovene).</a:t>
            </a:r>
            <a:br>
              <a:rPr lang="nb-NO" dirty="0" smtClean="0"/>
            </a:br>
            <a:endParaRPr lang="nb-NO" dirty="0" smtClean="0"/>
          </a:p>
          <a:p>
            <a:pPr>
              <a:buFont typeface="Arial" pitchFamily="34" charset="0"/>
              <a:buChar char="•"/>
            </a:pPr>
            <a:r>
              <a:rPr lang="nb-NO" dirty="0" smtClean="0"/>
              <a:t>Dette skjedde på den tiden Guldberg og Waage foreslo sin naturlov, massevirkningsloven.</a:t>
            </a:r>
            <a:endParaRPr lang="nb-NO" dirty="0"/>
          </a:p>
          <a:p>
            <a:pPr>
              <a:buFont typeface="Arial" pitchFamily="34" charset="0"/>
              <a:buChar char="•"/>
            </a:pPr>
            <a:r>
              <a:rPr lang="nb-NO" dirty="0" smtClean="0"/>
              <a:t>Guldberg prøvde hele livet å utlede en tilstandsligning for faste stoffer og væsker, men lyktes ikke. Det har heller ikke noen </a:t>
            </a:r>
            <a:r>
              <a:rPr lang="nb-NO" dirty="0"/>
              <a:t>andre!</a:t>
            </a:r>
          </a:p>
          <a:p>
            <a:pPr>
              <a:buFont typeface="Arial" pitchFamily="34" charset="0"/>
              <a:buChar char="•"/>
            </a:pPr>
            <a:endParaRPr lang="nb-NO" dirty="0" smtClean="0"/>
          </a:p>
          <a:p>
            <a:pPr>
              <a:buFont typeface="Arial" pitchFamily="34" charset="0"/>
              <a:buChar char="•"/>
            </a:pPr>
            <a:endParaRPr lang="nb-NO" dirty="0"/>
          </a:p>
        </p:txBody>
      </p:sp>
      <p:sp>
        <p:nvSpPr>
          <p:cNvPr id="4" name="Date Placeholder 3"/>
          <p:cNvSpPr>
            <a:spLocks noGrp="1"/>
          </p:cNvSpPr>
          <p:nvPr>
            <p:ph type="dt" sz="half" idx="10"/>
          </p:nvPr>
        </p:nvSpPr>
        <p:spPr/>
        <p:txBody>
          <a:bodyPr/>
          <a:lstStyle/>
          <a:p>
            <a:r>
              <a:rPr lang="nb-NO" smtClean="0"/>
              <a:t>16.10.2014</a:t>
            </a:r>
            <a:endParaRPr lang="en-US"/>
          </a:p>
        </p:txBody>
      </p:sp>
      <p:sp>
        <p:nvSpPr>
          <p:cNvPr id="5" name="Footer Placeholder 4"/>
          <p:cNvSpPr>
            <a:spLocks noGrp="1"/>
          </p:cNvSpPr>
          <p:nvPr>
            <p:ph type="ftr" sz="quarter" idx="11"/>
          </p:nvPr>
        </p:nvSpPr>
        <p:spPr/>
        <p:txBody>
          <a:bodyPr/>
          <a:lstStyle/>
          <a:p>
            <a:r>
              <a:rPr lang="en-US" smtClean="0"/>
              <a:t>Naturfagkonferansen</a:t>
            </a:r>
            <a:endParaRPr lang="en-US"/>
          </a:p>
        </p:txBody>
      </p:sp>
      <p:sp>
        <p:nvSpPr>
          <p:cNvPr id="6" name="Slide Number Placeholder 5"/>
          <p:cNvSpPr>
            <a:spLocks noGrp="1"/>
          </p:cNvSpPr>
          <p:nvPr>
            <p:ph type="sldNum" sz="quarter" idx="12"/>
          </p:nvPr>
        </p:nvSpPr>
        <p:spPr/>
        <p:txBody>
          <a:bodyPr/>
          <a:lstStyle/>
          <a:p>
            <a:fld id="{45BC6CEB-2F4E-E948-BC7B-5B02D71E3927}" type="slidenum">
              <a:rPr lang="en-US" smtClean="0"/>
              <a:pPr/>
              <a:t>3</a:t>
            </a:fld>
            <a:endParaRPr lang="en-US"/>
          </a:p>
        </p:txBody>
      </p:sp>
    </p:spTree>
    <p:extLst>
      <p:ext uri="{BB962C8B-B14F-4D97-AF65-F5344CB8AC3E}">
        <p14:creationId xmlns:p14="http://schemas.microsoft.com/office/powerpoint/2010/main" val="1163549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222"/>
            <a:ext cx="8280920" cy="907498"/>
          </a:xfrm>
        </p:spPr>
        <p:txBody>
          <a:bodyPr/>
          <a:lstStyle/>
          <a:p>
            <a:r>
              <a:rPr lang="nb-NO" dirty="0" smtClean="0"/>
              <a:t>G&amp;W studerte affiniteten</a:t>
            </a:r>
            <a:endParaRPr lang="nb-NO" dirty="0"/>
          </a:p>
        </p:txBody>
      </p:sp>
      <p:sp>
        <p:nvSpPr>
          <p:cNvPr id="3" name="Content Placeholder 2"/>
          <p:cNvSpPr>
            <a:spLocks noGrp="1"/>
          </p:cNvSpPr>
          <p:nvPr>
            <p:ph idx="1"/>
          </p:nvPr>
        </p:nvSpPr>
        <p:spPr>
          <a:xfrm>
            <a:off x="395536" y="908721"/>
            <a:ext cx="8229600" cy="3888432"/>
          </a:xfrm>
        </p:spPr>
        <p:txBody>
          <a:bodyPr>
            <a:normAutofit fontScale="85000" lnSpcReduction="20000"/>
          </a:bodyPr>
          <a:lstStyle/>
          <a:p>
            <a:r>
              <a:rPr lang="nb-NO" dirty="0" smtClean="0"/>
              <a:t>Affinitet</a:t>
            </a:r>
            <a:r>
              <a:rPr lang="nb-NO" dirty="0"/>
              <a:t>, trodde man den </a:t>
            </a:r>
            <a:r>
              <a:rPr lang="nb-NO" dirty="0" smtClean="0"/>
              <a:t>gang, skulle være en kraft som bevirket dannelse av en kjemisk forbindelse.</a:t>
            </a:r>
          </a:p>
          <a:p>
            <a:r>
              <a:rPr lang="nb-NO" dirty="0" smtClean="0"/>
              <a:t>Waage hevder i det første foredraget at denne kraft vil man ikke finne ved elektriske eller </a:t>
            </a:r>
            <a:r>
              <a:rPr lang="nb-NO" dirty="0" err="1" smtClean="0"/>
              <a:t>termokjemiske</a:t>
            </a:r>
            <a:r>
              <a:rPr lang="nb-NO" dirty="0" smtClean="0"/>
              <a:t> metoder. De ville finne lovene for affiniteten ved å måle </a:t>
            </a:r>
            <a:r>
              <a:rPr lang="nb-NO" i="1" dirty="0" smtClean="0"/>
              <a:t>reaksjonsfarten</a:t>
            </a:r>
            <a:r>
              <a:rPr lang="nb-NO" dirty="0" smtClean="0"/>
              <a:t>.</a:t>
            </a:r>
          </a:p>
          <a:p>
            <a:r>
              <a:rPr lang="nb-NO" dirty="0" smtClean="0"/>
              <a:t>De hadde et meget ambisiøst mål: de ville finne lovene for kjemien slik Newton fant lovene for mekanikken.</a:t>
            </a:r>
          </a:p>
          <a:p>
            <a:r>
              <a:rPr lang="nb-NO" dirty="0" smtClean="0"/>
              <a:t>G&amp;W var inspirert av den franske kjemikeren </a:t>
            </a:r>
            <a:r>
              <a:rPr lang="nb-NO" dirty="0" err="1" smtClean="0"/>
              <a:t>Marcellin</a:t>
            </a:r>
            <a:r>
              <a:rPr lang="nb-NO" dirty="0" smtClean="0"/>
              <a:t> </a:t>
            </a:r>
            <a:r>
              <a:rPr lang="nb-NO" dirty="0" err="1" smtClean="0"/>
              <a:t>Berthelots</a:t>
            </a:r>
            <a:r>
              <a:rPr lang="nb-NO" dirty="0" smtClean="0"/>
              <a:t> studier av esterreaksjonen publisert i 1862.</a:t>
            </a:r>
          </a:p>
          <a:p>
            <a:endParaRPr lang="nb-NO" dirty="0"/>
          </a:p>
        </p:txBody>
      </p:sp>
      <p:sp>
        <p:nvSpPr>
          <p:cNvPr id="4" name="Date Placeholder 3"/>
          <p:cNvSpPr>
            <a:spLocks noGrp="1"/>
          </p:cNvSpPr>
          <p:nvPr>
            <p:ph type="dt" sz="half" idx="10"/>
          </p:nvPr>
        </p:nvSpPr>
        <p:spPr/>
        <p:txBody>
          <a:bodyPr/>
          <a:lstStyle/>
          <a:p>
            <a:r>
              <a:rPr lang="nb-NO" smtClean="0"/>
              <a:t>16.10.2014</a:t>
            </a:r>
            <a:endParaRPr lang="nb-NO"/>
          </a:p>
        </p:txBody>
      </p:sp>
      <p:sp>
        <p:nvSpPr>
          <p:cNvPr id="5" name="Footer Placeholder 4"/>
          <p:cNvSpPr>
            <a:spLocks noGrp="1"/>
          </p:cNvSpPr>
          <p:nvPr>
            <p:ph type="ftr" sz="quarter" idx="11"/>
          </p:nvPr>
        </p:nvSpPr>
        <p:spPr/>
        <p:txBody>
          <a:bodyPr/>
          <a:lstStyle/>
          <a:p>
            <a:r>
              <a:rPr lang="nb-NO" smtClean="0"/>
              <a:t>Naturfagkonferansen</a:t>
            </a:r>
            <a:endParaRPr lang="nb-NO"/>
          </a:p>
        </p:txBody>
      </p:sp>
      <p:sp>
        <p:nvSpPr>
          <p:cNvPr id="6" name="Slide Number Placeholder 5"/>
          <p:cNvSpPr>
            <a:spLocks noGrp="1"/>
          </p:cNvSpPr>
          <p:nvPr>
            <p:ph type="sldNum" sz="quarter" idx="12"/>
          </p:nvPr>
        </p:nvSpPr>
        <p:spPr/>
        <p:txBody>
          <a:bodyPr/>
          <a:lstStyle/>
          <a:p>
            <a:fld id="{894F89BC-EF0E-4135-893F-1D4FD3BC260C}" type="slidenum">
              <a:rPr lang="nb-NO" smtClean="0"/>
              <a:pPr/>
              <a:t>4</a:t>
            </a:fld>
            <a:endParaRPr lang="nb-NO"/>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4869160"/>
            <a:ext cx="3852672" cy="1469136"/>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48209" y="4899009"/>
            <a:ext cx="4895792" cy="1411474"/>
          </a:xfrm>
          <a:prstGeom prst="rect">
            <a:avLst/>
          </a:prstGeom>
        </p:spPr>
      </p:pic>
    </p:spTree>
    <p:extLst>
      <p:ext uri="{BB962C8B-B14F-4D97-AF65-F5344CB8AC3E}">
        <p14:creationId xmlns:p14="http://schemas.microsoft.com/office/powerpoint/2010/main" val="1257636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008112"/>
          </a:xfrm>
        </p:spPr>
        <p:txBody>
          <a:bodyPr>
            <a:noAutofit/>
          </a:bodyPr>
          <a:lstStyle/>
          <a:p>
            <a:r>
              <a:rPr lang="nb-NO" sz="3600" dirty="0" smtClean="0"/>
              <a:t>Første utgave av massevirkningsloven</a:t>
            </a:r>
            <a:endParaRPr lang="nb-NO" sz="3600" dirty="0"/>
          </a:p>
        </p:txBody>
      </p:sp>
      <p:sp>
        <p:nvSpPr>
          <p:cNvPr id="3" name="Content Placeholder 2"/>
          <p:cNvSpPr>
            <a:spLocks noGrp="1"/>
          </p:cNvSpPr>
          <p:nvPr>
            <p:ph idx="1"/>
          </p:nvPr>
        </p:nvSpPr>
        <p:spPr>
          <a:xfrm>
            <a:off x="323528" y="1052736"/>
            <a:ext cx="8496944" cy="5384306"/>
          </a:xfrm>
        </p:spPr>
        <p:txBody>
          <a:bodyPr>
            <a:normAutofit/>
          </a:bodyPr>
          <a:lstStyle/>
          <a:p>
            <a:pPr marL="0" lvl="1" indent="0">
              <a:buNone/>
            </a:pPr>
            <a:r>
              <a:rPr lang="nb-NO" sz="2400" dirty="0" smtClean="0"/>
              <a:t>La </a:t>
            </a:r>
            <a:r>
              <a:rPr lang="nb-NO" sz="2400" dirty="0"/>
              <a:t>oss se på </a:t>
            </a:r>
            <a:r>
              <a:rPr lang="nb-NO" sz="2400" dirty="0" smtClean="0"/>
              <a:t>en </a:t>
            </a:r>
            <a:r>
              <a:rPr lang="nb-NO" sz="2400" dirty="0"/>
              <a:t>enkel kjemisk </a:t>
            </a:r>
            <a:r>
              <a:rPr lang="nb-NO" sz="2400" dirty="0" smtClean="0"/>
              <a:t>reaksjon som </a:t>
            </a:r>
            <a:r>
              <a:rPr lang="nb-NO" sz="2000" dirty="0" smtClean="0"/>
              <a:t>foregår </a:t>
            </a:r>
            <a:r>
              <a:rPr lang="nb-NO" sz="2000" dirty="0"/>
              <a:t>i en løsning eller i en gass i et kar som er lukket så ingen av stoffene slipper </a:t>
            </a:r>
            <a:r>
              <a:rPr lang="nb-NO" sz="2000" dirty="0" smtClean="0"/>
              <a:t>ut.</a:t>
            </a:r>
            <a:br>
              <a:rPr lang="nb-NO" sz="2000" dirty="0" smtClean="0"/>
            </a:br>
            <a:r>
              <a:rPr lang="nb-NO" sz="2000" dirty="0" smtClean="0"/>
              <a:t>Reaktantene A </a:t>
            </a:r>
            <a:r>
              <a:rPr lang="nb-NO" sz="2000" dirty="0"/>
              <a:t>og B reagerer med hverandre og gir produktene C og </a:t>
            </a:r>
            <a:r>
              <a:rPr lang="nb-NO" sz="2000" dirty="0" smtClean="0"/>
              <a:t>D.</a:t>
            </a:r>
            <a:br>
              <a:rPr lang="nb-NO" sz="2000" dirty="0" smtClean="0"/>
            </a:br>
            <a:r>
              <a:rPr lang="nb-NO" sz="2000" dirty="0" smtClean="0"/>
              <a:t>Reaksjonsligningen er: A + B </a:t>
            </a:r>
            <a:r>
              <a:rPr lang="en-US" altLang="zh-CN" sz="2000" dirty="0" smtClean="0">
                <a:latin typeface="Wingdings"/>
                <a:ea typeface="Wingdings"/>
                <a:cs typeface="Wingdings"/>
                <a:sym typeface="Wingdings"/>
              </a:rPr>
              <a:t></a:t>
            </a:r>
            <a:r>
              <a:rPr lang="nb-NO" sz="2000" dirty="0" smtClean="0"/>
              <a:t>C </a:t>
            </a:r>
            <a:r>
              <a:rPr lang="nb-NO" sz="2000" dirty="0"/>
              <a:t>+ D</a:t>
            </a:r>
          </a:p>
          <a:p>
            <a:pPr marL="457200" lvl="1" indent="0">
              <a:buNone/>
            </a:pPr>
            <a:r>
              <a:rPr lang="nb-NO" sz="2000" dirty="0"/>
              <a:t>Her er A og B </a:t>
            </a:r>
            <a:r>
              <a:rPr lang="nb-NO" sz="2000" dirty="0" smtClean="0"/>
              <a:t>reaktantene, </a:t>
            </a:r>
            <a:r>
              <a:rPr lang="nb-NO" sz="2000" dirty="0"/>
              <a:t>C og D produktene. </a:t>
            </a:r>
            <a:r>
              <a:rPr lang="nb-NO" sz="2000" dirty="0" smtClean="0"/>
              <a:t>Men også produktene reagerer og gir reaktantene hevdet Guldberg og Waage (G&amp;W) så reaksjonsligningen </a:t>
            </a:r>
            <a:r>
              <a:rPr lang="nb-NO" sz="2000" dirty="0"/>
              <a:t>bør skrives:</a:t>
            </a:r>
            <a:br>
              <a:rPr lang="nb-NO" sz="2000" dirty="0"/>
            </a:br>
            <a:r>
              <a:rPr lang="nb-NO" sz="2000" dirty="0"/>
              <a:t>	</a:t>
            </a:r>
            <a:r>
              <a:rPr lang="nb-NO" sz="2000" dirty="0" smtClean="0"/>
              <a:t>A </a:t>
            </a:r>
            <a:r>
              <a:rPr lang="nb-NO" sz="2000" dirty="0"/>
              <a:t>+ B </a:t>
            </a:r>
            <a:r>
              <a:rPr lang="en-US" altLang="zh-CN" sz="2000" dirty="0"/>
              <a:t>⇌</a:t>
            </a:r>
            <a:r>
              <a:rPr lang="nb-NO" sz="2000" dirty="0"/>
              <a:t> C + </a:t>
            </a:r>
            <a:r>
              <a:rPr lang="nb-NO" sz="2000" dirty="0" smtClean="0"/>
              <a:t>D</a:t>
            </a:r>
            <a:br>
              <a:rPr lang="nb-NO" sz="2000" dirty="0" smtClean="0"/>
            </a:br>
            <a:r>
              <a:rPr lang="nb-NO" sz="2000" dirty="0" smtClean="0"/>
              <a:t>Når reaksjonsfarten begge veier er like stor er reaksjonen i likevekt. Det er markert med dobbeltpilen (som G&amp;W </a:t>
            </a:r>
            <a:r>
              <a:rPr lang="nb-NO" sz="2000" dirty="0"/>
              <a:t>ikke </a:t>
            </a:r>
            <a:r>
              <a:rPr lang="nb-NO" sz="2000" dirty="0" smtClean="0"/>
              <a:t>brukte). Så likevekten er dynamisk!</a:t>
            </a:r>
          </a:p>
          <a:p>
            <a:pPr marL="457200" lvl="1" indent="0">
              <a:buNone/>
            </a:pPr>
            <a:r>
              <a:rPr lang="nb-NO" sz="2000" dirty="0" smtClean="0"/>
              <a:t>Dette var det først G&amp;W som hevdet: </a:t>
            </a:r>
            <a:r>
              <a:rPr lang="nb-NO" sz="2000" i="1" dirty="0" smtClean="0"/>
              <a:t>en kjemisk reaksjon går begge veier og kommer til slutt i likevekt. Dessuten: likevekten er dynamisk og ikke statisk.</a:t>
            </a:r>
          </a:p>
          <a:p>
            <a:pPr marL="457200" lvl="1" indent="0">
              <a:buNone/>
            </a:pPr>
            <a:endParaRPr lang="nb-NO" sz="2000" dirty="0" smtClean="0"/>
          </a:p>
        </p:txBody>
      </p:sp>
      <p:sp>
        <p:nvSpPr>
          <p:cNvPr id="4" name="Date Placeholder 3"/>
          <p:cNvSpPr>
            <a:spLocks noGrp="1"/>
          </p:cNvSpPr>
          <p:nvPr>
            <p:ph type="dt" sz="half" idx="10"/>
          </p:nvPr>
        </p:nvSpPr>
        <p:spPr/>
        <p:txBody>
          <a:bodyPr/>
          <a:lstStyle/>
          <a:p>
            <a:r>
              <a:rPr lang="nb-NO" smtClean="0"/>
              <a:t>16.10.2014</a:t>
            </a:r>
            <a:endParaRPr lang="nb-NO"/>
          </a:p>
        </p:txBody>
      </p:sp>
      <p:sp>
        <p:nvSpPr>
          <p:cNvPr id="5" name="Footer Placeholder 4"/>
          <p:cNvSpPr>
            <a:spLocks noGrp="1"/>
          </p:cNvSpPr>
          <p:nvPr>
            <p:ph type="ftr" sz="quarter" idx="11"/>
          </p:nvPr>
        </p:nvSpPr>
        <p:spPr/>
        <p:txBody>
          <a:bodyPr/>
          <a:lstStyle/>
          <a:p>
            <a:r>
              <a:rPr lang="nb-NO" smtClean="0"/>
              <a:t>Naturfagkonferansen</a:t>
            </a:r>
            <a:endParaRPr lang="nb-NO" dirty="0"/>
          </a:p>
        </p:txBody>
      </p:sp>
      <p:sp>
        <p:nvSpPr>
          <p:cNvPr id="6" name="Slide Number Placeholder 5"/>
          <p:cNvSpPr>
            <a:spLocks noGrp="1"/>
          </p:cNvSpPr>
          <p:nvPr>
            <p:ph type="sldNum" sz="quarter" idx="12"/>
          </p:nvPr>
        </p:nvSpPr>
        <p:spPr/>
        <p:txBody>
          <a:bodyPr/>
          <a:lstStyle/>
          <a:p>
            <a:fld id="{894F89BC-EF0E-4135-893F-1D4FD3BC260C}" type="slidenum">
              <a:rPr lang="nb-NO" smtClean="0"/>
              <a:pPr/>
              <a:t>5</a:t>
            </a:fld>
            <a:endParaRPr lang="nb-NO"/>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205"/>
            <a:ext cx="8229600" cy="902515"/>
          </a:xfrm>
        </p:spPr>
        <p:txBody>
          <a:bodyPr/>
          <a:lstStyle/>
          <a:p>
            <a:r>
              <a:rPr lang="nb-NO" dirty="0" smtClean="0"/>
              <a:t>G&amp;W studerte tre reaksjoner</a:t>
            </a:r>
            <a:endParaRPr lang="nb-NO" dirty="0"/>
          </a:p>
        </p:txBody>
      </p:sp>
      <p:sp>
        <p:nvSpPr>
          <p:cNvPr id="3" name="Content Placeholder 2"/>
          <p:cNvSpPr>
            <a:spLocks noGrp="1"/>
          </p:cNvSpPr>
          <p:nvPr>
            <p:ph idx="1"/>
          </p:nvPr>
        </p:nvSpPr>
        <p:spPr>
          <a:xfrm>
            <a:off x="395536" y="1198283"/>
            <a:ext cx="8649087" cy="5075187"/>
          </a:xfrm>
        </p:spPr>
        <p:txBody>
          <a:bodyPr>
            <a:normAutofit fontScale="77500" lnSpcReduction="20000"/>
          </a:bodyPr>
          <a:lstStyle/>
          <a:p>
            <a:pPr lvl="0"/>
            <a:r>
              <a:rPr lang="nb-NO" dirty="0" smtClean="0"/>
              <a:t>1. Fast bariumsulfat reagerer med kaliumkarbonat løst i vann og gir løst </a:t>
            </a:r>
            <a:r>
              <a:rPr lang="nb-NO" dirty="0" err="1" smtClean="0"/>
              <a:t>kaliumsulfat</a:t>
            </a:r>
            <a:r>
              <a:rPr lang="nb-NO" dirty="0" smtClean="0"/>
              <a:t> og fast bariumkarbonat. (Både bariumsulfat og bariumkarbonat er tungt løselig i vann.)</a:t>
            </a:r>
          </a:p>
          <a:p>
            <a:pPr lvl="0"/>
            <a:r>
              <a:rPr lang="nb-NO" dirty="0" smtClean="0"/>
              <a:t>2. Kvarts løst i en smelte av natriumkarbonat ved en temperatur over 860 </a:t>
            </a:r>
            <a:r>
              <a:rPr lang="nb-NO" baseline="30000" dirty="0" smtClean="0"/>
              <a:t>o</a:t>
            </a:r>
            <a:r>
              <a:rPr lang="nb-NO" dirty="0" smtClean="0"/>
              <a:t>C gir en løsning av natriumsilikat.</a:t>
            </a:r>
          </a:p>
          <a:p>
            <a:pPr lvl="0"/>
            <a:r>
              <a:rPr lang="nb-NO" dirty="0" smtClean="0"/>
              <a:t>3. Etanol reagerer med eddiksyre og gir etylacetat og vann.</a:t>
            </a:r>
          </a:p>
          <a:p>
            <a:pPr lvl="0"/>
            <a:r>
              <a:rPr lang="nb-NO" dirty="0" smtClean="0"/>
              <a:t>I reaksjon 3 dannes en ester. Det er i grunnen den eneste av de tre reaksjonene som egner seg. </a:t>
            </a:r>
          </a:p>
          <a:p>
            <a:pPr lvl="0"/>
            <a:r>
              <a:rPr lang="nb-NO" dirty="0"/>
              <a:t>I dag kan vi skrive reaksjonene (dobbeltpilen viser at reaksjonen går begge veier):</a:t>
            </a:r>
          </a:p>
          <a:p>
            <a:pPr lvl="1">
              <a:buFont typeface="Arial"/>
              <a:buChar char="•"/>
            </a:pPr>
            <a:r>
              <a:rPr lang="nb-NO" dirty="0"/>
              <a:t>BaSO</a:t>
            </a:r>
            <a:r>
              <a:rPr lang="nb-NO" baseline="-25000" dirty="0"/>
              <a:t>4</a:t>
            </a:r>
            <a:r>
              <a:rPr lang="nb-NO" dirty="0"/>
              <a:t> + K</a:t>
            </a:r>
            <a:r>
              <a:rPr lang="nb-NO" baseline="-25000" dirty="0"/>
              <a:t>2</a:t>
            </a:r>
            <a:r>
              <a:rPr lang="nb-NO" dirty="0"/>
              <a:t>CO</a:t>
            </a:r>
            <a:r>
              <a:rPr lang="nb-NO" baseline="-25000" dirty="0"/>
              <a:t>3</a:t>
            </a:r>
            <a:r>
              <a:rPr lang="nb-NO" dirty="0"/>
              <a:t> </a:t>
            </a:r>
            <a:r>
              <a:rPr lang="en-US" altLang="zh-CN" dirty="0"/>
              <a:t>⇌</a:t>
            </a:r>
            <a:r>
              <a:rPr lang="nb-NO" dirty="0"/>
              <a:t> K</a:t>
            </a:r>
            <a:r>
              <a:rPr lang="nb-NO" baseline="-25000" dirty="0"/>
              <a:t>2</a:t>
            </a:r>
            <a:r>
              <a:rPr lang="nb-NO" dirty="0"/>
              <a:t>SO</a:t>
            </a:r>
            <a:r>
              <a:rPr lang="nb-NO" baseline="-25000" dirty="0"/>
              <a:t>4</a:t>
            </a:r>
            <a:r>
              <a:rPr lang="nb-NO" dirty="0"/>
              <a:t> + BaCO</a:t>
            </a:r>
            <a:r>
              <a:rPr lang="nb-NO" baseline="-25000" dirty="0"/>
              <a:t>3</a:t>
            </a:r>
          </a:p>
          <a:p>
            <a:pPr lvl="1">
              <a:buFont typeface="Arial"/>
              <a:buChar char="•"/>
            </a:pPr>
            <a:r>
              <a:rPr lang="nb-NO" dirty="0"/>
              <a:t>SiO</a:t>
            </a:r>
            <a:r>
              <a:rPr lang="nb-NO" baseline="-25000" dirty="0"/>
              <a:t>2</a:t>
            </a:r>
            <a:r>
              <a:rPr lang="nb-NO" dirty="0"/>
              <a:t> + Na</a:t>
            </a:r>
            <a:r>
              <a:rPr lang="nb-NO" baseline="-25000" dirty="0"/>
              <a:t>2</a:t>
            </a:r>
            <a:r>
              <a:rPr lang="nb-NO" dirty="0"/>
              <a:t>CO</a:t>
            </a:r>
            <a:r>
              <a:rPr lang="nb-NO" baseline="-25000" dirty="0"/>
              <a:t>3</a:t>
            </a:r>
            <a:r>
              <a:rPr lang="nb-NO" dirty="0"/>
              <a:t> </a:t>
            </a:r>
            <a:r>
              <a:rPr lang="en-US" altLang="zh-CN" dirty="0"/>
              <a:t>⇌</a:t>
            </a:r>
            <a:r>
              <a:rPr lang="nb-NO" dirty="0"/>
              <a:t> Na</a:t>
            </a:r>
            <a:r>
              <a:rPr lang="nb-NO" baseline="-25000" dirty="0"/>
              <a:t>2</a:t>
            </a:r>
            <a:r>
              <a:rPr lang="nb-NO" dirty="0"/>
              <a:t>SiO</a:t>
            </a:r>
            <a:r>
              <a:rPr lang="nb-NO" baseline="-25000" dirty="0"/>
              <a:t>3</a:t>
            </a:r>
            <a:r>
              <a:rPr lang="nb-NO" dirty="0"/>
              <a:t> + CO</a:t>
            </a:r>
            <a:r>
              <a:rPr lang="nb-NO" baseline="-25000" dirty="0"/>
              <a:t>2 </a:t>
            </a:r>
            <a:r>
              <a:rPr lang="nb-NO" dirty="0"/>
              <a:t>(smelte &gt; 860 </a:t>
            </a:r>
            <a:r>
              <a:rPr lang="nb-NO" baseline="30000" dirty="0" err="1"/>
              <a:t>o</a:t>
            </a:r>
            <a:r>
              <a:rPr lang="nb-NO" dirty="0" err="1"/>
              <a:t>C</a:t>
            </a:r>
            <a:r>
              <a:rPr lang="nb-NO" dirty="0"/>
              <a:t>) </a:t>
            </a:r>
            <a:endParaRPr lang="nb-NO" baseline="-25000" dirty="0"/>
          </a:p>
          <a:p>
            <a:pPr lvl="1">
              <a:buFont typeface="Arial"/>
              <a:buChar char="•"/>
            </a:pPr>
            <a:r>
              <a:rPr lang="nb-NO" dirty="0"/>
              <a:t>CH</a:t>
            </a:r>
            <a:r>
              <a:rPr lang="nb-NO" baseline="-25000" dirty="0"/>
              <a:t>3</a:t>
            </a:r>
            <a:r>
              <a:rPr lang="nb-NO" dirty="0"/>
              <a:t>CH</a:t>
            </a:r>
            <a:r>
              <a:rPr lang="nb-NO" baseline="-25000" dirty="0"/>
              <a:t>2</a:t>
            </a:r>
            <a:r>
              <a:rPr lang="nb-NO" dirty="0"/>
              <a:t>OH + CH</a:t>
            </a:r>
            <a:r>
              <a:rPr lang="nb-NO" baseline="-25000" dirty="0"/>
              <a:t>3</a:t>
            </a:r>
            <a:r>
              <a:rPr lang="nb-NO" dirty="0"/>
              <a:t>COOH </a:t>
            </a:r>
            <a:r>
              <a:rPr lang="en-US" altLang="zh-CN" dirty="0"/>
              <a:t>⇌</a:t>
            </a:r>
            <a:r>
              <a:rPr lang="nb-NO" dirty="0"/>
              <a:t> CH</a:t>
            </a:r>
            <a:r>
              <a:rPr lang="nb-NO" baseline="-25000" dirty="0"/>
              <a:t>3</a:t>
            </a:r>
            <a:r>
              <a:rPr lang="nb-NO" dirty="0"/>
              <a:t>COOCH</a:t>
            </a:r>
            <a:r>
              <a:rPr lang="nb-NO" baseline="-25000" dirty="0"/>
              <a:t>2</a:t>
            </a:r>
            <a:r>
              <a:rPr lang="nb-NO" dirty="0"/>
              <a:t>CH</a:t>
            </a:r>
            <a:r>
              <a:rPr lang="nb-NO" baseline="-25000" dirty="0"/>
              <a:t>3</a:t>
            </a:r>
            <a:r>
              <a:rPr lang="nb-NO" dirty="0"/>
              <a:t> +H</a:t>
            </a:r>
            <a:r>
              <a:rPr lang="nb-NO" baseline="-25000" dirty="0"/>
              <a:t>2</a:t>
            </a:r>
            <a:r>
              <a:rPr lang="nb-NO" dirty="0"/>
              <a:t>O</a:t>
            </a:r>
            <a:br>
              <a:rPr lang="nb-NO" dirty="0"/>
            </a:br>
            <a:r>
              <a:rPr lang="nb-NO" dirty="0"/>
              <a:t>etanol	     eddiksyre	      </a:t>
            </a:r>
            <a:r>
              <a:rPr lang="nb-NO" dirty="0" err="1"/>
              <a:t>etylacetat</a:t>
            </a:r>
            <a:r>
              <a:rPr lang="nb-NO" dirty="0"/>
              <a:t>	   vann						</a:t>
            </a:r>
          </a:p>
          <a:p>
            <a:pPr lvl="0"/>
            <a:endParaRPr lang="nb-NO" dirty="0" smtClean="0"/>
          </a:p>
        </p:txBody>
      </p:sp>
      <p:sp>
        <p:nvSpPr>
          <p:cNvPr id="4" name="Date Placeholder 3"/>
          <p:cNvSpPr>
            <a:spLocks noGrp="1"/>
          </p:cNvSpPr>
          <p:nvPr>
            <p:ph type="dt" sz="half" idx="10"/>
          </p:nvPr>
        </p:nvSpPr>
        <p:spPr/>
        <p:txBody>
          <a:bodyPr/>
          <a:lstStyle/>
          <a:p>
            <a:r>
              <a:rPr lang="nb-NO" smtClean="0"/>
              <a:t>16.10.2014</a:t>
            </a:r>
            <a:endParaRPr lang="nb-NO"/>
          </a:p>
        </p:txBody>
      </p:sp>
      <p:sp>
        <p:nvSpPr>
          <p:cNvPr id="5" name="Footer Placeholder 4"/>
          <p:cNvSpPr>
            <a:spLocks noGrp="1"/>
          </p:cNvSpPr>
          <p:nvPr>
            <p:ph type="ftr" sz="quarter" idx="11"/>
          </p:nvPr>
        </p:nvSpPr>
        <p:spPr/>
        <p:txBody>
          <a:bodyPr/>
          <a:lstStyle/>
          <a:p>
            <a:r>
              <a:rPr lang="nb-NO" smtClean="0"/>
              <a:t>Naturfagkonferansen</a:t>
            </a:r>
            <a:endParaRPr lang="nb-NO"/>
          </a:p>
        </p:txBody>
      </p:sp>
      <p:sp>
        <p:nvSpPr>
          <p:cNvPr id="6" name="Slide Number Placeholder 5"/>
          <p:cNvSpPr>
            <a:spLocks noGrp="1"/>
          </p:cNvSpPr>
          <p:nvPr>
            <p:ph type="sldNum" sz="quarter" idx="12"/>
          </p:nvPr>
        </p:nvSpPr>
        <p:spPr/>
        <p:txBody>
          <a:bodyPr/>
          <a:lstStyle/>
          <a:p>
            <a:fld id="{894F89BC-EF0E-4135-893F-1D4FD3BC260C}" type="slidenum">
              <a:rPr lang="nb-NO" smtClean="0"/>
              <a:pPr/>
              <a:t>6</a:t>
            </a:fld>
            <a:endParaRPr lang="nb-NO"/>
          </a:p>
        </p:txBody>
      </p:sp>
    </p:spTree>
    <p:extLst>
      <p:ext uri="{BB962C8B-B14F-4D97-AF65-F5344CB8AC3E}">
        <p14:creationId xmlns:p14="http://schemas.microsoft.com/office/powerpoint/2010/main" val="2170856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4" name="Picture 6" descr="Graf2G&amp;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5683" y="1554884"/>
            <a:ext cx="6053767" cy="432868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7"/>
          <p:cNvSpPr>
            <a:spLocks noGrp="1"/>
          </p:cNvSpPr>
          <p:nvPr>
            <p:ph type="title"/>
          </p:nvPr>
        </p:nvSpPr>
        <p:spPr/>
        <p:txBody>
          <a:bodyPr/>
          <a:lstStyle/>
          <a:p>
            <a:r>
              <a:rPr lang="nb-NO" dirty="0" smtClean="0"/>
              <a:t>Slik presenterte de sine data</a:t>
            </a:r>
            <a:endParaRPr lang="nb-NO" dirty="0"/>
          </a:p>
        </p:txBody>
      </p:sp>
      <p:sp>
        <p:nvSpPr>
          <p:cNvPr id="9" name="Content Placeholder 8"/>
          <p:cNvSpPr>
            <a:spLocks noGrp="1"/>
          </p:cNvSpPr>
          <p:nvPr>
            <p:ph idx="1"/>
          </p:nvPr>
        </p:nvSpPr>
        <p:spPr>
          <a:xfrm>
            <a:off x="457199" y="1600200"/>
            <a:ext cx="2258291" cy="4525963"/>
          </a:xfrm>
        </p:spPr>
        <p:txBody>
          <a:bodyPr>
            <a:normAutofit/>
          </a:bodyPr>
          <a:lstStyle/>
          <a:p>
            <a:pPr marL="0" indent="0">
              <a:buNone/>
            </a:pPr>
            <a:r>
              <a:rPr lang="nb-NO" sz="1800" dirty="0" smtClean="0"/>
              <a:t>I foredragene viste de sine data i form av tre grafer kalt Plan, I, II og III.</a:t>
            </a:r>
          </a:p>
          <a:p>
            <a:pPr marL="0" indent="0">
              <a:buNone/>
            </a:pPr>
            <a:r>
              <a:rPr lang="nb-NO" sz="1800" dirty="0" smtClean="0"/>
              <a:t>Her er vist Plan II med data for de to reaksjonene G&amp;W selv studerte.</a:t>
            </a:r>
          </a:p>
          <a:p>
            <a:pPr marL="0" indent="0">
              <a:buNone/>
            </a:pPr>
            <a:r>
              <a:rPr lang="nb-NO" sz="1800" dirty="0" smtClean="0"/>
              <a:t>Punktene med ring omkring er målinger og kurvene er beregnet.</a:t>
            </a:r>
          </a:p>
          <a:p>
            <a:pPr marL="0" indent="0">
              <a:buNone/>
            </a:pPr>
            <a:r>
              <a:rPr lang="nb-NO" sz="1800" dirty="0" smtClean="0"/>
              <a:t>Som vi ser er overensstemmelsen god.</a:t>
            </a:r>
            <a:endParaRPr lang="nb-NO" sz="1800" dirty="0"/>
          </a:p>
        </p:txBody>
      </p:sp>
      <p:sp>
        <p:nvSpPr>
          <p:cNvPr id="2" name="Date Placeholder 1"/>
          <p:cNvSpPr>
            <a:spLocks noGrp="1"/>
          </p:cNvSpPr>
          <p:nvPr>
            <p:ph type="dt" sz="half" idx="10"/>
          </p:nvPr>
        </p:nvSpPr>
        <p:spPr/>
        <p:txBody>
          <a:bodyPr/>
          <a:lstStyle/>
          <a:p>
            <a:r>
              <a:rPr lang="nb-NO" smtClean="0"/>
              <a:t>16.10.2014</a:t>
            </a:r>
            <a:endParaRPr lang="en-US"/>
          </a:p>
        </p:txBody>
      </p:sp>
      <p:sp>
        <p:nvSpPr>
          <p:cNvPr id="3" name="Footer Placeholder 2"/>
          <p:cNvSpPr>
            <a:spLocks noGrp="1"/>
          </p:cNvSpPr>
          <p:nvPr>
            <p:ph type="ftr" sz="quarter" idx="11"/>
          </p:nvPr>
        </p:nvSpPr>
        <p:spPr/>
        <p:txBody>
          <a:bodyPr/>
          <a:lstStyle/>
          <a:p>
            <a:r>
              <a:rPr lang="en-US" smtClean="0"/>
              <a:t>Naturfagkonferansen</a:t>
            </a:r>
            <a:endParaRPr lang="en-US"/>
          </a:p>
        </p:txBody>
      </p:sp>
      <p:sp>
        <p:nvSpPr>
          <p:cNvPr id="4" name="Slide Number Placeholder 3"/>
          <p:cNvSpPr>
            <a:spLocks noGrp="1"/>
          </p:cNvSpPr>
          <p:nvPr>
            <p:ph type="sldNum" sz="quarter" idx="12"/>
          </p:nvPr>
        </p:nvSpPr>
        <p:spPr/>
        <p:txBody>
          <a:bodyPr/>
          <a:lstStyle/>
          <a:p>
            <a:fld id="{45BC6CEB-2F4E-E948-BC7B-5B02D71E3927}"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b-NO" smtClean="0"/>
              <a:t>16.10.2014</a:t>
            </a:r>
            <a:endParaRPr lang="en-US"/>
          </a:p>
        </p:txBody>
      </p:sp>
      <p:sp>
        <p:nvSpPr>
          <p:cNvPr id="4" name="Slide Number Placeholder 3"/>
          <p:cNvSpPr>
            <a:spLocks noGrp="1"/>
          </p:cNvSpPr>
          <p:nvPr>
            <p:ph type="sldNum" sz="quarter" idx="12"/>
          </p:nvPr>
        </p:nvSpPr>
        <p:spPr/>
        <p:txBody>
          <a:bodyPr/>
          <a:lstStyle/>
          <a:p>
            <a:fld id="{45BC6CEB-2F4E-E948-BC7B-5B02D71E3927}" type="slidenum">
              <a:rPr lang="en-US" smtClean="0"/>
              <a:pPr/>
              <a:t>8</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0917" y="5088613"/>
            <a:ext cx="476250" cy="47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4459" y="0"/>
            <a:ext cx="6096000" cy="4305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66" y="4005263"/>
            <a:ext cx="4760913" cy="2852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8394" y="1771289"/>
            <a:ext cx="2627796" cy="861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5212938" y="4749255"/>
            <a:ext cx="3466104" cy="1631216"/>
          </a:xfrm>
          <a:prstGeom prst="rect">
            <a:avLst/>
          </a:prstGeom>
        </p:spPr>
        <p:txBody>
          <a:bodyPr wrap="square">
            <a:spAutoFit/>
          </a:bodyPr>
          <a:lstStyle/>
          <a:p>
            <a:r>
              <a:rPr lang="nb-NO" sz="1600" b="1" i="1" dirty="0"/>
              <a:t>Lørdag </a:t>
            </a:r>
            <a:r>
              <a:rPr lang="nb-NO" sz="1600" b="1" i="1" dirty="0" smtClean="0"/>
              <a:t>8.11 og søndag 9.11</a:t>
            </a:r>
            <a:br>
              <a:rPr lang="nb-NO" sz="1600" b="1" i="1" dirty="0" smtClean="0"/>
            </a:br>
            <a:r>
              <a:rPr lang="nb-NO" sz="1600" b="1" i="1" dirty="0" smtClean="0"/>
              <a:t>lørdag </a:t>
            </a:r>
            <a:r>
              <a:rPr lang="nb-NO" sz="1600" b="1" i="1" dirty="0"/>
              <a:t>15.11 og søndag 16.11</a:t>
            </a:r>
          </a:p>
          <a:p>
            <a:pPr lvl="1"/>
            <a:r>
              <a:rPr lang="nb-NO" sz="1100" dirty="0"/>
              <a:t>•- Kjemishow</a:t>
            </a:r>
          </a:p>
          <a:p>
            <a:pPr lvl="1"/>
            <a:r>
              <a:rPr lang="nb-NO" sz="1100" dirty="0"/>
              <a:t>•- Kjemitorg med ulike </a:t>
            </a:r>
            <a:r>
              <a:rPr lang="nb-NO" sz="1100" dirty="0" smtClean="0"/>
              <a:t>aktiviteter</a:t>
            </a:r>
            <a:endParaRPr lang="nb-NO" sz="1100" dirty="0"/>
          </a:p>
          <a:p>
            <a:pPr lvl="1"/>
            <a:r>
              <a:rPr lang="nb-NO" sz="1100" dirty="0"/>
              <a:t>•- Iskremfabrikk!</a:t>
            </a:r>
          </a:p>
          <a:p>
            <a:pPr lvl="1"/>
            <a:r>
              <a:rPr lang="nb-NO" sz="1100" dirty="0"/>
              <a:t>•- Fjernstyrt </a:t>
            </a:r>
            <a:r>
              <a:rPr lang="nb-NO" sz="1100" dirty="0" smtClean="0"/>
              <a:t>mikroskop</a:t>
            </a:r>
          </a:p>
          <a:p>
            <a:r>
              <a:rPr lang="nn-NO"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Teknisk museum i </a:t>
            </a:r>
            <a:r>
              <a:rPr lang="nn-NO"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Oslo</a:t>
            </a:r>
            <a:endParaRPr lang="nn-NO"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 name="Rectangle 9"/>
          <p:cNvSpPr/>
          <p:nvPr/>
        </p:nvSpPr>
        <p:spPr>
          <a:xfrm>
            <a:off x="123151" y="2802381"/>
            <a:ext cx="2930013" cy="830997"/>
          </a:xfrm>
          <a:prstGeom prst="rect">
            <a:avLst/>
          </a:prstGeom>
        </p:spPr>
        <p:txBody>
          <a:bodyPr wrap="square">
            <a:spAutoFit/>
          </a:bodyPr>
          <a:lstStyle/>
          <a:p>
            <a:r>
              <a:rPr lang="nb-NO" sz="1200" dirty="0"/>
              <a:t>Det er mulig å melde seg på helt fram til landsmøtet starter den 29.oktober, men dersom du ønsker lunsj og/eller festmiddag </a:t>
            </a:r>
            <a:r>
              <a:rPr lang="nb-NO" sz="1200" dirty="0">
                <a:solidFill>
                  <a:srgbClr val="FF0000"/>
                </a:solidFill>
              </a:rPr>
              <a:t>må du melde deg på innen 17.oktober</a:t>
            </a:r>
            <a:r>
              <a:rPr lang="nb-NO" sz="1200" dirty="0"/>
              <a:t>.</a:t>
            </a:r>
          </a:p>
        </p:txBody>
      </p:sp>
      <p:pic>
        <p:nvPicPr>
          <p:cNvPr id="11"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13" y="7750"/>
            <a:ext cx="1656560" cy="1662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1665773" y="728420"/>
            <a:ext cx="1349644" cy="369332"/>
          </a:xfrm>
          <a:prstGeom prst="rect">
            <a:avLst/>
          </a:prstGeom>
          <a:noFill/>
        </p:spPr>
        <p:txBody>
          <a:bodyPr wrap="square" rtlCol="0">
            <a:spAutoFit/>
          </a:bodyPr>
          <a:lstStyle/>
          <a:p>
            <a:r>
              <a:rPr lang="nb-NO" dirty="0" smtClean="0"/>
              <a:t>kjemi.no</a:t>
            </a:r>
            <a:endParaRPr lang="nb-NO" dirty="0"/>
          </a:p>
        </p:txBody>
      </p:sp>
      <p:sp>
        <p:nvSpPr>
          <p:cNvPr id="3" name="Footer Placeholder 2"/>
          <p:cNvSpPr>
            <a:spLocks noGrp="1"/>
          </p:cNvSpPr>
          <p:nvPr>
            <p:ph type="ftr" sz="quarter" idx="11"/>
          </p:nvPr>
        </p:nvSpPr>
        <p:spPr/>
        <p:txBody>
          <a:bodyPr/>
          <a:lstStyle/>
          <a:p>
            <a:r>
              <a:rPr lang="en-US" smtClean="0"/>
              <a:t>Naturfagkonferansen</a:t>
            </a:r>
            <a:endParaRPr lang="en-US" dirty="0"/>
          </a:p>
        </p:txBody>
      </p:sp>
    </p:spTree>
    <p:extLst>
      <p:ext uri="{BB962C8B-B14F-4D97-AF65-F5344CB8AC3E}">
        <p14:creationId xmlns:p14="http://schemas.microsoft.com/office/powerpoint/2010/main" val="3390340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45" y="6323"/>
            <a:ext cx="1715682" cy="1726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ate Placeholder 3"/>
          <p:cNvSpPr>
            <a:spLocks noGrp="1"/>
          </p:cNvSpPr>
          <p:nvPr>
            <p:ph type="dt" sz="half" idx="10"/>
          </p:nvPr>
        </p:nvSpPr>
        <p:spPr/>
        <p:txBody>
          <a:bodyPr/>
          <a:lstStyle/>
          <a:p>
            <a:r>
              <a:rPr lang="nb-NO" smtClean="0"/>
              <a:t>16.10.2014</a:t>
            </a:r>
            <a:endParaRPr lang="en-US"/>
          </a:p>
        </p:txBody>
      </p:sp>
      <p:sp>
        <p:nvSpPr>
          <p:cNvPr id="5" name="Footer Placeholder 4"/>
          <p:cNvSpPr>
            <a:spLocks noGrp="1"/>
          </p:cNvSpPr>
          <p:nvPr>
            <p:ph type="ftr" sz="quarter" idx="11"/>
          </p:nvPr>
        </p:nvSpPr>
        <p:spPr/>
        <p:txBody>
          <a:bodyPr/>
          <a:lstStyle/>
          <a:p>
            <a:r>
              <a:rPr lang="en-US" smtClean="0"/>
              <a:t>Naturfagkonferansen</a:t>
            </a:r>
            <a:endParaRPr lang="en-US"/>
          </a:p>
        </p:txBody>
      </p:sp>
      <p:sp>
        <p:nvSpPr>
          <p:cNvPr id="6" name="Slide Number Placeholder 5"/>
          <p:cNvSpPr>
            <a:spLocks noGrp="1"/>
          </p:cNvSpPr>
          <p:nvPr>
            <p:ph type="sldNum" sz="quarter" idx="12"/>
          </p:nvPr>
        </p:nvSpPr>
        <p:spPr/>
        <p:txBody>
          <a:bodyPr/>
          <a:lstStyle/>
          <a:p>
            <a:fld id="{45BC6CEB-2F4E-E948-BC7B-5B02D71E3927}" type="slidenum">
              <a:rPr lang="en-US" smtClean="0"/>
              <a:pPr/>
              <a:t>9</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9" y="3923575"/>
            <a:ext cx="3913322" cy="2934992"/>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40116" y="3923575"/>
            <a:ext cx="5196136" cy="2934425"/>
          </a:xfrm>
          <a:prstGeom prst="rect">
            <a:avLst/>
          </a:prstGeom>
        </p:spPr>
      </p:pic>
      <p:sp>
        <p:nvSpPr>
          <p:cNvPr id="9" name="TextBox 8"/>
          <p:cNvSpPr txBox="1"/>
          <p:nvPr/>
        </p:nvSpPr>
        <p:spPr>
          <a:xfrm>
            <a:off x="333898" y="1995920"/>
            <a:ext cx="4028189" cy="954107"/>
          </a:xfrm>
          <a:prstGeom prst="rect">
            <a:avLst/>
          </a:prstGeom>
          <a:noFill/>
        </p:spPr>
        <p:txBody>
          <a:bodyPr wrap="square" rtlCol="0">
            <a:spAutoFit/>
          </a:bodyPr>
          <a:lstStyle/>
          <a:p>
            <a:pPr algn="ctr"/>
            <a:r>
              <a:rPr lang="nb-NO" sz="2800" b="1" dirty="0" smtClean="0"/>
              <a:t>Guldberg-Waage-dagen</a:t>
            </a:r>
          </a:p>
          <a:p>
            <a:pPr algn="ctr"/>
            <a:r>
              <a:rPr lang="nb-NO" sz="2800" b="1" dirty="0" smtClean="0"/>
              <a:t>11. mars 2014</a:t>
            </a:r>
            <a:endParaRPr lang="nb-NO" sz="2800" b="1" dirty="0"/>
          </a:p>
        </p:txBody>
      </p:sp>
      <p:sp>
        <p:nvSpPr>
          <p:cNvPr id="10" name="TextBox 9"/>
          <p:cNvSpPr txBox="1"/>
          <p:nvPr/>
        </p:nvSpPr>
        <p:spPr>
          <a:xfrm>
            <a:off x="-8935" y="3666179"/>
            <a:ext cx="6975421" cy="307777"/>
          </a:xfrm>
          <a:prstGeom prst="rect">
            <a:avLst/>
          </a:prstGeom>
          <a:noFill/>
        </p:spPr>
        <p:txBody>
          <a:bodyPr wrap="square" rtlCol="0">
            <a:spAutoFit/>
          </a:bodyPr>
          <a:lstStyle/>
          <a:p>
            <a:r>
              <a:rPr lang="nb-NO" sz="1400" dirty="0" smtClean="0"/>
              <a:t>Feiring av dagen ved Røros videregående skole, Foto: Thomas </a:t>
            </a:r>
            <a:r>
              <a:rPr lang="nb-NO" sz="1400" dirty="0" smtClean="0"/>
              <a:t>Engåvoll</a:t>
            </a:r>
            <a:endParaRPr lang="nb-NO" sz="1400" dirty="0"/>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198" y="-471"/>
            <a:ext cx="4107051" cy="3333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6648742" y="3275015"/>
            <a:ext cx="2564485" cy="307777"/>
          </a:xfrm>
          <a:prstGeom prst="rect">
            <a:avLst/>
          </a:prstGeom>
          <a:noFill/>
        </p:spPr>
        <p:txBody>
          <a:bodyPr wrap="none" rtlCol="0">
            <a:spAutoFit/>
          </a:bodyPr>
          <a:lstStyle/>
          <a:p>
            <a:r>
              <a:rPr lang="nb-NO" sz="1400" dirty="0" smtClean="0"/>
              <a:t>Fra Festmøte, Gamle festsal, UiO</a:t>
            </a:r>
            <a:endParaRPr lang="nb-NO" sz="1400" dirty="0"/>
          </a:p>
        </p:txBody>
      </p:sp>
      <p:grpSp>
        <p:nvGrpSpPr>
          <p:cNvPr id="12" name="Group 11"/>
          <p:cNvGrpSpPr/>
          <p:nvPr/>
        </p:nvGrpSpPr>
        <p:grpSpPr>
          <a:xfrm>
            <a:off x="1809831" y="107387"/>
            <a:ext cx="1076325" cy="1758301"/>
            <a:chOff x="1809831" y="107387"/>
            <a:chExt cx="1076325" cy="1758301"/>
          </a:xfrm>
        </p:grpSpPr>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09831" y="107387"/>
              <a:ext cx="1076325" cy="1524000"/>
            </a:xfrm>
            <a:prstGeom prst="rect">
              <a:avLst/>
            </a:prstGeom>
          </p:spPr>
        </p:pic>
        <p:sp>
          <p:nvSpPr>
            <p:cNvPr id="11" name="TextBox 10"/>
            <p:cNvSpPr txBox="1"/>
            <p:nvPr/>
          </p:nvSpPr>
          <p:spPr>
            <a:xfrm>
              <a:off x="1809831" y="1604078"/>
              <a:ext cx="1015021" cy="261610"/>
            </a:xfrm>
            <a:prstGeom prst="rect">
              <a:avLst/>
            </a:prstGeom>
            <a:noFill/>
          </p:spPr>
          <p:txBody>
            <a:bodyPr wrap="none" rtlCol="0">
              <a:spAutoFit/>
            </a:bodyPr>
            <a:lstStyle/>
            <a:p>
              <a:r>
                <a:rPr lang="nb-NO" sz="1100" dirty="0" smtClean="0"/>
                <a:t>To skoleforsøk</a:t>
              </a:r>
              <a:endParaRPr lang="nb-NO" sz="1100" dirty="0"/>
            </a:p>
          </p:txBody>
        </p:sp>
      </p:grpSp>
      <p:grpSp>
        <p:nvGrpSpPr>
          <p:cNvPr id="14" name="Group 13"/>
          <p:cNvGrpSpPr/>
          <p:nvPr/>
        </p:nvGrpSpPr>
        <p:grpSpPr>
          <a:xfrm>
            <a:off x="3001430" y="107387"/>
            <a:ext cx="1066800" cy="1758547"/>
            <a:chOff x="3001430" y="107387"/>
            <a:chExt cx="1066800" cy="1758547"/>
          </a:xfrm>
        </p:grpSpPr>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01430" y="107387"/>
              <a:ext cx="1066800" cy="1524000"/>
            </a:xfrm>
            <a:prstGeom prst="rect">
              <a:avLst/>
            </a:prstGeom>
          </p:spPr>
        </p:pic>
        <p:sp>
          <p:nvSpPr>
            <p:cNvPr id="15" name="TextBox 14"/>
            <p:cNvSpPr txBox="1"/>
            <p:nvPr/>
          </p:nvSpPr>
          <p:spPr>
            <a:xfrm>
              <a:off x="3099703" y="1604324"/>
              <a:ext cx="881973" cy="261610"/>
            </a:xfrm>
            <a:prstGeom prst="rect">
              <a:avLst/>
            </a:prstGeom>
            <a:noFill/>
          </p:spPr>
          <p:txBody>
            <a:bodyPr wrap="none" rtlCol="0">
              <a:spAutoFit/>
            </a:bodyPr>
            <a:lstStyle/>
            <a:p>
              <a:r>
                <a:rPr lang="nb-NO" sz="1100" dirty="0" smtClean="0"/>
                <a:t>Seks artikler</a:t>
              </a:r>
              <a:endParaRPr lang="nb-NO" sz="1100" dirty="0"/>
            </a:p>
          </p:txBody>
        </p:sp>
      </p:grpSp>
    </p:spTree>
    <p:extLst>
      <p:ext uri="{BB962C8B-B14F-4D97-AF65-F5344CB8AC3E}">
        <p14:creationId xmlns:p14="http://schemas.microsoft.com/office/powerpoint/2010/main" val="3576460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4912" y="142905"/>
            <a:ext cx="5618181" cy="1143000"/>
          </a:xfrm>
        </p:spPr>
        <p:txBody>
          <a:bodyPr>
            <a:normAutofit fontScale="90000"/>
          </a:bodyPr>
          <a:lstStyle/>
          <a:p>
            <a:r>
              <a:rPr lang="nb-NO" smtClean="0"/>
              <a:t>To kjemiforsøk til skolene</a:t>
            </a:r>
            <a:endParaRPr lang="nb-NO" dirty="0"/>
          </a:p>
        </p:txBody>
      </p:sp>
      <p:sp>
        <p:nvSpPr>
          <p:cNvPr id="4" name="Date Placeholder 3"/>
          <p:cNvSpPr>
            <a:spLocks noGrp="1"/>
          </p:cNvSpPr>
          <p:nvPr>
            <p:ph type="dt" sz="half" idx="10"/>
          </p:nvPr>
        </p:nvSpPr>
        <p:spPr/>
        <p:txBody>
          <a:bodyPr/>
          <a:lstStyle/>
          <a:p>
            <a:r>
              <a:rPr lang="nb-NO" smtClean="0"/>
              <a:t>16.10.2014</a:t>
            </a:r>
            <a:endParaRPr lang="en-US"/>
          </a:p>
        </p:txBody>
      </p:sp>
      <p:sp>
        <p:nvSpPr>
          <p:cNvPr id="5" name="Footer Placeholder 4"/>
          <p:cNvSpPr>
            <a:spLocks noGrp="1"/>
          </p:cNvSpPr>
          <p:nvPr>
            <p:ph type="ftr" sz="quarter" idx="11"/>
          </p:nvPr>
        </p:nvSpPr>
        <p:spPr/>
        <p:txBody>
          <a:bodyPr/>
          <a:lstStyle/>
          <a:p>
            <a:r>
              <a:rPr lang="en-US" smtClean="0"/>
              <a:t>Naturfagkonferansen</a:t>
            </a:r>
            <a:endParaRPr lang="en-US"/>
          </a:p>
        </p:txBody>
      </p:sp>
      <p:sp>
        <p:nvSpPr>
          <p:cNvPr id="6" name="Slide Number Placeholder 5"/>
          <p:cNvSpPr>
            <a:spLocks noGrp="1"/>
          </p:cNvSpPr>
          <p:nvPr>
            <p:ph type="sldNum" sz="quarter" idx="12"/>
          </p:nvPr>
        </p:nvSpPr>
        <p:spPr/>
        <p:txBody>
          <a:bodyPr/>
          <a:lstStyle/>
          <a:p>
            <a:fld id="{45BC6CEB-2F4E-E948-BC7B-5B02D71E3927}" type="slidenum">
              <a:rPr lang="en-US" smtClean="0"/>
              <a:pPr/>
              <a:t>10</a:t>
            </a:fld>
            <a:endParaRPr lang="en-US"/>
          </a:p>
        </p:txBody>
      </p:sp>
      <p:pic>
        <p:nvPicPr>
          <p:cNvPr id="12" name="Content Placeholder 11"/>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17773" y="1641371"/>
            <a:ext cx="4259451" cy="2089352"/>
          </a:xfr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680" y="759373"/>
            <a:ext cx="2496519" cy="1487881"/>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0025" y="3814858"/>
            <a:ext cx="4267200" cy="234315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6699" y="2316996"/>
            <a:ext cx="2477501" cy="3853890"/>
          </a:xfrm>
          <a:prstGeom prst="rect">
            <a:avLst/>
          </a:prstGeom>
        </p:spPr>
      </p:pic>
      <p:sp>
        <p:nvSpPr>
          <p:cNvPr id="11" name="Rectangle 10"/>
          <p:cNvSpPr/>
          <p:nvPr/>
        </p:nvSpPr>
        <p:spPr>
          <a:xfrm>
            <a:off x="147234" y="390041"/>
            <a:ext cx="3420680" cy="369332"/>
          </a:xfrm>
          <a:prstGeom prst="rect">
            <a:avLst/>
          </a:prstGeom>
          <a:ln>
            <a:noFill/>
          </a:ln>
        </p:spPr>
        <p:style>
          <a:lnRef idx="2">
            <a:schemeClr val="dk1"/>
          </a:lnRef>
          <a:fillRef idx="1">
            <a:schemeClr val="lt1"/>
          </a:fillRef>
          <a:effectRef idx="0">
            <a:schemeClr val="dk1"/>
          </a:effectRef>
          <a:fontRef idx="minor">
            <a:schemeClr val="dk1"/>
          </a:fontRef>
        </p:style>
        <p:txBody>
          <a:bodyPr wrap="none">
            <a:spAutoFit/>
          </a:bodyPr>
          <a:lstStyle/>
          <a:p>
            <a:r>
              <a:rPr lang="nb-NO" b="1" i="1" dirty="0" smtClean="0">
                <a:solidFill>
                  <a:schemeClr val="accent1"/>
                </a:solidFill>
              </a:rPr>
              <a:t>Jubileumsforsøk </a:t>
            </a:r>
            <a:r>
              <a:rPr lang="nb-NO" b="1" i="1" dirty="0">
                <a:solidFill>
                  <a:schemeClr val="accent1"/>
                </a:solidFill>
              </a:rPr>
              <a:t>med kobberioner</a:t>
            </a:r>
          </a:p>
        </p:txBody>
      </p:sp>
      <p:sp>
        <p:nvSpPr>
          <p:cNvPr id="3" name="Rectangle 2"/>
          <p:cNvSpPr/>
          <p:nvPr/>
        </p:nvSpPr>
        <p:spPr>
          <a:xfrm>
            <a:off x="4337713" y="1253980"/>
            <a:ext cx="3611823" cy="369332"/>
          </a:xfrm>
          <a:prstGeom prst="rect">
            <a:avLst/>
          </a:prstGeom>
        </p:spPr>
        <p:txBody>
          <a:bodyPr wrap="none">
            <a:spAutoFit/>
          </a:bodyPr>
          <a:lstStyle/>
          <a:p>
            <a:r>
              <a:rPr lang="nb-NO" b="1" i="1" dirty="0">
                <a:solidFill>
                  <a:schemeClr val="accent1"/>
                </a:solidFill>
              </a:rPr>
              <a:t>Jubileumsforsøk med karbondioksid</a:t>
            </a:r>
          </a:p>
        </p:txBody>
      </p:sp>
    </p:spTree>
    <p:extLst>
      <p:ext uri="{BB962C8B-B14F-4D97-AF65-F5344CB8AC3E}">
        <p14:creationId xmlns:p14="http://schemas.microsoft.com/office/powerpoint/2010/main" val="1283592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6" y="764704"/>
            <a:ext cx="9136955" cy="522870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Straight Connector 2"/>
          <p:cNvCxnSpPr/>
          <p:nvPr/>
        </p:nvCxnSpPr>
        <p:spPr bwMode="auto">
          <a:xfrm flipV="1">
            <a:off x="2771800" y="3284984"/>
            <a:ext cx="0" cy="237626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6" name="Straight Connector 5"/>
          <p:cNvCxnSpPr/>
          <p:nvPr/>
        </p:nvCxnSpPr>
        <p:spPr bwMode="auto">
          <a:xfrm flipV="1">
            <a:off x="1835696" y="2780928"/>
            <a:ext cx="0" cy="2930262"/>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flipV="1">
            <a:off x="3707904" y="3284984"/>
            <a:ext cx="0" cy="237626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flipV="1">
            <a:off x="1403648" y="3284984"/>
            <a:ext cx="0" cy="237626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flipV="1">
            <a:off x="5076056" y="1484784"/>
            <a:ext cx="0" cy="418484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Straight Connector 10"/>
          <p:cNvCxnSpPr/>
          <p:nvPr/>
        </p:nvCxnSpPr>
        <p:spPr bwMode="auto">
          <a:xfrm flipV="1">
            <a:off x="6588224" y="1484784"/>
            <a:ext cx="0" cy="418484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 name="Straight Connector 11"/>
          <p:cNvCxnSpPr/>
          <p:nvPr/>
        </p:nvCxnSpPr>
        <p:spPr bwMode="auto">
          <a:xfrm flipV="1">
            <a:off x="7596336" y="1484784"/>
            <a:ext cx="0" cy="418484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TextBox 9"/>
          <p:cNvSpPr txBox="1"/>
          <p:nvPr/>
        </p:nvSpPr>
        <p:spPr>
          <a:xfrm>
            <a:off x="971600" y="3050376"/>
            <a:ext cx="792088" cy="369332"/>
          </a:xfrm>
          <a:prstGeom prst="rect">
            <a:avLst/>
          </a:prstGeom>
          <a:noFill/>
        </p:spPr>
        <p:txBody>
          <a:bodyPr wrap="square" rtlCol="0">
            <a:spAutoFit/>
          </a:bodyPr>
          <a:lstStyle/>
          <a:p>
            <a:r>
              <a:rPr lang="nb-NO" b="1" dirty="0" smtClean="0">
                <a:solidFill>
                  <a:srgbClr val="FF0000"/>
                </a:solidFill>
              </a:rPr>
              <a:t>kl. 15</a:t>
            </a:r>
            <a:endParaRPr lang="nb-NO" b="1" dirty="0">
              <a:solidFill>
                <a:srgbClr val="FF0000"/>
              </a:solidFill>
            </a:endParaRPr>
          </a:p>
        </p:txBody>
      </p:sp>
      <p:sp>
        <p:nvSpPr>
          <p:cNvPr id="14" name="TextBox 13"/>
          <p:cNvSpPr txBox="1"/>
          <p:nvPr/>
        </p:nvSpPr>
        <p:spPr>
          <a:xfrm>
            <a:off x="1439652" y="2564904"/>
            <a:ext cx="792088" cy="369332"/>
          </a:xfrm>
          <a:prstGeom prst="rect">
            <a:avLst/>
          </a:prstGeom>
          <a:noFill/>
        </p:spPr>
        <p:txBody>
          <a:bodyPr wrap="square" rtlCol="0">
            <a:spAutoFit/>
          </a:bodyPr>
          <a:lstStyle/>
          <a:p>
            <a:r>
              <a:rPr lang="nb-NO" b="1" dirty="0" smtClean="0">
                <a:solidFill>
                  <a:srgbClr val="FF0000"/>
                </a:solidFill>
              </a:rPr>
              <a:t>kl. 16</a:t>
            </a:r>
            <a:endParaRPr lang="nb-NO" b="1" dirty="0">
              <a:solidFill>
                <a:srgbClr val="FF0000"/>
              </a:solidFill>
            </a:endParaRPr>
          </a:p>
        </p:txBody>
      </p:sp>
      <p:sp>
        <p:nvSpPr>
          <p:cNvPr id="13" name="Rectangle 12"/>
          <p:cNvSpPr/>
          <p:nvPr/>
        </p:nvSpPr>
        <p:spPr bwMode="auto">
          <a:xfrm>
            <a:off x="179512" y="1700808"/>
            <a:ext cx="288032" cy="21602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18" name="Rectangle 17"/>
          <p:cNvSpPr/>
          <p:nvPr/>
        </p:nvSpPr>
        <p:spPr bwMode="auto">
          <a:xfrm>
            <a:off x="153264" y="4581128"/>
            <a:ext cx="288032" cy="21602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15" name="TextBox 14"/>
          <p:cNvSpPr txBox="1"/>
          <p:nvPr/>
        </p:nvSpPr>
        <p:spPr>
          <a:xfrm>
            <a:off x="200492" y="4434733"/>
            <a:ext cx="940256" cy="369332"/>
          </a:xfrm>
          <a:prstGeom prst="rect">
            <a:avLst/>
          </a:prstGeom>
          <a:solidFill>
            <a:schemeClr val="bg1"/>
          </a:solidFill>
        </p:spPr>
        <p:txBody>
          <a:bodyPr wrap="square" rtlCol="0">
            <a:spAutoFit/>
          </a:bodyPr>
          <a:lstStyle/>
          <a:p>
            <a:r>
              <a:rPr lang="nb-NO" b="1" dirty="0" smtClean="0"/>
              <a:t>10 000</a:t>
            </a:r>
            <a:endParaRPr lang="nb-NO" b="1" dirty="0"/>
          </a:p>
        </p:txBody>
      </p:sp>
      <p:sp>
        <p:nvSpPr>
          <p:cNvPr id="19" name="TextBox 18"/>
          <p:cNvSpPr txBox="1"/>
          <p:nvPr/>
        </p:nvSpPr>
        <p:spPr>
          <a:xfrm>
            <a:off x="2372552" y="3059668"/>
            <a:ext cx="792088" cy="369332"/>
          </a:xfrm>
          <a:prstGeom prst="rect">
            <a:avLst/>
          </a:prstGeom>
          <a:noFill/>
        </p:spPr>
        <p:txBody>
          <a:bodyPr wrap="square" rtlCol="0">
            <a:spAutoFit/>
          </a:bodyPr>
          <a:lstStyle/>
          <a:p>
            <a:r>
              <a:rPr lang="nb-NO" b="1" dirty="0" smtClean="0">
                <a:solidFill>
                  <a:srgbClr val="FF0000"/>
                </a:solidFill>
              </a:rPr>
              <a:t>kl. 24</a:t>
            </a:r>
            <a:endParaRPr lang="nb-NO" b="1" dirty="0">
              <a:solidFill>
                <a:srgbClr val="FF0000"/>
              </a:solidFill>
            </a:endParaRPr>
          </a:p>
        </p:txBody>
      </p:sp>
      <p:sp>
        <p:nvSpPr>
          <p:cNvPr id="20" name="TextBox 19"/>
          <p:cNvSpPr txBox="1"/>
          <p:nvPr/>
        </p:nvSpPr>
        <p:spPr>
          <a:xfrm>
            <a:off x="3311860" y="3050376"/>
            <a:ext cx="792088" cy="369332"/>
          </a:xfrm>
          <a:prstGeom prst="rect">
            <a:avLst/>
          </a:prstGeom>
          <a:noFill/>
        </p:spPr>
        <p:txBody>
          <a:bodyPr wrap="square" rtlCol="0">
            <a:spAutoFit/>
          </a:bodyPr>
          <a:lstStyle/>
          <a:p>
            <a:r>
              <a:rPr lang="nb-NO" b="1" dirty="0" smtClean="0">
                <a:solidFill>
                  <a:srgbClr val="FF0000"/>
                </a:solidFill>
              </a:rPr>
              <a:t>kl. 05</a:t>
            </a:r>
            <a:endParaRPr lang="nb-NO" b="1" dirty="0">
              <a:solidFill>
                <a:srgbClr val="FF0000"/>
              </a:solidFill>
            </a:endParaRPr>
          </a:p>
        </p:txBody>
      </p:sp>
      <p:sp>
        <p:nvSpPr>
          <p:cNvPr id="21" name="TextBox 20"/>
          <p:cNvSpPr txBox="1"/>
          <p:nvPr/>
        </p:nvSpPr>
        <p:spPr>
          <a:xfrm>
            <a:off x="4680012" y="1259468"/>
            <a:ext cx="792088" cy="369332"/>
          </a:xfrm>
          <a:prstGeom prst="rect">
            <a:avLst/>
          </a:prstGeom>
          <a:noFill/>
        </p:spPr>
        <p:txBody>
          <a:bodyPr wrap="square" rtlCol="0">
            <a:spAutoFit/>
          </a:bodyPr>
          <a:lstStyle/>
          <a:p>
            <a:r>
              <a:rPr lang="nb-NO" b="1" dirty="0" smtClean="0">
                <a:solidFill>
                  <a:srgbClr val="FF0000"/>
                </a:solidFill>
              </a:rPr>
              <a:t>kl. 15</a:t>
            </a:r>
            <a:endParaRPr lang="nb-NO" b="1" dirty="0">
              <a:solidFill>
                <a:srgbClr val="FF0000"/>
              </a:solidFill>
            </a:endParaRPr>
          </a:p>
        </p:txBody>
      </p:sp>
      <p:sp>
        <p:nvSpPr>
          <p:cNvPr id="22" name="TextBox 21"/>
          <p:cNvSpPr txBox="1"/>
          <p:nvPr/>
        </p:nvSpPr>
        <p:spPr>
          <a:xfrm>
            <a:off x="6192180" y="1268760"/>
            <a:ext cx="792088" cy="369332"/>
          </a:xfrm>
          <a:prstGeom prst="rect">
            <a:avLst/>
          </a:prstGeom>
          <a:noFill/>
        </p:spPr>
        <p:txBody>
          <a:bodyPr wrap="square" rtlCol="0">
            <a:spAutoFit/>
          </a:bodyPr>
          <a:lstStyle/>
          <a:p>
            <a:r>
              <a:rPr lang="nb-NO" b="1" dirty="0" smtClean="0">
                <a:solidFill>
                  <a:srgbClr val="FF0000"/>
                </a:solidFill>
              </a:rPr>
              <a:t>kl. 24</a:t>
            </a:r>
            <a:endParaRPr lang="nb-NO" b="1" dirty="0">
              <a:solidFill>
                <a:srgbClr val="FF0000"/>
              </a:solidFill>
            </a:endParaRPr>
          </a:p>
        </p:txBody>
      </p:sp>
      <p:sp>
        <p:nvSpPr>
          <p:cNvPr id="23" name="TextBox 22"/>
          <p:cNvSpPr txBox="1"/>
          <p:nvPr/>
        </p:nvSpPr>
        <p:spPr>
          <a:xfrm>
            <a:off x="7200292" y="1268760"/>
            <a:ext cx="792088" cy="369332"/>
          </a:xfrm>
          <a:prstGeom prst="rect">
            <a:avLst/>
          </a:prstGeom>
          <a:noFill/>
        </p:spPr>
        <p:txBody>
          <a:bodyPr wrap="square" rtlCol="0">
            <a:spAutoFit/>
          </a:bodyPr>
          <a:lstStyle/>
          <a:p>
            <a:r>
              <a:rPr lang="nb-NO" b="1" dirty="0" smtClean="0">
                <a:solidFill>
                  <a:srgbClr val="FF0000"/>
                </a:solidFill>
              </a:rPr>
              <a:t>kl. 06</a:t>
            </a:r>
            <a:endParaRPr lang="nb-NO" b="1" dirty="0">
              <a:solidFill>
                <a:srgbClr val="FF0000"/>
              </a:solidFill>
            </a:endParaRPr>
          </a:p>
        </p:txBody>
      </p:sp>
      <p:sp>
        <p:nvSpPr>
          <p:cNvPr id="24" name="TextBox 23"/>
          <p:cNvSpPr txBox="1"/>
          <p:nvPr/>
        </p:nvSpPr>
        <p:spPr>
          <a:xfrm>
            <a:off x="210508" y="1595589"/>
            <a:ext cx="940256" cy="369332"/>
          </a:xfrm>
          <a:prstGeom prst="rect">
            <a:avLst/>
          </a:prstGeom>
          <a:solidFill>
            <a:schemeClr val="bg1"/>
          </a:solidFill>
        </p:spPr>
        <p:txBody>
          <a:bodyPr wrap="square" rtlCol="0">
            <a:spAutoFit/>
          </a:bodyPr>
          <a:lstStyle/>
          <a:p>
            <a:r>
              <a:rPr lang="nb-NO" b="1" dirty="0" smtClean="0"/>
              <a:t>40 000</a:t>
            </a:r>
            <a:endParaRPr lang="nb-NO" b="1" dirty="0"/>
          </a:p>
        </p:txBody>
      </p:sp>
      <p:sp>
        <p:nvSpPr>
          <p:cNvPr id="2" name="Date Placeholder 1"/>
          <p:cNvSpPr>
            <a:spLocks noGrp="1"/>
          </p:cNvSpPr>
          <p:nvPr>
            <p:ph type="dt" sz="half" idx="10"/>
          </p:nvPr>
        </p:nvSpPr>
        <p:spPr/>
        <p:txBody>
          <a:bodyPr/>
          <a:lstStyle/>
          <a:p>
            <a:r>
              <a:rPr lang="nb-NO" smtClean="0"/>
              <a:t>16.10.2014</a:t>
            </a:r>
            <a:endParaRPr lang="en-US" dirty="0"/>
          </a:p>
        </p:txBody>
      </p:sp>
      <p:sp>
        <p:nvSpPr>
          <p:cNvPr id="4" name="Footer Placeholder 3"/>
          <p:cNvSpPr>
            <a:spLocks noGrp="1"/>
          </p:cNvSpPr>
          <p:nvPr>
            <p:ph type="ftr" sz="quarter" idx="11"/>
          </p:nvPr>
        </p:nvSpPr>
        <p:spPr/>
        <p:txBody>
          <a:bodyPr/>
          <a:lstStyle/>
          <a:p>
            <a:r>
              <a:rPr lang="en-US" smtClean="0"/>
              <a:t>Naturfagkonferansen</a:t>
            </a:r>
            <a:endParaRPr lang="en-US" dirty="0"/>
          </a:p>
        </p:txBody>
      </p:sp>
      <p:sp>
        <p:nvSpPr>
          <p:cNvPr id="5" name="Slide Number Placeholder 4"/>
          <p:cNvSpPr>
            <a:spLocks noGrp="1"/>
          </p:cNvSpPr>
          <p:nvPr>
            <p:ph type="sldNum" sz="quarter" idx="12"/>
          </p:nvPr>
        </p:nvSpPr>
        <p:spPr/>
        <p:txBody>
          <a:bodyPr/>
          <a:lstStyle/>
          <a:p>
            <a:fld id="{45BC6CEB-2F4E-E948-BC7B-5B02D71E3927}" type="slidenum">
              <a:rPr lang="en-US" smtClean="0"/>
              <a:pPr/>
              <a:t>11</a:t>
            </a:fld>
            <a:endParaRPr lang="en-US"/>
          </a:p>
        </p:txBody>
      </p:sp>
    </p:spTree>
    <p:extLst>
      <p:ext uri="{BB962C8B-B14F-4D97-AF65-F5344CB8AC3E}">
        <p14:creationId xmlns:p14="http://schemas.microsoft.com/office/powerpoint/2010/main" val="4000210662"/>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b-NO" smtClean="0"/>
              <a:t>16.10.2014</a:t>
            </a:r>
            <a:endParaRPr lang="en-US"/>
          </a:p>
        </p:txBody>
      </p:sp>
      <p:sp>
        <p:nvSpPr>
          <p:cNvPr id="3" name="Footer Placeholder 2"/>
          <p:cNvSpPr>
            <a:spLocks noGrp="1"/>
          </p:cNvSpPr>
          <p:nvPr>
            <p:ph type="ftr" sz="quarter" idx="11"/>
          </p:nvPr>
        </p:nvSpPr>
        <p:spPr/>
        <p:txBody>
          <a:bodyPr/>
          <a:lstStyle/>
          <a:p>
            <a:r>
              <a:rPr lang="en-US" smtClean="0"/>
              <a:t>Naturfagkonferansen</a:t>
            </a:r>
            <a:endParaRPr lang="en-US" dirty="0"/>
          </a:p>
        </p:txBody>
      </p:sp>
      <p:sp>
        <p:nvSpPr>
          <p:cNvPr id="4" name="Slide Number Placeholder 3"/>
          <p:cNvSpPr>
            <a:spLocks noGrp="1"/>
          </p:cNvSpPr>
          <p:nvPr>
            <p:ph type="sldNum" sz="quarter" idx="12"/>
          </p:nvPr>
        </p:nvSpPr>
        <p:spPr/>
        <p:txBody>
          <a:bodyPr/>
          <a:lstStyle/>
          <a:p>
            <a:fld id="{45BC6CEB-2F4E-E948-BC7B-5B02D71E3927}" type="slidenum">
              <a:rPr lang="en-US" smtClean="0"/>
              <a:pPr/>
              <a:t>12</a:t>
            </a:fld>
            <a:endParaRPr lang="en-US"/>
          </a:p>
        </p:txBody>
      </p:sp>
      <p:grpSp>
        <p:nvGrpSpPr>
          <p:cNvPr id="14" name="Group 13"/>
          <p:cNvGrpSpPr/>
          <p:nvPr/>
        </p:nvGrpSpPr>
        <p:grpSpPr>
          <a:xfrm>
            <a:off x="-3874" y="512874"/>
            <a:ext cx="9144000" cy="6111215"/>
            <a:chOff x="50369" y="373392"/>
            <a:chExt cx="9144000" cy="6111215"/>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69" y="373392"/>
              <a:ext cx="9144000" cy="6111215"/>
            </a:xfrm>
            <a:prstGeom prst="rect">
              <a:avLst/>
            </a:prstGeom>
          </p:spPr>
        </p:pic>
        <p:sp>
          <p:nvSpPr>
            <p:cNvPr id="6" name="TextBox 5"/>
            <p:cNvSpPr txBox="1"/>
            <p:nvPr/>
          </p:nvSpPr>
          <p:spPr>
            <a:xfrm>
              <a:off x="5747289" y="4961997"/>
              <a:ext cx="1108129" cy="369332"/>
            </a:xfrm>
            <a:prstGeom prst="rect">
              <a:avLst/>
            </a:prstGeom>
            <a:noFill/>
          </p:spPr>
          <p:txBody>
            <a:bodyPr wrap="square" rtlCol="0">
              <a:spAutoFit/>
            </a:bodyPr>
            <a:lstStyle/>
            <a:p>
              <a:r>
                <a:rPr lang="nb-NO" b="1" dirty="0" smtClean="0">
                  <a:solidFill>
                    <a:srgbClr val="FF0000"/>
                  </a:solidFill>
                </a:rPr>
                <a:t>lørdag</a:t>
              </a:r>
              <a:endParaRPr lang="nb-NO" b="1" dirty="0">
                <a:solidFill>
                  <a:srgbClr val="FF0000"/>
                </a:solidFill>
              </a:endParaRPr>
            </a:p>
          </p:txBody>
        </p:sp>
        <p:sp>
          <p:nvSpPr>
            <p:cNvPr id="7" name="TextBox 6"/>
            <p:cNvSpPr txBox="1"/>
            <p:nvPr/>
          </p:nvSpPr>
          <p:spPr>
            <a:xfrm>
              <a:off x="4689529" y="4959414"/>
              <a:ext cx="1108129" cy="369332"/>
            </a:xfrm>
            <a:prstGeom prst="rect">
              <a:avLst/>
            </a:prstGeom>
            <a:noFill/>
          </p:spPr>
          <p:txBody>
            <a:bodyPr wrap="square" rtlCol="0">
              <a:spAutoFit/>
            </a:bodyPr>
            <a:lstStyle/>
            <a:p>
              <a:r>
                <a:rPr lang="nb-NO" b="1" dirty="0" smtClean="0">
                  <a:solidFill>
                    <a:srgbClr val="FF0000"/>
                  </a:solidFill>
                </a:rPr>
                <a:t>fredag</a:t>
              </a:r>
              <a:endParaRPr lang="nb-NO" b="1" dirty="0">
                <a:solidFill>
                  <a:srgbClr val="FF0000"/>
                </a:solidFill>
              </a:endParaRPr>
            </a:p>
          </p:txBody>
        </p:sp>
        <p:sp>
          <p:nvSpPr>
            <p:cNvPr id="8" name="TextBox 7"/>
            <p:cNvSpPr txBox="1"/>
            <p:nvPr/>
          </p:nvSpPr>
          <p:spPr>
            <a:xfrm>
              <a:off x="3648559" y="4941377"/>
              <a:ext cx="1108129" cy="369332"/>
            </a:xfrm>
            <a:prstGeom prst="rect">
              <a:avLst/>
            </a:prstGeom>
            <a:noFill/>
          </p:spPr>
          <p:txBody>
            <a:bodyPr wrap="square" rtlCol="0">
              <a:spAutoFit/>
            </a:bodyPr>
            <a:lstStyle/>
            <a:p>
              <a:r>
                <a:rPr lang="nb-NO" b="1" dirty="0" smtClean="0">
                  <a:solidFill>
                    <a:srgbClr val="FF0000"/>
                  </a:solidFill>
                </a:rPr>
                <a:t>torsdag</a:t>
              </a:r>
              <a:endParaRPr lang="nb-NO" b="1" dirty="0">
                <a:solidFill>
                  <a:srgbClr val="FF0000"/>
                </a:solidFill>
              </a:endParaRPr>
            </a:p>
          </p:txBody>
        </p:sp>
        <p:sp>
          <p:nvSpPr>
            <p:cNvPr id="9" name="TextBox 8"/>
            <p:cNvSpPr txBox="1"/>
            <p:nvPr/>
          </p:nvSpPr>
          <p:spPr>
            <a:xfrm>
              <a:off x="2620504" y="4941377"/>
              <a:ext cx="1108129" cy="369332"/>
            </a:xfrm>
            <a:prstGeom prst="rect">
              <a:avLst/>
            </a:prstGeom>
            <a:noFill/>
          </p:spPr>
          <p:txBody>
            <a:bodyPr wrap="square" rtlCol="0">
              <a:spAutoFit/>
            </a:bodyPr>
            <a:lstStyle/>
            <a:p>
              <a:r>
                <a:rPr lang="nb-NO" b="1" dirty="0" smtClean="0">
                  <a:solidFill>
                    <a:srgbClr val="FF0000"/>
                  </a:solidFill>
                </a:rPr>
                <a:t>onsdag</a:t>
              </a:r>
              <a:endParaRPr lang="nb-NO" b="1" dirty="0">
                <a:solidFill>
                  <a:srgbClr val="FF0000"/>
                </a:solidFill>
              </a:endParaRPr>
            </a:p>
          </p:txBody>
        </p:sp>
        <p:sp>
          <p:nvSpPr>
            <p:cNvPr id="10" name="TextBox 9"/>
            <p:cNvSpPr txBox="1"/>
            <p:nvPr/>
          </p:nvSpPr>
          <p:spPr>
            <a:xfrm>
              <a:off x="1536914" y="4941377"/>
              <a:ext cx="1108129" cy="369332"/>
            </a:xfrm>
            <a:prstGeom prst="rect">
              <a:avLst/>
            </a:prstGeom>
            <a:noFill/>
          </p:spPr>
          <p:txBody>
            <a:bodyPr wrap="square" rtlCol="0">
              <a:spAutoFit/>
            </a:bodyPr>
            <a:lstStyle/>
            <a:p>
              <a:r>
                <a:rPr lang="nb-NO" b="1" dirty="0" smtClean="0">
                  <a:solidFill>
                    <a:srgbClr val="FF0000"/>
                  </a:solidFill>
                </a:rPr>
                <a:t>tirsdag</a:t>
              </a:r>
              <a:endParaRPr lang="nb-NO" b="1" dirty="0">
                <a:solidFill>
                  <a:srgbClr val="FF0000"/>
                </a:solidFill>
              </a:endParaRPr>
            </a:p>
          </p:txBody>
        </p:sp>
        <p:sp>
          <p:nvSpPr>
            <p:cNvPr id="11" name="TextBox 10"/>
            <p:cNvSpPr txBox="1"/>
            <p:nvPr/>
          </p:nvSpPr>
          <p:spPr>
            <a:xfrm>
              <a:off x="514024" y="4943961"/>
              <a:ext cx="1108129" cy="369332"/>
            </a:xfrm>
            <a:prstGeom prst="rect">
              <a:avLst/>
            </a:prstGeom>
            <a:noFill/>
          </p:spPr>
          <p:txBody>
            <a:bodyPr wrap="square" rtlCol="0">
              <a:spAutoFit/>
            </a:bodyPr>
            <a:lstStyle/>
            <a:p>
              <a:r>
                <a:rPr lang="nb-NO" b="1" dirty="0" smtClean="0">
                  <a:solidFill>
                    <a:srgbClr val="FF0000"/>
                  </a:solidFill>
                </a:rPr>
                <a:t>mandag</a:t>
              </a:r>
              <a:endParaRPr lang="nb-NO" b="1" dirty="0">
                <a:solidFill>
                  <a:srgbClr val="FF0000"/>
                </a:solidFill>
              </a:endParaRPr>
            </a:p>
          </p:txBody>
        </p:sp>
        <p:sp>
          <p:nvSpPr>
            <p:cNvPr id="12" name="TextBox 11"/>
            <p:cNvSpPr txBox="1"/>
            <p:nvPr/>
          </p:nvSpPr>
          <p:spPr>
            <a:xfrm>
              <a:off x="6740473" y="4961997"/>
              <a:ext cx="1108129" cy="369332"/>
            </a:xfrm>
            <a:prstGeom prst="rect">
              <a:avLst/>
            </a:prstGeom>
            <a:noFill/>
          </p:spPr>
          <p:txBody>
            <a:bodyPr wrap="square" rtlCol="0">
              <a:spAutoFit/>
            </a:bodyPr>
            <a:lstStyle/>
            <a:p>
              <a:r>
                <a:rPr lang="nb-NO" b="1" dirty="0" smtClean="0">
                  <a:solidFill>
                    <a:srgbClr val="FF0000"/>
                  </a:solidFill>
                </a:rPr>
                <a:t>søndag</a:t>
              </a:r>
              <a:endParaRPr lang="nb-NO" b="1" dirty="0">
                <a:solidFill>
                  <a:srgbClr val="FF0000"/>
                </a:solidFill>
              </a:endParaRPr>
            </a:p>
          </p:txBody>
        </p:sp>
        <p:sp>
          <p:nvSpPr>
            <p:cNvPr id="13" name="TextBox 12"/>
            <p:cNvSpPr txBox="1"/>
            <p:nvPr/>
          </p:nvSpPr>
          <p:spPr>
            <a:xfrm>
              <a:off x="7776276" y="4959414"/>
              <a:ext cx="1108129" cy="369332"/>
            </a:xfrm>
            <a:prstGeom prst="rect">
              <a:avLst/>
            </a:prstGeom>
            <a:noFill/>
          </p:spPr>
          <p:txBody>
            <a:bodyPr wrap="square" rtlCol="0">
              <a:spAutoFit/>
            </a:bodyPr>
            <a:lstStyle/>
            <a:p>
              <a:r>
                <a:rPr lang="nb-NO" b="1" dirty="0" smtClean="0">
                  <a:solidFill>
                    <a:srgbClr val="FF0000"/>
                  </a:solidFill>
                </a:rPr>
                <a:t>mandag</a:t>
              </a:r>
              <a:endParaRPr lang="nb-NO" b="1" dirty="0">
                <a:solidFill>
                  <a:srgbClr val="FF0000"/>
                </a:solidFill>
              </a:endParaRPr>
            </a:p>
          </p:txBody>
        </p:sp>
      </p:grpSp>
    </p:spTree>
    <p:extLst>
      <p:ext uri="{BB962C8B-B14F-4D97-AF65-F5344CB8AC3E}">
        <p14:creationId xmlns:p14="http://schemas.microsoft.com/office/powerpoint/2010/main" val="36728328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908720"/>
            <a:ext cx="7272807" cy="527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nvPr>
        </p:nvSpPr>
        <p:spPr/>
        <p:txBody>
          <a:bodyPr/>
          <a:lstStyle/>
          <a:p>
            <a:r>
              <a:rPr lang="nb-NO" smtClean="0"/>
              <a:t>16.10.2014</a:t>
            </a:r>
            <a:endParaRPr lang="en-US" dirty="0"/>
          </a:p>
        </p:txBody>
      </p:sp>
      <p:sp>
        <p:nvSpPr>
          <p:cNvPr id="3" name="Footer Placeholder 2"/>
          <p:cNvSpPr>
            <a:spLocks noGrp="1"/>
          </p:cNvSpPr>
          <p:nvPr>
            <p:ph type="ftr" sz="quarter" idx="11"/>
          </p:nvPr>
        </p:nvSpPr>
        <p:spPr/>
        <p:txBody>
          <a:bodyPr/>
          <a:lstStyle/>
          <a:p>
            <a:r>
              <a:rPr lang="en-US" smtClean="0"/>
              <a:t>Naturfagkonferansen</a:t>
            </a:r>
            <a:endParaRPr lang="en-US" dirty="0"/>
          </a:p>
        </p:txBody>
      </p:sp>
      <p:sp>
        <p:nvSpPr>
          <p:cNvPr id="4" name="Slide Number Placeholder 3"/>
          <p:cNvSpPr>
            <a:spLocks noGrp="1"/>
          </p:cNvSpPr>
          <p:nvPr>
            <p:ph type="sldNum" sz="quarter" idx="12"/>
          </p:nvPr>
        </p:nvSpPr>
        <p:spPr/>
        <p:txBody>
          <a:bodyPr/>
          <a:lstStyle/>
          <a:p>
            <a:fld id="{45BC6CEB-2F4E-E948-BC7B-5B02D71E3927}" type="slidenum">
              <a:rPr lang="en-US" smtClean="0"/>
              <a:pPr/>
              <a:t>13</a:t>
            </a:fld>
            <a:endParaRPr lang="en-US"/>
          </a:p>
        </p:txBody>
      </p:sp>
    </p:spTree>
    <p:extLst>
      <p:ext uri="{BB962C8B-B14F-4D97-AF65-F5344CB8AC3E}">
        <p14:creationId xmlns:p14="http://schemas.microsoft.com/office/powerpoint/2010/main" val="1749809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Sommerfabrikk</a:t>
            </a:r>
            <a:endParaRPr lang="nb-NO" dirty="0"/>
          </a:p>
        </p:txBody>
      </p:sp>
      <p:sp>
        <p:nvSpPr>
          <p:cNvPr id="4" name="Date Placeholder 3"/>
          <p:cNvSpPr>
            <a:spLocks noGrp="1"/>
          </p:cNvSpPr>
          <p:nvPr>
            <p:ph type="dt" sz="half" idx="10"/>
          </p:nvPr>
        </p:nvSpPr>
        <p:spPr/>
        <p:txBody>
          <a:bodyPr/>
          <a:lstStyle/>
          <a:p>
            <a:r>
              <a:rPr lang="nb-NO" smtClean="0"/>
              <a:t>16.10.2014</a:t>
            </a:r>
            <a:endParaRPr lang="en-US"/>
          </a:p>
        </p:txBody>
      </p:sp>
      <p:sp>
        <p:nvSpPr>
          <p:cNvPr id="5" name="Footer Placeholder 4"/>
          <p:cNvSpPr>
            <a:spLocks noGrp="1"/>
          </p:cNvSpPr>
          <p:nvPr>
            <p:ph type="ftr" sz="quarter" idx="11"/>
          </p:nvPr>
        </p:nvSpPr>
        <p:spPr/>
        <p:txBody>
          <a:bodyPr/>
          <a:lstStyle/>
          <a:p>
            <a:r>
              <a:rPr lang="en-US" smtClean="0"/>
              <a:t>Naturfagkonferansen</a:t>
            </a:r>
            <a:endParaRPr lang="en-US"/>
          </a:p>
        </p:txBody>
      </p:sp>
      <p:sp>
        <p:nvSpPr>
          <p:cNvPr id="6" name="Slide Number Placeholder 5"/>
          <p:cNvSpPr>
            <a:spLocks noGrp="1"/>
          </p:cNvSpPr>
          <p:nvPr>
            <p:ph type="sldNum" sz="quarter" idx="12"/>
          </p:nvPr>
        </p:nvSpPr>
        <p:spPr/>
        <p:txBody>
          <a:bodyPr/>
          <a:lstStyle/>
          <a:p>
            <a:fld id="{45BC6CEB-2F4E-E948-BC7B-5B02D71E3927}" type="slidenum">
              <a:rPr lang="en-US" smtClean="0"/>
              <a:pPr/>
              <a:t>14</a:t>
            </a:fld>
            <a:endParaRPr lang="en-US"/>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33311" y="2022031"/>
            <a:ext cx="4608469" cy="3456352"/>
          </a:xfrm>
          <a:prstGeom prst="rect">
            <a:avLst/>
          </a:prstGeom>
        </p:spPr>
      </p:pic>
      <p:sp>
        <p:nvSpPr>
          <p:cNvPr id="8" name="Rectangle 7"/>
          <p:cNvSpPr/>
          <p:nvPr/>
        </p:nvSpPr>
        <p:spPr>
          <a:xfrm>
            <a:off x="304800" y="1821008"/>
            <a:ext cx="4572000" cy="3834896"/>
          </a:xfrm>
          <a:prstGeom prst="rect">
            <a:avLst/>
          </a:prstGeom>
        </p:spPr>
        <p:txBody>
          <a:bodyPr>
            <a:spAutoFit/>
          </a:bodyPr>
          <a:lstStyle/>
          <a:p>
            <a:pPr marL="342900" lvl="0" indent="-342900">
              <a:spcBef>
                <a:spcPct val="20000"/>
              </a:spcBef>
              <a:buFont typeface="Arial"/>
              <a:buChar char="•"/>
            </a:pPr>
            <a:r>
              <a:rPr lang="nb-NO" sz="3200" dirty="0" smtClean="0">
                <a:solidFill>
                  <a:prstClr val="black"/>
                </a:solidFill>
              </a:rPr>
              <a:t>15 studenter</a:t>
            </a:r>
          </a:p>
          <a:p>
            <a:pPr marL="342900" lvl="0" indent="-342900">
              <a:spcBef>
                <a:spcPct val="20000"/>
              </a:spcBef>
              <a:buFont typeface="Arial"/>
              <a:buChar char="•"/>
            </a:pPr>
            <a:r>
              <a:rPr lang="nb-NO" sz="3200" dirty="0" smtClean="0">
                <a:solidFill>
                  <a:prstClr val="black"/>
                </a:solidFill>
              </a:rPr>
              <a:t>kl</a:t>
            </a:r>
            <a:r>
              <a:rPr lang="nb-NO" sz="3200" dirty="0">
                <a:solidFill>
                  <a:prstClr val="black"/>
                </a:solidFill>
              </a:rPr>
              <a:t>. 08:00 – kl. </a:t>
            </a:r>
            <a:r>
              <a:rPr lang="nb-NO" sz="3200" dirty="0" smtClean="0">
                <a:solidFill>
                  <a:prstClr val="black"/>
                </a:solidFill>
              </a:rPr>
              <a:t>16:00</a:t>
            </a:r>
            <a:br>
              <a:rPr lang="nb-NO" sz="3200" dirty="0" smtClean="0">
                <a:solidFill>
                  <a:prstClr val="black"/>
                </a:solidFill>
              </a:rPr>
            </a:br>
            <a:r>
              <a:rPr lang="nb-NO" sz="3200" dirty="0" smtClean="0">
                <a:solidFill>
                  <a:prstClr val="black"/>
                </a:solidFill>
              </a:rPr>
              <a:t>mandag-fredag</a:t>
            </a:r>
          </a:p>
          <a:p>
            <a:pPr marL="342900" lvl="0" indent="-342900">
              <a:spcBef>
                <a:spcPct val="20000"/>
              </a:spcBef>
              <a:buFont typeface="Arial"/>
              <a:buChar char="•"/>
            </a:pPr>
            <a:r>
              <a:rPr lang="nb-NO" sz="3200" dirty="0" smtClean="0">
                <a:solidFill>
                  <a:prstClr val="black"/>
                </a:solidFill>
              </a:rPr>
              <a:t>pauser</a:t>
            </a:r>
            <a:br>
              <a:rPr lang="nb-NO" sz="3200" dirty="0" smtClean="0">
                <a:solidFill>
                  <a:prstClr val="black"/>
                </a:solidFill>
              </a:rPr>
            </a:br>
            <a:r>
              <a:rPr lang="nb-NO" sz="3200" dirty="0" smtClean="0">
                <a:solidFill>
                  <a:prstClr val="black"/>
                </a:solidFill>
              </a:rPr>
              <a:t>2 x 10 minutter</a:t>
            </a:r>
            <a:br>
              <a:rPr lang="nb-NO" sz="3200" dirty="0" smtClean="0">
                <a:solidFill>
                  <a:prstClr val="black"/>
                </a:solidFill>
              </a:rPr>
            </a:br>
            <a:r>
              <a:rPr lang="nb-NO" sz="3200" dirty="0" smtClean="0">
                <a:solidFill>
                  <a:prstClr val="black"/>
                </a:solidFill>
              </a:rPr>
              <a:t>30 minutter lunsj</a:t>
            </a:r>
          </a:p>
          <a:p>
            <a:pPr marL="342900" lvl="0" indent="-342900">
              <a:spcBef>
                <a:spcPct val="20000"/>
              </a:spcBef>
              <a:buFont typeface="Arial"/>
              <a:buChar char="•"/>
            </a:pPr>
            <a:r>
              <a:rPr lang="nb-NO" sz="3200" dirty="0" smtClean="0">
                <a:solidFill>
                  <a:prstClr val="black"/>
                </a:solidFill>
              </a:rPr>
              <a:t>3 uker og 3 dager</a:t>
            </a:r>
            <a:endParaRPr lang="nb-NO" sz="3200" dirty="0">
              <a:solidFill>
                <a:prstClr val="black"/>
              </a:solidFill>
            </a:endParaRPr>
          </a:p>
        </p:txBody>
      </p:sp>
    </p:spTree>
    <p:extLst>
      <p:ext uri="{BB962C8B-B14F-4D97-AF65-F5344CB8AC3E}">
        <p14:creationId xmlns:p14="http://schemas.microsoft.com/office/powerpoint/2010/main" val="2230411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65 000 kjemiforsøk</a:t>
            </a:r>
          </a:p>
        </p:txBody>
      </p:sp>
      <p:sp>
        <p:nvSpPr>
          <p:cNvPr id="3" name="Content Placeholder 2"/>
          <p:cNvSpPr>
            <a:spLocks noGrp="1"/>
          </p:cNvSpPr>
          <p:nvPr>
            <p:ph idx="1"/>
          </p:nvPr>
        </p:nvSpPr>
        <p:spPr>
          <a:xfrm>
            <a:off x="457200" y="1417638"/>
            <a:ext cx="7764651" cy="1124084"/>
          </a:xfrm>
        </p:spPr>
        <p:txBody>
          <a:bodyPr>
            <a:normAutofit/>
          </a:bodyPr>
          <a:lstStyle/>
          <a:p>
            <a:pPr marL="0" indent="0">
              <a:buNone/>
            </a:pPr>
            <a:r>
              <a:rPr lang="nb-NO" dirty="0"/>
              <a:t>425 000 små enheter </a:t>
            </a:r>
            <a:r>
              <a:rPr lang="nb-NO" dirty="0" smtClean="0"/>
              <a:t/>
            </a:r>
            <a:br>
              <a:rPr lang="nb-NO" dirty="0" smtClean="0"/>
            </a:br>
            <a:r>
              <a:rPr lang="nb-NO" dirty="0" smtClean="0"/>
              <a:t>skulle </a:t>
            </a:r>
            <a:r>
              <a:rPr lang="nb-NO" dirty="0"/>
              <a:t>pakkes ut og fordeles i </a:t>
            </a:r>
            <a:r>
              <a:rPr lang="nb-NO" dirty="0" smtClean="0"/>
              <a:t>65 </a:t>
            </a:r>
            <a:r>
              <a:rPr lang="nb-NO" dirty="0"/>
              <a:t>000 </a:t>
            </a:r>
            <a:r>
              <a:rPr lang="nb-NO" dirty="0" smtClean="0"/>
              <a:t>poser</a:t>
            </a:r>
            <a:endParaRPr lang="nb-NO" dirty="0"/>
          </a:p>
        </p:txBody>
      </p:sp>
      <p:sp>
        <p:nvSpPr>
          <p:cNvPr id="4" name="Date Placeholder 3"/>
          <p:cNvSpPr>
            <a:spLocks noGrp="1"/>
          </p:cNvSpPr>
          <p:nvPr>
            <p:ph type="dt" sz="half" idx="10"/>
          </p:nvPr>
        </p:nvSpPr>
        <p:spPr/>
        <p:txBody>
          <a:bodyPr/>
          <a:lstStyle/>
          <a:p>
            <a:r>
              <a:rPr lang="nb-NO" smtClean="0"/>
              <a:t>16.10.2014</a:t>
            </a:r>
            <a:endParaRPr lang="en-US"/>
          </a:p>
        </p:txBody>
      </p:sp>
      <p:sp>
        <p:nvSpPr>
          <p:cNvPr id="5" name="Footer Placeholder 4"/>
          <p:cNvSpPr>
            <a:spLocks noGrp="1"/>
          </p:cNvSpPr>
          <p:nvPr>
            <p:ph type="ftr" sz="quarter" idx="11"/>
          </p:nvPr>
        </p:nvSpPr>
        <p:spPr/>
        <p:txBody>
          <a:bodyPr/>
          <a:lstStyle/>
          <a:p>
            <a:r>
              <a:rPr lang="en-US" smtClean="0"/>
              <a:t>Naturfagkonferansen</a:t>
            </a:r>
            <a:endParaRPr lang="en-US"/>
          </a:p>
        </p:txBody>
      </p:sp>
      <p:sp>
        <p:nvSpPr>
          <p:cNvPr id="6" name="Slide Number Placeholder 5"/>
          <p:cNvSpPr>
            <a:spLocks noGrp="1"/>
          </p:cNvSpPr>
          <p:nvPr>
            <p:ph type="sldNum" sz="quarter" idx="12"/>
          </p:nvPr>
        </p:nvSpPr>
        <p:spPr/>
        <p:txBody>
          <a:bodyPr/>
          <a:lstStyle/>
          <a:p>
            <a:fld id="{45BC6CEB-2F4E-E948-BC7B-5B02D71E3927}" type="slidenum">
              <a:rPr lang="en-US" smtClean="0"/>
              <a:pPr/>
              <a:t>15</a:t>
            </a:fld>
            <a:endParaRPr lang="en-US"/>
          </a:p>
        </p:txBody>
      </p:sp>
      <p:pic>
        <p:nvPicPr>
          <p:cNvPr id="8" name="Content Placeholder 6"/>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4672922" y="2715632"/>
            <a:ext cx="4267200" cy="3200400"/>
          </a:xfrm>
          <a:prstGeom prst="rect">
            <a:avLst/>
          </a:prstGeom>
        </p:spPr>
      </p:pic>
      <p:pic>
        <p:nvPicPr>
          <p:cNvPr id="9" name="Picture 8"/>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67345" y="2719953"/>
            <a:ext cx="4267200" cy="3200400"/>
          </a:xfrm>
          <a:prstGeom prst="rect">
            <a:avLst/>
          </a:prstGeom>
        </p:spPr>
      </p:pic>
    </p:spTree>
    <p:extLst>
      <p:ext uri="{BB962C8B-B14F-4D97-AF65-F5344CB8AC3E}">
        <p14:creationId xmlns:p14="http://schemas.microsoft.com/office/powerpoint/2010/main" val="14047170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nb-NO" dirty="0" smtClean="0"/>
              <a:t>Fire forskjellige løsninger</a:t>
            </a:r>
            <a:endParaRPr lang="nb-NO" dirty="0"/>
          </a:p>
        </p:txBody>
      </p:sp>
      <p:sp>
        <p:nvSpPr>
          <p:cNvPr id="4" name="Date Placeholder 3"/>
          <p:cNvSpPr>
            <a:spLocks noGrp="1"/>
          </p:cNvSpPr>
          <p:nvPr>
            <p:ph type="dt" sz="half" idx="10"/>
          </p:nvPr>
        </p:nvSpPr>
        <p:spPr/>
        <p:txBody>
          <a:bodyPr/>
          <a:lstStyle/>
          <a:p>
            <a:r>
              <a:rPr lang="nb-NO" smtClean="0"/>
              <a:t>16.10.2014</a:t>
            </a:r>
            <a:endParaRPr lang="en-US"/>
          </a:p>
        </p:txBody>
      </p:sp>
      <p:sp>
        <p:nvSpPr>
          <p:cNvPr id="5" name="Footer Placeholder 4"/>
          <p:cNvSpPr>
            <a:spLocks noGrp="1"/>
          </p:cNvSpPr>
          <p:nvPr>
            <p:ph type="ftr" sz="quarter" idx="11"/>
          </p:nvPr>
        </p:nvSpPr>
        <p:spPr/>
        <p:txBody>
          <a:bodyPr/>
          <a:lstStyle/>
          <a:p>
            <a:r>
              <a:rPr lang="en-US" smtClean="0"/>
              <a:t>Naturfagkonferansen</a:t>
            </a:r>
            <a:endParaRPr lang="en-US"/>
          </a:p>
        </p:txBody>
      </p:sp>
      <p:sp>
        <p:nvSpPr>
          <p:cNvPr id="6" name="Slide Number Placeholder 5"/>
          <p:cNvSpPr>
            <a:spLocks noGrp="1"/>
          </p:cNvSpPr>
          <p:nvPr>
            <p:ph type="sldNum" sz="quarter" idx="12"/>
          </p:nvPr>
        </p:nvSpPr>
        <p:spPr/>
        <p:txBody>
          <a:bodyPr/>
          <a:lstStyle/>
          <a:p>
            <a:fld id="{45BC6CEB-2F4E-E948-BC7B-5B02D71E3927}" type="slidenum">
              <a:rPr lang="en-US" smtClean="0"/>
              <a:pPr/>
              <a:t>16</a:t>
            </a:fld>
            <a:endParaRPr lang="en-US"/>
          </a:p>
        </p:txBody>
      </p:sp>
      <p:pic>
        <p:nvPicPr>
          <p:cNvPr id="8"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l="34262" t="2865"/>
          <a:stretch/>
        </p:blipFill>
        <p:spPr bwMode="auto">
          <a:xfrm>
            <a:off x="428786" y="1588576"/>
            <a:ext cx="2420021" cy="4767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3821624" y="1675525"/>
            <a:ext cx="4572000" cy="1077218"/>
          </a:xfrm>
          <a:prstGeom prst="rect">
            <a:avLst/>
          </a:prstGeom>
        </p:spPr>
        <p:txBody>
          <a:bodyPr>
            <a:spAutoFit/>
          </a:bodyPr>
          <a:lstStyle/>
          <a:p>
            <a:r>
              <a:rPr lang="nb-NO" sz="3200" dirty="0" smtClean="0"/>
              <a:t>425 </a:t>
            </a:r>
            <a:r>
              <a:rPr lang="nb-NO" sz="3200" dirty="0"/>
              <a:t>liter løsning </a:t>
            </a:r>
            <a:r>
              <a:rPr lang="nb-NO" sz="3200" dirty="0" smtClean="0"/>
              <a:t>i </a:t>
            </a:r>
          </a:p>
          <a:p>
            <a:r>
              <a:rPr lang="nb-NO" sz="3200" dirty="0" smtClean="0"/>
              <a:t>120 </a:t>
            </a:r>
            <a:r>
              <a:rPr lang="nb-NO" sz="3200" dirty="0"/>
              <a:t>000 dråpetellere</a:t>
            </a:r>
          </a:p>
        </p:txBody>
      </p:sp>
      <p:pic>
        <p:nvPicPr>
          <p:cNvPr id="11" name="Picture 10"/>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val="0"/>
              </a:ext>
            </a:extLst>
          </a:blip>
          <a:srcRect l="7672" t="4461" r="3486" b="15674"/>
          <a:stretch/>
        </p:blipFill>
        <p:spPr>
          <a:xfrm>
            <a:off x="3959817" y="3037667"/>
            <a:ext cx="4114800" cy="2774197"/>
          </a:xfrm>
          <a:prstGeom prst="rect">
            <a:avLst/>
          </a:prstGeom>
        </p:spPr>
      </p:pic>
      <p:pic>
        <p:nvPicPr>
          <p:cNvPr id="2" name="Picture 1"/>
          <p:cNvPicPr>
            <a:picLocks noChangeAspect="1"/>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tretch>
            <a:fillRect/>
          </a:stretch>
        </p:blipFill>
        <p:spPr>
          <a:xfrm rot="16200000">
            <a:off x="5925519" y="5302276"/>
            <a:ext cx="1524000" cy="1019175"/>
          </a:xfrm>
          <a:prstGeom prst="rect">
            <a:avLst/>
          </a:prstGeom>
        </p:spPr>
      </p:pic>
      <p:sp>
        <p:nvSpPr>
          <p:cNvPr id="3" name="TextBox 2"/>
          <p:cNvSpPr txBox="1"/>
          <p:nvPr/>
        </p:nvSpPr>
        <p:spPr>
          <a:xfrm>
            <a:off x="627681" y="5932775"/>
            <a:ext cx="2053526" cy="369332"/>
          </a:xfrm>
          <a:prstGeom prst="rect">
            <a:avLst/>
          </a:prstGeom>
          <a:noFill/>
        </p:spPr>
        <p:txBody>
          <a:bodyPr wrap="square" rtlCol="0">
            <a:spAutoFit/>
          </a:bodyPr>
          <a:lstStyle/>
          <a:p>
            <a:r>
              <a:rPr lang="nb-NO" b="1" dirty="0" smtClean="0">
                <a:solidFill>
                  <a:schemeClr val="bg1"/>
                </a:solidFill>
              </a:rPr>
              <a:t>25 liters kanner</a:t>
            </a:r>
            <a:endParaRPr lang="nb-NO" b="1" dirty="0">
              <a:solidFill>
                <a:schemeClr val="bg1"/>
              </a:solidFill>
            </a:endParaRPr>
          </a:p>
        </p:txBody>
      </p:sp>
    </p:spTree>
    <p:extLst>
      <p:ext uri="{BB962C8B-B14F-4D97-AF65-F5344CB8AC3E}">
        <p14:creationId xmlns:p14="http://schemas.microsoft.com/office/powerpoint/2010/main" val="17444408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Rent vann til alle</a:t>
            </a:r>
            <a:endParaRPr lang="nb-NO" dirty="0"/>
          </a:p>
        </p:txBody>
      </p:sp>
      <p:sp>
        <p:nvSpPr>
          <p:cNvPr id="3" name="Content Placeholder 2"/>
          <p:cNvSpPr>
            <a:spLocks noGrp="1"/>
          </p:cNvSpPr>
          <p:nvPr>
            <p:ph idx="1"/>
          </p:nvPr>
        </p:nvSpPr>
        <p:spPr>
          <a:xfrm>
            <a:off x="255723" y="2499085"/>
            <a:ext cx="3218480" cy="1220500"/>
          </a:xfrm>
        </p:spPr>
        <p:txBody>
          <a:bodyPr>
            <a:normAutofit/>
          </a:bodyPr>
          <a:lstStyle/>
          <a:p>
            <a:pPr marL="0" indent="0">
              <a:buNone/>
            </a:pPr>
            <a:r>
              <a:rPr lang="nb-NO" dirty="0" smtClean="0"/>
              <a:t>925 </a:t>
            </a:r>
            <a:r>
              <a:rPr lang="nb-NO" dirty="0"/>
              <a:t>liter vann </a:t>
            </a:r>
            <a:r>
              <a:rPr lang="nb-NO" dirty="0" smtClean="0"/>
              <a:t>i</a:t>
            </a:r>
            <a:br>
              <a:rPr lang="nb-NO" dirty="0" smtClean="0"/>
            </a:br>
            <a:r>
              <a:rPr lang="nb-NO" dirty="0" smtClean="0"/>
              <a:t>37 </a:t>
            </a:r>
            <a:r>
              <a:rPr lang="nb-NO" dirty="0"/>
              <a:t>000 </a:t>
            </a:r>
            <a:r>
              <a:rPr lang="nb-NO" dirty="0" smtClean="0"/>
              <a:t>beholdere</a:t>
            </a:r>
            <a:endParaRPr lang="nb-NO" dirty="0"/>
          </a:p>
        </p:txBody>
      </p:sp>
      <p:sp>
        <p:nvSpPr>
          <p:cNvPr id="4" name="Date Placeholder 3"/>
          <p:cNvSpPr>
            <a:spLocks noGrp="1"/>
          </p:cNvSpPr>
          <p:nvPr>
            <p:ph type="dt" sz="half" idx="10"/>
          </p:nvPr>
        </p:nvSpPr>
        <p:spPr/>
        <p:txBody>
          <a:bodyPr/>
          <a:lstStyle/>
          <a:p>
            <a:r>
              <a:rPr lang="nb-NO" smtClean="0"/>
              <a:t>16.10.2014</a:t>
            </a:r>
            <a:endParaRPr lang="en-US"/>
          </a:p>
        </p:txBody>
      </p:sp>
      <p:sp>
        <p:nvSpPr>
          <p:cNvPr id="5" name="Footer Placeholder 4"/>
          <p:cNvSpPr>
            <a:spLocks noGrp="1"/>
          </p:cNvSpPr>
          <p:nvPr>
            <p:ph type="ftr" sz="quarter" idx="11"/>
          </p:nvPr>
        </p:nvSpPr>
        <p:spPr/>
        <p:txBody>
          <a:bodyPr/>
          <a:lstStyle/>
          <a:p>
            <a:r>
              <a:rPr lang="en-US" smtClean="0"/>
              <a:t>Naturfagkonferansen</a:t>
            </a:r>
            <a:endParaRPr lang="en-US"/>
          </a:p>
        </p:txBody>
      </p:sp>
      <p:sp>
        <p:nvSpPr>
          <p:cNvPr id="6" name="Slide Number Placeholder 5"/>
          <p:cNvSpPr>
            <a:spLocks noGrp="1"/>
          </p:cNvSpPr>
          <p:nvPr>
            <p:ph type="sldNum" sz="quarter" idx="12"/>
          </p:nvPr>
        </p:nvSpPr>
        <p:spPr/>
        <p:txBody>
          <a:bodyPr/>
          <a:lstStyle/>
          <a:p>
            <a:fld id="{45BC6CEB-2F4E-E948-BC7B-5B02D71E3927}" type="slidenum">
              <a:rPr lang="en-US" smtClean="0"/>
              <a:pPr/>
              <a:t>17</a:t>
            </a:fld>
            <a:endParaRPr lang="en-US"/>
          </a:p>
        </p:txBody>
      </p:sp>
      <p:pic>
        <p:nvPicPr>
          <p:cNvPr id="3074"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3474203" y="1720312"/>
            <a:ext cx="5562600" cy="417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69257" y="4161294"/>
            <a:ext cx="3154467" cy="1730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44068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To forskjellige pakkestasjoner</a:t>
            </a:r>
            <a:endParaRPr lang="nb-NO" dirty="0"/>
          </a:p>
        </p:txBody>
      </p:sp>
      <p:sp>
        <p:nvSpPr>
          <p:cNvPr id="4" name="Date Placeholder 3"/>
          <p:cNvSpPr>
            <a:spLocks noGrp="1"/>
          </p:cNvSpPr>
          <p:nvPr>
            <p:ph type="dt" sz="half" idx="10"/>
          </p:nvPr>
        </p:nvSpPr>
        <p:spPr/>
        <p:txBody>
          <a:bodyPr/>
          <a:lstStyle/>
          <a:p>
            <a:r>
              <a:rPr lang="nb-NO" smtClean="0"/>
              <a:t>16.10.2014</a:t>
            </a:r>
            <a:endParaRPr lang="en-US"/>
          </a:p>
        </p:txBody>
      </p:sp>
      <p:sp>
        <p:nvSpPr>
          <p:cNvPr id="5" name="Footer Placeholder 4"/>
          <p:cNvSpPr>
            <a:spLocks noGrp="1"/>
          </p:cNvSpPr>
          <p:nvPr>
            <p:ph type="ftr" sz="quarter" idx="11"/>
          </p:nvPr>
        </p:nvSpPr>
        <p:spPr/>
        <p:txBody>
          <a:bodyPr/>
          <a:lstStyle/>
          <a:p>
            <a:r>
              <a:rPr lang="en-US" smtClean="0"/>
              <a:t>Naturfagkonferansen</a:t>
            </a:r>
            <a:endParaRPr lang="en-US"/>
          </a:p>
        </p:txBody>
      </p:sp>
      <p:sp>
        <p:nvSpPr>
          <p:cNvPr id="6" name="Slide Number Placeholder 5"/>
          <p:cNvSpPr>
            <a:spLocks noGrp="1"/>
          </p:cNvSpPr>
          <p:nvPr>
            <p:ph type="sldNum" sz="quarter" idx="12"/>
          </p:nvPr>
        </p:nvSpPr>
        <p:spPr/>
        <p:txBody>
          <a:bodyPr/>
          <a:lstStyle/>
          <a:p>
            <a:fld id="{45BC6CEB-2F4E-E948-BC7B-5B02D71E3927}" type="slidenum">
              <a:rPr lang="en-US" smtClean="0"/>
              <a:pPr/>
              <a:t>18</a:t>
            </a:fld>
            <a:endParaRPr lang="en-US"/>
          </a:p>
        </p:txBody>
      </p:sp>
      <p:pic>
        <p:nvPicPr>
          <p:cNvPr id="8" name="Picture 7"/>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706318" y="3155950"/>
            <a:ext cx="4267200" cy="3200400"/>
          </a:xfrm>
          <a:prstGeom prst="rect">
            <a:avLst/>
          </a:prstGeom>
        </p:spPr>
      </p:pic>
      <p:pic>
        <p:nvPicPr>
          <p:cNvPr id="9" name="Picture 8"/>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24726" y="3155950"/>
            <a:ext cx="4267200" cy="3200400"/>
          </a:xfrm>
          <a:prstGeom prst="rect">
            <a:avLst/>
          </a:prstGeom>
        </p:spPr>
      </p:pic>
      <p:pic>
        <p:nvPicPr>
          <p:cNvPr id="10" name="Picture 9"/>
          <p:cNvPicPr>
            <a:picLocks noChangeAspect="1"/>
          </p:cNvPicPr>
          <p:nvPr/>
        </p:nvPicPr>
        <p:blipFill>
          <a:blip r:embed="rId6">
            <a:extLst>
              <a:ext uri="{BEBA8EAE-BF5A-486C-A8C5-ECC9F3942E4B}">
                <a14:imgProps xmlns:a14="http://schemas.microsoft.com/office/drawing/2010/main">
                  <a14:imgLayer r:embed="rId7">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10066" y="1424952"/>
            <a:ext cx="2496519" cy="1487881"/>
          </a:xfrm>
          <a:prstGeom prst="rect">
            <a:avLst/>
          </a:prstGeom>
        </p:spPr>
      </p:pic>
      <p:pic>
        <p:nvPicPr>
          <p:cNvPr id="11" name="Picture 10"/>
          <p:cNvPicPr>
            <a:picLocks noChangeAspect="1"/>
          </p:cNvPicPr>
          <p:nvPr/>
        </p:nvPicPr>
        <p:blipFill>
          <a:blip r:embed="rId8">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val="0"/>
              </a:ext>
            </a:extLst>
          </a:blip>
          <a:stretch>
            <a:fillRect/>
          </a:stretch>
        </p:blipFill>
        <p:spPr>
          <a:xfrm>
            <a:off x="5331417" y="1417638"/>
            <a:ext cx="2867186" cy="1574392"/>
          </a:xfrm>
          <a:prstGeom prst="rect">
            <a:avLst/>
          </a:prstGeom>
        </p:spPr>
      </p:pic>
    </p:spTree>
    <p:extLst>
      <p:ext uri="{BB962C8B-B14F-4D97-AF65-F5344CB8AC3E}">
        <p14:creationId xmlns:p14="http://schemas.microsoft.com/office/powerpoint/2010/main" val="32525883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Esker klare til utsendelse</a:t>
            </a:r>
            <a:endParaRPr lang="nb-NO" dirty="0"/>
          </a:p>
        </p:txBody>
      </p:sp>
      <p:sp>
        <p:nvSpPr>
          <p:cNvPr id="3" name="Content Placeholder 2"/>
          <p:cNvSpPr>
            <a:spLocks noGrp="1"/>
          </p:cNvSpPr>
          <p:nvPr>
            <p:ph idx="1"/>
          </p:nvPr>
        </p:nvSpPr>
        <p:spPr>
          <a:xfrm>
            <a:off x="457200" y="2305359"/>
            <a:ext cx="3208149" cy="2940803"/>
          </a:xfrm>
        </p:spPr>
        <p:txBody>
          <a:bodyPr/>
          <a:lstStyle/>
          <a:p>
            <a:r>
              <a:rPr lang="nb-NO" dirty="0" smtClean="0"/>
              <a:t>700 </a:t>
            </a:r>
            <a:r>
              <a:rPr lang="nb-NO" dirty="0"/>
              <a:t>esker </a:t>
            </a:r>
            <a:endParaRPr lang="nb-NO" dirty="0" smtClean="0"/>
          </a:p>
          <a:p>
            <a:r>
              <a:rPr lang="nb-NO" dirty="0"/>
              <a:t>to forskjellige poser</a:t>
            </a:r>
          </a:p>
          <a:p>
            <a:r>
              <a:rPr lang="nb-NO" dirty="0" smtClean="0"/>
              <a:t>forskjellig </a:t>
            </a:r>
            <a:r>
              <a:rPr lang="nb-NO" dirty="0"/>
              <a:t>antall </a:t>
            </a:r>
            <a:r>
              <a:rPr lang="nb-NO" dirty="0" smtClean="0"/>
              <a:t>poser</a:t>
            </a:r>
          </a:p>
          <a:p>
            <a:endParaRPr lang="nb-NO" dirty="0"/>
          </a:p>
        </p:txBody>
      </p:sp>
      <p:sp>
        <p:nvSpPr>
          <p:cNvPr id="4" name="Date Placeholder 3"/>
          <p:cNvSpPr>
            <a:spLocks noGrp="1"/>
          </p:cNvSpPr>
          <p:nvPr>
            <p:ph type="dt" sz="half" idx="10"/>
          </p:nvPr>
        </p:nvSpPr>
        <p:spPr/>
        <p:txBody>
          <a:bodyPr/>
          <a:lstStyle/>
          <a:p>
            <a:r>
              <a:rPr lang="nb-NO" smtClean="0"/>
              <a:t>16.10.2014</a:t>
            </a:r>
            <a:endParaRPr lang="en-US"/>
          </a:p>
        </p:txBody>
      </p:sp>
      <p:sp>
        <p:nvSpPr>
          <p:cNvPr id="5" name="Footer Placeholder 4"/>
          <p:cNvSpPr>
            <a:spLocks noGrp="1"/>
          </p:cNvSpPr>
          <p:nvPr>
            <p:ph type="ftr" sz="quarter" idx="11"/>
          </p:nvPr>
        </p:nvSpPr>
        <p:spPr/>
        <p:txBody>
          <a:bodyPr/>
          <a:lstStyle/>
          <a:p>
            <a:r>
              <a:rPr lang="en-US" smtClean="0"/>
              <a:t>Naturfagkonferansen</a:t>
            </a:r>
            <a:endParaRPr lang="en-US"/>
          </a:p>
        </p:txBody>
      </p:sp>
      <p:sp>
        <p:nvSpPr>
          <p:cNvPr id="6" name="Slide Number Placeholder 5"/>
          <p:cNvSpPr>
            <a:spLocks noGrp="1"/>
          </p:cNvSpPr>
          <p:nvPr>
            <p:ph type="sldNum" sz="quarter" idx="12"/>
          </p:nvPr>
        </p:nvSpPr>
        <p:spPr/>
        <p:txBody>
          <a:bodyPr/>
          <a:lstStyle/>
          <a:p>
            <a:fld id="{45BC6CEB-2F4E-E948-BC7B-5B02D71E3927}" type="slidenum">
              <a:rPr lang="en-US" smtClean="0"/>
              <a:pPr/>
              <a:t>19</a:t>
            </a:fld>
            <a:endParaRPr lang="en-US"/>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954"/>
          <a:stretch/>
        </p:blipFill>
        <p:spPr bwMode="auto">
          <a:xfrm>
            <a:off x="3665349" y="1656238"/>
            <a:ext cx="5101881" cy="4395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93524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84548" y="1299634"/>
            <a:ext cx="2582795" cy="2576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78039" y="4502989"/>
            <a:ext cx="2244725" cy="176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23176" y="4502989"/>
            <a:ext cx="2293151" cy="1783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470858" y="6234400"/>
            <a:ext cx="2859087" cy="461665"/>
          </a:xfrm>
          <a:prstGeom prst="rect">
            <a:avLst/>
          </a:prstGeom>
        </p:spPr>
        <p:txBody>
          <a:bodyPr wrap="square">
            <a:spAutoFit/>
          </a:bodyPr>
          <a:lstStyle/>
          <a:p>
            <a:r>
              <a:rPr lang="nb-NO" sz="1200" dirty="0"/>
              <a:t>GW kake. Feiring av nådd produksjonsmål. 65 tusen kjemisett sendt. #</a:t>
            </a:r>
            <a:r>
              <a:rPr lang="nb-NO" sz="1200" dirty="0" err="1"/>
              <a:t>gwkjemi</a:t>
            </a:r>
            <a:r>
              <a:rPr lang="nb-NO" sz="1200" dirty="0"/>
              <a:t> </a:t>
            </a:r>
          </a:p>
        </p:txBody>
      </p:sp>
      <p:sp>
        <p:nvSpPr>
          <p:cNvPr id="5" name="Rectangle 4"/>
          <p:cNvSpPr/>
          <p:nvPr/>
        </p:nvSpPr>
        <p:spPr>
          <a:xfrm>
            <a:off x="4835519" y="6341955"/>
            <a:ext cx="3500934" cy="276999"/>
          </a:xfrm>
          <a:prstGeom prst="rect">
            <a:avLst/>
          </a:prstGeom>
        </p:spPr>
        <p:txBody>
          <a:bodyPr wrap="square">
            <a:spAutoFit/>
          </a:bodyPr>
          <a:lstStyle/>
          <a:p>
            <a:r>
              <a:rPr lang="nb-NO" sz="1200" dirty="0"/>
              <a:t>Jubileumsforsøk med karbondioksid 😊 #</a:t>
            </a:r>
            <a:r>
              <a:rPr lang="nb-NO" sz="1200" dirty="0" err="1" smtClean="0"/>
              <a:t>gwkjemi</a:t>
            </a:r>
            <a:endParaRPr lang="nb-NO" sz="1200" dirty="0"/>
          </a:p>
        </p:txBody>
      </p:sp>
      <p:sp>
        <p:nvSpPr>
          <p:cNvPr id="8" name="Rectangle 7"/>
          <p:cNvSpPr/>
          <p:nvPr/>
        </p:nvSpPr>
        <p:spPr>
          <a:xfrm>
            <a:off x="3586618" y="3861867"/>
            <a:ext cx="3473117" cy="461665"/>
          </a:xfrm>
          <a:prstGeom prst="rect">
            <a:avLst/>
          </a:prstGeom>
        </p:spPr>
        <p:txBody>
          <a:bodyPr wrap="square">
            <a:spAutoFit/>
          </a:bodyPr>
          <a:lstStyle/>
          <a:p>
            <a:r>
              <a:rPr lang="nb-NO" sz="1200" dirty="0"/>
              <a:t>Siste kjemisett til skoler i hele </a:t>
            </a:r>
            <a:r>
              <a:rPr lang="nb-NO" sz="1200" dirty="0" smtClean="0"/>
              <a:t>Norge. Takk </a:t>
            </a:r>
            <a:r>
              <a:rPr lang="nb-NO" sz="1200" dirty="0"/>
              <a:t>til alle </a:t>
            </a:r>
            <a:r>
              <a:rPr lang="nb-NO" sz="1200" dirty="0" err="1"/>
              <a:t>sommerjobbende</a:t>
            </a:r>
            <a:r>
              <a:rPr lang="nb-NO" sz="1200" dirty="0"/>
              <a:t> studenter. #</a:t>
            </a:r>
            <a:r>
              <a:rPr lang="nb-NO" sz="1200" dirty="0" err="1"/>
              <a:t>gwkjemi</a:t>
            </a:r>
            <a:r>
              <a:rPr lang="nb-NO" sz="1200" dirty="0"/>
              <a:t> </a:t>
            </a:r>
          </a:p>
        </p:txBody>
      </p:sp>
      <p:sp>
        <p:nvSpPr>
          <p:cNvPr id="7" name="Title 6"/>
          <p:cNvSpPr>
            <a:spLocks noGrp="1"/>
          </p:cNvSpPr>
          <p:nvPr>
            <p:ph type="title"/>
          </p:nvPr>
        </p:nvSpPr>
        <p:spPr/>
        <p:txBody>
          <a:bodyPr>
            <a:normAutofit/>
          </a:bodyPr>
          <a:lstStyle/>
          <a:p>
            <a:r>
              <a:rPr lang="nb-NO" dirty="0" err="1"/>
              <a:t>Instagram</a:t>
            </a:r>
            <a:r>
              <a:rPr lang="nb-NO" dirty="0"/>
              <a:t> </a:t>
            </a:r>
            <a:r>
              <a:rPr lang="nb-NO" dirty="0" smtClean="0"/>
              <a:t>       </a:t>
            </a:r>
            <a:r>
              <a:rPr lang="nb-NO" dirty="0"/>
              <a:t>#</a:t>
            </a:r>
            <a:r>
              <a:rPr lang="nb-NO" dirty="0" err="1"/>
              <a:t>gwkjemi</a:t>
            </a:r>
            <a:r>
              <a:rPr lang="nb-NO" dirty="0"/>
              <a:t> </a:t>
            </a:r>
          </a:p>
        </p:txBody>
      </p:sp>
      <p:pic>
        <p:nvPicPr>
          <p:cNvPr id="15"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0220" y="1303559"/>
            <a:ext cx="2859087" cy="2859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Rectangle 15"/>
          <p:cNvSpPr/>
          <p:nvPr/>
        </p:nvSpPr>
        <p:spPr>
          <a:xfrm>
            <a:off x="152373" y="4147604"/>
            <a:ext cx="3434780" cy="276999"/>
          </a:xfrm>
          <a:prstGeom prst="rect">
            <a:avLst/>
          </a:prstGeom>
        </p:spPr>
        <p:txBody>
          <a:bodyPr wrap="square">
            <a:spAutoFit/>
          </a:bodyPr>
          <a:lstStyle/>
          <a:p>
            <a:r>
              <a:rPr lang="nb-NO" sz="1200" dirty="0"/>
              <a:t>Tre tonn </a:t>
            </a:r>
            <a:r>
              <a:rPr lang="nb-NO" sz="1200" dirty="0" smtClean="0"/>
              <a:t>kjemiposer er under </a:t>
            </a:r>
            <a:r>
              <a:rPr lang="nb-NO" sz="1200" dirty="0"/>
              <a:t>produksjon! #</a:t>
            </a:r>
            <a:r>
              <a:rPr lang="nb-NO" sz="1200" dirty="0" err="1"/>
              <a:t>gwkjemi</a:t>
            </a:r>
            <a:r>
              <a:rPr lang="nb-NO" sz="1200" dirty="0"/>
              <a:t> </a:t>
            </a:r>
          </a:p>
        </p:txBody>
      </p:sp>
      <p:pic>
        <p:nvPicPr>
          <p:cNvPr id="307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26084" y="1463354"/>
            <a:ext cx="2238904" cy="2645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nvPr>
        </p:nvSpPr>
        <p:spPr/>
        <p:txBody>
          <a:bodyPr/>
          <a:lstStyle/>
          <a:p>
            <a:r>
              <a:rPr lang="nb-NO" smtClean="0"/>
              <a:t>16.10.2014</a:t>
            </a:r>
            <a:endParaRPr lang="en-US" dirty="0"/>
          </a:p>
        </p:txBody>
      </p:sp>
      <p:sp>
        <p:nvSpPr>
          <p:cNvPr id="3" name="Footer Placeholder 2"/>
          <p:cNvSpPr>
            <a:spLocks noGrp="1"/>
          </p:cNvSpPr>
          <p:nvPr>
            <p:ph type="ftr" sz="quarter" idx="11"/>
          </p:nvPr>
        </p:nvSpPr>
        <p:spPr/>
        <p:txBody>
          <a:bodyPr/>
          <a:lstStyle/>
          <a:p>
            <a:r>
              <a:rPr lang="en-US" smtClean="0"/>
              <a:t>Naturfagkonferansen</a:t>
            </a:r>
            <a:endParaRPr lang="en-US" dirty="0"/>
          </a:p>
        </p:txBody>
      </p:sp>
      <p:sp>
        <p:nvSpPr>
          <p:cNvPr id="6" name="Slide Number Placeholder 5"/>
          <p:cNvSpPr>
            <a:spLocks noGrp="1"/>
          </p:cNvSpPr>
          <p:nvPr>
            <p:ph type="sldNum" sz="quarter" idx="12"/>
          </p:nvPr>
        </p:nvSpPr>
        <p:spPr/>
        <p:txBody>
          <a:bodyPr/>
          <a:lstStyle/>
          <a:p>
            <a:fld id="{45BC6CEB-2F4E-E948-BC7B-5B02D71E3927}" type="slidenum">
              <a:rPr lang="en-US" smtClean="0"/>
              <a:pPr/>
              <a:t>20</a:t>
            </a:fld>
            <a:endParaRPr lang="en-US"/>
          </a:p>
        </p:txBody>
      </p:sp>
    </p:spTree>
    <p:extLst>
      <p:ext uri="{BB962C8B-B14F-4D97-AF65-F5344CB8AC3E}">
        <p14:creationId xmlns:p14="http://schemas.microsoft.com/office/powerpoint/2010/main" val="4391741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b-NO" smtClean="0"/>
              <a:t>16.10.2014</a:t>
            </a:r>
            <a:endParaRPr lang="en-US"/>
          </a:p>
        </p:txBody>
      </p:sp>
      <p:sp>
        <p:nvSpPr>
          <p:cNvPr id="3" name="Footer Placeholder 2"/>
          <p:cNvSpPr>
            <a:spLocks noGrp="1"/>
          </p:cNvSpPr>
          <p:nvPr>
            <p:ph type="ftr" sz="quarter" idx="11"/>
          </p:nvPr>
        </p:nvSpPr>
        <p:spPr/>
        <p:txBody>
          <a:bodyPr/>
          <a:lstStyle/>
          <a:p>
            <a:r>
              <a:rPr lang="en-US" smtClean="0"/>
              <a:t>Naturfagkonferansen</a:t>
            </a:r>
            <a:endParaRPr lang="en-US"/>
          </a:p>
        </p:txBody>
      </p:sp>
      <p:sp>
        <p:nvSpPr>
          <p:cNvPr id="4" name="Slide Number Placeholder 3"/>
          <p:cNvSpPr>
            <a:spLocks noGrp="1"/>
          </p:cNvSpPr>
          <p:nvPr>
            <p:ph type="sldNum" sz="quarter" idx="12"/>
          </p:nvPr>
        </p:nvSpPr>
        <p:spPr/>
        <p:txBody>
          <a:bodyPr/>
          <a:lstStyle/>
          <a:p>
            <a:fld id="{45BC6CEB-2F4E-E948-BC7B-5B02D71E3927}" type="slidenum">
              <a:rPr lang="en-US" smtClean="0"/>
              <a:pPr/>
              <a:t>21</a:t>
            </a:fld>
            <a:endParaRPr lang="en-US"/>
          </a:p>
        </p:txBody>
      </p:sp>
      <p:sp>
        <p:nvSpPr>
          <p:cNvPr id="6" name="Rectangle 5"/>
          <p:cNvSpPr/>
          <p:nvPr/>
        </p:nvSpPr>
        <p:spPr>
          <a:xfrm>
            <a:off x="457200" y="2248171"/>
            <a:ext cx="8454324" cy="4401205"/>
          </a:xfrm>
          <a:prstGeom prst="rect">
            <a:avLst/>
          </a:prstGeom>
          <a:solidFill>
            <a:schemeClr val="bg1"/>
          </a:solidFill>
        </p:spPr>
        <p:txBody>
          <a:bodyPr wrap="square">
            <a:spAutoFit/>
          </a:bodyPr>
          <a:lstStyle/>
          <a:p>
            <a:pPr marL="342900" indent="-342900">
              <a:buFont typeface="+mj-lt"/>
              <a:buAutoNum type="arabicPeriod"/>
            </a:pPr>
            <a:r>
              <a:rPr lang="nb-NO" sz="2000" dirty="0" smtClean="0"/>
              <a:t>Ta ca. 1 </a:t>
            </a:r>
            <a:r>
              <a:rPr lang="nb-NO" sz="2000" dirty="0" err="1" smtClean="0"/>
              <a:t>mL</a:t>
            </a:r>
            <a:r>
              <a:rPr lang="nb-NO" sz="2000" dirty="0" smtClean="0"/>
              <a:t> kobbersulfatløsning i røret.</a:t>
            </a:r>
            <a:br>
              <a:rPr lang="nb-NO" sz="2000" dirty="0" smtClean="0"/>
            </a:br>
            <a:endParaRPr lang="nb-NO" sz="2000" dirty="0" smtClean="0"/>
          </a:p>
          <a:p>
            <a:pPr marL="342900" indent="-342900">
              <a:buFont typeface="+mj-lt"/>
              <a:buAutoNum type="arabicPeriod"/>
            </a:pPr>
            <a:r>
              <a:rPr lang="nb-NO" sz="2000" dirty="0" smtClean="0"/>
              <a:t>Tilsett ammoniakkløsning dråpevis til det </a:t>
            </a:r>
            <a:br>
              <a:rPr lang="nb-NO" sz="2000" dirty="0" smtClean="0"/>
            </a:br>
            <a:r>
              <a:rPr lang="nb-NO" sz="2000" dirty="0" smtClean="0"/>
              <a:t>dannes et lyseblått bunnfall.</a:t>
            </a:r>
            <a:br>
              <a:rPr lang="nb-NO" sz="2000" dirty="0" smtClean="0"/>
            </a:br>
            <a:endParaRPr lang="nb-NO" sz="2000" dirty="0" smtClean="0"/>
          </a:p>
          <a:p>
            <a:pPr marL="342900" indent="-342900">
              <a:buFont typeface="+mj-lt"/>
              <a:buAutoNum type="arabicPeriod"/>
            </a:pPr>
            <a:r>
              <a:rPr lang="nb-NO" sz="2000" dirty="0" smtClean="0"/>
              <a:t>Tilsett mer ammoniakkløsning dråpevis, til </a:t>
            </a:r>
            <a:br>
              <a:rPr lang="nb-NO" sz="2000" dirty="0" smtClean="0"/>
            </a:br>
            <a:r>
              <a:rPr lang="nb-NO" sz="2000" dirty="0" smtClean="0"/>
              <a:t>bunnfallet løses og det dannes en mørkeblå løsning.</a:t>
            </a:r>
            <a:br>
              <a:rPr lang="nb-NO" sz="2000" dirty="0" smtClean="0"/>
            </a:br>
            <a:endParaRPr lang="nb-NO" sz="2000" dirty="0" smtClean="0"/>
          </a:p>
          <a:p>
            <a:pPr marL="342900" indent="-342900">
              <a:buFont typeface="+mj-lt"/>
              <a:buAutoNum type="arabicPeriod"/>
            </a:pPr>
            <a:r>
              <a:rPr lang="nb-NO" sz="2000" dirty="0" smtClean="0"/>
              <a:t>Likevekten kan skyves tilbake ved å tilsette saltsyre (dråpevis) som fjerner NH</a:t>
            </a:r>
            <a:r>
              <a:rPr lang="nb-NO" sz="2000" baseline="-25000" dirty="0" smtClean="0"/>
              <a:t>3</a:t>
            </a:r>
            <a:r>
              <a:rPr lang="nb-NO" sz="2000" dirty="0" smtClean="0"/>
              <a:t> fra komplekset ved at det dannes ammoniumioner. Det dannes lyseblått bunnfall igjen fordi løsningen fremdeles er basisk. Ved tilsetting av enda mer saltsyre, løses bunnfallet igjen fordi løsningen nøytraliseres. Løsningen blir igjen lyseblå og det går an å starte på 1. igjen. Løsningen blir lysere for hver «runde». </a:t>
            </a:r>
            <a:endParaRPr lang="nb-NO" sz="2000" dirty="0"/>
          </a:p>
        </p:txBody>
      </p:sp>
      <p:sp>
        <p:nvSpPr>
          <p:cNvPr id="7" name="Rectangle 6"/>
          <p:cNvSpPr/>
          <p:nvPr/>
        </p:nvSpPr>
        <p:spPr>
          <a:xfrm>
            <a:off x="457200" y="767365"/>
            <a:ext cx="5230678" cy="120032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a:buFont typeface="Arial" panose="020B0604020202020204" pitchFamily="34" charset="0"/>
              <a:buChar char="•"/>
            </a:pPr>
            <a:r>
              <a:rPr lang="nb-NO" b="1" dirty="0" smtClean="0"/>
              <a:t>dråpeteller </a:t>
            </a:r>
            <a:r>
              <a:rPr lang="nb-NO" b="1" dirty="0"/>
              <a:t>med 1,7 % </a:t>
            </a:r>
            <a:r>
              <a:rPr lang="nb-NO" b="1" dirty="0" smtClean="0"/>
              <a:t>kobbersulfatløsning</a:t>
            </a:r>
          </a:p>
          <a:p>
            <a:pPr marL="285750" indent="-285750">
              <a:buFont typeface="Arial" panose="020B0604020202020204" pitchFamily="34" charset="0"/>
              <a:buChar char="•"/>
            </a:pPr>
            <a:r>
              <a:rPr lang="nb-NO" b="1" dirty="0" smtClean="0"/>
              <a:t>dråpeteller </a:t>
            </a:r>
            <a:r>
              <a:rPr lang="nb-NO" b="1" dirty="0"/>
              <a:t>med </a:t>
            </a:r>
            <a:r>
              <a:rPr lang="nb-NO" b="1" i="1" dirty="0"/>
              <a:t>tynn </a:t>
            </a:r>
            <a:r>
              <a:rPr lang="nb-NO" b="1" dirty="0"/>
              <a:t>stilk med </a:t>
            </a:r>
            <a:r>
              <a:rPr lang="nb-NO" b="1" dirty="0" smtClean="0"/>
              <a:t>ammoniakkløsning</a:t>
            </a:r>
          </a:p>
          <a:p>
            <a:pPr marL="285750" indent="-285750">
              <a:buFont typeface="Arial" panose="020B0604020202020204" pitchFamily="34" charset="0"/>
              <a:buChar char="•"/>
            </a:pPr>
            <a:r>
              <a:rPr lang="nb-NO" b="1" dirty="0" smtClean="0"/>
              <a:t>dråpeteller </a:t>
            </a:r>
            <a:r>
              <a:rPr lang="nb-NO" b="1" dirty="0"/>
              <a:t>med </a:t>
            </a:r>
            <a:r>
              <a:rPr lang="nb-NO" b="1" i="1" dirty="0"/>
              <a:t>tykk </a:t>
            </a:r>
            <a:r>
              <a:rPr lang="nb-NO" b="1" dirty="0"/>
              <a:t>stilk med </a:t>
            </a:r>
            <a:r>
              <a:rPr lang="nb-NO" b="1" dirty="0" smtClean="0"/>
              <a:t>saltsyre</a:t>
            </a:r>
            <a:endParaRPr lang="nb-NO" b="1" dirty="0"/>
          </a:p>
          <a:p>
            <a:pPr marL="285750" indent="-285750">
              <a:buFont typeface="Arial" panose="020B0604020202020204" pitchFamily="34" charset="0"/>
              <a:buChar char="•"/>
            </a:pPr>
            <a:r>
              <a:rPr lang="nb-NO" b="1" dirty="0" smtClean="0"/>
              <a:t>rør </a:t>
            </a:r>
            <a:r>
              <a:rPr lang="nb-NO" b="1" dirty="0"/>
              <a:t>med propp</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51513" y="162735"/>
            <a:ext cx="3063253" cy="1825644"/>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397943" y="1441948"/>
            <a:ext cx="1967150" cy="3060011"/>
          </a:xfrm>
          <a:prstGeom prst="rect">
            <a:avLst/>
          </a:prstGeom>
        </p:spPr>
      </p:pic>
      <p:sp>
        <p:nvSpPr>
          <p:cNvPr id="8" name="Rectangle 7"/>
          <p:cNvSpPr/>
          <p:nvPr/>
        </p:nvSpPr>
        <p:spPr>
          <a:xfrm>
            <a:off x="457200" y="181061"/>
            <a:ext cx="5209760" cy="523220"/>
          </a:xfrm>
          <a:prstGeom prst="rect">
            <a:avLst/>
          </a:prstGeom>
          <a:ln>
            <a:noFill/>
          </a:ln>
        </p:spPr>
        <p:style>
          <a:lnRef idx="2">
            <a:schemeClr val="dk1"/>
          </a:lnRef>
          <a:fillRef idx="1">
            <a:schemeClr val="lt1"/>
          </a:fillRef>
          <a:effectRef idx="0">
            <a:schemeClr val="dk1"/>
          </a:effectRef>
          <a:fontRef idx="minor">
            <a:schemeClr val="dk1"/>
          </a:fontRef>
        </p:style>
        <p:txBody>
          <a:bodyPr wrap="none">
            <a:spAutoFit/>
          </a:bodyPr>
          <a:lstStyle/>
          <a:p>
            <a:r>
              <a:rPr lang="nb-NO" sz="2800" b="1" i="1" dirty="0" smtClean="0">
                <a:solidFill>
                  <a:schemeClr val="accent1"/>
                </a:solidFill>
                <a:hlinkClick r:id="rId4"/>
              </a:rPr>
              <a:t>Jubileumsforsøk </a:t>
            </a:r>
            <a:r>
              <a:rPr lang="nb-NO" sz="2800" b="1" i="1" dirty="0">
                <a:solidFill>
                  <a:schemeClr val="accent1"/>
                </a:solidFill>
                <a:hlinkClick r:id="rId4"/>
              </a:rPr>
              <a:t>med kobberioner</a:t>
            </a:r>
            <a:endParaRPr lang="nb-NO" sz="2800" b="1" i="1" dirty="0">
              <a:solidFill>
                <a:schemeClr val="accent1"/>
              </a:solidFill>
            </a:endParaRPr>
          </a:p>
        </p:txBody>
      </p:sp>
    </p:spTree>
    <p:extLst>
      <p:ext uri="{BB962C8B-B14F-4D97-AF65-F5344CB8AC3E}">
        <p14:creationId xmlns:p14="http://schemas.microsoft.com/office/powerpoint/2010/main" val="1571057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94471" y="103571"/>
            <a:ext cx="5562600" cy="523220"/>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r>
              <a:rPr lang="nb-NO" sz="2800" b="1" i="1" dirty="0" smtClean="0">
                <a:solidFill>
                  <a:schemeClr val="accent1"/>
                </a:solidFill>
                <a:hlinkClick r:id="rId2"/>
              </a:rPr>
              <a:t>Jubileumsforsøk </a:t>
            </a:r>
            <a:r>
              <a:rPr lang="nb-NO" sz="2800" b="1" i="1" dirty="0">
                <a:solidFill>
                  <a:schemeClr val="accent1"/>
                </a:solidFill>
                <a:hlinkClick r:id="rId2"/>
              </a:rPr>
              <a:t>med </a:t>
            </a:r>
            <a:r>
              <a:rPr lang="nb-NO" sz="2800" b="1" i="1" dirty="0" smtClean="0">
                <a:solidFill>
                  <a:schemeClr val="accent1"/>
                </a:solidFill>
                <a:hlinkClick r:id="rId2"/>
              </a:rPr>
              <a:t>karbondioksid</a:t>
            </a:r>
            <a:endParaRPr lang="nb-NO" sz="2800" b="1" i="1" dirty="0">
              <a:solidFill>
                <a:schemeClr val="accent1"/>
              </a:solidFill>
            </a:endParaRPr>
          </a:p>
        </p:txBody>
      </p:sp>
      <p:sp>
        <p:nvSpPr>
          <p:cNvPr id="2" name="Date Placeholder 1"/>
          <p:cNvSpPr>
            <a:spLocks noGrp="1"/>
          </p:cNvSpPr>
          <p:nvPr>
            <p:ph type="dt" sz="half" idx="10"/>
          </p:nvPr>
        </p:nvSpPr>
        <p:spPr/>
        <p:txBody>
          <a:bodyPr/>
          <a:lstStyle/>
          <a:p>
            <a:r>
              <a:rPr lang="nb-NO" smtClean="0"/>
              <a:t>16.10.2014</a:t>
            </a:r>
            <a:endParaRPr lang="en-US"/>
          </a:p>
        </p:txBody>
      </p:sp>
      <p:sp>
        <p:nvSpPr>
          <p:cNvPr id="3" name="Footer Placeholder 2"/>
          <p:cNvSpPr>
            <a:spLocks noGrp="1"/>
          </p:cNvSpPr>
          <p:nvPr>
            <p:ph type="ftr" sz="quarter" idx="11"/>
          </p:nvPr>
        </p:nvSpPr>
        <p:spPr/>
        <p:txBody>
          <a:bodyPr/>
          <a:lstStyle/>
          <a:p>
            <a:r>
              <a:rPr lang="en-US" smtClean="0"/>
              <a:t>Naturfagkonferansen</a:t>
            </a:r>
            <a:endParaRPr lang="en-US"/>
          </a:p>
        </p:txBody>
      </p:sp>
      <p:sp>
        <p:nvSpPr>
          <p:cNvPr id="4" name="Slide Number Placeholder 3"/>
          <p:cNvSpPr>
            <a:spLocks noGrp="1"/>
          </p:cNvSpPr>
          <p:nvPr>
            <p:ph type="sldNum" sz="quarter" idx="12"/>
          </p:nvPr>
        </p:nvSpPr>
        <p:spPr/>
        <p:txBody>
          <a:bodyPr/>
          <a:lstStyle/>
          <a:p>
            <a:fld id="{45BC6CEB-2F4E-E948-BC7B-5B02D71E3927}" type="slidenum">
              <a:rPr lang="en-US" smtClean="0"/>
              <a:pPr/>
              <a:t>22</a:t>
            </a:fld>
            <a:endParaRPr lang="en-US"/>
          </a:p>
        </p:txBody>
      </p:sp>
      <p:sp>
        <p:nvSpPr>
          <p:cNvPr id="5" name="Rectangle 4"/>
          <p:cNvSpPr/>
          <p:nvPr/>
        </p:nvSpPr>
        <p:spPr>
          <a:xfrm>
            <a:off x="351294" y="693107"/>
            <a:ext cx="2286000" cy="147732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a:buFont typeface="Arial" panose="020B0604020202020204" pitchFamily="34" charset="0"/>
              <a:buChar char="•"/>
            </a:pPr>
            <a:r>
              <a:rPr lang="nb-NO" b="1" dirty="0"/>
              <a:t>3 </a:t>
            </a:r>
            <a:r>
              <a:rPr lang="nb-NO" b="1" dirty="0" smtClean="0"/>
              <a:t>plastskåler</a:t>
            </a:r>
          </a:p>
          <a:p>
            <a:pPr marL="285750" indent="-285750">
              <a:buFont typeface="Arial" panose="020B0604020202020204" pitchFamily="34" charset="0"/>
              <a:buChar char="•"/>
            </a:pPr>
            <a:r>
              <a:rPr lang="nb-NO" b="1" dirty="0" smtClean="0"/>
              <a:t>10 </a:t>
            </a:r>
            <a:r>
              <a:rPr lang="nb-NO" b="1" dirty="0" err="1"/>
              <a:t>mL</a:t>
            </a:r>
            <a:r>
              <a:rPr lang="nb-NO" b="1" dirty="0"/>
              <a:t> </a:t>
            </a:r>
            <a:r>
              <a:rPr lang="nb-NO" b="1" dirty="0" smtClean="0"/>
              <a:t>sprøyte</a:t>
            </a:r>
          </a:p>
          <a:p>
            <a:pPr marL="285750" indent="-285750">
              <a:buFont typeface="Arial" panose="020B0604020202020204" pitchFamily="34" charset="0"/>
              <a:buChar char="•"/>
            </a:pPr>
            <a:r>
              <a:rPr lang="nb-NO" b="1" dirty="0" smtClean="0"/>
              <a:t>2 sugerør</a:t>
            </a:r>
          </a:p>
          <a:p>
            <a:pPr marL="285750" indent="-285750">
              <a:buFont typeface="Arial" panose="020B0604020202020204" pitchFamily="34" charset="0"/>
              <a:buChar char="•"/>
            </a:pPr>
            <a:r>
              <a:rPr lang="nb-NO" b="1" dirty="0" smtClean="0"/>
              <a:t>BTB-løsning</a:t>
            </a:r>
            <a:endParaRPr lang="nb-NO" b="1" dirty="0"/>
          </a:p>
          <a:p>
            <a:pPr marL="285750" indent="-285750">
              <a:buFont typeface="Arial" panose="020B0604020202020204" pitchFamily="34" charset="0"/>
              <a:buChar char="•"/>
            </a:pPr>
            <a:r>
              <a:rPr lang="nb-NO" b="1" dirty="0" smtClean="0"/>
              <a:t>helt </a:t>
            </a:r>
            <a:r>
              <a:rPr lang="nb-NO" b="1" dirty="0"/>
              <a:t>rent vann</a:t>
            </a:r>
          </a:p>
        </p:txBody>
      </p:sp>
      <p:sp>
        <p:nvSpPr>
          <p:cNvPr id="6" name="Rectangle 5"/>
          <p:cNvSpPr/>
          <p:nvPr/>
        </p:nvSpPr>
        <p:spPr>
          <a:xfrm>
            <a:off x="304800" y="2259152"/>
            <a:ext cx="8725546" cy="4524315"/>
          </a:xfrm>
          <a:prstGeom prst="rect">
            <a:avLst/>
          </a:prstGeom>
          <a:solidFill>
            <a:schemeClr val="bg1"/>
          </a:solidFill>
        </p:spPr>
        <p:txBody>
          <a:bodyPr wrap="square">
            <a:spAutoFit/>
          </a:bodyPr>
          <a:lstStyle/>
          <a:p>
            <a:pPr marL="342900" indent="-342900">
              <a:buFont typeface="+mj-lt"/>
              <a:buAutoNum type="arabicPeriod"/>
            </a:pPr>
            <a:r>
              <a:rPr lang="nb-NO" sz="1600" dirty="0" smtClean="0"/>
              <a:t>1.</a:t>
            </a:r>
            <a:r>
              <a:rPr lang="nb-NO" sz="1600" dirty="0"/>
              <a:t> Tøm 3 </a:t>
            </a:r>
            <a:r>
              <a:rPr lang="nb-NO" sz="1600" dirty="0" err="1"/>
              <a:t>mL</a:t>
            </a:r>
            <a:r>
              <a:rPr lang="nb-NO" sz="1600" dirty="0"/>
              <a:t> vann i en plastskål (skål 1) og 6 </a:t>
            </a:r>
            <a:r>
              <a:rPr lang="nb-NO" sz="1600" dirty="0" err="1"/>
              <a:t>mL</a:t>
            </a:r>
            <a:r>
              <a:rPr lang="nb-NO" sz="1600" dirty="0"/>
              <a:t> i en annen (skål 2). Tilsett 2 dråper BTB til skål 1 og 4 dråper til skål 2. Tilsett litt mer BTB hvis fargen ikke er tydelig, dobbelt så mye i skål 2 som i skål 1</a:t>
            </a:r>
            <a:r>
              <a:rPr lang="nb-NO" sz="1600" dirty="0" smtClean="0"/>
              <a:t>.</a:t>
            </a:r>
          </a:p>
          <a:p>
            <a:r>
              <a:rPr lang="nb-NO" sz="1600" dirty="0"/>
              <a:t/>
            </a:r>
            <a:br>
              <a:rPr lang="nb-NO" sz="1600" dirty="0"/>
            </a:br>
            <a:r>
              <a:rPr lang="nb-NO" sz="1600" dirty="0"/>
              <a:t>2. Skål 1 skal du la stå som kontroll</a:t>
            </a:r>
            <a:r>
              <a:rPr lang="nb-NO" sz="1600" dirty="0" smtClean="0"/>
              <a:t>.</a:t>
            </a:r>
          </a:p>
          <a:p>
            <a:r>
              <a:rPr lang="nb-NO" sz="1600" dirty="0"/>
              <a:t/>
            </a:r>
            <a:br>
              <a:rPr lang="nb-NO" sz="1600" dirty="0"/>
            </a:br>
            <a:r>
              <a:rPr lang="nb-NO" sz="1600" dirty="0"/>
              <a:t>3. Blås med sugerøret ned i skål 2 til du får en tydelig fargeforandring</a:t>
            </a:r>
            <a:r>
              <a:rPr lang="nb-NO" sz="1600" dirty="0" smtClean="0"/>
              <a:t>.</a:t>
            </a:r>
          </a:p>
          <a:p>
            <a:r>
              <a:rPr lang="nb-NO" sz="1600" dirty="0"/>
              <a:t/>
            </a:r>
            <a:br>
              <a:rPr lang="nb-NO" sz="1600" dirty="0"/>
            </a:br>
            <a:r>
              <a:rPr lang="nb-NO" sz="1600" dirty="0"/>
              <a:t>4. Du skal fjerne oppløst gassen med «koking» ved lavt trykk ved hjelp av sprøyten.</a:t>
            </a:r>
            <a:br>
              <a:rPr lang="nb-NO" sz="1600" dirty="0"/>
            </a:br>
            <a:r>
              <a:rPr lang="nb-NO" sz="1600" dirty="0"/>
              <a:t>    a) Sug opp 3 </a:t>
            </a:r>
            <a:r>
              <a:rPr lang="nb-NO" sz="1600" dirty="0" err="1"/>
              <a:t>mL</a:t>
            </a:r>
            <a:r>
              <a:rPr lang="nb-NO" sz="1600" dirty="0"/>
              <a:t> av løsningen i skål 2.</a:t>
            </a:r>
            <a:br>
              <a:rPr lang="nb-NO" sz="1600" dirty="0"/>
            </a:br>
            <a:r>
              <a:rPr lang="nb-NO" sz="1600" dirty="0"/>
              <a:t>    b) Sett en finger foran åpningen og trekk stempelet ut så langt du kan uten å trekke det helt ut av sprøyten. Med fingeren foran åpningen og stempelet fremdeles uttrukket, rister du kraftig. Hold sprøyten med åpningen opp. Ta vekk fingeren fra åpningen så luft slipper inn. Skyv så all luft ut av sprøyten. Det er ikke nødvendig at vannet koker, men det er viktig å riste godt.</a:t>
            </a:r>
            <a:br>
              <a:rPr lang="nb-NO" sz="1600" dirty="0"/>
            </a:br>
            <a:r>
              <a:rPr lang="nb-NO" sz="1600" dirty="0"/>
              <a:t>    c) Gjenta b) minst ti </a:t>
            </a:r>
            <a:r>
              <a:rPr lang="nb-NO" sz="1600" dirty="0" smtClean="0"/>
              <a:t>ganger</a:t>
            </a:r>
            <a:br>
              <a:rPr lang="nb-NO" sz="1600" dirty="0" smtClean="0"/>
            </a:br>
            <a:r>
              <a:rPr lang="nb-NO" sz="1600" dirty="0"/>
              <a:t/>
            </a:r>
            <a:br>
              <a:rPr lang="nb-NO" sz="1600" dirty="0"/>
            </a:br>
            <a:r>
              <a:rPr lang="nb-NO" sz="1600" dirty="0"/>
              <a:t>5. Tøm innholdet i sprøyten i den tomme plastskålen (skål 3</a:t>
            </a:r>
            <a:r>
              <a:rPr lang="nb-NO" sz="1600" dirty="0" smtClean="0"/>
              <a:t>).</a:t>
            </a:r>
            <a:br>
              <a:rPr lang="nb-NO" sz="1600" dirty="0" smtClean="0"/>
            </a:br>
            <a:r>
              <a:rPr lang="nb-NO" sz="1600" dirty="0"/>
              <a:t/>
            </a:r>
            <a:br>
              <a:rPr lang="nb-NO" sz="1600" dirty="0"/>
            </a:br>
            <a:r>
              <a:rPr lang="nb-NO" sz="1600" dirty="0"/>
              <a:t>6. Beskriv fargene i de tre skålene og noter.</a:t>
            </a:r>
          </a:p>
        </p:txBody>
      </p:sp>
      <p:pic>
        <p:nvPicPr>
          <p:cNvPr id="7" name="Content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8617" y="580297"/>
            <a:ext cx="3241729" cy="159013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66443" y="579730"/>
            <a:ext cx="2896892" cy="1590705"/>
          </a:xfrm>
          <a:prstGeom prst="rect">
            <a:avLst/>
          </a:prstGeom>
        </p:spPr>
      </p:pic>
      <p:sp>
        <p:nvSpPr>
          <p:cNvPr id="11" name="TextBox 10"/>
          <p:cNvSpPr txBox="1"/>
          <p:nvPr/>
        </p:nvSpPr>
        <p:spPr>
          <a:xfrm>
            <a:off x="6416298" y="6064189"/>
            <a:ext cx="2193009" cy="369332"/>
          </a:xfrm>
          <a:prstGeom prst="rect">
            <a:avLst/>
          </a:prstGeom>
          <a:noFill/>
          <a:ln w="28575">
            <a:solidFill>
              <a:srgbClr val="FF0000"/>
            </a:solidFill>
          </a:ln>
        </p:spPr>
        <p:txBody>
          <a:bodyPr wrap="square" rtlCol="0">
            <a:spAutoFit/>
          </a:bodyPr>
          <a:lstStyle/>
          <a:p>
            <a:r>
              <a:rPr lang="nb-NO" dirty="0" smtClean="0">
                <a:solidFill>
                  <a:srgbClr val="FF0000"/>
                </a:solidFill>
                <a:hlinkClick r:id="rId5"/>
              </a:rPr>
              <a:t>Mer moro med kjemi</a:t>
            </a:r>
            <a:r>
              <a:rPr lang="nb-NO" dirty="0" smtClean="0">
                <a:solidFill>
                  <a:srgbClr val="FF0000"/>
                </a:solidFill>
              </a:rPr>
              <a:t> </a:t>
            </a:r>
            <a:endParaRPr lang="nb-NO" dirty="0">
              <a:solidFill>
                <a:srgbClr val="FF0000"/>
              </a:solidFill>
            </a:endParaRPr>
          </a:p>
        </p:txBody>
      </p:sp>
    </p:spTree>
    <p:extLst>
      <p:ext uri="{BB962C8B-B14F-4D97-AF65-F5344CB8AC3E}">
        <p14:creationId xmlns:p14="http://schemas.microsoft.com/office/powerpoint/2010/main" val="3484523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idx="4294967295"/>
          </p:nvPr>
        </p:nvSpPr>
        <p:spPr>
          <a:xfrm>
            <a:off x="0" y="0"/>
            <a:ext cx="7772400" cy="1143000"/>
          </a:xfrm>
        </p:spPr>
        <p:txBody>
          <a:bodyPr/>
          <a:lstStyle/>
          <a:p>
            <a:r>
              <a:rPr lang="ja-JP" altLang="en-US"/>
              <a:t>“</a:t>
            </a:r>
            <a:r>
              <a:rPr lang="en-US" dirty="0"/>
              <a:t>Peter </a:t>
            </a:r>
            <a:r>
              <a:rPr lang="en-US" dirty="0" err="1"/>
              <a:t>Waage</a:t>
            </a:r>
            <a:r>
              <a:rPr lang="ja-JP" altLang="en-US"/>
              <a:t>”</a:t>
            </a:r>
            <a:r>
              <a:rPr lang="en-US" dirty="0"/>
              <a:t> </a:t>
            </a:r>
            <a:r>
              <a:rPr lang="en-US" dirty="0" err="1"/>
              <a:t>foreleser</a:t>
            </a:r>
            <a:endParaRPr lang="en-US" dirty="0"/>
          </a:p>
        </p:txBody>
      </p:sp>
      <p:pic>
        <p:nvPicPr>
          <p:cNvPr id="8" name="Waageforel.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44930" y="1142999"/>
            <a:ext cx="6927470" cy="5195603"/>
          </a:xfrm>
          <a:prstGeom prst="rect">
            <a:avLst/>
          </a:prstGeom>
        </p:spPr>
      </p:pic>
      <p:sp>
        <p:nvSpPr>
          <p:cNvPr id="2" name="Date Placeholder 1"/>
          <p:cNvSpPr>
            <a:spLocks noGrp="1"/>
          </p:cNvSpPr>
          <p:nvPr>
            <p:ph type="dt" sz="half" idx="10"/>
          </p:nvPr>
        </p:nvSpPr>
        <p:spPr/>
        <p:txBody>
          <a:bodyPr/>
          <a:lstStyle/>
          <a:p>
            <a:r>
              <a:rPr lang="nb-NO" smtClean="0"/>
              <a:t>16.10.2014</a:t>
            </a:r>
            <a:endParaRPr lang="en-US"/>
          </a:p>
        </p:txBody>
      </p:sp>
      <p:sp>
        <p:nvSpPr>
          <p:cNvPr id="3" name="Footer Placeholder 2"/>
          <p:cNvSpPr>
            <a:spLocks noGrp="1"/>
          </p:cNvSpPr>
          <p:nvPr>
            <p:ph type="ftr" sz="quarter" idx="11"/>
          </p:nvPr>
        </p:nvSpPr>
        <p:spPr/>
        <p:txBody>
          <a:bodyPr/>
          <a:lstStyle/>
          <a:p>
            <a:r>
              <a:rPr lang="en-US" smtClean="0"/>
              <a:t>Naturfagkonferansen</a:t>
            </a:r>
            <a:endParaRPr lang="en-US"/>
          </a:p>
        </p:txBody>
      </p:sp>
      <p:sp>
        <p:nvSpPr>
          <p:cNvPr id="4" name="Slide Number Placeholder 3"/>
          <p:cNvSpPr>
            <a:spLocks noGrp="1"/>
          </p:cNvSpPr>
          <p:nvPr>
            <p:ph type="sldNum" sz="quarter" idx="12"/>
          </p:nvPr>
        </p:nvSpPr>
        <p:spPr/>
        <p:txBody>
          <a:bodyPr/>
          <a:lstStyle/>
          <a:p>
            <a:fld id="{45BC6CEB-2F4E-E948-BC7B-5B02D71E3927}" type="slidenum">
              <a:rPr lang="en-US" smtClean="0"/>
              <a:pPr/>
              <a:t>23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304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109447"/>
            <a:ext cx="8229600" cy="823614"/>
          </a:xfrm>
        </p:spPr>
        <p:txBody>
          <a:bodyPr>
            <a:normAutofit/>
          </a:bodyPr>
          <a:lstStyle/>
          <a:p>
            <a:r>
              <a:rPr lang="nb-NO" sz="3600" dirty="0" smtClean="0"/>
              <a:t>Om Guldberg og Waage frem til 1864</a:t>
            </a:r>
            <a:endParaRPr lang="nb-NO" sz="3600" dirty="0"/>
          </a:p>
        </p:txBody>
      </p:sp>
      <p:sp>
        <p:nvSpPr>
          <p:cNvPr id="10" name="Content Placeholder 9"/>
          <p:cNvSpPr>
            <a:spLocks noGrp="1"/>
          </p:cNvSpPr>
          <p:nvPr>
            <p:ph idx="1"/>
          </p:nvPr>
        </p:nvSpPr>
        <p:spPr>
          <a:xfrm>
            <a:off x="467543" y="1031561"/>
            <a:ext cx="8577079" cy="5537190"/>
          </a:xfrm>
        </p:spPr>
        <p:txBody>
          <a:bodyPr>
            <a:normAutofit fontScale="55000" lnSpcReduction="20000"/>
          </a:bodyPr>
          <a:lstStyle/>
          <a:p>
            <a:r>
              <a:rPr lang="nb-NO" dirty="0" smtClean="0"/>
              <a:t>Begge startet studiene på universitetet i  Christiania i august 1854</a:t>
            </a:r>
            <a:r>
              <a:rPr lang="nb-NO" dirty="0"/>
              <a:t> </a:t>
            </a:r>
            <a:r>
              <a:rPr lang="nb-NO" dirty="0" smtClean="0"/>
              <a:t>med 99 andre russ.</a:t>
            </a:r>
          </a:p>
          <a:p>
            <a:pPr lvl="1"/>
            <a:r>
              <a:rPr lang="nb-NO" dirty="0" smtClean="0"/>
              <a:t>Cato Maximilian Guldberg </a:t>
            </a:r>
            <a:r>
              <a:rPr lang="nb-NO" dirty="0"/>
              <a:t>var </a:t>
            </a:r>
            <a:r>
              <a:rPr lang="nb-NO" dirty="0" smtClean="0"/>
              <a:t>18 </a:t>
            </a:r>
            <a:r>
              <a:rPr lang="nb-NO" dirty="0"/>
              <a:t>år </a:t>
            </a:r>
            <a:r>
              <a:rPr lang="nb-NO" dirty="0" smtClean="0"/>
              <a:t>og Peter </a:t>
            </a:r>
            <a:r>
              <a:rPr lang="nb-NO" dirty="0"/>
              <a:t>Waage var 21 </a:t>
            </a:r>
            <a:r>
              <a:rPr lang="nb-NO" dirty="0" smtClean="0"/>
              <a:t>år. </a:t>
            </a:r>
            <a:endParaRPr lang="nb-NO" dirty="0"/>
          </a:p>
          <a:p>
            <a:pPr lvl="1"/>
            <a:r>
              <a:rPr lang="nb-NO" dirty="0" smtClean="0"/>
              <a:t>Cato var </a:t>
            </a:r>
            <a:r>
              <a:rPr lang="nb-NO" dirty="0"/>
              <a:t>sønn av en prest og vokste opp </a:t>
            </a:r>
            <a:r>
              <a:rPr lang="nb-NO" dirty="0" smtClean="0"/>
              <a:t>i Nannestad.</a:t>
            </a:r>
            <a:br>
              <a:rPr lang="nb-NO" dirty="0" smtClean="0"/>
            </a:br>
            <a:r>
              <a:rPr lang="nb-NO" dirty="0" smtClean="0"/>
              <a:t>Han gikk på skole i Fredrikstad og Christiania.</a:t>
            </a:r>
          </a:p>
          <a:p>
            <a:pPr lvl="1"/>
            <a:r>
              <a:rPr lang="nb-NO" dirty="0" smtClean="0"/>
              <a:t>Peter  </a:t>
            </a:r>
            <a:r>
              <a:rPr lang="nb-NO" dirty="0"/>
              <a:t>var sønn en skipper og bonde på Hidra </a:t>
            </a:r>
            <a:r>
              <a:rPr lang="nb-NO" dirty="0" smtClean="0"/>
              <a:t>(øy </a:t>
            </a:r>
            <a:r>
              <a:rPr lang="nb-NO" dirty="0"/>
              <a:t>utenfor Flekkefjord)</a:t>
            </a:r>
            <a:r>
              <a:rPr lang="nb-NO" dirty="0" smtClean="0"/>
              <a:t>.</a:t>
            </a:r>
            <a:br>
              <a:rPr lang="nb-NO" dirty="0" smtClean="0"/>
            </a:br>
            <a:r>
              <a:rPr lang="nb-NO" dirty="0" smtClean="0"/>
              <a:t>Han gikk på skole i Flekkefjord og Bergen.</a:t>
            </a:r>
            <a:endParaRPr lang="nb-NO" dirty="0"/>
          </a:p>
          <a:p>
            <a:r>
              <a:rPr lang="nb-NO" dirty="0" smtClean="0"/>
              <a:t>Guldberg gjennomførte reallærerstudiet og ble cand. real. i 1859.</a:t>
            </a:r>
          </a:p>
          <a:p>
            <a:pPr lvl="1"/>
            <a:r>
              <a:rPr lang="nb-NO" dirty="0" smtClean="0"/>
              <a:t>Han vant kronprinsens gullmedalje i 1858 for en avhandling i ren matematikk.</a:t>
            </a:r>
          </a:p>
          <a:p>
            <a:pPr lvl="1"/>
            <a:r>
              <a:rPr lang="nb-NO" dirty="0" smtClean="0"/>
              <a:t>Han fikk jobb som lærer på Nissen skole og senere på Krigsskolen.</a:t>
            </a:r>
          </a:p>
          <a:p>
            <a:pPr lvl="1"/>
            <a:r>
              <a:rPr lang="nb-NO" dirty="0" smtClean="0"/>
              <a:t>I 1861-62 studerte han i Paris and Zürich for å kvalifisere seg til en stilling i anvendt matematikk/mekanikk på Krigsskolen. Den stillingen fikk han da han kom hjem til Christiania rett før høstsemesteret 1862.</a:t>
            </a:r>
          </a:p>
          <a:p>
            <a:r>
              <a:rPr lang="nb-NO" dirty="0" smtClean="0"/>
              <a:t>Waage begynte på medisinerstudiet, men fullførte bare 1. avdeling (kjemi og anatomi) i 1857.</a:t>
            </a:r>
          </a:p>
          <a:p>
            <a:pPr lvl="1"/>
            <a:r>
              <a:rPr lang="nb-NO" dirty="0" smtClean="0"/>
              <a:t>I 1858 vant han kronprinsens gullmedalje for en avhandling i strukturkjemi.</a:t>
            </a:r>
          </a:p>
          <a:p>
            <a:pPr lvl="1"/>
            <a:r>
              <a:rPr lang="nb-NO" dirty="0" smtClean="0"/>
              <a:t>Han ble stipendiat året etter, og i 1860 reiste han til Robert Bunsen (1911-99) i Heidelberg.</a:t>
            </a:r>
          </a:p>
          <a:p>
            <a:pPr lvl="1"/>
            <a:r>
              <a:rPr lang="nb-NO" dirty="0" smtClean="0"/>
              <a:t>I 1861 kom Waage tilbake og ble ansatt som lektor i kjemi og bestyrer av </a:t>
            </a:r>
            <a:r>
              <a:rPr lang="nb-NO" dirty="0" err="1" smtClean="0"/>
              <a:t>Kemisk</a:t>
            </a:r>
            <a:r>
              <a:rPr lang="nb-NO" dirty="0" smtClean="0"/>
              <a:t> laboratorium ved universitetet.</a:t>
            </a:r>
          </a:p>
          <a:p>
            <a:r>
              <a:rPr lang="nb-NO" dirty="0"/>
              <a:t>A</a:t>
            </a:r>
            <a:r>
              <a:rPr lang="nb-NO" dirty="0" smtClean="0"/>
              <a:t>rbeidet som førte frem til massevirkningsloven startet i 1862 da Guldberg kom hjem.</a:t>
            </a:r>
          </a:p>
          <a:p>
            <a:r>
              <a:rPr lang="nb-NO" dirty="0" smtClean="0"/>
              <a:t>G&amp;W var svogere og småbarnsfedre </a:t>
            </a:r>
            <a:r>
              <a:rPr lang="nb-NO" dirty="0"/>
              <a:t>I </a:t>
            </a:r>
            <a:r>
              <a:rPr lang="nb-NO" dirty="0" smtClean="0"/>
              <a:t>1864. Begge var gift </a:t>
            </a:r>
            <a:r>
              <a:rPr lang="nb-NO" dirty="0"/>
              <a:t>med </a:t>
            </a:r>
            <a:r>
              <a:rPr lang="nb-NO" dirty="0" smtClean="0"/>
              <a:t>en datter </a:t>
            </a:r>
            <a:r>
              <a:rPr lang="nb-NO" dirty="0"/>
              <a:t>av </a:t>
            </a:r>
            <a:r>
              <a:rPr lang="nb-NO" dirty="0" smtClean="0"/>
              <a:t>Hans </a:t>
            </a:r>
            <a:r>
              <a:rPr lang="nb-NO" dirty="0"/>
              <a:t>Riddervold (1795-1876</a:t>
            </a:r>
            <a:r>
              <a:rPr lang="nb-NO" dirty="0" smtClean="0"/>
              <a:t>) </a:t>
            </a:r>
            <a:r>
              <a:rPr lang="nb-NO" dirty="0"/>
              <a:t>og Anna Marie Bull (1803-70</a:t>
            </a:r>
            <a:r>
              <a:rPr lang="nb-NO" dirty="0" smtClean="0"/>
              <a:t>) som var Catos tante.</a:t>
            </a:r>
          </a:p>
          <a:p>
            <a:pPr lvl="1"/>
            <a:r>
              <a:rPr lang="nb-NO" dirty="0" smtClean="0"/>
              <a:t>Riddervold var </a:t>
            </a:r>
            <a:r>
              <a:rPr lang="nb-NO" dirty="0"/>
              <a:t>biskop og suveren sjef for Kirke- og undervisningsdepartementet </a:t>
            </a:r>
            <a:r>
              <a:rPr lang="nb-NO" dirty="0" smtClean="0"/>
              <a:t>i 24 år fra 1848</a:t>
            </a:r>
            <a:r>
              <a:rPr lang="nb-NO" dirty="0"/>
              <a:t> </a:t>
            </a:r>
            <a:r>
              <a:rPr lang="nb-NO" dirty="0" smtClean="0"/>
              <a:t>til 1872. </a:t>
            </a:r>
            <a:endParaRPr lang="nb-NO" dirty="0"/>
          </a:p>
          <a:p>
            <a:endParaRPr lang="nb-NO" dirty="0" smtClean="0"/>
          </a:p>
        </p:txBody>
      </p:sp>
      <p:sp>
        <p:nvSpPr>
          <p:cNvPr id="5" name="Date Placeholder 4"/>
          <p:cNvSpPr>
            <a:spLocks noGrp="1"/>
          </p:cNvSpPr>
          <p:nvPr>
            <p:ph type="dt" sz="half" idx="10"/>
          </p:nvPr>
        </p:nvSpPr>
        <p:spPr/>
        <p:txBody>
          <a:bodyPr/>
          <a:lstStyle/>
          <a:p>
            <a:r>
              <a:rPr lang="nb-NO" smtClean="0"/>
              <a:t>16.10.2014</a:t>
            </a:r>
            <a:endParaRPr lang="nb-NO"/>
          </a:p>
        </p:txBody>
      </p:sp>
      <p:sp>
        <p:nvSpPr>
          <p:cNvPr id="6" name="Footer Placeholder 5"/>
          <p:cNvSpPr>
            <a:spLocks noGrp="1"/>
          </p:cNvSpPr>
          <p:nvPr>
            <p:ph type="ftr" sz="quarter" idx="11"/>
          </p:nvPr>
        </p:nvSpPr>
        <p:spPr/>
        <p:txBody>
          <a:bodyPr/>
          <a:lstStyle/>
          <a:p>
            <a:r>
              <a:rPr lang="nb-NO" smtClean="0"/>
              <a:t>Naturfagkonferansen</a:t>
            </a:r>
            <a:endParaRPr lang="nb-NO"/>
          </a:p>
        </p:txBody>
      </p:sp>
      <p:sp>
        <p:nvSpPr>
          <p:cNvPr id="7" name="Slide Number Placeholder 6"/>
          <p:cNvSpPr>
            <a:spLocks noGrp="1"/>
          </p:cNvSpPr>
          <p:nvPr>
            <p:ph type="sldNum" sz="quarter" idx="12"/>
          </p:nvPr>
        </p:nvSpPr>
        <p:spPr/>
        <p:txBody>
          <a:bodyPr/>
          <a:lstStyle/>
          <a:p>
            <a:fld id="{894F89BC-EF0E-4135-893F-1D4FD3BC260C}" type="slidenum">
              <a:rPr lang="nb-NO" smtClean="0"/>
              <a:pPr/>
              <a:t>24</a:t>
            </a:fld>
            <a:endParaRPr lang="nb-NO"/>
          </a:p>
        </p:txBody>
      </p:sp>
    </p:spTree>
    <p:extLst>
      <p:ext uri="{BB962C8B-B14F-4D97-AF65-F5344CB8AC3E}">
        <p14:creationId xmlns:p14="http://schemas.microsoft.com/office/powerpoint/2010/main" val="2443546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txEl>
                                              <p:pRg st="12" end="1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0">
                                            <p:txEl>
                                              <p:pRg st="13" end="13"/>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Foreningen185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0214" y="787237"/>
            <a:ext cx="4218857" cy="5503329"/>
          </a:xfrm>
          <a:prstGeom prst="rect">
            <a:avLst/>
          </a:prstGeom>
        </p:spPr>
      </p:pic>
      <p:sp>
        <p:nvSpPr>
          <p:cNvPr id="11" name="Title 10"/>
          <p:cNvSpPr>
            <a:spLocks noGrp="1"/>
          </p:cNvSpPr>
          <p:nvPr>
            <p:ph type="title"/>
          </p:nvPr>
        </p:nvSpPr>
        <p:spPr>
          <a:xfrm>
            <a:off x="1817184" y="-134218"/>
            <a:ext cx="6762818" cy="1094389"/>
          </a:xfrm>
        </p:spPr>
        <p:txBody>
          <a:bodyPr>
            <a:normAutofit fontScale="90000"/>
          </a:bodyPr>
          <a:lstStyle/>
          <a:p>
            <a:r>
              <a:rPr lang="en-US" sz="3600" dirty="0" smtClean="0"/>
              <a:t>Den </a:t>
            </a:r>
            <a:r>
              <a:rPr lang="en-US" sz="3600" dirty="0" err="1" smtClean="0"/>
              <a:t>fysisk-kemiske</a:t>
            </a:r>
            <a:r>
              <a:rPr lang="en-US" sz="3600" dirty="0" smtClean="0"/>
              <a:t> </a:t>
            </a:r>
            <a:r>
              <a:rPr lang="en-US" sz="3600" dirty="0" err="1" smtClean="0"/>
              <a:t>forening</a:t>
            </a:r>
            <a:r>
              <a:rPr lang="en-US" sz="3600" dirty="0" smtClean="0"/>
              <a:t> (1858-60)</a:t>
            </a:r>
            <a:endParaRPr lang="en-US" sz="3600" dirty="0"/>
          </a:p>
        </p:txBody>
      </p:sp>
      <p:sp>
        <p:nvSpPr>
          <p:cNvPr id="3" name="Date Placeholder 2"/>
          <p:cNvSpPr>
            <a:spLocks noGrp="1"/>
          </p:cNvSpPr>
          <p:nvPr>
            <p:ph type="dt" sz="half" idx="10"/>
          </p:nvPr>
        </p:nvSpPr>
        <p:spPr/>
        <p:txBody>
          <a:bodyPr/>
          <a:lstStyle/>
          <a:p>
            <a:r>
              <a:rPr lang="nb-NO" smtClean="0"/>
              <a:t>16.10.2014</a:t>
            </a:r>
            <a:endParaRPr lang="en-US"/>
          </a:p>
        </p:txBody>
      </p:sp>
      <p:sp>
        <p:nvSpPr>
          <p:cNvPr id="4" name="Footer Placeholder 3"/>
          <p:cNvSpPr>
            <a:spLocks noGrp="1"/>
          </p:cNvSpPr>
          <p:nvPr>
            <p:ph type="ftr" sz="quarter" idx="11"/>
          </p:nvPr>
        </p:nvSpPr>
        <p:spPr/>
        <p:txBody>
          <a:bodyPr/>
          <a:lstStyle/>
          <a:p>
            <a:r>
              <a:rPr lang="en-US" smtClean="0"/>
              <a:t>Naturfagkonferansen</a:t>
            </a:r>
            <a:endParaRPr lang="en-US"/>
          </a:p>
        </p:txBody>
      </p:sp>
      <p:sp>
        <p:nvSpPr>
          <p:cNvPr id="5" name="Slide Number Placeholder 4"/>
          <p:cNvSpPr>
            <a:spLocks noGrp="1"/>
          </p:cNvSpPr>
          <p:nvPr>
            <p:ph type="sldNum" sz="quarter" idx="12"/>
          </p:nvPr>
        </p:nvSpPr>
        <p:spPr/>
        <p:txBody>
          <a:bodyPr/>
          <a:lstStyle/>
          <a:p>
            <a:fld id="{45BC6CEB-2F4E-E948-BC7B-5B02D71E3927}" type="slidenum">
              <a:rPr lang="en-US" smtClean="0"/>
              <a:pPr/>
              <a:t>25</a:t>
            </a:fld>
            <a:endParaRPr lang="en-US"/>
          </a:p>
        </p:txBody>
      </p:sp>
      <p:grpSp>
        <p:nvGrpSpPr>
          <p:cNvPr id="9" name="Group 8"/>
          <p:cNvGrpSpPr/>
          <p:nvPr/>
        </p:nvGrpSpPr>
        <p:grpSpPr>
          <a:xfrm>
            <a:off x="2784225" y="787236"/>
            <a:ext cx="6213318" cy="4736331"/>
            <a:chOff x="2828711" y="787236"/>
            <a:chExt cx="6213318" cy="4736331"/>
          </a:xfrm>
        </p:grpSpPr>
        <p:pic>
          <p:nvPicPr>
            <p:cNvPr id="6" name="Picture 5" descr="Forhandlingsprotokol-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4170" y="787236"/>
              <a:ext cx="3667859" cy="4736331"/>
            </a:xfrm>
            <a:prstGeom prst="rect">
              <a:avLst/>
            </a:prstGeom>
          </p:spPr>
        </p:pic>
        <p:cxnSp>
          <p:nvCxnSpPr>
            <p:cNvPr id="7" name="Straight Arrow Connector 6"/>
            <p:cNvCxnSpPr/>
            <p:nvPr/>
          </p:nvCxnSpPr>
          <p:spPr>
            <a:xfrm flipH="1">
              <a:off x="2828711" y="1683830"/>
              <a:ext cx="3724490" cy="162674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011959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41176" y="130309"/>
            <a:ext cx="8445624" cy="956964"/>
          </a:xfrm>
        </p:spPr>
        <p:txBody>
          <a:bodyPr>
            <a:normAutofit/>
          </a:bodyPr>
          <a:lstStyle/>
          <a:p>
            <a:r>
              <a:rPr lang="nb-NO" sz="2800" dirty="0" err="1" smtClean="0"/>
              <a:t>Universitsbygningene</a:t>
            </a:r>
            <a:r>
              <a:rPr lang="nb-NO" sz="2800" dirty="0" smtClean="0"/>
              <a:t> på Karl Johans gate (fra 1852)</a:t>
            </a:r>
            <a:endParaRPr lang="nb-NO" sz="2800" dirty="0"/>
          </a:p>
        </p:txBody>
      </p:sp>
      <p:sp>
        <p:nvSpPr>
          <p:cNvPr id="2" name="Date Placeholder 1"/>
          <p:cNvSpPr>
            <a:spLocks noGrp="1"/>
          </p:cNvSpPr>
          <p:nvPr>
            <p:ph type="dt" sz="half" idx="10"/>
          </p:nvPr>
        </p:nvSpPr>
        <p:spPr/>
        <p:txBody>
          <a:bodyPr/>
          <a:lstStyle/>
          <a:p>
            <a:r>
              <a:rPr lang="nb-NO" smtClean="0"/>
              <a:t>16.10.2014</a:t>
            </a:r>
            <a:endParaRPr lang="nb-NO"/>
          </a:p>
        </p:txBody>
      </p:sp>
      <p:sp>
        <p:nvSpPr>
          <p:cNvPr id="3" name="Footer Placeholder 2"/>
          <p:cNvSpPr>
            <a:spLocks noGrp="1"/>
          </p:cNvSpPr>
          <p:nvPr>
            <p:ph type="ftr" sz="quarter" idx="11"/>
          </p:nvPr>
        </p:nvSpPr>
        <p:spPr/>
        <p:txBody>
          <a:bodyPr/>
          <a:lstStyle/>
          <a:p>
            <a:r>
              <a:rPr lang="nb-NO" smtClean="0"/>
              <a:t>Naturfagkonferansen</a:t>
            </a:r>
            <a:endParaRPr lang="nb-NO"/>
          </a:p>
        </p:txBody>
      </p:sp>
      <p:sp>
        <p:nvSpPr>
          <p:cNvPr id="4" name="Slide Number Placeholder 3"/>
          <p:cNvSpPr>
            <a:spLocks noGrp="1"/>
          </p:cNvSpPr>
          <p:nvPr>
            <p:ph type="sldNum" sz="quarter" idx="12"/>
          </p:nvPr>
        </p:nvSpPr>
        <p:spPr/>
        <p:txBody>
          <a:bodyPr/>
          <a:lstStyle/>
          <a:p>
            <a:fld id="{894F89BC-EF0E-4135-893F-1D4FD3BC260C}" type="slidenum">
              <a:rPr lang="nb-NO" smtClean="0"/>
              <a:pPr/>
              <a:t>26</a:t>
            </a:fld>
            <a:endParaRPr lang="nb-NO"/>
          </a:p>
        </p:txBody>
      </p:sp>
      <p:pic>
        <p:nvPicPr>
          <p:cNvPr id="6" name="Picture 5" descr="Sentrumkart.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9872" y="1844824"/>
            <a:ext cx="4608512" cy="3086100"/>
          </a:xfrm>
          <a:prstGeom prst="rect">
            <a:avLst/>
          </a:prstGeom>
        </p:spPr>
      </p:pic>
      <p:grpSp>
        <p:nvGrpSpPr>
          <p:cNvPr id="13" name="Group 12"/>
          <p:cNvGrpSpPr/>
          <p:nvPr/>
        </p:nvGrpSpPr>
        <p:grpSpPr>
          <a:xfrm>
            <a:off x="3347864" y="1196752"/>
            <a:ext cx="1872208" cy="1296144"/>
            <a:chOff x="3347864" y="1196752"/>
            <a:chExt cx="1872208" cy="1296144"/>
          </a:xfrm>
        </p:grpSpPr>
        <p:sp>
          <p:nvSpPr>
            <p:cNvPr id="9" name="TextBox 8"/>
            <p:cNvSpPr txBox="1"/>
            <p:nvPr/>
          </p:nvSpPr>
          <p:spPr>
            <a:xfrm>
              <a:off x="3347864" y="1196752"/>
              <a:ext cx="1872208" cy="369332"/>
            </a:xfrm>
            <a:prstGeom prst="rect">
              <a:avLst/>
            </a:prstGeom>
            <a:noFill/>
          </p:spPr>
          <p:txBody>
            <a:bodyPr wrap="square" rtlCol="0">
              <a:spAutoFit/>
            </a:bodyPr>
            <a:lstStyle/>
            <a:p>
              <a:r>
                <a:rPr lang="nb-NO" smtClean="0"/>
                <a:t>Professorboligen</a:t>
              </a:r>
              <a:endParaRPr lang="nb-NO"/>
            </a:p>
          </p:txBody>
        </p:sp>
        <p:cxnSp>
          <p:nvCxnSpPr>
            <p:cNvPr id="15" name="Straight Arrow Connector 14"/>
            <p:cNvCxnSpPr/>
            <p:nvPr/>
          </p:nvCxnSpPr>
          <p:spPr>
            <a:xfrm>
              <a:off x="4860032" y="1556792"/>
              <a:ext cx="216024" cy="93610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grpSp>
        <p:nvGrpSpPr>
          <p:cNvPr id="7" name="Group 6"/>
          <p:cNvGrpSpPr/>
          <p:nvPr/>
        </p:nvGrpSpPr>
        <p:grpSpPr>
          <a:xfrm>
            <a:off x="5364088" y="1196752"/>
            <a:ext cx="3312368" cy="2016224"/>
            <a:chOff x="5364088" y="1196752"/>
            <a:chExt cx="3312368" cy="2016224"/>
          </a:xfrm>
        </p:grpSpPr>
        <p:sp>
          <p:nvSpPr>
            <p:cNvPr id="11" name="TextBox 10"/>
            <p:cNvSpPr txBox="1"/>
            <p:nvPr/>
          </p:nvSpPr>
          <p:spPr>
            <a:xfrm>
              <a:off x="5364088" y="1196752"/>
              <a:ext cx="3312368" cy="369332"/>
            </a:xfrm>
            <a:prstGeom prst="rect">
              <a:avLst/>
            </a:prstGeom>
            <a:noFill/>
          </p:spPr>
          <p:txBody>
            <a:bodyPr wrap="square" rtlCol="0">
              <a:spAutoFit/>
            </a:bodyPr>
            <a:lstStyle/>
            <a:p>
              <a:r>
                <a:rPr lang="nb-NO" dirty="0" smtClean="0"/>
                <a:t>Domus Media (Midtbygningen)</a:t>
              </a:r>
              <a:endParaRPr lang="nb-NO" dirty="0"/>
            </a:p>
          </p:txBody>
        </p:sp>
        <p:cxnSp>
          <p:nvCxnSpPr>
            <p:cNvPr id="17" name="Straight Arrow Connector 16"/>
            <p:cNvCxnSpPr/>
            <p:nvPr/>
          </p:nvCxnSpPr>
          <p:spPr>
            <a:xfrm flipH="1">
              <a:off x="5508104" y="1556792"/>
              <a:ext cx="1080120" cy="165618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grpSp>
        <p:nvGrpSpPr>
          <p:cNvPr id="14" name="Group 13"/>
          <p:cNvGrpSpPr/>
          <p:nvPr/>
        </p:nvGrpSpPr>
        <p:grpSpPr>
          <a:xfrm>
            <a:off x="4355976" y="4077072"/>
            <a:ext cx="3456384" cy="1449452"/>
            <a:chOff x="4355976" y="4077072"/>
            <a:chExt cx="3456384" cy="1449452"/>
          </a:xfrm>
        </p:grpSpPr>
        <p:sp>
          <p:nvSpPr>
            <p:cNvPr id="10" name="TextBox 9"/>
            <p:cNvSpPr txBox="1"/>
            <p:nvPr/>
          </p:nvSpPr>
          <p:spPr>
            <a:xfrm>
              <a:off x="4355976" y="5157192"/>
              <a:ext cx="3456384" cy="369332"/>
            </a:xfrm>
            <a:prstGeom prst="rect">
              <a:avLst/>
            </a:prstGeom>
            <a:noFill/>
          </p:spPr>
          <p:txBody>
            <a:bodyPr wrap="square" rtlCol="0">
              <a:spAutoFit/>
            </a:bodyPr>
            <a:lstStyle/>
            <a:p>
              <a:r>
                <a:rPr lang="nb-NO" dirty="0" smtClean="0"/>
                <a:t>Domus Academica (</a:t>
              </a:r>
              <a:r>
                <a:rPr lang="nb-NO" dirty="0" err="1" smtClean="0"/>
                <a:t>Urbygningen</a:t>
              </a:r>
              <a:r>
                <a:rPr lang="nb-NO" dirty="0" smtClean="0"/>
                <a:t>) </a:t>
              </a:r>
              <a:endParaRPr lang="nb-NO" dirty="0"/>
            </a:p>
          </p:txBody>
        </p:sp>
        <p:cxnSp>
          <p:nvCxnSpPr>
            <p:cNvPr id="19" name="Straight Arrow Connector 18"/>
            <p:cNvCxnSpPr/>
            <p:nvPr/>
          </p:nvCxnSpPr>
          <p:spPr>
            <a:xfrm flipH="1" flipV="1">
              <a:off x="5724128" y="4077072"/>
              <a:ext cx="72008" cy="108012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grpSp>
        <p:nvGrpSpPr>
          <p:cNvPr id="8" name="Group 7"/>
          <p:cNvGrpSpPr/>
          <p:nvPr/>
        </p:nvGrpSpPr>
        <p:grpSpPr>
          <a:xfrm>
            <a:off x="1331640" y="3068960"/>
            <a:ext cx="3312368" cy="369332"/>
            <a:chOff x="1331640" y="3068960"/>
            <a:chExt cx="3312368" cy="369332"/>
          </a:xfrm>
        </p:grpSpPr>
        <p:sp>
          <p:nvSpPr>
            <p:cNvPr id="12" name="TextBox 11"/>
            <p:cNvSpPr txBox="1"/>
            <p:nvPr/>
          </p:nvSpPr>
          <p:spPr>
            <a:xfrm>
              <a:off x="1331640" y="3068960"/>
              <a:ext cx="1872208" cy="369332"/>
            </a:xfrm>
            <a:prstGeom prst="rect">
              <a:avLst/>
            </a:prstGeom>
            <a:noFill/>
          </p:spPr>
          <p:txBody>
            <a:bodyPr wrap="square" rtlCol="0">
              <a:spAutoFit/>
            </a:bodyPr>
            <a:lstStyle/>
            <a:p>
              <a:r>
                <a:rPr lang="nb-NO" smtClean="0"/>
                <a:t>Domus Biblioteca</a:t>
              </a:r>
              <a:endParaRPr lang="nb-NO"/>
            </a:p>
          </p:txBody>
        </p:sp>
        <p:cxnSp>
          <p:nvCxnSpPr>
            <p:cNvPr id="21" name="Straight Arrow Connector 20"/>
            <p:cNvCxnSpPr>
              <a:stCxn id="12" idx="3"/>
            </p:cNvCxnSpPr>
            <p:nvPr/>
          </p:nvCxnSpPr>
          <p:spPr>
            <a:xfrm>
              <a:off x="3203848" y="3253626"/>
              <a:ext cx="1440160" cy="1033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168350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1259632" y="116632"/>
            <a:ext cx="7783800" cy="994122"/>
          </a:xfrm>
        </p:spPr>
        <p:txBody>
          <a:bodyPr>
            <a:noAutofit/>
          </a:bodyPr>
          <a:lstStyle/>
          <a:p>
            <a:r>
              <a:rPr lang="nb-NO" sz="3200" dirty="0" smtClean="0"/>
              <a:t>Kjemilaboratoriene lå i midtbygningen</a:t>
            </a:r>
            <a:r>
              <a:rPr lang="nb-NO" sz="3200" dirty="0"/>
              <a:t/>
            </a:r>
            <a:br>
              <a:rPr lang="nb-NO" sz="3200" dirty="0"/>
            </a:br>
            <a:endParaRPr lang="nb-NO" sz="2400" dirty="0"/>
          </a:p>
        </p:txBody>
      </p:sp>
      <p:sp>
        <p:nvSpPr>
          <p:cNvPr id="3" name="Date Placeholder 2"/>
          <p:cNvSpPr>
            <a:spLocks noGrp="1"/>
          </p:cNvSpPr>
          <p:nvPr>
            <p:ph type="dt" sz="half" idx="10"/>
          </p:nvPr>
        </p:nvSpPr>
        <p:spPr/>
        <p:txBody>
          <a:bodyPr/>
          <a:lstStyle/>
          <a:p>
            <a:r>
              <a:rPr lang="nb-NO" smtClean="0"/>
              <a:t>16.10.2014</a:t>
            </a:r>
            <a:endParaRPr lang="nb-NO"/>
          </a:p>
        </p:txBody>
      </p:sp>
      <p:sp>
        <p:nvSpPr>
          <p:cNvPr id="4" name="Footer Placeholder 3"/>
          <p:cNvSpPr>
            <a:spLocks noGrp="1"/>
          </p:cNvSpPr>
          <p:nvPr>
            <p:ph type="ftr" sz="quarter" idx="11"/>
          </p:nvPr>
        </p:nvSpPr>
        <p:spPr/>
        <p:txBody>
          <a:bodyPr/>
          <a:lstStyle/>
          <a:p>
            <a:r>
              <a:rPr lang="nb-NO" smtClean="0"/>
              <a:t>Naturfagkonferansen</a:t>
            </a:r>
            <a:endParaRPr lang="nb-NO"/>
          </a:p>
        </p:txBody>
      </p:sp>
      <p:sp>
        <p:nvSpPr>
          <p:cNvPr id="5" name="Slide Number Placeholder 4"/>
          <p:cNvSpPr>
            <a:spLocks noGrp="1"/>
          </p:cNvSpPr>
          <p:nvPr>
            <p:ph type="sldNum" sz="quarter" idx="12"/>
          </p:nvPr>
        </p:nvSpPr>
        <p:spPr/>
        <p:txBody>
          <a:bodyPr/>
          <a:lstStyle/>
          <a:p>
            <a:fld id="{894F89BC-EF0E-4135-893F-1D4FD3BC260C}" type="slidenum">
              <a:rPr lang="nb-NO" smtClean="0"/>
              <a:pPr/>
              <a:t>27</a:t>
            </a:fld>
            <a:endParaRPr lang="nb-NO"/>
          </a:p>
        </p:txBody>
      </p:sp>
      <p:sp>
        <p:nvSpPr>
          <p:cNvPr id="7" name="Rectangle 6"/>
          <p:cNvSpPr/>
          <p:nvPr/>
        </p:nvSpPr>
        <p:spPr>
          <a:xfrm>
            <a:off x="4357113" y="3190248"/>
            <a:ext cx="1084115" cy="1249255"/>
          </a:xfrm>
          <a:prstGeom prst="rect">
            <a:avLst/>
          </a:prstGeom>
          <a:noFill/>
          <a:ln w="38100" cmpd="sng">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flipV="1">
            <a:off x="1259632" y="5017671"/>
            <a:ext cx="495603" cy="184032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85601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67544" y="116632"/>
            <a:ext cx="8229600" cy="562074"/>
          </a:xfrm>
        </p:spPr>
        <p:txBody>
          <a:bodyPr>
            <a:normAutofit fontScale="90000"/>
          </a:bodyPr>
          <a:lstStyle/>
          <a:p>
            <a:r>
              <a:rPr lang="nb-NO" dirty="0" smtClean="0"/>
              <a:t>Professorboligen </a:t>
            </a:r>
            <a:r>
              <a:rPr lang="nb-NO" dirty="0"/>
              <a:t>i</a:t>
            </a:r>
            <a:r>
              <a:rPr lang="nb-NO" dirty="0" smtClean="0"/>
              <a:t> 20</a:t>
            </a:r>
            <a:r>
              <a:rPr lang="nb-NO" dirty="0"/>
              <a:t>1</a:t>
            </a:r>
            <a:r>
              <a:rPr lang="nb-NO" dirty="0" smtClean="0"/>
              <a:t>4</a:t>
            </a:r>
            <a:r>
              <a:rPr lang="nb-NO" dirty="0"/>
              <a:t>.</a:t>
            </a:r>
            <a:endParaRPr lang="en-US" dirty="0"/>
          </a:p>
        </p:txBody>
      </p:sp>
      <p:sp>
        <p:nvSpPr>
          <p:cNvPr id="2" name="Date Placeholder 1"/>
          <p:cNvSpPr>
            <a:spLocks noGrp="1"/>
          </p:cNvSpPr>
          <p:nvPr>
            <p:ph type="dt" sz="half" idx="10"/>
          </p:nvPr>
        </p:nvSpPr>
        <p:spPr/>
        <p:txBody>
          <a:bodyPr/>
          <a:lstStyle/>
          <a:p>
            <a:r>
              <a:rPr lang="nb-NO" smtClean="0"/>
              <a:t>16.10.2014</a:t>
            </a:r>
            <a:endParaRPr lang="nb-NO"/>
          </a:p>
        </p:txBody>
      </p:sp>
      <p:sp>
        <p:nvSpPr>
          <p:cNvPr id="3" name="Footer Placeholder 2"/>
          <p:cNvSpPr>
            <a:spLocks noGrp="1"/>
          </p:cNvSpPr>
          <p:nvPr>
            <p:ph type="ftr" sz="quarter" idx="11"/>
          </p:nvPr>
        </p:nvSpPr>
        <p:spPr/>
        <p:txBody>
          <a:bodyPr/>
          <a:lstStyle/>
          <a:p>
            <a:r>
              <a:rPr lang="nb-NO" smtClean="0"/>
              <a:t>Naturfagkonferansen</a:t>
            </a:r>
            <a:endParaRPr lang="nb-NO"/>
          </a:p>
        </p:txBody>
      </p:sp>
      <p:sp>
        <p:nvSpPr>
          <p:cNvPr id="4" name="Slide Number Placeholder 3"/>
          <p:cNvSpPr>
            <a:spLocks noGrp="1"/>
          </p:cNvSpPr>
          <p:nvPr>
            <p:ph type="sldNum" sz="quarter" idx="12"/>
          </p:nvPr>
        </p:nvSpPr>
        <p:spPr/>
        <p:txBody>
          <a:bodyPr/>
          <a:lstStyle/>
          <a:p>
            <a:fld id="{894F89BC-EF0E-4135-893F-1D4FD3BC260C}" type="slidenum">
              <a:rPr lang="nb-NO" smtClean="0"/>
              <a:pPr/>
              <a:t>28</a:t>
            </a:fld>
            <a:endParaRPr lang="nb-NO"/>
          </a:p>
        </p:txBody>
      </p:sp>
      <p:pic>
        <p:nvPicPr>
          <p:cNvPr id="8" name="Picture 7" descr="PB1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78706"/>
            <a:ext cx="9144000" cy="5806525"/>
          </a:xfrm>
          <a:prstGeom prst="rect">
            <a:avLst/>
          </a:prstGeom>
        </p:spPr>
      </p:pic>
    </p:spTree>
    <p:extLst>
      <p:ext uri="{BB962C8B-B14F-4D97-AF65-F5344CB8AC3E}">
        <p14:creationId xmlns:p14="http://schemas.microsoft.com/office/powerpoint/2010/main" val="24811937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467544" y="116632"/>
            <a:ext cx="8229600" cy="562074"/>
          </a:xfrm>
        </p:spPr>
        <p:txBody>
          <a:bodyPr>
            <a:normAutofit fontScale="90000"/>
          </a:bodyPr>
          <a:lstStyle/>
          <a:p>
            <a:r>
              <a:rPr lang="nb-NO" dirty="0" smtClean="0"/>
              <a:t>Professorboligen i </a:t>
            </a:r>
            <a:r>
              <a:rPr lang="nb-NO" dirty="0"/>
              <a:t>1864.</a:t>
            </a:r>
            <a:endParaRPr lang="en-US" dirty="0"/>
          </a:p>
        </p:txBody>
      </p:sp>
      <p:sp>
        <p:nvSpPr>
          <p:cNvPr id="2" name="Date Placeholder 1"/>
          <p:cNvSpPr>
            <a:spLocks noGrp="1"/>
          </p:cNvSpPr>
          <p:nvPr>
            <p:ph type="dt" sz="half" idx="10"/>
          </p:nvPr>
        </p:nvSpPr>
        <p:spPr/>
        <p:txBody>
          <a:bodyPr/>
          <a:lstStyle/>
          <a:p>
            <a:r>
              <a:rPr lang="nb-NO" smtClean="0"/>
              <a:t>16.10.2014</a:t>
            </a:r>
            <a:endParaRPr lang="nb-NO"/>
          </a:p>
        </p:txBody>
      </p:sp>
      <p:sp>
        <p:nvSpPr>
          <p:cNvPr id="3" name="Footer Placeholder 2"/>
          <p:cNvSpPr>
            <a:spLocks noGrp="1"/>
          </p:cNvSpPr>
          <p:nvPr>
            <p:ph type="ftr" sz="quarter" idx="11"/>
          </p:nvPr>
        </p:nvSpPr>
        <p:spPr/>
        <p:txBody>
          <a:bodyPr/>
          <a:lstStyle/>
          <a:p>
            <a:r>
              <a:rPr lang="nb-NO" smtClean="0"/>
              <a:t>Naturfagkonferansen</a:t>
            </a:r>
            <a:endParaRPr lang="nb-NO"/>
          </a:p>
        </p:txBody>
      </p:sp>
      <p:sp>
        <p:nvSpPr>
          <p:cNvPr id="4" name="Slide Number Placeholder 3"/>
          <p:cNvSpPr>
            <a:spLocks noGrp="1"/>
          </p:cNvSpPr>
          <p:nvPr>
            <p:ph type="sldNum" sz="quarter" idx="12"/>
          </p:nvPr>
        </p:nvSpPr>
        <p:spPr/>
        <p:txBody>
          <a:bodyPr/>
          <a:lstStyle/>
          <a:p>
            <a:fld id="{894F89BC-EF0E-4135-893F-1D4FD3BC260C}" type="slidenum">
              <a:rPr lang="nb-NO" smtClean="0"/>
              <a:pPr/>
              <a:t>29</a:t>
            </a:fld>
            <a:endParaRPr lang="nb-NO"/>
          </a:p>
        </p:txBody>
      </p:sp>
      <p:pic>
        <p:nvPicPr>
          <p:cNvPr id="6" name="Picture 5" descr="NærbildeProfBol.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7139" y="1191469"/>
            <a:ext cx="7766861" cy="5530005"/>
          </a:xfrm>
          <a:prstGeom prst="rect">
            <a:avLst/>
          </a:prstGeom>
        </p:spPr>
      </p:pic>
      <p:sp>
        <p:nvSpPr>
          <p:cNvPr id="7" name="TextBox 6"/>
          <p:cNvSpPr txBox="1"/>
          <p:nvPr/>
        </p:nvSpPr>
        <p:spPr>
          <a:xfrm>
            <a:off x="2084879" y="651613"/>
            <a:ext cx="1011841" cy="369332"/>
          </a:xfrm>
          <a:prstGeom prst="rect">
            <a:avLst/>
          </a:prstGeom>
          <a:noFill/>
        </p:spPr>
        <p:txBody>
          <a:bodyPr wrap="square" rtlCol="0">
            <a:spAutoFit/>
          </a:bodyPr>
          <a:lstStyle/>
          <a:p>
            <a:r>
              <a:rPr lang="en-US" dirty="0" err="1" smtClean="0"/>
              <a:t>Grotten</a:t>
            </a:r>
            <a:endParaRPr lang="en-US" dirty="0"/>
          </a:p>
        </p:txBody>
      </p:sp>
      <p:sp>
        <p:nvSpPr>
          <p:cNvPr id="8" name="TextBox 7"/>
          <p:cNvSpPr txBox="1"/>
          <p:nvPr/>
        </p:nvSpPr>
        <p:spPr>
          <a:xfrm>
            <a:off x="4604329" y="5243672"/>
            <a:ext cx="2595418" cy="369332"/>
          </a:xfrm>
          <a:prstGeom prst="rect">
            <a:avLst/>
          </a:prstGeom>
          <a:noFill/>
        </p:spPr>
        <p:txBody>
          <a:bodyPr wrap="square" rtlCol="0">
            <a:spAutoFit/>
          </a:bodyPr>
          <a:lstStyle/>
          <a:p>
            <a:r>
              <a:rPr lang="en-US" dirty="0" err="1" smtClean="0"/>
              <a:t>Johanne</a:t>
            </a:r>
            <a:r>
              <a:rPr lang="en-US" dirty="0" smtClean="0"/>
              <a:t> </a:t>
            </a:r>
            <a:r>
              <a:rPr lang="en-US" dirty="0" err="1" smtClean="0"/>
              <a:t>og</a:t>
            </a:r>
            <a:r>
              <a:rPr lang="en-US" dirty="0" smtClean="0"/>
              <a:t> Peter </a:t>
            </a:r>
            <a:r>
              <a:rPr lang="en-US" dirty="0" err="1" smtClean="0"/>
              <a:t>Waage</a:t>
            </a:r>
            <a:r>
              <a:rPr lang="en-US" dirty="0" smtClean="0"/>
              <a:t>?</a:t>
            </a:r>
            <a:endParaRPr lang="en-US" dirty="0"/>
          </a:p>
        </p:txBody>
      </p:sp>
      <p:sp>
        <p:nvSpPr>
          <p:cNvPr id="9" name="TextBox 8"/>
          <p:cNvSpPr txBox="1"/>
          <p:nvPr/>
        </p:nvSpPr>
        <p:spPr>
          <a:xfrm>
            <a:off x="2452254" y="4509381"/>
            <a:ext cx="1916545" cy="369332"/>
          </a:xfrm>
          <a:prstGeom prst="rect">
            <a:avLst/>
          </a:prstGeom>
          <a:noFill/>
        </p:spPr>
        <p:txBody>
          <a:bodyPr wrap="square" rtlCol="0">
            <a:spAutoFit/>
          </a:bodyPr>
          <a:lstStyle/>
          <a:p>
            <a:r>
              <a:rPr lang="en-US" dirty="0" err="1"/>
              <a:t>Cathrine</a:t>
            </a:r>
            <a:r>
              <a:rPr lang="en-US" dirty="0"/>
              <a:t> </a:t>
            </a:r>
            <a:r>
              <a:rPr lang="en-US" dirty="0" err="1"/>
              <a:t>Hvoslef</a:t>
            </a:r>
            <a:r>
              <a:rPr lang="en-US" dirty="0"/>
              <a:t>?</a:t>
            </a:r>
          </a:p>
        </p:txBody>
      </p:sp>
    </p:spTree>
    <p:extLst>
      <p:ext uri="{BB962C8B-B14F-4D97-AF65-F5344CB8AC3E}">
        <p14:creationId xmlns:p14="http://schemas.microsoft.com/office/powerpoint/2010/main" val="3773848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Massevirkningsloven</a:t>
            </a:r>
            <a:r>
              <a:rPr lang="en-US" dirty="0" smtClean="0"/>
              <a:t> i dag</a:t>
            </a:r>
            <a:endParaRPr lang="en-US" dirty="0"/>
          </a:p>
        </p:txBody>
      </p:sp>
      <p:sp>
        <p:nvSpPr>
          <p:cNvPr id="3" name="Content Placeholder 2"/>
          <p:cNvSpPr>
            <a:spLocks noGrp="1"/>
          </p:cNvSpPr>
          <p:nvPr>
            <p:ph idx="1"/>
          </p:nvPr>
        </p:nvSpPr>
        <p:spPr>
          <a:xfrm>
            <a:off x="286059" y="1314394"/>
            <a:ext cx="8400741" cy="4938712"/>
          </a:xfrm>
        </p:spPr>
        <p:txBody>
          <a:bodyPr>
            <a:noAutofit/>
          </a:bodyPr>
          <a:lstStyle/>
          <a:p>
            <a:r>
              <a:rPr lang="nb-NO" sz="2400" dirty="0" smtClean="0"/>
              <a:t>Farten på en kjemisk reaksjon er mer komplisert enn antatt av G&amp;W. På veien fra reaktanter til produkter kan det opptre mellomprodukter</a:t>
            </a:r>
            <a:r>
              <a:rPr lang="nb-NO" sz="2400" dirty="0"/>
              <a:t> </a:t>
            </a:r>
            <a:r>
              <a:rPr lang="nb-NO" sz="2400" dirty="0" smtClean="0"/>
              <a:t>som bestemmer farten. Så fartsloven er feil.</a:t>
            </a:r>
          </a:p>
          <a:p>
            <a:r>
              <a:rPr lang="nb-NO" sz="2400" dirty="0" smtClean="0"/>
              <a:t>I dag vet vi at likevektsuttrykket følger fra termodynamikkens lover så det er riktig. </a:t>
            </a:r>
          </a:p>
          <a:p>
            <a:r>
              <a:rPr lang="nb-NO" sz="2400" dirty="0" smtClean="0"/>
              <a:t>Vi vet også at loven bare er tilnærmet riktig. Avvik fra likevektsuttrykket blir større ved økende konsentrasjon, særlig i saltløsninger. Da innfører man aktivitet i stedet for konsentrasjon.</a:t>
            </a:r>
          </a:p>
          <a:p>
            <a:r>
              <a:rPr lang="nb-NO" sz="2400" dirty="0" smtClean="0"/>
              <a:t>Det er imponerende at de så det ideelle i sine eksperimenter selv om reaksjonene de analyserte er langt fra ideelle og enkle!</a:t>
            </a:r>
          </a:p>
          <a:p>
            <a:endParaRPr lang="nb-NO" sz="2400" dirty="0"/>
          </a:p>
        </p:txBody>
      </p:sp>
      <p:sp>
        <p:nvSpPr>
          <p:cNvPr id="4" name="Date Placeholder 3"/>
          <p:cNvSpPr>
            <a:spLocks noGrp="1"/>
          </p:cNvSpPr>
          <p:nvPr>
            <p:ph type="dt" sz="half" idx="10"/>
          </p:nvPr>
        </p:nvSpPr>
        <p:spPr/>
        <p:txBody>
          <a:bodyPr/>
          <a:lstStyle/>
          <a:p>
            <a:r>
              <a:rPr lang="nb-NO" smtClean="0"/>
              <a:t>16.10.2014</a:t>
            </a:r>
            <a:endParaRPr lang="nb-NO"/>
          </a:p>
        </p:txBody>
      </p:sp>
      <p:sp>
        <p:nvSpPr>
          <p:cNvPr id="5" name="Footer Placeholder 4"/>
          <p:cNvSpPr>
            <a:spLocks noGrp="1"/>
          </p:cNvSpPr>
          <p:nvPr>
            <p:ph type="ftr" sz="quarter" idx="11"/>
          </p:nvPr>
        </p:nvSpPr>
        <p:spPr/>
        <p:txBody>
          <a:bodyPr/>
          <a:lstStyle/>
          <a:p>
            <a:r>
              <a:rPr lang="nb-NO" smtClean="0"/>
              <a:t>Naturfagkonferansen</a:t>
            </a:r>
            <a:endParaRPr lang="nb-NO"/>
          </a:p>
        </p:txBody>
      </p:sp>
      <p:sp>
        <p:nvSpPr>
          <p:cNvPr id="6" name="Slide Number Placeholder 5"/>
          <p:cNvSpPr>
            <a:spLocks noGrp="1"/>
          </p:cNvSpPr>
          <p:nvPr>
            <p:ph type="sldNum" sz="quarter" idx="12"/>
          </p:nvPr>
        </p:nvSpPr>
        <p:spPr/>
        <p:txBody>
          <a:bodyPr/>
          <a:lstStyle/>
          <a:p>
            <a:fld id="{894F89BC-EF0E-4135-893F-1D4FD3BC260C}" type="slidenum">
              <a:rPr lang="nb-NO" smtClean="0"/>
              <a:pPr/>
              <a:t>30</a:t>
            </a:fld>
            <a:endParaRPr lang="nb-NO"/>
          </a:p>
        </p:txBody>
      </p:sp>
    </p:spTree>
    <p:extLst>
      <p:ext uri="{BB962C8B-B14F-4D97-AF65-F5344CB8AC3E}">
        <p14:creationId xmlns:p14="http://schemas.microsoft.com/office/powerpoint/2010/main" val="2510312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Slutt</a:t>
            </a:r>
            <a:endParaRPr lang="en-US" dirty="0"/>
          </a:p>
        </p:txBody>
      </p:sp>
      <p:sp>
        <p:nvSpPr>
          <p:cNvPr id="3" name="Date Placeholder 2"/>
          <p:cNvSpPr>
            <a:spLocks noGrp="1"/>
          </p:cNvSpPr>
          <p:nvPr>
            <p:ph type="dt" sz="half" idx="10"/>
          </p:nvPr>
        </p:nvSpPr>
        <p:spPr/>
        <p:txBody>
          <a:bodyPr/>
          <a:lstStyle/>
          <a:p>
            <a:r>
              <a:rPr lang="nb-NO" smtClean="0"/>
              <a:t>16.10.2014</a:t>
            </a:r>
            <a:endParaRPr lang="nb-NO"/>
          </a:p>
        </p:txBody>
      </p:sp>
      <p:sp>
        <p:nvSpPr>
          <p:cNvPr id="4" name="Footer Placeholder 3"/>
          <p:cNvSpPr>
            <a:spLocks noGrp="1"/>
          </p:cNvSpPr>
          <p:nvPr>
            <p:ph type="ftr" sz="quarter" idx="11"/>
          </p:nvPr>
        </p:nvSpPr>
        <p:spPr/>
        <p:txBody>
          <a:bodyPr/>
          <a:lstStyle/>
          <a:p>
            <a:r>
              <a:rPr lang="nb-NO" smtClean="0"/>
              <a:t>Naturfagkonferansen</a:t>
            </a:r>
            <a:endParaRPr lang="nb-NO"/>
          </a:p>
        </p:txBody>
      </p:sp>
      <p:sp>
        <p:nvSpPr>
          <p:cNvPr id="5" name="Slide Number Placeholder 4"/>
          <p:cNvSpPr>
            <a:spLocks noGrp="1"/>
          </p:cNvSpPr>
          <p:nvPr>
            <p:ph type="sldNum" sz="quarter" idx="12"/>
          </p:nvPr>
        </p:nvSpPr>
        <p:spPr/>
        <p:txBody>
          <a:bodyPr/>
          <a:lstStyle/>
          <a:p>
            <a:fld id="{894F89BC-EF0E-4135-893F-1D4FD3BC260C}" type="slidenum">
              <a:rPr lang="nb-NO" smtClean="0"/>
              <a:pPr/>
              <a:t>31</a:t>
            </a:fld>
            <a:endParaRPr lang="nb-NO"/>
          </a:p>
        </p:txBody>
      </p:sp>
      <p:sp>
        <p:nvSpPr>
          <p:cNvPr id="6" name="TextBox 5"/>
          <p:cNvSpPr txBox="1"/>
          <p:nvPr/>
        </p:nvSpPr>
        <p:spPr>
          <a:xfrm>
            <a:off x="1363851" y="1875504"/>
            <a:ext cx="6861656" cy="4247317"/>
          </a:xfrm>
          <a:prstGeom prst="rect">
            <a:avLst/>
          </a:prstGeom>
          <a:noFill/>
        </p:spPr>
        <p:txBody>
          <a:bodyPr wrap="square" rtlCol="0">
            <a:spAutoFit/>
          </a:bodyPr>
          <a:lstStyle/>
          <a:p>
            <a:r>
              <a:rPr lang="nb-NO" sz="3600" dirty="0" smtClean="0"/>
              <a:t>Takk for oppmerksomheten</a:t>
            </a:r>
            <a:r>
              <a:rPr lang="nb-NO" sz="3600" dirty="0" smtClean="0"/>
              <a:t>!</a:t>
            </a:r>
          </a:p>
          <a:p>
            <a:endParaRPr lang="nb-NO" sz="3600" dirty="0"/>
          </a:p>
          <a:p>
            <a:r>
              <a:rPr lang="nb-NO" dirty="0" smtClean="0"/>
              <a:t>Les mer:</a:t>
            </a:r>
          </a:p>
          <a:p>
            <a:pPr marL="285750" indent="-285750">
              <a:buFont typeface="Arial" panose="020B0604020202020204" pitchFamily="34" charset="0"/>
              <a:buChar char="•"/>
            </a:pPr>
            <a:r>
              <a:rPr lang="nb-NO" dirty="0" smtClean="0"/>
              <a:t>Kjemi, nr. 6 – 2013: Feiring av massevirkningsloven i skolen</a:t>
            </a:r>
          </a:p>
          <a:p>
            <a:pPr marL="285750" indent="-285750">
              <a:buFont typeface="Arial" panose="020B0604020202020204" pitchFamily="34" charset="0"/>
              <a:buChar char="•"/>
            </a:pPr>
            <a:r>
              <a:rPr lang="nb-NO" dirty="0" smtClean="0"/>
              <a:t>Kjemi, nr. 1 – 2014: Seks artikler om Guldberg-</a:t>
            </a:r>
            <a:r>
              <a:rPr lang="nb-NO" dirty="0" err="1" smtClean="0"/>
              <a:t>waage</a:t>
            </a:r>
            <a:r>
              <a:rPr lang="nb-NO" dirty="0" smtClean="0"/>
              <a:t>-jubileet</a:t>
            </a:r>
          </a:p>
          <a:p>
            <a:pPr marL="285750" indent="-285750">
              <a:buFont typeface="Arial" panose="020B0604020202020204" pitchFamily="34" charset="0"/>
              <a:buChar char="•"/>
            </a:pPr>
            <a:r>
              <a:rPr lang="nb-NO" dirty="0"/>
              <a:t>Guldberg og Waages lov </a:t>
            </a:r>
            <a:r>
              <a:rPr lang="nb-NO" dirty="0"/>
              <a:t>150 </a:t>
            </a:r>
            <a:r>
              <a:rPr lang="nb-NO" dirty="0" smtClean="0"/>
              <a:t>år: </a:t>
            </a:r>
            <a:r>
              <a:rPr lang="nb-NO" dirty="0" smtClean="0">
                <a:hlinkClick r:id="rId2"/>
              </a:rPr>
              <a:t>http</a:t>
            </a:r>
            <a:r>
              <a:rPr lang="nb-NO" dirty="0">
                <a:hlinkClick r:id="rId2"/>
              </a:rPr>
              <a:t>://www.mn.uio.no/kjemi/tjenester/kunnskap/gw-skolepakke</a:t>
            </a:r>
            <a:r>
              <a:rPr lang="nb-NO" dirty="0" smtClean="0">
                <a:hlinkClick r:id="rId2"/>
              </a:rPr>
              <a:t>/</a:t>
            </a:r>
            <a:r>
              <a:rPr lang="nb-NO" dirty="0" smtClean="0"/>
              <a:t> </a:t>
            </a:r>
            <a:endParaRPr lang="nb-NO" dirty="0" smtClean="0"/>
          </a:p>
          <a:p>
            <a:pPr marL="285750" indent="-285750">
              <a:buFont typeface="Arial" panose="020B0604020202020204" pitchFamily="34" charset="0"/>
              <a:buChar char="•"/>
            </a:pPr>
            <a:r>
              <a:rPr lang="nb-NO" dirty="0"/>
              <a:t>Massevirkningsloven 150 år - jubileumsforsøk med </a:t>
            </a:r>
            <a:r>
              <a:rPr lang="nb-NO" dirty="0" smtClean="0"/>
              <a:t>karbondioksid:</a:t>
            </a:r>
            <a:br>
              <a:rPr lang="nb-NO" dirty="0" smtClean="0"/>
            </a:br>
            <a:r>
              <a:rPr lang="nb-NO" dirty="0" smtClean="0">
                <a:hlinkClick r:id="rId3"/>
              </a:rPr>
              <a:t>http</a:t>
            </a:r>
            <a:r>
              <a:rPr lang="nb-NO" dirty="0">
                <a:hlinkClick r:id="rId3"/>
              </a:rPr>
              <a:t>://</a:t>
            </a:r>
            <a:r>
              <a:rPr lang="nb-NO" dirty="0" smtClean="0">
                <a:hlinkClick r:id="rId3"/>
              </a:rPr>
              <a:t>www.mn.uio.no/kjemi/forskning/grupper/skole/gw-karbondioksid.html</a:t>
            </a:r>
            <a:r>
              <a:rPr lang="nb-NO" dirty="0" smtClean="0"/>
              <a:t> </a:t>
            </a:r>
          </a:p>
          <a:p>
            <a:pPr marL="285750" indent="-285750">
              <a:buFont typeface="Arial" panose="020B0604020202020204" pitchFamily="34" charset="0"/>
              <a:buChar char="•"/>
            </a:pPr>
            <a:r>
              <a:rPr lang="nb-NO" dirty="0"/>
              <a:t>Massevirkningsloven 150 år - jubileumsforsøk med </a:t>
            </a:r>
            <a:r>
              <a:rPr lang="nb-NO" dirty="0" smtClean="0"/>
              <a:t>kobberioner</a:t>
            </a:r>
            <a:r>
              <a:rPr lang="nb-NO" smtClean="0"/>
              <a:t>: </a:t>
            </a:r>
            <a:br>
              <a:rPr lang="nb-NO" smtClean="0"/>
            </a:br>
            <a:r>
              <a:rPr lang="nb-NO" smtClean="0">
                <a:hlinkClick r:id="rId4"/>
              </a:rPr>
              <a:t>http</a:t>
            </a:r>
            <a:r>
              <a:rPr lang="nb-NO" dirty="0">
                <a:hlinkClick r:id="rId4"/>
              </a:rPr>
              <a:t>://</a:t>
            </a:r>
            <a:r>
              <a:rPr lang="nb-NO" smtClean="0">
                <a:hlinkClick r:id="rId4"/>
              </a:rPr>
              <a:t>www.mn.uio.no/kjemi/forskning/grupper/skole/gw-kobberioner.html</a:t>
            </a:r>
            <a:r>
              <a:rPr lang="nb-NO" smtClean="0"/>
              <a:t> </a:t>
            </a:r>
            <a:endParaRPr lang="nb-NO" dirty="0" smtClean="0"/>
          </a:p>
        </p:txBody>
      </p:sp>
    </p:spTree>
    <p:extLst>
      <p:ext uri="{BB962C8B-B14F-4D97-AF65-F5344CB8AC3E}">
        <p14:creationId xmlns:p14="http://schemas.microsoft.com/office/powerpoint/2010/main" val="21106723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4706</TotalTime>
  <Words>1374</Words>
  <Application>Microsoft Office PowerPoint</Application>
  <PresentationFormat>On-screen Show (4:3)</PresentationFormat>
  <Paragraphs>283</Paragraphs>
  <Slides>31</Slides>
  <Notes>8</Notes>
  <HiddenSlides>0</HiddenSlides>
  <MMClips>1</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Massevirkningsloven/Guldberg og Waages lov 150 år</vt:lpstr>
      <vt:lpstr>Massevirkningsloven ble fremlagt i tre utgaver</vt:lpstr>
      <vt:lpstr>Massevirkningsloven fra 1864 var en naturlov, men hva er en naturlov?</vt:lpstr>
      <vt:lpstr>G&amp;W studerte affiniteten</vt:lpstr>
      <vt:lpstr>Første utgave av massevirkningsloven</vt:lpstr>
      <vt:lpstr>G&amp;W studerte tre reaksjoner</vt:lpstr>
      <vt:lpstr>Slik presenterte de sine data</vt:lpstr>
      <vt:lpstr>PowerPoint Presentation</vt:lpstr>
      <vt:lpstr>PowerPoint Presentation</vt:lpstr>
      <vt:lpstr>To kjemiforsøk til skolene</vt:lpstr>
      <vt:lpstr>PowerPoint Presentation</vt:lpstr>
      <vt:lpstr>PowerPoint Presentation</vt:lpstr>
      <vt:lpstr>PowerPoint Presentation</vt:lpstr>
      <vt:lpstr>Sommerfabrikk</vt:lpstr>
      <vt:lpstr>65 000 kjemiforsøk</vt:lpstr>
      <vt:lpstr>Fire forskjellige løsninger</vt:lpstr>
      <vt:lpstr>Rent vann til alle</vt:lpstr>
      <vt:lpstr>To forskjellige pakkestasjoner</vt:lpstr>
      <vt:lpstr>Esker klare til utsendelse</vt:lpstr>
      <vt:lpstr>Instagram        #gwkjemi </vt:lpstr>
      <vt:lpstr>PowerPoint Presentation</vt:lpstr>
      <vt:lpstr>PowerPoint Presentation</vt:lpstr>
      <vt:lpstr>“Peter Waage” foreleser</vt:lpstr>
      <vt:lpstr>Om Guldberg og Waage frem til 1864</vt:lpstr>
      <vt:lpstr>Den fysisk-kemiske forening (1858-60)</vt:lpstr>
      <vt:lpstr>Universitsbygningene på Karl Johans gate (fra 1852)</vt:lpstr>
      <vt:lpstr>Kjemilaboratoriene lå i midtbygningen </vt:lpstr>
      <vt:lpstr>Professorboligen i 2014.</vt:lpstr>
      <vt:lpstr>Professorboligen i 1864.</vt:lpstr>
      <vt:lpstr>Massevirkningsloven i dag</vt:lpstr>
      <vt:lpstr>Slutt</vt:lpstr>
    </vt:vector>
  </TitlesOfParts>
  <Company>UiO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Hvordan kan det ha seg at massevirkningsloven ble oppdaget i Norge?</dc:title>
  <dc:creator>Bjørn Pedersen</dc:creator>
  <cp:lastModifiedBy>Brit Skaugrud</cp:lastModifiedBy>
  <cp:revision>219</cp:revision>
  <cp:lastPrinted>2014-10-10T14:00:01Z</cp:lastPrinted>
  <dcterms:created xsi:type="dcterms:W3CDTF">2014-01-31T10:16:51Z</dcterms:created>
  <dcterms:modified xsi:type="dcterms:W3CDTF">2014-10-16T14:32:50Z</dcterms:modified>
</cp:coreProperties>
</file>