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6" r:id="rId3"/>
    <p:sldId id="317" r:id="rId4"/>
    <p:sldId id="330" r:id="rId5"/>
    <p:sldId id="311" r:id="rId6"/>
    <p:sldId id="331" r:id="rId7"/>
    <p:sldId id="319" r:id="rId8"/>
    <p:sldId id="320" r:id="rId9"/>
    <p:sldId id="321" r:id="rId10"/>
    <p:sldId id="323" r:id="rId11"/>
    <p:sldId id="325" r:id="rId12"/>
    <p:sldId id="322" r:id="rId13"/>
    <p:sldId id="326" r:id="rId14"/>
    <p:sldId id="327" r:id="rId15"/>
    <p:sldId id="328" r:id="rId16"/>
    <p:sldId id="329" r:id="rId17"/>
  </p:sldIdLst>
  <p:sldSz cx="9144000" cy="6858000" type="screen4x3"/>
  <p:notesSz cx="9906000" cy="67945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03" autoAdjust="0"/>
  </p:normalViewPr>
  <p:slideViewPr>
    <p:cSldViewPr>
      <p:cViewPr varScale="1">
        <p:scale>
          <a:sx n="80" d="100"/>
          <a:sy n="80" d="100"/>
        </p:scale>
        <p:origin x="9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611D5-58DF-491B-B557-7CDC7C79B9D7}" type="datetimeFigureOut">
              <a:rPr lang="nb-NO" smtClean="0"/>
              <a:t>15.02.2017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EDB26-B5BA-46F1-9590-BA73D52BE7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678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FB23D-9C10-4F5D-B096-4D8B42D37EBA}" type="datetimeFigureOut">
              <a:rPr lang="nb-NO" smtClean="0"/>
              <a:t>15.02.2017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AFE8-2B8F-4DB0-A7D7-A97C6B73CC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3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/>
              <a:t>Forskrift om systematisk  helse-, miljø- og sikkerhetsarbeid i virksomheter:</a:t>
            </a:r>
          </a:p>
          <a:p>
            <a:r>
              <a:rPr lang="nb-NO" sz="1400" dirty="0"/>
              <a:t>Internkontroll</a:t>
            </a:r>
            <a:r>
              <a:rPr lang="nb-NO" sz="1400" baseline="0" dirty="0"/>
              <a:t> innebærer at virksomheten skal</a:t>
            </a:r>
          </a:p>
          <a:p>
            <a:r>
              <a:rPr lang="nb-NO" sz="1400" baseline="0" dirty="0"/>
              <a:t>3. sørge for at arbeidstakerne medvirker slik at samlet kunnskap og erfaring utnyttes</a:t>
            </a:r>
            <a:endParaRPr lang="nb-NO" sz="1400" dirty="0"/>
          </a:p>
          <a:p>
            <a:r>
              <a:rPr lang="nb-NO" sz="1400" dirty="0"/>
              <a:t>Du må som arbeidstaker delta i prosessen. Det er en viktig forutsetning at du som har daglig befatning med problemer, bidrar med dine erfaringer og forslag til løsninger, for eksempel i utforming av og ajourføring av rutiner. Dette sikrer at rutinene stemmer med virkeligheten.</a:t>
            </a:r>
          </a:p>
          <a:p>
            <a:r>
              <a:rPr lang="nb-NO" sz="1400" dirty="0"/>
              <a:t>Oppgaver, ansvar og myndighet må avklares. Personer med ansvar må også ha kunnskap og myndighet til å følge opp. Oversikt over organiseringen skal være skriftlig og kan formuleres som vist i illustrasjonen.</a:t>
            </a:r>
            <a:endParaRPr lang="en-GB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3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Viljestyrke kontra handlingsregler.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126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du kjøper skal være korrekt merket fra produsent. Etter</a:t>
            </a:r>
            <a:r>
              <a:rPr lang="nb-NO" baseline="0" dirty="0"/>
              <a:t> første juni 2015 skal alle kjemikalier merkes om til ny ordning med piktogrammer, fare- og sikkerhetssetninger i henhold til CLP, men det er kanskje ikke det jeg ville prioritert først.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Når du selv lager løsninger, er du også forpliktet til å følge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Navnet skal enten hentes fra en liste i et av vedleggene til CLP, alternativt brukes IUPAC navn. Identifikasjonsnummer skal også finnes i samme liste, alternativt brukes CAS-nummer eller EC-nummer (skriv på hva du bruker)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Konsentrasjonen oppgis i prosent. Hva slags prosent? Kan oppgi molar konsentrasjon i tillegg.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Faresetninger (H-setninger) angir farene til et </a:t>
            </a:r>
            <a:r>
              <a:rPr lang="nb-NO" baseline="0" dirty="0" err="1"/>
              <a:t>et</a:t>
            </a:r>
            <a:r>
              <a:rPr lang="nb-NO" baseline="0" dirty="0"/>
              <a:t> farlig stoff eller stoffblanding.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Sikkerhetssetninger (P-setninger) er anbefalte forholdsregler for sikker håndtering av farlige kjemikalier.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H- og P-setningene er standardiserte, og den eksakte ordlyden skal brukes på etiketter.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Skjønn er påkrevd. Kreativitet er ikke ønskelig.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1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Etikettene oppfyller ikke samtlige krav per i dag. De mangler CAS-nummer.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136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Å lage et stoffkartotek</a:t>
            </a:r>
            <a:r>
              <a:rPr lang="nb-NO" baseline="0" dirty="0"/>
              <a:t> der det ikke eksisterer noe fra før, er en stor jobb, som dere ikke bør ta på dere uten klekkelig kompensasjon. </a:t>
            </a:r>
          </a:p>
          <a:p>
            <a:endParaRPr lang="nb-NO" dirty="0"/>
          </a:p>
          <a:p>
            <a:r>
              <a:rPr lang="nb-NO" dirty="0"/>
              <a:t>For kjemikalier som brukes i så små mengder at det kan sammenlignes med et privat årsforbruk, og i praksis ikke vil kunne forårsake noen helserisiko, er det ikke nødvendig å ha sikkerhetsdatablad i stoffkartoteket. Det gjelder produkter som kjøpes i små mengder per år i forbrukerpakning, som for eksempel </a:t>
            </a:r>
            <a:r>
              <a:rPr lang="nb-NO" dirty="0" err="1"/>
              <a:t>Salmi</a:t>
            </a:r>
            <a:r>
              <a:rPr lang="nb-NO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7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Substitusjonsplikten.</a:t>
            </a:r>
          </a:p>
          <a:p>
            <a:r>
              <a:rPr lang="nb-NO" sz="2000" dirty="0"/>
              <a:t>Arbeidsmiljøloven §4-5 (2) slår fast at «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Kjemikalier og biologisk materiale som kan innebære helsefare, skal ikke brukes dersom de kan erstattes med andre eller med en annen prosess som er mindre farlig for arbeidstakerne.»</a:t>
            </a:r>
            <a:endParaRPr lang="nb-NO" sz="2000" dirty="0"/>
          </a:p>
          <a:p>
            <a:r>
              <a:rPr lang="nb-NO" sz="2000" dirty="0"/>
              <a:t>Det</a:t>
            </a:r>
            <a:r>
              <a:rPr lang="nb-NO" sz="2000" baseline="0" dirty="0"/>
              <a:t> kan være grunn til å ha et kritisk blikk på foreslåtte elevforsøk fra gamle læreverk. </a:t>
            </a:r>
            <a:endParaRPr lang="nb-NO" dirty="0"/>
          </a:p>
          <a:p>
            <a:endParaRPr lang="nb-NO" dirty="0"/>
          </a:p>
          <a:p>
            <a:r>
              <a:rPr lang="nb-NO" dirty="0">
                <a:effectLst/>
              </a:rPr>
              <a:t>(3) Virksomheten skal ha nødvendige rutiner og utstyr for å hindre eller motvirke helseskader på grunn av kjemikalier eller biologisk materiale.</a:t>
            </a:r>
            <a:endParaRPr lang="nb-NO" dirty="0"/>
          </a:p>
          <a:p>
            <a:r>
              <a:rPr lang="nb-NO" dirty="0"/>
              <a:t>Arbeidsmiljøloven</a:t>
            </a:r>
            <a:r>
              <a:rPr lang="nb-NO" baseline="0" dirty="0"/>
              <a:t> som en veiledning.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892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Oppgaver, ansvar og myndighet må avklares. </a:t>
            </a:r>
          </a:p>
          <a:p>
            <a:r>
              <a:rPr lang="nb-NO" dirty="0"/>
              <a:t>Personer med ansvar må også ha kunnskap og myndighet til å følge opp. </a:t>
            </a:r>
          </a:p>
          <a:p>
            <a:r>
              <a:rPr lang="nb-NO" dirty="0"/>
              <a:t>Internkontroll</a:t>
            </a:r>
            <a:r>
              <a:rPr lang="nb-NO" baseline="0" dirty="0"/>
              <a:t> innebærer å:</a:t>
            </a:r>
            <a:endParaRPr lang="nb-NO" dirty="0"/>
          </a:p>
          <a:p>
            <a:r>
              <a:rPr lang="nb-NO" dirty="0"/>
              <a:t>2. sørge for at arbeidstakerne har tilstrekkelig kunnskaper og ferdigheter i det systematiske helse-, miljø- og sikkerhetsarbeidet, herunder informasjon om endringer</a:t>
            </a:r>
          </a:p>
          <a:p>
            <a:r>
              <a:rPr lang="nb-NO" dirty="0"/>
              <a:t>Handlingsregler erstatter viljestyrke. </a:t>
            </a:r>
          </a:p>
          <a:p>
            <a:r>
              <a:rPr lang="nb-NO" dirty="0"/>
              <a:t>Oversikt over organiseringen skal være skriftlig og kan formuleres som vist i illustrasjonen.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27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38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484784"/>
            <a:ext cx="64807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Brit Skaugrud - </a:t>
            </a:r>
            <a:r>
              <a:rPr lang="nb-NO" dirty="0" err="1"/>
              <a:t>Skolelab</a:t>
            </a:r>
            <a:r>
              <a:rPr lang="nb-NO" dirty="0"/>
              <a:t>-kjemi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Brit Skaugrud - Skolelab-kjemi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19999">
              <a:schemeClr val="bg1"/>
            </a:gs>
            <a:gs pos="0">
              <a:schemeClr val="bg1"/>
            </a:gs>
            <a:gs pos="96000">
              <a:srgbClr val="85C2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/>
              <a:t>29.10.2014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/>
              <a:t>Brit Skaugrud - Skolelab-kjemi</a:t>
            </a:r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itchFamily="34" charset="0"/>
                <a:cs typeface="Calibri" pitchFamily="34" charset="0"/>
              </a:rPr>
              <a:t>Kjemisk institutt - Skolelaboratoriet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.uio.no/kjemi/forskning/grupper/skole/ressurser/hms/kjemikalier-grunnskole/kjemikalier-ungdomstrinn/risikovurdering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.uio.no/kjemi/forskning/grupper/skole/ressurser/hms/kjemikalier-grunnskole/kjemikalier-ungdomstrinn/avfallsbehandling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.uio.no/kjemi/forskning/grupper/skole/ressurser/hms/kjemikalier-grunnskole/kjemikalier-ungdomstrinn/oppbevaring-og-handtering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ha.europa.eu/information-on-chemicals/cl-inventory-database" TargetMode="External"/><Relationship Id="rId4" Type="http://schemas.openxmlformats.org/officeDocument/2006/relationships/hyperlink" Target="http://www.miljodirektoratet.no/cl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.uio.no/kjemi/forskning/grupper/skole/ressurser/hms/kjemikalier-grunnskole/kjemikalier-ungdomstrinn/oppbevaring-og-handtering.pdf" TargetMode="External"/><Relationship Id="rId2" Type="http://schemas.openxmlformats.org/officeDocument/2006/relationships/hyperlink" Target="http://www.naturfag.no/artikkel/vis.html?tid=16925&amp;within_tid=1691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43000" y="2934072"/>
            <a:ext cx="7543800" cy="1143000"/>
          </a:xfrm>
        </p:spPr>
        <p:txBody>
          <a:bodyPr/>
          <a:lstStyle/>
          <a:p>
            <a:r>
              <a:rPr lang="nb-NO" sz="4000" dirty="0"/>
              <a:t>Helse, miljø og sikkerhet i kjemiundervisningen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43000" y="4293096"/>
            <a:ext cx="7543800" cy="888504"/>
          </a:xfrm>
        </p:spPr>
        <p:txBody>
          <a:bodyPr/>
          <a:lstStyle/>
          <a:p>
            <a:r>
              <a:rPr lang="nb-NO" sz="2000" dirty="0"/>
              <a:t>Karoline Fægri, Skolelaboratoriet i kjemi, Universitetet i Oslo</a:t>
            </a:r>
          </a:p>
          <a:p>
            <a:r>
              <a:rPr lang="nb-NO" sz="2000" dirty="0"/>
              <a:t>Foredrag på Elvebakken skole, torsdag 16.2.2017</a:t>
            </a:r>
          </a:p>
        </p:txBody>
      </p:sp>
      <p:pic>
        <p:nvPicPr>
          <p:cNvPr id="4" name="Picture 2" descr="http://www.miljodirektoratet.no/FileCache/Global/Temabilder%20(ikke%20i%20bruk)/clp.jpg/width_640.height_311.mode_max.Anchor_middle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23" y="5213234"/>
            <a:ext cx="3943573" cy="15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8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1"/>
            </a:gs>
            <a:gs pos="19999">
              <a:schemeClr val="bg1"/>
            </a:gs>
            <a:gs pos="0">
              <a:schemeClr val="bg1"/>
            </a:gs>
            <a:gs pos="96000">
              <a:srgbClr val="85C2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Stoffkartotek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Skolen er pålagt å ha et oppdatert stoffkartotek for alle merkepliktige kjemikalier</a:t>
            </a:r>
          </a:p>
          <a:p>
            <a:pPr marL="0" indent="0">
              <a:buNone/>
            </a:pPr>
            <a:r>
              <a:rPr lang="nb-NO" dirty="0"/>
              <a:t>Bytt ut sikkerhetsdatabladet i kartoteket når du får et nytt</a:t>
            </a:r>
          </a:p>
          <a:p>
            <a:pPr marL="0" indent="0">
              <a:buNone/>
            </a:pPr>
            <a:r>
              <a:rPr lang="nb-NO" dirty="0"/>
              <a:t>For merkepliktige løsninger til eget bruk er det tilstrekkelig med et informasjonsblad</a:t>
            </a:r>
          </a:p>
        </p:txBody>
      </p:sp>
    </p:spTree>
    <p:extLst>
      <p:ext uri="{BB962C8B-B14F-4D97-AF65-F5344CB8AC3E}">
        <p14:creationId xmlns:p14="http://schemas.microsoft.com/office/powerpoint/2010/main" val="165027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Risiko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Sannsynligheten for at noe går galt</a:t>
            </a:r>
          </a:p>
          <a:p>
            <a:pPr marL="0" indent="0">
              <a:buNone/>
            </a:pPr>
            <a:r>
              <a:rPr lang="nb-NO" dirty="0"/>
              <a:t>Konsekvensene hvis noe går galt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4400" b="1" dirty="0">
                <a:latin typeface="+mj-lt"/>
                <a:cs typeface="Aharoni" panose="02010803020104030203" pitchFamily="2" charset="-79"/>
              </a:rPr>
              <a:t>Hva er en akseptabel risiko i kjemiundervisningen?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35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Risikovurderinger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Hvilke stoffer, instrumenter og arbeidsoperasjoner er involvert?</a:t>
            </a:r>
          </a:p>
          <a:p>
            <a:r>
              <a:rPr lang="nb-NO" dirty="0"/>
              <a:t>Hva kan gå galt?</a:t>
            </a:r>
          </a:p>
          <a:p>
            <a:r>
              <a:rPr lang="nb-NO" dirty="0"/>
              <a:t>Hvordan kan vi minske sannsynligheten for uønskede hendelser?</a:t>
            </a:r>
          </a:p>
          <a:p>
            <a:r>
              <a:rPr lang="nb-NO" dirty="0"/>
              <a:t>Hva skal vi gjøre hvis noe går galt?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000" dirty="0"/>
              <a:t>Les også Kjemikalier på ungdomstrinnet: </a:t>
            </a:r>
            <a:r>
              <a:rPr lang="nb-NO" sz="2000" dirty="0">
                <a:hlinkClick r:id="rId3"/>
              </a:rPr>
              <a:t>Risikovurdering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7296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Farlig avfall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Merkepliktig stoff =&gt; farlig avfall</a:t>
            </a:r>
          </a:p>
          <a:p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Dere må vite hva som er farlig avfall. </a:t>
            </a:r>
          </a:p>
          <a:p>
            <a:pPr marL="0" indent="0">
              <a:buNone/>
            </a:pPr>
            <a:r>
              <a:rPr lang="nb-NO" sz="2400" dirty="0"/>
              <a:t>Farlig avfall skal leveres inn minst  én gang i året</a:t>
            </a:r>
          </a:p>
          <a:p>
            <a:pPr marL="0" indent="0">
              <a:buNone/>
            </a:pPr>
            <a:r>
              <a:rPr lang="nb-NO" sz="2400" dirty="0"/>
              <a:t>Skolen  er en virksomhet og skal ikke levere farlig avfall på steder ment for private husholdninger.</a:t>
            </a:r>
          </a:p>
          <a:p>
            <a:pPr marL="0" indent="0">
              <a:buNone/>
            </a:pPr>
            <a:r>
              <a:rPr lang="nb-NO" sz="2400" dirty="0"/>
              <a:t>Å deklarere merkepliktig stoff er en krevende oppgave som forutsetter spesialkompetanse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46213"/>
            <a:ext cx="7544869" cy="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8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19999">
              <a:schemeClr val="bg1"/>
            </a:gs>
            <a:gs pos="0">
              <a:schemeClr val="bg1"/>
            </a:gs>
            <a:gs pos="96000">
              <a:srgbClr val="85C2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6632"/>
            <a:ext cx="7696200" cy="1143000"/>
          </a:xfrm>
        </p:spPr>
        <p:txBody>
          <a:bodyPr/>
          <a:lstStyle/>
          <a:p>
            <a:r>
              <a:rPr lang="nb-NO" dirty="0"/>
              <a:t>Oppsamling av farlig avfall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42294" y="2114393"/>
            <a:ext cx="1621394" cy="2466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309538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TUNGMETALLER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07504" y="4850696"/>
            <a:ext cx="864096" cy="1314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525562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BLY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043608" y="4850696"/>
            <a:ext cx="864096" cy="13146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7624" y="525562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KROM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979712" y="4869160"/>
            <a:ext cx="864096" cy="1314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979712" y="3482544"/>
            <a:ext cx="864096" cy="1314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1979712" y="2114392"/>
            <a:ext cx="864096" cy="13146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79712" y="5157192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ANDRE TUNG-METALLER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1720" y="256490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KOBBER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5736" y="393305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SØLV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11967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Uorganisk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5470886" y="2132856"/>
            <a:ext cx="1621394" cy="24667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7343094" y="2132856"/>
            <a:ext cx="1621394" cy="24667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14902" y="2924944"/>
            <a:ext cx="1549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HYDROKARBONER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5102" y="2852936"/>
            <a:ext cx="1549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HALOGENERTE</a:t>
            </a:r>
          </a:p>
          <a:p>
            <a:r>
              <a:rPr lang="nb-NO" sz="1100" dirty="0"/>
              <a:t>HYDROKARBONER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6300192" y="4869160"/>
            <a:ext cx="864096" cy="1314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0937" r="12893" b="11806"/>
          <a:stretch/>
        </p:blipFill>
        <p:spPr>
          <a:xfrm>
            <a:off x="7236296" y="4869160"/>
            <a:ext cx="864096" cy="131460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28184" y="5157192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ORGANISKE SYRER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64288" y="5157192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ORGANISKE BASER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6136" y="11967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Organisk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5856" y="531398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Les også Kjemikalier på ungdomstrinnet: </a:t>
            </a:r>
            <a:r>
              <a:rPr lang="nb-NO" dirty="0">
                <a:hlinkClick r:id="rId3"/>
              </a:rPr>
              <a:t>Avfallshåndtering</a:t>
            </a:r>
            <a:endParaRPr lang="nb-NO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0" y="1484784"/>
            <a:ext cx="1721048" cy="116943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83000" y="980728"/>
            <a:ext cx="236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Gammelt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t="19343" r="9812" b="2443"/>
          <a:stretch/>
        </p:blipFill>
        <p:spPr>
          <a:xfrm>
            <a:off x="3308288" y="3429000"/>
            <a:ext cx="1695760" cy="169349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5856" y="2833772"/>
            <a:ext cx="236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Riskavfall?</a:t>
            </a:r>
          </a:p>
        </p:txBody>
      </p:sp>
    </p:spTree>
    <p:extLst>
      <p:ext uri="{BB962C8B-B14F-4D97-AF65-F5344CB8AC3E}">
        <p14:creationId xmlns:p14="http://schemas.microsoft.com/office/powerpoint/2010/main" val="14789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8" grpId="0"/>
      <p:bldP spid="19" grpId="0"/>
      <p:bldP spid="20" grpId="0"/>
      <p:bldP spid="21" grpId="0"/>
      <p:bldP spid="24" grpId="0"/>
      <p:bldP spid="25" grpId="0"/>
      <p:bldP spid="29" grpId="0"/>
      <p:bldP spid="30" grpId="0"/>
      <p:bldP spid="31" grpId="0"/>
      <p:bldP spid="32" grpId="0"/>
      <p:bldP spid="34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7768"/>
            <a:ext cx="7696200" cy="1143000"/>
          </a:xfrm>
        </p:spPr>
        <p:txBody>
          <a:bodyPr/>
          <a:lstStyle/>
          <a:p>
            <a:r>
              <a:rPr lang="nb-NO" dirty="0"/>
              <a:t>Opplæring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68760"/>
            <a:ext cx="7696200" cy="4680520"/>
          </a:xfrm>
        </p:spPr>
        <p:txBody>
          <a:bodyPr/>
          <a:lstStyle/>
          <a:p>
            <a:pPr marL="0" indent="0">
              <a:buNone/>
            </a:pPr>
            <a:r>
              <a:rPr lang="nb-NO" sz="3200" b="1" dirty="0">
                <a:latin typeface="Aharoni"/>
              </a:rPr>
              <a:t>HMS-systemet er til for å brukes!</a:t>
            </a:r>
          </a:p>
          <a:p>
            <a:pPr marL="0" indent="0">
              <a:buNone/>
            </a:pPr>
            <a:r>
              <a:rPr lang="nb-NO" sz="2400" dirty="0"/>
              <a:t>Opplæring er en del av HMS-arbeidet:</a:t>
            </a:r>
          </a:p>
          <a:p>
            <a:r>
              <a:rPr lang="nb-NO" sz="2400" dirty="0"/>
              <a:t>Personer med ansvar må også ha kunnskap og myndighet til å følge opp.</a:t>
            </a:r>
          </a:p>
          <a:p>
            <a:pPr marL="0" indent="0">
              <a:buNone/>
            </a:pPr>
            <a:r>
              <a:rPr lang="nb-NO" sz="2400" dirty="0"/>
              <a:t>			↕</a:t>
            </a:r>
          </a:p>
          <a:p>
            <a:pPr marL="0" indent="0">
              <a:buNone/>
            </a:pPr>
            <a:r>
              <a:rPr lang="nb-NO" sz="2400" dirty="0"/>
              <a:t>Et godt dokumentert HMS-system letter opplæringsarbeidet.</a:t>
            </a:r>
          </a:p>
          <a:p>
            <a:r>
              <a:rPr lang="nb-NO" sz="2400" dirty="0"/>
              <a:t>Tydelige rutiner og instrukser</a:t>
            </a:r>
          </a:p>
          <a:p>
            <a:r>
              <a:rPr lang="nb-NO" sz="2400" dirty="0"/>
              <a:t>Stoffkartotek og risikovurderinger</a:t>
            </a:r>
          </a:p>
          <a:p>
            <a:endParaRPr lang="nb-NO" sz="1200" dirty="0"/>
          </a:p>
          <a:p>
            <a:pPr marL="0" indent="0">
              <a:buNone/>
            </a:pPr>
            <a:r>
              <a:rPr lang="nb-NO" sz="3200" b="1" dirty="0">
                <a:cs typeface="Aharoni" panose="02010803020104030203"/>
              </a:rPr>
              <a:t>Settes det av tid til opplæring?</a:t>
            </a:r>
          </a:p>
        </p:txBody>
      </p:sp>
    </p:spTree>
    <p:extLst>
      <p:ext uri="{BB962C8B-B14F-4D97-AF65-F5344CB8AC3E}">
        <p14:creationId xmlns:p14="http://schemas.microsoft.com/office/powerpoint/2010/main" val="21042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b="1" dirty="0" err="1"/>
              <a:t>Takk</a:t>
            </a:r>
            <a:r>
              <a:rPr lang="en-GB" sz="4800" b="1" dirty="0"/>
              <a:t> for meg!</a:t>
            </a:r>
          </a:p>
        </p:txBody>
      </p:sp>
    </p:spTree>
    <p:extLst>
      <p:ext uri="{BB962C8B-B14F-4D97-AF65-F5344CB8AC3E}">
        <p14:creationId xmlns:p14="http://schemas.microsoft.com/office/powerpoint/2010/main" val="163336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696200" cy="1165880"/>
          </a:xfrm>
        </p:spPr>
        <p:txBody>
          <a:bodyPr/>
          <a:lstStyle/>
          <a:p>
            <a:r>
              <a:rPr lang="nb-NO" dirty="0"/>
              <a:t>Rektor har ansvaret for arbeidet med helse, miljø og sikkerhet på skolen</a:t>
            </a:r>
            <a:endParaRPr lang="nb-NO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414017"/>
            <a:ext cx="7680960" cy="3031208"/>
          </a:xfrm>
        </p:spPr>
        <p:txBody>
          <a:bodyPr/>
          <a:lstStyle/>
          <a:p>
            <a:pPr marL="0" indent="0">
              <a:buNone/>
            </a:pPr>
            <a:endParaRPr lang="nb-NO" sz="1600" dirty="0"/>
          </a:p>
          <a:p>
            <a:r>
              <a:rPr lang="nb-NO" sz="3200" b="1" dirty="0"/>
              <a:t>Følge</a:t>
            </a:r>
            <a:r>
              <a:rPr lang="nb-NO" sz="3200" dirty="0"/>
              <a:t> gjeldende HMS-rutiner</a:t>
            </a:r>
          </a:p>
          <a:p>
            <a:r>
              <a:rPr lang="nb-NO" sz="3200" b="1" dirty="0"/>
              <a:t>Si fra om mangler </a:t>
            </a:r>
            <a:r>
              <a:rPr lang="nb-NO" sz="3200" dirty="0"/>
              <a:t>og brudd</a:t>
            </a:r>
          </a:p>
          <a:p>
            <a:r>
              <a:rPr lang="nb-NO" sz="3200" dirty="0"/>
              <a:t>Bidra med din </a:t>
            </a:r>
            <a:r>
              <a:rPr lang="nb-NO" sz="3200" b="1" dirty="0"/>
              <a:t>kompetanse</a:t>
            </a:r>
            <a:r>
              <a:rPr lang="nb-NO" sz="3200" dirty="0"/>
              <a:t> og dine </a:t>
            </a:r>
            <a:r>
              <a:rPr lang="nb-NO" sz="3200" b="1" dirty="0"/>
              <a:t>erfaringer </a:t>
            </a:r>
            <a:r>
              <a:rPr lang="nb-NO" sz="3200" dirty="0"/>
              <a:t>for å </a:t>
            </a:r>
            <a:r>
              <a:rPr lang="nb-NO" sz="3200" b="1" dirty="0"/>
              <a:t>utarbeide og utvikle </a:t>
            </a:r>
            <a:r>
              <a:rPr lang="nb-NO" sz="3200" dirty="0"/>
              <a:t>HMS-systemet</a:t>
            </a:r>
            <a:endParaRPr lang="nb-NO" sz="1600" dirty="0"/>
          </a:p>
          <a:p>
            <a:pPr marL="0" indent="0">
              <a:buNone/>
            </a:pPr>
            <a:r>
              <a:rPr lang="nb-NO" sz="3600" b="1" dirty="0">
                <a:latin typeface="+mj-lt"/>
              </a:rPr>
              <a:t>HMS-systemet er til for å brukes!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043608" y="177281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…men du har rett og plikt til å delta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007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1143000"/>
          </a:xfrm>
        </p:spPr>
        <p:txBody>
          <a:bodyPr/>
          <a:lstStyle/>
          <a:p>
            <a:r>
              <a:rPr lang="nb-NO" dirty="0"/>
              <a:t>Et godt HMS-system for kjemi-undervisningen omfatter rutiner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114800"/>
          </a:xfrm>
        </p:spPr>
        <p:txBody>
          <a:bodyPr/>
          <a:lstStyle/>
          <a:p>
            <a:r>
              <a:rPr lang="nb-NO" dirty="0"/>
              <a:t>Forskriftsmessig </a:t>
            </a:r>
            <a:r>
              <a:rPr lang="nb-NO" b="1" dirty="0"/>
              <a:t>merking</a:t>
            </a:r>
            <a:r>
              <a:rPr lang="nb-NO" dirty="0"/>
              <a:t> og </a:t>
            </a:r>
            <a:r>
              <a:rPr lang="nb-NO" b="1" dirty="0"/>
              <a:t>oppbevaring</a:t>
            </a:r>
            <a:r>
              <a:rPr lang="nb-NO" dirty="0"/>
              <a:t> av kjemikalier</a:t>
            </a:r>
          </a:p>
          <a:p>
            <a:r>
              <a:rPr lang="nb-NO" dirty="0"/>
              <a:t>Oppdatert </a:t>
            </a:r>
            <a:r>
              <a:rPr lang="nb-NO" b="1" dirty="0"/>
              <a:t>Stoffkartotek</a:t>
            </a:r>
            <a:r>
              <a:rPr lang="nb-NO" dirty="0"/>
              <a:t> med sikkerhetsdatablader</a:t>
            </a:r>
          </a:p>
          <a:p>
            <a:r>
              <a:rPr lang="nb-NO" b="1" dirty="0"/>
              <a:t>Risikovurdering</a:t>
            </a:r>
            <a:r>
              <a:rPr lang="nb-NO" dirty="0"/>
              <a:t> av praktiske forsøk</a:t>
            </a:r>
          </a:p>
          <a:p>
            <a:r>
              <a:rPr lang="nb-NO" b="1" dirty="0"/>
              <a:t>Avfallshåndtering </a:t>
            </a:r>
            <a:r>
              <a:rPr lang="nb-NO" dirty="0"/>
              <a:t>av kjemikalier</a:t>
            </a:r>
            <a:endParaRPr lang="nb-NO" b="1" dirty="0"/>
          </a:p>
          <a:p>
            <a:r>
              <a:rPr lang="nb-NO" b="1" dirty="0"/>
              <a:t>Opplæring</a:t>
            </a:r>
            <a:r>
              <a:rPr lang="nb-NO" dirty="0"/>
              <a:t> av ansatte</a:t>
            </a:r>
          </a:p>
          <a:p>
            <a:r>
              <a:rPr lang="nb-NO" dirty="0"/>
              <a:t>Jevnlig </a:t>
            </a:r>
            <a:r>
              <a:rPr lang="nb-NO" b="1" dirty="0"/>
              <a:t>gjennomgang</a:t>
            </a:r>
            <a:r>
              <a:rPr lang="nb-NO" dirty="0"/>
              <a:t> av systemet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5589240"/>
            <a:ext cx="80562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 dirty="0"/>
              <a:t>Ansvar, oppgaver og myndighet skal være tydelig fordelt</a:t>
            </a:r>
          </a:p>
        </p:txBody>
      </p:sp>
    </p:spTree>
    <p:extLst>
      <p:ext uri="{BB962C8B-B14F-4D97-AF65-F5344CB8AC3E}">
        <p14:creationId xmlns:p14="http://schemas.microsoft.com/office/powerpoint/2010/main" val="418054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19999">
              <a:schemeClr val="bg1"/>
            </a:gs>
            <a:gs pos="0">
              <a:schemeClr val="bg1"/>
            </a:gs>
            <a:gs pos="9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Merking av kjemikalier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58370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er CLP-merking som gjelder: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7544869" cy="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Brace 6"/>
          <p:cNvSpPr/>
          <p:nvPr/>
        </p:nvSpPr>
        <p:spPr bwMode="auto">
          <a:xfrm rot="5400000">
            <a:off x="5850141" y="1430779"/>
            <a:ext cx="396046" cy="3384376"/>
          </a:xfrm>
          <a:prstGeom prst="leftBrace">
            <a:avLst>
              <a:gd name="adj1" fmla="val 64851"/>
              <a:gd name="adj2" fmla="val 50228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486916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fysisk fare</a:t>
            </a:r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2915817" y="2492895"/>
            <a:ext cx="504055" cy="4104457"/>
          </a:xfrm>
          <a:prstGeom prst="leftBrace">
            <a:avLst>
              <a:gd name="adj1" fmla="val 64851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492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helsefare</a:t>
            </a: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7884369" y="4149079"/>
            <a:ext cx="504055" cy="792088"/>
          </a:xfrm>
          <a:prstGeom prst="leftBrace">
            <a:avLst>
              <a:gd name="adj1" fmla="val 64851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8291" y="4869160"/>
            <a:ext cx="142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miljøfare</a:t>
            </a:r>
          </a:p>
        </p:txBody>
      </p:sp>
      <p:sp>
        <p:nvSpPr>
          <p:cNvPr id="15" name="Multiply 14"/>
          <p:cNvSpPr/>
          <p:nvPr/>
        </p:nvSpPr>
        <p:spPr bwMode="auto">
          <a:xfrm>
            <a:off x="6732242" y="3198168"/>
            <a:ext cx="1080118" cy="1238944"/>
          </a:xfrm>
          <a:prstGeom prst="mathMultiply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5940152" y="3212976"/>
            <a:ext cx="1080118" cy="1238944"/>
          </a:xfrm>
          <a:prstGeom prst="mathMultiply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4283970" y="3198168"/>
            <a:ext cx="1080118" cy="1238944"/>
          </a:xfrm>
          <a:prstGeom prst="mathMultiply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8" name="Multiply 17"/>
          <p:cNvSpPr/>
          <p:nvPr/>
        </p:nvSpPr>
        <p:spPr bwMode="auto">
          <a:xfrm>
            <a:off x="971600" y="3212976"/>
            <a:ext cx="1080118" cy="1238944"/>
          </a:xfrm>
          <a:prstGeom prst="mathMultiply">
            <a:avLst/>
          </a:prstGeom>
          <a:solidFill>
            <a:schemeClr val="tx1">
              <a:alpha val="50000"/>
            </a:schemeClr>
          </a:solidFill>
          <a:ln w="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5" name="Vinkel 4"/>
          <p:cNvCxnSpPr>
            <a:endCxn id="12" idx="1"/>
          </p:cNvCxnSpPr>
          <p:nvPr/>
        </p:nvCxnSpPr>
        <p:spPr>
          <a:xfrm>
            <a:off x="5652120" y="4339779"/>
            <a:ext cx="1816171" cy="760214"/>
          </a:xfrm>
          <a:prstGeom prst="bentConnector3">
            <a:avLst>
              <a:gd name="adj1" fmla="val 68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133872"/>
            <a:ext cx="7696200" cy="1143000"/>
          </a:xfrm>
        </p:spPr>
        <p:txBody>
          <a:bodyPr/>
          <a:lstStyle/>
          <a:p>
            <a:r>
              <a:rPr lang="nb-NO" dirty="0"/>
              <a:t>Faresymboler og fareklasser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8" y="4581128"/>
            <a:ext cx="74295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1695"/>
            <a:ext cx="74199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989"/>
            <a:ext cx="7544869" cy="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Merkepliktige kjemikalier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Nye kjemikalier skal være riktig merket fra leverandør.</a:t>
            </a:r>
          </a:p>
          <a:p>
            <a:r>
              <a:rPr lang="nb-NO" dirty="0"/>
              <a:t>Gamle kjemikalier skal merkes etter gjeldende forskrifter.</a:t>
            </a:r>
          </a:p>
          <a:p>
            <a:r>
              <a:rPr lang="nb-NO" dirty="0"/>
              <a:t>Løsninger til eget bruk skal merkes forskriftsmessig.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99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76672"/>
            <a:ext cx="7696200" cy="1143000"/>
          </a:xfrm>
        </p:spPr>
        <p:txBody>
          <a:bodyPr/>
          <a:lstStyle/>
          <a:p>
            <a:r>
              <a:rPr lang="nb-NO" dirty="0"/>
              <a:t>Å merke selv…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412776"/>
            <a:ext cx="7696200" cy="468322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CLP-reglene gjelder</a:t>
            </a:r>
          </a:p>
          <a:p>
            <a:r>
              <a:rPr lang="nb-NO" sz="2400" dirty="0"/>
              <a:t>Navn </a:t>
            </a:r>
          </a:p>
          <a:p>
            <a:r>
              <a:rPr lang="nb-NO" sz="2400" dirty="0"/>
              <a:t>identifikasjonsnummer</a:t>
            </a:r>
          </a:p>
          <a:p>
            <a:r>
              <a:rPr lang="nb-NO" sz="2400" dirty="0"/>
              <a:t>Konsentrasjon</a:t>
            </a:r>
          </a:p>
          <a:p>
            <a:r>
              <a:rPr lang="nb-NO" sz="2400" dirty="0"/>
              <a:t>Løsningen skal klassifiseres og utstyres med </a:t>
            </a:r>
          </a:p>
          <a:p>
            <a:pPr lvl="1"/>
            <a:r>
              <a:rPr lang="nb-NO" sz="2000" dirty="0"/>
              <a:t>Riktig faresymbol (piktogram)</a:t>
            </a:r>
          </a:p>
          <a:p>
            <a:pPr lvl="1"/>
            <a:r>
              <a:rPr lang="nb-NO" sz="2000" dirty="0"/>
              <a:t>Varselord</a:t>
            </a:r>
          </a:p>
          <a:p>
            <a:pPr lvl="1"/>
            <a:r>
              <a:rPr lang="nb-NO" sz="2000" dirty="0"/>
              <a:t>Faresetninger</a:t>
            </a:r>
          </a:p>
          <a:p>
            <a:pPr lvl="1"/>
            <a:r>
              <a:rPr lang="nb-NO" sz="2000" dirty="0"/>
              <a:t>Relevante sikkerhetssetninger (maks. 6)</a:t>
            </a:r>
          </a:p>
          <a:p>
            <a:r>
              <a:rPr lang="nb-NO" sz="2400" dirty="0"/>
              <a:t>Skolens navn, adresse og telefonnummer</a:t>
            </a:r>
          </a:p>
          <a:p>
            <a:pPr marL="0" indent="0">
              <a:buNone/>
            </a:pPr>
            <a:r>
              <a:rPr lang="nb-NO" sz="2400" dirty="0"/>
              <a:t>I tillegg anbefales produksjonsdato og navn på tillager.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Left Brace 6"/>
          <p:cNvSpPr/>
          <p:nvPr/>
        </p:nvSpPr>
        <p:spPr bwMode="auto">
          <a:xfrm>
            <a:off x="1187624" y="3717032"/>
            <a:ext cx="288032" cy="1440160"/>
          </a:xfrm>
          <a:prstGeom prst="leftBrace">
            <a:avLst>
              <a:gd name="adj1" fmla="val 38095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4855"/>
            <a:ext cx="1547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Disse skal holdes sammen på etiketten</a:t>
            </a:r>
          </a:p>
        </p:txBody>
      </p:sp>
    </p:spTree>
    <p:extLst>
      <p:ext uri="{BB962C8B-B14F-4D97-AF65-F5344CB8AC3E}">
        <p14:creationId xmlns:p14="http://schemas.microsoft.com/office/powerpoint/2010/main" val="147254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76672"/>
            <a:ext cx="7696200" cy="1143000"/>
          </a:xfrm>
        </p:spPr>
        <p:txBody>
          <a:bodyPr/>
          <a:lstStyle/>
          <a:p>
            <a:r>
              <a:rPr lang="nb-NO" sz="4000" dirty="0"/>
              <a:t>Hjelpen er nær  </a:t>
            </a:r>
            <a:r>
              <a:rPr lang="nb-NO" sz="4000" dirty="0">
                <a:sym typeface="Wingdings" panose="05000000000000000000" pitchFamily="2" charset="2"/>
              </a:rPr>
              <a:t>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28800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Kjemikalier for ungdomstrinnet: </a:t>
            </a:r>
            <a:r>
              <a:rPr lang="nb-NO" dirty="0">
                <a:hlinkClick r:id="rId3"/>
              </a:rPr>
              <a:t>Oppbevaring og håndtering</a:t>
            </a:r>
            <a:endParaRPr lang="nb-NO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dirty="0"/>
              <a:t>Etiketter til vanlige kjemikalier og løsninger i ungdomsskolen</a:t>
            </a:r>
          </a:p>
          <a:p>
            <a:pPr marL="0" indent="0">
              <a:buNone/>
            </a:pPr>
            <a:r>
              <a:rPr lang="nb-NO" dirty="0"/>
              <a:t>En tilsvarende liste for videregående er under utarbeidelse.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2000" dirty="0"/>
              <a:t>Nyttige lenker hvis du skal merke selv:</a:t>
            </a:r>
          </a:p>
          <a:p>
            <a:pPr marL="0" indent="0">
              <a:buNone/>
            </a:pPr>
            <a:r>
              <a:rPr lang="nb-NO" sz="1400" dirty="0">
                <a:hlinkClick r:id="rId4"/>
              </a:rPr>
              <a:t>http://www.miljodirektoratet.no/clp/</a:t>
            </a:r>
            <a:endParaRPr lang="nb-NO" sz="1400" dirty="0"/>
          </a:p>
          <a:p>
            <a:pPr marL="0" indent="0">
              <a:buNone/>
            </a:pPr>
            <a:r>
              <a:rPr lang="nb-NO" sz="1400" dirty="0">
                <a:hlinkClick r:id="rId5"/>
              </a:rPr>
              <a:t>https://echa.europa.eu/information-on-chemicals/cl-inventory-database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61455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9999">
              <a:schemeClr val="bg1"/>
            </a:gs>
            <a:gs pos="0">
              <a:schemeClr val="bg1"/>
            </a:gs>
            <a:gs pos="96000">
              <a:srgbClr val="85C2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9776"/>
            <a:ext cx="7696200" cy="1143000"/>
          </a:xfrm>
        </p:spPr>
        <p:txBody>
          <a:bodyPr/>
          <a:lstStyle/>
          <a:p>
            <a:r>
              <a:rPr lang="nb-NO" dirty="0"/>
              <a:t>Oppbevaring av kjemikalier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22040"/>
            <a:ext cx="7696200" cy="4827240"/>
          </a:xfrm>
        </p:spPr>
        <p:txBody>
          <a:bodyPr/>
          <a:lstStyle/>
          <a:p>
            <a:r>
              <a:rPr lang="nb-NO" sz="2000" dirty="0"/>
              <a:t>Farlige stoffer skal oppbevares i låst rom</a:t>
            </a:r>
          </a:p>
          <a:p>
            <a:r>
              <a:rPr lang="nb-NO" sz="2000" dirty="0"/>
              <a:t>Ha bare det du trenger.</a:t>
            </a:r>
          </a:p>
          <a:p>
            <a:r>
              <a:rPr lang="nb-NO" sz="2000" dirty="0"/>
              <a:t>Ha ikke større mengder enn nødvendig.</a:t>
            </a:r>
          </a:p>
          <a:p>
            <a:r>
              <a:rPr lang="nb-NO" sz="2000" b="1" dirty="0"/>
              <a:t>Oppbevaringsrutinen bør inkludere en årlig gjennomgang og opprydning.</a:t>
            </a:r>
          </a:p>
          <a:p>
            <a:r>
              <a:rPr lang="nb-NO" sz="2000" dirty="0"/>
              <a:t>Stoffer som skal spises, bør oppbevares og brukes adskilt fra farlige kjemikalier.</a:t>
            </a:r>
          </a:p>
          <a:p>
            <a:r>
              <a:rPr lang="nb-NO" sz="2000" dirty="0"/>
              <a:t>Syrer og baser må stå adskilt.</a:t>
            </a:r>
          </a:p>
          <a:p>
            <a:r>
              <a:rPr lang="nb-NO" sz="2000" dirty="0"/>
              <a:t>Uorganiske og organiske forbindelser bør stå adskilt.</a:t>
            </a:r>
          </a:p>
          <a:p>
            <a:r>
              <a:rPr lang="nb-NO" sz="2000" dirty="0"/>
              <a:t>Særskilte krav til oppbevaring av brannfarlige forbindelser og </a:t>
            </a:r>
            <a:r>
              <a:rPr lang="nb-NO" sz="2000" dirty="0">
                <a:hlinkClick r:id="rId2"/>
              </a:rPr>
              <a:t>gass under trykk</a:t>
            </a:r>
            <a:r>
              <a:rPr lang="nb-NO" sz="2000" dirty="0"/>
              <a:t>.</a:t>
            </a:r>
          </a:p>
          <a:p>
            <a:pPr marL="0" indent="0">
              <a:buNone/>
            </a:pPr>
            <a:r>
              <a:rPr lang="nb-NO" sz="2400" dirty="0"/>
              <a:t>Les Kjemikalier for ungdomstrinnet: </a:t>
            </a:r>
            <a:r>
              <a:rPr lang="nb-NO" sz="2400" dirty="0">
                <a:hlinkClick r:id="rId3"/>
              </a:rPr>
              <a:t>Oppbevaring og håndtering</a:t>
            </a: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6939213"/>
      </p:ext>
    </p:extLst>
  </p:cSld>
  <p:clrMapOvr>
    <a:masterClrMapping/>
  </p:clrMapOvr>
</p:sld>
</file>

<file path=ppt/theme/theme1.xml><?xml version="1.0" encoding="utf-8"?>
<a:theme xmlns:a="http://schemas.openxmlformats.org/drawingml/2006/main" name="skolelab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C8C92"/>
      </a:hlink>
      <a:folHlink>
        <a:srgbClr val="7299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2013-tynn-tynnere-tynnest-gabriel</Template>
  <TotalTime>8002</TotalTime>
  <Words>1077</Words>
  <Application>Microsoft Office PowerPoint</Application>
  <PresentationFormat>Skjermfremvisning (4:3)</PresentationFormat>
  <Paragraphs>154</Paragraphs>
  <Slides>16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Wingdings</vt:lpstr>
      <vt:lpstr>ヒラギノ角ゴ Pro W3</vt:lpstr>
      <vt:lpstr>skolelab</vt:lpstr>
      <vt:lpstr>Helse, miljø og sikkerhet i kjemiundervisningen</vt:lpstr>
      <vt:lpstr>Rektor har ansvaret for arbeidet med helse, miljø og sikkerhet på skolen</vt:lpstr>
      <vt:lpstr>Et godt HMS-system for kjemi-undervisningen omfatter rutiner for</vt:lpstr>
      <vt:lpstr>Merking av kjemikalier</vt:lpstr>
      <vt:lpstr>Faresymboler og fareklasser</vt:lpstr>
      <vt:lpstr>Merkepliktige kjemikalier</vt:lpstr>
      <vt:lpstr>Å merke selv…</vt:lpstr>
      <vt:lpstr>Hjelpen er nær  </vt:lpstr>
      <vt:lpstr>Oppbevaring av kjemikalier</vt:lpstr>
      <vt:lpstr>Stoffkartotek</vt:lpstr>
      <vt:lpstr>Risiko</vt:lpstr>
      <vt:lpstr>Risikovurderinger</vt:lpstr>
      <vt:lpstr>Farlig avfall</vt:lpstr>
      <vt:lpstr>Oppsamling av farlig avfall</vt:lpstr>
      <vt:lpstr>Opplæring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 Skaugrud</dc:creator>
  <cp:lastModifiedBy>Karoline</cp:lastModifiedBy>
  <cp:revision>150</cp:revision>
  <cp:lastPrinted>2016-11-24T14:02:26Z</cp:lastPrinted>
  <dcterms:created xsi:type="dcterms:W3CDTF">2014-08-11T07:38:08Z</dcterms:created>
  <dcterms:modified xsi:type="dcterms:W3CDTF">2017-02-15T21:38:16Z</dcterms:modified>
</cp:coreProperties>
</file>