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316" r:id="rId3"/>
    <p:sldId id="325" r:id="rId4"/>
    <p:sldId id="317" r:id="rId5"/>
    <p:sldId id="319" r:id="rId6"/>
    <p:sldId id="318" r:id="rId7"/>
    <p:sldId id="320" r:id="rId8"/>
    <p:sldId id="328" r:id="rId9"/>
    <p:sldId id="321" r:id="rId10"/>
    <p:sldId id="322" r:id="rId11"/>
    <p:sldId id="329" r:id="rId12"/>
    <p:sldId id="323" r:id="rId13"/>
    <p:sldId id="326" r:id="rId14"/>
    <p:sldId id="324" r:id="rId15"/>
    <p:sldId id="327" r:id="rId16"/>
  </p:sldIdLst>
  <p:sldSz cx="9144000" cy="6858000" type="screen4x3"/>
  <p:notesSz cx="9906000" cy="67945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08" autoAdjust="0"/>
  </p:normalViewPr>
  <p:slideViewPr>
    <p:cSldViewPr>
      <p:cViewPr>
        <p:scale>
          <a:sx n="70" d="100"/>
          <a:sy n="70" d="100"/>
        </p:scale>
        <p:origin x="-13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5611108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611D5-58DF-491B-B557-7CDC7C79B9D7}" type="datetimeFigureOut">
              <a:rPr lang="nb-NO" smtClean="0"/>
              <a:t>27.04.2017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EDB26-B5BA-46F1-9590-BA73D52BE7D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66787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11108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27.04.2017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54375" y="509588"/>
            <a:ext cx="33972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2738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Brit Skaugrud - </a:t>
            </a:r>
            <a:r>
              <a:rPr lang="nb-NO" dirty="0" err="1"/>
              <a:t>Skolelab</a:t>
            </a:r>
            <a:r>
              <a:rPr lang="nb-NO" dirty="0"/>
              <a:t>-kjemi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- Skolelab-kjemi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- Skolelab-kjemi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- Skolelab-kjemi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- Skolelab-kjemi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- Skolelab-kjemi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- Skolelab-kjemi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- Skolelab-kjemi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chemeClr val="bg1"/>
            </a:gs>
            <a:gs pos="100000">
              <a:srgbClr val="85C2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/>
              <a:t>29.10.2014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/>
              <a:t>Brit Skaugrud - Skolelab-kjemi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n.uio.no/kjemi/forskning/grupper/skole/kurs/tidligere-kurs/2017/kjeminettverk-forde---april-2017/ulike-oksidasjonstrinn-for-mangan.do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4000">
              <a:schemeClr val="bg1"/>
            </a:gs>
            <a:gs pos="100000">
              <a:srgbClr val="85C2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934072"/>
            <a:ext cx="7543800" cy="1143000"/>
          </a:xfrm>
        </p:spPr>
        <p:txBody>
          <a:bodyPr/>
          <a:lstStyle/>
          <a:p>
            <a:r>
              <a:rPr lang="nb-NO" sz="4000" dirty="0" smtClean="0"/>
              <a:t>Kjeminettverk – Førde 2017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4293096"/>
            <a:ext cx="7543800" cy="888504"/>
          </a:xfrm>
        </p:spPr>
        <p:txBody>
          <a:bodyPr/>
          <a:lstStyle/>
          <a:p>
            <a:r>
              <a:rPr lang="nb-NO" sz="2000" b="1" dirty="0" smtClean="0"/>
              <a:t>Elevforsøk og demonstrasjoner</a:t>
            </a:r>
          </a:p>
          <a:p>
            <a:r>
              <a:rPr lang="nb-NO" sz="2000" dirty="0" smtClean="0"/>
              <a:t>Svein Tveit, </a:t>
            </a:r>
            <a:r>
              <a:rPr lang="nb-NO" sz="2000" dirty="0"/>
              <a:t>Skolelaboratoriet i kjemi, Universitetet i </a:t>
            </a:r>
            <a:r>
              <a:rPr lang="nb-NO" sz="2000" dirty="0" smtClean="0"/>
              <a:t>Oslo</a:t>
            </a:r>
            <a:endParaRPr lang="nb-NO" sz="2000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5517232"/>
            <a:ext cx="906269" cy="797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01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696200" cy="1165880"/>
          </a:xfrm>
        </p:spPr>
        <p:txBody>
          <a:bodyPr/>
          <a:lstStyle/>
          <a:p>
            <a:r>
              <a:rPr lang="nb-NO" dirty="0" smtClean="0"/>
              <a:t>Program</a:t>
            </a:r>
            <a:endParaRPr lang="nb-NO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822420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7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6749"/>
            <a:ext cx="8568951" cy="672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98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Ulike oksidasjonstrinn for mangan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Tenk, par, del: Hva kan elevene lære av demonstrasjonen?</a:t>
            </a:r>
          </a:p>
          <a:p>
            <a:r>
              <a:rPr lang="nb-NO" dirty="0" smtClean="0"/>
              <a:t>Kompetansemål:</a:t>
            </a:r>
            <a:br>
              <a:rPr lang="nb-NO" dirty="0" smtClean="0"/>
            </a:br>
            <a:r>
              <a:rPr lang="nb-NO" dirty="0" smtClean="0"/>
              <a:t>- </a:t>
            </a:r>
            <a:r>
              <a:rPr lang="nb-NO" sz="2400" i="1" dirty="0" smtClean="0"/>
              <a:t>forklare, illustrere og vurdere stoffers sammensetning, bindingstype og egenskaper ved </a:t>
            </a:r>
            <a:r>
              <a:rPr lang="nb-NO" sz="2400" i="1" dirty="0" smtClean="0"/>
              <a:t>hjelp </a:t>
            </a:r>
            <a:r>
              <a:rPr lang="nb-NO" sz="2400" i="1" dirty="0" smtClean="0"/>
              <a:t>av periodesystemet (kjemi 1)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- </a:t>
            </a:r>
            <a:r>
              <a:rPr lang="nb-NO" sz="2400" i="1" dirty="0" smtClean="0"/>
              <a:t>balansere redoksreaksjoner ved hjelp av halvreaksjoner og oksidasjonstall (kjemi 2)</a:t>
            </a:r>
            <a:endParaRPr lang="nb-NO" dirty="0" smtClean="0"/>
          </a:p>
          <a:p>
            <a:r>
              <a:rPr lang="nb-NO" dirty="0" smtClean="0"/>
              <a:t>Kan også gjøres som </a:t>
            </a:r>
            <a:r>
              <a:rPr lang="nb-NO" dirty="0" smtClean="0">
                <a:hlinkClick r:id="rId2"/>
              </a:rPr>
              <a:t>elevforsøk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138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96200" cy="1143000"/>
          </a:xfrm>
        </p:spPr>
        <p:txBody>
          <a:bodyPr/>
          <a:lstStyle/>
          <a:p>
            <a:r>
              <a:rPr lang="nb-NO" dirty="0" smtClean="0"/>
              <a:t>Reaksjoner</a:t>
            </a:r>
            <a:endParaRPr lang="nb-NO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93436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93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0504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Løsninger av </a:t>
            </a:r>
          </a:p>
          <a:p>
            <a:pPr marL="0" indent="0">
              <a:buNone/>
            </a:pPr>
            <a:r>
              <a:rPr lang="nb-NO" dirty="0" smtClean="0"/>
              <a:t>A: kaliumtiocyanat</a:t>
            </a:r>
          </a:p>
          <a:p>
            <a:pPr marL="0" indent="0">
              <a:buNone/>
            </a:pPr>
            <a:r>
              <a:rPr lang="nb-NO" dirty="0" smtClean="0"/>
              <a:t>B: jern(III)klorid</a:t>
            </a:r>
          </a:p>
          <a:p>
            <a:pPr marL="0" indent="0">
              <a:buNone/>
            </a:pPr>
            <a:r>
              <a:rPr lang="nb-NO" dirty="0" smtClean="0"/>
              <a:t>C: sølvnitrat</a:t>
            </a:r>
          </a:p>
          <a:p>
            <a:pPr marL="0" indent="0">
              <a:buNone/>
            </a:pPr>
            <a:r>
              <a:rPr lang="nb-NO" dirty="0" smtClean="0"/>
              <a:t>D: kaliumheksacyanoferrat(II)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Et av glassene kan fordeles i de tre andre glassene og gi fargene rødt, hvitt og blått!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60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Rødt</a:t>
            </a:r>
            <a:r>
              <a:rPr lang="nb-NO" sz="60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Hvitt, </a:t>
            </a:r>
            <a:r>
              <a:rPr lang="nb-NO" sz="60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Blått</a:t>
            </a:r>
            <a:endParaRPr lang="nb-NO" sz="6000" dirty="0"/>
          </a:p>
        </p:txBody>
      </p:sp>
    </p:spTree>
    <p:extLst>
      <p:ext uri="{BB962C8B-B14F-4D97-AF65-F5344CB8AC3E}">
        <p14:creationId xmlns:p14="http://schemas.microsoft.com/office/powerpoint/2010/main" val="357365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Fra Aminosyrer til </a:t>
            </a:r>
            <a:r>
              <a:rPr lang="nb-NO" dirty="0" err="1" smtClean="0"/>
              <a:t>dipeptid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Hvilken erfaring har dere med bruk av molekylbyggesett i undervisningen?</a:t>
            </a:r>
          </a:p>
          <a:p>
            <a:endParaRPr lang="nb-NO" dirty="0"/>
          </a:p>
          <a:p>
            <a:r>
              <a:rPr lang="nb-NO" dirty="0" smtClean="0"/>
              <a:t>Kompetansemål: </a:t>
            </a:r>
            <a:br>
              <a:rPr lang="nb-NO" dirty="0" smtClean="0"/>
            </a:br>
            <a:r>
              <a:rPr lang="nb-NO" i="1" dirty="0" smtClean="0"/>
              <a:t>gjøre rede for struktur og egenskaper til aminosyrer, proteiner…</a:t>
            </a:r>
            <a:br>
              <a:rPr lang="nb-NO" i="1" dirty="0" smtClean="0"/>
            </a:br>
            <a:r>
              <a:rPr lang="nb-NO" i="1" dirty="0" smtClean="0"/>
              <a:t>gjøre rede for reaksjonstypene (…) kondensasjon og hydrolyse… (kjemi 2)</a:t>
            </a:r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836428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Flammeprøver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844824"/>
            <a:ext cx="7696200" cy="2592288"/>
          </a:xfrm>
        </p:spPr>
        <p:txBody>
          <a:bodyPr/>
          <a:lstStyle/>
          <a:p>
            <a:r>
              <a:rPr lang="nb-NO" dirty="0"/>
              <a:t>Fordeler ved å </a:t>
            </a:r>
            <a:r>
              <a:rPr lang="nb-NO" dirty="0" smtClean="0"/>
              <a:t>gjennomføre flammeprøver </a:t>
            </a:r>
            <a:r>
              <a:rPr lang="nb-NO" dirty="0"/>
              <a:t>på denne måten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Kan gjøres som demonstrasjon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42088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71599" y="4437112"/>
            <a:ext cx="775974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nb-NO" sz="2800" dirty="0"/>
              <a:t>Kompetansemål:</a:t>
            </a:r>
            <a:r>
              <a:rPr lang="nb-NO" dirty="0"/>
              <a:t/>
            </a:r>
            <a:br>
              <a:rPr lang="nb-NO" dirty="0"/>
            </a:br>
            <a:r>
              <a:rPr lang="nb-NO" sz="2400" i="1" dirty="0"/>
              <a:t>gjøre rede for den historiske utviklingen av atombegrepet og beskrive og sammenligne Bohrs atommodell og dagens atommodell</a:t>
            </a:r>
            <a:endParaRPr lang="nb-NO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74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Felling i en dråpe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122512"/>
            <a:ext cx="7696200" cy="4114800"/>
          </a:xfrm>
        </p:spPr>
        <p:txBody>
          <a:bodyPr/>
          <a:lstStyle/>
          <a:p>
            <a:r>
              <a:rPr lang="nb-NO" dirty="0" smtClean="0"/>
              <a:t>Kompetansemål: </a:t>
            </a:r>
            <a:br>
              <a:rPr lang="nb-NO" dirty="0" smtClean="0"/>
            </a:br>
            <a:r>
              <a:rPr lang="nb-NO" sz="2400" i="1" dirty="0" smtClean="0"/>
              <a:t>vurdere løselighet og felling av salter i vann på grunnlag av forsøk og beregninger (kjemi 1)</a:t>
            </a:r>
          </a:p>
          <a:p>
            <a:endParaRPr lang="nb-NO" sz="2400" i="1" dirty="0"/>
          </a:p>
          <a:p>
            <a:r>
              <a:rPr lang="nb-NO" dirty="0"/>
              <a:t>Hva </a:t>
            </a:r>
            <a:r>
              <a:rPr lang="nb-NO" dirty="0" smtClean="0"/>
              <a:t>annet kan </a:t>
            </a:r>
            <a:r>
              <a:rPr lang="nb-NO" dirty="0"/>
              <a:t>elevene lære av </a:t>
            </a:r>
            <a:r>
              <a:rPr lang="nb-NO" dirty="0" smtClean="0"/>
              <a:t>forsøket?</a:t>
            </a:r>
            <a:endParaRPr lang="nb-NO" dirty="0"/>
          </a:p>
          <a:p>
            <a:endParaRPr lang="nb-NO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350469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Lunsj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6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Korrosjon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Oppsummering – hva skjer i de ulike skålene?</a:t>
            </a:r>
          </a:p>
          <a:p>
            <a:endParaRPr lang="nb-NO" dirty="0"/>
          </a:p>
          <a:p>
            <a:r>
              <a:rPr lang="nb-NO" dirty="0" smtClean="0"/>
              <a:t>Kompetansemål</a:t>
            </a:r>
            <a:r>
              <a:rPr lang="nb-NO" dirty="0"/>
              <a:t/>
            </a:r>
            <a:br>
              <a:rPr lang="nb-NO" dirty="0"/>
            </a:br>
            <a:r>
              <a:rPr lang="nb-NO" i="1" dirty="0"/>
              <a:t>gjøre forsøk med korrosjon og forklare hvordan korrosjon kan </a:t>
            </a:r>
            <a:r>
              <a:rPr lang="nb-NO" i="1" dirty="0" smtClean="0"/>
              <a:t>hindres (kjemi 2)</a:t>
            </a:r>
          </a:p>
          <a:p>
            <a:endParaRPr lang="nb-NO" i="1" dirty="0"/>
          </a:p>
          <a:p>
            <a:endParaRPr lang="nb-NO" i="1" dirty="0"/>
          </a:p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78703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069" y="332656"/>
            <a:ext cx="7696200" cy="1143000"/>
          </a:xfrm>
        </p:spPr>
        <p:txBody>
          <a:bodyPr/>
          <a:lstStyle/>
          <a:p>
            <a:r>
              <a:rPr lang="nb-NO" dirty="0" smtClean="0"/>
              <a:t>Korrosjon av jern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0989" y="6021288"/>
            <a:ext cx="3240360" cy="288032"/>
          </a:xfrm>
        </p:spPr>
        <p:txBody>
          <a:bodyPr/>
          <a:lstStyle/>
          <a:p>
            <a:pPr marL="0" indent="0">
              <a:buNone/>
            </a:pPr>
            <a:r>
              <a:rPr lang="nb-NO" sz="1400" dirty="0" smtClean="0"/>
              <a:t>Figuren er hentet fra Kjemien stemmer</a:t>
            </a:r>
            <a:endParaRPr lang="en-US" sz="1400" dirty="0"/>
          </a:p>
        </p:txBody>
      </p:sp>
      <p:pic>
        <p:nvPicPr>
          <p:cNvPr id="6" name="Picture 5" descr="\\cappelendamm.no\home\users\muniz\kjemien stemmer\jpg kap 9 kjemi 2\fig 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" t="10068" r="4445" b="11913"/>
          <a:stretch>
            <a:fillRect/>
          </a:stretch>
        </p:blipFill>
        <p:spPr bwMode="auto">
          <a:xfrm>
            <a:off x="-108520" y="1124743"/>
            <a:ext cx="9361040" cy="468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19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Spontane redoksreaksjoner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Kompetansemål:</a:t>
            </a:r>
            <a:br>
              <a:rPr lang="nb-NO" dirty="0" smtClean="0"/>
            </a:br>
            <a:r>
              <a:rPr lang="nb-NO" sz="2400" i="1" dirty="0"/>
              <a:t>gjøre forsøk med elektrokjemiske celler og gjøre rede for spontane og ikke-spontane </a:t>
            </a:r>
            <a:r>
              <a:rPr lang="nb-NO" sz="2400" i="1" dirty="0" smtClean="0"/>
              <a:t>redoksreaksjoner (kjemi 2)</a:t>
            </a:r>
            <a:endParaRPr lang="nb-NO" sz="2400" i="1" dirty="0"/>
          </a:p>
          <a:p>
            <a:endParaRPr lang="nb-NO" dirty="0" smtClean="0"/>
          </a:p>
          <a:p>
            <a:r>
              <a:rPr lang="nb-NO" dirty="0" smtClean="0"/>
              <a:t>Oppsummering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828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2276872"/>
            <a:ext cx="2429272" cy="1143000"/>
          </a:xfrm>
        </p:spPr>
        <p:txBody>
          <a:bodyPr/>
          <a:lstStyle/>
          <a:p>
            <a:r>
              <a:rPr lang="nb-NO" dirty="0" smtClean="0"/>
              <a:t>Evaluering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9971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8263</TotalTime>
  <Words>144</Words>
  <Application>Microsoft Office PowerPoint</Application>
  <PresentationFormat>On-screen Show (4:3)</PresentationFormat>
  <Paragraphs>50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skolelab</vt:lpstr>
      <vt:lpstr>Kjeminettverk – Førde 2017</vt:lpstr>
      <vt:lpstr>Program</vt:lpstr>
      <vt:lpstr>PowerPoint Presentation</vt:lpstr>
      <vt:lpstr>Ulike oksidasjonstrinn for mangan</vt:lpstr>
      <vt:lpstr>Reaksjoner</vt:lpstr>
      <vt:lpstr>Rødt, Hvitt, Blått</vt:lpstr>
      <vt:lpstr>Fra Aminosyrer til dipeptid</vt:lpstr>
      <vt:lpstr>Pause</vt:lpstr>
      <vt:lpstr>Flammeprøver</vt:lpstr>
      <vt:lpstr>Felling i en dråpe</vt:lpstr>
      <vt:lpstr>Lunsj</vt:lpstr>
      <vt:lpstr>Korrosjon</vt:lpstr>
      <vt:lpstr>Korrosjon av jern</vt:lpstr>
      <vt:lpstr>Spontane redoksreaksjoner</vt:lpstr>
      <vt:lpstr>Evaluering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sveint_adm</cp:lastModifiedBy>
  <cp:revision>175</cp:revision>
  <cp:lastPrinted>2016-11-24T14:02:26Z</cp:lastPrinted>
  <dcterms:created xsi:type="dcterms:W3CDTF">2014-08-11T07:38:08Z</dcterms:created>
  <dcterms:modified xsi:type="dcterms:W3CDTF">2017-04-27T16:44:35Z</dcterms:modified>
</cp:coreProperties>
</file>