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8">
  <p:sldMasterIdLst>
    <p:sldMasterId id="2147483660" r:id="rId1"/>
  </p:sldMasterIdLst>
  <p:notesMasterIdLst>
    <p:notesMasterId r:id="rId32"/>
  </p:notesMasterIdLst>
  <p:handoutMasterIdLst>
    <p:handoutMasterId r:id="rId33"/>
  </p:handoutMasterIdLst>
  <p:sldIdLst>
    <p:sldId id="258" r:id="rId2"/>
    <p:sldId id="307" r:id="rId3"/>
    <p:sldId id="351" r:id="rId4"/>
    <p:sldId id="257" r:id="rId5"/>
    <p:sldId id="286" r:id="rId6"/>
    <p:sldId id="290" r:id="rId7"/>
    <p:sldId id="337" r:id="rId8"/>
    <p:sldId id="267" r:id="rId9"/>
    <p:sldId id="269" r:id="rId10"/>
    <p:sldId id="308" r:id="rId11"/>
    <p:sldId id="292" r:id="rId12"/>
    <p:sldId id="309" r:id="rId13"/>
    <p:sldId id="272" r:id="rId14"/>
    <p:sldId id="275" r:id="rId15"/>
    <p:sldId id="294" r:id="rId16"/>
    <p:sldId id="315" r:id="rId17"/>
    <p:sldId id="352" r:id="rId18"/>
    <p:sldId id="344" r:id="rId19"/>
    <p:sldId id="346" r:id="rId20"/>
    <p:sldId id="347" r:id="rId21"/>
    <p:sldId id="349" r:id="rId22"/>
    <p:sldId id="348" r:id="rId23"/>
    <p:sldId id="339" r:id="rId24"/>
    <p:sldId id="340" r:id="rId25"/>
    <p:sldId id="342" r:id="rId26"/>
    <p:sldId id="341" r:id="rId27"/>
    <p:sldId id="330" r:id="rId28"/>
    <p:sldId id="318" r:id="rId29"/>
    <p:sldId id="319" r:id="rId30"/>
    <p:sldId id="335" r:id="rId31"/>
  </p:sldIdLst>
  <p:sldSz cx="9144000" cy="6858000" type="screen4x3"/>
  <p:notesSz cx="6794500" cy="9906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3864" y="-13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2E9862-811A-4F00-9506-386291F9D3DD}" type="doc">
      <dgm:prSet loTypeId="urn:microsoft.com/office/officeart/2005/8/layout/hierarchy2" loCatId="hierarchy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nb-NO"/>
        </a:p>
      </dgm:t>
    </dgm:pt>
    <dgm:pt modelId="{923BB65B-6557-4E97-8AC1-46772B3493A6}">
      <dgm:prSet phldrT="[Tekst]" custT="1"/>
      <dgm:spPr>
        <a:xfrm>
          <a:off x="295177" y="810184"/>
          <a:ext cx="1343856" cy="294495"/>
        </a:xfrm>
        <a:ln>
          <a:solidFill>
            <a:srgbClr val="FF0000"/>
          </a:solidFill>
        </a:ln>
      </dgm:spPr>
      <dgm:t>
        <a:bodyPr/>
        <a:lstStyle/>
        <a:p>
          <a:pPr algn="ctr"/>
          <a:r>
            <a:rPr lang="nb-NO" sz="1600" b="1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Rent stoff</a:t>
          </a:r>
          <a:endParaRPr lang="nb-NO" sz="1600" b="1" dirty="0">
            <a:solidFill>
              <a:schemeClr val="tx1"/>
            </a:solidFill>
            <a:latin typeface="Calibri"/>
            <a:ea typeface="+mn-ea"/>
            <a:cs typeface="+mn-cs"/>
          </a:endParaRPr>
        </a:p>
      </dgm:t>
    </dgm:pt>
    <dgm:pt modelId="{FA9FDCF2-6238-4BE6-9F47-FEABEA68E0B7}" type="parTrans" cxnId="{B55EC40A-86F2-402C-BE52-C2A67970E225}">
      <dgm:prSet/>
      <dgm:spPr>
        <a:xfrm>
          <a:off x="967105" y="534095"/>
          <a:ext cx="895441" cy="193262"/>
        </a:xfrm>
      </dgm:spPr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7EADBC95-2DBD-48DE-955F-D99E784A1C77}" type="sibTrans" cxnId="{B55EC40A-86F2-402C-BE52-C2A67970E225}">
      <dgm:prSet/>
      <dgm:spPr/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50AC35E6-B441-4C94-95AD-E0C7D121F715}">
      <dgm:prSet phldrT="[Tekst]" custT="1"/>
      <dgm:spPr>
        <a:xfrm>
          <a:off x="1832296" y="810184"/>
          <a:ext cx="1597619" cy="294495"/>
        </a:xfrm>
      </dgm:spPr>
      <dgm:t>
        <a:bodyPr/>
        <a:lstStyle/>
        <a:p>
          <a:pPr algn="ctr"/>
          <a:r>
            <a:rPr lang="nb-NO" sz="1600" b="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Stoffblanding</a:t>
          </a:r>
          <a:endParaRPr lang="nb-NO" sz="1600" b="0" dirty="0">
            <a:solidFill>
              <a:schemeClr val="tx1"/>
            </a:solidFill>
            <a:latin typeface="Calibri"/>
            <a:ea typeface="+mn-ea"/>
            <a:cs typeface="+mn-cs"/>
          </a:endParaRPr>
        </a:p>
      </dgm:t>
    </dgm:pt>
    <dgm:pt modelId="{EF411F1B-3E0B-4825-986A-0CBF7E68CDBA}" type="parTrans" cxnId="{F679E7DD-2774-4683-A720-8F5CF9CE701C}">
      <dgm:prSet/>
      <dgm:spPr>
        <a:xfrm>
          <a:off x="1862546" y="534095"/>
          <a:ext cx="768559" cy="193262"/>
        </a:xfrm>
      </dgm:spPr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B9445D72-E181-4160-ABB5-8289402A9162}" type="sibTrans" cxnId="{F679E7DD-2774-4683-A720-8F5CF9CE701C}">
      <dgm:prSet/>
      <dgm:spPr/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2D916C51-58AB-4ECF-9B45-60E7FABD83F2}">
      <dgm:prSet custT="1"/>
      <dgm:spPr>
        <a:xfrm>
          <a:off x="1168683" y="1463596"/>
          <a:ext cx="1083605" cy="294495"/>
        </a:xfrm>
      </dgm:spPr>
      <dgm:t>
        <a:bodyPr/>
        <a:lstStyle/>
        <a:p>
          <a:pPr algn="ctr"/>
          <a:r>
            <a:rPr lang="nb-NO" sz="1600" b="0" smtClean="0">
              <a:latin typeface="Calibri"/>
              <a:ea typeface="+mn-ea"/>
              <a:cs typeface="+mn-cs"/>
            </a:rPr>
            <a:t>grunnstoffer</a:t>
          </a:r>
          <a:endParaRPr lang="nb-NO" sz="1600" b="0" dirty="0">
            <a:latin typeface="Calibri"/>
            <a:ea typeface="+mn-ea"/>
            <a:cs typeface="+mn-cs"/>
          </a:endParaRPr>
        </a:p>
      </dgm:t>
    </dgm:pt>
    <dgm:pt modelId="{2D662ED4-1478-4F13-9338-F250C19224AE}" type="parTrans" cxnId="{9EB0C5E4-9490-472F-8D5F-729116280A02}">
      <dgm:prSet/>
      <dgm:spPr>
        <a:xfrm>
          <a:off x="967105" y="1187506"/>
          <a:ext cx="537496" cy="276089"/>
        </a:xfrm>
      </dgm:spPr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B487F43E-EE27-4C7A-B0FE-547AAF729298}" type="sibTrans" cxnId="{9EB0C5E4-9490-472F-8D5F-729116280A02}">
      <dgm:prSet/>
      <dgm:spPr/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E6930CD4-13E0-46DD-9F05-3EC4FDC8CA43}">
      <dgm:prSet custT="1"/>
      <dgm:spPr>
        <a:xfrm>
          <a:off x="1168683" y="2117008"/>
          <a:ext cx="1120638" cy="294495"/>
        </a:xfrm>
      </dgm:spPr>
      <dgm:t>
        <a:bodyPr/>
        <a:lstStyle/>
        <a:p>
          <a:pPr algn="ctr"/>
          <a:r>
            <a:rPr lang="nb-NO" sz="1600" b="0" smtClean="0">
              <a:latin typeface="Calibri"/>
              <a:ea typeface="+mn-ea"/>
              <a:cs typeface="+mn-cs"/>
            </a:rPr>
            <a:t>forbindelser</a:t>
          </a:r>
          <a:endParaRPr lang="nb-NO" sz="1600" b="0" dirty="0">
            <a:latin typeface="Calibri"/>
            <a:ea typeface="+mn-ea"/>
            <a:cs typeface="+mn-cs"/>
          </a:endParaRPr>
        </a:p>
      </dgm:t>
    </dgm:pt>
    <dgm:pt modelId="{078DF370-F46A-4CA4-8386-EEB0E8D41127}" type="parTrans" cxnId="{3286BD77-401E-4038-B96F-C4782CFC464F}">
      <dgm:prSet/>
      <dgm:spPr>
        <a:xfrm>
          <a:off x="967105" y="1187506"/>
          <a:ext cx="548976" cy="929501"/>
        </a:xfrm>
      </dgm:spPr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6FAEFA5B-31D3-45F7-8221-2B66F1CDE3F7}" type="sibTrans" cxnId="{3286BD77-401E-4038-B96F-C4782CFC464F}">
      <dgm:prSet/>
      <dgm:spPr/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931C509F-6AEA-48FD-9BC3-F3EE3E499DC5}">
      <dgm:prSet phldrT="[Tekst]" custT="1"/>
      <dgm:spPr>
        <a:xfrm>
          <a:off x="2870749" y="1463596"/>
          <a:ext cx="920298" cy="294495"/>
        </a:xfrm>
        <a:ln>
          <a:solidFill>
            <a:srgbClr val="FF0000"/>
          </a:solidFill>
        </a:ln>
      </dgm:spPr>
      <dgm:t>
        <a:bodyPr/>
        <a:lstStyle/>
        <a:p>
          <a:pPr algn="ctr"/>
          <a:r>
            <a:rPr lang="nb-NO" sz="1600" b="1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homogene blandinger</a:t>
          </a:r>
          <a:br>
            <a:rPr lang="nb-NO" sz="1600" b="1" dirty="0" smtClean="0">
              <a:solidFill>
                <a:schemeClr val="tx1"/>
              </a:solidFill>
              <a:latin typeface="Calibri"/>
              <a:ea typeface="+mn-ea"/>
              <a:cs typeface="+mn-cs"/>
            </a:rPr>
          </a:br>
          <a:r>
            <a:rPr lang="nb-NO" sz="1400" b="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(løsninger)</a:t>
          </a:r>
          <a:endParaRPr lang="nb-NO" sz="1400" b="0" dirty="0">
            <a:solidFill>
              <a:schemeClr val="tx1"/>
            </a:solidFill>
            <a:latin typeface="Calibri"/>
            <a:ea typeface="+mn-ea"/>
            <a:cs typeface="+mn-cs"/>
          </a:endParaRPr>
        </a:p>
      </dgm:t>
    </dgm:pt>
    <dgm:pt modelId="{6D23EC9A-20B0-42F0-B91D-D6464F40F767}" type="parTrans" cxnId="{F1DE2B50-0ABB-4475-83D2-1CB7608B0099}">
      <dgm:prSet/>
      <dgm:spPr>
        <a:xfrm>
          <a:off x="2631106" y="1187506"/>
          <a:ext cx="524935" cy="276089"/>
        </a:xfrm>
      </dgm:spPr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DDF90BE7-7F28-45CA-8CA2-29B458FC9B99}" type="sibTrans" cxnId="{F1DE2B50-0ABB-4475-83D2-1CB7608B0099}">
      <dgm:prSet/>
      <dgm:spPr/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421B41E1-AF48-4E42-AB5E-A4A90EB5FF3D}">
      <dgm:prSet phldrT="[Tekst]" custT="1"/>
      <dgm:spPr>
        <a:xfrm>
          <a:off x="2870749" y="2117008"/>
          <a:ext cx="920298" cy="294495"/>
        </a:xfrm>
        <a:ln>
          <a:solidFill>
            <a:srgbClr val="FF0000"/>
          </a:solidFill>
        </a:ln>
      </dgm:spPr>
      <dgm:t>
        <a:bodyPr/>
        <a:lstStyle/>
        <a:p>
          <a:pPr algn="ctr"/>
          <a:r>
            <a:rPr lang="nb-NO" sz="1600" b="1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heterogene</a:t>
          </a:r>
          <a:br>
            <a:rPr lang="nb-NO" sz="1600" b="1" dirty="0" smtClean="0">
              <a:solidFill>
                <a:schemeClr val="tx1"/>
              </a:solidFill>
              <a:latin typeface="Calibri"/>
              <a:ea typeface="+mn-ea"/>
              <a:cs typeface="+mn-cs"/>
            </a:rPr>
          </a:br>
          <a:r>
            <a:rPr lang="nb-NO" sz="1600" b="1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blandinger</a:t>
          </a:r>
          <a:endParaRPr lang="nb-NO" sz="1600" b="1" dirty="0">
            <a:solidFill>
              <a:schemeClr val="tx1"/>
            </a:solidFill>
            <a:latin typeface="Calibri"/>
            <a:ea typeface="+mn-ea"/>
            <a:cs typeface="+mn-cs"/>
          </a:endParaRPr>
        </a:p>
      </dgm:t>
    </dgm:pt>
    <dgm:pt modelId="{F3F90612-154C-4387-BBA4-E872DB6BE56B}" type="parTrans" cxnId="{AC6D0977-10B9-4BE7-A2FD-852CC71D86A7}">
      <dgm:prSet/>
      <dgm:spPr>
        <a:xfrm>
          <a:off x="2631106" y="1187506"/>
          <a:ext cx="524935" cy="929501"/>
        </a:xfrm>
      </dgm:spPr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6FB904AB-5313-4BD4-AF88-E36C5692479F}" type="sibTrans" cxnId="{AC6D0977-10B9-4BE7-A2FD-852CC71D86A7}">
      <dgm:prSet/>
      <dgm:spPr/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5C9D4A9D-0453-454C-B340-7EF40B92A038}">
      <dgm:prSet phldrT="[Tekst]" custT="1"/>
      <dgm:spPr>
        <a:xfrm>
          <a:off x="1279192" y="97136"/>
          <a:ext cx="1166708" cy="341040"/>
        </a:xfrm>
      </dgm:spPr>
      <dgm:t>
        <a:bodyPr/>
        <a:lstStyle/>
        <a:p>
          <a:pPr algn="ctr"/>
          <a:r>
            <a:rPr lang="nb-NO" sz="1600" b="0" dirty="0" smtClean="0">
              <a:latin typeface="Calibri"/>
              <a:ea typeface="+mn-ea"/>
              <a:cs typeface="+mn-cs"/>
            </a:rPr>
            <a:t>Stoff </a:t>
          </a:r>
        </a:p>
      </dgm:t>
    </dgm:pt>
    <dgm:pt modelId="{34E91D10-9262-4EE2-B598-6F3EB88C604F}" type="sibTrans" cxnId="{DE8B0FAF-B78B-4DED-A383-9B2688DCA1F2}">
      <dgm:prSet/>
      <dgm:spPr/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E6E46C0C-A559-4AE2-98E2-BD6D442707DE}" type="parTrans" cxnId="{DE8B0FAF-B78B-4DED-A383-9B2688DCA1F2}">
      <dgm:prSet/>
      <dgm:spPr/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F962F2AD-6B9D-4A8B-A4F4-12E1EB2FFCA7}" type="pres">
      <dgm:prSet presAssocID="{CC2E9862-811A-4F00-9506-386291F9D3DD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662920D1-F2D6-4BD6-A472-8B36D85CC966}" type="pres">
      <dgm:prSet presAssocID="{5C9D4A9D-0453-454C-B340-7EF40B92A038}" presName="root1" presStyleCnt="0"/>
      <dgm:spPr/>
      <dgm:t>
        <a:bodyPr/>
        <a:lstStyle/>
        <a:p>
          <a:endParaRPr lang="nb-NO"/>
        </a:p>
      </dgm:t>
    </dgm:pt>
    <dgm:pt modelId="{A800E0F8-1F4C-47DD-A640-EB39557C9B9C}" type="pres">
      <dgm:prSet presAssocID="{5C9D4A9D-0453-454C-B340-7EF40B92A038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13BE4282-197B-4417-9D59-81CE3B629F95}" type="pres">
      <dgm:prSet presAssocID="{5C9D4A9D-0453-454C-B340-7EF40B92A038}" presName="level2hierChild" presStyleCnt="0"/>
      <dgm:spPr/>
      <dgm:t>
        <a:bodyPr/>
        <a:lstStyle/>
        <a:p>
          <a:endParaRPr lang="nb-NO"/>
        </a:p>
      </dgm:t>
    </dgm:pt>
    <dgm:pt modelId="{C155E888-CB29-4F13-B635-5BA595C3C6D7}" type="pres">
      <dgm:prSet presAssocID="{FA9FDCF2-6238-4BE6-9F47-FEABEA68E0B7}" presName="conn2-1" presStyleLbl="parChTrans1D2" presStyleIdx="0" presStyleCnt="2"/>
      <dgm:spPr/>
      <dgm:t>
        <a:bodyPr/>
        <a:lstStyle/>
        <a:p>
          <a:endParaRPr lang="nb-NO"/>
        </a:p>
      </dgm:t>
    </dgm:pt>
    <dgm:pt modelId="{CA2783D2-BB35-4CD4-BEC6-E33FC66CF065}" type="pres">
      <dgm:prSet presAssocID="{FA9FDCF2-6238-4BE6-9F47-FEABEA68E0B7}" presName="connTx" presStyleLbl="parChTrans1D2" presStyleIdx="0" presStyleCnt="2"/>
      <dgm:spPr/>
      <dgm:t>
        <a:bodyPr/>
        <a:lstStyle/>
        <a:p>
          <a:endParaRPr lang="nb-NO"/>
        </a:p>
      </dgm:t>
    </dgm:pt>
    <dgm:pt modelId="{EBFE02F0-D147-410E-96AD-5CBE8C92452F}" type="pres">
      <dgm:prSet presAssocID="{923BB65B-6557-4E97-8AC1-46772B3493A6}" presName="root2" presStyleCnt="0"/>
      <dgm:spPr/>
      <dgm:t>
        <a:bodyPr/>
        <a:lstStyle/>
        <a:p>
          <a:endParaRPr lang="nb-NO"/>
        </a:p>
      </dgm:t>
    </dgm:pt>
    <dgm:pt modelId="{643365BF-6AD1-47A7-BB39-FC1BCA02278E}" type="pres">
      <dgm:prSet presAssocID="{923BB65B-6557-4E97-8AC1-46772B3493A6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7B511BDA-D289-4B9B-ADBB-A3ADA12557D7}" type="pres">
      <dgm:prSet presAssocID="{923BB65B-6557-4E97-8AC1-46772B3493A6}" presName="level3hierChild" presStyleCnt="0"/>
      <dgm:spPr/>
      <dgm:t>
        <a:bodyPr/>
        <a:lstStyle/>
        <a:p>
          <a:endParaRPr lang="nb-NO"/>
        </a:p>
      </dgm:t>
    </dgm:pt>
    <dgm:pt modelId="{2F2E3FDC-9AC3-4BBC-A5DA-F31A0123B4A2}" type="pres">
      <dgm:prSet presAssocID="{2D662ED4-1478-4F13-9338-F250C19224AE}" presName="conn2-1" presStyleLbl="parChTrans1D3" presStyleIdx="0" presStyleCnt="4"/>
      <dgm:spPr/>
      <dgm:t>
        <a:bodyPr/>
        <a:lstStyle/>
        <a:p>
          <a:endParaRPr lang="nb-NO"/>
        </a:p>
      </dgm:t>
    </dgm:pt>
    <dgm:pt modelId="{DF55F4F9-131A-4DFD-87F2-2BD5CDE7F191}" type="pres">
      <dgm:prSet presAssocID="{2D662ED4-1478-4F13-9338-F250C19224AE}" presName="connTx" presStyleLbl="parChTrans1D3" presStyleIdx="0" presStyleCnt="4"/>
      <dgm:spPr/>
      <dgm:t>
        <a:bodyPr/>
        <a:lstStyle/>
        <a:p>
          <a:endParaRPr lang="nb-NO"/>
        </a:p>
      </dgm:t>
    </dgm:pt>
    <dgm:pt modelId="{4EF39827-5EB8-4A20-B6AD-DDF18935E48F}" type="pres">
      <dgm:prSet presAssocID="{2D916C51-58AB-4ECF-9B45-60E7FABD83F2}" presName="root2" presStyleCnt="0"/>
      <dgm:spPr/>
      <dgm:t>
        <a:bodyPr/>
        <a:lstStyle/>
        <a:p>
          <a:endParaRPr lang="nb-NO"/>
        </a:p>
      </dgm:t>
    </dgm:pt>
    <dgm:pt modelId="{B901C96C-9F33-46B9-B8C3-83858B63B3D8}" type="pres">
      <dgm:prSet presAssocID="{2D916C51-58AB-4ECF-9B45-60E7FABD83F2}" presName="LevelTwoTextNode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39F66A7E-8604-4200-A3CF-DA558A227A93}" type="pres">
      <dgm:prSet presAssocID="{2D916C51-58AB-4ECF-9B45-60E7FABD83F2}" presName="level3hierChild" presStyleCnt="0"/>
      <dgm:spPr/>
      <dgm:t>
        <a:bodyPr/>
        <a:lstStyle/>
        <a:p>
          <a:endParaRPr lang="nb-NO"/>
        </a:p>
      </dgm:t>
    </dgm:pt>
    <dgm:pt modelId="{454EBEDA-B461-4F35-84DE-75D7C325E7CE}" type="pres">
      <dgm:prSet presAssocID="{078DF370-F46A-4CA4-8386-EEB0E8D41127}" presName="conn2-1" presStyleLbl="parChTrans1D3" presStyleIdx="1" presStyleCnt="4"/>
      <dgm:spPr/>
      <dgm:t>
        <a:bodyPr/>
        <a:lstStyle/>
        <a:p>
          <a:endParaRPr lang="nb-NO"/>
        </a:p>
      </dgm:t>
    </dgm:pt>
    <dgm:pt modelId="{EFCFAEF4-44EB-4B9A-8974-AD10901FD138}" type="pres">
      <dgm:prSet presAssocID="{078DF370-F46A-4CA4-8386-EEB0E8D41127}" presName="connTx" presStyleLbl="parChTrans1D3" presStyleIdx="1" presStyleCnt="4"/>
      <dgm:spPr/>
      <dgm:t>
        <a:bodyPr/>
        <a:lstStyle/>
        <a:p>
          <a:endParaRPr lang="nb-NO"/>
        </a:p>
      </dgm:t>
    </dgm:pt>
    <dgm:pt modelId="{4101E838-A5CE-4A95-82B9-C348ABC138BB}" type="pres">
      <dgm:prSet presAssocID="{E6930CD4-13E0-46DD-9F05-3EC4FDC8CA43}" presName="root2" presStyleCnt="0"/>
      <dgm:spPr/>
      <dgm:t>
        <a:bodyPr/>
        <a:lstStyle/>
        <a:p>
          <a:endParaRPr lang="nb-NO"/>
        </a:p>
      </dgm:t>
    </dgm:pt>
    <dgm:pt modelId="{FE7023C4-FDAB-405B-AD2B-0DEEDFE4BEEF}" type="pres">
      <dgm:prSet presAssocID="{E6930CD4-13E0-46DD-9F05-3EC4FDC8CA43}" presName="LevelTwoTextNode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C96E65A6-9FAB-429A-B777-34100E4CE4C7}" type="pres">
      <dgm:prSet presAssocID="{E6930CD4-13E0-46DD-9F05-3EC4FDC8CA43}" presName="level3hierChild" presStyleCnt="0"/>
      <dgm:spPr/>
      <dgm:t>
        <a:bodyPr/>
        <a:lstStyle/>
        <a:p>
          <a:endParaRPr lang="nb-NO"/>
        </a:p>
      </dgm:t>
    </dgm:pt>
    <dgm:pt modelId="{F462C359-3DEF-4D57-A612-136A47E4E71F}" type="pres">
      <dgm:prSet presAssocID="{EF411F1B-3E0B-4825-986A-0CBF7E68CDBA}" presName="conn2-1" presStyleLbl="parChTrans1D2" presStyleIdx="1" presStyleCnt="2"/>
      <dgm:spPr/>
      <dgm:t>
        <a:bodyPr/>
        <a:lstStyle/>
        <a:p>
          <a:endParaRPr lang="nb-NO"/>
        </a:p>
      </dgm:t>
    </dgm:pt>
    <dgm:pt modelId="{47999213-62DD-4916-A965-388DD28D0F24}" type="pres">
      <dgm:prSet presAssocID="{EF411F1B-3E0B-4825-986A-0CBF7E68CDBA}" presName="connTx" presStyleLbl="parChTrans1D2" presStyleIdx="1" presStyleCnt="2"/>
      <dgm:spPr/>
      <dgm:t>
        <a:bodyPr/>
        <a:lstStyle/>
        <a:p>
          <a:endParaRPr lang="nb-NO"/>
        </a:p>
      </dgm:t>
    </dgm:pt>
    <dgm:pt modelId="{8848EC6A-0717-4FF3-B49A-E4F9A771AC0E}" type="pres">
      <dgm:prSet presAssocID="{50AC35E6-B441-4C94-95AD-E0C7D121F715}" presName="root2" presStyleCnt="0"/>
      <dgm:spPr/>
      <dgm:t>
        <a:bodyPr/>
        <a:lstStyle/>
        <a:p>
          <a:endParaRPr lang="nb-NO"/>
        </a:p>
      </dgm:t>
    </dgm:pt>
    <dgm:pt modelId="{36EB68BB-6C62-4D5C-841D-20576660F910}" type="pres">
      <dgm:prSet presAssocID="{50AC35E6-B441-4C94-95AD-E0C7D121F715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68F186A5-6C09-4F3C-8D02-6EE07897D624}" type="pres">
      <dgm:prSet presAssocID="{50AC35E6-B441-4C94-95AD-E0C7D121F715}" presName="level3hierChild" presStyleCnt="0"/>
      <dgm:spPr/>
      <dgm:t>
        <a:bodyPr/>
        <a:lstStyle/>
        <a:p>
          <a:endParaRPr lang="nb-NO"/>
        </a:p>
      </dgm:t>
    </dgm:pt>
    <dgm:pt modelId="{DD245846-A431-4C9E-BC74-D70B37DB2DE5}" type="pres">
      <dgm:prSet presAssocID="{6D23EC9A-20B0-42F0-B91D-D6464F40F767}" presName="conn2-1" presStyleLbl="parChTrans1D3" presStyleIdx="2" presStyleCnt="4"/>
      <dgm:spPr/>
      <dgm:t>
        <a:bodyPr/>
        <a:lstStyle/>
        <a:p>
          <a:endParaRPr lang="nb-NO"/>
        </a:p>
      </dgm:t>
    </dgm:pt>
    <dgm:pt modelId="{B17AF259-8996-420E-84A4-A2778AA00940}" type="pres">
      <dgm:prSet presAssocID="{6D23EC9A-20B0-42F0-B91D-D6464F40F767}" presName="connTx" presStyleLbl="parChTrans1D3" presStyleIdx="2" presStyleCnt="4"/>
      <dgm:spPr/>
      <dgm:t>
        <a:bodyPr/>
        <a:lstStyle/>
        <a:p>
          <a:endParaRPr lang="nb-NO"/>
        </a:p>
      </dgm:t>
    </dgm:pt>
    <dgm:pt modelId="{00FFB53F-18DF-46CE-9803-F00071992C7D}" type="pres">
      <dgm:prSet presAssocID="{931C509F-6AEA-48FD-9BC3-F3EE3E499DC5}" presName="root2" presStyleCnt="0"/>
      <dgm:spPr/>
      <dgm:t>
        <a:bodyPr/>
        <a:lstStyle/>
        <a:p>
          <a:endParaRPr lang="nb-NO"/>
        </a:p>
      </dgm:t>
    </dgm:pt>
    <dgm:pt modelId="{3B081396-C9F2-498B-83E4-910702E731B2}" type="pres">
      <dgm:prSet presAssocID="{931C509F-6AEA-48FD-9BC3-F3EE3E499DC5}" presName="LevelTwoTextNode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EC5DAA84-0582-424F-A4A0-A9010AD713D8}" type="pres">
      <dgm:prSet presAssocID="{931C509F-6AEA-48FD-9BC3-F3EE3E499DC5}" presName="level3hierChild" presStyleCnt="0"/>
      <dgm:spPr/>
      <dgm:t>
        <a:bodyPr/>
        <a:lstStyle/>
        <a:p>
          <a:endParaRPr lang="nb-NO"/>
        </a:p>
      </dgm:t>
    </dgm:pt>
    <dgm:pt modelId="{251F4FCE-2E09-4D12-B342-6EB845F0F1E9}" type="pres">
      <dgm:prSet presAssocID="{F3F90612-154C-4387-BBA4-E872DB6BE56B}" presName="conn2-1" presStyleLbl="parChTrans1D3" presStyleIdx="3" presStyleCnt="4"/>
      <dgm:spPr/>
      <dgm:t>
        <a:bodyPr/>
        <a:lstStyle/>
        <a:p>
          <a:endParaRPr lang="nb-NO"/>
        </a:p>
      </dgm:t>
    </dgm:pt>
    <dgm:pt modelId="{9F02D230-C223-4954-B93D-D6A5D25441C2}" type="pres">
      <dgm:prSet presAssocID="{F3F90612-154C-4387-BBA4-E872DB6BE56B}" presName="connTx" presStyleLbl="parChTrans1D3" presStyleIdx="3" presStyleCnt="4"/>
      <dgm:spPr/>
      <dgm:t>
        <a:bodyPr/>
        <a:lstStyle/>
        <a:p>
          <a:endParaRPr lang="nb-NO"/>
        </a:p>
      </dgm:t>
    </dgm:pt>
    <dgm:pt modelId="{D1DCFB90-38B5-4A18-B2C1-AB5571D6A1BC}" type="pres">
      <dgm:prSet presAssocID="{421B41E1-AF48-4E42-AB5E-A4A90EB5FF3D}" presName="root2" presStyleCnt="0"/>
      <dgm:spPr/>
      <dgm:t>
        <a:bodyPr/>
        <a:lstStyle/>
        <a:p>
          <a:endParaRPr lang="nb-NO"/>
        </a:p>
      </dgm:t>
    </dgm:pt>
    <dgm:pt modelId="{F26F6052-0A8A-46A1-9EEC-7A9BDDF5ABBA}" type="pres">
      <dgm:prSet presAssocID="{421B41E1-AF48-4E42-AB5E-A4A90EB5FF3D}" presName="LevelTwoTextNode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BF46B8F1-E3E7-4FEA-85B6-40F3392CCCA8}" type="pres">
      <dgm:prSet presAssocID="{421B41E1-AF48-4E42-AB5E-A4A90EB5FF3D}" presName="level3hierChild" presStyleCnt="0"/>
      <dgm:spPr/>
      <dgm:t>
        <a:bodyPr/>
        <a:lstStyle/>
        <a:p>
          <a:endParaRPr lang="nb-NO"/>
        </a:p>
      </dgm:t>
    </dgm:pt>
  </dgm:ptLst>
  <dgm:cxnLst>
    <dgm:cxn modelId="{9EB0C5E4-9490-472F-8D5F-729116280A02}" srcId="{923BB65B-6557-4E97-8AC1-46772B3493A6}" destId="{2D916C51-58AB-4ECF-9B45-60E7FABD83F2}" srcOrd="0" destOrd="0" parTransId="{2D662ED4-1478-4F13-9338-F250C19224AE}" sibTransId="{B487F43E-EE27-4C7A-B0FE-547AAF729298}"/>
    <dgm:cxn modelId="{AE47AB5F-A1F1-45AA-AF7C-AAEDE676E9F8}" type="presOf" srcId="{EF411F1B-3E0B-4825-986A-0CBF7E68CDBA}" destId="{F462C359-3DEF-4D57-A612-136A47E4E71F}" srcOrd="0" destOrd="0" presId="urn:microsoft.com/office/officeart/2005/8/layout/hierarchy2"/>
    <dgm:cxn modelId="{7163E776-C7F0-44BE-B8D4-AC15E4F9D7D9}" type="presOf" srcId="{2D916C51-58AB-4ECF-9B45-60E7FABD83F2}" destId="{B901C96C-9F33-46B9-B8C3-83858B63B3D8}" srcOrd="0" destOrd="0" presId="urn:microsoft.com/office/officeart/2005/8/layout/hierarchy2"/>
    <dgm:cxn modelId="{F679E7DD-2774-4683-A720-8F5CF9CE701C}" srcId="{5C9D4A9D-0453-454C-B340-7EF40B92A038}" destId="{50AC35E6-B441-4C94-95AD-E0C7D121F715}" srcOrd="1" destOrd="0" parTransId="{EF411F1B-3E0B-4825-986A-0CBF7E68CDBA}" sibTransId="{B9445D72-E181-4160-ABB5-8289402A9162}"/>
    <dgm:cxn modelId="{E339CFCE-7706-4B41-85AB-190BF201008A}" type="presOf" srcId="{2D662ED4-1478-4F13-9338-F250C19224AE}" destId="{2F2E3FDC-9AC3-4BBC-A5DA-F31A0123B4A2}" srcOrd="0" destOrd="0" presId="urn:microsoft.com/office/officeart/2005/8/layout/hierarchy2"/>
    <dgm:cxn modelId="{EDD2FC49-7332-4A5C-9CB4-A3CA923EDF94}" type="presOf" srcId="{FA9FDCF2-6238-4BE6-9F47-FEABEA68E0B7}" destId="{C155E888-CB29-4F13-B635-5BA595C3C6D7}" srcOrd="0" destOrd="0" presId="urn:microsoft.com/office/officeart/2005/8/layout/hierarchy2"/>
    <dgm:cxn modelId="{AC6D0977-10B9-4BE7-A2FD-852CC71D86A7}" srcId="{50AC35E6-B441-4C94-95AD-E0C7D121F715}" destId="{421B41E1-AF48-4E42-AB5E-A4A90EB5FF3D}" srcOrd="1" destOrd="0" parTransId="{F3F90612-154C-4387-BBA4-E872DB6BE56B}" sibTransId="{6FB904AB-5313-4BD4-AF88-E36C5692479F}"/>
    <dgm:cxn modelId="{599500A0-D3EA-448B-A657-6B2A172FD299}" type="presOf" srcId="{2D662ED4-1478-4F13-9338-F250C19224AE}" destId="{DF55F4F9-131A-4DFD-87F2-2BD5CDE7F191}" srcOrd="1" destOrd="0" presId="urn:microsoft.com/office/officeart/2005/8/layout/hierarchy2"/>
    <dgm:cxn modelId="{4091E2D4-DD7B-43E9-8BAF-EE6A16C55447}" type="presOf" srcId="{CC2E9862-811A-4F00-9506-386291F9D3DD}" destId="{F962F2AD-6B9D-4A8B-A4F4-12E1EB2FFCA7}" srcOrd="0" destOrd="0" presId="urn:microsoft.com/office/officeart/2005/8/layout/hierarchy2"/>
    <dgm:cxn modelId="{68C64F0B-C794-431C-A224-8B6689E47451}" type="presOf" srcId="{50AC35E6-B441-4C94-95AD-E0C7D121F715}" destId="{36EB68BB-6C62-4D5C-841D-20576660F910}" srcOrd="0" destOrd="0" presId="urn:microsoft.com/office/officeart/2005/8/layout/hierarchy2"/>
    <dgm:cxn modelId="{2F28E7AA-16F3-42A3-9F25-4CF20B3DE9FA}" type="presOf" srcId="{421B41E1-AF48-4E42-AB5E-A4A90EB5FF3D}" destId="{F26F6052-0A8A-46A1-9EEC-7A9BDDF5ABBA}" srcOrd="0" destOrd="0" presId="urn:microsoft.com/office/officeart/2005/8/layout/hierarchy2"/>
    <dgm:cxn modelId="{F4AED5C3-030E-4E4F-BC52-B443197F7DBE}" type="presOf" srcId="{FA9FDCF2-6238-4BE6-9F47-FEABEA68E0B7}" destId="{CA2783D2-BB35-4CD4-BEC6-E33FC66CF065}" srcOrd="1" destOrd="0" presId="urn:microsoft.com/office/officeart/2005/8/layout/hierarchy2"/>
    <dgm:cxn modelId="{F1DE2B50-0ABB-4475-83D2-1CB7608B0099}" srcId="{50AC35E6-B441-4C94-95AD-E0C7D121F715}" destId="{931C509F-6AEA-48FD-9BC3-F3EE3E499DC5}" srcOrd="0" destOrd="0" parTransId="{6D23EC9A-20B0-42F0-B91D-D6464F40F767}" sibTransId="{DDF90BE7-7F28-45CA-8CA2-29B458FC9B99}"/>
    <dgm:cxn modelId="{0BC3713E-24B6-4D2A-8A81-149032F606DA}" type="presOf" srcId="{E6930CD4-13E0-46DD-9F05-3EC4FDC8CA43}" destId="{FE7023C4-FDAB-405B-AD2B-0DEEDFE4BEEF}" srcOrd="0" destOrd="0" presId="urn:microsoft.com/office/officeart/2005/8/layout/hierarchy2"/>
    <dgm:cxn modelId="{F10C24AA-F492-4667-AB95-CFDB29136927}" type="presOf" srcId="{F3F90612-154C-4387-BBA4-E872DB6BE56B}" destId="{9F02D230-C223-4954-B93D-D6A5D25441C2}" srcOrd="1" destOrd="0" presId="urn:microsoft.com/office/officeart/2005/8/layout/hierarchy2"/>
    <dgm:cxn modelId="{629BF0BB-1A4D-4F6C-8C8E-290285032E0C}" type="presOf" srcId="{078DF370-F46A-4CA4-8386-EEB0E8D41127}" destId="{EFCFAEF4-44EB-4B9A-8974-AD10901FD138}" srcOrd="1" destOrd="0" presId="urn:microsoft.com/office/officeart/2005/8/layout/hierarchy2"/>
    <dgm:cxn modelId="{4CC1D254-AFEA-48DA-9BC6-71F8C5E30D55}" type="presOf" srcId="{078DF370-F46A-4CA4-8386-EEB0E8D41127}" destId="{454EBEDA-B461-4F35-84DE-75D7C325E7CE}" srcOrd="0" destOrd="0" presId="urn:microsoft.com/office/officeart/2005/8/layout/hierarchy2"/>
    <dgm:cxn modelId="{3286BD77-401E-4038-B96F-C4782CFC464F}" srcId="{923BB65B-6557-4E97-8AC1-46772B3493A6}" destId="{E6930CD4-13E0-46DD-9F05-3EC4FDC8CA43}" srcOrd="1" destOrd="0" parTransId="{078DF370-F46A-4CA4-8386-EEB0E8D41127}" sibTransId="{6FAEFA5B-31D3-45F7-8221-2B66F1CDE3F7}"/>
    <dgm:cxn modelId="{2858D74C-1CCE-4532-B8A0-EEA4FEDB6D44}" type="presOf" srcId="{931C509F-6AEA-48FD-9BC3-F3EE3E499DC5}" destId="{3B081396-C9F2-498B-83E4-910702E731B2}" srcOrd="0" destOrd="0" presId="urn:microsoft.com/office/officeart/2005/8/layout/hierarchy2"/>
    <dgm:cxn modelId="{B55EC40A-86F2-402C-BE52-C2A67970E225}" srcId="{5C9D4A9D-0453-454C-B340-7EF40B92A038}" destId="{923BB65B-6557-4E97-8AC1-46772B3493A6}" srcOrd="0" destOrd="0" parTransId="{FA9FDCF2-6238-4BE6-9F47-FEABEA68E0B7}" sibTransId="{7EADBC95-2DBD-48DE-955F-D99E784A1C77}"/>
    <dgm:cxn modelId="{D77ADD04-F078-4F40-B728-06D4587970EB}" type="presOf" srcId="{6D23EC9A-20B0-42F0-B91D-D6464F40F767}" destId="{B17AF259-8996-420E-84A4-A2778AA00940}" srcOrd="1" destOrd="0" presId="urn:microsoft.com/office/officeart/2005/8/layout/hierarchy2"/>
    <dgm:cxn modelId="{F4AC6B1A-2261-43C1-918E-590BBAEA4E2A}" type="presOf" srcId="{F3F90612-154C-4387-BBA4-E872DB6BE56B}" destId="{251F4FCE-2E09-4D12-B342-6EB845F0F1E9}" srcOrd="0" destOrd="0" presId="urn:microsoft.com/office/officeart/2005/8/layout/hierarchy2"/>
    <dgm:cxn modelId="{DE8B0FAF-B78B-4DED-A383-9B2688DCA1F2}" srcId="{CC2E9862-811A-4F00-9506-386291F9D3DD}" destId="{5C9D4A9D-0453-454C-B340-7EF40B92A038}" srcOrd="0" destOrd="0" parTransId="{E6E46C0C-A559-4AE2-98E2-BD6D442707DE}" sibTransId="{34E91D10-9262-4EE2-B598-6F3EB88C604F}"/>
    <dgm:cxn modelId="{593B854B-FE1D-438D-BCBB-99BDF57FE556}" type="presOf" srcId="{EF411F1B-3E0B-4825-986A-0CBF7E68CDBA}" destId="{47999213-62DD-4916-A965-388DD28D0F24}" srcOrd="1" destOrd="0" presId="urn:microsoft.com/office/officeart/2005/8/layout/hierarchy2"/>
    <dgm:cxn modelId="{F7156EFD-6588-4662-A8EB-1231AD221A94}" type="presOf" srcId="{5C9D4A9D-0453-454C-B340-7EF40B92A038}" destId="{A800E0F8-1F4C-47DD-A640-EB39557C9B9C}" srcOrd="0" destOrd="0" presId="urn:microsoft.com/office/officeart/2005/8/layout/hierarchy2"/>
    <dgm:cxn modelId="{2A397B74-8877-4785-B68F-5CFAC8DFFA0D}" type="presOf" srcId="{923BB65B-6557-4E97-8AC1-46772B3493A6}" destId="{643365BF-6AD1-47A7-BB39-FC1BCA02278E}" srcOrd="0" destOrd="0" presId="urn:microsoft.com/office/officeart/2005/8/layout/hierarchy2"/>
    <dgm:cxn modelId="{C76EC5F4-98B6-4F04-BC91-90BCD91CA4FB}" type="presOf" srcId="{6D23EC9A-20B0-42F0-B91D-D6464F40F767}" destId="{DD245846-A431-4C9E-BC74-D70B37DB2DE5}" srcOrd="0" destOrd="0" presId="urn:microsoft.com/office/officeart/2005/8/layout/hierarchy2"/>
    <dgm:cxn modelId="{46E528FB-CD36-4B90-9383-5340A08E8990}" type="presParOf" srcId="{F962F2AD-6B9D-4A8B-A4F4-12E1EB2FFCA7}" destId="{662920D1-F2D6-4BD6-A472-8B36D85CC966}" srcOrd="0" destOrd="0" presId="urn:microsoft.com/office/officeart/2005/8/layout/hierarchy2"/>
    <dgm:cxn modelId="{7C66331E-BFEE-43FF-9DB1-ACD2A4017A8A}" type="presParOf" srcId="{662920D1-F2D6-4BD6-A472-8B36D85CC966}" destId="{A800E0F8-1F4C-47DD-A640-EB39557C9B9C}" srcOrd="0" destOrd="0" presId="urn:microsoft.com/office/officeart/2005/8/layout/hierarchy2"/>
    <dgm:cxn modelId="{F3227267-A274-4312-9A5D-8BF5EF45174D}" type="presParOf" srcId="{662920D1-F2D6-4BD6-A472-8B36D85CC966}" destId="{13BE4282-197B-4417-9D59-81CE3B629F95}" srcOrd="1" destOrd="0" presId="urn:microsoft.com/office/officeart/2005/8/layout/hierarchy2"/>
    <dgm:cxn modelId="{623E7250-8240-41D3-8B79-1169D7735CA4}" type="presParOf" srcId="{13BE4282-197B-4417-9D59-81CE3B629F95}" destId="{C155E888-CB29-4F13-B635-5BA595C3C6D7}" srcOrd="0" destOrd="0" presId="urn:microsoft.com/office/officeart/2005/8/layout/hierarchy2"/>
    <dgm:cxn modelId="{1230D264-F70F-4C01-950A-3176ED1F390A}" type="presParOf" srcId="{C155E888-CB29-4F13-B635-5BA595C3C6D7}" destId="{CA2783D2-BB35-4CD4-BEC6-E33FC66CF065}" srcOrd="0" destOrd="0" presId="urn:microsoft.com/office/officeart/2005/8/layout/hierarchy2"/>
    <dgm:cxn modelId="{B53F00FB-A63B-4073-9C9F-836E5200F124}" type="presParOf" srcId="{13BE4282-197B-4417-9D59-81CE3B629F95}" destId="{EBFE02F0-D147-410E-96AD-5CBE8C92452F}" srcOrd="1" destOrd="0" presId="urn:microsoft.com/office/officeart/2005/8/layout/hierarchy2"/>
    <dgm:cxn modelId="{30AF4CB1-8B2D-4805-B30C-B263857EB283}" type="presParOf" srcId="{EBFE02F0-D147-410E-96AD-5CBE8C92452F}" destId="{643365BF-6AD1-47A7-BB39-FC1BCA02278E}" srcOrd="0" destOrd="0" presId="urn:microsoft.com/office/officeart/2005/8/layout/hierarchy2"/>
    <dgm:cxn modelId="{E1E81846-C430-4678-AFAA-B46AEE60372B}" type="presParOf" srcId="{EBFE02F0-D147-410E-96AD-5CBE8C92452F}" destId="{7B511BDA-D289-4B9B-ADBB-A3ADA12557D7}" srcOrd="1" destOrd="0" presId="urn:microsoft.com/office/officeart/2005/8/layout/hierarchy2"/>
    <dgm:cxn modelId="{A85EE4BF-A4D6-45F8-ADBD-3372FE394728}" type="presParOf" srcId="{7B511BDA-D289-4B9B-ADBB-A3ADA12557D7}" destId="{2F2E3FDC-9AC3-4BBC-A5DA-F31A0123B4A2}" srcOrd="0" destOrd="0" presId="urn:microsoft.com/office/officeart/2005/8/layout/hierarchy2"/>
    <dgm:cxn modelId="{65A3B710-52D4-405E-AF76-6045BB57B1BF}" type="presParOf" srcId="{2F2E3FDC-9AC3-4BBC-A5DA-F31A0123B4A2}" destId="{DF55F4F9-131A-4DFD-87F2-2BD5CDE7F191}" srcOrd="0" destOrd="0" presId="urn:microsoft.com/office/officeart/2005/8/layout/hierarchy2"/>
    <dgm:cxn modelId="{43D47509-8B1C-48CE-9CA3-AAE4134746B4}" type="presParOf" srcId="{7B511BDA-D289-4B9B-ADBB-A3ADA12557D7}" destId="{4EF39827-5EB8-4A20-B6AD-DDF18935E48F}" srcOrd="1" destOrd="0" presId="urn:microsoft.com/office/officeart/2005/8/layout/hierarchy2"/>
    <dgm:cxn modelId="{5E5012F6-E36F-4DB2-A25F-9DE57704C1D5}" type="presParOf" srcId="{4EF39827-5EB8-4A20-B6AD-DDF18935E48F}" destId="{B901C96C-9F33-46B9-B8C3-83858B63B3D8}" srcOrd="0" destOrd="0" presId="urn:microsoft.com/office/officeart/2005/8/layout/hierarchy2"/>
    <dgm:cxn modelId="{1A397223-ED0C-47EB-A5E7-4367B9B24402}" type="presParOf" srcId="{4EF39827-5EB8-4A20-B6AD-DDF18935E48F}" destId="{39F66A7E-8604-4200-A3CF-DA558A227A93}" srcOrd="1" destOrd="0" presId="urn:microsoft.com/office/officeart/2005/8/layout/hierarchy2"/>
    <dgm:cxn modelId="{3753E871-DDB1-4159-902E-1C095C69F33A}" type="presParOf" srcId="{7B511BDA-D289-4B9B-ADBB-A3ADA12557D7}" destId="{454EBEDA-B461-4F35-84DE-75D7C325E7CE}" srcOrd="2" destOrd="0" presId="urn:microsoft.com/office/officeart/2005/8/layout/hierarchy2"/>
    <dgm:cxn modelId="{D45A193B-2850-41BA-9311-6D86385A4B69}" type="presParOf" srcId="{454EBEDA-B461-4F35-84DE-75D7C325E7CE}" destId="{EFCFAEF4-44EB-4B9A-8974-AD10901FD138}" srcOrd="0" destOrd="0" presId="urn:microsoft.com/office/officeart/2005/8/layout/hierarchy2"/>
    <dgm:cxn modelId="{E90E5F2B-8631-41C7-A887-B198427D46F4}" type="presParOf" srcId="{7B511BDA-D289-4B9B-ADBB-A3ADA12557D7}" destId="{4101E838-A5CE-4A95-82B9-C348ABC138BB}" srcOrd="3" destOrd="0" presId="urn:microsoft.com/office/officeart/2005/8/layout/hierarchy2"/>
    <dgm:cxn modelId="{362CAC2B-C6BA-41DF-87BD-60048D814059}" type="presParOf" srcId="{4101E838-A5CE-4A95-82B9-C348ABC138BB}" destId="{FE7023C4-FDAB-405B-AD2B-0DEEDFE4BEEF}" srcOrd="0" destOrd="0" presId="urn:microsoft.com/office/officeart/2005/8/layout/hierarchy2"/>
    <dgm:cxn modelId="{9E47F821-E5C6-4618-A3E8-29A538D3DE8E}" type="presParOf" srcId="{4101E838-A5CE-4A95-82B9-C348ABC138BB}" destId="{C96E65A6-9FAB-429A-B777-34100E4CE4C7}" srcOrd="1" destOrd="0" presId="urn:microsoft.com/office/officeart/2005/8/layout/hierarchy2"/>
    <dgm:cxn modelId="{554E66BB-BC44-41FB-9666-CFF73C8C98FB}" type="presParOf" srcId="{13BE4282-197B-4417-9D59-81CE3B629F95}" destId="{F462C359-3DEF-4D57-A612-136A47E4E71F}" srcOrd="2" destOrd="0" presId="urn:microsoft.com/office/officeart/2005/8/layout/hierarchy2"/>
    <dgm:cxn modelId="{3573C41F-E8A4-4A21-B234-175FD33BB018}" type="presParOf" srcId="{F462C359-3DEF-4D57-A612-136A47E4E71F}" destId="{47999213-62DD-4916-A965-388DD28D0F24}" srcOrd="0" destOrd="0" presId="urn:microsoft.com/office/officeart/2005/8/layout/hierarchy2"/>
    <dgm:cxn modelId="{9EEEAA63-964D-4F2D-AD5B-7F40023652E9}" type="presParOf" srcId="{13BE4282-197B-4417-9D59-81CE3B629F95}" destId="{8848EC6A-0717-4FF3-B49A-E4F9A771AC0E}" srcOrd="3" destOrd="0" presId="urn:microsoft.com/office/officeart/2005/8/layout/hierarchy2"/>
    <dgm:cxn modelId="{EF43C864-FAC1-4853-934F-F0D90F53170E}" type="presParOf" srcId="{8848EC6A-0717-4FF3-B49A-E4F9A771AC0E}" destId="{36EB68BB-6C62-4D5C-841D-20576660F910}" srcOrd="0" destOrd="0" presId="urn:microsoft.com/office/officeart/2005/8/layout/hierarchy2"/>
    <dgm:cxn modelId="{C99A17C2-B053-49E6-B17A-92718C0244D3}" type="presParOf" srcId="{8848EC6A-0717-4FF3-B49A-E4F9A771AC0E}" destId="{68F186A5-6C09-4F3C-8D02-6EE07897D624}" srcOrd="1" destOrd="0" presId="urn:microsoft.com/office/officeart/2005/8/layout/hierarchy2"/>
    <dgm:cxn modelId="{B9AC4D99-27D3-48AC-9C9B-F83CBDCDCE3E}" type="presParOf" srcId="{68F186A5-6C09-4F3C-8D02-6EE07897D624}" destId="{DD245846-A431-4C9E-BC74-D70B37DB2DE5}" srcOrd="0" destOrd="0" presId="urn:microsoft.com/office/officeart/2005/8/layout/hierarchy2"/>
    <dgm:cxn modelId="{2F5571F5-3EEA-47B5-8472-0BAD60A683F2}" type="presParOf" srcId="{DD245846-A431-4C9E-BC74-D70B37DB2DE5}" destId="{B17AF259-8996-420E-84A4-A2778AA00940}" srcOrd="0" destOrd="0" presId="urn:microsoft.com/office/officeart/2005/8/layout/hierarchy2"/>
    <dgm:cxn modelId="{0E4529AB-0A67-4FCF-8D6A-B1A8C708DD68}" type="presParOf" srcId="{68F186A5-6C09-4F3C-8D02-6EE07897D624}" destId="{00FFB53F-18DF-46CE-9803-F00071992C7D}" srcOrd="1" destOrd="0" presId="urn:microsoft.com/office/officeart/2005/8/layout/hierarchy2"/>
    <dgm:cxn modelId="{3D52C5F9-C8BF-4A07-90C4-BA410ECDE93C}" type="presParOf" srcId="{00FFB53F-18DF-46CE-9803-F00071992C7D}" destId="{3B081396-C9F2-498B-83E4-910702E731B2}" srcOrd="0" destOrd="0" presId="urn:microsoft.com/office/officeart/2005/8/layout/hierarchy2"/>
    <dgm:cxn modelId="{6ADD26CB-440A-4962-830C-F6B7D3E98949}" type="presParOf" srcId="{00FFB53F-18DF-46CE-9803-F00071992C7D}" destId="{EC5DAA84-0582-424F-A4A0-A9010AD713D8}" srcOrd="1" destOrd="0" presId="urn:microsoft.com/office/officeart/2005/8/layout/hierarchy2"/>
    <dgm:cxn modelId="{21C645AF-90C8-484B-87EE-B5D6D3D82BAE}" type="presParOf" srcId="{68F186A5-6C09-4F3C-8D02-6EE07897D624}" destId="{251F4FCE-2E09-4D12-B342-6EB845F0F1E9}" srcOrd="2" destOrd="0" presId="urn:microsoft.com/office/officeart/2005/8/layout/hierarchy2"/>
    <dgm:cxn modelId="{DC9DE92F-D087-4469-BC4D-60623FE3257D}" type="presParOf" srcId="{251F4FCE-2E09-4D12-B342-6EB845F0F1E9}" destId="{9F02D230-C223-4954-B93D-D6A5D25441C2}" srcOrd="0" destOrd="0" presId="urn:microsoft.com/office/officeart/2005/8/layout/hierarchy2"/>
    <dgm:cxn modelId="{DD5361CF-66EF-4FC5-A178-4D2B0C5BF17B}" type="presParOf" srcId="{68F186A5-6C09-4F3C-8D02-6EE07897D624}" destId="{D1DCFB90-38B5-4A18-B2C1-AB5571D6A1BC}" srcOrd="3" destOrd="0" presId="urn:microsoft.com/office/officeart/2005/8/layout/hierarchy2"/>
    <dgm:cxn modelId="{AE61A65C-69F9-4682-B401-99A443BA1E80}" type="presParOf" srcId="{D1DCFB90-38B5-4A18-B2C1-AB5571D6A1BC}" destId="{F26F6052-0A8A-46A1-9EEC-7A9BDDF5ABBA}" srcOrd="0" destOrd="0" presId="urn:microsoft.com/office/officeart/2005/8/layout/hierarchy2"/>
    <dgm:cxn modelId="{3AA4DBB0-23F8-43FC-9037-4402B3FF4FE4}" type="presParOf" srcId="{D1DCFB90-38B5-4A18-B2C1-AB5571D6A1BC}" destId="{BF46B8F1-E3E7-4FEA-85B6-40F3392CCCA8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C2E9862-811A-4F00-9506-386291F9D3DD}" type="doc">
      <dgm:prSet loTypeId="urn:microsoft.com/office/officeart/2005/8/layout/hierarchy2" loCatId="hierarchy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nb-NO"/>
        </a:p>
      </dgm:t>
    </dgm:pt>
    <dgm:pt modelId="{923BB65B-6557-4E97-8AC1-46772B3493A6}">
      <dgm:prSet phldrT="[Tekst]" custT="1"/>
      <dgm:spPr>
        <a:xfrm>
          <a:off x="295177" y="810184"/>
          <a:ext cx="1343856" cy="294495"/>
        </a:xfrm>
      </dgm:spPr>
      <dgm:t>
        <a:bodyPr/>
        <a:lstStyle/>
        <a:p>
          <a:pPr algn="ctr"/>
          <a:r>
            <a:rPr lang="nb-NO" sz="1600" b="1" dirty="0" smtClean="0">
              <a:solidFill>
                <a:srgbClr val="FF0000"/>
              </a:solidFill>
              <a:latin typeface="Calibri"/>
              <a:ea typeface="+mn-ea"/>
              <a:cs typeface="+mn-cs"/>
            </a:rPr>
            <a:t>Rent stoff</a:t>
          </a:r>
          <a:endParaRPr lang="nb-NO" sz="1600" b="1" dirty="0">
            <a:solidFill>
              <a:srgbClr val="FF0000"/>
            </a:solidFill>
            <a:latin typeface="Calibri"/>
            <a:ea typeface="+mn-ea"/>
            <a:cs typeface="+mn-cs"/>
          </a:endParaRPr>
        </a:p>
      </dgm:t>
    </dgm:pt>
    <dgm:pt modelId="{FA9FDCF2-6238-4BE6-9F47-FEABEA68E0B7}" type="parTrans" cxnId="{B55EC40A-86F2-402C-BE52-C2A67970E225}">
      <dgm:prSet/>
      <dgm:spPr>
        <a:xfrm>
          <a:off x="967105" y="534095"/>
          <a:ext cx="895441" cy="193262"/>
        </a:xfrm>
      </dgm:spPr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7EADBC95-2DBD-48DE-955F-D99E784A1C77}" type="sibTrans" cxnId="{B55EC40A-86F2-402C-BE52-C2A67970E225}">
      <dgm:prSet/>
      <dgm:spPr/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50AC35E6-B441-4C94-95AD-E0C7D121F715}">
      <dgm:prSet phldrT="[Tekst]" custT="1"/>
      <dgm:spPr>
        <a:xfrm>
          <a:off x="1832296" y="810184"/>
          <a:ext cx="1597619" cy="294495"/>
        </a:xfrm>
      </dgm:spPr>
      <dgm:t>
        <a:bodyPr/>
        <a:lstStyle/>
        <a:p>
          <a:pPr algn="ctr"/>
          <a:r>
            <a:rPr lang="nb-NO" sz="1600" b="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Stoffblanding</a:t>
          </a:r>
          <a:endParaRPr lang="nb-NO" sz="1600" b="0" dirty="0">
            <a:solidFill>
              <a:schemeClr val="tx1"/>
            </a:solidFill>
            <a:latin typeface="Calibri"/>
            <a:ea typeface="+mn-ea"/>
            <a:cs typeface="+mn-cs"/>
          </a:endParaRPr>
        </a:p>
      </dgm:t>
    </dgm:pt>
    <dgm:pt modelId="{EF411F1B-3E0B-4825-986A-0CBF7E68CDBA}" type="parTrans" cxnId="{F679E7DD-2774-4683-A720-8F5CF9CE701C}">
      <dgm:prSet/>
      <dgm:spPr>
        <a:xfrm>
          <a:off x="1862546" y="534095"/>
          <a:ext cx="768559" cy="193262"/>
        </a:xfrm>
      </dgm:spPr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B9445D72-E181-4160-ABB5-8289402A9162}" type="sibTrans" cxnId="{F679E7DD-2774-4683-A720-8F5CF9CE701C}">
      <dgm:prSet/>
      <dgm:spPr/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2D916C51-58AB-4ECF-9B45-60E7FABD83F2}">
      <dgm:prSet custT="1"/>
      <dgm:spPr>
        <a:xfrm>
          <a:off x="1168683" y="1463596"/>
          <a:ext cx="1083605" cy="294495"/>
        </a:xfrm>
      </dgm:spPr>
      <dgm:t>
        <a:bodyPr/>
        <a:lstStyle/>
        <a:p>
          <a:pPr algn="ctr"/>
          <a:r>
            <a:rPr lang="nb-NO" sz="1600" b="0" smtClean="0">
              <a:latin typeface="Calibri"/>
              <a:ea typeface="+mn-ea"/>
              <a:cs typeface="+mn-cs"/>
            </a:rPr>
            <a:t>grunnstoffer</a:t>
          </a:r>
          <a:endParaRPr lang="nb-NO" sz="1600" b="0" dirty="0">
            <a:latin typeface="Calibri"/>
            <a:ea typeface="+mn-ea"/>
            <a:cs typeface="+mn-cs"/>
          </a:endParaRPr>
        </a:p>
      </dgm:t>
    </dgm:pt>
    <dgm:pt modelId="{2D662ED4-1478-4F13-9338-F250C19224AE}" type="parTrans" cxnId="{9EB0C5E4-9490-472F-8D5F-729116280A02}">
      <dgm:prSet/>
      <dgm:spPr>
        <a:xfrm>
          <a:off x="967105" y="1187506"/>
          <a:ext cx="537496" cy="276089"/>
        </a:xfrm>
      </dgm:spPr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B487F43E-EE27-4C7A-B0FE-547AAF729298}" type="sibTrans" cxnId="{9EB0C5E4-9490-472F-8D5F-729116280A02}">
      <dgm:prSet/>
      <dgm:spPr/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E6930CD4-13E0-46DD-9F05-3EC4FDC8CA43}">
      <dgm:prSet custT="1"/>
      <dgm:spPr>
        <a:xfrm>
          <a:off x="1168683" y="2117008"/>
          <a:ext cx="1120638" cy="294495"/>
        </a:xfrm>
      </dgm:spPr>
      <dgm:t>
        <a:bodyPr/>
        <a:lstStyle/>
        <a:p>
          <a:pPr algn="ctr"/>
          <a:r>
            <a:rPr lang="nb-NO" sz="1600" b="0" smtClean="0">
              <a:latin typeface="Calibri"/>
              <a:ea typeface="+mn-ea"/>
              <a:cs typeface="+mn-cs"/>
            </a:rPr>
            <a:t>forbindelser</a:t>
          </a:r>
          <a:endParaRPr lang="nb-NO" sz="1600" b="0" dirty="0">
            <a:latin typeface="Calibri"/>
            <a:ea typeface="+mn-ea"/>
            <a:cs typeface="+mn-cs"/>
          </a:endParaRPr>
        </a:p>
      </dgm:t>
    </dgm:pt>
    <dgm:pt modelId="{078DF370-F46A-4CA4-8386-EEB0E8D41127}" type="parTrans" cxnId="{3286BD77-401E-4038-B96F-C4782CFC464F}">
      <dgm:prSet/>
      <dgm:spPr>
        <a:xfrm>
          <a:off x="967105" y="1187506"/>
          <a:ext cx="548976" cy="929501"/>
        </a:xfrm>
      </dgm:spPr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6FAEFA5B-31D3-45F7-8221-2B66F1CDE3F7}" type="sibTrans" cxnId="{3286BD77-401E-4038-B96F-C4782CFC464F}">
      <dgm:prSet/>
      <dgm:spPr/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931C509F-6AEA-48FD-9BC3-F3EE3E499DC5}">
      <dgm:prSet phldrT="[Tekst]" custT="1"/>
      <dgm:spPr>
        <a:xfrm>
          <a:off x="2870749" y="1463596"/>
          <a:ext cx="920298" cy="294495"/>
        </a:xfrm>
      </dgm:spPr>
      <dgm:t>
        <a:bodyPr/>
        <a:lstStyle/>
        <a:p>
          <a:pPr algn="ctr"/>
          <a:r>
            <a:rPr lang="nb-NO" sz="1600" b="1" dirty="0" smtClean="0">
              <a:solidFill>
                <a:srgbClr val="FF0000"/>
              </a:solidFill>
              <a:latin typeface="Calibri"/>
              <a:ea typeface="+mn-ea"/>
              <a:cs typeface="+mn-cs"/>
            </a:rPr>
            <a:t>homogene blandinger</a:t>
          </a:r>
          <a:br>
            <a:rPr lang="nb-NO" sz="1600" b="1" dirty="0" smtClean="0">
              <a:solidFill>
                <a:srgbClr val="FF0000"/>
              </a:solidFill>
              <a:latin typeface="Calibri"/>
              <a:ea typeface="+mn-ea"/>
              <a:cs typeface="+mn-cs"/>
            </a:rPr>
          </a:br>
          <a:r>
            <a:rPr lang="nb-NO" sz="1600" b="1" dirty="0" smtClean="0">
              <a:solidFill>
                <a:srgbClr val="FF0000"/>
              </a:solidFill>
              <a:latin typeface="Calibri"/>
              <a:ea typeface="+mn-ea"/>
              <a:cs typeface="+mn-cs"/>
            </a:rPr>
            <a:t>(løsninger)</a:t>
          </a:r>
          <a:endParaRPr lang="nb-NO" sz="1600" b="1" dirty="0">
            <a:solidFill>
              <a:srgbClr val="FF0000"/>
            </a:solidFill>
            <a:latin typeface="Calibri"/>
            <a:ea typeface="+mn-ea"/>
            <a:cs typeface="+mn-cs"/>
          </a:endParaRPr>
        </a:p>
      </dgm:t>
    </dgm:pt>
    <dgm:pt modelId="{6D23EC9A-20B0-42F0-B91D-D6464F40F767}" type="parTrans" cxnId="{F1DE2B50-0ABB-4475-83D2-1CB7608B0099}">
      <dgm:prSet/>
      <dgm:spPr>
        <a:xfrm>
          <a:off x="2631106" y="1187506"/>
          <a:ext cx="524935" cy="276089"/>
        </a:xfrm>
      </dgm:spPr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DDF90BE7-7F28-45CA-8CA2-29B458FC9B99}" type="sibTrans" cxnId="{F1DE2B50-0ABB-4475-83D2-1CB7608B0099}">
      <dgm:prSet/>
      <dgm:spPr/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421B41E1-AF48-4E42-AB5E-A4A90EB5FF3D}">
      <dgm:prSet phldrT="[Tekst]" custT="1"/>
      <dgm:spPr>
        <a:xfrm>
          <a:off x="2870749" y="2117008"/>
          <a:ext cx="920298" cy="294495"/>
        </a:xfrm>
      </dgm:spPr>
      <dgm:t>
        <a:bodyPr/>
        <a:lstStyle/>
        <a:p>
          <a:pPr algn="ctr"/>
          <a:r>
            <a:rPr lang="nb-NO" sz="1600" b="1" dirty="0" smtClean="0">
              <a:solidFill>
                <a:srgbClr val="FF0000"/>
              </a:solidFill>
              <a:latin typeface="Calibri"/>
              <a:ea typeface="+mn-ea"/>
              <a:cs typeface="+mn-cs"/>
            </a:rPr>
            <a:t>heterogene</a:t>
          </a:r>
          <a:br>
            <a:rPr lang="nb-NO" sz="1600" b="1" dirty="0" smtClean="0">
              <a:solidFill>
                <a:srgbClr val="FF0000"/>
              </a:solidFill>
              <a:latin typeface="Calibri"/>
              <a:ea typeface="+mn-ea"/>
              <a:cs typeface="+mn-cs"/>
            </a:rPr>
          </a:br>
          <a:r>
            <a:rPr lang="nb-NO" sz="1600" b="1" dirty="0" smtClean="0">
              <a:solidFill>
                <a:srgbClr val="FF0000"/>
              </a:solidFill>
              <a:latin typeface="Calibri"/>
              <a:ea typeface="+mn-ea"/>
              <a:cs typeface="+mn-cs"/>
            </a:rPr>
            <a:t>blandinger</a:t>
          </a:r>
          <a:endParaRPr lang="nb-NO" sz="1600" b="1" dirty="0">
            <a:solidFill>
              <a:srgbClr val="FF0000"/>
            </a:solidFill>
            <a:latin typeface="Calibri"/>
            <a:ea typeface="+mn-ea"/>
            <a:cs typeface="+mn-cs"/>
          </a:endParaRPr>
        </a:p>
      </dgm:t>
    </dgm:pt>
    <dgm:pt modelId="{F3F90612-154C-4387-BBA4-E872DB6BE56B}" type="parTrans" cxnId="{AC6D0977-10B9-4BE7-A2FD-852CC71D86A7}">
      <dgm:prSet/>
      <dgm:spPr>
        <a:xfrm>
          <a:off x="2631106" y="1187506"/>
          <a:ext cx="524935" cy="929501"/>
        </a:xfrm>
      </dgm:spPr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6FB904AB-5313-4BD4-AF88-E36C5692479F}" type="sibTrans" cxnId="{AC6D0977-10B9-4BE7-A2FD-852CC71D86A7}">
      <dgm:prSet/>
      <dgm:spPr/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5C9D4A9D-0453-454C-B340-7EF40B92A038}">
      <dgm:prSet phldrT="[Tekst]" custT="1"/>
      <dgm:spPr>
        <a:xfrm>
          <a:off x="1279192" y="97136"/>
          <a:ext cx="1166708" cy="341040"/>
        </a:xfrm>
      </dgm:spPr>
      <dgm:t>
        <a:bodyPr/>
        <a:lstStyle/>
        <a:p>
          <a:pPr algn="ctr"/>
          <a:r>
            <a:rPr lang="nb-NO" sz="1600" b="0" dirty="0" smtClean="0">
              <a:latin typeface="Calibri"/>
              <a:ea typeface="+mn-ea"/>
              <a:cs typeface="+mn-cs"/>
            </a:rPr>
            <a:t>Stoff </a:t>
          </a:r>
        </a:p>
      </dgm:t>
    </dgm:pt>
    <dgm:pt modelId="{34E91D10-9262-4EE2-B598-6F3EB88C604F}" type="sibTrans" cxnId="{DE8B0FAF-B78B-4DED-A383-9B2688DCA1F2}">
      <dgm:prSet/>
      <dgm:spPr/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E6E46C0C-A559-4AE2-98E2-BD6D442707DE}" type="parTrans" cxnId="{DE8B0FAF-B78B-4DED-A383-9B2688DCA1F2}">
      <dgm:prSet/>
      <dgm:spPr/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F962F2AD-6B9D-4A8B-A4F4-12E1EB2FFCA7}" type="pres">
      <dgm:prSet presAssocID="{CC2E9862-811A-4F00-9506-386291F9D3DD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662920D1-F2D6-4BD6-A472-8B36D85CC966}" type="pres">
      <dgm:prSet presAssocID="{5C9D4A9D-0453-454C-B340-7EF40B92A038}" presName="root1" presStyleCnt="0"/>
      <dgm:spPr/>
      <dgm:t>
        <a:bodyPr/>
        <a:lstStyle/>
        <a:p>
          <a:endParaRPr lang="nb-NO"/>
        </a:p>
      </dgm:t>
    </dgm:pt>
    <dgm:pt modelId="{A800E0F8-1F4C-47DD-A640-EB39557C9B9C}" type="pres">
      <dgm:prSet presAssocID="{5C9D4A9D-0453-454C-B340-7EF40B92A038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13BE4282-197B-4417-9D59-81CE3B629F95}" type="pres">
      <dgm:prSet presAssocID="{5C9D4A9D-0453-454C-B340-7EF40B92A038}" presName="level2hierChild" presStyleCnt="0"/>
      <dgm:spPr/>
      <dgm:t>
        <a:bodyPr/>
        <a:lstStyle/>
        <a:p>
          <a:endParaRPr lang="nb-NO"/>
        </a:p>
      </dgm:t>
    </dgm:pt>
    <dgm:pt modelId="{C155E888-CB29-4F13-B635-5BA595C3C6D7}" type="pres">
      <dgm:prSet presAssocID="{FA9FDCF2-6238-4BE6-9F47-FEABEA68E0B7}" presName="conn2-1" presStyleLbl="parChTrans1D2" presStyleIdx="0" presStyleCnt="2"/>
      <dgm:spPr/>
      <dgm:t>
        <a:bodyPr/>
        <a:lstStyle/>
        <a:p>
          <a:endParaRPr lang="nb-NO"/>
        </a:p>
      </dgm:t>
    </dgm:pt>
    <dgm:pt modelId="{CA2783D2-BB35-4CD4-BEC6-E33FC66CF065}" type="pres">
      <dgm:prSet presAssocID="{FA9FDCF2-6238-4BE6-9F47-FEABEA68E0B7}" presName="connTx" presStyleLbl="parChTrans1D2" presStyleIdx="0" presStyleCnt="2"/>
      <dgm:spPr/>
      <dgm:t>
        <a:bodyPr/>
        <a:lstStyle/>
        <a:p>
          <a:endParaRPr lang="nb-NO"/>
        </a:p>
      </dgm:t>
    </dgm:pt>
    <dgm:pt modelId="{EBFE02F0-D147-410E-96AD-5CBE8C92452F}" type="pres">
      <dgm:prSet presAssocID="{923BB65B-6557-4E97-8AC1-46772B3493A6}" presName="root2" presStyleCnt="0"/>
      <dgm:spPr/>
      <dgm:t>
        <a:bodyPr/>
        <a:lstStyle/>
        <a:p>
          <a:endParaRPr lang="nb-NO"/>
        </a:p>
      </dgm:t>
    </dgm:pt>
    <dgm:pt modelId="{643365BF-6AD1-47A7-BB39-FC1BCA02278E}" type="pres">
      <dgm:prSet presAssocID="{923BB65B-6557-4E97-8AC1-46772B3493A6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7B511BDA-D289-4B9B-ADBB-A3ADA12557D7}" type="pres">
      <dgm:prSet presAssocID="{923BB65B-6557-4E97-8AC1-46772B3493A6}" presName="level3hierChild" presStyleCnt="0"/>
      <dgm:spPr/>
      <dgm:t>
        <a:bodyPr/>
        <a:lstStyle/>
        <a:p>
          <a:endParaRPr lang="nb-NO"/>
        </a:p>
      </dgm:t>
    </dgm:pt>
    <dgm:pt modelId="{2F2E3FDC-9AC3-4BBC-A5DA-F31A0123B4A2}" type="pres">
      <dgm:prSet presAssocID="{2D662ED4-1478-4F13-9338-F250C19224AE}" presName="conn2-1" presStyleLbl="parChTrans1D3" presStyleIdx="0" presStyleCnt="4"/>
      <dgm:spPr/>
      <dgm:t>
        <a:bodyPr/>
        <a:lstStyle/>
        <a:p>
          <a:endParaRPr lang="nb-NO"/>
        </a:p>
      </dgm:t>
    </dgm:pt>
    <dgm:pt modelId="{DF55F4F9-131A-4DFD-87F2-2BD5CDE7F191}" type="pres">
      <dgm:prSet presAssocID="{2D662ED4-1478-4F13-9338-F250C19224AE}" presName="connTx" presStyleLbl="parChTrans1D3" presStyleIdx="0" presStyleCnt="4"/>
      <dgm:spPr/>
      <dgm:t>
        <a:bodyPr/>
        <a:lstStyle/>
        <a:p>
          <a:endParaRPr lang="nb-NO"/>
        </a:p>
      </dgm:t>
    </dgm:pt>
    <dgm:pt modelId="{4EF39827-5EB8-4A20-B6AD-DDF18935E48F}" type="pres">
      <dgm:prSet presAssocID="{2D916C51-58AB-4ECF-9B45-60E7FABD83F2}" presName="root2" presStyleCnt="0"/>
      <dgm:spPr/>
      <dgm:t>
        <a:bodyPr/>
        <a:lstStyle/>
        <a:p>
          <a:endParaRPr lang="nb-NO"/>
        </a:p>
      </dgm:t>
    </dgm:pt>
    <dgm:pt modelId="{B901C96C-9F33-46B9-B8C3-83858B63B3D8}" type="pres">
      <dgm:prSet presAssocID="{2D916C51-58AB-4ECF-9B45-60E7FABD83F2}" presName="LevelTwoTextNode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39F66A7E-8604-4200-A3CF-DA558A227A93}" type="pres">
      <dgm:prSet presAssocID="{2D916C51-58AB-4ECF-9B45-60E7FABD83F2}" presName="level3hierChild" presStyleCnt="0"/>
      <dgm:spPr/>
      <dgm:t>
        <a:bodyPr/>
        <a:lstStyle/>
        <a:p>
          <a:endParaRPr lang="nb-NO"/>
        </a:p>
      </dgm:t>
    </dgm:pt>
    <dgm:pt modelId="{454EBEDA-B461-4F35-84DE-75D7C325E7CE}" type="pres">
      <dgm:prSet presAssocID="{078DF370-F46A-4CA4-8386-EEB0E8D41127}" presName="conn2-1" presStyleLbl="parChTrans1D3" presStyleIdx="1" presStyleCnt="4"/>
      <dgm:spPr/>
      <dgm:t>
        <a:bodyPr/>
        <a:lstStyle/>
        <a:p>
          <a:endParaRPr lang="nb-NO"/>
        </a:p>
      </dgm:t>
    </dgm:pt>
    <dgm:pt modelId="{EFCFAEF4-44EB-4B9A-8974-AD10901FD138}" type="pres">
      <dgm:prSet presAssocID="{078DF370-F46A-4CA4-8386-EEB0E8D41127}" presName="connTx" presStyleLbl="parChTrans1D3" presStyleIdx="1" presStyleCnt="4"/>
      <dgm:spPr/>
      <dgm:t>
        <a:bodyPr/>
        <a:lstStyle/>
        <a:p>
          <a:endParaRPr lang="nb-NO"/>
        </a:p>
      </dgm:t>
    </dgm:pt>
    <dgm:pt modelId="{4101E838-A5CE-4A95-82B9-C348ABC138BB}" type="pres">
      <dgm:prSet presAssocID="{E6930CD4-13E0-46DD-9F05-3EC4FDC8CA43}" presName="root2" presStyleCnt="0"/>
      <dgm:spPr/>
      <dgm:t>
        <a:bodyPr/>
        <a:lstStyle/>
        <a:p>
          <a:endParaRPr lang="nb-NO"/>
        </a:p>
      </dgm:t>
    </dgm:pt>
    <dgm:pt modelId="{FE7023C4-FDAB-405B-AD2B-0DEEDFE4BEEF}" type="pres">
      <dgm:prSet presAssocID="{E6930CD4-13E0-46DD-9F05-3EC4FDC8CA43}" presName="LevelTwoTextNode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C96E65A6-9FAB-429A-B777-34100E4CE4C7}" type="pres">
      <dgm:prSet presAssocID="{E6930CD4-13E0-46DD-9F05-3EC4FDC8CA43}" presName="level3hierChild" presStyleCnt="0"/>
      <dgm:spPr/>
      <dgm:t>
        <a:bodyPr/>
        <a:lstStyle/>
        <a:p>
          <a:endParaRPr lang="nb-NO"/>
        </a:p>
      </dgm:t>
    </dgm:pt>
    <dgm:pt modelId="{F462C359-3DEF-4D57-A612-136A47E4E71F}" type="pres">
      <dgm:prSet presAssocID="{EF411F1B-3E0B-4825-986A-0CBF7E68CDBA}" presName="conn2-1" presStyleLbl="parChTrans1D2" presStyleIdx="1" presStyleCnt="2"/>
      <dgm:spPr/>
      <dgm:t>
        <a:bodyPr/>
        <a:lstStyle/>
        <a:p>
          <a:endParaRPr lang="nb-NO"/>
        </a:p>
      </dgm:t>
    </dgm:pt>
    <dgm:pt modelId="{47999213-62DD-4916-A965-388DD28D0F24}" type="pres">
      <dgm:prSet presAssocID="{EF411F1B-3E0B-4825-986A-0CBF7E68CDBA}" presName="connTx" presStyleLbl="parChTrans1D2" presStyleIdx="1" presStyleCnt="2"/>
      <dgm:spPr/>
      <dgm:t>
        <a:bodyPr/>
        <a:lstStyle/>
        <a:p>
          <a:endParaRPr lang="nb-NO"/>
        </a:p>
      </dgm:t>
    </dgm:pt>
    <dgm:pt modelId="{8848EC6A-0717-4FF3-B49A-E4F9A771AC0E}" type="pres">
      <dgm:prSet presAssocID="{50AC35E6-B441-4C94-95AD-E0C7D121F715}" presName="root2" presStyleCnt="0"/>
      <dgm:spPr/>
      <dgm:t>
        <a:bodyPr/>
        <a:lstStyle/>
        <a:p>
          <a:endParaRPr lang="nb-NO"/>
        </a:p>
      </dgm:t>
    </dgm:pt>
    <dgm:pt modelId="{36EB68BB-6C62-4D5C-841D-20576660F910}" type="pres">
      <dgm:prSet presAssocID="{50AC35E6-B441-4C94-95AD-E0C7D121F715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68F186A5-6C09-4F3C-8D02-6EE07897D624}" type="pres">
      <dgm:prSet presAssocID="{50AC35E6-B441-4C94-95AD-E0C7D121F715}" presName="level3hierChild" presStyleCnt="0"/>
      <dgm:spPr/>
      <dgm:t>
        <a:bodyPr/>
        <a:lstStyle/>
        <a:p>
          <a:endParaRPr lang="nb-NO"/>
        </a:p>
      </dgm:t>
    </dgm:pt>
    <dgm:pt modelId="{DD245846-A431-4C9E-BC74-D70B37DB2DE5}" type="pres">
      <dgm:prSet presAssocID="{6D23EC9A-20B0-42F0-B91D-D6464F40F767}" presName="conn2-1" presStyleLbl="parChTrans1D3" presStyleIdx="2" presStyleCnt="4"/>
      <dgm:spPr/>
      <dgm:t>
        <a:bodyPr/>
        <a:lstStyle/>
        <a:p>
          <a:endParaRPr lang="nb-NO"/>
        </a:p>
      </dgm:t>
    </dgm:pt>
    <dgm:pt modelId="{B17AF259-8996-420E-84A4-A2778AA00940}" type="pres">
      <dgm:prSet presAssocID="{6D23EC9A-20B0-42F0-B91D-D6464F40F767}" presName="connTx" presStyleLbl="parChTrans1D3" presStyleIdx="2" presStyleCnt="4"/>
      <dgm:spPr/>
      <dgm:t>
        <a:bodyPr/>
        <a:lstStyle/>
        <a:p>
          <a:endParaRPr lang="nb-NO"/>
        </a:p>
      </dgm:t>
    </dgm:pt>
    <dgm:pt modelId="{00FFB53F-18DF-46CE-9803-F00071992C7D}" type="pres">
      <dgm:prSet presAssocID="{931C509F-6AEA-48FD-9BC3-F3EE3E499DC5}" presName="root2" presStyleCnt="0"/>
      <dgm:spPr/>
      <dgm:t>
        <a:bodyPr/>
        <a:lstStyle/>
        <a:p>
          <a:endParaRPr lang="nb-NO"/>
        </a:p>
      </dgm:t>
    </dgm:pt>
    <dgm:pt modelId="{3B081396-C9F2-498B-83E4-910702E731B2}" type="pres">
      <dgm:prSet presAssocID="{931C509F-6AEA-48FD-9BC3-F3EE3E499DC5}" presName="LevelTwoTextNode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EC5DAA84-0582-424F-A4A0-A9010AD713D8}" type="pres">
      <dgm:prSet presAssocID="{931C509F-6AEA-48FD-9BC3-F3EE3E499DC5}" presName="level3hierChild" presStyleCnt="0"/>
      <dgm:spPr/>
      <dgm:t>
        <a:bodyPr/>
        <a:lstStyle/>
        <a:p>
          <a:endParaRPr lang="nb-NO"/>
        </a:p>
      </dgm:t>
    </dgm:pt>
    <dgm:pt modelId="{251F4FCE-2E09-4D12-B342-6EB845F0F1E9}" type="pres">
      <dgm:prSet presAssocID="{F3F90612-154C-4387-BBA4-E872DB6BE56B}" presName="conn2-1" presStyleLbl="parChTrans1D3" presStyleIdx="3" presStyleCnt="4"/>
      <dgm:spPr/>
      <dgm:t>
        <a:bodyPr/>
        <a:lstStyle/>
        <a:p>
          <a:endParaRPr lang="nb-NO"/>
        </a:p>
      </dgm:t>
    </dgm:pt>
    <dgm:pt modelId="{9F02D230-C223-4954-B93D-D6A5D25441C2}" type="pres">
      <dgm:prSet presAssocID="{F3F90612-154C-4387-BBA4-E872DB6BE56B}" presName="connTx" presStyleLbl="parChTrans1D3" presStyleIdx="3" presStyleCnt="4"/>
      <dgm:spPr/>
      <dgm:t>
        <a:bodyPr/>
        <a:lstStyle/>
        <a:p>
          <a:endParaRPr lang="nb-NO"/>
        </a:p>
      </dgm:t>
    </dgm:pt>
    <dgm:pt modelId="{D1DCFB90-38B5-4A18-B2C1-AB5571D6A1BC}" type="pres">
      <dgm:prSet presAssocID="{421B41E1-AF48-4E42-AB5E-A4A90EB5FF3D}" presName="root2" presStyleCnt="0"/>
      <dgm:spPr/>
      <dgm:t>
        <a:bodyPr/>
        <a:lstStyle/>
        <a:p>
          <a:endParaRPr lang="nb-NO"/>
        </a:p>
      </dgm:t>
    </dgm:pt>
    <dgm:pt modelId="{F26F6052-0A8A-46A1-9EEC-7A9BDDF5ABBA}" type="pres">
      <dgm:prSet presAssocID="{421B41E1-AF48-4E42-AB5E-A4A90EB5FF3D}" presName="LevelTwoTextNode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BF46B8F1-E3E7-4FEA-85B6-40F3392CCCA8}" type="pres">
      <dgm:prSet presAssocID="{421B41E1-AF48-4E42-AB5E-A4A90EB5FF3D}" presName="level3hierChild" presStyleCnt="0"/>
      <dgm:spPr/>
      <dgm:t>
        <a:bodyPr/>
        <a:lstStyle/>
        <a:p>
          <a:endParaRPr lang="nb-NO"/>
        </a:p>
      </dgm:t>
    </dgm:pt>
  </dgm:ptLst>
  <dgm:cxnLst>
    <dgm:cxn modelId="{9EB0C5E4-9490-472F-8D5F-729116280A02}" srcId="{923BB65B-6557-4E97-8AC1-46772B3493A6}" destId="{2D916C51-58AB-4ECF-9B45-60E7FABD83F2}" srcOrd="0" destOrd="0" parTransId="{2D662ED4-1478-4F13-9338-F250C19224AE}" sibTransId="{B487F43E-EE27-4C7A-B0FE-547AAF729298}"/>
    <dgm:cxn modelId="{4F69844F-BA64-4DDA-B8F5-A4FF7D3BC0FE}" type="presOf" srcId="{CC2E9862-811A-4F00-9506-386291F9D3DD}" destId="{F962F2AD-6B9D-4A8B-A4F4-12E1EB2FFCA7}" srcOrd="0" destOrd="0" presId="urn:microsoft.com/office/officeart/2005/8/layout/hierarchy2"/>
    <dgm:cxn modelId="{AD64749F-EA82-4FCA-B16D-268A1347A9FD}" type="presOf" srcId="{50AC35E6-B441-4C94-95AD-E0C7D121F715}" destId="{36EB68BB-6C62-4D5C-841D-20576660F910}" srcOrd="0" destOrd="0" presId="urn:microsoft.com/office/officeart/2005/8/layout/hierarchy2"/>
    <dgm:cxn modelId="{21B843C5-63A6-4174-916B-C542C22180FA}" type="presOf" srcId="{2D662ED4-1478-4F13-9338-F250C19224AE}" destId="{DF55F4F9-131A-4DFD-87F2-2BD5CDE7F191}" srcOrd="1" destOrd="0" presId="urn:microsoft.com/office/officeart/2005/8/layout/hierarchy2"/>
    <dgm:cxn modelId="{F679E7DD-2774-4683-A720-8F5CF9CE701C}" srcId="{5C9D4A9D-0453-454C-B340-7EF40B92A038}" destId="{50AC35E6-B441-4C94-95AD-E0C7D121F715}" srcOrd="1" destOrd="0" parTransId="{EF411F1B-3E0B-4825-986A-0CBF7E68CDBA}" sibTransId="{B9445D72-E181-4160-ABB5-8289402A9162}"/>
    <dgm:cxn modelId="{889C2738-A13B-49B3-8A82-23345D6F69F0}" type="presOf" srcId="{5C9D4A9D-0453-454C-B340-7EF40B92A038}" destId="{A800E0F8-1F4C-47DD-A640-EB39557C9B9C}" srcOrd="0" destOrd="0" presId="urn:microsoft.com/office/officeart/2005/8/layout/hierarchy2"/>
    <dgm:cxn modelId="{AC6D0977-10B9-4BE7-A2FD-852CC71D86A7}" srcId="{50AC35E6-B441-4C94-95AD-E0C7D121F715}" destId="{421B41E1-AF48-4E42-AB5E-A4A90EB5FF3D}" srcOrd="1" destOrd="0" parTransId="{F3F90612-154C-4387-BBA4-E872DB6BE56B}" sibTransId="{6FB904AB-5313-4BD4-AF88-E36C5692479F}"/>
    <dgm:cxn modelId="{0453254D-62B6-4442-BB9D-D469726A3B2A}" type="presOf" srcId="{931C509F-6AEA-48FD-9BC3-F3EE3E499DC5}" destId="{3B081396-C9F2-498B-83E4-910702E731B2}" srcOrd="0" destOrd="0" presId="urn:microsoft.com/office/officeart/2005/8/layout/hierarchy2"/>
    <dgm:cxn modelId="{F1DE2B50-0ABB-4475-83D2-1CB7608B0099}" srcId="{50AC35E6-B441-4C94-95AD-E0C7D121F715}" destId="{931C509F-6AEA-48FD-9BC3-F3EE3E499DC5}" srcOrd="0" destOrd="0" parTransId="{6D23EC9A-20B0-42F0-B91D-D6464F40F767}" sibTransId="{DDF90BE7-7F28-45CA-8CA2-29B458FC9B99}"/>
    <dgm:cxn modelId="{863A4A82-75BB-401A-80F9-BDDA829AF847}" type="presOf" srcId="{F3F90612-154C-4387-BBA4-E872DB6BE56B}" destId="{9F02D230-C223-4954-B93D-D6A5D25441C2}" srcOrd="1" destOrd="0" presId="urn:microsoft.com/office/officeart/2005/8/layout/hierarchy2"/>
    <dgm:cxn modelId="{7F9D807A-65A2-4E08-B6E2-DDEE4891A8D8}" type="presOf" srcId="{078DF370-F46A-4CA4-8386-EEB0E8D41127}" destId="{EFCFAEF4-44EB-4B9A-8974-AD10901FD138}" srcOrd="1" destOrd="0" presId="urn:microsoft.com/office/officeart/2005/8/layout/hierarchy2"/>
    <dgm:cxn modelId="{3286BD77-401E-4038-B96F-C4782CFC464F}" srcId="{923BB65B-6557-4E97-8AC1-46772B3493A6}" destId="{E6930CD4-13E0-46DD-9F05-3EC4FDC8CA43}" srcOrd="1" destOrd="0" parTransId="{078DF370-F46A-4CA4-8386-EEB0E8D41127}" sibTransId="{6FAEFA5B-31D3-45F7-8221-2B66F1CDE3F7}"/>
    <dgm:cxn modelId="{1820F74E-7A81-4E0B-BC6D-DF78401E9EFA}" type="presOf" srcId="{2D916C51-58AB-4ECF-9B45-60E7FABD83F2}" destId="{B901C96C-9F33-46B9-B8C3-83858B63B3D8}" srcOrd="0" destOrd="0" presId="urn:microsoft.com/office/officeart/2005/8/layout/hierarchy2"/>
    <dgm:cxn modelId="{B55EC40A-86F2-402C-BE52-C2A67970E225}" srcId="{5C9D4A9D-0453-454C-B340-7EF40B92A038}" destId="{923BB65B-6557-4E97-8AC1-46772B3493A6}" srcOrd="0" destOrd="0" parTransId="{FA9FDCF2-6238-4BE6-9F47-FEABEA68E0B7}" sibTransId="{7EADBC95-2DBD-48DE-955F-D99E784A1C77}"/>
    <dgm:cxn modelId="{DF831294-56B7-4722-B946-03EDD0F92911}" type="presOf" srcId="{FA9FDCF2-6238-4BE6-9F47-FEABEA68E0B7}" destId="{CA2783D2-BB35-4CD4-BEC6-E33FC66CF065}" srcOrd="1" destOrd="0" presId="urn:microsoft.com/office/officeart/2005/8/layout/hierarchy2"/>
    <dgm:cxn modelId="{79B67C4B-F093-4963-BBC2-646416FC47B0}" type="presOf" srcId="{6D23EC9A-20B0-42F0-B91D-D6464F40F767}" destId="{B17AF259-8996-420E-84A4-A2778AA00940}" srcOrd="1" destOrd="0" presId="urn:microsoft.com/office/officeart/2005/8/layout/hierarchy2"/>
    <dgm:cxn modelId="{00C38F86-7801-4F3A-A2DC-43A3F0CD238C}" type="presOf" srcId="{EF411F1B-3E0B-4825-986A-0CBF7E68CDBA}" destId="{47999213-62DD-4916-A965-388DD28D0F24}" srcOrd="1" destOrd="0" presId="urn:microsoft.com/office/officeart/2005/8/layout/hierarchy2"/>
    <dgm:cxn modelId="{31926A1A-EBB4-42A5-8630-6898EBBCF7C8}" type="presOf" srcId="{EF411F1B-3E0B-4825-986A-0CBF7E68CDBA}" destId="{F462C359-3DEF-4D57-A612-136A47E4E71F}" srcOrd="0" destOrd="0" presId="urn:microsoft.com/office/officeart/2005/8/layout/hierarchy2"/>
    <dgm:cxn modelId="{88195550-30A3-4922-885E-9A4F40AAA5CB}" type="presOf" srcId="{923BB65B-6557-4E97-8AC1-46772B3493A6}" destId="{643365BF-6AD1-47A7-BB39-FC1BCA02278E}" srcOrd="0" destOrd="0" presId="urn:microsoft.com/office/officeart/2005/8/layout/hierarchy2"/>
    <dgm:cxn modelId="{DE8B0FAF-B78B-4DED-A383-9B2688DCA1F2}" srcId="{CC2E9862-811A-4F00-9506-386291F9D3DD}" destId="{5C9D4A9D-0453-454C-B340-7EF40B92A038}" srcOrd="0" destOrd="0" parTransId="{E6E46C0C-A559-4AE2-98E2-BD6D442707DE}" sibTransId="{34E91D10-9262-4EE2-B598-6F3EB88C604F}"/>
    <dgm:cxn modelId="{46590963-6A75-4CEB-8F4A-31D5F8A32676}" type="presOf" srcId="{2D662ED4-1478-4F13-9338-F250C19224AE}" destId="{2F2E3FDC-9AC3-4BBC-A5DA-F31A0123B4A2}" srcOrd="0" destOrd="0" presId="urn:microsoft.com/office/officeart/2005/8/layout/hierarchy2"/>
    <dgm:cxn modelId="{8D68E336-0860-4D3D-8034-0985ACEEE8BA}" type="presOf" srcId="{6D23EC9A-20B0-42F0-B91D-D6464F40F767}" destId="{DD245846-A431-4C9E-BC74-D70B37DB2DE5}" srcOrd="0" destOrd="0" presId="urn:microsoft.com/office/officeart/2005/8/layout/hierarchy2"/>
    <dgm:cxn modelId="{E2550C5F-18B7-462E-BC96-F3996FB54466}" type="presOf" srcId="{E6930CD4-13E0-46DD-9F05-3EC4FDC8CA43}" destId="{FE7023C4-FDAB-405B-AD2B-0DEEDFE4BEEF}" srcOrd="0" destOrd="0" presId="urn:microsoft.com/office/officeart/2005/8/layout/hierarchy2"/>
    <dgm:cxn modelId="{6B06D747-EE89-4EB9-9921-C7C9CEAAB86C}" type="presOf" srcId="{F3F90612-154C-4387-BBA4-E872DB6BE56B}" destId="{251F4FCE-2E09-4D12-B342-6EB845F0F1E9}" srcOrd="0" destOrd="0" presId="urn:microsoft.com/office/officeart/2005/8/layout/hierarchy2"/>
    <dgm:cxn modelId="{F708C142-046E-4EFA-BD20-406464D2CECE}" type="presOf" srcId="{FA9FDCF2-6238-4BE6-9F47-FEABEA68E0B7}" destId="{C155E888-CB29-4F13-B635-5BA595C3C6D7}" srcOrd="0" destOrd="0" presId="urn:microsoft.com/office/officeart/2005/8/layout/hierarchy2"/>
    <dgm:cxn modelId="{8EB82C24-9957-42BD-A845-4D02DCEDBE98}" type="presOf" srcId="{421B41E1-AF48-4E42-AB5E-A4A90EB5FF3D}" destId="{F26F6052-0A8A-46A1-9EEC-7A9BDDF5ABBA}" srcOrd="0" destOrd="0" presId="urn:microsoft.com/office/officeart/2005/8/layout/hierarchy2"/>
    <dgm:cxn modelId="{FFCD7F4E-8C0B-442C-AF27-187E8BCA8462}" type="presOf" srcId="{078DF370-F46A-4CA4-8386-EEB0E8D41127}" destId="{454EBEDA-B461-4F35-84DE-75D7C325E7CE}" srcOrd="0" destOrd="0" presId="urn:microsoft.com/office/officeart/2005/8/layout/hierarchy2"/>
    <dgm:cxn modelId="{D3AFB0B8-ED0A-4A4D-ACAC-B610459416CE}" type="presParOf" srcId="{F962F2AD-6B9D-4A8B-A4F4-12E1EB2FFCA7}" destId="{662920D1-F2D6-4BD6-A472-8B36D85CC966}" srcOrd="0" destOrd="0" presId="urn:microsoft.com/office/officeart/2005/8/layout/hierarchy2"/>
    <dgm:cxn modelId="{14B8FF66-AE68-49C4-8582-62838AE649B5}" type="presParOf" srcId="{662920D1-F2D6-4BD6-A472-8B36D85CC966}" destId="{A800E0F8-1F4C-47DD-A640-EB39557C9B9C}" srcOrd="0" destOrd="0" presId="urn:microsoft.com/office/officeart/2005/8/layout/hierarchy2"/>
    <dgm:cxn modelId="{26361F81-3894-4E82-84B5-7D72DAF4F8C0}" type="presParOf" srcId="{662920D1-F2D6-4BD6-A472-8B36D85CC966}" destId="{13BE4282-197B-4417-9D59-81CE3B629F95}" srcOrd="1" destOrd="0" presId="urn:microsoft.com/office/officeart/2005/8/layout/hierarchy2"/>
    <dgm:cxn modelId="{78B12CE7-7CC1-48C5-B1A8-4D8EADDDDE89}" type="presParOf" srcId="{13BE4282-197B-4417-9D59-81CE3B629F95}" destId="{C155E888-CB29-4F13-B635-5BA595C3C6D7}" srcOrd="0" destOrd="0" presId="urn:microsoft.com/office/officeart/2005/8/layout/hierarchy2"/>
    <dgm:cxn modelId="{9889CC85-6B23-4456-9309-A07394BBF801}" type="presParOf" srcId="{C155E888-CB29-4F13-B635-5BA595C3C6D7}" destId="{CA2783D2-BB35-4CD4-BEC6-E33FC66CF065}" srcOrd="0" destOrd="0" presId="urn:microsoft.com/office/officeart/2005/8/layout/hierarchy2"/>
    <dgm:cxn modelId="{89FBDB83-B86F-4CFD-8043-BDF16577A466}" type="presParOf" srcId="{13BE4282-197B-4417-9D59-81CE3B629F95}" destId="{EBFE02F0-D147-410E-96AD-5CBE8C92452F}" srcOrd="1" destOrd="0" presId="urn:microsoft.com/office/officeart/2005/8/layout/hierarchy2"/>
    <dgm:cxn modelId="{B1E1447A-F272-40B6-B3B8-67219951E144}" type="presParOf" srcId="{EBFE02F0-D147-410E-96AD-5CBE8C92452F}" destId="{643365BF-6AD1-47A7-BB39-FC1BCA02278E}" srcOrd="0" destOrd="0" presId="urn:microsoft.com/office/officeart/2005/8/layout/hierarchy2"/>
    <dgm:cxn modelId="{C13F9BD3-7A33-4028-BA3D-D5D7623B0C35}" type="presParOf" srcId="{EBFE02F0-D147-410E-96AD-5CBE8C92452F}" destId="{7B511BDA-D289-4B9B-ADBB-A3ADA12557D7}" srcOrd="1" destOrd="0" presId="urn:microsoft.com/office/officeart/2005/8/layout/hierarchy2"/>
    <dgm:cxn modelId="{F79FAAC9-E5FB-4869-92F0-49127B6B11CC}" type="presParOf" srcId="{7B511BDA-D289-4B9B-ADBB-A3ADA12557D7}" destId="{2F2E3FDC-9AC3-4BBC-A5DA-F31A0123B4A2}" srcOrd="0" destOrd="0" presId="urn:microsoft.com/office/officeart/2005/8/layout/hierarchy2"/>
    <dgm:cxn modelId="{CA89B706-1AF5-440A-8BFD-FD0D5A09E075}" type="presParOf" srcId="{2F2E3FDC-9AC3-4BBC-A5DA-F31A0123B4A2}" destId="{DF55F4F9-131A-4DFD-87F2-2BD5CDE7F191}" srcOrd="0" destOrd="0" presId="urn:microsoft.com/office/officeart/2005/8/layout/hierarchy2"/>
    <dgm:cxn modelId="{21F44035-3E3D-4378-918E-235F08DFCFE9}" type="presParOf" srcId="{7B511BDA-D289-4B9B-ADBB-A3ADA12557D7}" destId="{4EF39827-5EB8-4A20-B6AD-DDF18935E48F}" srcOrd="1" destOrd="0" presId="urn:microsoft.com/office/officeart/2005/8/layout/hierarchy2"/>
    <dgm:cxn modelId="{DB9BB9F4-B5D1-458A-A6C6-2C934225D2BE}" type="presParOf" srcId="{4EF39827-5EB8-4A20-B6AD-DDF18935E48F}" destId="{B901C96C-9F33-46B9-B8C3-83858B63B3D8}" srcOrd="0" destOrd="0" presId="urn:microsoft.com/office/officeart/2005/8/layout/hierarchy2"/>
    <dgm:cxn modelId="{E5EAC03F-9205-4D27-8D32-9AAD496CF07D}" type="presParOf" srcId="{4EF39827-5EB8-4A20-B6AD-DDF18935E48F}" destId="{39F66A7E-8604-4200-A3CF-DA558A227A93}" srcOrd="1" destOrd="0" presId="urn:microsoft.com/office/officeart/2005/8/layout/hierarchy2"/>
    <dgm:cxn modelId="{63B1106E-C3E2-41DB-8E15-4CA6F9FDA732}" type="presParOf" srcId="{7B511BDA-D289-4B9B-ADBB-A3ADA12557D7}" destId="{454EBEDA-B461-4F35-84DE-75D7C325E7CE}" srcOrd="2" destOrd="0" presId="urn:microsoft.com/office/officeart/2005/8/layout/hierarchy2"/>
    <dgm:cxn modelId="{D439BFCD-03FB-46EE-B08A-8523FB836962}" type="presParOf" srcId="{454EBEDA-B461-4F35-84DE-75D7C325E7CE}" destId="{EFCFAEF4-44EB-4B9A-8974-AD10901FD138}" srcOrd="0" destOrd="0" presId="urn:microsoft.com/office/officeart/2005/8/layout/hierarchy2"/>
    <dgm:cxn modelId="{E941881A-50C2-45F5-A693-7F92E774D21E}" type="presParOf" srcId="{7B511BDA-D289-4B9B-ADBB-A3ADA12557D7}" destId="{4101E838-A5CE-4A95-82B9-C348ABC138BB}" srcOrd="3" destOrd="0" presId="urn:microsoft.com/office/officeart/2005/8/layout/hierarchy2"/>
    <dgm:cxn modelId="{48EC73F9-BA24-4EC0-B588-EB3E33B43AF4}" type="presParOf" srcId="{4101E838-A5CE-4A95-82B9-C348ABC138BB}" destId="{FE7023C4-FDAB-405B-AD2B-0DEEDFE4BEEF}" srcOrd="0" destOrd="0" presId="urn:microsoft.com/office/officeart/2005/8/layout/hierarchy2"/>
    <dgm:cxn modelId="{DFE73C80-B747-4443-8873-720DDFC62DF3}" type="presParOf" srcId="{4101E838-A5CE-4A95-82B9-C348ABC138BB}" destId="{C96E65A6-9FAB-429A-B777-34100E4CE4C7}" srcOrd="1" destOrd="0" presId="urn:microsoft.com/office/officeart/2005/8/layout/hierarchy2"/>
    <dgm:cxn modelId="{02663492-9D7B-4617-B13D-0D0B52B2104E}" type="presParOf" srcId="{13BE4282-197B-4417-9D59-81CE3B629F95}" destId="{F462C359-3DEF-4D57-A612-136A47E4E71F}" srcOrd="2" destOrd="0" presId="urn:microsoft.com/office/officeart/2005/8/layout/hierarchy2"/>
    <dgm:cxn modelId="{9D2541EC-2DCF-40A4-A1DC-555B57CB0FB3}" type="presParOf" srcId="{F462C359-3DEF-4D57-A612-136A47E4E71F}" destId="{47999213-62DD-4916-A965-388DD28D0F24}" srcOrd="0" destOrd="0" presId="urn:microsoft.com/office/officeart/2005/8/layout/hierarchy2"/>
    <dgm:cxn modelId="{41560643-7F7B-4EBF-9A3C-F5B3BEA3882C}" type="presParOf" srcId="{13BE4282-197B-4417-9D59-81CE3B629F95}" destId="{8848EC6A-0717-4FF3-B49A-E4F9A771AC0E}" srcOrd="3" destOrd="0" presId="urn:microsoft.com/office/officeart/2005/8/layout/hierarchy2"/>
    <dgm:cxn modelId="{1B51780D-F140-4214-B0BC-26FE63FF0490}" type="presParOf" srcId="{8848EC6A-0717-4FF3-B49A-E4F9A771AC0E}" destId="{36EB68BB-6C62-4D5C-841D-20576660F910}" srcOrd="0" destOrd="0" presId="urn:microsoft.com/office/officeart/2005/8/layout/hierarchy2"/>
    <dgm:cxn modelId="{FE1637B5-0A20-4913-83E4-61FE9C27F792}" type="presParOf" srcId="{8848EC6A-0717-4FF3-B49A-E4F9A771AC0E}" destId="{68F186A5-6C09-4F3C-8D02-6EE07897D624}" srcOrd="1" destOrd="0" presId="urn:microsoft.com/office/officeart/2005/8/layout/hierarchy2"/>
    <dgm:cxn modelId="{504EB582-F073-46FB-983E-B8F8DB533D0D}" type="presParOf" srcId="{68F186A5-6C09-4F3C-8D02-6EE07897D624}" destId="{DD245846-A431-4C9E-BC74-D70B37DB2DE5}" srcOrd="0" destOrd="0" presId="urn:microsoft.com/office/officeart/2005/8/layout/hierarchy2"/>
    <dgm:cxn modelId="{B6E528F6-74B3-4247-A393-9DD7915C3ED9}" type="presParOf" srcId="{DD245846-A431-4C9E-BC74-D70B37DB2DE5}" destId="{B17AF259-8996-420E-84A4-A2778AA00940}" srcOrd="0" destOrd="0" presId="urn:microsoft.com/office/officeart/2005/8/layout/hierarchy2"/>
    <dgm:cxn modelId="{E16E1C93-ED3D-4115-A3C8-3C566F4B9B8B}" type="presParOf" srcId="{68F186A5-6C09-4F3C-8D02-6EE07897D624}" destId="{00FFB53F-18DF-46CE-9803-F00071992C7D}" srcOrd="1" destOrd="0" presId="urn:microsoft.com/office/officeart/2005/8/layout/hierarchy2"/>
    <dgm:cxn modelId="{DBF94F89-21DE-4F6E-A7EB-06EF632C2360}" type="presParOf" srcId="{00FFB53F-18DF-46CE-9803-F00071992C7D}" destId="{3B081396-C9F2-498B-83E4-910702E731B2}" srcOrd="0" destOrd="0" presId="urn:microsoft.com/office/officeart/2005/8/layout/hierarchy2"/>
    <dgm:cxn modelId="{E0D611DD-6A0E-4029-9D46-54B070A939E6}" type="presParOf" srcId="{00FFB53F-18DF-46CE-9803-F00071992C7D}" destId="{EC5DAA84-0582-424F-A4A0-A9010AD713D8}" srcOrd="1" destOrd="0" presId="urn:microsoft.com/office/officeart/2005/8/layout/hierarchy2"/>
    <dgm:cxn modelId="{93CD5498-EF0B-419D-93D1-399E26825A94}" type="presParOf" srcId="{68F186A5-6C09-4F3C-8D02-6EE07897D624}" destId="{251F4FCE-2E09-4D12-B342-6EB845F0F1E9}" srcOrd="2" destOrd="0" presId="urn:microsoft.com/office/officeart/2005/8/layout/hierarchy2"/>
    <dgm:cxn modelId="{530B3BB6-5A83-4CA1-9299-FE152704CED2}" type="presParOf" srcId="{251F4FCE-2E09-4D12-B342-6EB845F0F1E9}" destId="{9F02D230-C223-4954-B93D-D6A5D25441C2}" srcOrd="0" destOrd="0" presId="urn:microsoft.com/office/officeart/2005/8/layout/hierarchy2"/>
    <dgm:cxn modelId="{D7D2E862-8D8B-45C0-A473-B02087AD456D}" type="presParOf" srcId="{68F186A5-6C09-4F3C-8D02-6EE07897D624}" destId="{D1DCFB90-38B5-4A18-B2C1-AB5571D6A1BC}" srcOrd="3" destOrd="0" presId="urn:microsoft.com/office/officeart/2005/8/layout/hierarchy2"/>
    <dgm:cxn modelId="{013E6393-FFF3-461E-8A0E-E43B6469D908}" type="presParOf" srcId="{D1DCFB90-38B5-4A18-B2C1-AB5571D6A1BC}" destId="{F26F6052-0A8A-46A1-9EEC-7A9BDDF5ABBA}" srcOrd="0" destOrd="0" presId="urn:microsoft.com/office/officeart/2005/8/layout/hierarchy2"/>
    <dgm:cxn modelId="{84212230-2F6E-41C6-B03C-1CB26E88B987}" type="presParOf" srcId="{D1DCFB90-38B5-4A18-B2C1-AB5571D6A1BC}" destId="{BF46B8F1-E3E7-4FEA-85B6-40F3392CCCA8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00E0F8-1F4C-47DD-A640-EB39557C9B9C}">
      <dsp:nvSpPr>
        <dsp:cNvPr id="0" name=""/>
        <dsp:cNvSpPr/>
      </dsp:nvSpPr>
      <dsp:spPr>
        <a:xfrm>
          <a:off x="2509" y="1303073"/>
          <a:ext cx="1230395" cy="61519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0" kern="1200" dirty="0" smtClean="0">
              <a:latin typeface="Calibri"/>
              <a:ea typeface="+mn-ea"/>
              <a:cs typeface="+mn-cs"/>
            </a:rPr>
            <a:t>Stoff </a:t>
          </a:r>
        </a:p>
      </dsp:txBody>
      <dsp:txXfrm>
        <a:off x="20528" y="1321092"/>
        <a:ext cx="1194357" cy="579159"/>
      </dsp:txXfrm>
    </dsp:sp>
    <dsp:sp modelId="{C155E888-CB29-4F13-B635-5BA595C3C6D7}">
      <dsp:nvSpPr>
        <dsp:cNvPr id="0" name=""/>
        <dsp:cNvSpPr/>
      </dsp:nvSpPr>
      <dsp:spPr>
        <a:xfrm rot="18289469">
          <a:off x="1048070" y="1239745"/>
          <a:ext cx="861825" cy="34375"/>
        </a:xfrm>
        <a:custGeom>
          <a:avLst/>
          <a:gdLst/>
          <a:ahLst/>
          <a:cxnLst/>
          <a:rect l="0" t="0" r="0" b="0"/>
          <a:pathLst>
            <a:path>
              <a:moveTo>
                <a:pt x="0" y="17187"/>
              </a:moveTo>
              <a:lnTo>
                <a:pt x="861825" y="17187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b="1" kern="1200">
            <a:solidFill>
              <a:srgbClr val="FF0000"/>
            </a:solidFill>
          </a:endParaRPr>
        </a:p>
      </dsp:txBody>
      <dsp:txXfrm>
        <a:off x="1457437" y="1235387"/>
        <a:ext cx="43091" cy="43091"/>
      </dsp:txXfrm>
    </dsp:sp>
    <dsp:sp modelId="{643365BF-6AD1-47A7-BB39-FC1BCA02278E}">
      <dsp:nvSpPr>
        <dsp:cNvPr id="0" name=""/>
        <dsp:cNvSpPr/>
      </dsp:nvSpPr>
      <dsp:spPr>
        <a:xfrm>
          <a:off x="1725062" y="595596"/>
          <a:ext cx="1230395" cy="61519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1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Rent stoff</a:t>
          </a:r>
          <a:endParaRPr lang="nb-NO" sz="1600" b="1" kern="1200" dirty="0">
            <a:solidFill>
              <a:schemeClr val="tx1"/>
            </a:solidFill>
            <a:latin typeface="Calibri"/>
            <a:ea typeface="+mn-ea"/>
            <a:cs typeface="+mn-cs"/>
          </a:endParaRPr>
        </a:p>
      </dsp:txBody>
      <dsp:txXfrm>
        <a:off x="1743081" y="613615"/>
        <a:ext cx="1194357" cy="579159"/>
      </dsp:txXfrm>
    </dsp:sp>
    <dsp:sp modelId="{2F2E3FDC-9AC3-4BBC-A5DA-F31A0123B4A2}">
      <dsp:nvSpPr>
        <dsp:cNvPr id="0" name=""/>
        <dsp:cNvSpPr/>
      </dsp:nvSpPr>
      <dsp:spPr>
        <a:xfrm rot="19457599">
          <a:off x="2898489" y="709137"/>
          <a:ext cx="606094" cy="34375"/>
        </a:xfrm>
        <a:custGeom>
          <a:avLst/>
          <a:gdLst/>
          <a:ahLst/>
          <a:cxnLst/>
          <a:rect l="0" t="0" r="0" b="0"/>
          <a:pathLst>
            <a:path>
              <a:moveTo>
                <a:pt x="0" y="17187"/>
              </a:moveTo>
              <a:lnTo>
                <a:pt x="606094" y="17187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b="1" kern="1200">
            <a:solidFill>
              <a:srgbClr val="FF0000"/>
            </a:solidFill>
          </a:endParaRPr>
        </a:p>
      </dsp:txBody>
      <dsp:txXfrm>
        <a:off x="3186384" y="711173"/>
        <a:ext cx="30304" cy="30304"/>
      </dsp:txXfrm>
    </dsp:sp>
    <dsp:sp modelId="{B901C96C-9F33-46B9-B8C3-83858B63B3D8}">
      <dsp:nvSpPr>
        <dsp:cNvPr id="0" name=""/>
        <dsp:cNvSpPr/>
      </dsp:nvSpPr>
      <dsp:spPr>
        <a:xfrm>
          <a:off x="3447615" y="241857"/>
          <a:ext cx="1230395" cy="61519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0" kern="1200" smtClean="0">
              <a:latin typeface="Calibri"/>
              <a:ea typeface="+mn-ea"/>
              <a:cs typeface="+mn-cs"/>
            </a:rPr>
            <a:t>grunnstoffer</a:t>
          </a:r>
          <a:endParaRPr lang="nb-NO" sz="1600" b="0" kern="1200" dirty="0">
            <a:latin typeface="Calibri"/>
            <a:ea typeface="+mn-ea"/>
            <a:cs typeface="+mn-cs"/>
          </a:endParaRPr>
        </a:p>
      </dsp:txBody>
      <dsp:txXfrm>
        <a:off x="3465634" y="259876"/>
        <a:ext cx="1194357" cy="579159"/>
      </dsp:txXfrm>
    </dsp:sp>
    <dsp:sp modelId="{454EBEDA-B461-4F35-84DE-75D7C325E7CE}">
      <dsp:nvSpPr>
        <dsp:cNvPr id="0" name=""/>
        <dsp:cNvSpPr/>
      </dsp:nvSpPr>
      <dsp:spPr>
        <a:xfrm rot="2142401">
          <a:off x="2898489" y="1062876"/>
          <a:ext cx="606094" cy="34375"/>
        </a:xfrm>
        <a:custGeom>
          <a:avLst/>
          <a:gdLst/>
          <a:ahLst/>
          <a:cxnLst/>
          <a:rect l="0" t="0" r="0" b="0"/>
          <a:pathLst>
            <a:path>
              <a:moveTo>
                <a:pt x="0" y="17187"/>
              </a:moveTo>
              <a:lnTo>
                <a:pt x="606094" y="17187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b="1" kern="1200">
            <a:solidFill>
              <a:srgbClr val="FF0000"/>
            </a:solidFill>
          </a:endParaRPr>
        </a:p>
      </dsp:txBody>
      <dsp:txXfrm>
        <a:off x="3186384" y="1064911"/>
        <a:ext cx="30304" cy="30304"/>
      </dsp:txXfrm>
    </dsp:sp>
    <dsp:sp modelId="{FE7023C4-FDAB-405B-AD2B-0DEEDFE4BEEF}">
      <dsp:nvSpPr>
        <dsp:cNvPr id="0" name=""/>
        <dsp:cNvSpPr/>
      </dsp:nvSpPr>
      <dsp:spPr>
        <a:xfrm>
          <a:off x="3447615" y="949334"/>
          <a:ext cx="1230395" cy="61519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0" kern="1200" smtClean="0">
              <a:latin typeface="Calibri"/>
              <a:ea typeface="+mn-ea"/>
              <a:cs typeface="+mn-cs"/>
            </a:rPr>
            <a:t>forbindelser</a:t>
          </a:r>
          <a:endParaRPr lang="nb-NO" sz="1600" b="0" kern="1200" dirty="0">
            <a:latin typeface="Calibri"/>
            <a:ea typeface="+mn-ea"/>
            <a:cs typeface="+mn-cs"/>
          </a:endParaRPr>
        </a:p>
      </dsp:txBody>
      <dsp:txXfrm>
        <a:off x="3465634" y="967353"/>
        <a:ext cx="1194357" cy="579159"/>
      </dsp:txXfrm>
    </dsp:sp>
    <dsp:sp modelId="{F462C359-3DEF-4D57-A612-136A47E4E71F}">
      <dsp:nvSpPr>
        <dsp:cNvPr id="0" name=""/>
        <dsp:cNvSpPr/>
      </dsp:nvSpPr>
      <dsp:spPr>
        <a:xfrm rot="3310531">
          <a:off x="1048070" y="1947222"/>
          <a:ext cx="861825" cy="34375"/>
        </a:xfrm>
        <a:custGeom>
          <a:avLst/>
          <a:gdLst/>
          <a:ahLst/>
          <a:cxnLst/>
          <a:rect l="0" t="0" r="0" b="0"/>
          <a:pathLst>
            <a:path>
              <a:moveTo>
                <a:pt x="0" y="17187"/>
              </a:moveTo>
              <a:lnTo>
                <a:pt x="861825" y="17187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b="1" kern="1200">
            <a:solidFill>
              <a:srgbClr val="FF0000"/>
            </a:solidFill>
          </a:endParaRPr>
        </a:p>
      </dsp:txBody>
      <dsp:txXfrm>
        <a:off x="1457437" y="1942864"/>
        <a:ext cx="43091" cy="43091"/>
      </dsp:txXfrm>
    </dsp:sp>
    <dsp:sp modelId="{36EB68BB-6C62-4D5C-841D-20576660F910}">
      <dsp:nvSpPr>
        <dsp:cNvPr id="0" name=""/>
        <dsp:cNvSpPr/>
      </dsp:nvSpPr>
      <dsp:spPr>
        <a:xfrm>
          <a:off x="1725062" y="2010550"/>
          <a:ext cx="1230395" cy="61519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0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Stoffblanding</a:t>
          </a:r>
          <a:endParaRPr lang="nb-NO" sz="1600" b="0" kern="1200" dirty="0">
            <a:solidFill>
              <a:schemeClr val="tx1"/>
            </a:solidFill>
            <a:latin typeface="Calibri"/>
            <a:ea typeface="+mn-ea"/>
            <a:cs typeface="+mn-cs"/>
          </a:endParaRPr>
        </a:p>
      </dsp:txBody>
      <dsp:txXfrm>
        <a:off x="1743081" y="2028569"/>
        <a:ext cx="1194357" cy="579159"/>
      </dsp:txXfrm>
    </dsp:sp>
    <dsp:sp modelId="{DD245846-A431-4C9E-BC74-D70B37DB2DE5}">
      <dsp:nvSpPr>
        <dsp:cNvPr id="0" name=""/>
        <dsp:cNvSpPr/>
      </dsp:nvSpPr>
      <dsp:spPr>
        <a:xfrm rot="19457599">
          <a:off x="2898489" y="2124092"/>
          <a:ext cx="606094" cy="34375"/>
        </a:xfrm>
        <a:custGeom>
          <a:avLst/>
          <a:gdLst/>
          <a:ahLst/>
          <a:cxnLst/>
          <a:rect l="0" t="0" r="0" b="0"/>
          <a:pathLst>
            <a:path>
              <a:moveTo>
                <a:pt x="0" y="17187"/>
              </a:moveTo>
              <a:lnTo>
                <a:pt x="606094" y="17187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b="1" kern="1200">
            <a:solidFill>
              <a:srgbClr val="FF0000"/>
            </a:solidFill>
          </a:endParaRPr>
        </a:p>
      </dsp:txBody>
      <dsp:txXfrm>
        <a:off x="3186384" y="2126127"/>
        <a:ext cx="30304" cy="30304"/>
      </dsp:txXfrm>
    </dsp:sp>
    <dsp:sp modelId="{3B081396-C9F2-498B-83E4-910702E731B2}">
      <dsp:nvSpPr>
        <dsp:cNvPr id="0" name=""/>
        <dsp:cNvSpPr/>
      </dsp:nvSpPr>
      <dsp:spPr>
        <a:xfrm>
          <a:off x="3447615" y="1656811"/>
          <a:ext cx="1230395" cy="61519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1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homogene blandinger</a:t>
          </a:r>
          <a:br>
            <a:rPr lang="nb-NO" sz="1600" b="1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</a:br>
          <a:r>
            <a:rPr lang="nb-NO" sz="1400" b="0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(løsninger)</a:t>
          </a:r>
          <a:endParaRPr lang="nb-NO" sz="1400" b="0" kern="1200" dirty="0">
            <a:solidFill>
              <a:schemeClr val="tx1"/>
            </a:solidFill>
            <a:latin typeface="Calibri"/>
            <a:ea typeface="+mn-ea"/>
            <a:cs typeface="+mn-cs"/>
          </a:endParaRPr>
        </a:p>
      </dsp:txBody>
      <dsp:txXfrm>
        <a:off x="3465634" y="1674830"/>
        <a:ext cx="1194357" cy="579159"/>
      </dsp:txXfrm>
    </dsp:sp>
    <dsp:sp modelId="{251F4FCE-2E09-4D12-B342-6EB845F0F1E9}">
      <dsp:nvSpPr>
        <dsp:cNvPr id="0" name=""/>
        <dsp:cNvSpPr/>
      </dsp:nvSpPr>
      <dsp:spPr>
        <a:xfrm rot="2142401">
          <a:off x="2898489" y="2477830"/>
          <a:ext cx="606094" cy="34375"/>
        </a:xfrm>
        <a:custGeom>
          <a:avLst/>
          <a:gdLst/>
          <a:ahLst/>
          <a:cxnLst/>
          <a:rect l="0" t="0" r="0" b="0"/>
          <a:pathLst>
            <a:path>
              <a:moveTo>
                <a:pt x="0" y="17187"/>
              </a:moveTo>
              <a:lnTo>
                <a:pt x="606094" y="17187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b="1" kern="1200">
            <a:solidFill>
              <a:srgbClr val="FF0000"/>
            </a:solidFill>
          </a:endParaRPr>
        </a:p>
      </dsp:txBody>
      <dsp:txXfrm>
        <a:off x="3186384" y="2479866"/>
        <a:ext cx="30304" cy="30304"/>
      </dsp:txXfrm>
    </dsp:sp>
    <dsp:sp modelId="{F26F6052-0A8A-46A1-9EEC-7A9BDDF5ABBA}">
      <dsp:nvSpPr>
        <dsp:cNvPr id="0" name=""/>
        <dsp:cNvSpPr/>
      </dsp:nvSpPr>
      <dsp:spPr>
        <a:xfrm>
          <a:off x="3447615" y="2364288"/>
          <a:ext cx="1230395" cy="61519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1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heterogene</a:t>
          </a:r>
          <a:br>
            <a:rPr lang="nb-NO" sz="1600" b="1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</a:br>
          <a:r>
            <a:rPr lang="nb-NO" sz="1600" b="1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blandinger</a:t>
          </a:r>
          <a:endParaRPr lang="nb-NO" sz="1600" b="1" kern="1200" dirty="0">
            <a:solidFill>
              <a:schemeClr val="tx1"/>
            </a:solidFill>
            <a:latin typeface="Calibri"/>
            <a:ea typeface="+mn-ea"/>
            <a:cs typeface="+mn-cs"/>
          </a:endParaRPr>
        </a:p>
      </dsp:txBody>
      <dsp:txXfrm>
        <a:off x="3465634" y="2382307"/>
        <a:ext cx="1194357" cy="57915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00E0F8-1F4C-47DD-A640-EB39557C9B9C}">
      <dsp:nvSpPr>
        <dsp:cNvPr id="0" name=""/>
        <dsp:cNvSpPr/>
      </dsp:nvSpPr>
      <dsp:spPr>
        <a:xfrm>
          <a:off x="2509" y="1303073"/>
          <a:ext cx="1230395" cy="61519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0" kern="1200" dirty="0" smtClean="0">
              <a:latin typeface="Calibri"/>
              <a:ea typeface="+mn-ea"/>
              <a:cs typeface="+mn-cs"/>
            </a:rPr>
            <a:t>Stoff </a:t>
          </a:r>
        </a:p>
      </dsp:txBody>
      <dsp:txXfrm>
        <a:off x="20528" y="1321092"/>
        <a:ext cx="1194357" cy="579159"/>
      </dsp:txXfrm>
    </dsp:sp>
    <dsp:sp modelId="{C155E888-CB29-4F13-B635-5BA595C3C6D7}">
      <dsp:nvSpPr>
        <dsp:cNvPr id="0" name=""/>
        <dsp:cNvSpPr/>
      </dsp:nvSpPr>
      <dsp:spPr>
        <a:xfrm rot="18289469">
          <a:off x="1048070" y="1239745"/>
          <a:ext cx="861825" cy="34375"/>
        </a:xfrm>
        <a:custGeom>
          <a:avLst/>
          <a:gdLst/>
          <a:ahLst/>
          <a:cxnLst/>
          <a:rect l="0" t="0" r="0" b="0"/>
          <a:pathLst>
            <a:path>
              <a:moveTo>
                <a:pt x="0" y="17187"/>
              </a:moveTo>
              <a:lnTo>
                <a:pt x="861825" y="17187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b="1" kern="1200">
            <a:solidFill>
              <a:srgbClr val="FF0000"/>
            </a:solidFill>
          </a:endParaRPr>
        </a:p>
      </dsp:txBody>
      <dsp:txXfrm>
        <a:off x="1457437" y="1235387"/>
        <a:ext cx="43091" cy="43091"/>
      </dsp:txXfrm>
    </dsp:sp>
    <dsp:sp modelId="{643365BF-6AD1-47A7-BB39-FC1BCA02278E}">
      <dsp:nvSpPr>
        <dsp:cNvPr id="0" name=""/>
        <dsp:cNvSpPr/>
      </dsp:nvSpPr>
      <dsp:spPr>
        <a:xfrm>
          <a:off x="1725062" y="595596"/>
          <a:ext cx="1230395" cy="61519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1" kern="1200" dirty="0" smtClean="0">
              <a:solidFill>
                <a:srgbClr val="FF0000"/>
              </a:solidFill>
              <a:latin typeface="Calibri"/>
              <a:ea typeface="+mn-ea"/>
              <a:cs typeface="+mn-cs"/>
            </a:rPr>
            <a:t>Rent stoff</a:t>
          </a:r>
          <a:endParaRPr lang="nb-NO" sz="1600" b="1" kern="1200" dirty="0">
            <a:solidFill>
              <a:srgbClr val="FF0000"/>
            </a:solidFill>
            <a:latin typeface="Calibri"/>
            <a:ea typeface="+mn-ea"/>
            <a:cs typeface="+mn-cs"/>
          </a:endParaRPr>
        </a:p>
      </dsp:txBody>
      <dsp:txXfrm>
        <a:off x="1743081" y="613615"/>
        <a:ext cx="1194357" cy="579159"/>
      </dsp:txXfrm>
    </dsp:sp>
    <dsp:sp modelId="{2F2E3FDC-9AC3-4BBC-A5DA-F31A0123B4A2}">
      <dsp:nvSpPr>
        <dsp:cNvPr id="0" name=""/>
        <dsp:cNvSpPr/>
      </dsp:nvSpPr>
      <dsp:spPr>
        <a:xfrm rot="19457599">
          <a:off x="2898489" y="709137"/>
          <a:ext cx="606094" cy="34375"/>
        </a:xfrm>
        <a:custGeom>
          <a:avLst/>
          <a:gdLst/>
          <a:ahLst/>
          <a:cxnLst/>
          <a:rect l="0" t="0" r="0" b="0"/>
          <a:pathLst>
            <a:path>
              <a:moveTo>
                <a:pt x="0" y="17187"/>
              </a:moveTo>
              <a:lnTo>
                <a:pt x="606094" y="17187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b="1" kern="1200">
            <a:solidFill>
              <a:srgbClr val="FF0000"/>
            </a:solidFill>
          </a:endParaRPr>
        </a:p>
      </dsp:txBody>
      <dsp:txXfrm>
        <a:off x="3186384" y="711173"/>
        <a:ext cx="30304" cy="30304"/>
      </dsp:txXfrm>
    </dsp:sp>
    <dsp:sp modelId="{B901C96C-9F33-46B9-B8C3-83858B63B3D8}">
      <dsp:nvSpPr>
        <dsp:cNvPr id="0" name=""/>
        <dsp:cNvSpPr/>
      </dsp:nvSpPr>
      <dsp:spPr>
        <a:xfrm>
          <a:off x="3447615" y="241857"/>
          <a:ext cx="1230395" cy="61519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0" kern="1200" smtClean="0">
              <a:latin typeface="Calibri"/>
              <a:ea typeface="+mn-ea"/>
              <a:cs typeface="+mn-cs"/>
            </a:rPr>
            <a:t>grunnstoffer</a:t>
          </a:r>
          <a:endParaRPr lang="nb-NO" sz="1600" b="0" kern="1200" dirty="0">
            <a:latin typeface="Calibri"/>
            <a:ea typeface="+mn-ea"/>
            <a:cs typeface="+mn-cs"/>
          </a:endParaRPr>
        </a:p>
      </dsp:txBody>
      <dsp:txXfrm>
        <a:off x="3465634" y="259876"/>
        <a:ext cx="1194357" cy="579159"/>
      </dsp:txXfrm>
    </dsp:sp>
    <dsp:sp modelId="{454EBEDA-B461-4F35-84DE-75D7C325E7CE}">
      <dsp:nvSpPr>
        <dsp:cNvPr id="0" name=""/>
        <dsp:cNvSpPr/>
      </dsp:nvSpPr>
      <dsp:spPr>
        <a:xfrm rot="2142401">
          <a:off x="2898489" y="1062876"/>
          <a:ext cx="606094" cy="34375"/>
        </a:xfrm>
        <a:custGeom>
          <a:avLst/>
          <a:gdLst/>
          <a:ahLst/>
          <a:cxnLst/>
          <a:rect l="0" t="0" r="0" b="0"/>
          <a:pathLst>
            <a:path>
              <a:moveTo>
                <a:pt x="0" y="17187"/>
              </a:moveTo>
              <a:lnTo>
                <a:pt x="606094" y="17187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b="1" kern="1200">
            <a:solidFill>
              <a:srgbClr val="FF0000"/>
            </a:solidFill>
          </a:endParaRPr>
        </a:p>
      </dsp:txBody>
      <dsp:txXfrm>
        <a:off x="3186384" y="1064911"/>
        <a:ext cx="30304" cy="30304"/>
      </dsp:txXfrm>
    </dsp:sp>
    <dsp:sp modelId="{FE7023C4-FDAB-405B-AD2B-0DEEDFE4BEEF}">
      <dsp:nvSpPr>
        <dsp:cNvPr id="0" name=""/>
        <dsp:cNvSpPr/>
      </dsp:nvSpPr>
      <dsp:spPr>
        <a:xfrm>
          <a:off x="3447615" y="949334"/>
          <a:ext cx="1230395" cy="61519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0" kern="1200" smtClean="0">
              <a:latin typeface="Calibri"/>
              <a:ea typeface="+mn-ea"/>
              <a:cs typeface="+mn-cs"/>
            </a:rPr>
            <a:t>forbindelser</a:t>
          </a:r>
          <a:endParaRPr lang="nb-NO" sz="1600" b="0" kern="1200" dirty="0">
            <a:latin typeface="Calibri"/>
            <a:ea typeface="+mn-ea"/>
            <a:cs typeface="+mn-cs"/>
          </a:endParaRPr>
        </a:p>
      </dsp:txBody>
      <dsp:txXfrm>
        <a:off x="3465634" y="967353"/>
        <a:ext cx="1194357" cy="579159"/>
      </dsp:txXfrm>
    </dsp:sp>
    <dsp:sp modelId="{F462C359-3DEF-4D57-A612-136A47E4E71F}">
      <dsp:nvSpPr>
        <dsp:cNvPr id="0" name=""/>
        <dsp:cNvSpPr/>
      </dsp:nvSpPr>
      <dsp:spPr>
        <a:xfrm rot="3310531">
          <a:off x="1048070" y="1947222"/>
          <a:ext cx="861825" cy="34375"/>
        </a:xfrm>
        <a:custGeom>
          <a:avLst/>
          <a:gdLst/>
          <a:ahLst/>
          <a:cxnLst/>
          <a:rect l="0" t="0" r="0" b="0"/>
          <a:pathLst>
            <a:path>
              <a:moveTo>
                <a:pt x="0" y="17187"/>
              </a:moveTo>
              <a:lnTo>
                <a:pt x="861825" y="17187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b="1" kern="1200">
            <a:solidFill>
              <a:srgbClr val="FF0000"/>
            </a:solidFill>
          </a:endParaRPr>
        </a:p>
      </dsp:txBody>
      <dsp:txXfrm>
        <a:off x="1457437" y="1942864"/>
        <a:ext cx="43091" cy="43091"/>
      </dsp:txXfrm>
    </dsp:sp>
    <dsp:sp modelId="{36EB68BB-6C62-4D5C-841D-20576660F910}">
      <dsp:nvSpPr>
        <dsp:cNvPr id="0" name=""/>
        <dsp:cNvSpPr/>
      </dsp:nvSpPr>
      <dsp:spPr>
        <a:xfrm>
          <a:off x="1725062" y="2010550"/>
          <a:ext cx="1230395" cy="61519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0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Stoffblanding</a:t>
          </a:r>
          <a:endParaRPr lang="nb-NO" sz="1600" b="0" kern="1200" dirty="0">
            <a:solidFill>
              <a:schemeClr val="tx1"/>
            </a:solidFill>
            <a:latin typeface="Calibri"/>
            <a:ea typeface="+mn-ea"/>
            <a:cs typeface="+mn-cs"/>
          </a:endParaRPr>
        </a:p>
      </dsp:txBody>
      <dsp:txXfrm>
        <a:off x="1743081" y="2028569"/>
        <a:ext cx="1194357" cy="579159"/>
      </dsp:txXfrm>
    </dsp:sp>
    <dsp:sp modelId="{DD245846-A431-4C9E-BC74-D70B37DB2DE5}">
      <dsp:nvSpPr>
        <dsp:cNvPr id="0" name=""/>
        <dsp:cNvSpPr/>
      </dsp:nvSpPr>
      <dsp:spPr>
        <a:xfrm rot="19457599">
          <a:off x="2898489" y="2124092"/>
          <a:ext cx="606094" cy="34375"/>
        </a:xfrm>
        <a:custGeom>
          <a:avLst/>
          <a:gdLst/>
          <a:ahLst/>
          <a:cxnLst/>
          <a:rect l="0" t="0" r="0" b="0"/>
          <a:pathLst>
            <a:path>
              <a:moveTo>
                <a:pt x="0" y="17187"/>
              </a:moveTo>
              <a:lnTo>
                <a:pt x="606094" y="17187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b="1" kern="1200">
            <a:solidFill>
              <a:srgbClr val="FF0000"/>
            </a:solidFill>
          </a:endParaRPr>
        </a:p>
      </dsp:txBody>
      <dsp:txXfrm>
        <a:off x="3186384" y="2126127"/>
        <a:ext cx="30304" cy="30304"/>
      </dsp:txXfrm>
    </dsp:sp>
    <dsp:sp modelId="{3B081396-C9F2-498B-83E4-910702E731B2}">
      <dsp:nvSpPr>
        <dsp:cNvPr id="0" name=""/>
        <dsp:cNvSpPr/>
      </dsp:nvSpPr>
      <dsp:spPr>
        <a:xfrm>
          <a:off x="3447615" y="1656811"/>
          <a:ext cx="1230395" cy="61519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1" kern="1200" dirty="0" smtClean="0">
              <a:solidFill>
                <a:srgbClr val="FF0000"/>
              </a:solidFill>
              <a:latin typeface="Calibri"/>
              <a:ea typeface="+mn-ea"/>
              <a:cs typeface="+mn-cs"/>
            </a:rPr>
            <a:t>homogene blandinger</a:t>
          </a:r>
          <a:br>
            <a:rPr lang="nb-NO" sz="1600" b="1" kern="1200" dirty="0" smtClean="0">
              <a:solidFill>
                <a:srgbClr val="FF0000"/>
              </a:solidFill>
              <a:latin typeface="Calibri"/>
              <a:ea typeface="+mn-ea"/>
              <a:cs typeface="+mn-cs"/>
            </a:rPr>
          </a:br>
          <a:r>
            <a:rPr lang="nb-NO" sz="1600" b="1" kern="1200" dirty="0" smtClean="0">
              <a:solidFill>
                <a:srgbClr val="FF0000"/>
              </a:solidFill>
              <a:latin typeface="Calibri"/>
              <a:ea typeface="+mn-ea"/>
              <a:cs typeface="+mn-cs"/>
            </a:rPr>
            <a:t>(løsninger)</a:t>
          </a:r>
          <a:endParaRPr lang="nb-NO" sz="1600" b="1" kern="1200" dirty="0">
            <a:solidFill>
              <a:srgbClr val="FF0000"/>
            </a:solidFill>
            <a:latin typeface="Calibri"/>
            <a:ea typeface="+mn-ea"/>
            <a:cs typeface="+mn-cs"/>
          </a:endParaRPr>
        </a:p>
      </dsp:txBody>
      <dsp:txXfrm>
        <a:off x="3465634" y="1674830"/>
        <a:ext cx="1194357" cy="579159"/>
      </dsp:txXfrm>
    </dsp:sp>
    <dsp:sp modelId="{251F4FCE-2E09-4D12-B342-6EB845F0F1E9}">
      <dsp:nvSpPr>
        <dsp:cNvPr id="0" name=""/>
        <dsp:cNvSpPr/>
      </dsp:nvSpPr>
      <dsp:spPr>
        <a:xfrm rot="2142401">
          <a:off x="2898489" y="2477830"/>
          <a:ext cx="606094" cy="34375"/>
        </a:xfrm>
        <a:custGeom>
          <a:avLst/>
          <a:gdLst/>
          <a:ahLst/>
          <a:cxnLst/>
          <a:rect l="0" t="0" r="0" b="0"/>
          <a:pathLst>
            <a:path>
              <a:moveTo>
                <a:pt x="0" y="17187"/>
              </a:moveTo>
              <a:lnTo>
                <a:pt x="606094" y="17187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b="1" kern="1200">
            <a:solidFill>
              <a:srgbClr val="FF0000"/>
            </a:solidFill>
          </a:endParaRPr>
        </a:p>
      </dsp:txBody>
      <dsp:txXfrm>
        <a:off x="3186384" y="2479866"/>
        <a:ext cx="30304" cy="30304"/>
      </dsp:txXfrm>
    </dsp:sp>
    <dsp:sp modelId="{F26F6052-0A8A-46A1-9EEC-7A9BDDF5ABBA}">
      <dsp:nvSpPr>
        <dsp:cNvPr id="0" name=""/>
        <dsp:cNvSpPr/>
      </dsp:nvSpPr>
      <dsp:spPr>
        <a:xfrm>
          <a:off x="3447615" y="2364288"/>
          <a:ext cx="1230395" cy="61519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1" kern="1200" dirty="0" smtClean="0">
              <a:solidFill>
                <a:srgbClr val="FF0000"/>
              </a:solidFill>
              <a:latin typeface="Calibri"/>
              <a:ea typeface="+mn-ea"/>
              <a:cs typeface="+mn-cs"/>
            </a:rPr>
            <a:t>heterogene</a:t>
          </a:r>
          <a:br>
            <a:rPr lang="nb-NO" sz="1600" b="1" kern="1200" dirty="0" smtClean="0">
              <a:solidFill>
                <a:srgbClr val="FF0000"/>
              </a:solidFill>
              <a:latin typeface="Calibri"/>
              <a:ea typeface="+mn-ea"/>
              <a:cs typeface="+mn-cs"/>
            </a:rPr>
          </a:br>
          <a:r>
            <a:rPr lang="nb-NO" sz="1600" b="1" kern="1200" dirty="0" smtClean="0">
              <a:solidFill>
                <a:srgbClr val="FF0000"/>
              </a:solidFill>
              <a:latin typeface="Calibri"/>
              <a:ea typeface="+mn-ea"/>
              <a:cs typeface="+mn-cs"/>
            </a:rPr>
            <a:t>blandinger</a:t>
          </a:r>
          <a:endParaRPr lang="nb-NO" sz="1600" b="1" kern="1200" dirty="0">
            <a:solidFill>
              <a:srgbClr val="FF0000"/>
            </a:solidFill>
            <a:latin typeface="Calibri"/>
            <a:ea typeface="+mn-ea"/>
            <a:cs typeface="+mn-cs"/>
          </a:endParaRPr>
        </a:p>
      </dsp:txBody>
      <dsp:txXfrm>
        <a:off x="3465634" y="2382307"/>
        <a:ext cx="1194357" cy="5791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962580-C89A-45C0-BA96-2182B862AB28}" type="datetimeFigureOut">
              <a:rPr lang="nb-NO" smtClean="0"/>
              <a:t>09.01.2017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22791-BE39-4369-B2E0-6E081982641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971372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EFB23D-9C10-4F5D-B096-4D8B42D37EBA}" type="datetimeFigureOut">
              <a:rPr lang="nb-NO" smtClean="0"/>
              <a:t>09.01.2017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1CAFE8-2B8F-4DB0-A7D7-A97C6B73CCB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3350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CAFE8-2B8F-4DB0-A7D7-A97C6B73CCBC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94779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CAFE8-2B8F-4DB0-A7D7-A97C6B73CCBC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335206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 cstate="screen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259632" y="1484784"/>
            <a:ext cx="648072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sz="2800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sz="28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0"/>
            <a:ext cx="8208912" cy="1556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36096" y="5808663"/>
            <a:ext cx="2481263" cy="1049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extBox 9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6" name="TextBox 5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5" name="TextBox 4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36096" y="5808663"/>
            <a:ext cx="2481263" cy="1049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304800" y="838200"/>
            <a:ext cx="7696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2209800"/>
            <a:ext cx="3771900" cy="2019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229100" y="2209800"/>
            <a:ext cx="3771900" cy="2019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304800" y="4381500"/>
            <a:ext cx="3771900" cy="2019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29100" y="4381500"/>
            <a:ext cx="3771900" cy="2019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360738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4" cstate="screen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7" Type="http://schemas.openxmlformats.org/officeDocument/2006/relationships/image" Target="../media/image14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gif"/><Relationship Id="rId5" Type="http://schemas.openxmlformats.org/officeDocument/2006/relationships/hyperlink" Target="http://www.mn.uio.no/kjemi/forskning/grupper/skole/ressurser/hms/kjemikalier-grunnskole/kjemikalier-barnetrinn/" TargetMode="External"/><Relationship Id="rId4" Type="http://schemas.openxmlformats.org/officeDocument/2006/relationships/image" Target="../media/image12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n.uio.no/kjemi/tjenester/kunnskap/om-periodesystemet/apper/" TargetMode="External"/><Relationship Id="rId7" Type="http://schemas.openxmlformats.org/officeDocument/2006/relationships/image" Target="../media/image17.pn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mn.uio.no/kjemi/tjenester/kunnskap/periodesystemet/" TargetMode="External"/><Relationship Id="rId5" Type="http://schemas.openxmlformats.org/officeDocument/2006/relationships/image" Target="../media/image16.emf"/><Relationship Id="rId4" Type="http://schemas.openxmlformats.org/officeDocument/2006/relationships/hyperlink" Target="https://itunes.apple.com/gb/app/merck-pse/id370547998?mt=8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forskning.no/fysikk-kjemi/2016/12/offisielle-navn-til-grunnstoff-nihonium-moscovium-tennessine-oganesson" TargetMode="Externa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7.jpeg"/><Relationship Id="rId2" Type="http://schemas.openxmlformats.org/officeDocument/2006/relationships/hyperlink" Target="http://en.wikipedia.org/wiki/File:Diamond.jpg" TargetMode="External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hyperlink" Target="http://www.mn.uio.no/kjemi/forskning/grupper/skole/ressurser/kjemipaboks/" TargetMode="External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no.frederiksen.eu/" TargetMode="External"/><Relationship Id="rId5" Type="http://schemas.openxmlformats.org/officeDocument/2006/relationships/hyperlink" Target="http://www.fybikon.no/" TargetMode="External"/><Relationship Id="rId4" Type="http://schemas.openxmlformats.org/officeDocument/2006/relationships/hyperlink" Target="http://www.ska-as.no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9.em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3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png"/><Relationship Id="rId5" Type="http://schemas.openxmlformats.org/officeDocument/2006/relationships/image" Target="../media/image31.png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cebook.com/skolelabkjemi" TargetMode="Externa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emf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0.png"/><Relationship Id="rId7" Type="http://schemas.openxmlformats.org/officeDocument/2006/relationships/image" Target="../media/image5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10.png"/><Relationship Id="rId5" Type="http://schemas.openxmlformats.org/officeDocument/2006/relationships/image" Target="../media/image46.emf"/><Relationship Id="rId4" Type="http://schemas.openxmlformats.org/officeDocument/2006/relationships/image" Target="../media/image31.png"/><Relationship Id="rId9" Type="http://schemas.openxmlformats.org/officeDocument/2006/relationships/image" Target="../media/image48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n.uio.no/kjemi/forskning/grupper/skole/ressurser/kjemipaboks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1143000" y="2862064"/>
            <a:ext cx="7543800" cy="1143000"/>
          </a:xfrm>
        </p:spPr>
        <p:txBody>
          <a:bodyPr>
            <a:normAutofit fontScale="90000"/>
          </a:bodyPr>
          <a:lstStyle/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lang="nb-NO" sz="5400" kern="1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aiandra GD" panose="020E0502030308020204" pitchFamily="34" charset="0"/>
                <a:ea typeface="Batang" panose="02030600000101010101" pitchFamily="18" charset="-127"/>
                <a:cs typeface="+mn-cs"/>
              </a:rPr>
              <a:t/>
            </a:r>
            <a:br>
              <a:rPr lang="nb-NO" sz="5400" kern="1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aiandra GD" panose="020E0502030308020204" pitchFamily="34" charset="0"/>
                <a:ea typeface="Batang" panose="02030600000101010101" pitchFamily="18" charset="-127"/>
                <a:cs typeface="+mn-cs"/>
              </a:rPr>
            </a:br>
            <a:r>
              <a:rPr lang="nb-NO" sz="5400" kern="1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aiandra GD" panose="020E0502030308020204" pitchFamily="34" charset="0"/>
                <a:ea typeface="Batang" panose="02030600000101010101" pitchFamily="18" charset="-127"/>
                <a:cs typeface="+mn-cs"/>
              </a:rPr>
              <a:t>Oppbygning </a:t>
            </a:r>
            <a:r>
              <a:rPr lang="nb-NO" sz="5400" kern="120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aiandra GD" panose="020E0502030308020204" pitchFamily="34" charset="0"/>
                <a:ea typeface="Batang" panose="02030600000101010101" pitchFamily="18" charset="-127"/>
                <a:cs typeface="+mn-cs"/>
              </a:rPr>
              <a:t>av stoffer</a:t>
            </a:r>
            <a:br>
              <a:rPr lang="nb-NO" sz="5400" kern="120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aiandra GD" panose="020E0502030308020204" pitchFamily="34" charset="0"/>
                <a:ea typeface="Batang" panose="02030600000101010101" pitchFamily="18" charset="-127"/>
                <a:cs typeface="+mn-cs"/>
              </a:rPr>
            </a:br>
            <a:r>
              <a:rPr lang="nb-NO" sz="5400" kern="120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aiandra GD" panose="020E0502030308020204" pitchFamily="34" charset="0"/>
                <a:ea typeface="Batang" panose="02030600000101010101" pitchFamily="18" charset="-127"/>
                <a:cs typeface="+mn-cs"/>
              </a:rPr>
              <a:t>Kjemiske endringer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>
          <a:xfrm>
            <a:off x="1204664" y="4077072"/>
            <a:ext cx="7543800" cy="1080120"/>
          </a:xfrm>
        </p:spPr>
        <p:txBody>
          <a:bodyPr/>
          <a:lstStyle/>
          <a:p>
            <a:r>
              <a:rPr lang="nb-NO" sz="2400" dirty="0" smtClean="0"/>
              <a:t>Nøkler til naturfag</a:t>
            </a:r>
          </a:p>
          <a:p>
            <a:r>
              <a:rPr lang="nb-NO" sz="1600" dirty="0" smtClean="0"/>
              <a:t>Kursdeltakerne har «studentrollen»</a:t>
            </a:r>
          </a:p>
          <a:p>
            <a:r>
              <a:rPr lang="nb-NO" sz="1600" dirty="0" smtClean="0"/>
              <a:t>januar 2017</a:t>
            </a:r>
            <a:endParaRPr lang="nb-NO" sz="16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43808" y="5373216"/>
            <a:ext cx="1584176" cy="1228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058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755576" y="908720"/>
            <a:ext cx="7200800" cy="51152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b-NO" sz="2000" b="1" dirty="0"/>
              <a:t>Oppbygning av stoffer</a:t>
            </a:r>
          </a:p>
          <a:p>
            <a:r>
              <a:rPr lang="nb-NO" altLang="nb-NO" sz="2000" dirty="0">
                <a:ea typeface="SimSun" pitchFamily="2" charset="-122"/>
                <a:cs typeface="Times New Roman" pitchFamily="18" charset="0"/>
                <a:sym typeface="Wingdings 3" pitchFamily="18" charset="2"/>
              </a:rPr>
              <a:t>stoffers egenskaper </a:t>
            </a:r>
          </a:p>
          <a:p>
            <a:r>
              <a:rPr lang="nb-NO" altLang="nb-NO" sz="2000" dirty="0" smtClean="0">
                <a:ea typeface="SimSun" pitchFamily="2" charset="-122"/>
                <a:cs typeface="Times New Roman" pitchFamily="18" charset="0"/>
                <a:sym typeface="Wingdings 3" pitchFamily="18" charset="2"/>
              </a:rPr>
              <a:t>stoffer,</a:t>
            </a:r>
            <a:r>
              <a:rPr lang="nb-NO" altLang="nb-NO" sz="2000" dirty="0">
                <a:ea typeface="SimSun" pitchFamily="2" charset="-122"/>
                <a:cs typeface="Times New Roman" pitchFamily="18" charset="0"/>
                <a:sym typeface="Wingdings 3" pitchFamily="18" charset="2"/>
              </a:rPr>
              <a:t> </a:t>
            </a:r>
            <a:r>
              <a:rPr lang="nb-NO" altLang="nb-NO" sz="2000" dirty="0" smtClean="0">
                <a:ea typeface="SimSun" pitchFamily="2" charset="-122"/>
                <a:cs typeface="Times New Roman" pitchFamily="18" charset="0"/>
                <a:sym typeface="Wingdings 3" pitchFamily="18" charset="2"/>
              </a:rPr>
              <a:t>rene </a:t>
            </a:r>
            <a:r>
              <a:rPr lang="nb-NO" altLang="nb-NO" sz="2000" dirty="0">
                <a:ea typeface="SimSun" pitchFamily="2" charset="-122"/>
                <a:cs typeface="Times New Roman" pitchFamily="18" charset="0"/>
                <a:sym typeface="Wingdings 3" pitchFamily="18" charset="2"/>
              </a:rPr>
              <a:t>stoffer </a:t>
            </a:r>
            <a:r>
              <a:rPr lang="nb-NO" altLang="nb-NO" sz="2000" dirty="0" smtClean="0">
                <a:ea typeface="SimSun" pitchFamily="2" charset="-122"/>
                <a:cs typeface="Times New Roman" pitchFamily="18" charset="0"/>
                <a:sym typeface="Wingdings 3" pitchFamily="18" charset="2"/>
              </a:rPr>
              <a:t>og stoffblandinger</a:t>
            </a:r>
            <a:endParaRPr lang="nb-NO" altLang="nb-NO" sz="2000" dirty="0">
              <a:ea typeface="SimSun" pitchFamily="2" charset="-122"/>
              <a:cs typeface="Times New Roman" pitchFamily="18" charset="0"/>
            </a:endParaRPr>
          </a:p>
          <a:p>
            <a:r>
              <a:rPr lang="nb-NO" altLang="nb-NO" sz="2000" dirty="0">
                <a:ea typeface="SimSun" pitchFamily="2" charset="-122"/>
                <a:cs typeface="Times New Roman" pitchFamily="18" charset="0"/>
                <a:sym typeface="Wingdings 3" pitchFamily="18" charset="2"/>
              </a:rPr>
              <a:t>atomer og molekyler</a:t>
            </a:r>
          </a:p>
          <a:p>
            <a:r>
              <a:rPr lang="nb-NO" sz="2000" dirty="0">
                <a:ea typeface="SimSun" pitchFamily="2" charset="-122"/>
                <a:cs typeface="Times New Roman" pitchFamily="18" charset="0"/>
                <a:sym typeface="Wingdings 3" pitchFamily="18" charset="2"/>
              </a:rPr>
              <a:t>makro-, mikronivå og </a:t>
            </a:r>
            <a:r>
              <a:rPr lang="nb-NO" sz="2000" dirty="0" smtClean="0">
                <a:ea typeface="SimSun" pitchFamily="2" charset="-122"/>
                <a:cs typeface="Times New Roman" pitchFamily="18" charset="0"/>
                <a:sym typeface="Wingdings 3" pitchFamily="18" charset="2"/>
              </a:rPr>
              <a:t>symboler </a:t>
            </a:r>
            <a:r>
              <a:rPr lang="nb-NO" sz="2000" dirty="0">
                <a:ea typeface="SimSun" pitchFamily="2" charset="-122"/>
                <a:cs typeface="Times New Roman" pitchFamily="18" charset="0"/>
                <a:sym typeface="Wingdings 3" pitchFamily="18" charset="2"/>
              </a:rPr>
              <a:t>og </a:t>
            </a:r>
            <a:r>
              <a:rPr lang="nb-NO" sz="2000" dirty="0" smtClean="0">
                <a:ea typeface="SimSun" pitchFamily="2" charset="-122"/>
                <a:cs typeface="Times New Roman" pitchFamily="18" charset="0"/>
                <a:sym typeface="Wingdings 3" pitchFamily="18" charset="2"/>
              </a:rPr>
              <a:t>modeller</a:t>
            </a:r>
            <a:endParaRPr lang="nb-NO" sz="2000" b="1" dirty="0" smtClean="0"/>
          </a:p>
          <a:p>
            <a:pPr marL="0" indent="0">
              <a:buNone/>
            </a:pPr>
            <a:r>
              <a:rPr lang="nb-NO" sz="2000" b="1" dirty="0" smtClean="0"/>
              <a:t/>
            </a:r>
            <a:br>
              <a:rPr lang="nb-NO" sz="2000" b="1" dirty="0" smtClean="0"/>
            </a:br>
            <a:r>
              <a:rPr lang="nb-NO" sz="2000" b="1" dirty="0" smtClean="0"/>
              <a:t>Kjemiske </a:t>
            </a:r>
            <a:r>
              <a:rPr lang="nb-NO" sz="2000" b="1" dirty="0"/>
              <a:t>endringer</a:t>
            </a:r>
          </a:p>
          <a:p>
            <a:r>
              <a:rPr lang="nb-NO" altLang="nb-NO" sz="2000" dirty="0">
                <a:ea typeface="SimSun" pitchFamily="2" charset="-122"/>
                <a:cs typeface="Times New Roman" pitchFamily="18" charset="0"/>
                <a:sym typeface="Wingdings 3" pitchFamily="18" charset="2"/>
              </a:rPr>
              <a:t>kjemiske reaksjoner  </a:t>
            </a:r>
          </a:p>
          <a:p>
            <a:r>
              <a:rPr lang="nb-NO" altLang="nb-NO" sz="2000" dirty="0" smtClean="0">
                <a:ea typeface="SimSun" pitchFamily="2" charset="-122"/>
                <a:cs typeface="Times New Roman" pitchFamily="18" charset="0"/>
                <a:sym typeface="Wingdings 3" pitchFamily="18" charset="2"/>
              </a:rPr>
              <a:t>utgangsstoff </a:t>
            </a:r>
            <a:r>
              <a:rPr lang="nb-NO" altLang="nb-NO" sz="2000" dirty="0">
                <a:ea typeface="SimSun" pitchFamily="2" charset="-122"/>
                <a:cs typeface="Times New Roman" pitchFamily="18" charset="0"/>
                <a:sym typeface="Wingdings 3" pitchFamily="18" charset="2"/>
              </a:rPr>
              <a:t>og </a:t>
            </a:r>
            <a:r>
              <a:rPr lang="nb-NO" altLang="nb-NO" sz="2000" dirty="0" smtClean="0">
                <a:ea typeface="SimSun" pitchFamily="2" charset="-122"/>
                <a:cs typeface="Times New Roman" pitchFamily="18" charset="0"/>
                <a:sym typeface="Wingdings 3" pitchFamily="18" charset="2"/>
              </a:rPr>
              <a:t>produkt</a:t>
            </a:r>
            <a:endParaRPr lang="nb-NO" sz="2000" b="1" dirty="0" smtClean="0"/>
          </a:p>
          <a:p>
            <a:pPr marL="0" indent="0">
              <a:buNone/>
            </a:pPr>
            <a:r>
              <a:rPr lang="nb-NO" sz="2000" b="1" dirty="0" smtClean="0"/>
              <a:t/>
            </a:r>
            <a:br>
              <a:rPr lang="nb-NO" sz="2000" b="1" dirty="0" smtClean="0"/>
            </a:br>
            <a:r>
              <a:rPr lang="nb-NO" sz="2000" b="1" dirty="0"/>
              <a:t>Forsøk</a:t>
            </a:r>
          </a:p>
          <a:p>
            <a:r>
              <a:rPr lang="nb-NO" sz="2000" dirty="0"/>
              <a:t>noen eksempler</a:t>
            </a:r>
          </a:p>
          <a:p>
            <a:r>
              <a:rPr lang="nb-NO" sz="2000" dirty="0" smtClean="0"/>
              <a:t>faremerking</a:t>
            </a:r>
            <a:endParaRPr lang="nb-NO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02968" y="1021135"/>
            <a:ext cx="1504117" cy="12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69479" y="3068958"/>
            <a:ext cx="971095" cy="1224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59357" y="4797152"/>
            <a:ext cx="991339" cy="12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046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 txBox="1">
            <a:spLocks/>
          </p:cNvSpPr>
          <p:nvPr/>
        </p:nvSpPr>
        <p:spPr>
          <a:xfrm>
            <a:off x="755576" y="1196752"/>
            <a:ext cx="7560840" cy="439248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nb-NO" sz="3200" b="1" kern="0" dirty="0" smtClean="0"/>
              <a:t>Læringsmål</a:t>
            </a:r>
          </a:p>
          <a:p>
            <a:pPr marL="0" indent="0">
              <a:buFontTx/>
              <a:buNone/>
            </a:pPr>
            <a:endParaRPr lang="nb-NO" sz="2400" i="1" kern="0" dirty="0" smtClean="0"/>
          </a:p>
          <a:p>
            <a:pPr marL="0" indent="0">
              <a:buFontTx/>
              <a:buNone/>
            </a:pPr>
            <a:r>
              <a:rPr lang="nb-NO" sz="2400" i="1" kern="0" dirty="0" smtClean="0"/>
              <a:t>Etter kurset skal studentene kunne</a:t>
            </a:r>
            <a:br>
              <a:rPr lang="nb-NO" sz="2400" i="1" kern="0" dirty="0" smtClean="0"/>
            </a:br>
            <a:r>
              <a:rPr lang="nb-NO" sz="2400" i="1" kern="0" dirty="0" smtClean="0"/>
              <a:t> </a:t>
            </a:r>
          </a:p>
          <a:p>
            <a:r>
              <a:rPr lang="nb-NO" sz="2400" kern="0" dirty="0" smtClean="0"/>
              <a:t>gjøre rede for noen grunnleggende begreper i kjemi</a:t>
            </a:r>
            <a:br>
              <a:rPr lang="nb-NO" sz="2400" kern="0" dirty="0" smtClean="0"/>
            </a:br>
            <a:endParaRPr lang="nb-NO" sz="2400" kern="0" dirty="0" smtClean="0"/>
          </a:p>
          <a:p>
            <a:r>
              <a:rPr lang="nb-NO" sz="2400" kern="0" dirty="0" smtClean="0"/>
              <a:t>gjennomføre enkle forsøk som kan brukes til videreutvikling av praktiske ferdigheter</a:t>
            </a:r>
            <a:br>
              <a:rPr lang="nb-NO" sz="2400" kern="0" dirty="0" smtClean="0"/>
            </a:br>
            <a:endParaRPr lang="nb-NO" sz="2400" kern="0" dirty="0" smtClean="0"/>
          </a:p>
          <a:p>
            <a:r>
              <a:rPr lang="nb-NO" sz="2400" kern="0" dirty="0" smtClean="0"/>
              <a:t>kjenne til  informasjonskilder til ny kunnskap i kjemi  </a:t>
            </a:r>
          </a:p>
          <a:p>
            <a:endParaRPr lang="nb-NO" sz="1400" kern="0" dirty="0"/>
          </a:p>
        </p:txBody>
      </p:sp>
    </p:spTree>
    <p:extLst>
      <p:ext uri="{BB962C8B-B14F-4D97-AF65-F5344CB8AC3E}">
        <p14:creationId xmlns:p14="http://schemas.microsoft.com/office/powerpoint/2010/main" val="374178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dirty="0"/>
              <a:t>Aktivere </a:t>
            </a:r>
            <a:r>
              <a:rPr lang="nb-NO" altLang="nb-NO" dirty="0" smtClean="0"/>
              <a:t>forkunnskaper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altLang="nb-NO" dirty="0" smtClean="0"/>
              <a:t>Hvilke </a:t>
            </a:r>
            <a:r>
              <a:rPr lang="nb-NO" altLang="nb-NO" dirty="0"/>
              <a:t>kompetanser har elevene med seg </a:t>
            </a:r>
            <a:br>
              <a:rPr lang="nb-NO" altLang="nb-NO" dirty="0"/>
            </a:br>
            <a:r>
              <a:rPr lang="nb-NO" altLang="nb-NO" dirty="0"/>
              <a:t>fra </a:t>
            </a:r>
            <a:r>
              <a:rPr lang="nb-NO" altLang="nb-NO" dirty="0" smtClean="0"/>
              <a:t>1. – 4. </a:t>
            </a:r>
            <a:r>
              <a:rPr lang="nb-NO" altLang="nb-NO" dirty="0" err="1" smtClean="0"/>
              <a:t>årstrinn</a:t>
            </a:r>
            <a:r>
              <a:rPr lang="nb-NO" altLang="nb-NO" dirty="0" smtClean="0"/>
              <a:t>?</a:t>
            </a:r>
          </a:p>
          <a:p>
            <a:pPr marL="0" indent="0">
              <a:buNone/>
            </a:pPr>
            <a:r>
              <a:rPr lang="nb-NO" altLang="nb-NO" dirty="0" smtClean="0"/>
              <a:t/>
            </a:r>
            <a:br>
              <a:rPr lang="nb-NO" altLang="nb-NO" dirty="0" smtClean="0"/>
            </a:br>
            <a:r>
              <a:rPr lang="nb-NO" altLang="nb-NO" dirty="0" smtClean="0"/>
              <a:t>                  «tenk-par-del»</a:t>
            </a:r>
          </a:p>
          <a:p>
            <a:endParaRPr lang="nb-NO" altLang="nb-NO" dirty="0"/>
          </a:p>
          <a:p>
            <a:r>
              <a:rPr lang="nb-NO" altLang="nb-NO" dirty="0" smtClean="0"/>
              <a:t>noter tre viktige begreper som er nevnt i læreplanen på neste lysbilde.</a:t>
            </a:r>
            <a:endParaRPr lang="nb-NO" dirty="0"/>
          </a:p>
        </p:txBody>
      </p:sp>
      <p:pic>
        <p:nvPicPr>
          <p:cNvPr id="6" name="Picture 9" descr="MCj03117700000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91680" y="3356992"/>
            <a:ext cx="911346" cy="693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241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29600" cy="1143000"/>
          </a:xfrm>
        </p:spPr>
        <p:txBody>
          <a:bodyPr/>
          <a:lstStyle/>
          <a:p>
            <a:r>
              <a:rPr lang="nb-NO" dirty="0" smtClean="0"/>
              <a:t>Læreplanen 1. – 4. </a:t>
            </a:r>
            <a:r>
              <a:rPr lang="nb-NO" dirty="0" err="1" smtClean="0"/>
              <a:t>årstrinn</a:t>
            </a:r>
            <a:endParaRPr lang="nb-NO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Forskerspiren</a:t>
            </a:r>
            <a:endParaRPr lang="nb-NO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nb-NO" altLang="nb-NO" dirty="0">
                <a:latin typeface="Arial" charset="0"/>
              </a:rPr>
              <a:t>stille spørsmål, samtale og filosofere rundt naturopplevelser og menneskets plass i naturen </a:t>
            </a:r>
          </a:p>
          <a:p>
            <a:r>
              <a:rPr lang="nb-NO" altLang="nb-NO" dirty="0" smtClean="0">
                <a:latin typeface="Arial" charset="0"/>
              </a:rPr>
              <a:t>bruke </a:t>
            </a:r>
            <a:r>
              <a:rPr lang="nb-NO" altLang="nb-NO" dirty="0">
                <a:latin typeface="Arial" charset="0"/>
              </a:rPr>
              <a:t>sansene til å utforske verden i det nære miljøet </a:t>
            </a:r>
          </a:p>
          <a:p>
            <a:r>
              <a:rPr lang="nb-NO" altLang="nb-NO" dirty="0" smtClean="0">
                <a:latin typeface="Arial" charset="0"/>
              </a:rPr>
              <a:t>beskrive</a:t>
            </a:r>
            <a:r>
              <a:rPr lang="nb-NO" altLang="nb-NO" dirty="0">
                <a:latin typeface="Arial" charset="0"/>
              </a:rPr>
              <a:t>, illustrere og samtale om egne observasjoner fra forsøk og fra naturen </a:t>
            </a:r>
          </a:p>
          <a:p>
            <a:r>
              <a:rPr lang="nb-NO" altLang="nb-NO" dirty="0" smtClean="0">
                <a:latin typeface="Arial" charset="0"/>
              </a:rPr>
              <a:t>gjenkjenne </a:t>
            </a:r>
            <a:r>
              <a:rPr lang="nb-NO" altLang="nb-NO" dirty="0">
                <a:latin typeface="Arial" charset="0"/>
              </a:rPr>
              <a:t>faresymbol for farlige stoffer og for farlig lys</a:t>
            </a:r>
          </a:p>
          <a:p>
            <a:pPr>
              <a:buFont typeface="Arial" pitchFamily="34" charset="0"/>
              <a:buChar char="•"/>
            </a:pPr>
            <a:r>
              <a:rPr lang="nb-NO" altLang="nb-NO" dirty="0">
                <a:latin typeface="Arial" charset="0"/>
              </a:rPr>
              <a:t>lese og forstå faremerking på hverdagsprodukter 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b-NO" dirty="0" smtClean="0"/>
              <a:t>Fenomener og stoffer</a:t>
            </a:r>
            <a:endParaRPr lang="nb-NO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nb-NO" altLang="nb-NO" sz="2000" dirty="0">
                <a:latin typeface="Arial" charset="0"/>
              </a:rPr>
              <a:t>beskrive og sortere stoffer etter observerbare kjennetegn</a:t>
            </a:r>
          </a:p>
          <a:p>
            <a:pPr>
              <a:lnSpc>
                <a:spcPct val="90000"/>
              </a:lnSpc>
            </a:pPr>
            <a:r>
              <a:rPr lang="nb-NO" sz="2000" dirty="0">
                <a:latin typeface="Arial" charset="0"/>
              </a:rPr>
              <a:t>gjennomføre forsøk som viser at stoffer og stoffblandinger kan endre karakter når de blir utsatt for ulike påvirkninger</a:t>
            </a:r>
          </a:p>
        </p:txBody>
      </p:sp>
    </p:spTree>
    <p:extLst>
      <p:ext uri="{BB962C8B-B14F-4D97-AF65-F5344CB8AC3E}">
        <p14:creationId xmlns:p14="http://schemas.microsoft.com/office/powerpoint/2010/main" val="1262196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Læreplanen 5. – 7. </a:t>
            </a:r>
            <a:r>
              <a:rPr lang="nb-NO" dirty="0" err="1" smtClean="0"/>
              <a:t>årstrinn</a:t>
            </a:r>
            <a:endParaRPr lang="nb-NO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5. – 7. </a:t>
            </a:r>
            <a:r>
              <a:rPr lang="nb-NO" dirty="0" err="1"/>
              <a:t>årstrinn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forklare </a:t>
            </a:r>
            <a:r>
              <a:rPr lang="nb-NO" dirty="0"/>
              <a:t>hvordan stoffer er bygd opp, og hvordan stoffer kan omdannes ved å bruke begrepene atomer og </a:t>
            </a:r>
            <a:r>
              <a:rPr lang="nb-NO" dirty="0" smtClean="0"/>
              <a:t>molekyler</a:t>
            </a:r>
            <a:br>
              <a:rPr lang="nb-NO" dirty="0" smtClean="0"/>
            </a:br>
            <a:endParaRPr lang="nb-NO" dirty="0" smtClean="0"/>
          </a:p>
          <a:p>
            <a:r>
              <a:rPr lang="nb-NO" dirty="0" smtClean="0"/>
              <a:t>gjennomføre </a:t>
            </a:r>
            <a:r>
              <a:rPr lang="nb-NO" dirty="0"/>
              <a:t>forsøk med ulike kjemiske reaksjoner og beskrive hva som kjennetegner dem </a:t>
            </a:r>
          </a:p>
          <a:p>
            <a:endParaRPr lang="nb-NO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b-NO" dirty="0" smtClean="0"/>
              <a:t>begreper fra lavere trinn</a:t>
            </a: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>
                <a:solidFill>
                  <a:srgbClr val="FF0000"/>
                </a:solidFill>
              </a:rPr>
              <a:t>sortere</a:t>
            </a:r>
          </a:p>
          <a:p>
            <a:r>
              <a:rPr lang="nb-NO" dirty="0">
                <a:solidFill>
                  <a:srgbClr val="FF0000"/>
                </a:solidFill>
              </a:rPr>
              <a:t>kjennetegn</a:t>
            </a:r>
          </a:p>
          <a:p>
            <a:r>
              <a:rPr lang="nb-NO" dirty="0"/>
              <a:t>observere</a:t>
            </a:r>
          </a:p>
          <a:p>
            <a:r>
              <a:rPr lang="nb-NO" dirty="0"/>
              <a:t>stoffer</a:t>
            </a:r>
          </a:p>
          <a:p>
            <a:r>
              <a:rPr lang="nb-NO" dirty="0"/>
              <a:t>forsøk</a:t>
            </a:r>
          </a:p>
          <a:p>
            <a:r>
              <a:rPr lang="nb-NO" dirty="0"/>
              <a:t>faresymboler</a:t>
            </a:r>
          </a:p>
          <a:p>
            <a:r>
              <a:rPr lang="nb-NO" dirty="0"/>
              <a:t>farlige stoffer</a:t>
            </a:r>
          </a:p>
          <a:p>
            <a:r>
              <a:rPr lang="nb-NO" dirty="0"/>
              <a:t>stoffblandinger</a:t>
            </a:r>
          </a:p>
          <a:p>
            <a:r>
              <a:rPr lang="nb-NO" dirty="0"/>
              <a:t>faremerking</a:t>
            </a:r>
          </a:p>
          <a:p>
            <a:r>
              <a:rPr lang="nb-NO" dirty="0"/>
              <a:t>påvirkning</a:t>
            </a:r>
          </a:p>
          <a:p>
            <a:r>
              <a:rPr lang="nb-NO" dirty="0"/>
              <a:t>stoffers karakter</a:t>
            </a:r>
          </a:p>
          <a:p>
            <a:endParaRPr lang="nb-NO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755576" y="2636912"/>
            <a:ext cx="1512168" cy="360040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2339752" y="2964238"/>
            <a:ext cx="1512168" cy="360040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832312" y="3717032"/>
            <a:ext cx="2947599" cy="360040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1583668" y="4869160"/>
            <a:ext cx="2772308" cy="360040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2246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45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45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6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60" tmFilter="0, 0; 0.125,0.2665; 0.25,0.4; 0.375,0.465; 0.5,0.5;  0.625,0.535; 0.75,0.6; 0.875,0.7335; 1,1">
                                          <p:stCondLst>
                                            <p:cond delay="166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30" tmFilter="0, 0; 0.125,0.2665; 0.25,0.4; 0.375,0.465; 0.5,0.5;  0.625,0.535; 0.75,0.6; 0.875,0.7335; 1,1">
                                          <p:stCondLst>
                                            <p:cond delay="331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10" tmFilter="0, 0; 0.125,0.2665; 0.25,0.4; 0.375,0.465; 0.5,0.5;  0.625,0.535; 0.75,0.6; 0.875,0.7335; 1,1">
                                          <p:stCondLst>
                                            <p:cond delay="414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65">
                                          <p:stCondLst>
                                            <p:cond delay="162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415" decel="50000">
                                          <p:stCondLst>
                                            <p:cond delay="169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65">
                                          <p:stCondLst>
                                            <p:cond delay="328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415" decel="50000">
                                          <p:stCondLst>
                                            <p:cond delay="334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65">
                                          <p:stCondLst>
                                            <p:cond delay="410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415" decel="50000">
                                          <p:stCondLst>
                                            <p:cond delay="417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65">
                                          <p:stCondLst>
                                            <p:cond delay="452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415" decel="50000">
                                          <p:stCondLst>
                                            <p:cond delay="458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 animBg="1"/>
      <p:bldP spid="12" grpId="0" animBg="1"/>
      <p:bldP spid="13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>
          <a:xfrm>
            <a:off x="990600" y="548680"/>
            <a:ext cx="7696200" cy="1143000"/>
          </a:xfrm>
        </p:spPr>
        <p:txBody>
          <a:bodyPr/>
          <a:lstStyle/>
          <a:p>
            <a:r>
              <a:rPr lang="nb-NO" dirty="0" smtClean="0"/>
              <a:t>Hva er et stoff?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323528" y="1988840"/>
            <a:ext cx="3689548" cy="252792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b-NO" sz="2400" dirty="0" smtClean="0"/>
              <a:t>Undersøk 6 rør med væsker, </a:t>
            </a:r>
            <a:r>
              <a:rPr lang="nb-NO" sz="2400" smtClean="0"/>
              <a:t>alle rør inneholder </a:t>
            </a:r>
            <a:r>
              <a:rPr lang="nb-NO" sz="2400" dirty="0" smtClean="0"/>
              <a:t>vann: 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dirty="0" smtClean="0"/>
              <a:t>Se på innholdet i rørene 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dirty="0" smtClean="0"/>
              <a:t>Ta av korken og lukt</a:t>
            </a:r>
            <a:br>
              <a:rPr lang="nb-NO" sz="2000" dirty="0" smtClean="0"/>
            </a:br>
            <a:r>
              <a:rPr lang="nb-NO" sz="2000" dirty="0" smtClean="0"/>
              <a:t>Smaking </a:t>
            </a:r>
            <a:r>
              <a:rPr lang="nb-NO" sz="2000" dirty="0"/>
              <a:t>er IKKE </a:t>
            </a:r>
            <a:r>
              <a:rPr lang="nb-NO" sz="2000" dirty="0" smtClean="0"/>
              <a:t>tillatt!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dirty="0" smtClean="0"/>
              <a:t>«</a:t>
            </a:r>
            <a:r>
              <a:rPr lang="nb-NO" sz="2000" dirty="0" err="1" smtClean="0"/>
              <a:t>Plassér</a:t>
            </a:r>
            <a:r>
              <a:rPr lang="nb-NO" sz="2000" dirty="0" smtClean="0"/>
              <a:t>» rørene i de fire røde «boksene»</a:t>
            </a:r>
            <a:endParaRPr lang="nb-NO" sz="2000" dirty="0"/>
          </a:p>
        </p:txBody>
      </p:sp>
      <p:pic>
        <p:nvPicPr>
          <p:cNvPr id="24" name="Picture 9" descr="MCj03117700000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36718" y="764703"/>
            <a:ext cx="911346" cy="693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4139952" y="1772816"/>
            <a:ext cx="4680520" cy="3886538"/>
            <a:chOff x="4139952" y="1772816"/>
            <a:chExt cx="4680520" cy="3886538"/>
          </a:xfrm>
        </p:grpSpPr>
        <p:graphicFrame>
          <p:nvGraphicFramePr>
            <p:cNvPr id="15" name="Diagram 14"/>
            <p:cNvGraphicFramePr/>
            <p:nvPr>
              <p:extLst>
                <p:ext uri="{D42A27DB-BD31-4B8C-83A1-F6EECF244321}">
                  <p14:modId xmlns:p14="http://schemas.microsoft.com/office/powerpoint/2010/main" val="1626168095"/>
                </p:ext>
              </p:extLst>
            </p:nvPr>
          </p:nvGraphicFramePr>
          <p:xfrm>
            <a:off x="4139952" y="1772816"/>
            <a:ext cx="4680520" cy="322134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grpSp>
          <p:nvGrpSpPr>
            <p:cNvPr id="16" name="Group 15"/>
            <p:cNvGrpSpPr/>
            <p:nvPr/>
          </p:nvGrpSpPr>
          <p:grpSpPr>
            <a:xfrm>
              <a:off x="5266651" y="5043556"/>
              <a:ext cx="1231597" cy="615798"/>
              <a:chOff x="3448698" y="1656856"/>
              <a:chExt cx="1231597" cy="615798"/>
            </a:xfrm>
          </p:grpSpPr>
          <p:sp>
            <p:nvSpPr>
              <p:cNvPr id="18" name="Rounded Rectangle 17"/>
              <p:cNvSpPr/>
              <p:nvPr/>
            </p:nvSpPr>
            <p:spPr>
              <a:xfrm>
                <a:off x="3448698" y="1656856"/>
                <a:ext cx="1231597" cy="615798"/>
              </a:xfrm>
              <a:prstGeom prst="roundRect">
                <a:avLst>
                  <a:gd name="adj" fmla="val 10000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2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9" name="Rounded Rectangle 4"/>
              <p:cNvSpPr/>
              <p:nvPr/>
            </p:nvSpPr>
            <p:spPr>
              <a:xfrm>
                <a:off x="3466734" y="1674892"/>
                <a:ext cx="1195525" cy="579726"/>
              </a:xfrm>
              <a:prstGeom prst="rect">
                <a:avLst/>
              </a:prstGeom>
              <a:ln>
                <a:solidFill>
                  <a:srgbClr val="FF000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0160" tIns="10160" rIns="10160" bIns="10160" numCol="1" spcCol="1270" anchor="ctr" anchorCtr="0">
                <a:noAutofit/>
              </a:bodyPr>
              <a:lstStyle/>
              <a:p>
                <a:pPr lvl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nb-NO" sz="1600" b="1" kern="1200" dirty="0" smtClean="0">
                    <a:solidFill>
                      <a:schemeClr val="tx1"/>
                    </a:solidFill>
                    <a:latin typeface="Calibri"/>
                    <a:ea typeface="+mn-ea"/>
                    <a:cs typeface="+mn-cs"/>
                  </a:rPr>
                  <a:t>vet ikke</a:t>
                </a:r>
                <a:endParaRPr lang="nb-NO" sz="1600" b="1" kern="1200" dirty="0">
                  <a:solidFill>
                    <a:schemeClr val="tx1"/>
                  </a:solidFill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Rectangle 1"/>
          <p:cNvSpPr/>
          <p:nvPr/>
        </p:nvSpPr>
        <p:spPr>
          <a:xfrm>
            <a:off x="5555354" y="926745"/>
            <a:ext cx="36724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Forsøket: Sortere </a:t>
            </a:r>
            <a:r>
              <a:rPr lang="nb-NO" b="1" dirty="0"/>
              <a:t>seks væsker</a:t>
            </a:r>
          </a:p>
        </p:txBody>
      </p:sp>
      <p:sp>
        <p:nvSpPr>
          <p:cNvPr id="8" name="Rectangle 7"/>
          <p:cNvSpPr/>
          <p:nvPr/>
        </p:nvSpPr>
        <p:spPr>
          <a:xfrm>
            <a:off x="323528" y="495394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b-NO" dirty="0"/>
              <a:t>Noter hvilke kjennetegn du </a:t>
            </a:r>
          </a:p>
          <a:p>
            <a:r>
              <a:rPr lang="nb-NO" dirty="0"/>
              <a:t>bruker for å avgjøre hvor rørene </a:t>
            </a:r>
          </a:p>
          <a:p>
            <a:r>
              <a:rPr lang="nb-NO" dirty="0"/>
              <a:t>skal </a:t>
            </a:r>
            <a:r>
              <a:rPr lang="nb-NO" dirty="0" smtClean="0"/>
              <a:t>legges.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43308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Resultat</a:t>
            </a:r>
            <a:endParaRPr lang="nb-NO" dirty="0"/>
          </a:p>
        </p:txBody>
      </p:sp>
      <p:sp>
        <p:nvSpPr>
          <p:cNvPr id="8" name="Rektangel 7"/>
          <p:cNvSpPr/>
          <p:nvPr/>
        </p:nvSpPr>
        <p:spPr bwMode="auto">
          <a:xfrm>
            <a:off x="1115616" y="1700808"/>
            <a:ext cx="3168352" cy="1766948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000" b="1" dirty="0" smtClean="0">
                <a:latin typeface="Arial" charset="0"/>
                <a:ea typeface="ヒラギノ角ゴ Pro W3" charset="-128"/>
                <a:cs typeface="ヒラギノ角ゴ Pro W3" charset="-128"/>
              </a:rPr>
              <a:t>Rent s</a:t>
            </a:r>
            <a:r>
              <a:rPr kumimoji="0" lang="nb-NO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toff</a:t>
            </a:r>
          </a:p>
          <a:p>
            <a:endParaRPr lang="nb-NO" dirty="0" smtClean="0"/>
          </a:p>
          <a:p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Rektangel 8"/>
          <p:cNvSpPr/>
          <p:nvPr/>
        </p:nvSpPr>
        <p:spPr bwMode="auto">
          <a:xfrm>
            <a:off x="4530030" y="3951166"/>
            <a:ext cx="3168352" cy="1766948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nb-NO" sz="2000" b="1" dirty="0">
                <a:latin typeface="Arial" charset="0"/>
                <a:ea typeface="ヒラギノ角ゴ Pro W3" charset="-128"/>
                <a:cs typeface="ヒラギノ角ゴ Pro W3" charset="-128"/>
              </a:rPr>
              <a:t>Vet </a:t>
            </a:r>
            <a:r>
              <a:rPr lang="nb-NO" sz="2000" b="1" dirty="0" smtClean="0">
                <a:latin typeface="Arial" charset="0"/>
                <a:ea typeface="ヒラギノ角ゴ Pro W3" charset="-128"/>
                <a:cs typeface="ヒラギノ角ゴ Pro W3" charset="-128"/>
              </a:rPr>
              <a:t>ikke </a:t>
            </a:r>
          </a:p>
          <a:p>
            <a:r>
              <a:rPr lang="nb-NO" sz="2000" b="1" dirty="0" smtClean="0">
                <a:latin typeface="Arial" charset="0"/>
                <a:ea typeface="ヒラギノ角ゴ Pro W3" charset="-128"/>
                <a:cs typeface="ヒラギノ角ゴ Pro W3" charset="-128"/>
              </a:rPr>
              <a:t>(må undersøkes videre)</a:t>
            </a:r>
            <a:endParaRPr lang="nb-NO" sz="2000" b="1" dirty="0"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Vann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Løsning </a:t>
            </a:r>
            <a:r>
              <a:rPr lang="nb-NO" dirty="0"/>
              <a:t>av natriumklorid, ca. 3 %</a:t>
            </a:r>
          </a:p>
          <a:p>
            <a:endParaRPr lang="nb-NO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0" name="Rektangel 9"/>
          <p:cNvSpPr/>
          <p:nvPr/>
        </p:nvSpPr>
        <p:spPr bwMode="auto">
          <a:xfrm>
            <a:off x="4572000" y="1700808"/>
            <a:ext cx="3168352" cy="1766948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Heterogen</a:t>
            </a:r>
            <a:r>
              <a:rPr kumimoji="0" lang="nb-NO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b</a:t>
            </a:r>
            <a:r>
              <a:rPr kumimoji="0" lang="nb-NO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landing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Vann med potetmel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1" name="Rektangel 10"/>
          <p:cNvSpPr/>
          <p:nvPr/>
        </p:nvSpPr>
        <p:spPr bwMode="auto">
          <a:xfrm>
            <a:off x="1096938" y="3951166"/>
            <a:ext cx="3168352" cy="1766948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Homogen blanding (løsning)</a:t>
            </a: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Løsning </a:t>
            </a:r>
            <a:r>
              <a:rPr lang="nb-NO" dirty="0"/>
              <a:t>av ammoniakk, fortynnet </a:t>
            </a:r>
            <a:r>
              <a:rPr lang="nb-NO" dirty="0" err="1" smtClean="0"/>
              <a:t>Salmi</a:t>
            </a:r>
            <a:r>
              <a:rPr lang="nb-NO" dirty="0" smtClean="0"/>
              <a:t> (&lt; </a:t>
            </a:r>
            <a:r>
              <a:rPr lang="nb-NO" dirty="0"/>
              <a:t>1% ) </a:t>
            </a:r>
            <a:endParaRPr lang="nb-NO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7 % eddik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Vann med konditorfarge</a:t>
            </a:r>
          </a:p>
          <a:p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12" name="Picture 9" descr="MCj03117700000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376" y="4365104"/>
            <a:ext cx="911346" cy="693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5407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Hva er kjennetegn på en løsning?</a:t>
            </a:r>
            <a:endParaRPr lang="nb-NO" dirty="0"/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>
          <a:xfrm>
            <a:off x="990600" y="1981200"/>
            <a:ext cx="7696200" cy="3968080"/>
          </a:xfrm>
        </p:spPr>
        <p:txBody>
          <a:bodyPr>
            <a:normAutofit fontScale="62500" lnSpcReduction="20000"/>
          </a:bodyPr>
          <a:lstStyle/>
          <a:p>
            <a:pPr>
              <a:buFont typeface="Arial" pitchFamily="34" charset="0"/>
              <a:buChar char="•"/>
            </a:pPr>
            <a:r>
              <a:rPr lang="nb-NO" dirty="0"/>
              <a:t>En løsning er en væske som er helt klar og gjennomsiktig.</a:t>
            </a:r>
            <a:br>
              <a:rPr lang="nb-NO" dirty="0"/>
            </a:br>
            <a:r>
              <a:rPr lang="nb-NO" dirty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nb-NO" dirty="0"/>
              <a:t>En løsning kan være farget eller fargeløs</a:t>
            </a:r>
            <a:r>
              <a:rPr lang="nb-NO" dirty="0" smtClean="0"/>
              <a:t>.</a:t>
            </a:r>
            <a:endParaRPr lang="nb-NO" dirty="0"/>
          </a:p>
          <a:p>
            <a:pPr>
              <a:buFont typeface="Arial" pitchFamily="34" charset="0"/>
              <a:buChar char="•"/>
            </a:pPr>
            <a:endParaRPr lang="nb-NO" dirty="0"/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Hvis </a:t>
            </a:r>
            <a:r>
              <a:rPr lang="nb-NO" dirty="0"/>
              <a:t>væsken er fargeløs, kan vi ikke alltid avgjøre om væsken er en løsning ved å dampe bort løsemidlet. </a:t>
            </a:r>
            <a:br>
              <a:rPr lang="nb-NO" dirty="0"/>
            </a:br>
            <a:endParaRPr lang="nb-NO" dirty="0" smtClean="0"/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Hvis </a:t>
            </a:r>
            <a:r>
              <a:rPr lang="nb-NO" dirty="0"/>
              <a:t>det oppløste stoffet er et fast stoff som salt, blir det liggende igjen når vannet damper </a:t>
            </a:r>
            <a:r>
              <a:rPr lang="nb-NO" dirty="0" smtClean="0"/>
              <a:t>bort</a:t>
            </a:r>
            <a:br>
              <a:rPr lang="nb-NO" dirty="0" smtClean="0"/>
            </a:br>
            <a:endParaRPr lang="nb-NO" dirty="0" smtClean="0"/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Hvis </a:t>
            </a:r>
            <a:r>
              <a:rPr lang="nb-NO" dirty="0"/>
              <a:t>det oppløste stoffet er en gass, 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forsvinner </a:t>
            </a:r>
            <a:r>
              <a:rPr lang="nb-NO" dirty="0"/>
              <a:t>gassen når vannet damper bort 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(</a:t>
            </a:r>
            <a:r>
              <a:rPr lang="nb-NO" dirty="0"/>
              <a:t>for eksempel </a:t>
            </a:r>
            <a:r>
              <a:rPr lang="nb-NO" dirty="0" smtClean="0"/>
              <a:t>ammoniakkløsning </a:t>
            </a:r>
            <a:r>
              <a:rPr lang="nb-NO" dirty="0"/>
              <a:t>eller saltsyre</a:t>
            </a:r>
            <a:r>
              <a:rPr lang="nb-NO" dirty="0" smtClean="0"/>
              <a:t>).</a:t>
            </a:r>
            <a:br>
              <a:rPr lang="nb-NO" dirty="0" smtClean="0"/>
            </a:br>
            <a:endParaRPr lang="nb-NO" dirty="0" smtClean="0"/>
          </a:p>
          <a:p>
            <a:r>
              <a:rPr lang="nb-NO" dirty="0" smtClean="0"/>
              <a:t>Ikke </a:t>
            </a:r>
            <a:r>
              <a:rPr lang="nb-NO" dirty="0"/>
              <a:t>alle væsker som er klare og gjennomsiktige, er løsninger</a:t>
            </a:r>
            <a:r>
              <a:rPr lang="nb-NO" dirty="0" smtClean="0"/>
              <a:t>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42150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Faremerkingen </a:t>
            </a:r>
            <a:r>
              <a:rPr lang="nb-NO" dirty="0" smtClean="0"/>
              <a:t>avhenger</a:t>
            </a:r>
            <a:br>
              <a:rPr lang="nb-NO" dirty="0" smtClean="0"/>
            </a:br>
            <a:r>
              <a:rPr lang="nb-NO" dirty="0" smtClean="0"/>
              <a:t>av konsentrasjonen</a:t>
            </a:r>
            <a:endParaRPr lang="nb-NO" dirty="0"/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2686370"/>
              </p:ext>
            </p:extLst>
          </p:nvPr>
        </p:nvGraphicFramePr>
        <p:xfrm>
          <a:off x="692224" y="2147664"/>
          <a:ext cx="7696200" cy="3230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5400"/>
                <a:gridCol w="2565400"/>
                <a:gridCol w="2565400"/>
              </a:tblGrid>
              <a:tr h="51169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kons. ammoniakk 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ca. 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err="1" smtClean="0"/>
                        <a:t>Salmi</a:t>
                      </a:r>
                      <a:r>
                        <a:rPr lang="nb-NO" dirty="0" smtClean="0"/>
                        <a:t> </a:t>
                      </a:r>
                    </a:p>
                    <a:p>
                      <a:r>
                        <a:rPr lang="nb-NO" dirty="0" smtClean="0"/>
                        <a:t>ca. 9 % ammoniakk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 smtClean="0"/>
                    </a:p>
                    <a:p>
                      <a:r>
                        <a:rPr lang="nb-NO" dirty="0" smtClean="0"/>
                        <a:t>1-3 % ammoniakk</a:t>
                      </a:r>
                      <a:endParaRPr lang="nb-NO" dirty="0"/>
                    </a:p>
                  </a:txBody>
                  <a:tcPr/>
                </a:tc>
              </a:tr>
              <a:tr h="1292531">
                <a:tc>
                  <a:txBody>
                    <a:bodyPr/>
                    <a:lstStyle/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r>
                        <a:rPr lang="nb-NO" dirty="0" smtClean="0"/>
                        <a:t>Fare</a:t>
                      </a:r>
                    </a:p>
                    <a:p>
                      <a:r>
                        <a:rPr lang="nb-NO" sz="1400" dirty="0" smtClean="0"/>
                        <a:t>Gir alvorlige etseskader på hud og øyne.</a:t>
                      </a:r>
                    </a:p>
                    <a:p>
                      <a:r>
                        <a:rPr lang="nb-NO" sz="1400" dirty="0" smtClean="0"/>
                        <a:t>Kan forårsake irritasjon av luftveiene.</a:t>
                      </a:r>
                    </a:p>
                    <a:p>
                      <a:r>
                        <a:rPr lang="nb-NO" sz="1400" dirty="0" smtClean="0"/>
                        <a:t>Meget giftig for liv i vann.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r>
                        <a:rPr lang="nb-NO" dirty="0" smtClean="0"/>
                        <a:t>Fare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Gir alvorlige etseskader på hud og øyne.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Kan forårsake irritasjon av luftveiene.</a:t>
                      </a:r>
                    </a:p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r>
                        <a:rPr lang="nb-NO" dirty="0" smtClean="0"/>
                        <a:t>Advarsel</a:t>
                      </a:r>
                    </a:p>
                    <a:p>
                      <a:r>
                        <a:rPr kumimoji="0" lang="nb-NO" sz="14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Gir alvorlig øyeirritasjon. </a:t>
                      </a:r>
                    </a:p>
                    <a:p>
                      <a:r>
                        <a:rPr kumimoji="0" lang="nb-NO" sz="14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Irriterer huden.</a:t>
                      </a:r>
                      <a:endParaRPr kumimoji="0" lang="nb-NO" sz="14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7664" y="2924944"/>
            <a:ext cx="793821" cy="7927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1485" y="2924945"/>
            <a:ext cx="790355" cy="78925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576" y="2924944"/>
            <a:ext cx="785471" cy="78547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8219" y="2928732"/>
            <a:ext cx="793821" cy="79272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6131" y="2928732"/>
            <a:ext cx="785471" cy="78547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3281" y="2936489"/>
            <a:ext cx="793821" cy="792720"/>
          </a:xfrm>
          <a:prstGeom prst="rect">
            <a:avLst/>
          </a:prstGeom>
        </p:spPr>
      </p:pic>
      <p:sp>
        <p:nvSpPr>
          <p:cNvPr id="11" name="Left Brace 10"/>
          <p:cNvSpPr/>
          <p:nvPr/>
        </p:nvSpPr>
        <p:spPr bwMode="auto">
          <a:xfrm rot="16200000">
            <a:off x="3132708" y="3141833"/>
            <a:ext cx="238884" cy="5087977"/>
          </a:xfrm>
          <a:prstGeom prst="leftBrac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9553" y="5805264"/>
            <a:ext cx="56166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smtClean="0">
                <a:solidFill>
                  <a:srgbClr val="FF0000"/>
                </a:solidFill>
              </a:rPr>
              <a:t>Elever i grunnskolen skal ikke eksponeres for disse løsningene</a:t>
            </a:r>
            <a:endParaRPr lang="nb-NO" sz="1400" dirty="0">
              <a:solidFill>
                <a:srgbClr val="FF0000"/>
              </a:solidFill>
            </a:endParaRPr>
          </a:p>
        </p:txBody>
      </p:sp>
      <p:sp>
        <p:nvSpPr>
          <p:cNvPr id="16" name="Bildeforklaring formet som et rektangel 2"/>
          <p:cNvSpPr/>
          <p:nvPr/>
        </p:nvSpPr>
        <p:spPr>
          <a:xfrm>
            <a:off x="6380162" y="5566379"/>
            <a:ext cx="2534730" cy="864096"/>
          </a:xfrm>
          <a:prstGeom prst="wedgeRectCallout">
            <a:avLst>
              <a:gd name="adj1" fmla="val -80214"/>
              <a:gd name="adj2" fmla="val 19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400" b="1" dirty="0" smtClean="0">
                <a:solidFill>
                  <a:schemeClr val="tx1"/>
                </a:solidFill>
                <a:hlinkClick r:id="rId5"/>
              </a:rPr>
              <a:t>Les mer om oppbevaring og håndtering av kjemikalier i skolen</a:t>
            </a:r>
            <a:endParaRPr lang="nb-NO" sz="1400" b="1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87816" y="5959152"/>
            <a:ext cx="404664" cy="40466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5969979"/>
            <a:ext cx="393291" cy="393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046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548680"/>
            <a:ext cx="8496944" cy="6241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7393352" y="5589240"/>
            <a:ext cx="149912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400" b="1" dirty="0" err="1">
                <a:hlinkClick r:id="rId3"/>
              </a:rPr>
              <a:t>Periodic</a:t>
            </a:r>
            <a:r>
              <a:rPr lang="nb-NO" sz="1400" b="1" dirty="0">
                <a:hlinkClick r:id="rId3"/>
              </a:rPr>
              <a:t> Puzzle</a:t>
            </a:r>
            <a:endParaRPr lang="nb-NO" sz="1400" dirty="0"/>
          </a:p>
        </p:txBody>
      </p:sp>
      <p:pic>
        <p:nvPicPr>
          <p:cNvPr id="7171" name="Picture 3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6411" y="1628800"/>
            <a:ext cx="447401" cy="417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15"/>
          <p:cNvSpPr>
            <a:spLocks noChangeArrowheads="1"/>
          </p:cNvSpPr>
          <p:nvPr/>
        </p:nvSpPr>
        <p:spPr bwMode="auto">
          <a:xfrm>
            <a:off x="2699792" y="1700572"/>
            <a:ext cx="210826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nb-NO" b="1" dirty="0" smtClean="0">
                <a:hlinkClick r:id="rId6"/>
              </a:rPr>
              <a:t>Periodesystemet</a:t>
            </a:r>
            <a:endParaRPr lang="en-US" altLang="nb-N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28184" y="188640"/>
            <a:ext cx="2447727" cy="1515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710974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Forskjellige atomer</a:t>
            </a:r>
            <a:endParaRPr lang="nb-NO" dirty="0"/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395536" y="2084075"/>
            <a:ext cx="856895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  <a:hlinkClick r:id="rId2"/>
              </a:rPr>
              <a:t>118 forskjellige atomer</a:t>
            </a:r>
            <a:r>
              <a:rPr kumimoji="0" lang="nb-NO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, alle har et nummer, et navn og et symbol.</a:t>
            </a:r>
            <a:br>
              <a:rPr kumimoji="0" lang="nb-NO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</a:br>
            <a:r>
              <a:rPr kumimoji="0" lang="nb-NO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Her er noen av dem:</a:t>
            </a:r>
            <a:endParaRPr kumimoji="0" lang="nb-NO" altLang="zh-CN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796136" y="805354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rgbClr val="FF0000"/>
                </a:solidFill>
              </a:rPr>
              <a:t>Demo av flammefarger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4955520"/>
              </p:ext>
            </p:extLst>
          </p:nvPr>
        </p:nvGraphicFramePr>
        <p:xfrm>
          <a:off x="467544" y="3065496"/>
          <a:ext cx="7128792" cy="25237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776536"/>
                <a:gridCol w="2304256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b="1" dirty="0" err="1" smtClean="0">
                          <a:latin typeface="Calibri"/>
                          <a:ea typeface="SimSun"/>
                          <a:cs typeface="Times New Roman"/>
                        </a:rPr>
                        <a:t>Atomnr</a:t>
                      </a:r>
                      <a:endParaRPr lang="nb-NO" sz="2400" b="1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b="1" dirty="0" smtClean="0">
                          <a:latin typeface="Calibri"/>
                          <a:ea typeface="SimSun"/>
                          <a:cs typeface="Times New Roman"/>
                        </a:rPr>
                        <a:t>Navn</a:t>
                      </a:r>
                      <a:endParaRPr lang="nb-NO" sz="2400" b="1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b="1" dirty="0" smtClean="0">
                          <a:latin typeface="Calibri"/>
                          <a:ea typeface="SimSun"/>
                          <a:cs typeface="Times New Roman"/>
                        </a:rPr>
                        <a:t>Atomsymbol</a:t>
                      </a:r>
                      <a:endParaRPr lang="nb-NO" sz="2400" b="1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b="1" dirty="0" smtClean="0">
                          <a:latin typeface="Calibri"/>
                          <a:ea typeface="SimSun"/>
                          <a:cs typeface="Times New Roman"/>
                        </a:rPr>
                        <a:t>Flammefarge</a:t>
                      </a:r>
                      <a:endParaRPr lang="nb-NO" sz="2400" b="1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3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Litium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Li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rød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11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Natrium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Na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gul-oransje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19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Kalium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K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syrin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20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Kalsium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err="1" smtClean="0">
                          <a:latin typeface="Calibri"/>
                          <a:ea typeface="SimSun"/>
                          <a:cs typeface="Times New Roman"/>
                        </a:rPr>
                        <a:t>Ca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mursteinsrød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29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Kobber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err="1" smtClean="0">
                          <a:latin typeface="Calibri"/>
                          <a:ea typeface="SimSun"/>
                          <a:cs typeface="Times New Roman"/>
                        </a:rPr>
                        <a:t>Cu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grønn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1609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10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/>
              <a:t>Atomer</a:t>
            </a:r>
            <a:endParaRPr lang="en-US" altLang="nb-NO"/>
          </a:p>
        </p:txBody>
      </p:sp>
      <p:sp>
        <p:nvSpPr>
          <p:cNvPr id="687110" name="Rectangle 6"/>
          <p:cNvSpPr>
            <a:spLocks noChangeArrowheads="1"/>
          </p:cNvSpPr>
          <p:nvPr/>
        </p:nvSpPr>
        <p:spPr bwMode="auto">
          <a:xfrm>
            <a:off x="4926706" y="1566123"/>
            <a:ext cx="365374" cy="341313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687111" name="Rectangle 7"/>
          <p:cNvSpPr>
            <a:spLocks noChangeArrowheads="1"/>
          </p:cNvSpPr>
          <p:nvPr/>
        </p:nvSpPr>
        <p:spPr bwMode="auto">
          <a:xfrm>
            <a:off x="3119686" y="1545356"/>
            <a:ext cx="365374" cy="341313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687112" name="Text Box 8"/>
          <p:cNvSpPr txBox="1">
            <a:spLocks noChangeArrowheads="1"/>
          </p:cNvSpPr>
          <p:nvPr/>
        </p:nvSpPr>
        <p:spPr bwMode="auto">
          <a:xfrm>
            <a:off x="3500303" y="1546944"/>
            <a:ext cx="1143705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 dirty="0"/>
              <a:t>metaller</a:t>
            </a:r>
            <a:endParaRPr lang="en-US" altLang="nb-NO" dirty="0"/>
          </a:p>
        </p:txBody>
      </p:sp>
      <p:sp>
        <p:nvSpPr>
          <p:cNvPr id="687113" name="Text Box 9"/>
          <p:cNvSpPr txBox="1">
            <a:spLocks noChangeArrowheads="1"/>
          </p:cNvSpPr>
          <p:nvPr/>
        </p:nvSpPr>
        <p:spPr bwMode="auto">
          <a:xfrm>
            <a:off x="5305366" y="1569298"/>
            <a:ext cx="149888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 dirty="0"/>
              <a:t>ikke-metaller</a:t>
            </a:r>
            <a:endParaRPr lang="en-US" altLang="nb-NO" dirty="0"/>
          </a:p>
        </p:txBody>
      </p:sp>
      <p:sp>
        <p:nvSpPr>
          <p:cNvPr id="687116" name="Rectangle 12"/>
          <p:cNvSpPr>
            <a:spLocks noChangeArrowheads="1"/>
          </p:cNvSpPr>
          <p:nvPr/>
        </p:nvSpPr>
        <p:spPr bwMode="auto">
          <a:xfrm>
            <a:off x="7158954" y="1562819"/>
            <a:ext cx="365374" cy="34131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687117" name="Text Box 13"/>
          <p:cNvSpPr txBox="1">
            <a:spLocks noChangeArrowheads="1"/>
          </p:cNvSpPr>
          <p:nvPr/>
        </p:nvSpPr>
        <p:spPr bwMode="auto">
          <a:xfrm>
            <a:off x="7565474" y="1565994"/>
            <a:ext cx="966966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 dirty="0"/>
              <a:t>karbon</a:t>
            </a:r>
            <a:endParaRPr lang="en-US" altLang="nb-NO" dirty="0"/>
          </a:p>
        </p:txBody>
      </p:sp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9592" y="2204864"/>
            <a:ext cx="6064150" cy="3252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5981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Kjemiske forbindelser</a:t>
            </a:r>
            <a:br>
              <a:rPr lang="nb-NO" dirty="0" smtClean="0"/>
            </a:br>
            <a:r>
              <a:rPr lang="nb-NO" dirty="0" smtClean="0"/>
              <a:t>består av minst to forskjellige atomer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2276873"/>
            <a:ext cx="7200800" cy="367240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nb-NO" dirty="0"/>
              <a:t>Siden vi har to grupper av atomer, kan de kombineres på tre </a:t>
            </a:r>
            <a:r>
              <a:rPr lang="nb-NO" dirty="0" smtClean="0"/>
              <a:t>måter</a:t>
            </a:r>
            <a:br>
              <a:rPr lang="nb-NO" dirty="0" smtClean="0"/>
            </a:br>
            <a:endParaRPr lang="nb-NO" dirty="0"/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Atomer som hører til gruppen metaller </a:t>
            </a:r>
            <a:br>
              <a:rPr lang="nb-NO" dirty="0"/>
            </a:br>
            <a:r>
              <a:rPr lang="nb-NO" dirty="0"/>
              <a:t>(</a:t>
            </a:r>
            <a:r>
              <a:rPr lang="nb-NO" dirty="0">
                <a:solidFill>
                  <a:srgbClr val="0070C0"/>
                </a:solidFill>
              </a:rPr>
              <a:t>bare blå = </a:t>
            </a:r>
            <a:r>
              <a:rPr lang="nb-NO" dirty="0" smtClean="0">
                <a:solidFill>
                  <a:srgbClr val="0070C0"/>
                </a:solidFill>
              </a:rPr>
              <a:t>metaller, metallbinding)</a:t>
            </a:r>
          </a:p>
          <a:p>
            <a:pPr marL="514350" indent="-514350">
              <a:buFont typeface="+mj-lt"/>
              <a:buAutoNum type="arabicPeriod"/>
            </a:pPr>
            <a:endParaRPr lang="nb-NO" dirty="0"/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Atomer som hører til gruppen ikke-metaller </a:t>
            </a:r>
            <a:br>
              <a:rPr lang="nb-NO" dirty="0"/>
            </a:br>
            <a:r>
              <a:rPr lang="nb-NO" dirty="0"/>
              <a:t>(</a:t>
            </a:r>
            <a:r>
              <a:rPr lang="nb-NO" dirty="0">
                <a:solidFill>
                  <a:srgbClr val="FF0000"/>
                </a:solidFill>
              </a:rPr>
              <a:t>bare røde = </a:t>
            </a:r>
            <a:r>
              <a:rPr lang="nb-NO" dirty="0" smtClean="0">
                <a:solidFill>
                  <a:srgbClr val="FF0000"/>
                </a:solidFill>
              </a:rPr>
              <a:t>molekyler </a:t>
            </a:r>
            <a:r>
              <a:rPr lang="nb-NO" dirty="0">
                <a:solidFill>
                  <a:srgbClr val="FF0000"/>
                </a:solidFill>
              </a:rPr>
              <a:t>eller </a:t>
            </a:r>
            <a:r>
              <a:rPr lang="nb-NO" dirty="0" smtClean="0">
                <a:solidFill>
                  <a:srgbClr val="FF0000"/>
                </a:solidFill>
              </a:rPr>
              <a:t>nettverksmolekyler, </a:t>
            </a:r>
            <a:br>
              <a:rPr lang="nb-NO" dirty="0" smtClean="0">
                <a:solidFill>
                  <a:srgbClr val="FF0000"/>
                </a:solidFill>
              </a:rPr>
            </a:br>
            <a:r>
              <a:rPr lang="nb-NO" dirty="0" smtClean="0">
                <a:solidFill>
                  <a:srgbClr val="FF0000"/>
                </a:solidFill>
              </a:rPr>
              <a:t>kovalent binding</a:t>
            </a:r>
            <a:r>
              <a:rPr lang="nb-NO" dirty="0" smtClean="0"/>
              <a:t>)</a:t>
            </a:r>
          </a:p>
          <a:p>
            <a:pPr marL="514350" indent="-514350">
              <a:buFont typeface="+mj-lt"/>
              <a:buAutoNum type="arabicPeriod"/>
            </a:pPr>
            <a:endParaRPr lang="nb-NO" dirty="0"/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Atomer fra begge gruppene </a:t>
            </a:r>
            <a:br>
              <a:rPr lang="nb-NO" dirty="0"/>
            </a:br>
            <a:r>
              <a:rPr lang="nb-NO" dirty="0"/>
              <a:t>(både </a:t>
            </a:r>
            <a:r>
              <a:rPr lang="nb-NO" dirty="0">
                <a:solidFill>
                  <a:srgbClr val="FF0000"/>
                </a:solidFill>
              </a:rPr>
              <a:t>røde</a:t>
            </a:r>
            <a:r>
              <a:rPr lang="nb-NO" dirty="0"/>
              <a:t> og </a:t>
            </a:r>
            <a:r>
              <a:rPr lang="nb-NO" dirty="0">
                <a:solidFill>
                  <a:srgbClr val="0070C0"/>
                </a:solidFill>
              </a:rPr>
              <a:t>blå</a:t>
            </a:r>
            <a:r>
              <a:rPr lang="nb-NO" dirty="0"/>
              <a:t> = </a:t>
            </a:r>
            <a:r>
              <a:rPr lang="nb-NO" dirty="0" err="1" smtClean="0">
                <a:solidFill>
                  <a:srgbClr val="0070C0"/>
                </a:solidFill>
              </a:rPr>
              <a:t>i</a:t>
            </a:r>
            <a:r>
              <a:rPr lang="nb-NO" dirty="0" err="1" smtClean="0">
                <a:solidFill>
                  <a:srgbClr val="FF0000"/>
                </a:solidFill>
              </a:rPr>
              <a:t>o</a:t>
            </a:r>
            <a:r>
              <a:rPr lang="nb-NO" dirty="0" err="1" smtClean="0">
                <a:solidFill>
                  <a:srgbClr val="0070C0"/>
                </a:solidFill>
              </a:rPr>
              <a:t>n</a:t>
            </a:r>
            <a:r>
              <a:rPr lang="nb-NO" dirty="0" err="1" smtClean="0">
                <a:solidFill>
                  <a:srgbClr val="FF0000"/>
                </a:solidFill>
              </a:rPr>
              <a:t>e</a:t>
            </a:r>
            <a:r>
              <a:rPr lang="nb-NO" dirty="0" err="1" smtClean="0">
                <a:solidFill>
                  <a:srgbClr val="0070C0"/>
                </a:solidFill>
              </a:rPr>
              <a:t>f</a:t>
            </a:r>
            <a:r>
              <a:rPr lang="nb-NO" dirty="0" err="1" smtClean="0">
                <a:solidFill>
                  <a:srgbClr val="FF0000"/>
                </a:solidFill>
              </a:rPr>
              <a:t>o</a:t>
            </a:r>
            <a:r>
              <a:rPr lang="nb-NO" dirty="0" err="1" smtClean="0">
                <a:solidFill>
                  <a:srgbClr val="0070C0"/>
                </a:solidFill>
              </a:rPr>
              <a:t>r</a:t>
            </a:r>
            <a:r>
              <a:rPr lang="nb-NO" dirty="0" err="1" smtClean="0">
                <a:solidFill>
                  <a:srgbClr val="FF0000"/>
                </a:solidFill>
              </a:rPr>
              <a:t>b</a:t>
            </a:r>
            <a:r>
              <a:rPr lang="nb-NO" dirty="0" err="1" smtClean="0">
                <a:solidFill>
                  <a:srgbClr val="0070C0"/>
                </a:solidFill>
              </a:rPr>
              <a:t>i</a:t>
            </a:r>
            <a:r>
              <a:rPr lang="nb-NO" dirty="0" err="1" smtClean="0">
                <a:solidFill>
                  <a:srgbClr val="FF0000"/>
                </a:solidFill>
              </a:rPr>
              <a:t>n</a:t>
            </a:r>
            <a:r>
              <a:rPr lang="nb-NO" dirty="0" err="1" smtClean="0">
                <a:solidFill>
                  <a:srgbClr val="0070C0"/>
                </a:solidFill>
              </a:rPr>
              <a:t>d</a:t>
            </a:r>
            <a:r>
              <a:rPr lang="nb-NO" dirty="0" err="1" smtClean="0">
                <a:solidFill>
                  <a:srgbClr val="FF0000"/>
                </a:solidFill>
              </a:rPr>
              <a:t>e</a:t>
            </a:r>
            <a:r>
              <a:rPr lang="nb-NO" dirty="0" err="1" smtClean="0">
                <a:solidFill>
                  <a:srgbClr val="0070C0"/>
                </a:solidFill>
              </a:rPr>
              <a:t>l</a:t>
            </a:r>
            <a:r>
              <a:rPr lang="nb-NO" dirty="0" err="1" smtClean="0">
                <a:solidFill>
                  <a:srgbClr val="FF0000"/>
                </a:solidFill>
              </a:rPr>
              <a:t>s</a:t>
            </a:r>
            <a:r>
              <a:rPr lang="nb-NO" dirty="0" err="1" smtClean="0">
                <a:solidFill>
                  <a:srgbClr val="0070C0"/>
                </a:solidFill>
              </a:rPr>
              <a:t>e</a:t>
            </a:r>
            <a:r>
              <a:rPr lang="nb-NO" dirty="0" err="1" smtClean="0">
                <a:solidFill>
                  <a:srgbClr val="FF0000"/>
                </a:solidFill>
              </a:rPr>
              <a:t>r</a:t>
            </a:r>
            <a:r>
              <a:rPr lang="nb-NO" dirty="0" smtClean="0">
                <a:solidFill>
                  <a:srgbClr val="FF0000"/>
                </a:solidFill>
              </a:rPr>
              <a:t>, </a:t>
            </a:r>
            <a:r>
              <a:rPr lang="nb-NO" dirty="0" smtClean="0">
                <a:solidFill>
                  <a:srgbClr val="0070C0"/>
                </a:solidFill>
              </a:rPr>
              <a:t>i</a:t>
            </a:r>
            <a:r>
              <a:rPr lang="nb-NO" dirty="0" smtClean="0">
                <a:solidFill>
                  <a:srgbClr val="FF0000"/>
                </a:solidFill>
              </a:rPr>
              <a:t>o</a:t>
            </a:r>
            <a:r>
              <a:rPr lang="nb-NO" dirty="0" smtClean="0">
                <a:solidFill>
                  <a:srgbClr val="0070C0"/>
                </a:solidFill>
              </a:rPr>
              <a:t>n</a:t>
            </a:r>
            <a:r>
              <a:rPr lang="nb-NO" dirty="0" smtClean="0">
                <a:solidFill>
                  <a:srgbClr val="FF0000"/>
                </a:solidFill>
              </a:rPr>
              <a:t>e</a:t>
            </a:r>
            <a:r>
              <a:rPr lang="nb-NO" dirty="0" smtClean="0">
                <a:solidFill>
                  <a:srgbClr val="0070C0"/>
                </a:solidFill>
              </a:rPr>
              <a:t>b</a:t>
            </a:r>
            <a:r>
              <a:rPr lang="nb-NO" dirty="0" smtClean="0">
                <a:solidFill>
                  <a:srgbClr val="FF0000"/>
                </a:solidFill>
              </a:rPr>
              <a:t>i</a:t>
            </a:r>
            <a:r>
              <a:rPr lang="nb-NO" dirty="0" smtClean="0">
                <a:solidFill>
                  <a:srgbClr val="0070C0"/>
                </a:solidFill>
              </a:rPr>
              <a:t>n</a:t>
            </a:r>
            <a:r>
              <a:rPr lang="nb-NO" dirty="0" smtClean="0">
                <a:solidFill>
                  <a:srgbClr val="FF0000"/>
                </a:solidFill>
              </a:rPr>
              <a:t>d</a:t>
            </a:r>
            <a:r>
              <a:rPr lang="nb-NO" dirty="0" smtClean="0">
                <a:solidFill>
                  <a:srgbClr val="0070C0"/>
                </a:solidFill>
              </a:rPr>
              <a:t>i</a:t>
            </a:r>
            <a:r>
              <a:rPr lang="nb-NO" dirty="0" smtClean="0">
                <a:solidFill>
                  <a:srgbClr val="FF0000"/>
                </a:solidFill>
              </a:rPr>
              <a:t>n</a:t>
            </a:r>
            <a:r>
              <a:rPr lang="nb-NO" dirty="0" smtClean="0">
                <a:solidFill>
                  <a:srgbClr val="0070C0"/>
                </a:solidFill>
              </a:rPr>
              <a:t>g</a:t>
            </a:r>
            <a:r>
              <a:rPr lang="nb-NO" dirty="0" smtClean="0">
                <a:solidFill>
                  <a:srgbClr val="FF0000"/>
                </a:solidFill>
              </a:rPr>
              <a:t> </a:t>
            </a:r>
            <a:r>
              <a:rPr lang="nb-NO" dirty="0" smtClean="0"/>
              <a:t>)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24355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131" name="Text Box 3"/>
          <p:cNvSpPr txBox="1">
            <a:spLocks noChangeArrowheads="1"/>
          </p:cNvSpPr>
          <p:nvPr/>
        </p:nvSpPr>
        <p:spPr bwMode="auto">
          <a:xfrm>
            <a:off x="7456860" y="551855"/>
            <a:ext cx="129160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 dirty="0"/>
              <a:t>metaller</a:t>
            </a:r>
            <a:endParaRPr lang="en-US" altLang="nb-NO" dirty="0"/>
          </a:p>
        </p:txBody>
      </p:sp>
      <p:sp>
        <p:nvSpPr>
          <p:cNvPr id="688132" name="Text Box 4"/>
          <p:cNvSpPr txBox="1">
            <a:spLocks noChangeArrowheads="1"/>
          </p:cNvSpPr>
          <p:nvPr/>
        </p:nvSpPr>
        <p:spPr bwMode="auto">
          <a:xfrm>
            <a:off x="5118074" y="551855"/>
            <a:ext cx="19742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 dirty="0"/>
              <a:t>ikke-metaller</a:t>
            </a:r>
            <a:endParaRPr lang="en-US" altLang="nb-NO" dirty="0"/>
          </a:p>
        </p:txBody>
      </p:sp>
      <p:sp>
        <p:nvSpPr>
          <p:cNvPr id="688133" name="Rectangle 5"/>
          <p:cNvSpPr>
            <a:spLocks noChangeArrowheads="1"/>
          </p:cNvSpPr>
          <p:nvPr/>
        </p:nvSpPr>
        <p:spPr bwMode="auto">
          <a:xfrm>
            <a:off x="6999660" y="548680"/>
            <a:ext cx="341312" cy="341313"/>
          </a:xfrm>
          <a:prstGeom prst="rect">
            <a:avLst/>
          </a:prstGeom>
          <a:solidFill>
            <a:srgbClr val="0000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grpSp>
        <p:nvGrpSpPr>
          <p:cNvPr id="688136" name="Group 8"/>
          <p:cNvGrpSpPr>
            <a:grpSpLocks/>
          </p:cNvGrpSpPr>
          <p:nvPr/>
        </p:nvGrpSpPr>
        <p:grpSpPr bwMode="auto">
          <a:xfrm>
            <a:off x="638299" y="2060848"/>
            <a:ext cx="1374775" cy="1358900"/>
            <a:chOff x="1944" y="2415"/>
            <a:chExt cx="866" cy="856"/>
          </a:xfrm>
        </p:grpSpPr>
        <p:grpSp>
          <p:nvGrpSpPr>
            <p:cNvPr id="688137" name="Group 9"/>
            <p:cNvGrpSpPr>
              <a:grpSpLocks/>
            </p:cNvGrpSpPr>
            <p:nvPr/>
          </p:nvGrpSpPr>
          <p:grpSpPr bwMode="auto">
            <a:xfrm>
              <a:off x="1944" y="2415"/>
              <a:ext cx="862" cy="429"/>
              <a:chOff x="1944" y="2415"/>
              <a:chExt cx="862" cy="429"/>
            </a:xfrm>
          </p:grpSpPr>
          <p:sp>
            <p:nvSpPr>
              <p:cNvPr id="688138" name="Rectangle 10"/>
              <p:cNvSpPr>
                <a:spLocks noChangeArrowheads="1"/>
              </p:cNvSpPr>
              <p:nvPr/>
            </p:nvSpPr>
            <p:spPr bwMode="auto">
              <a:xfrm>
                <a:off x="1944" y="2415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39" name="Rectangle 11"/>
              <p:cNvSpPr>
                <a:spLocks noChangeArrowheads="1"/>
              </p:cNvSpPr>
              <p:nvPr/>
            </p:nvSpPr>
            <p:spPr bwMode="auto">
              <a:xfrm>
                <a:off x="2164" y="2416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40" name="Rectangle 12"/>
              <p:cNvSpPr>
                <a:spLocks noChangeArrowheads="1"/>
              </p:cNvSpPr>
              <p:nvPr/>
            </p:nvSpPr>
            <p:spPr bwMode="auto">
              <a:xfrm>
                <a:off x="2590" y="2415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41" name="Rectangle 13"/>
              <p:cNvSpPr>
                <a:spLocks noChangeArrowheads="1"/>
              </p:cNvSpPr>
              <p:nvPr/>
            </p:nvSpPr>
            <p:spPr bwMode="auto">
              <a:xfrm>
                <a:off x="2379" y="2416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42" name="Rectangle 14"/>
              <p:cNvSpPr>
                <a:spLocks noChangeArrowheads="1"/>
              </p:cNvSpPr>
              <p:nvPr/>
            </p:nvSpPr>
            <p:spPr bwMode="auto">
              <a:xfrm>
                <a:off x="1945" y="2628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43" name="Rectangle 15"/>
              <p:cNvSpPr>
                <a:spLocks noChangeArrowheads="1"/>
              </p:cNvSpPr>
              <p:nvPr/>
            </p:nvSpPr>
            <p:spPr bwMode="auto">
              <a:xfrm>
                <a:off x="2165" y="2629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44" name="Rectangle 16"/>
              <p:cNvSpPr>
                <a:spLocks noChangeArrowheads="1"/>
              </p:cNvSpPr>
              <p:nvPr/>
            </p:nvSpPr>
            <p:spPr bwMode="auto">
              <a:xfrm>
                <a:off x="2591" y="2628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45" name="Rectangle 17"/>
              <p:cNvSpPr>
                <a:spLocks noChangeArrowheads="1"/>
              </p:cNvSpPr>
              <p:nvPr/>
            </p:nvSpPr>
            <p:spPr bwMode="auto">
              <a:xfrm>
                <a:off x="2380" y="2629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grpSp>
          <p:nvGrpSpPr>
            <p:cNvPr id="688146" name="Group 18"/>
            <p:cNvGrpSpPr>
              <a:grpSpLocks/>
            </p:cNvGrpSpPr>
            <p:nvPr/>
          </p:nvGrpSpPr>
          <p:grpSpPr bwMode="auto">
            <a:xfrm>
              <a:off x="1948" y="2842"/>
              <a:ext cx="862" cy="429"/>
              <a:chOff x="1944" y="2415"/>
              <a:chExt cx="862" cy="429"/>
            </a:xfrm>
          </p:grpSpPr>
          <p:sp>
            <p:nvSpPr>
              <p:cNvPr id="688147" name="Rectangle 19"/>
              <p:cNvSpPr>
                <a:spLocks noChangeArrowheads="1"/>
              </p:cNvSpPr>
              <p:nvPr/>
            </p:nvSpPr>
            <p:spPr bwMode="auto">
              <a:xfrm>
                <a:off x="1944" y="2415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48" name="Rectangle 20"/>
              <p:cNvSpPr>
                <a:spLocks noChangeArrowheads="1"/>
              </p:cNvSpPr>
              <p:nvPr/>
            </p:nvSpPr>
            <p:spPr bwMode="auto">
              <a:xfrm>
                <a:off x="2164" y="2416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49" name="Rectangle 21"/>
              <p:cNvSpPr>
                <a:spLocks noChangeArrowheads="1"/>
              </p:cNvSpPr>
              <p:nvPr/>
            </p:nvSpPr>
            <p:spPr bwMode="auto">
              <a:xfrm>
                <a:off x="2590" y="2415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50" name="Rectangle 22"/>
              <p:cNvSpPr>
                <a:spLocks noChangeArrowheads="1"/>
              </p:cNvSpPr>
              <p:nvPr/>
            </p:nvSpPr>
            <p:spPr bwMode="auto">
              <a:xfrm>
                <a:off x="2379" y="2416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51" name="Rectangle 23"/>
              <p:cNvSpPr>
                <a:spLocks noChangeArrowheads="1"/>
              </p:cNvSpPr>
              <p:nvPr/>
            </p:nvSpPr>
            <p:spPr bwMode="auto">
              <a:xfrm>
                <a:off x="1945" y="2628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52" name="Rectangle 24"/>
              <p:cNvSpPr>
                <a:spLocks noChangeArrowheads="1"/>
              </p:cNvSpPr>
              <p:nvPr/>
            </p:nvSpPr>
            <p:spPr bwMode="auto">
              <a:xfrm>
                <a:off x="2165" y="2629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53" name="Rectangle 25"/>
              <p:cNvSpPr>
                <a:spLocks noChangeArrowheads="1"/>
              </p:cNvSpPr>
              <p:nvPr/>
            </p:nvSpPr>
            <p:spPr bwMode="auto">
              <a:xfrm>
                <a:off x="2591" y="2628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54" name="Rectangle 26"/>
              <p:cNvSpPr>
                <a:spLocks noChangeArrowheads="1"/>
              </p:cNvSpPr>
              <p:nvPr/>
            </p:nvSpPr>
            <p:spPr bwMode="auto">
              <a:xfrm>
                <a:off x="2380" y="2629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</p:grpSp>
      <p:sp>
        <p:nvSpPr>
          <p:cNvPr id="688155" name="Rectangle 27"/>
          <p:cNvSpPr>
            <a:spLocks noChangeArrowheads="1"/>
          </p:cNvSpPr>
          <p:nvPr/>
        </p:nvSpPr>
        <p:spPr bwMode="auto">
          <a:xfrm>
            <a:off x="4685952" y="548680"/>
            <a:ext cx="341312" cy="341313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grpSp>
        <p:nvGrpSpPr>
          <p:cNvPr id="688157" name="Group 29"/>
          <p:cNvGrpSpPr>
            <a:grpSpLocks/>
          </p:cNvGrpSpPr>
          <p:nvPr/>
        </p:nvGrpSpPr>
        <p:grpSpPr bwMode="auto">
          <a:xfrm>
            <a:off x="3530651" y="2060848"/>
            <a:ext cx="1374775" cy="1377950"/>
            <a:chOff x="1728" y="2969"/>
            <a:chExt cx="866" cy="868"/>
          </a:xfrm>
        </p:grpSpPr>
        <p:sp>
          <p:nvSpPr>
            <p:cNvPr id="688158" name="Rectangle 30"/>
            <p:cNvSpPr>
              <a:spLocks noChangeArrowheads="1"/>
            </p:cNvSpPr>
            <p:nvPr/>
          </p:nvSpPr>
          <p:spPr bwMode="auto">
            <a:xfrm>
              <a:off x="1731" y="3402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8159" name="Rectangle 31"/>
            <p:cNvSpPr>
              <a:spLocks noChangeArrowheads="1"/>
            </p:cNvSpPr>
            <p:nvPr/>
          </p:nvSpPr>
          <p:spPr bwMode="auto">
            <a:xfrm>
              <a:off x="1943" y="3402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8160" name="Rectangle 32"/>
            <p:cNvSpPr>
              <a:spLocks noChangeArrowheads="1"/>
            </p:cNvSpPr>
            <p:nvPr/>
          </p:nvSpPr>
          <p:spPr bwMode="auto">
            <a:xfrm>
              <a:off x="2156" y="3403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8161" name="Rectangle 33"/>
            <p:cNvSpPr>
              <a:spLocks noChangeArrowheads="1"/>
            </p:cNvSpPr>
            <p:nvPr/>
          </p:nvSpPr>
          <p:spPr bwMode="auto">
            <a:xfrm>
              <a:off x="2375" y="3403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8162" name="Rectangle 34"/>
            <p:cNvSpPr>
              <a:spLocks noChangeArrowheads="1"/>
            </p:cNvSpPr>
            <p:nvPr/>
          </p:nvSpPr>
          <p:spPr bwMode="auto">
            <a:xfrm>
              <a:off x="1735" y="3621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8163" name="Rectangle 35"/>
            <p:cNvSpPr>
              <a:spLocks noChangeArrowheads="1"/>
            </p:cNvSpPr>
            <p:nvPr/>
          </p:nvSpPr>
          <p:spPr bwMode="auto">
            <a:xfrm>
              <a:off x="1947" y="3621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8164" name="Rectangle 36"/>
            <p:cNvSpPr>
              <a:spLocks noChangeArrowheads="1"/>
            </p:cNvSpPr>
            <p:nvPr/>
          </p:nvSpPr>
          <p:spPr bwMode="auto">
            <a:xfrm>
              <a:off x="2160" y="3622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8165" name="Rectangle 37"/>
            <p:cNvSpPr>
              <a:spLocks noChangeArrowheads="1"/>
            </p:cNvSpPr>
            <p:nvPr/>
          </p:nvSpPr>
          <p:spPr bwMode="auto">
            <a:xfrm>
              <a:off x="2379" y="3622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8166" name="Rectangle 38"/>
            <p:cNvSpPr>
              <a:spLocks noChangeArrowheads="1"/>
            </p:cNvSpPr>
            <p:nvPr/>
          </p:nvSpPr>
          <p:spPr bwMode="auto">
            <a:xfrm>
              <a:off x="1728" y="2969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8167" name="Rectangle 39"/>
            <p:cNvSpPr>
              <a:spLocks noChangeArrowheads="1"/>
            </p:cNvSpPr>
            <p:nvPr/>
          </p:nvSpPr>
          <p:spPr bwMode="auto">
            <a:xfrm>
              <a:off x="1940" y="2969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8168" name="Rectangle 40"/>
            <p:cNvSpPr>
              <a:spLocks noChangeArrowheads="1"/>
            </p:cNvSpPr>
            <p:nvPr/>
          </p:nvSpPr>
          <p:spPr bwMode="auto">
            <a:xfrm>
              <a:off x="2153" y="2970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8169" name="Rectangle 41"/>
            <p:cNvSpPr>
              <a:spLocks noChangeArrowheads="1"/>
            </p:cNvSpPr>
            <p:nvPr/>
          </p:nvSpPr>
          <p:spPr bwMode="auto">
            <a:xfrm>
              <a:off x="2372" y="2970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8170" name="Rectangle 42"/>
            <p:cNvSpPr>
              <a:spLocks noChangeArrowheads="1"/>
            </p:cNvSpPr>
            <p:nvPr/>
          </p:nvSpPr>
          <p:spPr bwMode="auto">
            <a:xfrm>
              <a:off x="1732" y="3188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8171" name="Rectangle 43"/>
            <p:cNvSpPr>
              <a:spLocks noChangeArrowheads="1"/>
            </p:cNvSpPr>
            <p:nvPr/>
          </p:nvSpPr>
          <p:spPr bwMode="auto">
            <a:xfrm>
              <a:off x="1944" y="3188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8172" name="Rectangle 44"/>
            <p:cNvSpPr>
              <a:spLocks noChangeArrowheads="1"/>
            </p:cNvSpPr>
            <p:nvPr/>
          </p:nvSpPr>
          <p:spPr bwMode="auto">
            <a:xfrm>
              <a:off x="2157" y="3189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8173" name="Rectangle 45"/>
            <p:cNvSpPr>
              <a:spLocks noChangeArrowheads="1"/>
            </p:cNvSpPr>
            <p:nvPr/>
          </p:nvSpPr>
          <p:spPr bwMode="auto">
            <a:xfrm>
              <a:off x="2376" y="3189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688176" name="Group 48"/>
          <p:cNvGrpSpPr>
            <a:grpSpLocks/>
          </p:cNvGrpSpPr>
          <p:nvPr/>
        </p:nvGrpSpPr>
        <p:grpSpPr bwMode="auto">
          <a:xfrm>
            <a:off x="6469981" y="2060848"/>
            <a:ext cx="1393825" cy="1349375"/>
            <a:chOff x="2523" y="3044"/>
            <a:chExt cx="878" cy="850"/>
          </a:xfrm>
        </p:grpSpPr>
        <p:grpSp>
          <p:nvGrpSpPr>
            <p:cNvPr id="688177" name="Group 49"/>
            <p:cNvGrpSpPr>
              <a:grpSpLocks/>
            </p:cNvGrpSpPr>
            <p:nvPr/>
          </p:nvGrpSpPr>
          <p:grpSpPr bwMode="auto">
            <a:xfrm>
              <a:off x="2526" y="3044"/>
              <a:ext cx="875" cy="429"/>
              <a:chOff x="2526" y="3044"/>
              <a:chExt cx="875" cy="429"/>
            </a:xfrm>
          </p:grpSpPr>
          <p:sp>
            <p:nvSpPr>
              <p:cNvPr id="688178" name="Rectangle 50"/>
              <p:cNvSpPr>
                <a:spLocks noChangeArrowheads="1"/>
              </p:cNvSpPr>
              <p:nvPr/>
            </p:nvSpPr>
            <p:spPr bwMode="auto">
              <a:xfrm>
                <a:off x="2526" y="3044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79" name="Rectangle 51"/>
              <p:cNvSpPr>
                <a:spLocks noChangeArrowheads="1"/>
              </p:cNvSpPr>
              <p:nvPr/>
            </p:nvSpPr>
            <p:spPr bwMode="auto">
              <a:xfrm>
                <a:off x="2752" y="3044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80" name="Rectangle 52"/>
              <p:cNvSpPr>
                <a:spLocks noChangeArrowheads="1"/>
              </p:cNvSpPr>
              <p:nvPr/>
            </p:nvSpPr>
            <p:spPr bwMode="auto">
              <a:xfrm>
                <a:off x="2533" y="3258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81" name="Rectangle 53"/>
              <p:cNvSpPr>
                <a:spLocks noChangeArrowheads="1"/>
              </p:cNvSpPr>
              <p:nvPr/>
            </p:nvSpPr>
            <p:spPr bwMode="auto">
              <a:xfrm>
                <a:off x="2960" y="3258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82" name="Rectangle 54"/>
              <p:cNvSpPr>
                <a:spLocks noChangeArrowheads="1"/>
              </p:cNvSpPr>
              <p:nvPr/>
            </p:nvSpPr>
            <p:spPr bwMode="auto">
              <a:xfrm>
                <a:off x="3186" y="3044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83" name="Rectangle 55"/>
              <p:cNvSpPr>
                <a:spLocks noChangeArrowheads="1"/>
              </p:cNvSpPr>
              <p:nvPr/>
            </p:nvSpPr>
            <p:spPr bwMode="auto">
              <a:xfrm>
                <a:off x="3177" y="3258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84" name="Rectangle 56"/>
              <p:cNvSpPr>
                <a:spLocks noChangeArrowheads="1"/>
              </p:cNvSpPr>
              <p:nvPr/>
            </p:nvSpPr>
            <p:spPr bwMode="auto">
              <a:xfrm>
                <a:off x="2966" y="3044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85" name="Rectangle 57"/>
              <p:cNvSpPr>
                <a:spLocks noChangeArrowheads="1"/>
              </p:cNvSpPr>
              <p:nvPr/>
            </p:nvSpPr>
            <p:spPr bwMode="auto">
              <a:xfrm>
                <a:off x="2741" y="3258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grpSp>
          <p:nvGrpSpPr>
            <p:cNvPr id="688186" name="Group 58"/>
            <p:cNvGrpSpPr>
              <a:grpSpLocks/>
            </p:cNvGrpSpPr>
            <p:nvPr/>
          </p:nvGrpSpPr>
          <p:grpSpPr bwMode="auto">
            <a:xfrm>
              <a:off x="2523" y="3465"/>
              <a:ext cx="875" cy="429"/>
              <a:chOff x="2526" y="3044"/>
              <a:chExt cx="875" cy="429"/>
            </a:xfrm>
          </p:grpSpPr>
          <p:sp>
            <p:nvSpPr>
              <p:cNvPr id="688187" name="Rectangle 59"/>
              <p:cNvSpPr>
                <a:spLocks noChangeArrowheads="1"/>
              </p:cNvSpPr>
              <p:nvPr/>
            </p:nvSpPr>
            <p:spPr bwMode="auto">
              <a:xfrm>
                <a:off x="2526" y="3044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88" name="Rectangle 60"/>
              <p:cNvSpPr>
                <a:spLocks noChangeArrowheads="1"/>
              </p:cNvSpPr>
              <p:nvPr/>
            </p:nvSpPr>
            <p:spPr bwMode="auto">
              <a:xfrm>
                <a:off x="2752" y="3044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89" name="Rectangle 61"/>
              <p:cNvSpPr>
                <a:spLocks noChangeArrowheads="1"/>
              </p:cNvSpPr>
              <p:nvPr/>
            </p:nvSpPr>
            <p:spPr bwMode="auto">
              <a:xfrm>
                <a:off x="2533" y="3258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90" name="Rectangle 62"/>
              <p:cNvSpPr>
                <a:spLocks noChangeArrowheads="1"/>
              </p:cNvSpPr>
              <p:nvPr/>
            </p:nvSpPr>
            <p:spPr bwMode="auto">
              <a:xfrm>
                <a:off x="2960" y="3258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91" name="Rectangle 63"/>
              <p:cNvSpPr>
                <a:spLocks noChangeArrowheads="1"/>
              </p:cNvSpPr>
              <p:nvPr/>
            </p:nvSpPr>
            <p:spPr bwMode="auto">
              <a:xfrm>
                <a:off x="3186" y="3044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92" name="Rectangle 64"/>
              <p:cNvSpPr>
                <a:spLocks noChangeArrowheads="1"/>
              </p:cNvSpPr>
              <p:nvPr/>
            </p:nvSpPr>
            <p:spPr bwMode="auto">
              <a:xfrm>
                <a:off x="3177" y="3258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93" name="Rectangle 65"/>
              <p:cNvSpPr>
                <a:spLocks noChangeArrowheads="1"/>
              </p:cNvSpPr>
              <p:nvPr/>
            </p:nvSpPr>
            <p:spPr bwMode="auto">
              <a:xfrm>
                <a:off x="2966" y="3044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94" name="Rectangle 66"/>
              <p:cNvSpPr>
                <a:spLocks noChangeArrowheads="1"/>
              </p:cNvSpPr>
              <p:nvPr/>
            </p:nvSpPr>
            <p:spPr bwMode="auto">
              <a:xfrm>
                <a:off x="2741" y="3258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</p:grpSp>
      <p:sp>
        <p:nvSpPr>
          <p:cNvPr id="688215" name="Text Box 87"/>
          <p:cNvSpPr txBox="1">
            <a:spLocks noChangeArrowheads="1"/>
          </p:cNvSpPr>
          <p:nvPr/>
        </p:nvSpPr>
        <p:spPr bwMode="auto">
          <a:xfrm>
            <a:off x="790129" y="1340768"/>
            <a:ext cx="11175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 dirty="0"/>
              <a:t>metaller</a:t>
            </a:r>
            <a:endParaRPr lang="en-US" altLang="nb-NO" dirty="0"/>
          </a:p>
        </p:txBody>
      </p:sp>
      <p:sp>
        <p:nvSpPr>
          <p:cNvPr id="688217" name="Text Box 89"/>
          <p:cNvSpPr txBox="1">
            <a:spLocks noChangeArrowheads="1"/>
          </p:cNvSpPr>
          <p:nvPr/>
        </p:nvSpPr>
        <p:spPr bwMode="auto">
          <a:xfrm>
            <a:off x="3278684" y="1373550"/>
            <a:ext cx="215741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 dirty="0"/>
              <a:t>nettverksmolekyler</a:t>
            </a:r>
            <a:endParaRPr lang="en-US" altLang="nb-NO" dirty="0"/>
          </a:p>
        </p:txBody>
      </p:sp>
      <p:sp>
        <p:nvSpPr>
          <p:cNvPr id="688218" name="Text Box 90"/>
          <p:cNvSpPr txBox="1">
            <a:spLocks noChangeArrowheads="1"/>
          </p:cNvSpPr>
          <p:nvPr/>
        </p:nvSpPr>
        <p:spPr bwMode="auto">
          <a:xfrm>
            <a:off x="6263978" y="1373550"/>
            <a:ext cx="190341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 dirty="0" err="1"/>
              <a:t>ioneforbindelser</a:t>
            </a:r>
            <a:endParaRPr lang="en-US" altLang="nb-N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402" y="4840014"/>
            <a:ext cx="1054100" cy="37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0" name="Rectangle 8"/>
          <p:cNvSpPr>
            <a:spLocks noChangeArrowheads="1"/>
          </p:cNvSpPr>
          <p:nvPr/>
        </p:nvSpPr>
        <p:spPr bwMode="auto">
          <a:xfrm>
            <a:off x="1255712" y="5001094"/>
            <a:ext cx="341313" cy="341313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nb-NO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7425" y="4976862"/>
            <a:ext cx="712787" cy="37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5491" y="4782291"/>
            <a:ext cx="712787" cy="706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2884" y="5747638"/>
            <a:ext cx="6175375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9513" y="4437112"/>
            <a:ext cx="1212850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5" name="Text Box 89"/>
          <p:cNvSpPr txBox="1">
            <a:spLocks noChangeArrowheads="1"/>
          </p:cNvSpPr>
          <p:nvPr/>
        </p:nvSpPr>
        <p:spPr bwMode="auto">
          <a:xfrm>
            <a:off x="2130426" y="4138208"/>
            <a:ext cx="368776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 dirty="0" smtClean="0"/>
              <a:t>atomer og små og store molekyler</a:t>
            </a:r>
            <a:endParaRPr lang="en-US" altLang="nb-NO" dirty="0"/>
          </a:p>
        </p:txBody>
      </p:sp>
      <p:sp>
        <p:nvSpPr>
          <p:cNvPr id="3" name="Rectangle 2"/>
          <p:cNvSpPr/>
          <p:nvPr/>
        </p:nvSpPr>
        <p:spPr>
          <a:xfrm>
            <a:off x="3272255" y="1689433"/>
            <a:ext cx="20297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600" dirty="0"/>
              <a:t>”Uendelige” partikler</a:t>
            </a:r>
          </a:p>
        </p:txBody>
      </p:sp>
      <p:sp>
        <p:nvSpPr>
          <p:cNvPr id="97" name="Rectangle 96"/>
          <p:cNvSpPr/>
          <p:nvPr/>
        </p:nvSpPr>
        <p:spPr>
          <a:xfrm>
            <a:off x="336675" y="1657167"/>
            <a:ext cx="20297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600" dirty="0"/>
              <a:t>”Uendelige” partikler</a:t>
            </a:r>
          </a:p>
        </p:txBody>
      </p:sp>
      <p:sp>
        <p:nvSpPr>
          <p:cNvPr id="98" name="Rectangle 97"/>
          <p:cNvSpPr/>
          <p:nvPr/>
        </p:nvSpPr>
        <p:spPr>
          <a:xfrm>
            <a:off x="6142677" y="1680504"/>
            <a:ext cx="20297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600" dirty="0"/>
              <a:t>”Uendelige” partikler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7033808" y="5320474"/>
            <a:ext cx="15946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 smtClean="0"/>
              <a:t>Eks: S</a:t>
            </a:r>
            <a:r>
              <a:rPr lang="nb-NO" sz="1400" b="1" baseline="-25000" dirty="0" smtClean="0"/>
              <a:t>8 </a:t>
            </a:r>
            <a:r>
              <a:rPr lang="nb-NO" sz="1400" b="1" dirty="0" smtClean="0"/>
              <a:t>(svovel)</a:t>
            </a:r>
            <a:endParaRPr lang="nb-NO" sz="1400" b="1" dirty="0"/>
          </a:p>
        </p:txBody>
      </p:sp>
      <p:sp>
        <p:nvSpPr>
          <p:cNvPr id="100" name="TextBox 99"/>
          <p:cNvSpPr txBox="1"/>
          <p:nvPr/>
        </p:nvSpPr>
        <p:spPr>
          <a:xfrm>
            <a:off x="5163484" y="4526009"/>
            <a:ext cx="9613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 smtClean="0"/>
              <a:t>Eks: CH</a:t>
            </a:r>
            <a:r>
              <a:rPr lang="nb-NO" sz="1400" b="1" baseline="-25000" dirty="0" smtClean="0"/>
              <a:t>4</a:t>
            </a:r>
            <a:endParaRPr lang="nb-NO" sz="1400" b="1" baseline="-25000" dirty="0"/>
          </a:p>
        </p:txBody>
      </p:sp>
      <p:sp>
        <p:nvSpPr>
          <p:cNvPr id="101" name="TextBox 100"/>
          <p:cNvSpPr txBox="1"/>
          <p:nvPr/>
        </p:nvSpPr>
        <p:spPr>
          <a:xfrm>
            <a:off x="374986" y="5073247"/>
            <a:ext cx="8605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 smtClean="0"/>
              <a:t>Eks: He</a:t>
            </a:r>
            <a:endParaRPr lang="nb-NO" sz="1400" b="1" baseline="-25000" dirty="0"/>
          </a:p>
        </p:txBody>
      </p:sp>
      <p:sp>
        <p:nvSpPr>
          <p:cNvPr id="102" name="TextBox 101"/>
          <p:cNvSpPr txBox="1"/>
          <p:nvPr/>
        </p:nvSpPr>
        <p:spPr>
          <a:xfrm>
            <a:off x="3099155" y="4525496"/>
            <a:ext cx="10775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 smtClean="0"/>
              <a:t>Eks: CO</a:t>
            </a:r>
            <a:r>
              <a:rPr lang="nb-NO" sz="1400" b="1" baseline="-25000" dirty="0"/>
              <a:t>2</a:t>
            </a:r>
          </a:p>
        </p:txBody>
      </p:sp>
      <p:sp>
        <p:nvSpPr>
          <p:cNvPr id="103" name="Text Box 41"/>
          <p:cNvSpPr txBox="1">
            <a:spLocks noChangeArrowheads="1"/>
          </p:cNvSpPr>
          <p:nvPr/>
        </p:nvSpPr>
        <p:spPr bwMode="auto">
          <a:xfrm>
            <a:off x="1678428" y="5302817"/>
            <a:ext cx="198949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400" b="1" dirty="0" smtClean="0">
                <a:latin typeface="Arial" charset="0"/>
              </a:rPr>
              <a:t>Eks: </a:t>
            </a:r>
            <a:r>
              <a:rPr lang="nb-NO" sz="1400" b="1" dirty="0">
                <a:latin typeface="Arial" charset="0"/>
              </a:rPr>
              <a:t>H</a:t>
            </a:r>
            <a:r>
              <a:rPr lang="nb-NO" sz="1400" b="1" baseline="-25000" dirty="0">
                <a:latin typeface="Arial" charset="0"/>
              </a:rPr>
              <a:t>2</a:t>
            </a:r>
            <a:r>
              <a:rPr lang="nb-NO" sz="1400" b="1" dirty="0">
                <a:latin typeface="Arial" charset="0"/>
              </a:rPr>
              <a:t>, O</a:t>
            </a:r>
            <a:r>
              <a:rPr lang="nb-NO" sz="1400" b="1" baseline="-25000" dirty="0">
                <a:latin typeface="Arial" charset="0"/>
              </a:rPr>
              <a:t>2</a:t>
            </a:r>
            <a:r>
              <a:rPr lang="nb-NO" sz="1400" b="1" dirty="0">
                <a:latin typeface="Arial" charset="0"/>
              </a:rPr>
              <a:t>, </a:t>
            </a:r>
            <a:r>
              <a:rPr lang="nb-NO" sz="1400" b="1" dirty="0" smtClean="0">
                <a:latin typeface="Arial" charset="0"/>
              </a:rPr>
              <a:t>N</a:t>
            </a:r>
            <a:r>
              <a:rPr lang="nb-NO" sz="1400" b="1" baseline="-25000" dirty="0" smtClean="0">
                <a:latin typeface="Arial" charset="0"/>
              </a:rPr>
              <a:t>2 </a:t>
            </a:r>
            <a:r>
              <a:rPr lang="nb-NO" sz="1400" b="1" dirty="0">
                <a:latin typeface="Arial" charset="0"/>
              </a:rPr>
              <a:t>og </a:t>
            </a:r>
            <a:r>
              <a:rPr lang="nb-NO" sz="1400" b="1" dirty="0" smtClean="0">
                <a:latin typeface="Arial" charset="0"/>
              </a:rPr>
              <a:t>Cl</a:t>
            </a:r>
            <a:r>
              <a:rPr lang="nb-NO" sz="1400" b="1" baseline="-25000" dirty="0" smtClean="0">
                <a:latin typeface="Arial" charset="0"/>
              </a:rPr>
              <a:t>2</a:t>
            </a:r>
            <a:endParaRPr lang="en-US" sz="1400" b="1" dirty="0">
              <a:latin typeface="Arial" charset="0"/>
            </a:endParaRPr>
          </a:p>
        </p:txBody>
      </p:sp>
      <p:sp>
        <p:nvSpPr>
          <p:cNvPr id="104" name="Text Box 316"/>
          <p:cNvSpPr txBox="1">
            <a:spLocks noChangeArrowheads="1"/>
          </p:cNvSpPr>
          <p:nvPr/>
        </p:nvSpPr>
        <p:spPr bwMode="auto">
          <a:xfrm>
            <a:off x="1251730" y="6123555"/>
            <a:ext cx="659645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400" b="1" dirty="0" smtClean="0">
                <a:latin typeface="Arial" charset="0"/>
              </a:rPr>
              <a:t>Eks: hydrokarboner, stivelse,  proteiner. DNA  </a:t>
            </a:r>
            <a:endParaRPr lang="en-US" sz="1400" b="1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2855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8131" grpId="0"/>
      <p:bldP spid="688132" grpId="0"/>
      <p:bldP spid="688133" grpId="0" animBg="1"/>
      <p:bldP spid="688155" grpId="0" animBg="1"/>
      <p:bldP spid="688215" grpId="0"/>
      <p:bldP spid="688217" grpId="0"/>
      <p:bldP spid="688218" grpId="0"/>
      <p:bldP spid="90" grpId="0" animBg="1"/>
      <p:bldP spid="95" grpId="0"/>
      <p:bldP spid="3" grpId="0"/>
      <p:bldP spid="97" grpId="0"/>
      <p:bldP spid="98" grpId="0"/>
      <p:bldP spid="99" grpId="0"/>
      <p:bldP spid="100" grpId="0"/>
      <p:bldP spid="101" grpId="0"/>
      <p:bldP spid="102" grpId="0"/>
      <p:bldP spid="103" grpId="0"/>
      <p:bldP spid="10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4824536" cy="2064191"/>
          </a:xfrm>
        </p:spPr>
        <p:txBody>
          <a:bodyPr>
            <a:noAutofit/>
          </a:bodyPr>
          <a:lstStyle/>
          <a:p>
            <a:pPr algn="l"/>
            <a:r>
              <a:rPr lang="nb-NO" sz="3600" b="1" dirty="0" smtClean="0"/>
              <a:t>Krystaller</a:t>
            </a:r>
            <a:r>
              <a:rPr lang="nb-NO" sz="2400" dirty="0" smtClean="0"/>
              <a:t/>
            </a:r>
            <a:br>
              <a:rPr lang="nb-NO" sz="2400" dirty="0" smtClean="0"/>
            </a:br>
            <a:r>
              <a:rPr lang="nb-NO" sz="2000" dirty="0" smtClean="0"/>
              <a:t>er stoffer hvor atomer, molekyler </a:t>
            </a:r>
            <a:br>
              <a:rPr lang="nb-NO" sz="2000" dirty="0" smtClean="0"/>
            </a:br>
            <a:r>
              <a:rPr lang="nb-NO" sz="2000" dirty="0" smtClean="0"/>
              <a:t>eller ioner er ordnet i et spesielt mønster.</a:t>
            </a:r>
            <a:endParaRPr lang="nb-NO" sz="2000" dirty="0"/>
          </a:p>
        </p:txBody>
      </p:sp>
      <p:pic>
        <p:nvPicPr>
          <p:cNvPr id="3" name="Bilde 2" descr="A clear faceted gem supported in four clamps attached to a wedding ring">
            <a:hlinkClick r:id="rId2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2636912"/>
            <a:ext cx="2100949" cy="2318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Bilde 3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99793" y="2636912"/>
            <a:ext cx="2016224" cy="2318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Bilde 5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6056" y="3356992"/>
            <a:ext cx="2136307" cy="201866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ktangel 6"/>
          <p:cNvSpPr/>
          <p:nvPr/>
        </p:nvSpPr>
        <p:spPr>
          <a:xfrm>
            <a:off x="395536" y="5002624"/>
            <a:ext cx="19593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400" dirty="0" smtClean="0"/>
              <a:t>Diamant er bygd opp av </a:t>
            </a:r>
          </a:p>
          <a:p>
            <a:r>
              <a:rPr lang="nb-NO" sz="1400" b="1" dirty="0" smtClean="0">
                <a:solidFill>
                  <a:srgbClr val="FF0000"/>
                </a:solidFill>
              </a:rPr>
              <a:t>karbonatomer</a:t>
            </a:r>
            <a:endParaRPr lang="nb-NO" sz="1400" b="1" dirty="0">
              <a:solidFill>
                <a:srgbClr val="FF0000"/>
              </a:solidFill>
            </a:endParaRPr>
          </a:p>
        </p:txBody>
      </p:sp>
      <p:sp>
        <p:nvSpPr>
          <p:cNvPr id="9" name="Rektangel 8"/>
          <p:cNvSpPr/>
          <p:nvPr/>
        </p:nvSpPr>
        <p:spPr>
          <a:xfrm>
            <a:off x="2699792" y="5028933"/>
            <a:ext cx="20162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400" dirty="0" smtClean="0"/>
              <a:t>Jern er bygd opp av </a:t>
            </a:r>
          </a:p>
          <a:p>
            <a:r>
              <a:rPr lang="nb-NO" sz="1400" b="1" dirty="0" smtClean="0">
                <a:solidFill>
                  <a:srgbClr val="0070C0"/>
                </a:solidFill>
              </a:rPr>
              <a:t>jernatomer</a:t>
            </a:r>
            <a:endParaRPr lang="nb-NO" sz="1400" b="1" dirty="0">
              <a:solidFill>
                <a:srgbClr val="0070C0"/>
              </a:solidFill>
            </a:endParaRPr>
          </a:p>
        </p:txBody>
      </p:sp>
      <p:sp>
        <p:nvSpPr>
          <p:cNvPr id="10" name="Rektangel 9"/>
          <p:cNvSpPr/>
          <p:nvPr/>
        </p:nvSpPr>
        <p:spPr>
          <a:xfrm>
            <a:off x="5076056" y="5373216"/>
            <a:ext cx="26529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400" dirty="0" smtClean="0"/>
              <a:t>Vanlig bordsalt er bygd opp av to </a:t>
            </a:r>
          </a:p>
          <a:p>
            <a:r>
              <a:rPr lang="nb-NO" sz="1400" b="1" dirty="0" smtClean="0">
                <a:solidFill>
                  <a:srgbClr val="0070C0"/>
                </a:solidFill>
              </a:rPr>
              <a:t>typer</a:t>
            </a:r>
            <a:r>
              <a:rPr lang="nb-NO" sz="1400" b="1" dirty="0" smtClean="0">
                <a:solidFill>
                  <a:srgbClr val="FF0000"/>
                </a:solidFill>
              </a:rPr>
              <a:t> ioner</a:t>
            </a:r>
            <a:r>
              <a:rPr lang="nb-NO" sz="1400" b="1" dirty="0" smtClean="0"/>
              <a:t> </a:t>
            </a:r>
            <a:r>
              <a:rPr lang="nb-NO" sz="1400" b="1" dirty="0" smtClean="0">
                <a:solidFill>
                  <a:srgbClr val="0070C0"/>
                </a:solidFill>
              </a:rPr>
              <a:t>som</a:t>
            </a:r>
            <a:r>
              <a:rPr lang="nb-NO" sz="1400" b="1" dirty="0" smtClean="0"/>
              <a:t> </a:t>
            </a:r>
            <a:r>
              <a:rPr lang="nb-NO" sz="1400" b="1" dirty="0" smtClean="0">
                <a:solidFill>
                  <a:srgbClr val="FF0000"/>
                </a:solidFill>
              </a:rPr>
              <a:t>er</a:t>
            </a:r>
            <a:r>
              <a:rPr lang="nb-NO" sz="1400" b="1" dirty="0" smtClean="0"/>
              <a:t> </a:t>
            </a:r>
            <a:r>
              <a:rPr lang="nb-NO" sz="1400" b="1" dirty="0" smtClean="0">
                <a:solidFill>
                  <a:srgbClr val="0070C0"/>
                </a:solidFill>
              </a:rPr>
              <a:t>ladete</a:t>
            </a:r>
            <a:r>
              <a:rPr lang="nb-NO" sz="1400" b="1" dirty="0" smtClean="0"/>
              <a:t> </a:t>
            </a:r>
            <a:r>
              <a:rPr lang="nb-NO" sz="1400" b="1" dirty="0" smtClean="0">
                <a:solidFill>
                  <a:srgbClr val="FF0000"/>
                </a:solidFill>
              </a:rPr>
              <a:t>atomer</a:t>
            </a:r>
            <a:endParaRPr lang="nb-NO" sz="1400" b="1" dirty="0">
              <a:solidFill>
                <a:srgbClr val="FF0000"/>
              </a:solidFill>
            </a:endParaRPr>
          </a:p>
        </p:txBody>
      </p:sp>
      <p:pic>
        <p:nvPicPr>
          <p:cNvPr id="11" name="Bilde 10" descr="C:\Users\britsk_adm\AppData\Local\Microsoft\Windows\Temporary Internet Files\Content.Word\P1010705.jpg"/>
          <p:cNvPicPr/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6056" y="476672"/>
            <a:ext cx="2376264" cy="2318112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ktangel 11"/>
          <p:cNvSpPr/>
          <p:nvPr/>
        </p:nvSpPr>
        <p:spPr>
          <a:xfrm>
            <a:off x="5076056" y="2780928"/>
            <a:ext cx="18346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400" dirty="0" smtClean="0"/>
              <a:t>Sukker er bygd opp av </a:t>
            </a:r>
          </a:p>
          <a:p>
            <a:r>
              <a:rPr lang="nb-NO" sz="1400" b="1" dirty="0" smtClean="0">
                <a:solidFill>
                  <a:srgbClr val="FF0000"/>
                </a:solidFill>
              </a:rPr>
              <a:t>sukkermolekyler</a:t>
            </a:r>
            <a:endParaRPr lang="nb-NO" sz="1400" b="1" dirty="0">
              <a:solidFill>
                <a:srgbClr val="FF0000"/>
              </a:solidFill>
            </a:endParaRPr>
          </a:p>
        </p:txBody>
      </p:sp>
      <p:sp>
        <p:nvSpPr>
          <p:cNvPr id="13" name="Høyre klammeparentes 12"/>
          <p:cNvSpPr/>
          <p:nvPr/>
        </p:nvSpPr>
        <p:spPr>
          <a:xfrm>
            <a:off x="7740352" y="476672"/>
            <a:ext cx="360040" cy="5355538"/>
          </a:xfrm>
          <a:prstGeom prst="rightBrace">
            <a:avLst>
              <a:gd name="adj1" fmla="val 14380"/>
              <a:gd name="adj2" fmla="val 50000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Høyre klammeparentes 13"/>
          <p:cNvSpPr/>
          <p:nvPr/>
        </p:nvSpPr>
        <p:spPr>
          <a:xfrm rot="5400000">
            <a:off x="2375757" y="3606250"/>
            <a:ext cx="360040" cy="4320481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ektangel 14"/>
          <p:cNvSpPr/>
          <p:nvPr/>
        </p:nvSpPr>
        <p:spPr>
          <a:xfrm>
            <a:off x="7966944" y="3068960"/>
            <a:ext cx="10924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400" b="1" i="1" dirty="0" smtClean="0"/>
              <a:t>Kjemiske </a:t>
            </a:r>
          </a:p>
          <a:p>
            <a:r>
              <a:rPr lang="nb-NO" sz="1400" b="1" i="1" dirty="0"/>
              <a:t>f</a:t>
            </a:r>
            <a:r>
              <a:rPr lang="nb-NO" sz="1400" b="1" i="1" dirty="0" smtClean="0"/>
              <a:t>o</a:t>
            </a:r>
            <a:r>
              <a:rPr lang="nb-NO" sz="1400" b="1" i="1" dirty="0"/>
              <a:t>rbindelser</a:t>
            </a:r>
          </a:p>
        </p:txBody>
      </p:sp>
      <p:sp>
        <p:nvSpPr>
          <p:cNvPr id="16" name="Rektangel 15"/>
          <p:cNvSpPr/>
          <p:nvPr/>
        </p:nvSpPr>
        <p:spPr>
          <a:xfrm>
            <a:off x="2019700" y="5877272"/>
            <a:ext cx="14001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400" b="1" i="1" dirty="0" smtClean="0"/>
              <a:t>Grunnstoffer</a:t>
            </a:r>
            <a:endParaRPr lang="nb-NO" sz="1400" b="1" i="1" dirty="0"/>
          </a:p>
        </p:txBody>
      </p:sp>
    </p:spTree>
    <p:extLst>
      <p:ext uri="{BB962C8B-B14F-4D97-AF65-F5344CB8AC3E}">
        <p14:creationId xmlns:p14="http://schemas.microsoft.com/office/powerpoint/2010/main" val="2239079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2" grpId="0"/>
      <p:bldP spid="13" grpId="0" animBg="1"/>
      <p:bldP spid="14" grpId="0" animBg="1"/>
      <p:bldP spid="15" grpId="0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3208" y="548680"/>
            <a:ext cx="5237584" cy="1006624"/>
          </a:xfrm>
        </p:spPr>
        <p:txBody>
          <a:bodyPr/>
          <a:lstStyle/>
          <a:p>
            <a:r>
              <a:rPr lang="nb-NO" dirty="0" smtClean="0"/>
              <a:t>Kjemiens tre dimensjoner</a:t>
            </a:r>
            <a:endParaRPr lang="nb-NO" dirty="0"/>
          </a:p>
        </p:txBody>
      </p:sp>
      <p:sp>
        <p:nvSpPr>
          <p:cNvPr id="5" name="TextBox 4"/>
          <p:cNvSpPr txBox="1"/>
          <p:nvPr/>
        </p:nvSpPr>
        <p:spPr>
          <a:xfrm>
            <a:off x="3491880" y="1700808"/>
            <a:ext cx="22322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MAKRONIVÅ</a:t>
            </a:r>
          </a:p>
          <a:p>
            <a:r>
              <a:rPr lang="nb-NO" i="1" dirty="0" smtClean="0"/>
              <a:t>Kjemiske stoffer, </a:t>
            </a:r>
            <a:r>
              <a:rPr lang="nb-NO" dirty="0" smtClean="0"/>
              <a:t>Beskrivelser</a:t>
            </a:r>
            <a:endParaRPr lang="nb-NO" dirty="0"/>
          </a:p>
        </p:txBody>
      </p:sp>
      <p:sp>
        <p:nvSpPr>
          <p:cNvPr id="6" name="TextBox 5"/>
          <p:cNvSpPr txBox="1"/>
          <p:nvPr/>
        </p:nvSpPr>
        <p:spPr>
          <a:xfrm>
            <a:off x="827584" y="5301208"/>
            <a:ext cx="30159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MIKRONIVÅ</a:t>
            </a:r>
          </a:p>
          <a:p>
            <a:r>
              <a:rPr lang="nb-NO" i="1" dirty="0" smtClean="0"/>
              <a:t>Atomer, molekyler, struktur</a:t>
            </a:r>
          </a:p>
          <a:p>
            <a:r>
              <a:rPr lang="nb-NO" dirty="0" smtClean="0"/>
              <a:t>Forklaringer</a:t>
            </a:r>
            <a:endParaRPr lang="nb-NO" dirty="0"/>
          </a:p>
        </p:txBody>
      </p:sp>
      <p:sp>
        <p:nvSpPr>
          <p:cNvPr id="7" name="TextBox 6"/>
          <p:cNvSpPr txBox="1"/>
          <p:nvPr/>
        </p:nvSpPr>
        <p:spPr>
          <a:xfrm>
            <a:off x="6156176" y="5316041"/>
            <a:ext cx="25202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REPRESENTASJON</a:t>
            </a:r>
          </a:p>
          <a:p>
            <a:r>
              <a:rPr lang="nb-NO" i="1" dirty="0" smtClean="0"/>
              <a:t>Formler, likninger</a:t>
            </a:r>
          </a:p>
          <a:p>
            <a:r>
              <a:rPr lang="nb-NO" dirty="0" smtClean="0"/>
              <a:t>Beregninger</a:t>
            </a:r>
            <a:endParaRPr lang="nb-NO" dirty="0"/>
          </a:p>
        </p:txBody>
      </p:sp>
      <p:cxnSp>
        <p:nvCxnSpPr>
          <p:cNvPr id="9" name="Straight Arrow Connector 8"/>
          <p:cNvCxnSpPr/>
          <p:nvPr/>
        </p:nvCxnSpPr>
        <p:spPr bwMode="auto">
          <a:xfrm>
            <a:off x="2735796" y="5229200"/>
            <a:ext cx="331236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10" name="Straight Arrow Connector 9"/>
          <p:cNvCxnSpPr/>
          <p:nvPr/>
        </p:nvCxnSpPr>
        <p:spPr bwMode="auto">
          <a:xfrm flipH="1" flipV="1">
            <a:off x="4391980" y="2708920"/>
            <a:ext cx="1692188" cy="237626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21" name="Straight Arrow Connector 20"/>
          <p:cNvCxnSpPr/>
          <p:nvPr/>
        </p:nvCxnSpPr>
        <p:spPr bwMode="auto">
          <a:xfrm flipH="1">
            <a:off x="2685332" y="2708920"/>
            <a:ext cx="1598636" cy="244827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710156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Ammoniakk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, et forsøk fra samlingen </a:t>
            </a:r>
            <a:br>
              <a:rPr lang="nb-NO" dirty="0" smtClean="0"/>
            </a:br>
            <a:r>
              <a:rPr lang="nb-NO" dirty="0" smtClean="0"/>
              <a:t>«</a:t>
            </a:r>
            <a:r>
              <a:rPr lang="nb-NO" dirty="0" smtClean="0">
                <a:hlinkClick r:id="rId3"/>
              </a:rPr>
              <a:t>Kjemi på boks</a:t>
            </a:r>
            <a:r>
              <a:rPr lang="nb-NO" dirty="0" smtClean="0"/>
              <a:t>» </a:t>
            </a:r>
            <a:endParaRPr lang="nb-NO" sz="2000" dirty="0" smtClean="0"/>
          </a:p>
          <a:p>
            <a:endParaRPr lang="nb-NO" sz="2000" dirty="0"/>
          </a:p>
          <a:p>
            <a:pPr marL="0" indent="0">
              <a:buNone/>
            </a:pPr>
            <a:r>
              <a:rPr lang="nb-NO" sz="2000" dirty="0" smtClean="0"/>
              <a:t>Læremiddelfirmaer:</a:t>
            </a:r>
          </a:p>
          <a:p>
            <a:pPr lvl="1"/>
            <a:r>
              <a:rPr lang="nb-NO" sz="1600" dirty="0" smtClean="0"/>
              <a:t>Ferdige poser til «Kjemi på boks»: </a:t>
            </a:r>
            <a:r>
              <a:rPr lang="nb-NO" sz="1600" dirty="0">
                <a:hlinkClick r:id="rId4"/>
              </a:rPr>
              <a:t>http://</a:t>
            </a:r>
            <a:r>
              <a:rPr lang="nb-NO" sz="1600" dirty="0" smtClean="0">
                <a:hlinkClick r:id="rId4"/>
              </a:rPr>
              <a:t>www.ska-as.no</a:t>
            </a:r>
            <a:endParaRPr lang="nb-NO" sz="1600" dirty="0" smtClean="0"/>
          </a:p>
          <a:p>
            <a:pPr lvl="1"/>
            <a:r>
              <a:rPr lang="nb-NO" sz="1600" dirty="0" smtClean="0"/>
              <a:t>Utstyr og kjemikalier</a:t>
            </a:r>
            <a:r>
              <a:rPr lang="nb-NO" sz="1600" dirty="0"/>
              <a:t>: </a:t>
            </a:r>
            <a:r>
              <a:rPr lang="nb-NO" sz="1600" dirty="0">
                <a:hlinkClick r:id="rId5"/>
              </a:rPr>
              <a:t>http://www.fybikon.no</a:t>
            </a:r>
            <a:r>
              <a:rPr lang="nb-NO" sz="1600" dirty="0" smtClean="0">
                <a:hlinkClick r:id="rId5"/>
              </a:rPr>
              <a:t>/</a:t>
            </a:r>
            <a:endParaRPr lang="nb-NO" sz="1600" dirty="0" smtClean="0"/>
          </a:p>
          <a:p>
            <a:pPr lvl="1"/>
            <a:r>
              <a:rPr lang="nb-NO" sz="1600" dirty="0" smtClean="0"/>
              <a:t>Utstyr </a:t>
            </a:r>
            <a:r>
              <a:rPr lang="nb-NO" sz="1600" dirty="0"/>
              <a:t>og kjemikalier: </a:t>
            </a:r>
            <a:r>
              <a:rPr lang="nb-NO" sz="1600" dirty="0">
                <a:hlinkClick r:id="rId6"/>
              </a:rPr>
              <a:t>http://no.frederiksen.eu</a:t>
            </a:r>
            <a:r>
              <a:rPr lang="nb-NO" sz="1600" dirty="0" smtClean="0">
                <a:hlinkClick r:id="rId6"/>
              </a:rPr>
              <a:t>/</a:t>
            </a:r>
            <a:endParaRPr lang="nb-NO" sz="1600" dirty="0" smtClean="0"/>
          </a:p>
          <a:p>
            <a:pPr marL="57150" indent="0">
              <a:buNone/>
            </a:pPr>
            <a:endParaRPr lang="nb-NO" sz="2000" dirty="0"/>
          </a:p>
          <a:p>
            <a:pPr marL="57150" indent="0">
              <a:buNone/>
            </a:pPr>
            <a:r>
              <a:rPr lang="nb-NO" sz="2000" dirty="0" smtClean="0"/>
              <a:t>Nyttig lærebok i kjemi: </a:t>
            </a:r>
            <a:r>
              <a:rPr lang="nn-NO" sz="2000" i="1" dirty="0"/>
              <a:t>Kjemi for </a:t>
            </a:r>
            <a:r>
              <a:rPr lang="nn-NO" sz="2000" i="1" dirty="0" err="1"/>
              <a:t>lærere</a:t>
            </a:r>
            <a:r>
              <a:rPr lang="nn-NO" sz="2000" u="sng" dirty="0"/>
              <a:t>,</a:t>
            </a:r>
            <a:r>
              <a:rPr lang="nn-NO" sz="2000" dirty="0"/>
              <a:t> M. Hannisdal og V. Ringnes (2. </a:t>
            </a:r>
            <a:r>
              <a:rPr lang="nn-NO" sz="2000" dirty="0" err="1"/>
              <a:t>utgave</a:t>
            </a:r>
            <a:r>
              <a:rPr lang="nn-NO" sz="2000" dirty="0"/>
              <a:t> 2013) Oslo, Gyldendal akademisk.</a:t>
            </a:r>
            <a:r>
              <a:rPr lang="nb-NO" sz="2000" dirty="0" smtClean="0"/>
              <a:t/>
            </a:r>
            <a:br>
              <a:rPr lang="nb-NO" sz="2000" dirty="0" smtClean="0"/>
            </a:br>
            <a:r>
              <a:rPr lang="nb-NO" sz="2000" dirty="0" smtClean="0"/>
              <a:t>		</a:t>
            </a:r>
          </a:p>
          <a:p>
            <a:pPr lvl="1"/>
            <a:endParaRPr lang="nb-NO" sz="1600" dirty="0" smtClean="0"/>
          </a:p>
          <a:p>
            <a:endParaRPr lang="nb-NO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200671"/>
            <a:ext cx="1591829" cy="1576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7421" y="1166136"/>
            <a:ext cx="1095020" cy="1610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1864361"/>
      </p:ext>
    </p:extLst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auto">
          <a:xfrm>
            <a:off x="5218219" y="4797152"/>
            <a:ext cx="1370005" cy="122413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79296" cy="994122"/>
          </a:xfrm>
        </p:spPr>
        <p:txBody>
          <a:bodyPr>
            <a:normAutofit/>
          </a:bodyPr>
          <a:lstStyle/>
          <a:p>
            <a:pPr algn="l"/>
            <a:r>
              <a:rPr lang="nb-NO" sz="2800" dirty="0" smtClean="0"/>
              <a:t>To formler for hornsalt: NH</a:t>
            </a:r>
            <a:r>
              <a:rPr lang="nb-NO" sz="2800" baseline="-25000" dirty="0" smtClean="0"/>
              <a:t>4</a:t>
            </a:r>
            <a:r>
              <a:rPr lang="nb-NO" sz="2800" dirty="0" smtClean="0"/>
              <a:t>HCO</a:t>
            </a:r>
            <a:r>
              <a:rPr lang="nb-NO" sz="2800" baseline="-25000" dirty="0" smtClean="0"/>
              <a:t>3 </a:t>
            </a:r>
            <a:r>
              <a:rPr lang="nb-NO" sz="2800" dirty="0" smtClean="0"/>
              <a:t>og CH</a:t>
            </a:r>
            <a:r>
              <a:rPr lang="nb-NO" sz="2800" baseline="-25000" dirty="0" smtClean="0"/>
              <a:t>5</a:t>
            </a:r>
            <a:r>
              <a:rPr lang="nb-NO" sz="2800" dirty="0" smtClean="0"/>
              <a:t>NO</a:t>
            </a:r>
            <a:r>
              <a:rPr lang="nb-NO" sz="2800" baseline="-25000" dirty="0" smtClean="0"/>
              <a:t>3</a:t>
            </a:r>
            <a:endParaRPr lang="nb-NO" sz="2800" baseline="-25000" dirty="0"/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197" y="4962872"/>
            <a:ext cx="8953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tel 1"/>
          <p:cNvSpPr txBox="1">
            <a:spLocks/>
          </p:cNvSpPr>
          <p:nvPr/>
        </p:nvSpPr>
        <p:spPr>
          <a:xfrm>
            <a:off x="599423" y="1196752"/>
            <a:ext cx="8229600" cy="48245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nb-NO" sz="1800" b="1" dirty="0" smtClean="0"/>
          </a:p>
          <a:p>
            <a:pPr algn="l"/>
            <a:endParaRPr lang="nb-NO" sz="1800" b="1" dirty="0"/>
          </a:p>
          <a:p>
            <a:pPr algn="l"/>
            <a:endParaRPr lang="nb-NO" sz="1800" b="1" dirty="0" smtClean="0"/>
          </a:p>
          <a:p>
            <a:pPr algn="l"/>
            <a:endParaRPr lang="nb-NO" sz="1800" b="1" dirty="0"/>
          </a:p>
          <a:p>
            <a:pPr algn="l"/>
            <a:r>
              <a:rPr lang="nb-NO" sz="1800" b="1" dirty="0" smtClean="0"/>
              <a:t>Formelen </a:t>
            </a:r>
            <a:r>
              <a:rPr lang="nb-NO" sz="1800" b="1" dirty="0"/>
              <a:t>CH</a:t>
            </a:r>
            <a:r>
              <a:rPr lang="nb-NO" sz="1800" b="1" baseline="-25000" dirty="0"/>
              <a:t>5</a:t>
            </a:r>
            <a:r>
              <a:rPr lang="nb-NO" sz="1800" b="1" dirty="0"/>
              <a:t>O</a:t>
            </a:r>
            <a:r>
              <a:rPr lang="nb-NO" sz="1800" b="1" baseline="-25000" dirty="0"/>
              <a:t>3</a:t>
            </a:r>
            <a:r>
              <a:rPr lang="nb-NO" sz="1800" b="1" dirty="0"/>
              <a:t>N </a:t>
            </a:r>
            <a:r>
              <a:rPr lang="nb-NO" sz="1800" b="1" dirty="0" smtClean="0"/>
              <a:t> </a:t>
            </a:r>
          </a:p>
          <a:p>
            <a:pPr algn="l"/>
            <a:r>
              <a:rPr lang="nb-NO" sz="1800" dirty="0" smtClean="0"/>
              <a:t>sier hvilke atomtyper som inngår i stoffet og forholdet mellom antall atomer av hvert slag, i stoffet.</a:t>
            </a:r>
            <a:br>
              <a:rPr lang="nb-NO" sz="1800" dirty="0" smtClean="0"/>
            </a:br>
            <a:endParaRPr lang="nb-NO" sz="1800" dirty="0" smtClean="0"/>
          </a:p>
          <a:p>
            <a:pPr algn="l"/>
            <a:r>
              <a:rPr lang="nb-NO" sz="1800" b="1" dirty="0" smtClean="0"/>
              <a:t>Formelen NH</a:t>
            </a:r>
            <a:r>
              <a:rPr lang="nb-NO" sz="1800" b="1" baseline="-25000" dirty="0" smtClean="0"/>
              <a:t>4</a:t>
            </a:r>
            <a:r>
              <a:rPr lang="nb-NO" sz="1800" b="1" dirty="0" smtClean="0"/>
              <a:t>HCO</a:t>
            </a:r>
            <a:r>
              <a:rPr lang="nb-NO" sz="1800" b="1" baseline="-25000" dirty="0" smtClean="0"/>
              <a:t>3</a:t>
            </a:r>
            <a:r>
              <a:rPr lang="nb-NO" sz="1800" b="1" dirty="0" smtClean="0"/>
              <a:t> </a:t>
            </a:r>
          </a:p>
          <a:p>
            <a:pPr algn="l"/>
            <a:r>
              <a:rPr lang="nb-NO" sz="1800" dirty="0" smtClean="0"/>
              <a:t>sier at stoffet er bygd opp av to forskjellige partikler. </a:t>
            </a:r>
            <a:r>
              <a:rPr lang="nb-NO" sz="1800" dirty="0"/>
              <a:t>Begge partiklene er bygd opp av 5 atomer</a:t>
            </a:r>
            <a:r>
              <a:rPr lang="nb-NO" sz="1800" dirty="0" smtClean="0"/>
              <a:t>. Den første består av ett nitrogenatom og 4 hydrogenatomer, den andre består av ett karbonatom, 3 oksygenatomer og ett hydrogenatom.</a:t>
            </a:r>
          </a:p>
          <a:p>
            <a:pPr algn="l"/>
            <a:endParaRPr lang="nb-NO" sz="1800" dirty="0"/>
          </a:p>
          <a:p>
            <a:pPr algn="l"/>
            <a:r>
              <a:rPr lang="nb-NO" sz="1800" dirty="0" smtClean="0"/>
              <a:t>At den første partikkelen er positiv og den andre er negativ, kan vi ikke se av formelen. Partiklene er  </a:t>
            </a:r>
            <a:r>
              <a:rPr lang="nb-NO" sz="1800" dirty="0"/>
              <a:t>NH</a:t>
            </a:r>
            <a:r>
              <a:rPr lang="nb-NO" sz="1800" baseline="-25000" dirty="0"/>
              <a:t>4</a:t>
            </a:r>
            <a:r>
              <a:rPr lang="nb-NO" sz="1800" baseline="30000" dirty="0"/>
              <a:t>+</a:t>
            </a:r>
            <a:r>
              <a:rPr lang="nb-NO" sz="1800" dirty="0"/>
              <a:t> </a:t>
            </a:r>
            <a:r>
              <a:rPr lang="nb-NO" sz="1800" dirty="0" smtClean="0"/>
              <a:t>og </a:t>
            </a:r>
            <a:r>
              <a:rPr lang="nb-NO" sz="1800" dirty="0"/>
              <a:t>HCO</a:t>
            </a:r>
            <a:r>
              <a:rPr lang="nb-NO" sz="1800" baseline="-25000" dirty="0"/>
              <a:t>3</a:t>
            </a:r>
            <a:r>
              <a:rPr lang="nb-NO" sz="1800" baseline="30000" dirty="0" smtClean="0"/>
              <a:t>−</a:t>
            </a:r>
            <a:r>
              <a:rPr lang="nb-NO" sz="1800" dirty="0" smtClean="0"/>
              <a:t>. Ladete partikler kaller vi ioner.</a:t>
            </a:r>
          </a:p>
          <a:p>
            <a:pPr algn="l"/>
            <a:endParaRPr lang="nb-NO" sz="1200" dirty="0" smtClean="0"/>
          </a:p>
          <a:p>
            <a:pPr algn="l"/>
            <a:endParaRPr lang="nb-NO" sz="1200" dirty="0"/>
          </a:p>
          <a:p>
            <a:pPr algn="l"/>
            <a:endParaRPr lang="nb-NO" sz="1200" dirty="0" smtClean="0"/>
          </a:p>
          <a:p>
            <a:pPr algn="l"/>
            <a:endParaRPr lang="nb-NO" sz="1200" dirty="0"/>
          </a:p>
          <a:p>
            <a:pPr algn="l"/>
            <a:endParaRPr lang="nb-NO" sz="1200" dirty="0" smtClean="0"/>
          </a:p>
          <a:p>
            <a:pPr algn="l"/>
            <a:endParaRPr lang="nb-NO" sz="1200" dirty="0"/>
          </a:p>
          <a:p>
            <a:pPr algn="l"/>
            <a:endParaRPr lang="nb-NO" sz="1200" dirty="0" smtClean="0"/>
          </a:p>
          <a:p>
            <a:pPr algn="l"/>
            <a:endParaRPr lang="nb-NO" sz="1200" dirty="0"/>
          </a:p>
          <a:p>
            <a:pPr algn="l"/>
            <a:endParaRPr lang="nb-NO" sz="1200" dirty="0" smtClean="0"/>
          </a:p>
          <a:p>
            <a:pPr algn="l"/>
            <a:r>
              <a:rPr lang="nb-NO" sz="1200" dirty="0" smtClean="0"/>
              <a:t>.</a:t>
            </a:r>
          </a:p>
          <a:p>
            <a:pPr algn="l"/>
            <a:endParaRPr lang="nb-NO" sz="1200" dirty="0"/>
          </a:p>
          <a:p>
            <a:pPr algn="l"/>
            <a:endParaRPr lang="nb-NO" sz="1200" dirty="0" smtClean="0"/>
          </a:p>
          <a:p>
            <a:pPr algn="l"/>
            <a:endParaRPr lang="nb-NO" sz="1200" dirty="0"/>
          </a:p>
          <a:p>
            <a:pPr algn="l"/>
            <a:endParaRPr lang="nb-NO" sz="1200" dirty="0" smtClean="0"/>
          </a:p>
          <a:p>
            <a:pPr algn="l"/>
            <a:endParaRPr lang="nb-NO" sz="1200" dirty="0" smtClean="0"/>
          </a:p>
        </p:txBody>
      </p:sp>
      <p:sp>
        <p:nvSpPr>
          <p:cNvPr id="5" name="Rektangel 4"/>
          <p:cNvSpPr/>
          <p:nvPr/>
        </p:nvSpPr>
        <p:spPr>
          <a:xfrm>
            <a:off x="1547664" y="5286822"/>
            <a:ext cx="6864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NH</a:t>
            </a:r>
            <a:r>
              <a:rPr lang="nb-NO" baseline="-25000" dirty="0"/>
              <a:t>4</a:t>
            </a:r>
            <a:r>
              <a:rPr lang="nb-NO" baseline="30000" dirty="0"/>
              <a:t>+</a:t>
            </a:r>
            <a:r>
              <a:rPr lang="nb-NO" dirty="0"/>
              <a:t> </a:t>
            </a:r>
          </a:p>
        </p:txBody>
      </p:sp>
      <p:sp>
        <p:nvSpPr>
          <p:cNvPr id="24" name="Rektangel 23"/>
          <p:cNvSpPr/>
          <p:nvPr/>
        </p:nvSpPr>
        <p:spPr>
          <a:xfrm>
            <a:off x="4460126" y="5286822"/>
            <a:ext cx="758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HCO</a:t>
            </a:r>
            <a:r>
              <a:rPr lang="nb-NO" baseline="-25000" dirty="0"/>
              <a:t>3</a:t>
            </a:r>
            <a:r>
              <a:rPr lang="nb-NO" baseline="30000" dirty="0"/>
              <a:t>−</a:t>
            </a:r>
            <a:endParaRPr lang="nb-NO" dirty="0"/>
          </a:p>
        </p:txBody>
      </p:sp>
      <p:pic>
        <p:nvPicPr>
          <p:cNvPr id="30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5472" y="4947613"/>
            <a:ext cx="981075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7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4070" y="5011638"/>
            <a:ext cx="10287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2947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79296" cy="994122"/>
          </a:xfrm>
        </p:spPr>
        <p:txBody>
          <a:bodyPr>
            <a:normAutofit/>
          </a:bodyPr>
          <a:lstStyle/>
          <a:p>
            <a:r>
              <a:rPr lang="nb-NO" sz="3600" dirty="0" smtClean="0"/>
              <a:t>NH</a:t>
            </a:r>
            <a:r>
              <a:rPr lang="nb-NO" sz="3600" baseline="-25000" dirty="0" smtClean="0"/>
              <a:t>4</a:t>
            </a:r>
            <a:r>
              <a:rPr lang="nb-NO" sz="3600" dirty="0" smtClean="0"/>
              <a:t>HCO</a:t>
            </a:r>
            <a:r>
              <a:rPr lang="nb-NO" sz="3600" baseline="-25000" dirty="0" smtClean="0"/>
              <a:t>3 </a:t>
            </a:r>
            <a:r>
              <a:rPr lang="nb-NO" sz="3600" dirty="0" smtClean="0"/>
              <a:t>er bygd opp av ioner</a:t>
            </a:r>
            <a:endParaRPr lang="nb-NO" sz="3600" baseline="-25000" dirty="0"/>
          </a:p>
        </p:txBody>
      </p:sp>
      <p:sp>
        <p:nvSpPr>
          <p:cNvPr id="6" name="Tittel 1"/>
          <p:cNvSpPr txBox="1">
            <a:spLocks/>
          </p:cNvSpPr>
          <p:nvPr/>
        </p:nvSpPr>
        <p:spPr>
          <a:xfrm>
            <a:off x="599423" y="1196752"/>
            <a:ext cx="82296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b-NO" sz="1400" b="1" dirty="0" smtClean="0"/>
              <a:t>Formelen NH</a:t>
            </a:r>
            <a:r>
              <a:rPr lang="nb-NO" sz="1400" b="1" baseline="-25000" dirty="0" smtClean="0"/>
              <a:t>4</a:t>
            </a:r>
            <a:r>
              <a:rPr lang="nb-NO" sz="1400" b="1" dirty="0" smtClean="0"/>
              <a:t>HCO</a:t>
            </a:r>
            <a:r>
              <a:rPr lang="nb-NO" sz="1400" b="1" baseline="-25000" dirty="0" smtClean="0"/>
              <a:t>3</a:t>
            </a:r>
            <a:r>
              <a:rPr lang="nb-NO" sz="1400" b="1" dirty="0" smtClean="0"/>
              <a:t> </a:t>
            </a:r>
          </a:p>
          <a:p>
            <a:pPr algn="l"/>
            <a:r>
              <a:rPr lang="nb-NO" sz="1400" dirty="0" smtClean="0"/>
              <a:t>sier at stoffet er bygd partiklene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5674776"/>
            <a:ext cx="8953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7237" y="5674776"/>
            <a:ext cx="8953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8951" y="4810680"/>
            <a:ext cx="8953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4605" y="4810680"/>
            <a:ext cx="8953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958089"/>
            <a:ext cx="8953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7237" y="3958089"/>
            <a:ext cx="8953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8951" y="3087003"/>
            <a:ext cx="8953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4605" y="3087003"/>
            <a:ext cx="8953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ktangel 3"/>
          <p:cNvSpPr/>
          <p:nvPr/>
        </p:nvSpPr>
        <p:spPr>
          <a:xfrm>
            <a:off x="5357742" y="1412776"/>
            <a:ext cx="324670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smtClean="0"/>
              <a:t>Hornsalt </a:t>
            </a:r>
            <a:r>
              <a:rPr lang="nb-NO" dirty="0"/>
              <a:t>er bygd opp av disse to ionene: NH</a:t>
            </a:r>
            <a:r>
              <a:rPr lang="nb-NO" baseline="-25000" dirty="0"/>
              <a:t>4</a:t>
            </a:r>
            <a:r>
              <a:rPr lang="nb-NO" baseline="30000" dirty="0"/>
              <a:t>+</a:t>
            </a:r>
            <a:r>
              <a:rPr lang="nb-NO" dirty="0"/>
              <a:t> og HCO</a:t>
            </a:r>
            <a:r>
              <a:rPr lang="nb-NO" baseline="-25000" dirty="0"/>
              <a:t>3</a:t>
            </a:r>
            <a:r>
              <a:rPr lang="nb-NO" baseline="30000" dirty="0"/>
              <a:t>− </a:t>
            </a:r>
            <a:r>
              <a:rPr lang="nb-NO" dirty="0" smtClean="0"/>
              <a:t>(som er molekyler </a:t>
            </a:r>
            <a:r>
              <a:rPr lang="nb-NO" dirty="0"/>
              <a:t>med ladning</a:t>
            </a:r>
            <a:r>
              <a:rPr lang="nb-NO" dirty="0" smtClean="0"/>
              <a:t>).  </a:t>
            </a:r>
            <a:r>
              <a:rPr lang="nb-NO" dirty="0"/>
              <a:t>Begge ionene er bygd opp av 5 atomer</a:t>
            </a:r>
            <a:r>
              <a:rPr lang="nb-NO" dirty="0" smtClean="0"/>
              <a:t>. </a:t>
            </a:r>
            <a:endParaRPr lang="nb-NO" dirty="0"/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3309" y="4846424"/>
            <a:ext cx="904875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3668" y="3967614"/>
            <a:ext cx="904875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8779" y="3935525"/>
            <a:ext cx="904875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39" y="3087003"/>
            <a:ext cx="904875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5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3093420"/>
            <a:ext cx="904875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6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8951" y="5692477"/>
            <a:ext cx="904875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7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5684301"/>
            <a:ext cx="904875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8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3654" y="4815195"/>
            <a:ext cx="904875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077903"/>
            <a:ext cx="8953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" name="Picture 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4813" y="2420888"/>
            <a:ext cx="1057275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" name="Picture 1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7200" y="4058853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" name="Picture 1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826" y="2525663"/>
            <a:ext cx="10287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Pil ned 33"/>
          <p:cNvSpPr/>
          <p:nvPr/>
        </p:nvSpPr>
        <p:spPr>
          <a:xfrm>
            <a:off x="1203251" y="3517523"/>
            <a:ext cx="72008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5" name="Pil ned 114"/>
          <p:cNvSpPr/>
          <p:nvPr/>
        </p:nvSpPr>
        <p:spPr>
          <a:xfrm>
            <a:off x="2931442" y="3551312"/>
            <a:ext cx="72008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5" name="Pil høyre 34"/>
          <p:cNvSpPr/>
          <p:nvPr/>
        </p:nvSpPr>
        <p:spPr>
          <a:xfrm>
            <a:off x="3851920" y="4346286"/>
            <a:ext cx="1008112" cy="25753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7" name="Rektangel 116"/>
          <p:cNvSpPr/>
          <p:nvPr/>
        </p:nvSpPr>
        <p:spPr>
          <a:xfrm>
            <a:off x="971600" y="2166951"/>
            <a:ext cx="6864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NH</a:t>
            </a:r>
            <a:r>
              <a:rPr lang="nb-NO" baseline="-25000" dirty="0"/>
              <a:t>4</a:t>
            </a:r>
            <a:r>
              <a:rPr lang="nb-NO" baseline="30000" dirty="0"/>
              <a:t>+</a:t>
            </a:r>
            <a:r>
              <a:rPr lang="nb-NO" dirty="0"/>
              <a:t> </a:t>
            </a:r>
          </a:p>
        </p:txBody>
      </p:sp>
      <p:sp>
        <p:nvSpPr>
          <p:cNvPr id="118" name="Rektangel 117"/>
          <p:cNvSpPr/>
          <p:nvPr/>
        </p:nvSpPr>
        <p:spPr>
          <a:xfrm>
            <a:off x="2661779" y="2166951"/>
            <a:ext cx="758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HCO</a:t>
            </a:r>
            <a:r>
              <a:rPr lang="nb-NO" baseline="-25000" dirty="0"/>
              <a:t>3</a:t>
            </a:r>
            <a:r>
              <a:rPr lang="nb-NO" baseline="30000" dirty="0"/>
              <a:t>−</a:t>
            </a:r>
            <a:endParaRPr lang="nb-NO" dirty="0"/>
          </a:p>
        </p:txBody>
      </p:sp>
      <p:pic>
        <p:nvPicPr>
          <p:cNvPr id="30" name="Picture 9" descr="MCj03117700000[1]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40352" y="404664"/>
            <a:ext cx="911346" cy="693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3255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268760"/>
            <a:ext cx="1944216" cy="2459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ktangel 9"/>
          <p:cNvSpPr/>
          <p:nvPr/>
        </p:nvSpPr>
        <p:spPr>
          <a:xfrm>
            <a:off x="395536" y="4212377"/>
            <a:ext cx="73448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3200" b="1" dirty="0" smtClean="0"/>
              <a:t>NH</a:t>
            </a:r>
            <a:r>
              <a:rPr lang="nb-NO" sz="3200" b="1" baseline="-25000" dirty="0" smtClean="0"/>
              <a:t>4</a:t>
            </a:r>
            <a:r>
              <a:rPr lang="nb-NO" sz="3200" b="1" dirty="0" smtClean="0"/>
              <a:t>HCO</a:t>
            </a:r>
            <a:r>
              <a:rPr lang="nb-NO" sz="3200" b="1" baseline="-25000" dirty="0" smtClean="0"/>
              <a:t>3 </a:t>
            </a:r>
            <a:r>
              <a:rPr lang="nb-NO" sz="3200" b="1" dirty="0" smtClean="0"/>
              <a:t> </a:t>
            </a:r>
            <a:r>
              <a:rPr lang="nb-NO" sz="3200" b="1" dirty="0"/>
              <a:t>→ </a:t>
            </a:r>
            <a:r>
              <a:rPr lang="nb-NO" sz="3200" b="1" dirty="0" smtClean="0"/>
              <a:t> </a:t>
            </a:r>
            <a:r>
              <a:rPr lang="nb-NO" sz="3200" b="1" dirty="0"/>
              <a:t>NH</a:t>
            </a:r>
            <a:r>
              <a:rPr lang="nb-NO" sz="3200" b="1" baseline="-25000" dirty="0"/>
              <a:t>3 </a:t>
            </a:r>
            <a:r>
              <a:rPr lang="nb-NO" sz="3200" b="1" dirty="0"/>
              <a:t>+</a:t>
            </a:r>
            <a:r>
              <a:rPr lang="nb-NO" sz="3200" b="1" dirty="0" smtClean="0"/>
              <a:t> H</a:t>
            </a:r>
            <a:r>
              <a:rPr lang="nb-NO" sz="3200" b="1" baseline="-25000" dirty="0" smtClean="0"/>
              <a:t>2</a:t>
            </a:r>
            <a:r>
              <a:rPr lang="nb-NO" sz="3200" b="1" dirty="0" smtClean="0"/>
              <a:t>O +  ??</a:t>
            </a:r>
            <a:endParaRPr lang="nb-NO" sz="3200" b="1" dirty="0"/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755576" y="941419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nb-NO" kern="0" dirty="0" smtClean="0"/>
              <a:t>Kjemiske endringer</a:t>
            </a:r>
            <a:endParaRPr lang="nb-NO" kern="0" dirty="0"/>
          </a:p>
        </p:txBody>
      </p:sp>
      <p:sp>
        <p:nvSpPr>
          <p:cNvPr id="9" name="Rektangel 9"/>
          <p:cNvSpPr/>
          <p:nvPr/>
        </p:nvSpPr>
        <p:spPr>
          <a:xfrm>
            <a:off x="420823" y="3212976"/>
            <a:ext cx="73448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3200" b="1" dirty="0" smtClean="0"/>
              <a:t> Før          </a:t>
            </a:r>
            <a:r>
              <a:rPr lang="nb-NO" sz="3200" b="1" dirty="0"/>
              <a:t>og          etter</a:t>
            </a:r>
          </a:p>
        </p:txBody>
      </p:sp>
    </p:spTree>
    <p:extLst>
      <p:ext uri="{BB962C8B-B14F-4D97-AF65-F5344CB8AC3E}">
        <p14:creationId xmlns:p14="http://schemas.microsoft.com/office/powerpoint/2010/main" val="1036338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ktangel 16"/>
          <p:cNvSpPr/>
          <p:nvPr/>
        </p:nvSpPr>
        <p:spPr>
          <a:xfrm>
            <a:off x="952248" y="4653136"/>
            <a:ext cx="1907187" cy="1570522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NH</a:t>
            </a:r>
            <a:r>
              <a:rPr lang="nb-NO" baseline="-25000" dirty="0" smtClean="0"/>
              <a:t>4</a:t>
            </a:r>
            <a:r>
              <a:rPr lang="nb-NO" dirty="0" smtClean="0"/>
              <a:t>HCO</a:t>
            </a:r>
            <a:r>
              <a:rPr lang="nb-NO" baseline="-25000" dirty="0" smtClean="0"/>
              <a:t>3 </a:t>
            </a:r>
            <a:r>
              <a:rPr lang="nb-NO" dirty="0" smtClean="0"/>
              <a:t>blir til tre gasser</a:t>
            </a:r>
            <a:endParaRPr lang="nb-NO" dirty="0"/>
          </a:p>
        </p:txBody>
      </p:sp>
      <p:sp>
        <p:nvSpPr>
          <p:cNvPr id="9" name="Rektangel 8"/>
          <p:cNvSpPr/>
          <p:nvPr/>
        </p:nvSpPr>
        <p:spPr>
          <a:xfrm>
            <a:off x="2516232" y="2278420"/>
            <a:ext cx="6864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NH</a:t>
            </a:r>
            <a:r>
              <a:rPr lang="nb-NO" baseline="-25000" dirty="0"/>
              <a:t>4</a:t>
            </a:r>
            <a:r>
              <a:rPr lang="nb-NO" baseline="30000" dirty="0"/>
              <a:t>+</a:t>
            </a:r>
            <a:r>
              <a:rPr lang="nb-NO" dirty="0"/>
              <a:t> </a:t>
            </a:r>
          </a:p>
        </p:txBody>
      </p:sp>
      <p:sp>
        <p:nvSpPr>
          <p:cNvPr id="10" name="Rektangel 9"/>
          <p:cNvSpPr/>
          <p:nvPr/>
        </p:nvSpPr>
        <p:spPr>
          <a:xfrm>
            <a:off x="1020876" y="2276872"/>
            <a:ext cx="758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HCO</a:t>
            </a:r>
            <a:r>
              <a:rPr lang="nb-NO" baseline="-25000" dirty="0"/>
              <a:t>3</a:t>
            </a:r>
            <a:r>
              <a:rPr lang="nb-NO" baseline="30000" dirty="0"/>
              <a:t>−</a:t>
            </a:r>
            <a:endParaRPr lang="nb-NO" dirty="0"/>
          </a:p>
        </p:txBody>
      </p:sp>
      <p:cxnSp>
        <p:nvCxnSpPr>
          <p:cNvPr id="12" name="Buet linje 11"/>
          <p:cNvCxnSpPr/>
          <p:nvPr/>
        </p:nvCxnSpPr>
        <p:spPr>
          <a:xfrm rot="16200000" flipH="1">
            <a:off x="990239" y="3788991"/>
            <a:ext cx="1114850" cy="720080"/>
          </a:xfrm>
          <a:prstGeom prst="curvedConnector3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Buet linje 13"/>
          <p:cNvCxnSpPr/>
          <p:nvPr/>
        </p:nvCxnSpPr>
        <p:spPr>
          <a:xfrm rot="16200000" flipH="1">
            <a:off x="1325127" y="3958158"/>
            <a:ext cx="949130" cy="216025"/>
          </a:xfrm>
          <a:prstGeom prst="curvedConnector3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Buet linje 15"/>
          <p:cNvCxnSpPr/>
          <p:nvPr/>
        </p:nvCxnSpPr>
        <p:spPr>
          <a:xfrm rot="5400000">
            <a:off x="1772983" y="3798334"/>
            <a:ext cx="1061531" cy="648072"/>
          </a:xfrm>
          <a:prstGeom prst="curvedConnector3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630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2874" y="2101142"/>
            <a:ext cx="99060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2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6646" y="3101267"/>
            <a:ext cx="1362075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3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071688"/>
            <a:ext cx="10287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Rektangel 28"/>
          <p:cNvSpPr/>
          <p:nvPr/>
        </p:nvSpPr>
        <p:spPr>
          <a:xfrm>
            <a:off x="5754015" y="1772816"/>
            <a:ext cx="5368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/>
              <a:t>CO</a:t>
            </a:r>
            <a:r>
              <a:rPr lang="nb-NO" baseline="-25000" dirty="0" smtClean="0"/>
              <a:t>2</a:t>
            </a:r>
            <a:endParaRPr lang="nb-NO" dirty="0"/>
          </a:p>
        </p:txBody>
      </p:sp>
      <p:sp>
        <p:nvSpPr>
          <p:cNvPr id="30" name="Rektangel 29"/>
          <p:cNvSpPr/>
          <p:nvPr/>
        </p:nvSpPr>
        <p:spPr>
          <a:xfrm>
            <a:off x="7255797" y="1781936"/>
            <a:ext cx="5565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/>
              <a:t>NH</a:t>
            </a:r>
            <a:r>
              <a:rPr lang="nb-NO" baseline="-25000" dirty="0" smtClean="0"/>
              <a:t>3</a:t>
            </a:r>
            <a:endParaRPr lang="nb-NO" dirty="0"/>
          </a:p>
        </p:txBody>
      </p:sp>
      <p:sp>
        <p:nvSpPr>
          <p:cNvPr id="31" name="Rektangel 30"/>
          <p:cNvSpPr/>
          <p:nvPr/>
        </p:nvSpPr>
        <p:spPr>
          <a:xfrm>
            <a:off x="6369401" y="4077072"/>
            <a:ext cx="5597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/>
              <a:t>H</a:t>
            </a:r>
            <a:r>
              <a:rPr lang="nb-NO" baseline="-25000" dirty="0" smtClean="0"/>
              <a:t>2</a:t>
            </a:r>
            <a:r>
              <a:rPr lang="nb-NO" dirty="0" smtClean="0"/>
              <a:t>O</a:t>
            </a:r>
            <a:endParaRPr lang="nb-NO" dirty="0"/>
          </a:p>
        </p:txBody>
      </p:sp>
      <p:pic>
        <p:nvPicPr>
          <p:cNvPr id="26634" name="Picture 1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384" y="2598843"/>
            <a:ext cx="981075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5" name="Picture 1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3810" y="4941168"/>
            <a:ext cx="1323975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9" name="Buet linje 18"/>
          <p:cNvCxnSpPr>
            <a:stCxn id="17" idx="3"/>
          </p:cNvCxnSpPr>
          <p:nvPr/>
        </p:nvCxnSpPr>
        <p:spPr>
          <a:xfrm flipV="1">
            <a:off x="2859435" y="3703378"/>
            <a:ext cx="2894580" cy="1735019"/>
          </a:xfrm>
          <a:prstGeom prst="curvedConnector3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636" name="Picture 1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5085" y="2701376"/>
            <a:ext cx="10287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Pil høyre 24"/>
          <p:cNvSpPr/>
          <p:nvPr/>
        </p:nvSpPr>
        <p:spPr>
          <a:xfrm>
            <a:off x="3779912" y="3055346"/>
            <a:ext cx="1296144" cy="2296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23267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112" y="638964"/>
            <a:ext cx="8123311" cy="5922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AutoShape 2" descr="http://www.mn.uio.no/kjemi/forskning/grupper/skole/facebookicon.png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112713" y="1762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pic>
        <p:nvPicPr>
          <p:cNvPr id="1028" name="Picture 4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08007" y="176213"/>
            <a:ext cx="5143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Group 13"/>
          <p:cNvGrpSpPr/>
          <p:nvPr/>
        </p:nvGrpSpPr>
        <p:grpSpPr>
          <a:xfrm>
            <a:off x="467544" y="2564904"/>
            <a:ext cx="3169407" cy="2093110"/>
            <a:chOff x="467544" y="3067406"/>
            <a:chExt cx="3169407" cy="2093110"/>
          </a:xfrm>
        </p:grpSpPr>
        <p:grpSp>
          <p:nvGrpSpPr>
            <p:cNvPr id="13" name="Group 12"/>
            <p:cNvGrpSpPr/>
            <p:nvPr/>
          </p:nvGrpSpPr>
          <p:grpSpPr>
            <a:xfrm>
              <a:off x="467544" y="3067406"/>
              <a:ext cx="3169407" cy="2093110"/>
              <a:chOff x="467544" y="3427446"/>
              <a:chExt cx="3169407" cy="2093110"/>
            </a:xfrm>
          </p:grpSpPr>
          <p:pic>
            <p:nvPicPr>
              <p:cNvPr id="1030" name="Picture 6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3588" y="3933056"/>
                <a:ext cx="2773363" cy="1587500"/>
              </a:xfrm>
              <a:prstGeom prst="rect">
                <a:avLst/>
              </a:prstGeom>
              <a:noFill/>
              <a:ln w="9525">
                <a:solidFill>
                  <a:srgbClr val="FF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7" name="Straight Connector 6"/>
              <p:cNvCxnSpPr/>
              <p:nvPr/>
            </p:nvCxnSpPr>
            <p:spPr bwMode="auto">
              <a:xfrm>
                <a:off x="467544" y="3536391"/>
                <a:ext cx="396044" cy="1984165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" name="Straight Connector 9"/>
              <p:cNvCxnSpPr/>
              <p:nvPr/>
            </p:nvCxnSpPr>
            <p:spPr bwMode="auto">
              <a:xfrm>
                <a:off x="1259632" y="3427446"/>
                <a:ext cx="2377319" cy="50561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" name="Rectangle 1"/>
            <p:cNvSpPr/>
            <p:nvPr/>
          </p:nvSpPr>
          <p:spPr bwMode="auto">
            <a:xfrm>
              <a:off x="467544" y="3068960"/>
              <a:ext cx="792088" cy="108945"/>
            </a:xfrm>
            <a:prstGeom prst="rect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145902" y="6177812"/>
            <a:ext cx="1936826" cy="430887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1100" b="1" dirty="0" smtClean="0">
                <a:solidFill>
                  <a:schemeClr val="bg1"/>
                </a:solidFill>
              </a:rPr>
              <a:t>Dagens presentasjon: </a:t>
            </a:r>
          </a:p>
          <a:p>
            <a:r>
              <a:rPr lang="nb-NO" sz="1100" b="1" dirty="0" smtClean="0">
                <a:solidFill>
                  <a:schemeClr val="bg1"/>
                </a:solidFill>
              </a:rPr>
              <a:t>Kurs / Tidligere kurs</a:t>
            </a:r>
            <a:endParaRPr lang="nb-NO" sz="11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240309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VGG reaksjonen</a:t>
            </a:r>
            <a:endParaRPr lang="nb-NO" dirty="0"/>
          </a:p>
        </p:txBody>
      </p:sp>
      <p:sp>
        <p:nvSpPr>
          <p:cNvPr id="6" name="Plassholder for innhold 5"/>
          <p:cNvSpPr>
            <a:spLocks noGrp="1"/>
          </p:cNvSpPr>
          <p:nvPr>
            <p:ph idx="1"/>
          </p:nvPr>
        </p:nvSpPr>
        <p:spPr>
          <a:xfrm>
            <a:off x="990600" y="1844824"/>
            <a:ext cx="7696200" cy="4114800"/>
          </a:xfrm>
        </p:spPr>
        <p:txBody>
          <a:bodyPr/>
          <a:lstStyle/>
          <a:p>
            <a:r>
              <a:rPr lang="nb-NO" dirty="0" smtClean="0"/>
              <a:t>Det blir Varmt (</a:t>
            </a:r>
            <a:r>
              <a:rPr lang="nb-NO" dirty="0" smtClean="0">
                <a:solidFill>
                  <a:srgbClr val="FF0000"/>
                </a:solidFill>
              </a:rPr>
              <a:t>temperaturforandring</a:t>
            </a:r>
            <a:r>
              <a:rPr lang="nb-NO" dirty="0" smtClean="0"/>
              <a:t>)</a:t>
            </a:r>
          </a:p>
          <a:p>
            <a:r>
              <a:rPr lang="nb-NO" dirty="0" smtClean="0"/>
              <a:t>Det blir Gult (</a:t>
            </a:r>
            <a:r>
              <a:rPr lang="nb-NO" dirty="0" smtClean="0">
                <a:solidFill>
                  <a:srgbClr val="FF0000"/>
                </a:solidFill>
              </a:rPr>
              <a:t>fargeforandring</a:t>
            </a:r>
            <a:r>
              <a:rPr lang="nb-NO" dirty="0" smtClean="0"/>
              <a:t>)</a:t>
            </a:r>
          </a:p>
          <a:p>
            <a:r>
              <a:rPr lang="nb-NO" dirty="0" smtClean="0"/>
              <a:t>Det blir Gass (</a:t>
            </a:r>
            <a:r>
              <a:rPr lang="nb-NO" dirty="0" smtClean="0">
                <a:solidFill>
                  <a:srgbClr val="FF0000"/>
                </a:solidFill>
              </a:rPr>
              <a:t>det dannes nytt stoff</a:t>
            </a:r>
            <a:r>
              <a:rPr lang="nb-NO" dirty="0" smtClean="0"/>
              <a:t>)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7" name="TekstSylinder 6"/>
          <p:cNvSpPr txBox="1"/>
          <p:nvPr/>
        </p:nvSpPr>
        <p:spPr>
          <a:xfrm>
            <a:off x="395536" y="3501008"/>
            <a:ext cx="17281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 smtClean="0">
                <a:solidFill>
                  <a:srgbClr val="FF0000"/>
                </a:solidFill>
              </a:rPr>
              <a:t>OBS!</a:t>
            </a:r>
          </a:p>
          <a:p>
            <a:r>
              <a:rPr lang="nb-NO" sz="2400" b="1" dirty="0" smtClean="0">
                <a:solidFill>
                  <a:srgbClr val="FF0000"/>
                </a:solidFill>
              </a:rPr>
              <a:t>Gassen </a:t>
            </a:r>
          </a:p>
          <a:p>
            <a:r>
              <a:rPr lang="nb-NO" sz="2400" b="1" dirty="0" smtClean="0">
                <a:solidFill>
                  <a:srgbClr val="FF0000"/>
                </a:solidFill>
              </a:rPr>
              <a:t>er ikke gul</a:t>
            </a:r>
            <a:endParaRPr lang="nb-NO" sz="2400" b="1" dirty="0">
              <a:solidFill>
                <a:srgbClr val="FF00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26" y="3948866"/>
            <a:ext cx="2925414" cy="2004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Ellipse 7"/>
          <p:cNvSpPr/>
          <p:nvPr/>
        </p:nvSpPr>
        <p:spPr>
          <a:xfrm>
            <a:off x="2045098" y="3516818"/>
            <a:ext cx="1656184" cy="143423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4" name="Group 13"/>
          <p:cNvGrpSpPr/>
          <p:nvPr/>
        </p:nvGrpSpPr>
        <p:grpSpPr>
          <a:xfrm>
            <a:off x="4716016" y="5135125"/>
            <a:ext cx="4043094" cy="1015663"/>
            <a:chOff x="4932040" y="4861534"/>
            <a:chExt cx="4709971" cy="1463008"/>
          </a:xfrm>
        </p:grpSpPr>
        <p:sp>
          <p:nvSpPr>
            <p:cNvPr id="10" name="Rectangle 9"/>
            <p:cNvSpPr/>
            <p:nvPr/>
          </p:nvSpPr>
          <p:spPr>
            <a:xfrm>
              <a:off x="4932040" y="4861534"/>
              <a:ext cx="4709971" cy="146300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nb-NO" sz="2000" b="1" dirty="0" smtClean="0">
                  <a:solidFill>
                    <a:srgbClr val="00B050"/>
                  </a:solidFill>
                </a:rPr>
                <a:t>         CaCl</a:t>
              </a:r>
              <a:r>
                <a:rPr lang="nb-NO" sz="2000" b="1" baseline="-25000" dirty="0" smtClean="0">
                  <a:solidFill>
                    <a:srgbClr val="00B050"/>
                  </a:solidFill>
                </a:rPr>
                <a:t>2</a:t>
              </a:r>
              <a:r>
                <a:rPr lang="nb-NO" sz="2000" b="1" dirty="0" smtClean="0">
                  <a:solidFill>
                    <a:srgbClr val="00B050"/>
                  </a:solidFill>
                </a:rPr>
                <a:t>  +  2NaHCO</a:t>
              </a:r>
              <a:r>
                <a:rPr lang="nb-NO" sz="2000" b="1" baseline="-25000" dirty="0" smtClean="0">
                  <a:solidFill>
                    <a:srgbClr val="00B050"/>
                  </a:solidFill>
                </a:rPr>
                <a:t>3</a:t>
              </a:r>
            </a:p>
            <a:p>
              <a:endParaRPr lang="nb-NO" sz="2000" b="1" dirty="0" smtClean="0">
                <a:solidFill>
                  <a:srgbClr val="00B050"/>
                </a:solidFill>
              </a:endParaRPr>
            </a:p>
            <a:p>
              <a:r>
                <a:rPr lang="nb-NO" sz="2000" b="1" dirty="0" smtClean="0">
                  <a:solidFill>
                    <a:srgbClr val="00B050"/>
                  </a:solidFill>
                </a:rPr>
                <a:t>2NaCl  +  CaCO</a:t>
              </a:r>
              <a:r>
                <a:rPr lang="nb-NO" sz="2000" b="1" baseline="-25000" dirty="0">
                  <a:solidFill>
                    <a:srgbClr val="00B050"/>
                  </a:solidFill>
                </a:rPr>
                <a:t>3</a:t>
              </a:r>
              <a:r>
                <a:rPr lang="nb-NO" sz="2000" b="1" dirty="0" smtClean="0">
                  <a:solidFill>
                    <a:srgbClr val="00B050"/>
                  </a:solidFill>
                </a:rPr>
                <a:t>  +  CO</a:t>
              </a:r>
              <a:r>
                <a:rPr lang="nb-NO" sz="2000" b="1" baseline="-25000" dirty="0">
                  <a:solidFill>
                    <a:srgbClr val="00B050"/>
                  </a:solidFill>
                </a:rPr>
                <a:t>2</a:t>
              </a:r>
              <a:r>
                <a:rPr lang="nb-NO" sz="2000" b="1" dirty="0" smtClean="0">
                  <a:solidFill>
                    <a:srgbClr val="00B050"/>
                  </a:solidFill>
                </a:rPr>
                <a:t>  </a:t>
              </a:r>
              <a:r>
                <a:rPr lang="nb-NO" sz="2000" b="1" dirty="0">
                  <a:solidFill>
                    <a:srgbClr val="00B050"/>
                  </a:solidFill>
                </a:rPr>
                <a:t>+ </a:t>
              </a:r>
              <a:r>
                <a:rPr lang="nb-NO" sz="2000" b="1" dirty="0" smtClean="0">
                  <a:solidFill>
                    <a:srgbClr val="00B050"/>
                  </a:solidFill>
                </a:rPr>
                <a:t> </a:t>
              </a:r>
              <a:r>
                <a:rPr lang="nb-NO" sz="2000" b="1" dirty="0">
                  <a:solidFill>
                    <a:srgbClr val="00B050"/>
                  </a:solidFill>
                </a:rPr>
                <a:t>H</a:t>
              </a:r>
              <a:r>
                <a:rPr lang="nb-NO" sz="2000" b="1" baseline="-25000" dirty="0">
                  <a:solidFill>
                    <a:srgbClr val="00B050"/>
                  </a:solidFill>
                </a:rPr>
                <a:t>2</a:t>
              </a:r>
              <a:r>
                <a:rPr lang="nb-NO" sz="2000" b="1" dirty="0">
                  <a:solidFill>
                    <a:srgbClr val="00B050"/>
                  </a:solidFill>
                </a:rPr>
                <a:t>O </a:t>
              </a:r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>
              <a:off x="7113053" y="5504439"/>
              <a:ext cx="0" cy="36004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ounded Rectangle 14"/>
          <p:cNvSpPr/>
          <p:nvPr/>
        </p:nvSpPr>
        <p:spPr>
          <a:xfrm>
            <a:off x="1259632" y="5195274"/>
            <a:ext cx="3240360" cy="955514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TextBox 15"/>
          <p:cNvSpPr txBox="1"/>
          <p:nvPr/>
        </p:nvSpPr>
        <p:spPr>
          <a:xfrm>
            <a:off x="4932041" y="3789040"/>
            <a:ext cx="33073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b="1" dirty="0" smtClean="0">
                <a:solidFill>
                  <a:srgbClr val="FFC000"/>
                </a:solidFill>
              </a:rPr>
              <a:t>Hvorfor blir det gult?</a:t>
            </a:r>
            <a:endParaRPr lang="nb-NO" sz="28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3488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15" grpId="0" animBg="1"/>
      <p:bldP spid="1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/>
          <p:cNvSpPr/>
          <p:nvPr/>
        </p:nvSpPr>
        <p:spPr bwMode="auto">
          <a:xfrm>
            <a:off x="4860032" y="1124744"/>
            <a:ext cx="1675644" cy="1675644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02998" y="4512119"/>
            <a:ext cx="1362075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93273" y="4663173"/>
            <a:ext cx="10287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5875" y="4618389"/>
            <a:ext cx="981075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60051" y="4909442"/>
            <a:ext cx="628518" cy="566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128003" y="4957598"/>
            <a:ext cx="260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+</a:t>
            </a:r>
            <a:endParaRPr lang="nb-NO" dirty="0"/>
          </a:p>
        </p:txBody>
      </p:sp>
      <p:sp>
        <p:nvSpPr>
          <p:cNvPr id="10" name="TextBox 9"/>
          <p:cNvSpPr txBox="1"/>
          <p:nvPr/>
        </p:nvSpPr>
        <p:spPr>
          <a:xfrm>
            <a:off x="2704067" y="4981450"/>
            <a:ext cx="260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+</a:t>
            </a:r>
            <a:endParaRPr lang="nb-NO" dirty="0"/>
          </a:p>
        </p:txBody>
      </p:sp>
      <p:sp>
        <p:nvSpPr>
          <p:cNvPr id="12" name="TextBox 11"/>
          <p:cNvSpPr txBox="1"/>
          <p:nvPr/>
        </p:nvSpPr>
        <p:spPr>
          <a:xfrm>
            <a:off x="6173393" y="4965299"/>
            <a:ext cx="260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+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013153" y="4881998"/>
                <a:ext cx="64312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1" i="0" smtClean="0">
                          <a:latin typeface="Cambria Math"/>
                          <a:ea typeface="Cambria Math"/>
                        </a:rPr>
                        <m:t>→</m:t>
                      </m:r>
                    </m:oMath>
                  </m:oMathPara>
                </a14:m>
                <a:endParaRPr lang="nb-NO" sz="3200" b="1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3153" y="4881998"/>
                <a:ext cx="643125" cy="58477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ktangel 9"/>
          <p:cNvSpPr/>
          <p:nvPr/>
        </p:nvSpPr>
        <p:spPr>
          <a:xfrm>
            <a:off x="1047883" y="5647985"/>
            <a:ext cx="758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HCO</a:t>
            </a:r>
            <a:r>
              <a:rPr lang="nb-NO" baseline="-25000" dirty="0"/>
              <a:t>3</a:t>
            </a:r>
            <a:r>
              <a:rPr lang="nb-NO" baseline="30000" dirty="0"/>
              <a:t>−</a:t>
            </a:r>
            <a:endParaRPr lang="nb-NO" dirty="0"/>
          </a:p>
        </p:txBody>
      </p:sp>
      <p:sp>
        <p:nvSpPr>
          <p:cNvPr id="16" name="Rektangel 9"/>
          <p:cNvSpPr/>
          <p:nvPr/>
        </p:nvSpPr>
        <p:spPr>
          <a:xfrm>
            <a:off x="2622961" y="5666139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/>
              <a:t>H</a:t>
            </a:r>
            <a:r>
              <a:rPr lang="nb-NO" baseline="30000" dirty="0" smtClean="0"/>
              <a:t>+</a:t>
            </a:r>
            <a:endParaRPr lang="nb-NO" dirty="0"/>
          </a:p>
        </p:txBody>
      </p:sp>
      <p:sp>
        <p:nvSpPr>
          <p:cNvPr id="18" name="Rektangel 28"/>
          <p:cNvSpPr/>
          <p:nvPr/>
        </p:nvSpPr>
        <p:spPr>
          <a:xfrm>
            <a:off x="5339184" y="5614171"/>
            <a:ext cx="5368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/>
              <a:t>CO</a:t>
            </a:r>
            <a:r>
              <a:rPr lang="nb-NO" baseline="-25000" dirty="0" smtClean="0"/>
              <a:t>2</a:t>
            </a:r>
            <a:endParaRPr lang="nb-NO" dirty="0"/>
          </a:p>
        </p:txBody>
      </p:sp>
      <p:sp>
        <p:nvSpPr>
          <p:cNvPr id="19" name="Rektangel 30"/>
          <p:cNvSpPr/>
          <p:nvPr/>
        </p:nvSpPr>
        <p:spPr>
          <a:xfrm>
            <a:off x="6821465" y="5646612"/>
            <a:ext cx="5597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/>
              <a:t>H</a:t>
            </a:r>
            <a:r>
              <a:rPr lang="nb-NO" baseline="-25000" dirty="0" smtClean="0"/>
              <a:t>2</a:t>
            </a:r>
            <a:r>
              <a:rPr lang="nb-NO" dirty="0" smtClean="0"/>
              <a:t>O</a:t>
            </a:r>
            <a:endParaRPr lang="nb-NO" dirty="0"/>
          </a:p>
        </p:txBody>
      </p:sp>
      <p:pic>
        <p:nvPicPr>
          <p:cNvPr id="21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0487" y="1249300"/>
            <a:ext cx="981075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Rektangel 9"/>
          <p:cNvSpPr/>
          <p:nvPr/>
        </p:nvSpPr>
        <p:spPr>
          <a:xfrm>
            <a:off x="1052495" y="2278896"/>
            <a:ext cx="758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HCO</a:t>
            </a:r>
            <a:r>
              <a:rPr lang="nb-NO" baseline="-25000" dirty="0"/>
              <a:t>3</a:t>
            </a:r>
            <a:r>
              <a:rPr lang="nb-NO" baseline="30000" dirty="0"/>
              <a:t>−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3941041" y="1497214"/>
                <a:ext cx="64312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1" i="0" smtClean="0">
                          <a:latin typeface="Cambria Math"/>
                          <a:ea typeface="Cambria Math"/>
                        </a:rPr>
                        <m:t>→</m:t>
                      </m:r>
                    </m:oMath>
                  </m:oMathPara>
                </a14:m>
                <a:endParaRPr lang="nb-NO" sz="3200" b="1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1041" y="1497214"/>
                <a:ext cx="643125" cy="58477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42477" y="1321308"/>
            <a:ext cx="981075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10844" y="1612361"/>
            <a:ext cx="628518" cy="566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6978796" y="1660517"/>
            <a:ext cx="260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+</a:t>
            </a:r>
            <a:endParaRPr lang="nb-NO" dirty="0"/>
          </a:p>
        </p:txBody>
      </p:sp>
      <p:sp>
        <p:nvSpPr>
          <p:cNvPr id="27" name="TextBox 26"/>
          <p:cNvSpPr txBox="1"/>
          <p:nvPr/>
        </p:nvSpPr>
        <p:spPr>
          <a:xfrm>
            <a:off x="7554860" y="1684369"/>
            <a:ext cx="260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+</a:t>
            </a:r>
            <a:endParaRPr lang="nb-NO" dirty="0"/>
          </a:p>
        </p:txBody>
      </p:sp>
      <p:sp>
        <p:nvSpPr>
          <p:cNvPr id="28" name="Rektangel 9"/>
          <p:cNvSpPr/>
          <p:nvPr/>
        </p:nvSpPr>
        <p:spPr>
          <a:xfrm>
            <a:off x="7473754" y="2369058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/>
              <a:t>H</a:t>
            </a:r>
            <a:r>
              <a:rPr lang="nb-NO" baseline="30000" dirty="0" smtClean="0"/>
              <a:t>+</a:t>
            </a:r>
            <a:endParaRPr lang="nb-NO" dirty="0"/>
          </a:p>
        </p:txBody>
      </p:sp>
      <p:sp>
        <p:nvSpPr>
          <p:cNvPr id="29" name="Rektangel 9"/>
          <p:cNvSpPr/>
          <p:nvPr/>
        </p:nvSpPr>
        <p:spPr>
          <a:xfrm>
            <a:off x="5465459" y="2348880"/>
            <a:ext cx="7521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/>
              <a:t>CO</a:t>
            </a:r>
            <a:r>
              <a:rPr lang="nb-NO" baseline="-25000" dirty="0" smtClean="0"/>
              <a:t>3</a:t>
            </a:r>
            <a:r>
              <a:rPr lang="nb-NO" baseline="30000" dirty="0" smtClean="0"/>
              <a:t>2-</a:t>
            </a:r>
            <a:endParaRPr lang="nb-NO" dirty="0"/>
          </a:p>
        </p:txBody>
      </p:sp>
      <p:cxnSp>
        <p:nvCxnSpPr>
          <p:cNvPr id="30" name="Straight Arrow Connector 29"/>
          <p:cNvCxnSpPr>
            <a:stCxn id="11" idx="5"/>
          </p:cNvCxnSpPr>
          <p:nvPr/>
        </p:nvCxnSpPr>
        <p:spPr bwMode="auto">
          <a:xfrm>
            <a:off x="6290284" y="2554996"/>
            <a:ext cx="2602196" cy="74944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1" name="TextBox 30"/>
          <p:cNvSpPr txBox="1"/>
          <p:nvPr/>
        </p:nvSpPr>
        <p:spPr>
          <a:xfrm>
            <a:off x="7596336" y="3419708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til «marmor»</a:t>
            </a:r>
            <a:endParaRPr lang="nb-NO" dirty="0"/>
          </a:p>
        </p:txBody>
      </p:sp>
      <p:grpSp>
        <p:nvGrpSpPr>
          <p:cNvPr id="36" name="Gruppe 1"/>
          <p:cNvGrpSpPr/>
          <p:nvPr/>
        </p:nvGrpSpPr>
        <p:grpSpPr>
          <a:xfrm>
            <a:off x="4992462" y="3079712"/>
            <a:ext cx="693444" cy="926743"/>
            <a:chOff x="6643197" y="3661811"/>
            <a:chExt cx="693444" cy="926743"/>
          </a:xfrm>
        </p:grpSpPr>
        <p:sp>
          <p:nvSpPr>
            <p:cNvPr id="37" name="Text Box 142"/>
            <p:cNvSpPr txBox="1">
              <a:spLocks noChangeArrowheads="1"/>
            </p:cNvSpPr>
            <p:nvPr/>
          </p:nvSpPr>
          <p:spPr bwMode="auto">
            <a:xfrm>
              <a:off x="6644483" y="4221841"/>
              <a:ext cx="692158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1800" dirty="0" smtClean="0">
                  <a:latin typeface="Arial" charset="0"/>
                </a:rPr>
                <a:t>Ca</a:t>
              </a:r>
              <a:r>
                <a:rPr lang="nb-NO" sz="1800" baseline="30000" dirty="0" smtClean="0">
                  <a:latin typeface="Arial" charset="0"/>
                </a:rPr>
                <a:t>2+</a:t>
              </a:r>
              <a:endParaRPr lang="en-US" sz="1800" baseline="-25000" dirty="0">
                <a:latin typeface="Arial" charset="0"/>
              </a:endParaRPr>
            </a:p>
          </p:txBody>
        </p:sp>
        <p:pic>
          <p:nvPicPr>
            <p:cNvPr id="38" name="Picture 13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3197" y="3661811"/>
              <a:ext cx="542925" cy="552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9" name="Oval 38"/>
          <p:cNvSpPr/>
          <p:nvPr/>
        </p:nvSpPr>
        <p:spPr bwMode="auto">
          <a:xfrm>
            <a:off x="4497749" y="2648228"/>
            <a:ext cx="1675644" cy="1675644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33" name="Straight Arrow Connector 32"/>
          <p:cNvCxnSpPr>
            <a:stCxn id="39" idx="6"/>
          </p:cNvCxnSpPr>
          <p:nvPr/>
        </p:nvCxnSpPr>
        <p:spPr bwMode="auto">
          <a:xfrm flipV="1">
            <a:off x="6173393" y="3304444"/>
            <a:ext cx="2647079" cy="18160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642258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8" grpId="0"/>
      <p:bldP spid="10" grpId="0"/>
      <p:bldP spid="12" grpId="0"/>
      <p:bldP spid="14" grpId="0"/>
      <p:bldP spid="15" grpId="0"/>
      <p:bldP spid="16" grpId="0"/>
      <p:bldP spid="18" grpId="0"/>
      <p:bldP spid="19" grpId="0"/>
      <p:bldP spid="31" grpId="0"/>
      <p:bldP spid="3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VGG reaksjonen</a:t>
            </a:r>
            <a:endParaRPr lang="nb-NO" dirty="0"/>
          </a:p>
        </p:txBody>
      </p:sp>
      <p:sp>
        <p:nvSpPr>
          <p:cNvPr id="5" name="Plassholder for innhold 4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nb-NO" dirty="0" smtClean="0"/>
              <a:t>vannfritt kalsiumklorid løses i vann, denne reaksjonen avgir varme og gir frie kalsium- og kloridioner.</a:t>
            </a:r>
          </a:p>
          <a:p>
            <a:r>
              <a:rPr lang="nb-NO" dirty="0" smtClean="0"/>
              <a:t>natriumhydrogenkarbonat løses i vann. I en løsning med hydrogenkarbonationer finnes alltid også karbonationer</a:t>
            </a:r>
          </a:p>
          <a:p>
            <a:r>
              <a:rPr lang="nb-NO" dirty="0" smtClean="0"/>
              <a:t>når en løsning med kalsiumioner blandes med en løsning med karbonationer, felles det ut </a:t>
            </a:r>
            <a:r>
              <a:rPr lang="nb-NO" dirty="0" err="1" smtClean="0"/>
              <a:t>kalsiumkarbonat</a:t>
            </a:r>
            <a:r>
              <a:rPr lang="nb-NO" dirty="0" smtClean="0"/>
              <a:t> (marmor er en form for </a:t>
            </a:r>
            <a:r>
              <a:rPr lang="nb-NO" dirty="0" err="1" smtClean="0"/>
              <a:t>kalsiumkarbonat</a:t>
            </a:r>
            <a:r>
              <a:rPr lang="nb-NO" dirty="0" smtClean="0"/>
              <a:t>)</a:t>
            </a:r>
          </a:p>
          <a:p>
            <a:r>
              <a:rPr lang="nb-NO" dirty="0" smtClean="0"/>
              <a:t>når karbonationer fjernes fra løsningen (ved utfellingen av </a:t>
            </a:r>
            <a:r>
              <a:rPr lang="nb-NO" dirty="0" err="1" smtClean="0"/>
              <a:t>kalsiumkarbonat</a:t>
            </a:r>
            <a:r>
              <a:rPr lang="nb-NO" dirty="0" smtClean="0"/>
              <a:t>), dannes det nye karbonationer fra hydrogenkarbonat som også gir fra seg H</a:t>
            </a:r>
            <a:r>
              <a:rPr lang="nb-NO" baseline="30000" dirty="0" smtClean="0"/>
              <a:t>+</a:t>
            </a:r>
            <a:r>
              <a:rPr lang="nb-NO" dirty="0" smtClean="0"/>
              <a:t> ioner. Det blir overskudd av H</a:t>
            </a:r>
            <a:r>
              <a:rPr lang="nb-NO" baseline="30000" dirty="0" smtClean="0"/>
              <a:t>+</a:t>
            </a:r>
            <a:r>
              <a:rPr lang="nb-NO" dirty="0" smtClean="0"/>
              <a:t> ioner, og løsningen blir sur.</a:t>
            </a:r>
          </a:p>
          <a:p>
            <a:r>
              <a:rPr lang="nb-NO" dirty="0" smtClean="0"/>
              <a:t>fenolrødt er en syrebaseindikator som blir gul i sur løsning</a:t>
            </a:r>
          </a:p>
          <a:p>
            <a:r>
              <a:rPr lang="nb-NO" dirty="0" smtClean="0"/>
              <a:t>når løsningen blir sur nok, tar hydrogenkarbonationene opp </a:t>
            </a:r>
            <a:r>
              <a:rPr lang="nb-NO" dirty="0"/>
              <a:t>H</a:t>
            </a:r>
            <a:r>
              <a:rPr lang="nb-NO" baseline="30000" dirty="0"/>
              <a:t>+</a:t>
            </a:r>
            <a:r>
              <a:rPr lang="nb-NO" dirty="0"/>
              <a:t> ioner </a:t>
            </a:r>
            <a:r>
              <a:rPr lang="nb-NO" dirty="0" smtClean="0"/>
              <a:t>og det dannes karbondioksidgass og vann.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65530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9" name="Bild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5573" y="1052736"/>
            <a:ext cx="2428875" cy="175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8"/>
          <p:cNvSpPr>
            <a:spLocks noChangeArrowheads="1"/>
          </p:cNvSpPr>
          <p:nvPr/>
        </p:nvSpPr>
        <p:spPr bwMode="auto">
          <a:xfrm>
            <a:off x="468560" y="422360"/>
            <a:ext cx="3607619" cy="774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  <a:cs typeface="Times New Roman" pitchFamily="18" charset="0"/>
              </a:rPr>
              <a:t>S</a:t>
            </a:r>
            <a:r>
              <a:rPr kumimoji="0" lang="nb-NO" altLang="nb-NO" sz="2400" b="1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  <a:cs typeface="Times New Roman" pitchFamily="18" charset="0"/>
              </a:rPr>
              <a:t>ortere seks væsker</a:t>
            </a:r>
            <a:endParaRPr kumimoji="0" lang="nb-NO" altLang="nb-NO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SimSun" pitchFamily="2" charset="-122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19"/>
          <p:cNvSpPr>
            <a:spLocks noChangeArrowheads="1"/>
          </p:cNvSpPr>
          <p:nvPr/>
        </p:nvSpPr>
        <p:spPr bwMode="auto">
          <a:xfrm>
            <a:off x="468560" y="872867"/>
            <a:ext cx="5615608" cy="215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800" b="1" i="0" u="none" strike="noStrike" cap="none" normalizeH="0" baseline="0" dirty="0" smtClean="0" bmk="_Toc402520185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  <a:cs typeface="Times New Roman" pitchFamily="18" charset="0"/>
              </a:rPr>
              <a:t>Hensikt</a:t>
            </a:r>
            <a:endParaRPr kumimoji="0" lang="nb-NO" altLang="nb-NO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SimSun" pitchFamily="2" charset="-122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Hensikten er å lære om sortering.</a:t>
            </a:r>
            <a:endParaRPr kumimoji="0" lang="nb-NO" altLang="nb-NO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  <a:cs typeface="Times New Roman" pitchFamily="18" charset="0"/>
              </a:rPr>
              <a:t>U</a:t>
            </a:r>
            <a:r>
              <a:rPr kumimoji="0" lang="nb-NO" altLang="nb-NO" sz="1800" b="1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  <a:cs typeface="Times New Roman" pitchFamily="18" charset="0"/>
              </a:rPr>
              <a:t>tstyr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1 rør med rent vann</a:t>
            </a:r>
            <a:endParaRPr kumimoji="0" lang="nb-NO" altLang="nb-NO" sz="6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5 rør med rent vann pluss noe annet (eddik, </a:t>
            </a:r>
            <a:r>
              <a:rPr kumimoji="0" lang="nb-NO" altLang="nb-NO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Salmi</a:t>
            </a:r>
            <a:r>
              <a:rPr kumimoji="0" lang="nb-NO" altLang="nb-NO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, konditorfarge, salt, potetmel)</a:t>
            </a:r>
            <a:endParaRPr kumimoji="0" lang="nb-NO" altLang="nb-NO" sz="6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800" b="1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  <a:cs typeface="Times New Roman" pitchFamily="18" charset="0"/>
              </a:rPr>
              <a:t>Fremangsmåte</a:t>
            </a:r>
            <a:endParaRPr kumimoji="0" lang="nb-NO" altLang="nb-NO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SimSun" pitchFamily="2" charset="-122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nb-NO" altLang="nb-NO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Sorter rørene i de fire kategoriene: </a:t>
            </a:r>
            <a:r>
              <a:rPr kumimoji="0" lang="nb-NO" altLang="nb-NO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rent stoff</a:t>
            </a:r>
            <a:r>
              <a:rPr kumimoji="0" lang="nb-NO" altLang="nb-NO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, l</a:t>
            </a:r>
            <a:r>
              <a:rPr kumimoji="0" lang="nb-NO" altLang="nb-NO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øsning</a:t>
            </a:r>
            <a:r>
              <a:rPr kumimoji="0" lang="nb-NO" altLang="nb-NO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nb-NO" altLang="nb-NO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blanding </a:t>
            </a:r>
            <a:r>
              <a:rPr kumimoji="0" lang="nb-NO" altLang="nb-NO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og </a:t>
            </a:r>
            <a:r>
              <a:rPr kumimoji="0" lang="nb-NO" altLang="nb-NO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vet ikke</a:t>
            </a:r>
            <a:r>
              <a:rPr kumimoji="0" lang="nb-NO" altLang="nb-NO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nb-NO" altLang="nb-NO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Du kan lukte på væskene. Det er ikke lov å smake.</a:t>
            </a:r>
            <a:endParaRPr kumimoji="0" lang="nb-NO" altLang="nb-NO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52400" y="609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468560" y="5645596"/>
            <a:ext cx="8207896" cy="682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  <a:cs typeface="Times New Roman" pitchFamily="18" charset="0"/>
              </a:rPr>
              <a:t>D</a:t>
            </a:r>
            <a:r>
              <a:rPr kumimoji="0" lang="nb-NO" altLang="nb-NO" sz="1800" b="1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  <a:cs typeface="Times New Roman" pitchFamily="18" charset="0"/>
              </a:rPr>
              <a:t>iskusjon </a:t>
            </a:r>
            <a:r>
              <a:rPr kumimoji="0" lang="nb-NO" altLang="nb-NO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Hvordan kan du gå videre for å finne ut hvilken av væskene som er rent vann?</a:t>
            </a:r>
            <a:endParaRPr kumimoji="0" lang="nb-NO" altLang="nb-NO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7" name="Diagram 26"/>
          <p:cNvGraphicFramePr/>
          <p:nvPr>
            <p:extLst>
              <p:ext uri="{D42A27DB-BD31-4B8C-83A1-F6EECF244321}">
                <p14:modId xmlns:p14="http://schemas.microsoft.com/office/powerpoint/2010/main" val="1825162320"/>
              </p:ext>
            </p:extLst>
          </p:nvPr>
        </p:nvGraphicFramePr>
        <p:xfrm>
          <a:off x="1043608" y="2765351"/>
          <a:ext cx="4680520" cy="3221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9" name="Group 28"/>
          <p:cNvGrpSpPr/>
          <p:nvPr/>
        </p:nvGrpSpPr>
        <p:grpSpPr>
          <a:xfrm>
            <a:off x="6948264" y="4077072"/>
            <a:ext cx="1231597" cy="615798"/>
            <a:chOff x="3448698" y="1656856"/>
            <a:chExt cx="1231597" cy="615798"/>
          </a:xfrm>
        </p:grpSpPr>
        <p:sp>
          <p:nvSpPr>
            <p:cNvPr id="30" name="Rounded Rectangle 29"/>
            <p:cNvSpPr/>
            <p:nvPr/>
          </p:nvSpPr>
          <p:spPr>
            <a:xfrm>
              <a:off x="3448698" y="1656856"/>
              <a:ext cx="1231597" cy="615798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1" name="Rounded Rectangle 4"/>
            <p:cNvSpPr/>
            <p:nvPr/>
          </p:nvSpPr>
          <p:spPr>
            <a:xfrm>
              <a:off x="3466734" y="1674892"/>
              <a:ext cx="1195525" cy="57972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b-NO" sz="1600" b="1" kern="1200" dirty="0" smtClean="0">
                  <a:solidFill>
                    <a:srgbClr val="FF0000"/>
                  </a:solidFill>
                  <a:latin typeface="Calibri"/>
                  <a:ea typeface="+mn-ea"/>
                  <a:cs typeface="+mn-cs"/>
                </a:rPr>
                <a:t>vet ikke</a:t>
              </a:r>
              <a:endParaRPr lang="nb-NO" sz="1600" b="1" kern="1200" dirty="0">
                <a:solidFill>
                  <a:srgbClr val="FF0000"/>
                </a:solidFill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58777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894109"/>
            <a:ext cx="5746750" cy="4983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6216" y="3645024"/>
            <a:ext cx="2421255" cy="2047875"/>
          </a:xfrm>
          <a:prstGeom prst="rect">
            <a:avLst/>
          </a:prstGeom>
        </p:spPr>
      </p:pic>
      <p:pic>
        <p:nvPicPr>
          <p:cNvPr id="5" name="Picture 1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4208" y="1011327"/>
            <a:ext cx="2353945" cy="2047875"/>
          </a:xfrm>
          <a:prstGeom prst="rect">
            <a:avLst/>
          </a:prstGeom>
        </p:spPr>
      </p:pic>
      <p:sp>
        <p:nvSpPr>
          <p:cNvPr id="6" name="Text Box 3"/>
          <p:cNvSpPr txBox="1"/>
          <p:nvPr/>
        </p:nvSpPr>
        <p:spPr>
          <a:xfrm>
            <a:off x="6538535" y="3027551"/>
            <a:ext cx="2353945" cy="545465"/>
          </a:xfrm>
          <a:prstGeom prst="rect">
            <a:avLst/>
          </a:prstGeom>
          <a:solidFill>
            <a:prstClr val="white"/>
          </a:solidFill>
          <a:ln>
            <a:noFill/>
          </a:ln>
          <a:effectLst/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1000"/>
              </a:spcAft>
            </a:pPr>
            <a:r>
              <a:rPr lang="nb-NO" sz="900" b="1" dirty="0">
                <a:solidFill>
                  <a:srgbClr val="4F81BD"/>
                </a:solidFill>
                <a:effectLst/>
                <a:latin typeface="Calibri"/>
                <a:ea typeface="Calibri"/>
                <a:cs typeface="Times New Roman"/>
              </a:rPr>
              <a:t>Bildet viser laser gjennom en kobber(II)sulfat-løsning. Prinsippet er det samme som for en løsning av vann og konditorfarge</a:t>
            </a:r>
          </a:p>
        </p:txBody>
      </p:sp>
      <p:sp>
        <p:nvSpPr>
          <p:cNvPr id="7" name="Text Box 4"/>
          <p:cNvSpPr txBox="1"/>
          <p:nvPr/>
        </p:nvSpPr>
        <p:spPr>
          <a:xfrm>
            <a:off x="6615241" y="5692899"/>
            <a:ext cx="2421255" cy="405765"/>
          </a:xfrm>
          <a:prstGeom prst="rect">
            <a:avLst/>
          </a:prstGeom>
          <a:solidFill>
            <a:prstClr val="white"/>
          </a:solidFill>
          <a:ln>
            <a:noFill/>
          </a:ln>
          <a:effectLst/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1000"/>
              </a:spcAft>
            </a:pPr>
            <a:r>
              <a:rPr lang="nb-NO" sz="900" b="1" dirty="0">
                <a:solidFill>
                  <a:srgbClr val="4F81BD"/>
                </a:solidFill>
                <a:effectLst/>
                <a:latin typeface="Calibri"/>
                <a:ea typeface="Calibri"/>
                <a:cs typeface="Times New Roman"/>
              </a:rPr>
              <a:t>Bildet viser laser gjennom en blanding av melk og vann</a:t>
            </a:r>
          </a:p>
        </p:txBody>
      </p:sp>
    </p:spTree>
    <p:extLst>
      <p:ext uri="{BB962C8B-B14F-4D97-AF65-F5344CB8AC3E}">
        <p14:creationId xmlns:p14="http://schemas.microsoft.com/office/powerpoint/2010/main" val="19306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908720"/>
            <a:ext cx="5746750" cy="4805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22841" y="1484785"/>
            <a:ext cx="2529369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 Box 6"/>
          <p:cNvSpPr txBox="1"/>
          <p:nvPr/>
        </p:nvSpPr>
        <p:spPr>
          <a:xfrm>
            <a:off x="6687425" y="3140968"/>
            <a:ext cx="1800200" cy="138499"/>
          </a:xfrm>
          <a:prstGeom prst="rect">
            <a:avLst/>
          </a:prstGeom>
          <a:solidFill>
            <a:prstClr val="white"/>
          </a:solidFill>
          <a:ln>
            <a:noFill/>
          </a:ln>
          <a:effectLst/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1000"/>
              </a:spcAft>
            </a:pPr>
            <a:r>
              <a:rPr lang="nb-NO" sz="900" b="1" dirty="0">
                <a:solidFill>
                  <a:srgbClr val="4F81BD"/>
                </a:solidFill>
                <a:effectLst/>
                <a:latin typeface="Calibri"/>
                <a:ea typeface="Calibri"/>
                <a:cs typeface="Times New Roman"/>
              </a:rPr>
              <a:t>Bildet viser flammefargen til litium</a:t>
            </a:r>
          </a:p>
        </p:txBody>
      </p:sp>
    </p:spTree>
    <p:extLst>
      <p:ext uri="{BB962C8B-B14F-4D97-AF65-F5344CB8AC3E}">
        <p14:creationId xmlns:p14="http://schemas.microsoft.com/office/powerpoint/2010/main" val="2533467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Ammoniakk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Se «</a:t>
            </a:r>
            <a:r>
              <a:rPr lang="nb-NO" dirty="0" smtClean="0">
                <a:hlinkClick r:id="rId2"/>
              </a:rPr>
              <a:t>Kjemi på boks</a:t>
            </a:r>
            <a:r>
              <a:rPr lang="nb-NO" dirty="0" smtClean="0"/>
              <a:t>»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64244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kolelab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3C8C92"/>
      </a:hlink>
      <a:folHlink>
        <a:srgbClr val="7299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2013-tynn-tynnere-tynnest-gabriel</Template>
  <TotalTime>8459</TotalTime>
  <Words>1020</Words>
  <Application>Microsoft Office PowerPoint</Application>
  <PresentationFormat>On-screen Show (4:3)</PresentationFormat>
  <Paragraphs>311</Paragraphs>
  <Slides>30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skolelab</vt:lpstr>
      <vt:lpstr> Oppbygning av stoffer Kjemiske endringer</vt:lpstr>
      <vt:lpstr>PowerPoint Presentation</vt:lpstr>
      <vt:lpstr>PowerPoint Presentation</vt:lpstr>
      <vt:lpstr>Aktivere forkunnskaper</vt:lpstr>
      <vt:lpstr>Læreplanen 1. – 4. årstrinn</vt:lpstr>
      <vt:lpstr>Læreplanen 5. – 7. årstrinn</vt:lpstr>
      <vt:lpstr>Hva er et stoff?</vt:lpstr>
      <vt:lpstr>Resultat</vt:lpstr>
      <vt:lpstr>Hva er kjennetegn på en løsning?</vt:lpstr>
      <vt:lpstr>Faremerkingen avhenger av konsentrasjonen</vt:lpstr>
      <vt:lpstr>PowerPoint Presentation</vt:lpstr>
      <vt:lpstr>Forskjellige atomer</vt:lpstr>
      <vt:lpstr>Atomer</vt:lpstr>
      <vt:lpstr>Kjemiske forbindelser består av minst to forskjellige atomer</vt:lpstr>
      <vt:lpstr>PowerPoint Presentation</vt:lpstr>
      <vt:lpstr>Krystaller er stoffer hvor atomer, molekyler  eller ioner er ordnet i et spesielt mønster.</vt:lpstr>
      <vt:lpstr>Kjemiens tre dimensjoner</vt:lpstr>
      <vt:lpstr>Ammoniakk</vt:lpstr>
      <vt:lpstr>To formler for hornsalt: NH4HCO3 og CH5NO3</vt:lpstr>
      <vt:lpstr>NH4HCO3 er bygd opp av ioner</vt:lpstr>
      <vt:lpstr>PowerPoint Presentation</vt:lpstr>
      <vt:lpstr>NH4HCO3 blir til tre gasser</vt:lpstr>
      <vt:lpstr>PowerPoint Presentation</vt:lpstr>
      <vt:lpstr>VGG reaksjonen</vt:lpstr>
      <vt:lpstr>PowerPoint Presentation</vt:lpstr>
      <vt:lpstr>VGG reaksjonen</vt:lpstr>
      <vt:lpstr>PowerPoint Presentation</vt:lpstr>
      <vt:lpstr>PowerPoint Presentation</vt:lpstr>
      <vt:lpstr>PowerPoint Presentation</vt:lpstr>
      <vt:lpstr>Ammoniakk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Brit Skaugrud</dc:creator>
  <cp:lastModifiedBy>Svein Tveit</cp:lastModifiedBy>
  <cp:revision>200</cp:revision>
  <cp:lastPrinted>2016-01-05T09:36:56Z</cp:lastPrinted>
  <dcterms:created xsi:type="dcterms:W3CDTF">2014-08-11T07:38:08Z</dcterms:created>
  <dcterms:modified xsi:type="dcterms:W3CDTF">2017-01-09T09:50:24Z</dcterms:modified>
</cp:coreProperties>
</file>