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60" r:id="rId1"/>
    <p:sldMasterId id="2147483672" r:id="rId2"/>
  </p:sldMasterIdLst>
  <p:notesMasterIdLst>
    <p:notesMasterId r:id="rId25"/>
  </p:notesMasterIdLst>
  <p:handoutMasterIdLst>
    <p:handoutMasterId r:id="rId26"/>
  </p:handoutMasterIdLst>
  <p:sldIdLst>
    <p:sldId id="258" r:id="rId3"/>
    <p:sldId id="331" r:id="rId4"/>
    <p:sldId id="335" r:id="rId5"/>
    <p:sldId id="305" r:id="rId6"/>
    <p:sldId id="333" r:id="rId7"/>
    <p:sldId id="306" r:id="rId8"/>
    <p:sldId id="329" r:id="rId9"/>
    <p:sldId id="328" r:id="rId10"/>
    <p:sldId id="330" r:id="rId11"/>
    <p:sldId id="336" r:id="rId12"/>
    <p:sldId id="309" r:id="rId13"/>
    <p:sldId id="310" r:id="rId14"/>
    <p:sldId id="311" r:id="rId15"/>
    <p:sldId id="312" r:id="rId16"/>
    <p:sldId id="332" r:id="rId17"/>
    <p:sldId id="315" r:id="rId18"/>
    <p:sldId id="321" r:id="rId19"/>
    <p:sldId id="322" r:id="rId20"/>
    <p:sldId id="323" r:id="rId21"/>
    <p:sldId id="326" r:id="rId22"/>
    <p:sldId id="327" r:id="rId23"/>
    <p:sldId id="334" r:id="rId24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2874" y="-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13.03.2017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13.03.2017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Også store partikler som støvpartikler.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2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Egenskaper ved gasser, på makronivå</a:t>
            </a:r>
          </a:p>
          <a:p>
            <a:r>
              <a:rPr lang="nb-NO" dirty="0" smtClean="0"/>
              <a:t>tetthet er en egenskap som er knyttet til stoffet, ikke partiklene. </a:t>
            </a:r>
            <a:r>
              <a:rPr lang="nb-NO" sz="1000" dirty="0" smtClean="0"/>
              <a:t>(Demo med lys 1 og lys 2)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farge er en egenskap som er knyttet til stoffet, ikke partiklene.</a:t>
            </a:r>
          </a:p>
          <a:p>
            <a:endParaRPr lang="nb-NO" dirty="0" smtClean="0"/>
          </a:p>
          <a:p>
            <a:r>
              <a:rPr lang="nb-NO" dirty="0" smtClean="0"/>
              <a:t>lukt er stoffer i gassform</a:t>
            </a:r>
          </a:p>
          <a:p>
            <a:endParaRPr lang="nb-NO" dirty="0" smtClean="0"/>
          </a:p>
          <a:p>
            <a:r>
              <a:rPr lang="nb-NO" dirty="0" smtClean="0"/>
              <a:t>stoffet sprer seg jevnt i hele rommet det er i</a:t>
            </a:r>
          </a:p>
          <a:p>
            <a:endParaRPr lang="nb-NO" dirty="0" smtClean="0"/>
          </a:p>
          <a:p>
            <a:r>
              <a:rPr lang="nb-NO" dirty="0" smtClean="0"/>
              <a:t>kan komprimeres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69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Kuber/sylindere</a:t>
            </a:r>
            <a:r>
              <a:rPr lang="nb-NO" baseline="0" dirty="0" smtClean="0"/>
              <a:t> til undersøkelse av tetthet av faste stoffer.</a:t>
            </a:r>
          </a:p>
          <a:p>
            <a:endParaRPr lang="nb-NO" baseline="0" dirty="0" smtClean="0"/>
          </a:p>
          <a:p>
            <a:pPr marL="0" indent="0">
              <a:buNone/>
            </a:pPr>
            <a:r>
              <a:rPr lang="nb-NO" dirty="0" smtClean="0"/>
              <a:t>Sentrale egenskaper for væsker </a:t>
            </a:r>
          </a:p>
          <a:p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se hvordan is flyter i forskjellige væsker</a:t>
            </a:r>
          </a:p>
          <a:p>
            <a:pPr lvl="1"/>
            <a:r>
              <a:rPr lang="nb-NO" dirty="0" smtClean="0"/>
              <a:t>sammenlign tetthet i forskjellige væsker</a:t>
            </a:r>
          </a:p>
          <a:p>
            <a:r>
              <a:rPr lang="nb-NO" dirty="0" smtClean="0"/>
              <a:t>kan ikke komprimeres</a:t>
            </a:r>
          </a:p>
          <a:p>
            <a:r>
              <a:rPr lang="nb-NO" dirty="0" smtClean="0"/>
              <a:t>husk at vann er et meget spesielt stoff</a:t>
            </a:r>
          </a:p>
          <a:p>
            <a:r>
              <a:rPr lang="nb-NO" dirty="0" smtClean="0"/>
              <a:t>Er Slim en væske eller et fast stoff?</a:t>
            </a:r>
          </a:p>
          <a:p>
            <a:pPr marL="400050" lvl="1" indent="0">
              <a:buNone/>
            </a:pPr>
            <a:r>
              <a:rPr lang="nb-NO" sz="1400" dirty="0" smtClean="0"/>
              <a:t>Slim lages ved å blande 1 del 4% boraksløsning med 5 deler 4 % polyvinylalkoholløsning og røre godt.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1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Sentrale egenskaper for faste stoffer</a:t>
            </a:r>
          </a:p>
          <a:p>
            <a:r>
              <a:rPr lang="nb-NO" dirty="0" smtClean="0"/>
              <a:t>tetthet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96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265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7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969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46448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123728" y="6356350"/>
            <a:ext cx="5184576" cy="365125"/>
          </a:xfrm>
        </p:spPr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586408" cy="365125"/>
          </a:xfrm>
        </p:spPr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34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831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18456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</p:spPr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60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33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224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64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717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1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4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dirty="0" smtClean="0"/>
              <a:t>Brit Skaugrud og Svein Tveit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4718"/>
            <a:ext cx="1617167" cy="68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4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12.11.2014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n-NO" smtClean="0">
                <a:solidFill>
                  <a:prstClr val="black">
                    <a:tint val="75000"/>
                  </a:prstClr>
                </a:solidFill>
              </a:rPr>
              <a:t>Brit Skaugrud og Svein Tveit, Skolelab-kjemi, Universitetet i Oslo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43270-BCB6-4F96-A4FE-B73FEDB99161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68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facebook.com/skolelabkjemi" TargetMode="External"/><Relationship Id="rId7" Type="http://schemas.openxmlformats.org/officeDocument/2006/relationships/hyperlink" Target="http://www.mn.uio.no/kjemi/forskning/grupper/skole/ressurser/kjemipaboks/" TargetMode="External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forskning/grupper/skole/ressurser/hms/kjemikalier-grunnskole/kjemikalier-barnetrinn/" TargetMode="External"/><Relationship Id="rId5" Type="http://schemas.openxmlformats.org/officeDocument/2006/relationships/hyperlink" Target="mailto:skolelab@kjemi.uio.no" TargetMode="External"/><Relationship Id="rId4" Type="http://schemas.openxmlformats.org/officeDocument/2006/relationships/hyperlink" Target="http://www.instagram.com/skolelabkjemi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massetetthet-for-faste-stoffer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hem.purdue.edu/gchelp/atoms/states.html" TargetMode="External"/><Relationship Id="rId4" Type="http://schemas.openxmlformats.org/officeDocument/2006/relationships/image" Target="../media/image3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708920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Partikkelmodellen</a:t>
            </a:r>
            <a:endParaRPr lang="nb-NO" sz="5400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aiandra GD" panose="020E0502030308020204" pitchFamily="34" charset="0"/>
              <a:ea typeface="Batang" panose="02030600000101010101" pitchFamily="18" charset="-127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933056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– mars </a:t>
            </a:r>
            <a:r>
              <a:rPr lang="nb-NO" sz="2400" dirty="0" smtClean="0"/>
              <a:t>2017</a:t>
            </a:r>
            <a:endParaRPr lang="nb-NO" sz="2400" dirty="0" smtClean="0"/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25" y="5373216"/>
            <a:ext cx="3320823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62965" y="134076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-kjemi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5962965" y="3572322"/>
            <a:ext cx="1331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Facebook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Instagram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2965" y="4559062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hlinkClick r:id="rId5"/>
              </a:rPr>
              <a:t>skolelab@kjemi.uio.no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5962965" y="1988840"/>
            <a:ext cx="3217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Ressurser for lærere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6"/>
              </a:rPr>
              <a:t>Kjemikalier på barnetrinnet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7"/>
              </a:rPr>
              <a:t>Kjemi på boks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5519165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51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980728"/>
            <a:ext cx="7696200" cy="5115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i="1" dirty="0" smtClean="0"/>
              <a:t>H</a:t>
            </a:r>
            <a:r>
              <a:rPr lang="nb-NO" i="1" dirty="0" smtClean="0"/>
              <a:t>ensikten med denne økten er å gi kursdeltakerne </a:t>
            </a:r>
          </a:p>
          <a:p>
            <a:r>
              <a:rPr lang="nb-NO" dirty="0" smtClean="0"/>
              <a:t>ideer til noe å lure på</a:t>
            </a:r>
          </a:p>
          <a:p>
            <a:r>
              <a:rPr lang="nb-NO" dirty="0" smtClean="0"/>
              <a:t>ideer til praktiske forsøk</a:t>
            </a:r>
          </a:p>
          <a:p>
            <a:r>
              <a:rPr lang="nb-NO" dirty="0" smtClean="0"/>
              <a:t>noe hjelp til å finne svar</a:t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b="1" i="1" dirty="0" smtClean="0"/>
              <a:t>Ø</a:t>
            </a:r>
            <a:r>
              <a:rPr lang="nb-NO" i="1" dirty="0" smtClean="0"/>
              <a:t>nsket </a:t>
            </a:r>
            <a:r>
              <a:rPr lang="nb-NO" b="1" i="1" dirty="0" smtClean="0"/>
              <a:t>R</a:t>
            </a:r>
            <a:r>
              <a:rPr lang="nb-NO" i="1" dirty="0" smtClean="0"/>
              <a:t>esultat av denne økten er at kursdeltakerne skal kunne</a:t>
            </a:r>
          </a:p>
          <a:p>
            <a:r>
              <a:rPr lang="nb-NO" dirty="0" smtClean="0"/>
              <a:t>beskrive tre faser og felles og forskjellige egenskaper </a:t>
            </a:r>
            <a:r>
              <a:rPr lang="nb-NO" dirty="0" smtClean="0"/>
              <a:t>ved stoffer i de tre</a:t>
            </a:r>
            <a:r>
              <a:rPr lang="nb-NO" dirty="0" smtClean="0"/>
              <a:t> </a:t>
            </a:r>
            <a:r>
              <a:rPr lang="nb-NO" dirty="0" smtClean="0"/>
              <a:t>fasene</a:t>
            </a:r>
          </a:p>
          <a:p>
            <a:r>
              <a:rPr lang="nb-NO" dirty="0" smtClean="0"/>
              <a:t>beskrive faseoverganger</a:t>
            </a:r>
          </a:p>
          <a:p>
            <a:r>
              <a:rPr lang="nb-NO" dirty="0" smtClean="0"/>
              <a:t>gjennomføre enkle forsøk med elever</a:t>
            </a:r>
          </a:p>
          <a:p>
            <a:r>
              <a:rPr lang="nb-NO" dirty="0" smtClean="0"/>
              <a:t>finne hjelp til selvhjelp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3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229200"/>
            <a:ext cx="936104" cy="12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20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539552" y="701824"/>
            <a:ext cx="8064896" cy="1143000"/>
          </a:xfrm>
        </p:spPr>
        <p:txBody>
          <a:bodyPr/>
          <a:lstStyle/>
          <a:p>
            <a:r>
              <a:rPr lang="nb-NO" dirty="0" smtClean="0"/>
              <a:t>Partikkelmodellen er sentral på mellomtrinnet 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251520" y="2071389"/>
            <a:ext cx="7776864" cy="4525963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beskrive sentrale egenskaper ved gasser, væsker, faste stoffer og faseoverganger </a:t>
            </a:r>
            <a:r>
              <a:rPr lang="nb-NO" sz="2600" dirty="0">
                <a:solidFill>
                  <a:srgbClr val="FF0000"/>
                </a:solidFill>
              </a:rPr>
              <a:t>ved hjelp av partikkelmodellen</a:t>
            </a:r>
          </a:p>
          <a:p>
            <a:endParaRPr lang="nb-NO" sz="2600" dirty="0" smtClean="0"/>
          </a:p>
          <a:p>
            <a:r>
              <a:rPr lang="nb-NO" sz="2600" dirty="0" smtClean="0"/>
              <a:t>forklare </a:t>
            </a:r>
            <a:r>
              <a:rPr lang="nb-NO" sz="2600" dirty="0"/>
              <a:t>hvordan stoffer er bygd opp, og hvordan stoffer kan omdannes ved å bruke begrepene atomer og </a:t>
            </a:r>
            <a:r>
              <a:rPr lang="nb-NO" sz="2600" dirty="0" smtClean="0"/>
              <a:t>molekyler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/>
          </a:p>
          <a:p>
            <a:endParaRPr lang="nb-NO" sz="2600" dirty="0" smtClean="0"/>
          </a:p>
          <a:p>
            <a:r>
              <a:rPr lang="nb-NO" sz="2600" dirty="0" smtClean="0"/>
              <a:t>gjennomføre </a:t>
            </a:r>
            <a:r>
              <a:rPr lang="nb-NO" sz="2600" dirty="0"/>
              <a:t>forsøk med ulike kjemiske reaksjoner og beskrive hva som kjennetegner </a:t>
            </a:r>
            <a:r>
              <a:rPr lang="nb-NO" sz="2600" dirty="0" smtClean="0"/>
              <a:t>dem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25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764704"/>
            <a:ext cx="8352928" cy="1143000"/>
          </a:xfrm>
        </p:spPr>
        <p:txBody>
          <a:bodyPr/>
          <a:lstStyle/>
          <a:p>
            <a:r>
              <a:rPr lang="nb-NO" dirty="0" smtClean="0"/>
              <a:t>Mye kan beskrives med partikkelmodellen</a:t>
            </a:r>
            <a:endParaRPr lang="nb-NO" dirty="0"/>
          </a:p>
        </p:txBody>
      </p:sp>
      <p:sp>
        <p:nvSpPr>
          <p:cNvPr id="7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fase, tilstand et stoff er i (aggregattilstand)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gass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væske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fast stoff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egenskaper for et stoff i forskjellige faser</a:t>
            </a:r>
          </a:p>
          <a:p>
            <a:pPr lvl="1"/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avstand mellom partiklene</a:t>
            </a:r>
          </a:p>
          <a:p>
            <a:pPr lvl="1"/>
            <a:r>
              <a:rPr lang="nb-NO" dirty="0" smtClean="0"/>
              <a:t>krefter mellom partiklene</a:t>
            </a:r>
          </a:p>
          <a:p>
            <a:pPr lvl="1"/>
            <a:r>
              <a:rPr lang="nb-NO" dirty="0" smtClean="0"/>
              <a:t>formbestandighet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temperatur og partiklenes bevegelse i forskjellige faser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faseoverganger</a:t>
            </a:r>
          </a:p>
        </p:txBody>
      </p:sp>
    </p:spTree>
    <p:extLst>
      <p:ext uri="{BB962C8B-B14F-4D97-AF65-F5344CB8AC3E}">
        <p14:creationId xmlns:p14="http://schemas.microsoft.com/office/powerpoint/2010/main" val="4832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Partikkelmodeller og andre modeller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55" y="1628800"/>
            <a:ext cx="2943225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Rektangel 6"/>
          <p:cNvSpPr/>
          <p:nvPr/>
        </p:nvSpPr>
        <p:spPr>
          <a:xfrm>
            <a:off x="1179962" y="3429000"/>
            <a:ext cx="2675210" cy="1846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http://www.wired.com/wiredscience/2013/07/is-light-a-wave-or-a-particle/</a:t>
            </a:r>
          </a:p>
        </p:txBody>
      </p:sp>
      <p:sp>
        <p:nvSpPr>
          <p:cNvPr id="9" name="Rektangel 8"/>
          <p:cNvSpPr/>
          <p:nvPr/>
        </p:nvSpPr>
        <p:spPr>
          <a:xfrm>
            <a:off x="5688124" y="6309320"/>
            <a:ext cx="2736304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http://edutech.csun.edu/eduwiki/index.php/Secondary_Science_-_Particles</a:t>
            </a:r>
          </a:p>
        </p:txBody>
      </p:sp>
      <p:sp>
        <p:nvSpPr>
          <p:cNvPr id="10" name="Rektangel 9"/>
          <p:cNvSpPr/>
          <p:nvPr/>
        </p:nvSpPr>
        <p:spPr>
          <a:xfrm>
            <a:off x="5580112" y="3429000"/>
            <a:ext cx="2952328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http://www.blick.ch/life/wissen/cern-forscher-fangen-anti-materie-ein-id63450.html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44" y="1628800"/>
            <a:ext cx="2072864" cy="157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50" y="4077072"/>
            <a:ext cx="2710253" cy="202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grpSp>
        <p:nvGrpSpPr>
          <p:cNvPr id="8" name="Group 7"/>
          <p:cNvGrpSpPr/>
          <p:nvPr/>
        </p:nvGrpSpPr>
        <p:grpSpPr>
          <a:xfrm>
            <a:off x="683568" y="4077149"/>
            <a:ext cx="3667998" cy="1877489"/>
            <a:chOff x="4576410" y="3660358"/>
            <a:chExt cx="4244062" cy="23662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0" y="3660358"/>
              <a:ext cx="3453534" cy="2366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393" y="4524454"/>
              <a:ext cx="1403079" cy="11592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913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9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9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274" y="839735"/>
            <a:ext cx="8718457" cy="5499202"/>
            <a:chOff x="4797123" y="2132856"/>
            <a:chExt cx="4202070" cy="2827049"/>
          </a:xfrm>
        </p:grpSpPr>
        <p:grpSp>
          <p:nvGrpSpPr>
            <p:cNvPr id="4" name="Group 3"/>
            <p:cNvGrpSpPr/>
            <p:nvPr/>
          </p:nvGrpSpPr>
          <p:grpSpPr>
            <a:xfrm>
              <a:off x="4797123" y="2132856"/>
              <a:ext cx="4032331" cy="1056125"/>
              <a:chOff x="4797123" y="2252605"/>
              <a:chExt cx="4032331" cy="105612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797123" y="2252605"/>
                <a:ext cx="3663309" cy="744347"/>
                <a:chOff x="4797123" y="2252605"/>
                <a:chExt cx="3663309" cy="744347"/>
              </a:xfrm>
            </p:grpSpPr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7123" y="2252605"/>
                  <a:ext cx="735057" cy="7259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1502" y="2261895"/>
                  <a:ext cx="735057" cy="73505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14" name="Group 48"/>
                <p:cNvGrpSpPr>
                  <a:grpSpLocks/>
                </p:cNvGrpSpPr>
                <p:nvPr/>
              </p:nvGrpSpPr>
              <p:grpSpPr bwMode="auto">
                <a:xfrm>
                  <a:off x="7732833" y="2289287"/>
                  <a:ext cx="727599" cy="704395"/>
                  <a:chOff x="2523" y="3044"/>
                  <a:chExt cx="878" cy="850"/>
                </a:xfrm>
              </p:grpSpPr>
              <p:grpSp>
                <p:nvGrpSpPr>
                  <p:cNvPr id="15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2526" y="3044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25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6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7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8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9" name="Rectangle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0" name="Rectangle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1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2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grpSp>
                <p:nvGrpSpPr>
                  <p:cNvPr id="16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523" y="3465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17" name="Rectangl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8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9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0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1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2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3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4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</p:grpSp>
          </p:grpSp>
          <p:sp>
            <p:nvSpPr>
              <p:cNvPr id="9" name="TextBox 8"/>
              <p:cNvSpPr txBox="1"/>
              <p:nvPr/>
            </p:nvSpPr>
            <p:spPr>
              <a:xfrm>
                <a:off x="4901379" y="3065802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Metaller</a:t>
                </a:r>
                <a:endParaRPr lang="nb-NO" sz="24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11391" y="3065802"/>
                <a:ext cx="1115290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Nettverksstoffer</a:t>
                </a:r>
                <a:endParaRPr lang="nb-NO" sz="2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893350" y="3071396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Salter</a:t>
                </a:r>
                <a:endParaRPr lang="nb-NO" sz="24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454169" y="3716882"/>
              <a:ext cx="3545024" cy="1243023"/>
              <a:chOff x="5454169" y="3716882"/>
              <a:chExt cx="3545024" cy="1243023"/>
            </a:xfrm>
          </p:grpSpPr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2120" y="3716882"/>
                <a:ext cx="2011918" cy="864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454169" y="4722571"/>
                <a:ext cx="354502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Små, store og kjempestore molekyler</a:t>
                </a:r>
                <a:endParaRPr lang="nb-NO" sz="2400" dirty="0"/>
              </a:p>
            </p:txBody>
          </p:sp>
        </p:grp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01" y="4733463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 bwMode="auto">
          <a:xfrm>
            <a:off x="1907704" y="3501008"/>
            <a:ext cx="6984776" cy="3096344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7078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9"/>
          <p:cNvSpPr txBox="1">
            <a:spLocks noChangeArrowheads="1"/>
          </p:cNvSpPr>
          <p:nvPr/>
        </p:nvSpPr>
        <p:spPr bwMode="auto">
          <a:xfrm>
            <a:off x="470783" y="5877272"/>
            <a:ext cx="790375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Bare én type atomer: </a:t>
            </a:r>
            <a:r>
              <a:rPr lang="nb-NO" altLang="nb-NO" i="1" dirty="0" smtClean="0"/>
              <a:t>Grunnstoffer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T</a:t>
            </a:r>
            <a:r>
              <a:rPr lang="nb-NO" altLang="nb-NO" dirty="0" smtClean="0"/>
              <a:t>o eller flere ulike atomer</a:t>
            </a:r>
            <a:r>
              <a:rPr lang="nb-NO" altLang="nb-NO" dirty="0" smtClean="0"/>
              <a:t>: </a:t>
            </a:r>
            <a:r>
              <a:rPr lang="nb-NO" altLang="nb-NO" i="1" dirty="0" smtClean="0"/>
              <a:t>Kjemiske forbindelser</a:t>
            </a:r>
            <a:endParaRPr lang="en-US" altLang="nb-NO" i="1" dirty="0"/>
          </a:p>
        </p:txBody>
      </p:sp>
    </p:spTree>
    <p:extLst>
      <p:ext uri="{BB962C8B-B14F-4D97-AF65-F5344CB8AC3E}">
        <p14:creationId xmlns:p14="http://schemas.microsoft.com/office/powerpoint/2010/main" val="39457963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nb-NO" dirty="0" smtClean="0"/>
              <a:t>Faser - makro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156176" y="3881655"/>
            <a:ext cx="2758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fyller hele beholderen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FF0000"/>
                </a:solidFill>
              </a:rPr>
              <a:t>har lav tetthet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0070C0"/>
                </a:solidFill>
              </a:rPr>
              <a:t>kan komprimeres</a:t>
            </a:r>
            <a:endParaRPr lang="nb-NO" sz="2400" dirty="0">
              <a:solidFill>
                <a:srgbClr val="0070C0"/>
              </a:solidFill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3347864" y="3861048"/>
            <a:ext cx="26642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former seg etter beholderen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FF0000"/>
                </a:solidFill>
              </a:rPr>
              <a:t>har høy tetthet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0070C0"/>
                </a:solidFill>
              </a:rPr>
              <a:t>kan ikke komprimeres</a:t>
            </a:r>
            <a:endParaRPr lang="nb-NO" sz="2400" dirty="0">
              <a:solidFill>
                <a:srgbClr val="0070C0"/>
              </a:solidFill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179512" y="3868013"/>
            <a:ext cx="2719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prstClr val="black"/>
                </a:solidFill>
              </a:rPr>
              <a:t>holder formen</a:t>
            </a:r>
          </a:p>
          <a:p>
            <a:pPr marL="342900" indent="-342900">
              <a:buFont typeface="Arial" pitchFamily="34" charset="0"/>
              <a:buChar char="•"/>
            </a:pPr>
            <a:endParaRPr lang="nb-NO" sz="2400" dirty="0">
              <a:solidFill>
                <a:prstClr val="black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FF0000"/>
                </a:solidFill>
              </a:rPr>
              <a:t>har høy tetthet</a:t>
            </a:r>
            <a:endParaRPr lang="nb-NO" sz="2400" dirty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>
                <a:solidFill>
                  <a:srgbClr val="0070C0"/>
                </a:solidFill>
              </a:rPr>
              <a:t>kan ikke komprimeres</a:t>
            </a:r>
            <a:endParaRPr lang="nb-NO" sz="2400" dirty="0">
              <a:solidFill>
                <a:srgbClr val="0070C0"/>
              </a:solidFill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660232" y="3068960"/>
            <a:ext cx="1080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2400" dirty="0" smtClean="0">
                <a:solidFill>
                  <a:prstClr val="black"/>
                </a:solidFill>
              </a:rPr>
              <a:t>gass</a:t>
            </a:r>
            <a:endParaRPr lang="nb-NO" altLang="nb-NO" dirty="0" smtClean="0">
              <a:solidFill>
                <a:prstClr val="black"/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829298" y="3068960"/>
            <a:ext cx="1174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2400" dirty="0">
                <a:solidFill>
                  <a:prstClr val="black"/>
                </a:solidFill>
              </a:rPr>
              <a:t>væske</a:t>
            </a:r>
            <a:endParaRPr lang="en-US" altLang="nb-NO" dirty="0">
              <a:solidFill>
                <a:prstClr val="black"/>
              </a:solidFill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945629" y="3068960"/>
            <a:ext cx="13720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b-NO" altLang="nb-NO" sz="2400" dirty="0">
                <a:solidFill>
                  <a:prstClr val="black"/>
                </a:solidFill>
              </a:rPr>
              <a:t>fast stoff</a:t>
            </a:r>
            <a:endParaRPr lang="en-US" altLang="nb-NO" sz="2400" dirty="0">
              <a:solidFill>
                <a:prstClr val="black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805" y="1268760"/>
            <a:ext cx="1007736" cy="173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46" y="1268760"/>
            <a:ext cx="1918254" cy="173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68760"/>
            <a:ext cx="1584176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8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gass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Tetthet i CO</a:t>
            </a:r>
            <a:r>
              <a:rPr lang="nb-NO" baseline="-25000" dirty="0" smtClean="0"/>
              <a:t>2</a:t>
            </a:r>
            <a:r>
              <a:rPr lang="nb-NO" dirty="0" smtClean="0"/>
              <a:t>/luft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81984" y="1892846"/>
            <a:ext cx="2951311" cy="639762"/>
          </a:xfrm>
        </p:spPr>
        <p:txBody>
          <a:bodyPr/>
          <a:lstStyle/>
          <a:p>
            <a:r>
              <a:rPr lang="nb-NO" dirty="0" smtClean="0"/>
              <a:t>Komprimering av luft</a:t>
            </a:r>
            <a:endParaRPr lang="nb-NO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024336" cy="2906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67" y="2490589"/>
            <a:ext cx="30194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7"/>
          <p:cNvSpPr txBox="1">
            <a:spLocks/>
          </p:cNvSpPr>
          <p:nvPr/>
        </p:nvSpPr>
        <p:spPr>
          <a:xfrm>
            <a:off x="5210855" y="5525542"/>
            <a:ext cx="36096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Demo med avkjøling av luft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52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4770108"/>
            <a:ext cx="789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sz="2400" dirty="0" smtClean="0"/>
              <a:t>Hell vannet over i bollen.</a:t>
            </a:r>
          </a:p>
          <a:p>
            <a:pPr marL="342900" indent="-342900">
              <a:buAutoNum type="arabicPeriod"/>
            </a:pPr>
            <a:r>
              <a:rPr lang="nb-NO" sz="2400" dirty="0" smtClean="0"/>
              <a:t>Bruk utstyret til å få vannet tilbake i glasset, uten å helle.</a:t>
            </a:r>
            <a:endParaRPr lang="nb-NO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8"/>
            <a:ext cx="4123727" cy="2614147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52736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8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1143000"/>
          </a:xfrm>
        </p:spPr>
        <p:txBody>
          <a:bodyPr/>
          <a:lstStyle/>
          <a:p>
            <a:r>
              <a:rPr lang="nb-NO" dirty="0" smtClean="0"/>
              <a:t>Forsøk med væsker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008" y="1997992"/>
            <a:ext cx="2664296" cy="639762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 smtClean="0"/>
              <a:t>Komprimering av vann</a:t>
            </a:r>
            <a:endParaRPr lang="nb-NO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5616" y="1997992"/>
            <a:ext cx="216024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 smtClean="0"/>
              <a:t>Tetthet av væsker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Vei 1,0 </a:t>
            </a:r>
            <a:r>
              <a:rPr lang="nb-NO" sz="2000" dirty="0"/>
              <a:t>dL </a:t>
            </a:r>
            <a:endParaRPr lang="nb-NO" sz="2000" dirty="0" smtClean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olje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Hva blir tettheten, i g/</a:t>
            </a:r>
            <a:r>
              <a:rPr lang="nb-NO" sz="2000" dirty="0" err="1" smtClean="0"/>
              <a:t>mL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46064"/>
            <a:ext cx="2850521" cy="143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3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faste stoffer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101575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hlinkClick r:id="rId3"/>
              </a:rPr>
              <a:t>1. Tetthet for faste stoffer</a:t>
            </a:r>
            <a:r>
              <a:rPr lang="nb-NO" dirty="0" smtClean="0"/>
              <a:t>, eks. terninger, sylindre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96" y="2940764"/>
            <a:ext cx="2697268" cy="183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80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Faser</a:t>
            </a:r>
            <a:r>
              <a:rPr lang="nb-NO" dirty="0" smtClean="0"/>
              <a:t>- </a:t>
            </a:r>
            <a:r>
              <a:rPr lang="nb-NO" dirty="0" smtClean="0"/>
              <a:t>mikro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76256" y="3140968"/>
            <a:ext cx="1080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51920" y="3212976"/>
            <a:ext cx="1678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væske</a:t>
            </a:r>
            <a:endParaRPr lang="en-US" altLang="nb-NO" sz="24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12974" y="3219941"/>
            <a:ext cx="1814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fast stoff</a:t>
            </a:r>
            <a:endParaRPr lang="en-US" altLang="nb-NO" sz="24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444208" y="4077072"/>
            <a:ext cx="21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beveger seg helt fritt 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402112" y="4077072"/>
            <a:ext cx="2466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til hverandre men kan bevege fritt i forhold til hverandre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67544" y="4077072"/>
            <a:ext cx="2394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i et fast mønster. De vibrerer uten å bytte plass i mønsteret. </a:t>
            </a:r>
            <a:endParaRPr lang="nb-NO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602320" y="5622339"/>
            <a:ext cx="8178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Uansett fase, partiklene beveger seg fortere ved høy temperatur enn ved lav temperatur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68332"/>
            <a:ext cx="1102501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1768332"/>
            <a:ext cx="95094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68332"/>
            <a:ext cx="1074706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272" y="6452973"/>
            <a:ext cx="24482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dirty="0" smtClean="0"/>
              <a:t>Figur: www.lardbucket.com</a:t>
            </a:r>
            <a:endParaRPr lang="nb-NO" sz="700" dirty="0"/>
          </a:p>
        </p:txBody>
      </p:sp>
    </p:spTree>
    <p:extLst>
      <p:ext uri="{BB962C8B-B14F-4D97-AF65-F5344CB8AC3E}">
        <p14:creationId xmlns:p14="http://schemas.microsoft.com/office/powerpoint/2010/main" val="331837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nb-NO" dirty="0" smtClean="0"/>
              <a:t>Faseoverganger</a:t>
            </a:r>
            <a:endParaRPr lang="nb-NO" dirty="0"/>
          </a:p>
        </p:txBody>
      </p:sp>
      <p:pic>
        <p:nvPicPr>
          <p:cNvPr id="6" name="Picture 4" descr="g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7759" y="2851152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liqui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533006" y="2874422"/>
            <a:ext cx="16637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 descr="soli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1044" y="2851152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 flipH="1">
            <a:off x="6729866" y="4597372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 flipH="1">
            <a:off x="3973314" y="4602614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 flipH="1">
            <a:off x="1029494" y="4648588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83185" y="2179167"/>
            <a:ext cx="4449055" cy="421741"/>
            <a:chOff x="2283185" y="2179167"/>
            <a:chExt cx="4449055" cy="421741"/>
          </a:xfrm>
        </p:grpSpPr>
        <p:cxnSp>
          <p:nvCxnSpPr>
            <p:cNvPr id="15" name="Rett pil 14"/>
            <p:cNvCxnSpPr/>
            <p:nvPr/>
          </p:nvCxnSpPr>
          <p:spPr>
            <a:xfrm flipH="1">
              <a:off x="2283185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pil 15"/>
            <p:cNvCxnSpPr/>
            <p:nvPr/>
          </p:nvCxnSpPr>
          <p:spPr>
            <a:xfrm flipH="1">
              <a:off x="5064669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kstSylinder 18"/>
            <p:cNvSpPr txBox="1"/>
            <p:nvPr/>
          </p:nvSpPr>
          <p:spPr>
            <a:xfrm flipH="1">
              <a:off x="5070362" y="2179167"/>
              <a:ext cx="166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kondensering</a:t>
              </a:r>
              <a:endParaRPr lang="nb-NO" dirty="0"/>
            </a:p>
          </p:txBody>
        </p:sp>
        <p:sp>
          <p:nvSpPr>
            <p:cNvPr id="20" name="TekstSylinder 19"/>
            <p:cNvSpPr txBox="1"/>
            <p:nvPr/>
          </p:nvSpPr>
          <p:spPr>
            <a:xfrm flipH="1">
              <a:off x="2483768" y="21791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størkning</a:t>
              </a:r>
              <a:endParaRPr lang="nb-NO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83185" y="5122472"/>
            <a:ext cx="4161023" cy="418050"/>
            <a:chOff x="2283185" y="5122472"/>
            <a:chExt cx="4161023" cy="418050"/>
          </a:xfrm>
        </p:grpSpPr>
        <p:cxnSp>
          <p:nvCxnSpPr>
            <p:cNvPr id="17" name="Rett pil 16"/>
            <p:cNvCxnSpPr/>
            <p:nvPr/>
          </p:nvCxnSpPr>
          <p:spPr>
            <a:xfrm>
              <a:off x="2283185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pil 17"/>
            <p:cNvCxnSpPr/>
            <p:nvPr/>
          </p:nvCxnSpPr>
          <p:spPr>
            <a:xfrm>
              <a:off x="5064669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kstSylinder 20"/>
            <p:cNvSpPr txBox="1"/>
            <p:nvPr/>
          </p:nvSpPr>
          <p:spPr>
            <a:xfrm flipH="1">
              <a:off x="5055431" y="5171190"/>
              <a:ext cx="1388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fordamping</a:t>
              </a:r>
              <a:endParaRPr lang="nb-NO" dirty="0"/>
            </a:p>
          </p:txBody>
        </p:sp>
        <p:sp>
          <p:nvSpPr>
            <p:cNvPr id="22" name="TekstSylinder 21"/>
            <p:cNvSpPr txBox="1"/>
            <p:nvPr/>
          </p:nvSpPr>
          <p:spPr>
            <a:xfrm flipH="1">
              <a:off x="2381259" y="5171190"/>
              <a:ext cx="1091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smelting</a:t>
              </a:r>
              <a:endParaRPr lang="nb-NO" dirty="0"/>
            </a:p>
          </p:txBody>
        </p:sp>
      </p:grpSp>
      <p:sp>
        <p:nvSpPr>
          <p:cNvPr id="23" name="TekstSylinder 22"/>
          <p:cNvSpPr txBox="1"/>
          <p:nvPr/>
        </p:nvSpPr>
        <p:spPr>
          <a:xfrm flipH="1">
            <a:off x="1971994" y="1268760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0070C0"/>
                </a:solidFill>
              </a:rPr>
              <a:t>Energi avgis, temperaturen avtar</a:t>
            </a:r>
            <a:endParaRPr lang="nb-NO" sz="2400" b="1" dirty="0">
              <a:solidFill>
                <a:srgbClr val="0070C0"/>
              </a:solidFill>
            </a:endParaRPr>
          </a:p>
        </p:txBody>
      </p:sp>
      <p:sp>
        <p:nvSpPr>
          <p:cNvPr id="24" name="TekstSylinder 23"/>
          <p:cNvSpPr txBox="1"/>
          <p:nvPr/>
        </p:nvSpPr>
        <p:spPr>
          <a:xfrm flipH="1">
            <a:off x="1907704" y="5733256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Energi </a:t>
            </a:r>
            <a:r>
              <a:rPr lang="nb-NO" sz="2400" b="1" dirty="0" smtClean="0">
                <a:solidFill>
                  <a:srgbClr val="FF0000"/>
                </a:solidFill>
              </a:rPr>
              <a:t>tilføres, temperaturen øker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cxnSp>
        <p:nvCxnSpPr>
          <p:cNvPr id="25" name="Rett pil 24"/>
          <p:cNvCxnSpPr/>
          <p:nvPr/>
        </p:nvCxnSpPr>
        <p:spPr>
          <a:xfrm flipH="1">
            <a:off x="2123728" y="1916832"/>
            <a:ext cx="4608512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>
            <a:off x="2195736" y="5661248"/>
            <a:ext cx="4536504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733304" y="6525344"/>
            <a:ext cx="32671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900" dirty="0"/>
              <a:t>Kilde: </a:t>
            </a:r>
            <a:r>
              <a:rPr lang="en-US" altLang="nb-NO" sz="900" dirty="0">
                <a:hlinkClick r:id="rId5"/>
              </a:rPr>
              <a:t>http://</a:t>
            </a:r>
            <a:r>
              <a:rPr lang="en-US" altLang="nb-NO" sz="900" dirty="0" smtClean="0">
                <a:hlinkClick r:id="rId5"/>
              </a:rPr>
              <a:t>www.chem.purdue.edu/gchelp/atoms/states.html</a:t>
            </a:r>
            <a:endParaRPr lang="en-US" altLang="nb-NO" sz="900" dirty="0"/>
          </a:p>
        </p:txBody>
      </p:sp>
    </p:spTree>
    <p:extLst>
      <p:ext uri="{BB962C8B-B14F-4D97-AF65-F5344CB8AC3E}">
        <p14:creationId xmlns:p14="http://schemas.microsoft.com/office/powerpoint/2010/main" val="35112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VGG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blir Varmt (temperaturforandring)</a:t>
            </a:r>
          </a:p>
          <a:p>
            <a:r>
              <a:rPr lang="nb-NO" dirty="0" smtClean="0"/>
              <a:t>Det blir Gult (fargeforandring)</a:t>
            </a:r>
          </a:p>
          <a:p>
            <a:r>
              <a:rPr lang="nb-NO" dirty="0" smtClean="0"/>
              <a:t>Det blir Gass (det dannes nytt stoff)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97026" y="3516818"/>
            <a:ext cx="2925414" cy="2436414"/>
            <a:chOff x="1259632" y="3501008"/>
            <a:chExt cx="2925414" cy="243641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3933056"/>
              <a:ext cx="2925414" cy="2004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Ellipse 7"/>
            <p:cNvSpPr/>
            <p:nvPr/>
          </p:nvSpPr>
          <p:spPr>
            <a:xfrm>
              <a:off x="1907704" y="3501008"/>
              <a:ext cx="1656184" cy="14342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32041" y="4797152"/>
            <a:ext cx="4043094" cy="1220847"/>
            <a:chOff x="4932040" y="4412345"/>
            <a:chExt cx="4709971" cy="1758565"/>
          </a:xfrm>
        </p:grpSpPr>
        <p:sp>
          <p:nvSpPr>
            <p:cNvPr id="10" name="Rectangle 9"/>
            <p:cNvSpPr/>
            <p:nvPr/>
          </p:nvSpPr>
          <p:spPr>
            <a:xfrm>
              <a:off x="4932040" y="4412345"/>
              <a:ext cx="4709971" cy="1758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baseline="-25000" dirty="0" smtClean="0">
                <a:solidFill>
                  <a:srgbClr val="00B050"/>
                </a:solidFill>
              </a:endParaRP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25265" y="5111607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12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05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4244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1"/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53739"/>
            <a:ext cx="574675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524000" cy="1030605"/>
          </a:xfrm>
          <a:prstGeom prst="rect">
            <a:avLst/>
          </a:prstGeom>
          <a:noFill/>
        </p:spPr>
      </p:pic>
      <p:pic>
        <p:nvPicPr>
          <p:cNvPr id="4" name="Bilde 3" descr="C:\Users\britsk_adm\AppData\Local\Microsoft\Windows\Temporary Internet Files\Content.Word\IMG_0955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 bwMode="auto">
          <a:xfrm>
            <a:off x="7236296" y="3068960"/>
            <a:ext cx="804545" cy="280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732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836712"/>
            <a:ext cx="8496944" cy="1143000"/>
          </a:xfrm>
        </p:spPr>
        <p:txBody>
          <a:bodyPr/>
          <a:lstStyle/>
          <a:p>
            <a:r>
              <a:rPr lang="nb-NO" sz="2800" dirty="0"/>
              <a:t>Komprimering av luft og vann (gass og væske)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198884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200" b="1" dirty="0" smtClean="0"/>
              <a:t>Hensikt</a:t>
            </a:r>
          </a:p>
          <a:p>
            <a:pPr marL="0" indent="0">
              <a:buNone/>
            </a:pPr>
            <a:r>
              <a:rPr lang="nb-NO" sz="1200" dirty="0" smtClean="0"/>
              <a:t>Hensikten </a:t>
            </a:r>
            <a:r>
              <a:rPr lang="nb-NO" sz="1200" dirty="0"/>
              <a:t>med forsøket er å undersøke om det er mulig å komprimere luft og vann (gass og væske</a:t>
            </a:r>
            <a:r>
              <a:rPr lang="nb-NO" sz="1200" dirty="0" smtClean="0"/>
              <a:t>).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Utstyr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/>
              <a:t>20 </a:t>
            </a:r>
            <a:r>
              <a:rPr lang="nb-NO" sz="1200" dirty="0" err="1"/>
              <a:t>mL</a:t>
            </a:r>
            <a:r>
              <a:rPr lang="nb-NO" sz="1200" dirty="0"/>
              <a:t> </a:t>
            </a:r>
            <a:r>
              <a:rPr lang="nb-NO" sz="1200" dirty="0" smtClean="0"/>
              <a:t>plastsprøyte</a:t>
            </a:r>
          </a:p>
          <a:p>
            <a:pPr marL="0" indent="0">
              <a:buNone/>
            </a:pPr>
            <a:r>
              <a:rPr lang="nb-NO" sz="1200" dirty="0" smtClean="0"/>
              <a:t>vann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Fremgangsmåte</a:t>
            </a:r>
            <a:endParaRPr lang="nb-NO" sz="1200" b="1" dirty="0"/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luft i plastsprøyten. Press inn stempelet. Hvor mye klarer du å komprimere lufta?</a:t>
            </a:r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vann i plastsprøyten. Press inn stempelet. Hvor mye klarer du å komprimere vannet?</a:t>
            </a:r>
          </a:p>
          <a:p>
            <a:pPr marL="0" indent="0">
              <a:buNone/>
            </a:pPr>
            <a:r>
              <a:rPr lang="nb-NO" sz="1200" dirty="0"/>
              <a:t> </a:t>
            </a:r>
          </a:p>
          <a:p>
            <a:pPr marL="0" indent="0">
              <a:buNone/>
            </a:pPr>
            <a:r>
              <a:rPr lang="nb-NO" sz="1200" b="1" dirty="0"/>
              <a:t>Resultat</a:t>
            </a:r>
          </a:p>
          <a:p>
            <a:pPr marL="0" indent="0">
              <a:buNone/>
            </a:pPr>
            <a:r>
              <a:rPr lang="nb-NO" sz="1200" dirty="0"/>
              <a:t>Noter resultatene.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b="1" dirty="0" smtClean="0"/>
              <a:t>Forklaring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 smtClean="0"/>
              <a:t>Forklar </a:t>
            </a:r>
            <a:r>
              <a:rPr lang="nb-NO" sz="1200" dirty="0"/>
              <a:t>resultatene dine ved hjelp av partikkelmodellen</a:t>
            </a:r>
            <a:r>
              <a:rPr lang="nb-NO" sz="1200" dirty="0" smtClean="0"/>
              <a:t>.</a:t>
            </a:r>
            <a:r>
              <a:rPr lang="nb-NO" sz="1200" dirty="0"/>
              <a:t> </a:t>
            </a:r>
          </a:p>
          <a:p>
            <a:endParaRPr lang="nb-NO" sz="1200" dirty="0"/>
          </a:p>
        </p:txBody>
      </p:sp>
      <p:pic>
        <p:nvPicPr>
          <p:cNvPr id="10" name="Bild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060848"/>
            <a:ext cx="2914650" cy="154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696200" cy="1143000"/>
          </a:xfrm>
        </p:spPr>
        <p:txBody>
          <a:bodyPr/>
          <a:lstStyle/>
          <a:p>
            <a:r>
              <a:rPr lang="nb-NO" sz="2400" dirty="0" smtClean="0"/>
              <a:t>Tetthet til væsker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192" y="1340768"/>
            <a:ext cx="7696200" cy="5256584"/>
          </a:xfrm>
        </p:spPr>
        <p:txBody>
          <a:bodyPr/>
          <a:lstStyle/>
          <a:p>
            <a:pPr marL="0" indent="0">
              <a:buNone/>
            </a:pPr>
            <a:r>
              <a:rPr lang="nb-NO" sz="900" b="1" dirty="0"/>
              <a:t>Hensikt</a:t>
            </a:r>
          </a:p>
          <a:p>
            <a:pPr marL="0" indent="0">
              <a:buNone/>
            </a:pPr>
            <a:r>
              <a:rPr lang="nb-NO" sz="900" dirty="0"/>
              <a:t>Hensikten er å lære en metode for å bestemme tettheten til væsker, og å finne tettheten til matolje og vann.</a:t>
            </a:r>
          </a:p>
          <a:p>
            <a:pPr marL="0" indent="0">
              <a:buNone/>
            </a:pPr>
            <a:endParaRPr lang="nb-NO" sz="900" b="1" dirty="0" smtClean="0"/>
          </a:p>
          <a:p>
            <a:pPr marL="0" indent="0">
              <a:buNone/>
            </a:pPr>
            <a:r>
              <a:rPr lang="nb-NO" sz="900" b="1" dirty="0" smtClean="0"/>
              <a:t>Utstyr</a:t>
            </a:r>
            <a:endParaRPr lang="nb-NO" sz="900" b="1" dirty="0"/>
          </a:p>
          <a:p>
            <a:pPr marL="0" indent="0">
              <a:buNone/>
            </a:pPr>
            <a:r>
              <a:rPr lang="nb-NO" sz="900" dirty="0"/>
              <a:t>vekt (nøyaktighet 1 g eller 0,1 g)</a:t>
            </a:r>
          </a:p>
          <a:p>
            <a:pPr marL="0" indent="0">
              <a:buNone/>
            </a:pPr>
            <a:r>
              <a:rPr lang="nb-NO" sz="900" dirty="0"/>
              <a:t>1 tomt plastbeger</a:t>
            </a:r>
          </a:p>
          <a:p>
            <a:pPr marL="0" indent="0">
              <a:buNone/>
            </a:pPr>
            <a:r>
              <a:rPr lang="nb-NO" sz="900" dirty="0"/>
              <a:t>1 plastbeger med 1 </a:t>
            </a:r>
            <a:r>
              <a:rPr lang="nb-NO" sz="900" dirty="0" err="1"/>
              <a:t>dL</a:t>
            </a:r>
            <a:r>
              <a:rPr lang="nb-NO" sz="900" dirty="0"/>
              <a:t> vann</a:t>
            </a:r>
          </a:p>
          <a:p>
            <a:pPr marL="0" indent="0">
              <a:buNone/>
            </a:pPr>
            <a:r>
              <a:rPr lang="nb-NO" sz="900" dirty="0"/>
              <a:t>1 plastbeger med 1 </a:t>
            </a:r>
            <a:r>
              <a:rPr lang="nb-NO" sz="900" dirty="0" err="1"/>
              <a:t>dL</a:t>
            </a:r>
            <a:r>
              <a:rPr lang="nb-NO" sz="900" dirty="0"/>
              <a:t> matolje</a:t>
            </a:r>
          </a:p>
          <a:p>
            <a:pPr marL="0" indent="0">
              <a:buNone/>
            </a:pPr>
            <a:r>
              <a:rPr lang="nb-NO" sz="900" dirty="0" smtClean="0"/>
              <a:t>Kalkulator</a:t>
            </a:r>
          </a:p>
          <a:p>
            <a:pPr marL="0" indent="0">
              <a:buNone/>
            </a:pPr>
            <a:endParaRPr lang="nb-NO" sz="900" dirty="0"/>
          </a:p>
          <a:p>
            <a:pPr marL="0" indent="0">
              <a:buNone/>
            </a:pPr>
            <a:r>
              <a:rPr lang="nb-NO" sz="900" b="1" dirty="0"/>
              <a:t>Fremgangsmåte</a:t>
            </a:r>
          </a:p>
          <a:p>
            <a:pPr lvl="0"/>
            <a:r>
              <a:rPr lang="nb-NO" sz="900" dirty="0"/>
              <a:t>Lag en hypotese ut i fra spørsmålet: </a:t>
            </a:r>
            <a:r>
              <a:rPr lang="nb-NO" sz="900" i="1" dirty="0"/>
              <a:t>Hvilken væske har høyest tetthet: Matolje eller vann?</a:t>
            </a:r>
            <a:r>
              <a:rPr lang="nb-NO" sz="900" dirty="0"/>
              <a:t> Husk at en hypotese må være begrunnet. Skriv hypotesen, med begrunnelse, nedenfor.</a:t>
            </a:r>
          </a:p>
          <a:p>
            <a:pPr lvl="0"/>
            <a:r>
              <a:rPr lang="nb-NO" sz="900" dirty="0"/>
              <a:t>vei det tomme plastbegeret, og noter massen i tabellen nedenfor.</a:t>
            </a:r>
          </a:p>
          <a:p>
            <a:pPr lvl="0"/>
            <a:r>
              <a:rPr lang="nb-NO" sz="900" dirty="0"/>
              <a:t>Vei begeret med vann, og noter massen i tabellen nedenfor. </a:t>
            </a:r>
          </a:p>
          <a:p>
            <a:pPr lvl="0"/>
            <a:r>
              <a:rPr lang="nb-NO" sz="900" dirty="0"/>
              <a:t>Vei begeret med matolje, og noter massen i tabellen nedenfor. </a:t>
            </a:r>
          </a:p>
          <a:p>
            <a:pPr lvl="0"/>
            <a:r>
              <a:rPr lang="nb-NO" sz="900" dirty="0"/>
              <a:t>Regn ut massen av matoljen og massen av vannet.</a:t>
            </a:r>
          </a:p>
          <a:p>
            <a:pPr lvl="0"/>
            <a:r>
              <a:rPr lang="nb-NO" sz="900" dirty="0"/>
              <a:t>Gjør om volumet av olje og vann til </a:t>
            </a:r>
            <a:r>
              <a:rPr lang="nb-NO" sz="900" dirty="0" err="1"/>
              <a:t>mL</a:t>
            </a:r>
            <a:r>
              <a:rPr lang="nb-NO" sz="900" dirty="0"/>
              <a:t>, og skriv det i tabellen.</a:t>
            </a:r>
          </a:p>
          <a:p>
            <a:pPr lvl="0"/>
            <a:r>
              <a:rPr lang="nb-NO" sz="900" dirty="0"/>
              <a:t>Regn ut massetettheten til vann og matolje i g/</a:t>
            </a:r>
            <a:r>
              <a:rPr lang="nb-NO" sz="900" dirty="0" err="1"/>
              <a:t>mL</a:t>
            </a:r>
            <a:r>
              <a:rPr lang="nb-NO" sz="900" dirty="0"/>
              <a:t>. Ha med ett desimaltall i beregninger og svar. </a:t>
            </a:r>
          </a:p>
          <a:p>
            <a:pPr lvl="0"/>
            <a:r>
              <a:rPr lang="nb-NO" sz="900" dirty="0"/>
              <a:t>Skriv en konklusjon til hypotesen din. </a:t>
            </a:r>
          </a:p>
          <a:p>
            <a:pPr marL="0" indent="0">
              <a:buNone/>
            </a:pPr>
            <a:endParaRPr lang="nb-NO" sz="1100" b="1" dirty="0" smtClean="0"/>
          </a:p>
          <a:p>
            <a:pPr marL="0" indent="0">
              <a:buNone/>
            </a:pPr>
            <a:r>
              <a:rPr lang="nb-NO" sz="1000" b="1" dirty="0" smtClean="0"/>
              <a:t>Resultater</a:t>
            </a:r>
            <a:endParaRPr lang="nb-NO" sz="10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841686"/>
              </p:ext>
            </p:extLst>
          </p:nvPr>
        </p:nvGraphicFramePr>
        <p:xfrm>
          <a:off x="501486" y="5085184"/>
          <a:ext cx="6734810" cy="1369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725"/>
                <a:gridCol w="2244725"/>
                <a:gridCol w="224536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Vann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Matolje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Massen til beger +innhold (g) 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Massen til tomt beger (g)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Massen til innholdet (g)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Volum (mL)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Tetthet (g/mL)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80728"/>
            <a:ext cx="2594471" cy="18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n-28-aug-2014-2 (2)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ntn-28-aug-2014-2 (2)</Template>
  <TotalTime>12872</TotalTime>
  <Words>968</Words>
  <Application>Microsoft Office PowerPoint</Application>
  <PresentationFormat>On-screen Show (4:3)</PresentationFormat>
  <Paragraphs>224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ntn-28-aug-2014-2 (2)</vt:lpstr>
      <vt:lpstr>Office-tema</vt:lpstr>
      <vt:lpstr> Partikkelmodellen</vt:lpstr>
      <vt:lpstr>PowerPoint Presentation</vt:lpstr>
      <vt:lpstr>PowerPoint Presentation</vt:lpstr>
      <vt:lpstr>Partikkelmodellen er sentral på mellomtrinnet </vt:lpstr>
      <vt:lpstr>Mye kan beskrives med partikkelmodellen</vt:lpstr>
      <vt:lpstr>Partikkelmodeller og andre modeller</vt:lpstr>
      <vt:lpstr>Kort repetisjon</vt:lpstr>
      <vt:lpstr>PowerPoint Presentation</vt:lpstr>
      <vt:lpstr>Kort repetisjon</vt:lpstr>
      <vt:lpstr>Faser - makro</vt:lpstr>
      <vt:lpstr>Forsøk med gass</vt:lpstr>
      <vt:lpstr>Oppgave</vt:lpstr>
      <vt:lpstr>Forsøk med væsker</vt:lpstr>
      <vt:lpstr>Forsøk med faste stoffer</vt:lpstr>
      <vt:lpstr>Faser- mikro</vt:lpstr>
      <vt:lpstr>Faseoverganger</vt:lpstr>
      <vt:lpstr>VGG</vt:lpstr>
      <vt:lpstr>VGG reaksjonen</vt:lpstr>
      <vt:lpstr>PowerPoint Presentation</vt:lpstr>
      <vt:lpstr>PowerPoint Presentation</vt:lpstr>
      <vt:lpstr>Komprimering av luft og vann (gass og væske) </vt:lpstr>
      <vt:lpstr>Tetthet til væsker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Oppbygning av stoffer Kjemiske endringer</dc:title>
  <dc:creator>Brit Skaugrud</dc:creator>
  <cp:lastModifiedBy>Svein Tveit</cp:lastModifiedBy>
  <cp:revision>49</cp:revision>
  <cp:lastPrinted>2017-03-13T12:20:57Z</cp:lastPrinted>
  <dcterms:created xsi:type="dcterms:W3CDTF">2015-02-23T09:14:16Z</dcterms:created>
  <dcterms:modified xsi:type="dcterms:W3CDTF">2017-03-14T15:00:05Z</dcterms:modified>
</cp:coreProperties>
</file>