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361" r:id="rId3"/>
    <p:sldId id="362" r:id="rId4"/>
    <p:sldId id="364" r:id="rId5"/>
    <p:sldId id="368" r:id="rId6"/>
    <p:sldId id="366" r:id="rId7"/>
    <p:sldId id="365" r:id="rId8"/>
    <p:sldId id="369" r:id="rId9"/>
    <p:sldId id="367" r:id="rId10"/>
    <p:sldId id="363" r:id="rId11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4505" autoAdjust="0"/>
  </p:normalViewPr>
  <p:slideViewPr>
    <p:cSldViewPr>
      <p:cViewPr varScale="1">
        <p:scale>
          <a:sx n="154" d="100"/>
          <a:sy n="154" d="100"/>
        </p:scale>
        <p:origin x="192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24.10.2019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24.10.2019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98000">
              <a:schemeClr val="accent1">
                <a:lumMod val="5000"/>
                <a:lumOff val="95000"/>
              </a:schemeClr>
            </a:gs>
            <a:gs pos="100000">
              <a:srgbClr val="92D05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ljodirektoratet.no/ansvarsomrader/kjemikalier/regelverk/reach/krav-om-autorisasj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ha.europa.eu/substances-of-very-high-concern-identification-explained" TargetMode="External"/><Relationship Id="rId2" Type="http://schemas.openxmlformats.org/officeDocument/2006/relationships/hyperlink" Target="https://www.miljodirektoratet.no/ansvarsomrader/kjemikalier/regelverk/reach/krav-om-autorisasj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aase.dk/titel.php?&amp;isbn=9788755912700" TargetMode="External"/><Relationship Id="rId5" Type="http://schemas.openxmlformats.org/officeDocument/2006/relationships/hyperlink" Target="https://www.ncbi.nlm.nih.gov/pmc/articles/PMC3065052/" TargetMode="External"/><Relationship Id="rId4" Type="http://schemas.openxmlformats.org/officeDocument/2006/relationships/hyperlink" Target="https://echa.europa.eu/authorisation-li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99592" y="2348880"/>
            <a:ext cx="7543800" cy="1143000"/>
          </a:xfrm>
        </p:spPr>
        <p:txBody>
          <a:bodyPr/>
          <a:lstStyle/>
          <a:p>
            <a:r>
              <a:rPr lang="nb-NO" sz="3200" dirty="0" smtClean="0"/>
              <a:t>Forsøk uten bruk </a:t>
            </a:r>
            <a:r>
              <a:rPr lang="nb-NO" sz="3200" smtClean="0"/>
              <a:t>av kromater</a:t>
            </a:r>
            <a:endParaRPr lang="nb-NO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99592" y="3356992"/>
            <a:ext cx="7543800" cy="1440160"/>
          </a:xfrm>
        </p:spPr>
        <p:txBody>
          <a:bodyPr>
            <a:normAutofit lnSpcReduction="10000"/>
          </a:bodyPr>
          <a:lstStyle/>
          <a:p>
            <a:pPr lvl="0"/>
            <a:endParaRPr lang="en-US" sz="1600" dirty="0" smtClean="0"/>
          </a:p>
          <a:p>
            <a:pPr lvl="0"/>
            <a:r>
              <a:rPr lang="en-US" sz="2200" dirty="0" err="1" smtClean="0"/>
              <a:t>Faglig-pedagogisk</a:t>
            </a:r>
            <a:r>
              <a:rPr lang="en-US" sz="2200" dirty="0" smtClean="0"/>
              <a:t> dag.</a:t>
            </a:r>
          </a:p>
          <a:p>
            <a:pPr lvl="0"/>
            <a:r>
              <a:rPr lang="en-US" sz="2200" dirty="0" err="1" smtClean="0"/>
              <a:t>Torsdag</a:t>
            </a:r>
            <a:r>
              <a:rPr lang="en-US" sz="2200" dirty="0" smtClean="0"/>
              <a:t> 31. </a:t>
            </a:r>
            <a:r>
              <a:rPr lang="en-US" sz="2200" dirty="0" err="1" smtClean="0"/>
              <a:t>oktober</a:t>
            </a:r>
            <a:r>
              <a:rPr lang="en-US" sz="2200" dirty="0" smtClean="0"/>
              <a:t> 2019 </a:t>
            </a:r>
            <a:br>
              <a:rPr lang="en-US" sz="2200" dirty="0" smtClean="0"/>
            </a:br>
            <a:endParaRPr lang="en-US" sz="2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640360" y="6597352"/>
            <a:ext cx="3863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smtClean="0"/>
              <a:t>Karoline </a:t>
            </a:r>
            <a:r>
              <a:rPr lang="nb-NO" sz="1050" dirty="0" err="1" smtClean="0"/>
              <a:t>Fægri</a:t>
            </a:r>
            <a:r>
              <a:rPr lang="nb-NO" sz="1050" dirty="0" smtClean="0"/>
              <a:t> og Svein Tveit, Skolelaboratoriet </a:t>
            </a:r>
            <a:r>
              <a:rPr lang="nb-NO" sz="1050" dirty="0"/>
              <a:t>i</a:t>
            </a:r>
            <a:r>
              <a:rPr lang="nb-NO" sz="1050" dirty="0" smtClean="0"/>
              <a:t> kjemi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 for valg av elevforsøk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981200"/>
            <a:ext cx="8352928" cy="4114800"/>
          </a:xfrm>
        </p:spPr>
        <p:txBody>
          <a:bodyPr/>
          <a:lstStyle/>
          <a:p>
            <a:r>
              <a:rPr lang="nb-NO" dirty="0"/>
              <a:t>REACH: Regelverk om registrering, vurdering, godkjenning og begrensning av </a:t>
            </a:r>
            <a:r>
              <a:rPr lang="nb-NO" dirty="0" smtClean="0"/>
              <a:t>kjemikalier. Felles </a:t>
            </a:r>
            <a:r>
              <a:rPr lang="nb-NO" dirty="0"/>
              <a:t>for alle landene innenfor EU/EØS området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I vedlegg XIV, </a:t>
            </a:r>
            <a:r>
              <a:rPr lang="nb-NO" b="1" dirty="0" smtClean="0"/>
              <a:t>autorisasjonslisten</a:t>
            </a:r>
            <a:r>
              <a:rPr lang="nb-NO" dirty="0" smtClean="0"/>
              <a:t>, finner </a:t>
            </a:r>
            <a:r>
              <a:rPr lang="nb-NO" dirty="0"/>
              <a:t>vi kromsyre og kromater/dikromater som tradisjonelt har vært brukt i skolen</a:t>
            </a:r>
            <a:r>
              <a:rPr lang="nb-NO" dirty="0" smtClean="0"/>
              <a:t>.</a:t>
            </a:r>
            <a:r>
              <a:rPr lang="nb-NO" u="sng" dirty="0" smtClean="0"/>
              <a:t> Disse kan ikke lenger </a:t>
            </a:r>
            <a:r>
              <a:rPr lang="nb-NO" u="sng" dirty="0" smtClean="0"/>
              <a:t>brukes</a:t>
            </a:r>
            <a:r>
              <a:rPr lang="nb-NO" u="sng" dirty="0" smtClean="0"/>
              <a:t>.</a:t>
            </a:r>
          </a:p>
          <a:p>
            <a:endParaRPr lang="nb-NO" u="sng" dirty="0" smtClean="0"/>
          </a:p>
          <a:p>
            <a:pPr marL="0" indent="0">
              <a:buNone/>
            </a:pPr>
            <a:r>
              <a:rPr lang="nb-NO" sz="1400" dirty="0">
                <a:hlinkClick r:id="rId2"/>
              </a:rPr>
              <a:t>https://www.miljodirektoratet.no/ansvarsomrader/kjemikalier/regelverk/reach/krav-om-autorisasjon/</a:t>
            </a:r>
            <a:endParaRPr lang="nb-NO" sz="1400" u="sng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844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 for valg av elevforsøk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u="sng" dirty="0" smtClean="0"/>
              <a:t>Oksidasjon av alkoholer </a:t>
            </a:r>
            <a:r>
              <a:rPr lang="nb-NO" dirty="0" smtClean="0"/>
              <a:t>der vi identifiserer primære, sekundære og tertiære alkoholer uten bruk av kromsyrereagens</a:t>
            </a:r>
          </a:p>
          <a:p>
            <a:endParaRPr lang="nb-NO" dirty="0"/>
          </a:p>
          <a:p>
            <a:r>
              <a:rPr lang="nb-NO" u="sng" dirty="0" smtClean="0"/>
              <a:t>Bestemmelse av klorid ved fellingstitrering </a:t>
            </a:r>
            <a:r>
              <a:rPr lang="nb-NO" dirty="0" smtClean="0"/>
              <a:t>uten bruk av kaliumkromat som indikator.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763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838200"/>
            <a:ext cx="7931224" cy="1143000"/>
          </a:xfrm>
        </p:spPr>
        <p:txBody>
          <a:bodyPr/>
          <a:lstStyle/>
          <a:p>
            <a:r>
              <a:rPr lang="nb-NO" dirty="0" smtClean="0"/>
              <a:t>Primær, sekundær eller tertiær alkohol?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981200"/>
            <a:ext cx="7931224" cy="4114800"/>
          </a:xfrm>
        </p:spPr>
        <p:txBody>
          <a:bodyPr/>
          <a:lstStyle/>
          <a:p>
            <a:r>
              <a:rPr lang="nb-NO" dirty="0" smtClean="0"/>
              <a:t>Bruk briller</a:t>
            </a:r>
          </a:p>
          <a:p>
            <a:endParaRPr lang="nb-NO" dirty="0" smtClean="0"/>
          </a:p>
          <a:p>
            <a:r>
              <a:rPr lang="nb-NO" dirty="0" smtClean="0"/>
              <a:t>Kaliumpermanganat setter flekker på huden og varige flekker på klær. Vær forsiktig så du ikke søler.</a:t>
            </a:r>
          </a:p>
          <a:p>
            <a:endParaRPr lang="nb-NO" dirty="0" smtClean="0"/>
          </a:p>
          <a:p>
            <a:r>
              <a:rPr lang="nb-NO" dirty="0" smtClean="0"/>
              <a:t>Siden vi jobber uten avtrekk: Vær ekstra påpasselig med å sette kork i reagensrørene når dette står i fremgangsmåten.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551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0" y="332656"/>
            <a:ext cx="7696200" cy="1143000"/>
          </a:xfrm>
        </p:spPr>
        <p:txBody>
          <a:bodyPr/>
          <a:lstStyle/>
          <a:p>
            <a:r>
              <a:rPr lang="nb-NO" dirty="0" smtClean="0"/>
              <a:t>Balanserte reaksjonsligninger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41" y="1916832"/>
            <a:ext cx="90364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Primær alkohol</a:t>
            </a:r>
          </a:p>
          <a:p>
            <a:pPr marL="0" indent="0">
              <a:buNone/>
            </a:pPr>
            <a:r>
              <a:rPr lang="nb-NO" sz="2400" dirty="0" smtClean="0"/>
              <a:t>3R-CH</a:t>
            </a:r>
            <a:r>
              <a:rPr lang="nb-NO" sz="2400" baseline="-25000" dirty="0" smtClean="0"/>
              <a:t>2</a:t>
            </a:r>
            <a:r>
              <a:rPr lang="nb-NO" sz="2400" dirty="0" smtClean="0"/>
              <a:t>OH + 4MnO</a:t>
            </a:r>
            <a:r>
              <a:rPr lang="nb-NO" sz="2400" baseline="-25000" dirty="0"/>
              <a:t>4</a:t>
            </a:r>
            <a:r>
              <a:rPr lang="nb-NO" sz="2400" baseline="30000" dirty="0" smtClean="0"/>
              <a:t>-</a:t>
            </a:r>
            <a:r>
              <a:rPr lang="nb-NO" sz="2400" dirty="0" smtClean="0"/>
              <a:t> → 3RCOO</a:t>
            </a:r>
            <a:r>
              <a:rPr lang="nb-NO" sz="2400" baseline="30000" dirty="0"/>
              <a:t>-</a:t>
            </a:r>
            <a:r>
              <a:rPr lang="nb-NO" sz="2400" dirty="0" smtClean="0"/>
              <a:t> + 4H</a:t>
            </a:r>
            <a:r>
              <a:rPr lang="nb-NO" sz="2400" baseline="-25000" dirty="0"/>
              <a:t>2</a:t>
            </a:r>
            <a:r>
              <a:rPr lang="nb-NO" sz="2400" dirty="0" smtClean="0"/>
              <a:t>O + 4MnO</a:t>
            </a:r>
            <a:r>
              <a:rPr lang="nb-NO" sz="2400" baseline="-25000" dirty="0"/>
              <a:t>2</a:t>
            </a:r>
            <a:r>
              <a:rPr lang="nb-NO" sz="2400" dirty="0" smtClean="0"/>
              <a:t> + </a:t>
            </a:r>
            <a:r>
              <a:rPr lang="nb-NO" sz="2400" dirty="0" smtClean="0">
                <a:solidFill>
                  <a:srgbClr val="FF0000"/>
                </a:solidFill>
              </a:rPr>
              <a:t>OH</a:t>
            </a:r>
            <a:r>
              <a:rPr lang="nb-NO" sz="2400" baseline="30000" dirty="0">
                <a:solidFill>
                  <a:srgbClr val="FF0000"/>
                </a:solidFill>
              </a:rPr>
              <a:t>-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Sekundær alkohol</a:t>
            </a:r>
          </a:p>
          <a:p>
            <a:pPr marL="0" indent="0">
              <a:buNone/>
            </a:pPr>
            <a:r>
              <a:rPr lang="nb-NO" sz="2400" dirty="0" smtClean="0"/>
              <a:t>3R</a:t>
            </a:r>
            <a:r>
              <a:rPr lang="nb-NO" sz="2400" baseline="30000" dirty="0" smtClean="0"/>
              <a:t>1</a:t>
            </a:r>
            <a:r>
              <a:rPr lang="nb-NO" sz="2400" dirty="0" smtClean="0"/>
              <a:t>-CHOH-R</a:t>
            </a:r>
            <a:r>
              <a:rPr lang="nb-NO" sz="2400" baseline="30000" dirty="0"/>
              <a:t>2</a:t>
            </a:r>
            <a:r>
              <a:rPr lang="nb-NO" sz="2400" dirty="0" smtClean="0"/>
              <a:t> + 2MnO</a:t>
            </a:r>
            <a:r>
              <a:rPr lang="nb-NO" sz="2400" baseline="-25000" dirty="0" smtClean="0"/>
              <a:t>4</a:t>
            </a:r>
            <a:r>
              <a:rPr lang="nb-NO" sz="2400" baseline="30000" dirty="0"/>
              <a:t>-</a:t>
            </a:r>
            <a:r>
              <a:rPr lang="nb-NO" sz="2400" dirty="0" smtClean="0"/>
              <a:t> </a:t>
            </a:r>
            <a:r>
              <a:rPr lang="nb-NO" sz="2400" dirty="0"/>
              <a:t>→ </a:t>
            </a:r>
            <a:r>
              <a:rPr lang="nb-NO" sz="2400" dirty="0" smtClean="0"/>
              <a:t>3R1-CO-R2 </a:t>
            </a:r>
            <a:r>
              <a:rPr lang="nb-NO" sz="2400" dirty="0"/>
              <a:t>+ </a:t>
            </a:r>
            <a:r>
              <a:rPr lang="nb-NO" sz="2400" dirty="0" smtClean="0"/>
              <a:t>2H</a:t>
            </a:r>
            <a:r>
              <a:rPr lang="nb-NO" sz="2400" baseline="-25000" dirty="0" smtClean="0"/>
              <a:t>2</a:t>
            </a:r>
            <a:r>
              <a:rPr lang="nb-NO" sz="2400" dirty="0" smtClean="0"/>
              <a:t>O </a:t>
            </a:r>
            <a:r>
              <a:rPr lang="nb-NO" sz="2400" dirty="0"/>
              <a:t>+ </a:t>
            </a:r>
            <a:r>
              <a:rPr lang="nb-NO" sz="2400" dirty="0" smtClean="0"/>
              <a:t>2MnO</a:t>
            </a:r>
            <a:r>
              <a:rPr lang="nb-NO" sz="2400" baseline="-25000" dirty="0" smtClean="0"/>
              <a:t>2</a:t>
            </a:r>
            <a:r>
              <a:rPr lang="nb-NO" sz="2400" dirty="0" smtClean="0"/>
              <a:t> </a:t>
            </a:r>
            <a:r>
              <a:rPr lang="nb-NO" sz="2400" dirty="0"/>
              <a:t>+ </a:t>
            </a:r>
            <a:r>
              <a:rPr lang="nb-NO" sz="2400" dirty="0" smtClean="0">
                <a:solidFill>
                  <a:srgbClr val="FF0000"/>
                </a:solidFill>
              </a:rPr>
              <a:t>2OH</a:t>
            </a:r>
            <a:r>
              <a:rPr lang="nb-NO" sz="2400" baseline="30000" dirty="0" smtClean="0">
                <a:solidFill>
                  <a:srgbClr val="FF0000"/>
                </a:solidFill>
              </a:rPr>
              <a:t>-</a:t>
            </a:r>
            <a:endParaRPr lang="nb-NO" sz="2400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b-NO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23526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Rydding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114800"/>
          </a:xfrm>
        </p:spPr>
        <p:txBody>
          <a:bodyPr/>
          <a:lstStyle/>
          <a:p>
            <a:pPr lvl="0"/>
            <a:r>
              <a:rPr lang="nb-NO" dirty="0"/>
              <a:t>Sørg for at det er kork i alle </a:t>
            </a:r>
            <a:r>
              <a:rPr lang="nb-NO" dirty="0" smtClean="0"/>
              <a:t>reagensrørene og på røret med kaliumpermanganat.</a:t>
            </a:r>
          </a:p>
          <a:p>
            <a:pPr lvl="0"/>
            <a:endParaRPr lang="nb-NO" dirty="0"/>
          </a:p>
          <a:p>
            <a:pPr lvl="0"/>
            <a:r>
              <a:rPr lang="nb-NO" dirty="0"/>
              <a:t>Putt alt, utenom saks, tusj og vannbad, i </a:t>
            </a:r>
            <a:r>
              <a:rPr lang="nb-NO" dirty="0" err="1"/>
              <a:t>zip-lock</a:t>
            </a:r>
            <a:r>
              <a:rPr lang="nb-NO" dirty="0"/>
              <a:t> posen og lukk denne</a:t>
            </a:r>
            <a:r>
              <a:rPr lang="nb-NO" dirty="0" smtClean="0"/>
              <a:t>.</a:t>
            </a:r>
          </a:p>
          <a:p>
            <a:pPr lvl="0"/>
            <a:endParaRPr lang="nb-NO" dirty="0"/>
          </a:p>
          <a:p>
            <a:r>
              <a:rPr lang="nb-NO" dirty="0"/>
              <a:t>Vann fra vannbadet samles på en </a:t>
            </a:r>
            <a:r>
              <a:rPr lang="nb-NO" dirty="0" smtClean="0"/>
              <a:t>flaske.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756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838200"/>
            <a:ext cx="8568952" cy="1143000"/>
          </a:xfrm>
        </p:spPr>
        <p:txBody>
          <a:bodyPr/>
          <a:lstStyle/>
          <a:p>
            <a:r>
              <a:rPr lang="nb-NO" dirty="0" smtClean="0"/>
              <a:t>Bestemmelse av kloridinnholdet i saltvann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981200"/>
            <a:ext cx="8291264" cy="4114800"/>
          </a:xfrm>
        </p:spPr>
        <p:txBody>
          <a:bodyPr/>
          <a:lstStyle/>
          <a:p>
            <a:r>
              <a:rPr lang="nb-NO" dirty="0" smtClean="0"/>
              <a:t>Sølvnitrat setter flekker på hud og varige flekker på klær. Vær forsiktig så du ikke søler.</a:t>
            </a:r>
          </a:p>
          <a:p>
            <a:endParaRPr lang="nb-NO" dirty="0" smtClean="0"/>
          </a:p>
        </p:txBody>
      </p:sp>
      <p:pic>
        <p:nvPicPr>
          <p:cNvPr id="6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7" t="17795" r="31210" b="30095"/>
          <a:stretch/>
        </p:blipFill>
        <p:spPr>
          <a:xfrm>
            <a:off x="677923" y="3150502"/>
            <a:ext cx="3942062" cy="2839844"/>
          </a:xfrm>
          <a:prstGeom prst="rect">
            <a:avLst/>
          </a:prstGeom>
        </p:spPr>
      </p:pic>
      <p:pic>
        <p:nvPicPr>
          <p:cNvPr id="7" name="Bild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7" t="18641" r="13718" b="16728"/>
          <a:stretch/>
        </p:blipFill>
        <p:spPr>
          <a:xfrm>
            <a:off x="4716016" y="3150502"/>
            <a:ext cx="3745990" cy="2839844"/>
          </a:xfrm>
          <a:prstGeom prst="rect">
            <a:avLst/>
          </a:prstGeom>
        </p:spPr>
      </p:pic>
      <p:sp>
        <p:nvSpPr>
          <p:cNvPr id="8" name="TekstSylinder 4"/>
          <p:cNvSpPr txBox="1"/>
          <p:nvPr/>
        </p:nvSpPr>
        <p:spPr>
          <a:xfrm>
            <a:off x="2024180" y="6119609"/>
            <a:ext cx="1257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</a:t>
            </a:r>
            <a:r>
              <a:rPr lang="nb-NO" dirty="0" smtClean="0"/>
              <a:t>ed start</a:t>
            </a:r>
            <a:endParaRPr lang="nb-NO" dirty="0"/>
          </a:p>
        </p:txBody>
      </p:sp>
      <p:sp>
        <p:nvSpPr>
          <p:cNvPr id="9" name="TekstSylinder 5"/>
          <p:cNvSpPr txBox="1"/>
          <p:nvPr/>
        </p:nvSpPr>
        <p:spPr>
          <a:xfrm>
            <a:off x="5474300" y="6119609"/>
            <a:ext cx="255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</a:t>
            </a:r>
            <a:r>
              <a:rPr lang="nb-NO" dirty="0" smtClean="0"/>
              <a:t>ed ekvivalenspunktet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221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</a:t>
            </a: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1044216" y="567291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Sann konsentrasjon av klorid i prøven: 21,2 mg/L</a:t>
            </a:r>
            <a:endParaRPr lang="nb-NO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046833"/>
              </p:ext>
            </p:extLst>
          </p:nvPr>
        </p:nvGraphicFramePr>
        <p:xfrm>
          <a:off x="1044216" y="1700808"/>
          <a:ext cx="7688991" cy="3856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997">
                  <a:extLst>
                    <a:ext uri="{9D8B030D-6E8A-4147-A177-3AD203B41FA5}">
                      <a16:colId xmlns:a16="http://schemas.microsoft.com/office/drawing/2014/main" val="3551722986"/>
                    </a:ext>
                  </a:extLst>
                </a:gridCol>
                <a:gridCol w="2562997">
                  <a:extLst>
                    <a:ext uri="{9D8B030D-6E8A-4147-A177-3AD203B41FA5}">
                      <a16:colId xmlns:a16="http://schemas.microsoft.com/office/drawing/2014/main" val="3915088592"/>
                    </a:ext>
                  </a:extLst>
                </a:gridCol>
                <a:gridCol w="2562997">
                  <a:extLst>
                    <a:ext uri="{9D8B030D-6E8A-4147-A177-3AD203B41FA5}">
                      <a16:colId xmlns:a16="http://schemas.microsoft.com/office/drawing/2014/main" val="3515634161"/>
                    </a:ext>
                  </a:extLst>
                </a:gridCol>
              </a:tblGrid>
              <a:tr h="11533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300" dirty="0" smtClean="0"/>
                        <a:t>Volum tilsatt AgNO</a:t>
                      </a:r>
                      <a:r>
                        <a:rPr lang="nb-NO" sz="2300" baseline="-25000" dirty="0" smtClean="0"/>
                        <a:t>3</a:t>
                      </a:r>
                      <a:r>
                        <a:rPr lang="nb-NO" sz="2300" dirty="0" smtClean="0"/>
                        <a:t> / </a:t>
                      </a:r>
                      <a:r>
                        <a:rPr lang="nb-NO" sz="2300" dirty="0" err="1" smtClean="0"/>
                        <a:t>mL</a:t>
                      </a:r>
                      <a:endParaRPr lang="nb-NO" sz="2300" dirty="0" smtClean="0"/>
                    </a:p>
                    <a:p>
                      <a:endParaRPr lang="nb-NO" sz="2300" dirty="0"/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300" dirty="0" smtClean="0"/>
                        <a:t>Beregnet konsentrasjon av</a:t>
                      </a:r>
                      <a:r>
                        <a:rPr lang="nb-NO" sz="2300" baseline="0" dirty="0" smtClean="0"/>
                        <a:t> klorid / g/L</a:t>
                      </a:r>
                      <a:endParaRPr lang="nb-NO" sz="2300" dirty="0" smtClean="0"/>
                    </a:p>
                    <a:p>
                      <a:endParaRPr lang="nb-NO" sz="2300" dirty="0"/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/>
                        <a:t>% feil</a:t>
                      </a:r>
                      <a:endParaRPr lang="nb-NO" sz="2300" dirty="0"/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14419415"/>
                  </a:ext>
                </a:extLst>
              </a:tr>
              <a:tr h="46774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1,80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21,3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0,5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1788188361"/>
                  </a:ext>
                </a:extLst>
              </a:tr>
              <a:tr h="46774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1,82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21,5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1,7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428224312"/>
                  </a:ext>
                </a:extLst>
              </a:tr>
              <a:tr h="46774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1,84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21,8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2,8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1687087299"/>
                  </a:ext>
                </a:extLst>
              </a:tr>
              <a:tr h="46774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1,86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22,0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3,9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2407298013"/>
                  </a:ext>
                </a:extLst>
              </a:tr>
              <a:tr h="46774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1,88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22,2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5,0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4187555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93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Rydding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Hell alle løsninger i de to rørene med kork. Sørg for at korkene er godt skrudd til.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Putt alt utstyret tilbake i posen og lukk den. </a:t>
            </a:r>
          </a:p>
        </p:txBody>
      </p:sp>
      <p:pic>
        <p:nvPicPr>
          <p:cNvPr id="4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6" t="30343" r="17470" b="18396"/>
          <a:stretch/>
        </p:blipFill>
        <p:spPr>
          <a:xfrm rot="10800000">
            <a:off x="2630516" y="3594833"/>
            <a:ext cx="3882969" cy="251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7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696200" cy="1143000"/>
          </a:xfrm>
        </p:spPr>
        <p:txBody>
          <a:bodyPr/>
          <a:lstStyle/>
          <a:p>
            <a:r>
              <a:rPr lang="nb-NO" dirty="0" smtClean="0"/>
              <a:t>Lenker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981200"/>
            <a:ext cx="8424936" cy="4114800"/>
          </a:xfrm>
        </p:spPr>
        <p:txBody>
          <a:bodyPr/>
          <a:lstStyle/>
          <a:p>
            <a:r>
              <a:rPr lang="nb-NO" sz="2000" dirty="0" smtClean="0"/>
              <a:t>Om autorisasjonslisten hos miljødirektoratet: </a:t>
            </a:r>
            <a:r>
              <a:rPr lang="nb-NO" sz="2000" dirty="0">
                <a:hlinkClick r:id="rId2"/>
              </a:rPr>
              <a:t>https://www.miljodirektoratet.no/ansvarsomrader/kjemikalier/regelverk/reach/krav-om-autorisasjon/</a:t>
            </a:r>
            <a:endParaRPr lang="nb-NO" sz="2000" dirty="0" smtClean="0"/>
          </a:p>
          <a:p>
            <a:r>
              <a:rPr lang="nb-NO" sz="2000" dirty="0" smtClean="0"/>
              <a:t>Om </a:t>
            </a:r>
            <a:r>
              <a:rPr lang="nb-NO" sz="2000" dirty="0" smtClean="0"/>
              <a:t>autoriseringsprosessen: </a:t>
            </a:r>
            <a:r>
              <a:rPr lang="nb-NO" sz="2000" dirty="0">
                <a:hlinkClick r:id="rId3"/>
              </a:rPr>
              <a:t>https://</a:t>
            </a:r>
            <a:r>
              <a:rPr lang="nb-NO" sz="2000" dirty="0" smtClean="0">
                <a:hlinkClick r:id="rId3"/>
              </a:rPr>
              <a:t>echa.europa.eu/substances-of-very-high-concern-identification-explained</a:t>
            </a:r>
            <a:endParaRPr lang="nb-NO" sz="2000" dirty="0" smtClean="0"/>
          </a:p>
          <a:p>
            <a:r>
              <a:rPr lang="nb-NO" sz="2000" dirty="0"/>
              <a:t>Autoriseringslisten: </a:t>
            </a:r>
            <a:r>
              <a:rPr lang="nb-NO" sz="2000" dirty="0">
                <a:hlinkClick r:id="rId4"/>
              </a:rPr>
              <a:t>https://</a:t>
            </a:r>
            <a:r>
              <a:rPr lang="nb-NO" sz="2000" dirty="0" smtClean="0">
                <a:hlinkClick r:id="rId4"/>
              </a:rPr>
              <a:t>echa.europa.eu/authorisation-list</a:t>
            </a:r>
            <a:endParaRPr lang="nb-NO" sz="2000" dirty="0" smtClean="0"/>
          </a:p>
          <a:p>
            <a:r>
              <a:rPr lang="nb-NO" sz="2000" dirty="0" err="1" smtClean="0"/>
              <a:t>Determination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chlorinity</a:t>
            </a:r>
            <a:r>
              <a:rPr lang="nb-NO" sz="2000" dirty="0" smtClean="0"/>
              <a:t> </a:t>
            </a:r>
            <a:r>
              <a:rPr lang="nb-NO" sz="2000" dirty="0" err="1" smtClean="0"/>
              <a:t>without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use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chromate</a:t>
            </a:r>
            <a:r>
              <a:rPr lang="nb-NO" sz="2000" dirty="0" smtClean="0"/>
              <a:t> </a:t>
            </a:r>
            <a:r>
              <a:rPr lang="nb-NO" sz="2000" dirty="0" err="1" smtClean="0"/>
              <a:t>indicator</a:t>
            </a:r>
            <a:r>
              <a:rPr lang="nb-NO" sz="2000" dirty="0"/>
              <a:t>: </a:t>
            </a:r>
            <a:r>
              <a:rPr lang="nb-NO" sz="2000" dirty="0">
                <a:hlinkClick r:id="rId5"/>
              </a:rPr>
              <a:t>https://www.ncbi.nlm.nih.gov/pmc/articles/PMC3065052</a:t>
            </a:r>
            <a:r>
              <a:rPr lang="nb-NO" sz="2000" dirty="0" smtClean="0">
                <a:hlinkClick r:id="rId5"/>
              </a:rPr>
              <a:t>/</a:t>
            </a:r>
            <a:endParaRPr lang="nb-NO" sz="2000" dirty="0" smtClean="0"/>
          </a:p>
          <a:p>
            <a:r>
              <a:rPr lang="nb-NO" sz="2000" dirty="0" smtClean="0"/>
              <a:t>Basis </a:t>
            </a:r>
            <a:r>
              <a:rPr lang="nb-NO" sz="2000" dirty="0" err="1" smtClean="0"/>
              <a:t>Kemi</a:t>
            </a:r>
            <a:r>
              <a:rPr lang="nb-NO" sz="2000" dirty="0"/>
              <a:t> </a:t>
            </a:r>
            <a:r>
              <a:rPr lang="nb-NO" sz="2000" dirty="0" smtClean="0"/>
              <a:t>B: </a:t>
            </a:r>
            <a:r>
              <a:rPr lang="nb-NO" sz="2000" dirty="0" smtClean="0">
                <a:hlinkClick r:id="rId6"/>
              </a:rPr>
              <a:t>http</a:t>
            </a:r>
            <a:r>
              <a:rPr lang="nb-NO" sz="2000" dirty="0">
                <a:hlinkClick r:id="rId6"/>
              </a:rPr>
              <a:t>://www.haase.dk/titel.php?&amp;</a:t>
            </a:r>
            <a:r>
              <a:rPr lang="nb-NO" sz="2000" dirty="0" smtClean="0">
                <a:hlinkClick r:id="rId6"/>
              </a:rPr>
              <a:t>isbn=9788755912700</a:t>
            </a:r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497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8006</TotalTime>
  <Words>318</Words>
  <Application>Microsoft Office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ヒラギノ角ゴ Pro W3</vt:lpstr>
      <vt:lpstr>skolelab</vt:lpstr>
      <vt:lpstr>Forsøk uten bruk av kromater</vt:lpstr>
      <vt:lpstr>Bakgrunn for valg av elevforsøk</vt:lpstr>
      <vt:lpstr>Bakgrunn for valg av elevforsøk</vt:lpstr>
      <vt:lpstr>Primær, sekundær eller tertiær alkohol?</vt:lpstr>
      <vt:lpstr>Balanserte reaksjonsligninger</vt:lpstr>
      <vt:lpstr>Rydding</vt:lpstr>
      <vt:lpstr>Bestemmelse av kloridinnholdet i saltvann</vt:lpstr>
      <vt:lpstr>Resultater</vt:lpstr>
      <vt:lpstr>Rydding</vt:lpstr>
      <vt:lpstr>Lenker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266</cp:revision>
  <cp:lastPrinted>2018-10-15T09:49:21Z</cp:lastPrinted>
  <dcterms:created xsi:type="dcterms:W3CDTF">2014-08-11T07:38:08Z</dcterms:created>
  <dcterms:modified xsi:type="dcterms:W3CDTF">2019-10-24T13:20:17Z</dcterms:modified>
</cp:coreProperties>
</file>