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0"/>
  </p:notesMasterIdLst>
  <p:handoutMasterIdLst>
    <p:handoutMasterId r:id="rId51"/>
  </p:handoutMasterIdLst>
  <p:sldIdLst>
    <p:sldId id="256" r:id="rId2"/>
    <p:sldId id="258" r:id="rId3"/>
    <p:sldId id="356" r:id="rId4"/>
    <p:sldId id="359" r:id="rId5"/>
    <p:sldId id="360" r:id="rId6"/>
    <p:sldId id="357" r:id="rId7"/>
    <p:sldId id="288" r:id="rId8"/>
    <p:sldId id="287" r:id="rId9"/>
    <p:sldId id="325" r:id="rId10"/>
    <p:sldId id="273" r:id="rId11"/>
    <p:sldId id="315" r:id="rId12"/>
    <p:sldId id="283" r:id="rId13"/>
    <p:sldId id="277" r:id="rId14"/>
    <p:sldId id="290" r:id="rId15"/>
    <p:sldId id="280" r:id="rId16"/>
    <p:sldId id="282" r:id="rId17"/>
    <p:sldId id="317" r:id="rId18"/>
    <p:sldId id="361" r:id="rId19"/>
    <p:sldId id="362" r:id="rId20"/>
    <p:sldId id="363" r:id="rId21"/>
    <p:sldId id="365" r:id="rId22"/>
    <p:sldId id="367" r:id="rId23"/>
    <p:sldId id="327" r:id="rId24"/>
    <p:sldId id="369" r:id="rId25"/>
    <p:sldId id="370" r:id="rId26"/>
    <p:sldId id="371" r:id="rId27"/>
    <p:sldId id="278" r:id="rId28"/>
    <p:sldId id="285" r:id="rId29"/>
    <p:sldId id="308" r:id="rId30"/>
    <p:sldId id="299" r:id="rId31"/>
    <p:sldId id="318" r:id="rId32"/>
    <p:sldId id="372" r:id="rId33"/>
    <p:sldId id="374" r:id="rId34"/>
    <p:sldId id="377" r:id="rId35"/>
    <p:sldId id="326" r:id="rId36"/>
    <p:sldId id="331" r:id="rId37"/>
    <p:sldId id="329" r:id="rId38"/>
    <p:sldId id="328" r:id="rId39"/>
    <p:sldId id="330" r:id="rId40"/>
    <p:sldId id="286" r:id="rId41"/>
    <p:sldId id="375" r:id="rId42"/>
    <p:sldId id="376" r:id="rId43"/>
    <p:sldId id="378" r:id="rId44"/>
    <p:sldId id="332" r:id="rId45"/>
    <p:sldId id="333" r:id="rId46"/>
    <p:sldId id="323" r:id="rId47"/>
    <p:sldId id="324" r:id="rId48"/>
    <p:sldId id="358" r:id="rId49"/>
  </p:sldIdLst>
  <p:sldSz cx="9144000" cy="6858000" type="screen4x3"/>
  <p:notesSz cx="6794500" cy="9906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55" autoAdjust="0"/>
    <p:restoredTop sz="94505" autoAdjust="0"/>
  </p:normalViewPr>
  <p:slideViewPr>
    <p:cSldViewPr>
      <p:cViewPr varScale="1">
        <p:scale>
          <a:sx n="154" d="100"/>
          <a:sy n="154" d="100"/>
        </p:scale>
        <p:origin x="1926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2FBC85-538B-4E85-88BF-1961A2C1EC7D}" type="datetimeFigureOut">
              <a:rPr lang="nb-NO" smtClean="0"/>
              <a:t>13.08.2019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6C1A26-F6B2-4557-9390-BB58D7E1AB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7915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FB23D-9C10-4F5D-B096-4D8B42D37EBA}" type="datetimeFigureOut">
              <a:rPr lang="nb-NO" smtClean="0"/>
              <a:t>13.08.2019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CAFE8-2B8F-4DB0-A7D7-A97C6B73CC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3350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Downstreams</a:t>
            </a:r>
            <a:r>
              <a:rPr lang="nb-NO" dirty="0" smtClean="0"/>
              <a:t> </a:t>
            </a:r>
            <a:r>
              <a:rPr lang="nb-NO" dirty="0" err="1" smtClean="0"/>
              <a:t>user</a:t>
            </a:r>
            <a:r>
              <a:rPr lang="nb-NO" dirty="0" smtClean="0"/>
              <a:t>?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8514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i="1" dirty="0" smtClean="0"/>
              <a:t>Forskrift om klassifisering, merking og emballering av stoffer og stoffblandinger (CLP)</a:t>
            </a:r>
            <a:r>
              <a:rPr lang="nb-NO" dirty="0" smtClean="0"/>
              <a:t> ble innført 16. juni 2012. Denne </a:t>
            </a:r>
            <a:r>
              <a:rPr lang="nb-NO" dirty="0" err="1" smtClean="0"/>
              <a:t>forskriften</a:t>
            </a:r>
            <a:r>
              <a:rPr lang="nb-NO" dirty="0" smtClean="0"/>
              <a:t> erstatter </a:t>
            </a:r>
            <a:r>
              <a:rPr lang="nb-NO" i="1" dirty="0" smtClean="0"/>
              <a:t>Forskrift om klassifisering, merking mv. av farlige kjemikalier (Merkeforskriften)</a:t>
            </a:r>
            <a:r>
              <a:rPr lang="nb-NO" dirty="0" smtClean="0"/>
              <a:t>. </a:t>
            </a:r>
          </a:p>
          <a:p>
            <a:r>
              <a:rPr lang="nb-NO" dirty="0" smtClean="0"/>
              <a:t>Skal sikre samme merking for lagring, omsetning og transport, over hele verden.</a:t>
            </a:r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8559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EAB0058-8764-FA45-A2C0-F66876D43A8E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4974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dirty="0" err="1" smtClean="0">
                <a:latin typeface="+mn-lt"/>
                <a:ea typeface="Times New Roman"/>
                <a:cs typeface="Times New Roman"/>
              </a:rPr>
              <a:t>Concentration</a:t>
            </a:r>
            <a:r>
              <a:rPr lang="nb-NO" sz="1200" dirty="0" smtClean="0">
                <a:latin typeface="+mn-lt"/>
                <a:ea typeface="Times New Roman"/>
                <a:cs typeface="Times New Roman"/>
              </a:rPr>
              <a:t>: 3 mol/L * 82 g/mol = 246 g/L</a:t>
            </a:r>
            <a:br>
              <a:rPr lang="nb-NO" sz="1200" dirty="0" smtClean="0">
                <a:latin typeface="+mn-lt"/>
                <a:ea typeface="Times New Roman"/>
                <a:cs typeface="Times New Roman"/>
              </a:rPr>
            </a:br>
            <a:r>
              <a:rPr lang="nb-NO" sz="1200" dirty="0" smtClean="0">
                <a:latin typeface="+mn-lt"/>
                <a:ea typeface="Times New Roman"/>
                <a:cs typeface="Times New Roman"/>
              </a:rPr>
              <a:t>In </a:t>
            </a:r>
            <a:r>
              <a:rPr lang="nb-NO" sz="1200" dirty="0" err="1" smtClean="0">
                <a:latin typeface="+mn-lt"/>
                <a:ea typeface="Times New Roman"/>
                <a:cs typeface="Times New Roman"/>
              </a:rPr>
              <a:t>mass</a:t>
            </a:r>
            <a:r>
              <a:rPr lang="nb-NO" sz="1200" dirty="0" smtClean="0">
                <a:latin typeface="+mn-lt"/>
                <a:ea typeface="Times New Roman"/>
                <a:cs typeface="Times New Roman"/>
              </a:rPr>
              <a:t> %: 246 g/L / 1170 g/L * 100% = 21 % (m/m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1549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40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898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59632" y="1484784"/>
            <a:ext cx="64807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2800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sz="2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0"/>
            <a:ext cx="8208912" cy="1556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extBox 9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6" name="TextBox 5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5" name="TextBox 4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smtClean="0"/>
              <a:t>Brit Skaugrud og Svein Tveit - Skolelaboratoriet for kjemi</a:t>
            </a:r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hyperlink" Target="http://www.miljodirektoratet.no/Global/dokumenter/tema/kjemikaler/reach_clp_tidslinje_800.jpg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echa.europa.eu/information-on-chemicals/cl-inventory-database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monchemistry.org/ChemicalDetail.aspx?ref=7664-93-9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gif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s://echa.europa.eu/documents/10162/13562/clp_en.pdf/58b5dc6d-ac2a-4910-9702-e9e1f5051cc5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://eur-lex.europa.eu/LexUriServ/LexUriServ.do?uri=OJ:L:2008:353:0001:1355:en:PDF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1143000" y="1988840"/>
            <a:ext cx="7543800" cy="1143000"/>
          </a:xfrm>
        </p:spPr>
        <p:txBody>
          <a:bodyPr/>
          <a:lstStyle/>
          <a:p>
            <a:r>
              <a:rPr lang="nb-NO" sz="2400" dirty="0" err="1" smtClean="0"/>
              <a:t>Introduction</a:t>
            </a:r>
            <a:r>
              <a:rPr lang="nb-NO" sz="2400" dirty="0" smtClean="0"/>
              <a:t> to</a:t>
            </a:r>
            <a:endParaRPr lang="nb-NO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143000" y="3140968"/>
            <a:ext cx="7543800" cy="2146176"/>
          </a:xfrm>
        </p:spPr>
        <p:txBody>
          <a:bodyPr>
            <a:normAutofit/>
          </a:bodyPr>
          <a:lstStyle/>
          <a:p>
            <a:r>
              <a:rPr lang="en-US" sz="3200" dirty="0"/>
              <a:t>Classification and labelling of </a:t>
            </a:r>
            <a:r>
              <a:rPr lang="en-US" sz="3200" dirty="0" smtClean="0"/>
              <a:t>mixtures</a:t>
            </a:r>
          </a:p>
          <a:p>
            <a:pPr lvl="0"/>
            <a:endParaRPr lang="en-US" sz="1600" dirty="0" smtClean="0"/>
          </a:p>
          <a:p>
            <a:pPr lvl="0"/>
            <a:r>
              <a:rPr lang="en-US" sz="2200" dirty="0" smtClean="0"/>
              <a:t>Wednesday 14. </a:t>
            </a:r>
            <a:r>
              <a:rPr lang="en-US" sz="2200" dirty="0" err="1" smtClean="0"/>
              <a:t>aug.</a:t>
            </a:r>
            <a:r>
              <a:rPr lang="en-US" sz="2200" dirty="0" smtClean="0"/>
              <a:t> 2019 </a:t>
            </a:r>
            <a:br>
              <a:rPr lang="en-US" sz="2200" dirty="0" smtClean="0"/>
            </a:br>
            <a:r>
              <a:rPr lang="en-US" sz="2200" dirty="0" smtClean="0"/>
              <a:t>09:15 – 15.00</a:t>
            </a:r>
          </a:p>
          <a:p>
            <a:pPr lvl="0"/>
            <a:r>
              <a:rPr lang="en-US" sz="2200" dirty="0" smtClean="0"/>
              <a:t>Seminar room, </a:t>
            </a:r>
            <a:r>
              <a:rPr lang="en-US" sz="2200" dirty="0" err="1" smtClean="0"/>
              <a:t>Gleditcsh</a:t>
            </a:r>
            <a:r>
              <a:rPr lang="en-US" sz="2200" dirty="0" smtClean="0"/>
              <a:t>, </a:t>
            </a:r>
            <a:r>
              <a:rPr lang="en-US" sz="2200" dirty="0"/>
              <a:t>Chemistry </a:t>
            </a:r>
            <a:r>
              <a:rPr lang="en-US" sz="2200" dirty="0" smtClean="0"/>
              <a:t>building</a:t>
            </a:r>
            <a:endParaRPr lang="nb-NO" sz="2200" dirty="0"/>
          </a:p>
          <a:p>
            <a:endParaRPr lang="nb-NO" dirty="0"/>
          </a:p>
        </p:txBody>
      </p:sp>
      <p:pic>
        <p:nvPicPr>
          <p:cNvPr id="4" name="Picture 2" descr="http://www.miljodirektoratet.no/FileCache/Global/Temabilder%20(ikke%20i%20bruk)/clp.jpg/width_640.height_311.mode_max.Anchor_middlecen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359152"/>
            <a:ext cx="2952328" cy="1144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40360" y="6597352"/>
            <a:ext cx="38632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 smtClean="0"/>
              <a:t>Karoline </a:t>
            </a:r>
            <a:r>
              <a:rPr lang="nb-NO" sz="1050" dirty="0" err="1" smtClean="0"/>
              <a:t>Fægri</a:t>
            </a:r>
            <a:r>
              <a:rPr lang="nb-NO" sz="1050" dirty="0" smtClean="0"/>
              <a:t> og Svein Tveit, Skolelaboratoriet </a:t>
            </a:r>
            <a:r>
              <a:rPr lang="nb-NO" sz="1050" dirty="0"/>
              <a:t>i</a:t>
            </a:r>
            <a:r>
              <a:rPr lang="nb-NO" sz="1050" dirty="0" smtClean="0"/>
              <a:t> kjemi</a:t>
            </a:r>
            <a:endParaRPr lang="nb-NO" sz="1050" dirty="0"/>
          </a:p>
        </p:txBody>
      </p:sp>
    </p:spTree>
    <p:extLst>
      <p:ext uri="{BB962C8B-B14F-4D97-AF65-F5344CB8AC3E}">
        <p14:creationId xmlns:p14="http://schemas.microsoft.com/office/powerpoint/2010/main" val="313018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557808"/>
            <a:ext cx="7696200" cy="1143000"/>
          </a:xfrm>
        </p:spPr>
        <p:txBody>
          <a:bodyPr/>
          <a:lstStyle/>
          <a:p>
            <a:r>
              <a:rPr lang="nb-NO" dirty="0" err="1" smtClean="0"/>
              <a:t>Competence</a:t>
            </a:r>
            <a:r>
              <a:rPr lang="nb-NO" dirty="0" smtClean="0"/>
              <a:t> </a:t>
            </a:r>
            <a:r>
              <a:rPr lang="nb-NO" dirty="0" err="1" smtClean="0"/>
              <a:t>aims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E</a:t>
            </a:r>
            <a:r>
              <a:rPr lang="en-US" dirty="0" smtClean="0"/>
              <a:t>nable students to</a:t>
            </a:r>
            <a:r>
              <a:rPr lang="nb-NO" i="1" dirty="0" smtClean="0"/>
              <a:t>:</a:t>
            </a:r>
            <a:endParaRPr lang="nb-NO" dirty="0" smtClean="0"/>
          </a:p>
          <a:p>
            <a:pPr lvl="0"/>
            <a:r>
              <a:rPr lang="en-GB" dirty="0"/>
              <a:t>Be aware of the regulations that apply to classification and labelling of chemicals</a:t>
            </a:r>
            <a:endParaRPr lang="nb-NO" dirty="0"/>
          </a:p>
          <a:p>
            <a:pPr lvl="0"/>
            <a:r>
              <a:rPr lang="en-GB" dirty="0"/>
              <a:t>Explain some fundamental concepts used in classification and labelling of hazardous substances </a:t>
            </a:r>
            <a:r>
              <a:rPr lang="en-GB" dirty="0" smtClean="0"/>
              <a:t>and </a:t>
            </a:r>
            <a:r>
              <a:rPr lang="en-GB" dirty="0"/>
              <a:t>mixtures</a:t>
            </a:r>
            <a:endParaRPr lang="nb-NO" dirty="0"/>
          </a:p>
          <a:p>
            <a:pPr lvl="0"/>
            <a:r>
              <a:rPr lang="en-GB" dirty="0"/>
              <a:t>Explain the elements of CLP hazard labelling</a:t>
            </a:r>
            <a:endParaRPr lang="nb-NO" dirty="0"/>
          </a:p>
          <a:p>
            <a:pPr lvl="0"/>
            <a:r>
              <a:rPr lang="en-GB" dirty="0"/>
              <a:t>Label aquatic solutions of 2 </a:t>
            </a:r>
            <a:r>
              <a:rPr lang="en-GB" dirty="0" err="1"/>
              <a:t>mol</a:t>
            </a:r>
            <a:r>
              <a:rPr lang="en-GB" dirty="0"/>
              <a:t>/L </a:t>
            </a:r>
            <a:r>
              <a:rPr lang="en-GB" dirty="0" err="1"/>
              <a:t>NaOH</a:t>
            </a:r>
            <a:r>
              <a:rPr lang="en-GB" dirty="0"/>
              <a:t>, 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15 </a:t>
            </a:r>
            <a:r>
              <a:rPr lang="en-GB" dirty="0"/>
              <a:t>% </a:t>
            </a:r>
            <a:r>
              <a:rPr lang="en-GB" dirty="0" err="1"/>
              <a:t>HCl</a:t>
            </a:r>
            <a:r>
              <a:rPr lang="en-GB" dirty="0"/>
              <a:t>, 9 % NH</a:t>
            </a:r>
            <a:r>
              <a:rPr lang="en-GB" baseline="-25000" dirty="0"/>
              <a:t>3 </a:t>
            </a:r>
            <a:r>
              <a:rPr lang="en-GB" dirty="0"/>
              <a:t>and 0,2 </a:t>
            </a:r>
            <a:r>
              <a:rPr lang="en-GB" dirty="0" err="1"/>
              <a:t>mol</a:t>
            </a:r>
            <a:r>
              <a:rPr lang="en-GB" dirty="0"/>
              <a:t>/L CuSO</a:t>
            </a:r>
            <a:r>
              <a:rPr lang="en-GB" baseline="-25000" dirty="0"/>
              <a:t>4</a:t>
            </a:r>
            <a:r>
              <a:rPr lang="en-GB" dirty="0"/>
              <a:t> </a:t>
            </a:r>
            <a:endParaRPr lang="nb-NO" dirty="0"/>
          </a:p>
          <a:p>
            <a:endParaRPr lang="nb-NO" dirty="0"/>
          </a:p>
        </p:txBody>
      </p:sp>
      <p:pic>
        <p:nvPicPr>
          <p:cNvPr id="9" name="Picture 2" descr="http://www.miljodirektoratet.no/FileCache/Global/Temabilder%20(ikke%20i%20bruk)/clp.jpg/width_640.height_311.mode_max.Anchor_middlecent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04664"/>
            <a:ext cx="3647728" cy="1413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4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85800"/>
            <a:ext cx="7696200" cy="1143000"/>
          </a:xfrm>
        </p:spPr>
        <p:txBody>
          <a:bodyPr/>
          <a:lstStyle/>
          <a:p>
            <a:r>
              <a:rPr lang="nb-NO" dirty="0" err="1" smtClean="0"/>
              <a:t>Outline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484784"/>
            <a:ext cx="7696200" cy="4608512"/>
          </a:xfrm>
        </p:spPr>
        <p:txBody>
          <a:bodyPr/>
          <a:lstStyle/>
          <a:p>
            <a:r>
              <a:rPr lang="nb-NO" sz="2400" dirty="0" err="1"/>
              <a:t>B</a:t>
            </a:r>
            <a:r>
              <a:rPr lang="nb-NO" sz="2400" dirty="0" err="1" smtClean="0"/>
              <a:t>ackground</a:t>
            </a:r>
            <a:r>
              <a:rPr lang="nb-NO" sz="2400" dirty="0" smtClean="0"/>
              <a:t> </a:t>
            </a:r>
            <a:r>
              <a:rPr lang="nb-NO" sz="2400" dirty="0" err="1" smtClean="0"/>
              <a:t>information</a:t>
            </a:r>
            <a:r>
              <a:rPr lang="nb-NO" sz="2400" dirty="0" smtClean="0"/>
              <a:t> </a:t>
            </a:r>
            <a:r>
              <a:rPr lang="nb-NO" sz="2400" dirty="0" err="1" smtClean="0"/>
              <a:t>on</a:t>
            </a:r>
            <a:r>
              <a:rPr lang="nb-NO" sz="2400" dirty="0" smtClean="0"/>
              <a:t> CLP</a:t>
            </a:r>
          </a:p>
          <a:p>
            <a:r>
              <a:rPr lang="nb-NO" sz="2400" dirty="0" smtClean="0"/>
              <a:t>Definitions and </a:t>
            </a:r>
            <a:r>
              <a:rPr lang="nb-NO" sz="2400" dirty="0" err="1" smtClean="0"/>
              <a:t>rules</a:t>
            </a:r>
            <a:r>
              <a:rPr lang="nb-NO" sz="2400" dirty="0" smtClean="0"/>
              <a:t> used in </a:t>
            </a:r>
            <a:r>
              <a:rPr lang="nb-NO" sz="2400" dirty="0" err="1" smtClean="0"/>
              <a:t>classification</a:t>
            </a:r>
            <a:r>
              <a:rPr lang="nb-NO" sz="2400" dirty="0" smtClean="0"/>
              <a:t> and </a:t>
            </a:r>
            <a:r>
              <a:rPr lang="nb-NO" sz="2400" dirty="0" err="1" smtClean="0"/>
              <a:t>labelling</a:t>
            </a:r>
            <a:r>
              <a:rPr lang="nb-NO" sz="2400" dirty="0" smtClean="0"/>
              <a:t> </a:t>
            </a:r>
            <a:r>
              <a:rPr lang="nb-NO" sz="2400" dirty="0" err="1" smtClean="0"/>
              <a:t>with</a:t>
            </a:r>
            <a:r>
              <a:rPr lang="nb-NO" sz="2400" dirty="0" smtClean="0"/>
              <a:t> CLP</a:t>
            </a:r>
          </a:p>
          <a:p>
            <a:r>
              <a:rPr lang="nb-NO" sz="2400" dirty="0" err="1" smtClean="0"/>
              <a:t>Example</a:t>
            </a:r>
            <a:r>
              <a:rPr lang="nb-NO" sz="2400" dirty="0" smtClean="0"/>
              <a:t> - </a:t>
            </a:r>
            <a:r>
              <a:rPr lang="nb-NO" sz="2400" dirty="0" err="1" smtClean="0"/>
              <a:t>how</a:t>
            </a:r>
            <a:r>
              <a:rPr lang="nb-NO" sz="2400" dirty="0" smtClean="0"/>
              <a:t> to make a </a:t>
            </a:r>
            <a:r>
              <a:rPr lang="nb-NO" sz="2400" dirty="0" err="1" smtClean="0"/>
              <a:t>label</a:t>
            </a:r>
            <a:endParaRPr lang="nb-NO" sz="2400" dirty="0" smtClean="0"/>
          </a:p>
          <a:p>
            <a:r>
              <a:rPr lang="nb-NO" sz="2400" dirty="0" err="1" smtClean="0">
                <a:solidFill>
                  <a:srgbClr val="0070C0"/>
                </a:solidFill>
              </a:rPr>
              <a:t>Exercise</a:t>
            </a:r>
            <a:r>
              <a:rPr lang="nb-NO" sz="2400" dirty="0" smtClean="0">
                <a:solidFill>
                  <a:srgbClr val="0070C0"/>
                </a:solidFill>
              </a:rPr>
              <a:t> 1 &amp; 2</a:t>
            </a:r>
          </a:p>
          <a:p>
            <a:r>
              <a:rPr lang="nb-NO" sz="2400" dirty="0" smtClean="0"/>
              <a:t>More </a:t>
            </a:r>
            <a:r>
              <a:rPr lang="nb-NO" sz="2400" dirty="0" err="1" smtClean="0"/>
              <a:t>definitions</a:t>
            </a:r>
            <a:r>
              <a:rPr lang="nb-NO" sz="2400" dirty="0" smtClean="0"/>
              <a:t> and </a:t>
            </a:r>
            <a:r>
              <a:rPr lang="nb-NO" sz="2400" dirty="0" err="1" smtClean="0"/>
              <a:t>rules</a:t>
            </a:r>
            <a:endParaRPr lang="nb-NO" sz="2400" dirty="0" smtClean="0"/>
          </a:p>
          <a:p>
            <a:r>
              <a:rPr lang="nb-NO" sz="2400" dirty="0" err="1" smtClean="0">
                <a:solidFill>
                  <a:srgbClr val="0070C0"/>
                </a:solidFill>
              </a:rPr>
              <a:t>Exercise</a:t>
            </a:r>
            <a:r>
              <a:rPr lang="nb-NO" sz="2400" dirty="0" smtClean="0">
                <a:solidFill>
                  <a:srgbClr val="0070C0"/>
                </a:solidFill>
              </a:rPr>
              <a:t> 3</a:t>
            </a:r>
          </a:p>
          <a:p>
            <a:r>
              <a:rPr lang="nb-NO" sz="2400" dirty="0" smtClean="0"/>
              <a:t>Even more </a:t>
            </a:r>
            <a:r>
              <a:rPr lang="nb-NO" sz="2400" dirty="0" err="1" smtClean="0"/>
              <a:t>definitions</a:t>
            </a:r>
            <a:r>
              <a:rPr lang="nb-NO" sz="2400" dirty="0" smtClean="0"/>
              <a:t> and </a:t>
            </a:r>
            <a:r>
              <a:rPr lang="nb-NO" sz="2400" dirty="0" err="1" smtClean="0"/>
              <a:t>rules</a:t>
            </a:r>
            <a:endParaRPr lang="nb-NO" sz="2400" dirty="0" smtClean="0"/>
          </a:p>
          <a:p>
            <a:r>
              <a:rPr lang="nb-NO" sz="2400" dirty="0" err="1" smtClean="0">
                <a:solidFill>
                  <a:srgbClr val="0070C0"/>
                </a:solidFill>
              </a:rPr>
              <a:t>Exercise</a:t>
            </a:r>
            <a:r>
              <a:rPr lang="nb-NO" sz="2400" dirty="0" smtClean="0">
                <a:solidFill>
                  <a:srgbClr val="0070C0"/>
                </a:solidFill>
              </a:rPr>
              <a:t> 4</a:t>
            </a:r>
          </a:p>
          <a:p>
            <a:r>
              <a:rPr lang="nb-NO" sz="2400" dirty="0"/>
              <a:t>How do </a:t>
            </a:r>
            <a:r>
              <a:rPr lang="nb-NO" sz="2400" dirty="0" err="1"/>
              <a:t>we</a:t>
            </a:r>
            <a:r>
              <a:rPr lang="nb-NO" sz="2400" dirty="0"/>
              <a:t> </a:t>
            </a:r>
            <a:r>
              <a:rPr lang="nb-NO" sz="2400" dirty="0" err="1"/>
              <a:t>label</a:t>
            </a:r>
            <a:r>
              <a:rPr lang="nb-NO" sz="2400" dirty="0"/>
              <a:t> </a:t>
            </a:r>
            <a:r>
              <a:rPr lang="nb-NO" sz="2400" dirty="0" err="1"/>
              <a:t>chemicals</a:t>
            </a:r>
            <a:r>
              <a:rPr lang="nb-NO" sz="2400" dirty="0"/>
              <a:t> </a:t>
            </a:r>
            <a:r>
              <a:rPr lang="nb-NO" sz="2400" dirty="0" smtClean="0"/>
              <a:t>at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university</a:t>
            </a:r>
            <a:endParaRPr lang="nb-NO" sz="2400" dirty="0" smtClean="0">
              <a:solidFill>
                <a:srgbClr val="0070C0"/>
              </a:solidFill>
            </a:endParaRPr>
          </a:p>
          <a:p>
            <a:endParaRPr lang="nb-NO" dirty="0" smtClean="0"/>
          </a:p>
          <a:p>
            <a:endParaRPr lang="nb-NO" dirty="0" smtClean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60935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Breaks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10.10 – 10.30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11.30 – 12.15 – </a:t>
            </a:r>
            <a:r>
              <a:rPr lang="nb-NO" dirty="0" err="1" smtClean="0"/>
              <a:t>lunch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6543061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85800"/>
            <a:ext cx="7696200" cy="1143000"/>
          </a:xfrm>
        </p:spPr>
        <p:txBody>
          <a:bodyPr/>
          <a:lstStyle/>
          <a:p>
            <a:r>
              <a:rPr lang="nb-NO" dirty="0" err="1" smtClean="0"/>
              <a:t>Outline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484784"/>
            <a:ext cx="7696200" cy="4608512"/>
          </a:xfrm>
        </p:spPr>
        <p:txBody>
          <a:bodyPr/>
          <a:lstStyle/>
          <a:p>
            <a:r>
              <a:rPr lang="nb-NO" sz="2400" dirty="0" err="1"/>
              <a:t>B</a:t>
            </a:r>
            <a:r>
              <a:rPr lang="nb-NO" sz="2400" dirty="0" err="1" smtClean="0"/>
              <a:t>ackground</a:t>
            </a:r>
            <a:r>
              <a:rPr lang="nb-NO" sz="2400" dirty="0" smtClean="0"/>
              <a:t> </a:t>
            </a:r>
            <a:r>
              <a:rPr lang="nb-NO" sz="2400" dirty="0" err="1" smtClean="0"/>
              <a:t>information</a:t>
            </a:r>
            <a:r>
              <a:rPr lang="nb-NO" sz="2400" dirty="0" smtClean="0"/>
              <a:t> </a:t>
            </a:r>
            <a:r>
              <a:rPr lang="nb-NO" sz="2400" dirty="0" err="1" smtClean="0"/>
              <a:t>on</a:t>
            </a:r>
            <a:r>
              <a:rPr lang="nb-NO" sz="2400" dirty="0" smtClean="0"/>
              <a:t> CLP</a:t>
            </a:r>
          </a:p>
          <a:p>
            <a:r>
              <a:rPr lang="nb-NO" sz="2400" dirty="0" smtClean="0"/>
              <a:t>Definitions and </a:t>
            </a:r>
            <a:r>
              <a:rPr lang="nb-NO" sz="2400" dirty="0" err="1" smtClean="0"/>
              <a:t>rules</a:t>
            </a:r>
            <a:r>
              <a:rPr lang="nb-NO" sz="2400" dirty="0" smtClean="0"/>
              <a:t> used in </a:t>
            </a:r>
            <a:r>
              <a:rPr lang="nb-NO" sz="2400" dirty="0" err="1" smtClean="0"/>
              <a:t>classification</a:t>
            </a:r>
            <a:r>
              <a:rPr lang="nb-NO" sz="2400" dirty="0" smtClean="0"/>
              <a:t> and </a:t>
            </a:r>
            <a:r>
              <a:rPr lang="nb-NO" sz="2400" dirty="0" err="1" smtClean="0"/>
              <a:t>labelling</a:t>
            </a:r>
            <a:r>
              <a:rPr lang="nb-NO" sz="2400" dirty="0" smtClean="0"/>
              <a:t> </a:t>
            </a:r>
            <a:r>
              <a:rPr lang="nb-NO" sz="2400" dirty="0" err="1" smtClean="0"/>
              <a:t>with</a:t>
            </a:r>
            <a:r>
              <a:rPr lang="nb-NO" sz="2400" dirty="0" smtClean="0"/>
              <a:t> CLP</a:t>
            </a:r>
          </a:p>
          <a:p>
            <a:r>
              <a:rPr lang="nb-NO" sz="2400" dirty="0" err="1" smtClean="0"/>
              <a:t>Example</a:t>
            </a:r>
            <a:r>
              <a:rPr lang="nb-NO" sz="2400" dirty="0" smtClean="0"/>
              <a:t> – </a:t>
            </a:r>
            <a:r>
              <a:rPr lang="nb-NO" sz="2400" dirty="0" err="1" smtClean="0"/>
              <a:t>how</a:t>
            </a:r>
            <a:r>
              <a:rPr lang="nb-NO" sz="2400" dirty="0" smtClean="0"/>
              <a:t> to make a </a:t>
            </a:r>
            <a:r>
              <a:rPr lang="nb-NO" sz="2400" dirty="0" err="1" smtClean="0"/>
              <a:t>label</a:t>
            </a:r>
            <a:endParaRPr lang="nb-NO" sz="2400" dirty="0" smtClean="0"/>
          </a:p>
          <a:p>
            <a:r>
              <a:rPr lang="nb-NO" sz="2400" dirty="0" err="1" smtClean="0">
                <a:solidFill>
                  <a:srgbClr val="0070C0"/>
                </a:solidFill>
              </a:rPr>
              <a:t>Exercise</a:t>
            </a:r>
            <a:r>
              <a:rPr lang="nb-NO" sz="2400" dirty="0" smtClean="0">
                <a:solidFill>
                  <a:srgbClr val="0070C0"/>
                </a:solidFill>
              </a:rPr>
              <a:t> 1 &amp; 2</a:t>
            </a:r>
          </a:p>
          <a:p>
            <a:r>
              <a:rPr lang="nb-NO" sz="2400" dirty="0" smtClean="0"/>
              <a:t>More </a:t>
            </a:r>
            <a:r>
              <a:rPr lang="nb-NO" sz="2400" dirty="0" err="1" smtClean="0"/>
              <a:t>definitions</a:t>
            </a:r>
            <a:r>
              <a:rPr lang="nb-NO" sz="2400" dirty="0" smtClean="0"/>
              <a:t> and </a:t>
            </a:r>
            <a:r>
              <a:rPr lang="nb-NO" sz="2400" dirty="0" err="1" smtClean="0"/>
              <a:t>rules</a:t>
            </a:r>
            <a:endParaRPr lang="nb-NO" sz="2400" dirty="0" smtClean="0"/>
          </a:p>
          <a:p>
            <a:r>
              <a:rPr lang="nb-NO" sz="2400" dirty="0" err="1" smtClean="0">
                <a:solidFill>
                  <a:srgbClr val="0070C0"/>
                </a:solidFill>
              </a:rPr>
              <a:t>Exercise</a:t>
            </a:r>
            <a:r>
              <a:rPr lang="nb-NO" sz="2400" dirty="0" smtClean="0">
                <a:solidFill>
                  <a:srgbClr val="0070C0"/>
                </a:solidFill>
              </a:rPr>
              <a:t> 3</a:t>
            </a:r>
          </a:p>
          <a:p>
            <a:r>
              <a:rPr lang="nb-NO" sz="2400" dirty="0" smtClean="0"/>
              <a:t>Even more </a:t>
            </a:r>
            <a:r>
              <a:rPr lang="nb-NO" sz="2400" dirty="0" err="1" smtClean="0"/>
              <a:t>definitions</a:t>
            </a:r>
            <a:r>
              <a:rPr lang="nb-NO" sz="2400" dirty="0" smtClean="0"/>
              <a:t> and </a:t>
            </a:r>
            <a:r>
              <a:rPr lang="nb-NO" sz="2400" dirty="0" err="1" smtClean="0"/>
              <a:t>rules</a:t>
            </a:r>
            <a:endParaRPr lang="nb-NO" sz="2400" dirty="0" smtClean="0"/>
          </a:p>
          <a:p>
            <a:r>
              <a:rPr lang="nb-NO" sz="2400" dirty="0" err="1" smtClean="0">
                <a:solidFill>
                  <a:srgbClr val="0070C0"/>
                </a:solidFill>
              </a:rPr>
              <a:t>Exercise</a:t>
            </a:r>
            <a:r>
              <a:rPr lang="nb-NO" sz="2400" dirty="0" smtClean="0">
                <a:solidFill>
                  <a:srgbClr val="0070C0"/>
                </a:solidFill>
              </a:rPr>
              <a:t> 4</a:t>
            </a:r>
          </a:p>
          <a:p>
            <a:r>
              <a:rPr lang="nb-NO" sz="2400" dirty="0"/>
              <a:t>How do </a:t>
            </a:r>
            <a:r>
              <a:rPr lang="nb-NO" sz="2400" dirty="0" err="1"/>
              <a:t>we</a:t>
            </a:r>
            <a:r>
              <a:rPr lang="nb-NO" sz="2400" dirty="0"/>
              <a:t> </a:t>
            </a:r>
            <a:r>
              <a:rPr lang="nb-NO" sz="2400" dirty="0" err="1"/>
              <a:t>label</a:t>
            </a:r>
            <a:r>
              <a:rPr lang="nb-NO" sz="2400" dirty="0"/>
              <a:t> </a:t>
            </a:r>
            <a:r>
              <a:rPr lang="nb-NO" sz="2400" dirty="0" err="1"/>
              <a:t>chemicals</a:t>
            </a:r>
            <a:r>
              <a:rPr lang="nb-NO" sz="2400" dirty="0"/>
              <a:t> </a:t>
            </a:r>
            <a:r>
              <a:rPr lang="nb-NO" sz="2400" dirty="0" smtClean="0"/>
              <a:t>at </a:t>
            </a:r>
            <a:r>
              <a:rPr lang="nb-NO" sz="2400" dirty="0" err="1"/>
              <a:t>the</a:t>
            </a:r>
            <a:r>
              <a:rPr lang="nb-NO" sz="2400" dirty="0"/>
              <a:t> </a:t>
            </a:r>
            <a:r>
              <a:rPr lang="nb-NO" sz="2400" dirty="0" err="1" smtClean="0"/>
              <a:t>university</a:t>
            </a:r>
            <a:endParaRPr lang="nb-NO" sz="2400" dirty="0" smtClean="0">
              <a:solidFill>
                <a:srgbClr val="0070C0"/>
              </a:solidFill>
            </a:endParaRPr>
          </a:p>
          <a:p>
            <a:endParaRPr lang="nb-NO" dirty="0" smtClean="0"/>
          </a:p>
          <a:p>
            <a:endParaRPr lang="nb-NO" dirty="0" smtClean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1414139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Why</a:t>
            </a:r>
            <a:r>
              <a:rPr lang="nb-NO" dirty="0" smtClean="0"/>
              <a:t> is it </a:t>
            </a:r>
            <a:r>
              <a:rPr lang="nb-NO" dirty="0" err="1" smtClean="0"/>
              <a:t>important</a:t>
            </a:r>
            <a:r>
              <a:rPr lang="nb-NO" dirty="0" smtClean="0"/>
              <a:t> to </a:t>
            </a:r>
            <a:r>
              <a:rPr lang="nb-NO" dirty="0" err="1" smtClean="0"/>
              <a:t>classify</a:t>
            </a:r>
            <a:r>
              <a:rPr lang="nb-NO" dirty="0" smtClean="0"/>
              <a:t> and </a:t>
            </a:r>
            <a:r>
              <a:rPr lang="nb-NO" dirty="0" err="1" smtClean="0"/>
              <a:t>label</a:t>
            </a:r>
            <a:r>
              <a:rPr lang="nb-NO" dirty="0" smtClean="0"/>
              <a:t> </a:t>
            </a:r>
            <a:r>
              <a:rPr lang="nb-NO" dirty="0" err="1" smtClean="0"/>
              <a:t>chemicals</a:t>
            </a:r>
            <a:r>
              <a:rPr lang="nb-NO" dirty="0" smtClean="0"/>
              <a:t>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1451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60" y="341784"/>
            <a:ext cx="5968008" cy="1143000"/>
          </a:xfrm>
        </p:spPr>
        <p:txBody>
          <a:bodyPr/>
          <a:lstStyle/>
          <a:p>
            <a:r>
              <a:rPr lang="nb-NO" sz="2800" dirty="0" smtClean="0">
                <a:solidFill>
                  <a:srgbClr val="FF0000"/>
                </a:solidFill>
              </a:rPr>
              <a:t>HSE</a:t>
            </a:r>
            <a:r>
              <a:rPr lang="nb-NO" sz="2800" dirty="0" smtClean="0"/>
              <a:t>/</a:t>
            </a:r>
            <a:r>
              <a:rPr lang="nb-NO" sz="2800" dirty="0" smtClean="0">
                <a:solidFill>
                  <a:srgbClr val="0070C0"/>
                </a:solidFill>
              </a:rPr>
              <a:t>HMS</a:t>
            </a:r>
            <a:r>
              <a:rPr lang="nb-NO" sz="2800" dirty="0" smtClean="0"/>
              <a:t> – </a:t>
            </a:r>
            <a:r>
              <a:rPr lang="nb-NO" sz="2800" dirty="0" err="1" smtClean="0"/>
              <a:t>authorities</a:t>
            </a:r>
            <a:r>
              <a:rPr lang="nb-NO" sz="2800" dirty="0" smtClean="0"/>
              <a:t> in Norway</a:t>
            </a:r>
            <a:endParaRPr lang="nb-NO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0073336"/>
              </p:ext>
            </p:extLst>
          </p:nvPr>
        </p:nvGraphicFramePr>
        <p:xfrm>
          <a:off x="0" y="1196752"/>
          <a:ext cx="9144000" cy="56612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673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36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3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91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Nature  </a:t>
                      </a:r>
                      <a:r>
                        <a:rPr lang="nb-NO" sz="2000" dirty="0" err="1">
                          <a:effectLst/>
                        </a:rPr>
                        <a:t>of</a:t>
                      </a:r>
                      <a:r>
                        <a:rPr lang="nb-NO" sz="2000" dirty="0">
                          <a:effectLst/>
                        </a:rPr>
                        <a:t> </a:t>
                      </a:r>
                      <a:r>
                        <a:rPr lang="nb-NO" sz="2000" dirty="0" err="1">
                          <a:effectLst/>
                        </a:rPr>
                        <a:t>hazards</a:t>
                      </a:r>
                      <a:endParaRPr lang="nb-NO" sz="20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effectLst/>
                        </a:rPr>
                        <a:t>Resposible</a:t>
                      </a:r>
                      <a:r>
                        <a:rPr lang="en-US" sz="2000" dirty="0" smtClean="0">
                          <a:effectLst/>
                        </a:rPr>
                        <a:t> authorities for HSE-laws </a:t>
                      </a:r>
                      <a:r>
                        <a:rPr lang="en-US" sz="2000" dirty="0">
                          <a:effectLst/>
                        </a:rPr>
                        <a:t>and regulations</a:t>
                      </a:r>
                      <a:endParaRPr lang="nb-NO" sz="20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45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solidFill>
                            <a:srgbClr val="FF0000"/>
                          </a:solidFill>
                          <a:effectLst/>
                        </a:rPr>
                        <a:t>Health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solidFill>
                            <a:srgbClr val="0070C0"/>
                          </a:solidFill>
                          <a:effectLst/>
                        </a:rPr>
                        <a:t>H</a:t>
                      </a:r>
                      <a:r>
                        <a:rPr lang="nb-NO" sz="2400" dirty="0">
                          <a:effectLst/>
                        </a:rPr>
                        <a:t>else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900" dirty="0">
                          <a:effectLst/>
                        </a:rPr>
                        <a:t> </a:t>
                      </a:r>
                      <a:endParaRPr lang="nb-NO" sz="1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Health </a:t>
                      </a:r>
                      <a:endParaRPr lang="nb-NO" sz="2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Norwegian </a:t>
                      </a:r>
                      <a:r>
                        <a:rPr lang="en-US" sz="2400" dirty="0" err="1">
                          <a:effectLst/>
                        </a:rPr>
                        <a:t>Labour</a:t>
                      </a:r>
                      <a:r>
                        <a:rPr lang="en-US" sz="2400" dirty="0">
                          <a:effectLst/>
                        </a:rPr>
                        <a:t> Inspection Authority</a:t>
                      </a:r>
                      <a:endParaRPr lang="nb-NO" sz="2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i="1" dirty="0" err="1">
                          <a:effectLst/>
                        </a:rPr>
                        <a:t>Arbeidstilsynet</a:t>
                      </a:r>
                      <a:endParaRPr lang="nb-NO" sz="2400" i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13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err="1">
                          <a:solidFill>
                            <a:srgbClr val="FF0000"/>
                          </a:solidFill>
                          <a:effectLst/>
                        </a:rPr>
                        <a:t>Safety</a:t>
                      </a:r>
                      <a:endParaRPr lang="nb-NO" sz="24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solidFill>
                            <a:srgbClr val="0070C0"/>
                          </a:solidFill>
                          <a:effectLst/>
                        </a:rPr>
                        <a:t>S</a:t>
                      </a:r>
                      <a:r>
                        <a:rPr lang="nb-NO" sz="2400" dirty="0">
                          <a:effectLst/>
                        </a:rPr>
                        <a:t>ikkerhet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900" dirty="0">
                          <a:effectLst/>
                        </a:rPr>
                        <a:t> </a:t>
                      </a:r>
                      <a:endParaRPr lang="nb-NO" sz="1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err="1">
                          <a:effectLst/>
                        </a:rPr>
                        <a:t>Physical</a:t>
                      </a:r>
                      <a:r>
                        <a:rPr lang="nb-NO" sz="2400" dirty="0">
                          <a:effectLst/>
                        </a:rPr>
                        <a:t> </a:t>
                      </a:r>
                      <a:endParaRPr lang="nb-NO" sz="2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Norwegian Directorate for Civil Protection</a:t>
                      </a:r>
                      <a:endParaRPr lang="nb-NO" sz="2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i="1" dirty="0">
                          <a:effectLst/>
                        </a:rPr>
                        <a:t>Direktoratet for </a:t>
                      </a:r>
                      <a:r>
                        <a:rPr lang="nb-NO" sz="2400" i="1" dirty="0" smtClean="0">
                          <a:effectLst/>
                        </a:rPr>
                        <a:t>samfunnssikkerhet </a:t>
                      </a:r>
                      <a:r>
                        <a:rPr lang="nb-NO" sz="2400" i="1" dirty="0">
                          <a:effectLst/>
                        </a:rPr>
                        <a:t>og </a:t>
                      </a:r>
                      <a:r>
                        <a:rPr lang="nb-NO" sz="2400" i="1" dirty="0" smtClean="0">
                          <a:effectLst/>
                        </a:rPr>
                        <a:t>beredskap (DSB)</a:t>
                      </a:r>
                      <a:endParaRPr lang="nb-NO" sz="2400" i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61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solidFill>
                            <a:srgbClr val="FF0000"/>
                          </a:solidFill>
                          <a:effectLst/>
                        </a:rPr>
                        <a:t>Environment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solidFill>
                            <a:srgbClr val="0070C0"/>
                          </a:solidFill>
                          <a:effectLst/>
                        </a:rPr>
                        <a:t>M</a:t>
                      </a:r>
                      <a:r>
                        <a:rPr lang="nb-NO" sz="2400" dirty="0">
                          <a:effectLst/>
                        </a:rPr>
                        <a:t>iljø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900" dirty="0">
                          <a:effectLst/>
                        </a:rPr>
                        <a:t> </a:t>
                      </a:r>
                      <a:endParaRPr lang="nb-NO" sz="1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Environment</a:t>
                      </a:r>
                      <a:endParaRPr lang="nb-NO" sz="20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Norwegian Environment Agency</a:t>
                      </a:r>
                      <a:endParaRPr lang="nb-NO" sz="2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i="1" dirty="0">
                          <a:effectLst/>
                        </a:rPr>
                        <a:t>Miljødirektoratet</a:t>
                      </a:r>
                      <a:endParaRPr lang="nb-NO" sz="2400" i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021" y="2420888"/>
            <a:ext cx="1551235" cy="63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201268"/>
            <a:ext cx="1905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242" y="5445224"/>
            <a:ext cx="891014" cy="881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613" y="116632"/>
            <a:ext cx="280987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006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20688"/>
            <a:ext cx="7696200" cy="1143000"/>
          </a:xfrm>
        </p:spPr>
        <p:txBody>
          <a:bodyPr/>
          <a:lstStyle/>
          <a:p>
            <a:r>
              <a:rPr lang="nb-NO" sz="2800" dirty="0" err="1"/>
              <a:t>About</a:t>
            </a:r>
            <a:r>
              <a:rPr lang="nb-NO" sz="2800" dirty="0"/>
              <a:t>  </a:t>
            </a:r>
            <a:r>
              <a:rPr lang="nb-NO" sz="2800" dirty="0" err="1"/>
              <a:t>Regulation</a:t>
            </a:r>
            <a:r>
              <a:rPr lang="nb-NO" sz="2800" dirty="0"/>
              <a:t> (EC) No 1272/2008 </a:t>
            </a:r>
            <a:r>
              <a:rPr lang="nb-NO" sz="2800" dirty="0">
                <a:solidFill>
                  <a:srgbClr val="FF0000"/>
                </a:solidFill>
              </a:rPr>
              <a:t>(CLP)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9654867"/>
              </p:ext>
            </p:extLst>
          </p:nvPr>
        </p:nvGraphicFramePr>
        <p:xfrm>
          <a:off x="0" y="1700808"/>
          <a:ext cx="9144000" cy="5256584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4756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68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87383">
                <a:tc>
                  <a:txBody>
                    <a:bodyPr/>
                    <a:lstStyle/>
                    <a:p>
                      <a:pPr marL="0" marR="0" indent="0" algn="l" defTabSz="36292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GHS</a:t>
                      </a:r>
                    </a:p>
                    <a:p>
                      <a:pPr marL="0" marR="0" indent="0" algn="l" defTabSz="36292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4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36292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SimSun"/>
                          <a:cs typeface="Times New Roman"/>
                        </a:rPr>
                        <a:t>G</a:t>
                      </a:r>
                      <a:r>
                        <a:rPr lang="nb-NO" sz="2400" b="1" dirty="0" smtClean="0">
                          <a:effectLst/>
                          <a:latin typeface="+mn-lt"/>
                          <a:ea typeface="SimSun"/>
                          <a:cs typeface="Times New Roman"/>
                        </a:rPr>
                        <a:t>lobal </a:t>
                      </a:r>
                      <a:r>
                        <a:rPr lang="nb-NO" sz="2400" b="1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SimSun"/>
                          <a:cs typeface="Times New Roman"/>
                        </a:rPr>
                        <a:t>H</a:t>
                      </a:r>
                      <a:r>
                        <a:rPr lang="nb-NO" sz="2400" b="1" dirty="0" err="1" smtClean="0">
                          <a:effectLst/>
                          <a:latin typeface="+mn-lt"/>
                          <a:ea typeface="SimSun"/>
                          <a:cs typeface="Times New Roman"/>
                        </a:rPr>
                        <a:t>armonized</a:t>
                      </a:r>
                      <a:r>
                        <a:rPr lang="nb-NO" sz="2400" b="1" dirty="0" smtClean="0">
                          <a:effectLst/>
                          <a:latin typeface="+mn-lt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nb-NO" sz="24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SimSun"/>
                          <a:cs typeface="Times New Roman"/>
                        </a:rPr>
                        <a:t>S</a:t>
                      </a:r>
                      <a:r>
                        <a:rPr lang="nb-NO" sz="2400" b="1" dirty="0" smtClean="0">
                          <a:effectLst/>
                          <a:latin typeface="+mn-lt"/>
                          <a:ea typeface="SimSun"/>
                          <a:cs typeface="Times New Roman"/>
                        </a:rPr>
                        <a:t>ystem </a:t>
                      </a:r>
                      <a:r>
                        <a:rPr lang="en-US" sz="2400" b="1" dirty="0" smtClean="0"/>
                        <a:t>for classification and labelling of chemicals </a:t>
                      </a:r>
                      <a:endParaRPr lang="nb-NO" sz="2400" b="1" dirty="0" smtClean="0">
                        <a:effectLst/>
                        <a:latin typeface="+mn-lt"/>
                        <a:ea typeface="SimSu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FNs globalt harmoniserte system for klassifisering og merking </a:t>
                      </a:r>
                      <a:r>
                        <a:rPr lang="nb-NO" sz="2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av kjemikalier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9201">
                <a:tc>
                  <a:txBody>
                    <a:bodyPr/>
                    <a:lstStyle/>
                    <a:p>
                      <a:r>
                        <a:rPr lang="nb-NO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ECHA</a:t>
                      </a:r>
                    </a:p>
                    <a:p>
                      <a:endParaRPr lang="nb-NO" sz="24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36292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uropean </a:t>
                      </a:r>
                      <a:r>
                        <a:rPr lang="nb-NO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emicals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b-NO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gency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responsible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for 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implementing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GHS in EU by 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establishing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updating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 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inventory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for GHS 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substances</a:t>
                      </a:r>
                      <a:endParaRPr lang="nb-NO" sz="2400" dirty="0" smtClean="0"/>
                    </a:p>
                    <a:p>
                      <a:pPr marL="0" marR="0" indent="0" algn="l" defTabSz="36292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Det europeiske kjemikaliebyrået ECHA har ansvar for å etablere og holde oppdatert et register over stoffers fareklassifisering og -merking.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4581200"/>
            <a:ext cx="1080000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2276952"/>
            <a:ext cx="1080000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75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6247727"/>
              </p:ext>
            </p:extLst>
          </p:nvPr>
        </p:nvGraphicFramePr>
        <p:xfrm>
          <a:off x="26318" y="1772816"/>
          <a:ext cx="9117682" cy="5085184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5933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24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12127">
                <a:tc>
                  <a:txBody>
                    <a:bodyPr/>
                    <a:lstStyle/>
                    <a:p>
                      <a:pPr marL="0" marR="0" indent="0" algn="l" defTabSz="36292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2400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2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nb-NO" sz="24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Regulation</a:t>
                      </a:r>
                      <a:r>
                        <a:rPr lang="nb-NO" sz="2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(EC) No </a:t>
                      </a:r>
                      <a:r>
                        <a:rPr lang="nb-NO" sz="2400" dirty="0" smtClean="0"/>
                        <a:t>1907/2006 </a:t>
                      </a:r>
                      <a:endParaRPr lang="nb-NO" sz="24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nb-NO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egistration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nb-NO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b-NO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registrering</a:t>
                      </a:r>
                    </a:p>
                    <a:p>
                      <a:r>
                        <a:rPr lang="nb-NO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valuation,</a:t>
                      </a:r>
                      <a:r>
                        <a:rPr lang="nb-NO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b-NO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vurdering </a:t>
                      </a:r>
                    </a:p>
                    <a:p>
                      <a:r>
                        <a:rPr lang="nb-NO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uthorisation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b-NO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and </a:t>
                      </a:r>
                      <a:r>
                        <a:rPr lang="nb-NO" sz="2400" b="1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estriction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nb-NO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godkjenning og begrensning</a:t>
                      </a:r>
                    </a:p>
                    <a:p>
                      <a:r>
                        <a:rPr lang="nb-NO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emicals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nb-NO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kjemikalier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30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CLP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24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nb-NO" sz="2400" dirty="0" err="1" smtClean="0"/>
                        <a:t>Regulation</a:t>
                      </a:r>
                      <a:r>
                        <a:rPr lang="nb-NO" sz="2400" dirty="0" smtClean="0"/>
                        <a:t> (EC) No 1272/2008</a:t>
                      </a:r>
                      <a:endParaRPr lang="en-US" sz="24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lassification. </a:t>
                      </a:r>
                      <a:r>
                        <a:rPr lang="en-US" sz="2400" b="0" kern="120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klassifisering</a:t>
                      </a:r>
                      <a:r>
                        <a:rPr lang="en-US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US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L</a:t>
                      </a:r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abelling, </a:t>
                      </a:r>
                      <a:r>
                        <a:rPr lang="en-US" sz="2400" b="0" kern="120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merking</a:t>
                      </a:r>
                      <a:endParaRPr lang="en-US" sz="2400" b="0" kern="1200" dirty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ackaging</a:t>
                      </a:r>
                      <a:r>
                        <a:rPr lang="en-US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of Substances and Mixtures, </a:t>
                      </a:r>
                      <a:r>
                        <a:rPr lang="en-US" sz="2400" b="0" kern="120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og</a:t>
                      </a:r>
                      <a:r>
                        <a:rPr lang="en-US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emballering</a:t>
                      </a:r>
                      <a:r>
                        <a:rPr lang="en-US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av</a:t>
                      </a:r>
                      <a:r>
                        <a:rPr lang="en-US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stoffer</a:t>
                      </a:r>
                      <a:r>
                        <a:rPr lang="en-US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og</a:t>
                      </a:r>
                      <a:r>
                        <a:rPr lang="en-US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stoffblandinger</a:t>
                      </a:r>
                      <a:endParaRPr lang="en-US" sz="2400" b="0" kern="1200" dirty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696200" cy="1143000"/>
          </a:xfrm>
        </p:spPr>
        <p:txBody>
          <a:bodyPr/>
          <a:lstStyle/>
          <a:p>
            <a:r>
              <a:rPr lang="nb-NO" sz="2800" dirty="0" err="1"/>
              <a:t>About</a:t>
            </a:r>
            <a:r>
              <a:rPr lang="nb-NO" sz="2800" dirty="0"/>
              <a:t>  </a:t>
            </a:r>
            <a:r>
              <a:rPr lang="nb-NO" sz="2800" dirty="0" err="1"/>
              <a:t>Regulation</a:t>
            </a:r>
            <a:r>
              <a:rPr lang="nb-NO" sz="2800" dirty="0"/>
              <a:t> (EC) No 1272/2008 </a:t>
            </a:r>
            <a:r>
              <a:rPr lang="nb-NO" sz="2800" dirty="0">
                <a:solidFill>
                  <a:srgbClr val="FF0000"/>
                </a:solidFill>
              </a:rPr>
              <a:t>(CLP)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32" y="3164636"/>
            <a:ext cx="1080000" cy="735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32" y="2348880"/>
            <a:ext cx="1080000" cy="648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32" y="5653323"/>
            <a:ext cx="1080000" cy="735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32" y="4869160"/>
            <a:ext cx="1080000" cy="648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847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nb-NO" dirty="0" err="1" smtClean="0"/>
              <a:t>Timeline</a:t>
            </a:r>
            <a:r>
              <a:rPr lang="nb-NO" dirty="0" smtClean="0"/>
              <a:t> for </a:t>
            </a:r>
            <a:r>
              <a:rPr lang="nb-NO" dirty="0" err="1" smtClean="0"/>
              <a:t>implementing</a:t>
            </a:r>
            <a:r>
              <a:rPr lang="nb-NO" dirty="0" smtClean="0"/>
              <a:t> CLP</a:t>
            </a:r>
            <a:endParaRPr lang="nb-N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7" y="1340768"/>
            <a:ext cx="9117703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Bildeforklaring formet som et rektangel 6"/>
          <p:cNvSpPr/>
          <p:nvPr/>
        </p:nvSpPr>
        <p:spPr bwMode="auto">
          <a:xfrm>
            <a:off x="539552" y="4681552"/>
            <a:ext cx="2880320" cy="907688"/>
          </a:xfrm>
          <a:prstGeom prst="wedgeRectCallout">
            <a:avLst>
              <a:gd name="adj1" fmla="val 42790"/>
              <a:gd name="adj2" fmla="val -248178"/>
            </a:avLst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 smtClean="0">
                <a:solidFill>
                  <a:srgbClr val="000000"/>
                </a:solidFill>
              </a:rPr>
              <a:t>1. </a:t>
            </a:r>
            <a:r>
              <a:rPr lang="nb-NO" sz="2400" dirty="0" err="1" smtClean="0">
                <a:solidFill>
                  <a:srgbClr val="000000"/>
                </a:solidFill>
              </a:rPr>
              <a:t>December</a:t>
            </a:r>
            <a:r>
              <a:rPr lang="nb-NO" sz="2400" dirty="0" smtClean="0">
                <a:solidFill>
                  <a:srgbClr val="000000"/>
                </a:solidFill>
              </a:rPr>
              <a:t> 2010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 smtClean="0">
                <a:solidFill>
                  <a:srgbClr val="000000"/>
                </a:solidFill>
              </a:rPr>
              <a:t>CLP in EU</a:t>
            </a:r>
            <a:endParaRPr lang="nb-NO" sz="2400" dirty="0">
              <a:solidFill>
                <a:srgbClr val="000000"/>
              </a:solidFill>
            </a:endParaRPr>
          </a:p>
        </p:txBody>
      </p:sp>
      <p:sp>
        <p:nvSpPr>
          <p:cNvPr id="11" name="Bildeforklaring formet som et rektangel 10"/>
          <p:cNvSpPr/>
          <p:nvPr/>
        </p:nvSpPr>
        <p:spPr bwMode="auto">
          <a:xfrm>
            <a:off x="3851920" y="4005064"/>
            <a:ext cx="2304256" cy="864096"/>
          </a:xfrm>
          <a:prstGeom prst="wedgeRectCallout">
            <a:avLst>
              <a:gd name="adj1" fmla="val -30655"/>
              <a:gd name="adj2" fmla="val -178908"/>
            </a:avLst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 smtClean="0">
                <a:solidFill>
                  <a:srgbClr val="000000"/>
                </a:solidFill>
              </a:rPr>
              <a:t>16. June 2012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 smtClean="0">
                <a:solidFill>
                  <a:srgbClr val="000000"/>
                </a:solidFill>
              </a:rPr>
              <a:t>CLP in Norway</a:t>
            </a:r>
            <a:endParaRPr lang="nb-NO" sz="2400" dirty="0">
              <a:solidFill>
                <a:srgbClr val="000000"/>
              </a:solidFill>
            </a:endParaRPr>
          </a:p>
        </p:txBody>
      </p:sp>
      <p:sp>
        <p:nvSpPr>
          <p:cNvPr id="10" name="Bildeforklaring formet som et rektangel 7"/>
          <p:cNvSpPr/>
          <p:nvPr/>
        </p:nvSpPr>
        <p:spPr bwMode="auto">
          <a:xfrm>
            <a:off x="6156176" y="5214025"/>
            <a:ext cx="2304256" cy="1167303"/>
          </a:xfrm>
          <a:prstGeom prst="wedgeRectCallout">
            <a:avLst>
              <a:gd name="adj1" fmla="val -46774"/>
              <a:gd name="adj2" fmla="val -247276"/>
            </a:avLst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 smtClean="0">
                <a:solidFill>
                  <a:srgbClr val="000000"/>
                </a:solidFill>
              </a:rPr>
              <a:t>Old </a:t>
            </a:r>
            <a:r>
              <a:rPr lang="nb-NO" sz="2400" dirty="0" err="1" smtClean="0">
                <a:solidFill>
                  <a:srgbClr val="000000"/>
                </a:solidFill>
              </a:rPr>
              <a:t>labels</a:t>
            </a:r>
            <a:r>
              <a:rPr lang="nb-NO" sz="2400" dirty="0" smtClean="0">
                <a:solidFill>
                  <a:srgbClr val="000000"/>
                </a:solidFill>
              </a:rPr>
              <a:t> and CLP </a:t>
            </a:r>
            <a:r>
              <a:rPr lang="nb-NO" sz="2400" dirty="0" err="1" smtClean="0">
                <a:solidFill>
                  <a:srgbClr val="000000"/>
                </a:solidFill>
              </a:rPr>
              <a:t>until</a:t>
            </a:r>
            <a:r>
              <a:rPr lang="nb-NO" sz="2400" dirty="0" smtClean="0">
                <a:solidFill>
                  <a:srgbClr val="000000"/>
                </a:solidFill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 smtClean="0">
                <a:solidFill>
                  <a:srgbClr val="000000"/>
                </a:solidFill>
              </a:rPr>
              <a:t>1. June 2015</a:t>
            </a:r>
          </a:p>
        </p:txBody>
      </p:sp>
      <p:sp>
        <p:nvSpPr>
          <p:cNvPr id="12" name="Bildeforklaring formet som et rektangel 7"/>
          <p:cNvSpPr/>
          <p:nvPr/>
        </p:nvSpPr>
        <p:spPr bwMode="auto">
          <a:xfrm>
            <a:off x="7236296" y="3629368"/>
            <a:ext cx="1863153" cy="1239792"/>
          </a:xfrm>
          <a:prstGeom prst="wedgeRectCallout">
            <a:avLst>
              <a:gd name="adj1" fmla="val -33935"/>
              <a:gd name="adj2" fmla="val -108502"/>
            </a:avLst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 err="1" smtClean="0">
                <a:solidFill>
                  <a:srgbClr val="000000"/>
                </a:solidFill>
              </a:rPr>
              <a:t>only</a:t>
            </a:r>
            <a:r>
              <a:rPr lang="nb-NO" sz="2400" dirty="0" smtClean="0">
                <a:solidFill>
                  <a:srgbClr val="000000"/>
                </a:solidFill>
              </a:rPr>
              <a:t> CLP </a:t>
            </a:r>
            <a:r>
              <a:rPr lang="nb-NO" sz="2400" dirty="0" err="1" smtClean="0">
                <a:solidFill>
                  <a:srgbClr val="000000"/>
                </a:solidFill>
              </a:rPr>
              <a:t>after</a:t>
            </a:r>
            <a:endParaRPr lang="nb-NO" sz="2400" dirty="0" smtClean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 smtClean="0">
                <a:solidFill>
                  <a:srgbClr val="000000"/>
                </a:solidFill>
              </a:rPr>
              <a:t>1. juni 2017</a:t>
            </a:r>
          </a:p>
        </p:txBody>
      </p:sp>
      <p:sp>
        <p:nvSpPr>
          <p:cNvPr id="9" name="Rectangle 8"/>
          <p:cNvSpPr/>
          <p:nvPr/>
        </p:nvSpPr>
        <p:spPr>
          <a:xfrm>
            <a:off x="2685253" y="6611333"/>
            <a:ext cx="640871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900" dirty="0" smtClean="0"/>
              <a:t>Kilde: </a:t>
            </a:r>
            <a:r>
              <a:rPr lang="nb-NO" sz="900" dirty="0" smtClean="0">
                <a:hlinkClick r:id="rId4"/>
              </a:rPr>
              <a:t>http</a:t>
            </a:r>
            <a:r>
              <a:rPr lang="nb-NO" sz="900" dirty="0">
                <a:hlinkClick r:id="rId4"/>
              </a:rPr>
              <a:t>://</a:t>
            </a:r>
            <a:r>
              <a:rPr lang="nb-NO" sz="900" dirty="0" smtClean="0">
                <a:hlinkClick r:id="rId4"/>
              </a:rPr>
              <a:t>www.miljodirektoratet.no/Global/dokumenter/tema/kjemikaler/reach_clp_tidslinje_800.jpg</a:t>
            </a:r>
            <a:r>
              <a:rPr lang="nb-NO" sz="900" dirty="0" smtClean="0"/>
              <a:t> (august 2014)</a:t>
            </a:r>
            <a:endParaRPr lang="nb-NO" sz="9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16633"/>
            <a:ext cx="2696915" cy="482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592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5228431" y="784113"/>
            <a:ext cx="3240360" cy="79208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Product </a:t>
            </a:r>
            <a:r>
              <a:rPr kumimoji="0" lang="nb-NO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identifier</a:t>
            </a: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217343" y="2063956"/>
            <a:ext cx="3240360" cy="57606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Hazard</a:t>
            </a:r>
            <a:r>
              <a:rPr kumimoji="0" lang="nb-NO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kumimoji="0" lang="nb-NO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pictogram</a:t>
            </a: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220072" y="3149586"/>
            <a:ext cx="3240360" cy="56744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Signal </a:t>
            </a:r>
            <a:r>
              <a:rPr kumimoji="0" lang="nb-NO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word</a:t>
            </a: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220072" y="3749633"/>
            <a:ext cx="3240360" cy="57606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Hazard</a:t>
            </a:r>
            <a:r>
              <a:rPr kumimoji="0" lang="nb-NO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statement</a:t>
            </a: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217343" y="4345144"/>
            <a:ext cx="3240360" cy="93610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Precautionary</a:t>
            </a:r>
            <a:r>
              <a:rPr kumimoji="0" lang="nb-NO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statement</a:t>
            </a: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217343" y="5315246"/>
            <a:ext cx="3240360" cy="57606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Company </a:t>
            </a:r>
            <a:r>
              <a:rPr kumimoji="0" lang="nb-NO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identity</a:t>
            </a: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932040" y="6256759"/>
            <a:ext cx="3536751" cy="57606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1619672" y="6381328"/>
            <a:ext cx="3240360" cy="123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Rektangel 3"/>
          <p:cNvSpPr/>
          <p:nvPr/>
        </p:nvSpPr>
        <p:spPr bwMode="auto">
          <a:xfrm>
            <a:off x="251520" y="44624"/>
            <a:ext cx="5472608" cy="5420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3600" b="1" dirty="0" err="1"/>
              <a:t>Hazard</a:t>
            </a:r>
            <a:r>
              <a:rPr lang="nb-NO" sz="3600" b="1" dirty="0"/>
              <a:t> </a:t>
            </a:r>
            <a:r>
              <a:rPr lang="nb-NO" sz="3600" b="1" dirty="0" err="1"/>
              <a:t>communication</a:t>
            </a:r>
            <a:endParaRPr kumimoji="0" lang="nb-NO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418" y="684402"/>
            <a:ext cx="4819650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301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Product </a:t>
            </a:r>
            <a:r>
              <a:rPr lang="nb-NO" dirty="0" err="1" smtClean="0"/>
              <a:t>identifier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b-NO" sz="2200" dirty="0" smtClean="0"/>
          </a:p>
          <a:p>
            <a:r>
              <a:rPr lang="nb-NO" dirty="0" err="1" smtClean="0"/>
              <a:t>Name</a:t>
            </a:r>
            <a:r>
              <a:rPr lang="nb-NO" dirty="0" smtClean="0"/>
              <a:t> </a:t>
            </a:r>
            <a:r>
              <a:rPr lang="nb-NO" dirty="0"/>
              <a:t>and </a:t>
            </a:r>
            <a:r>
              <a:rPr lang="nb-NO" dirty="0" err="1"/>
              <a:t>identification</a:t>
            </a:r>
            <a:r>
              <a:rPr lang="nb-NO" dirty="0"/>
              <a:t> </a:t>
            </a:r>
            <a:r>
              <a:rPr lang="nb-NO" dirty="0" err="1"/>
              <a:t>number</a:t>
            </a:r>
            <a:r>
              <a:rPr lang="nb-NO" dirty="0"/>
              <a:t> given </a:t>
            </a:r>
            <a:r>
              <a:rPr lang="nb-NO" dirty="0" smtClean="0"/>
              <a:t>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>
                <a:hlinkClick r:id="rId2"/>
              </a:rPr>
              <a:t>Classification</a:t>
            </a:r>
            <a:r>
              <a:rPr lang="nb-NO" dirty="0" smtClean="0">
                <a:hlinkClick r:id="rId2"/>
              </a:rPr>
              <a:t> and </a:t>
            </a:r>
            <a:r>
              <a:rPr lang="nb-NO" dirty="0" err="1" smtClean="0">
                <a:hlinkClick r:id="rId2"/>
              </a:rPr>
              <a:t>Labelling</a:t>
            </a:r>
            <a:r>
              <a:rPr lang="nb-NO" dirty="0" smtClean="0">
                <a:hlinkClick r:id="rId2"/>
              </a:rPr>
              <a:t> Inventory</a:t>
            </a:r>
            <a:r>
              <a:rPr lang="nb-NO" dirty="0"/>
              <a:t/>
            </a:r>
            <a:br>
              <a:rPr lang="nb-NO" dirty="0"/>
            </a:br>
            <a:endParaRPr lang="nb-NO" dirty="0" smtClean="0"/>
          </a:p>
          <a:p>
            <a:pPr marL="0" indent="0">
              <a:buNone/>
            </a:pPr>
            <a:r>
              <a:rPr lang="nb-NO" sz="2200" dirty="0" err="1"/>
              <a:t>if</a:t>
            </a:r>
            <a:r>
              <a:rPr lang="nb-NO" sz="2200" dirty="0"/>
              <a:t> not </a:t>
            </a:r>
            <a:r>
              <a:rPr lang="nb-NO" sz="2200" dirty="0" err="1"/>
              <a:t>included</a:t>
            </a:r>
            <a:r>
              <a:rPr lang="nb-NO" sz="2200" dirty="0"/>
              <a:t> in </a:t>
            </a:r>
            <a:r>
              <a:rPr lang="nb-NO" sz="2200" dirty="0" smtClean="0"/>
              <a:t>C&amp;L Inventory</a:t>
            </a:r>
          </a:p>
          <a:p>
            <a:r>
              <a:rPr lang="nb-NO" dirty="0" smtClean="0"/>
              <a:t>CAS </a:t>
            </a:r>
            <a:r>
              <a:rPr lang="nb-NO" dirty="0" err="1" smtClean="0"/>
              <a:t>number</a:t>
            </a:r>
            <a:r>
              <a:rPr lang="nb-NO" dirty="0"/>
              <a:t> </a:t>
            </a:r>
            <a:r>
              <a:rPr lang="nb-NO" dirty="0" smtClean="0"/>
              <a:t>and IUPAC </a:t>
            </a:r>
            <a:r>
              <a:rPr lang="nb-NO" dirty="0" err="1" smtClean="0"/>
              <a:t>name</a:t>
            </a:r>
            <a:r>
              <a:rPr lang="nb-NO" dirty="0" smtClean="0"/>
              <a:t/>
            </a:r>
            <a:br>
              <a:rPr lang="nb-NO" dirty="0" smtClean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2865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5576" y="476672"/>
            <a:ext cx="8075240" cy="1143000"/>
          </a:xfrm>
        </p:spPr>
        <p:txBody>
          <a:bodyPr/>
          <a:lstStyle/>
          <a:p>
            <a:r>
              <a:rPr lang="nb-NO" dirty="0" err="1" smtClean="0"/>
              <a:t>Hazard</a:t>
            </a:r>
            <a:r>
              <a:rPr lang="nb-NO" dirty="0" smtClean="0"/>
              <a:t> </a:t>
            </a:r>
            <a:r>
              <a:rPr lang="nb-NO" dirty="0" err="1" smtClean="0"/>
              <a:t>classes</a:t>
            </a:r>
            <a:r>
              <a:rPr lang="nb-NO" dirty="0"/>
              <a:t> </a:t>
            </a:r>
            <a:r>
              <a:rPr lang="nb-NO" dirty="0" smtClean="0"/>
              <a:t>and </a:t>
            </a:r>
            <a:r>
              <a:rPr lang="nb-NO" dirty="0" err="1" smtClean="0"/>
              <a:t>categories</a:t>
            </a:r>
            <a:r>
              <a:rPr lang="nb-NO" dirty="0" smtClean="0"/>
              <a:t> (not part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labelling</a:t>
            </a:r>
            <a:r>
              <a:rPr lang="nb-NO" dirty="0" smtClean="0"/>
              <a:t>)</a:t>
            </a:r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28751"/>
            <a:ext cx="469900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Down Arrow 9"/>
          <p:cNvSpPr/>
          <p:nvPr/>
        </p:nvSpPr>
        <p:spPr bwMode="auto">
          <a:xfrm>
            <a:off x="2771800" y="1828751"/>
            <a:ext cx="432048" cy="576064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28" y="2484693"/>
            <a:ext cx="9197240" cy="2744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378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Hazard</a:t>
            </a:r>
            <a:r>
              <a:rPr lang="nb-NO" dirty="0" smtClean="0"/>
              <a:t> </a:t>
            </a:r>
            <a:r>
              <a:rPr lang="nb-NO" dirty="0" err="1"/>
              <a:t>p</a:t>
            </a:r>
            <a:r>
              <a:rPr lang="nb-NO" dirty="0" err="1" smtClean="0"/>
              <a:t>ictograms</a:t>
            </a:r>
            <a:endParaRPr lang="nb-NO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862" y="2636912"/>
            <a:ext cx="7544869" cy="98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ight Brace 6"/>
          <p:cNvSpPr/>
          <p:nvPr/>
        </p:nvSpPr>
        <p:spPr bwMode="auto">
          <a:xfrm rot="5400000">
            <a:off x="2297181" y="2384547"/>
            <a:ext cx="288032" cy="3240360"/>
          </a:xfrm>
          <a:prstGeom prst="rightBrace">
            <a:avLst>
              <a:gd name="adj1" fmla="val 0"/>
              <a:gd name="adj2" fmla="val 50000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Right Brace 7"/>
          <p:cNvSpPr/>
          <p:nvPr/>
        </p:nvSpPr>
        <p:spPr bwMode="auto">
          <a:xfrm rot="5400000">
            <a:off x="5688124" y="2375592"/>
            <a:ext cx="288032" cy="3240360"/>
          </a:xfrm>
          <a:prstGeom prst="rightBrace">
            <a:avLst>
              <a:gd name="adj1" fmla="val 0"/>
              <a:gd name="adj2" fmla="val 50000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Right Brace 8"/>
          <p:cNvSpPr/>
          <p:nvPr/>
        </p:nvSpPr>
        <p:spPr bwMode="auto">
          <a:xfrm rot="5400000">
            <a:off x="7812360" y="3572680"/>
            <a:ext cx="288032" cy="864096"/>
          </a:xfrm>
          <a:prstGeom prst="rightBrace">
            <a:avLst>
              <a:gd name="adj1" fmla="val 0"/>
              <a:gd name="adj2" fmla="val 50000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92080" y="4221088"/>
            <a:ext cx="11608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dirty="0"/>
              <a:t>Health </a:t>
            </a:r>
            <a:endParaRPr lang="nb-NO" dirty="0"/>
          </a:p>
        </p:txBody>
      </p:sp>
      <p:sp>
        <p:nvSpPr>
          <p:cNvPr id="12" name="Rectangle 11"/>
          <p:cNvSpPr/>
          <p:nvPr/>
        </p:nvSpPr>
        <p:spPr>
          <a:xfrm>
            <a:off x="1763688" y="4221088"/>
            <a:ext cx="13965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dirty="0" err="1"/>
              <a:t>Physical</a:t>
            </a:r>
            <a:r>
              <a:rPr lang="nb-NO" dirty="0"/>
              <a:t>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050181" y="4221088"/>
            <a:ext cx="19143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dirty="0"/>
              <a:t>Environment</a:t>
            </a:r>
            <a:endParaRPr lang="nb-NO" dirty="0"/>
          </a:p>
        </p:txBody>
      </p:sp>
      <p:cxnSp>
        <p:nvCxnSpPr>
          <p:cNvPr id="4" name="Straight Arrow Connector 3"/>
          <p:cNvCxnSpPr>
            <a:endCxn id="13" idx="1"/>
          </p:cNvCxnSpPr>
          <p:nvPr/>
        </p:nvCxnSpPr>
        <p:spPr bwMode="auto">
          <a:xfrm>
            <a:off x="5724128" y="3429000"/>
            <a:ext cx="1326053" cy="1022921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22401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985" y="642812"/>
            <a:ext cx="8045896" cy="1143000"/>
          </a:xfrm>
        </p:spPr>
        <p:txBody>
          <a:bodyPr/>
          <a:lstStyle/>
          <a:p>
            <a:r>
              <a:rPr lang="nb-NO" dirty="0" smtClean="0"/>
              <a:t>Signal </a:t>
            </a:r>
            <a:r>
              <a:rPr lang="nb-NO" dirty="0" err="1" smtClean="0"/>
              <a:t>words</a:t>
            </a:r>
            <a:r>
              <a:rPr lang="nb-NO" dirty="0" smtClean="0"/>
              <a:t> and </a:t>
            </a:r>
            <a:r>
              <a:rPr lang="nb-NO" dirty="0" err="1" smtClean="0"/>
              <a:t>hazard</a:t>
            </a:r>
            <a:r>
              <a:rPr lang="nb-NO" dirty="0" smtClean="0"/>
              <a:t> statements</a:t>
            </a:r>
            <a:endParaRPr lang="nb-NO" dirty="0"/>
          </a:p>
        </p:txBody>
      </p:sp>
      <p:sp>
        <p:nvSpPr>
          <p:cNvPr id="5" name="Down Arrow 4"/>
          <p:cNvSpPr/>
          <p:nvPr/>
        </p:nvSpPr>
        <p:spPr bwMode="auto">
          <a:xfrm>
            <a:off x="5220072" y="1814364"/>
            <a:ext cx="432048" cy="576064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Down Arrow 8"/>
          <p:cNvSpPr/>
          <p:nvPr/>
        </p:nvSpPr>
        <p:spPr bwMode="auto">
          <a:xfrm>
            <a:off x="7380312" y="1814364"/>
            <a:ext cx="432048" cy="576064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28" y="2484693"/>
            <a:ext cx="9197240" cy="2744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548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Groups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br>
              <a:rPr lang="nb-NO" dirty="0" smtClean="0"/>
            </a:br>
            <a:r>
              <a:rPr lang="nb-NO" dirty="0" err="1" smtClean="0"/>
              <a:t>hazard</a:t>
            </a:r>
            <a:r>
              <a:rPr lang="nb-NO" dirty="0" smtClean="0"/>
              <a:t> and </a:t>
            </a:r>
            <a:r>
              <a:rPr lang="nb-NO" dirty="0" err="1" smtClean="0"/>
              <a:t>precautionary</a:t>
            </a:r>
            <a:r>
              <a:rPr lang="nb-NO" dirty="0" smtClean="0"/>
              <a:t> statements</a:t>
            </a:r>
            <a:endParaRPr lang="nb-NO" dirty="0"/>
          </a:p>
        </p:txBody>
      </p:sp>
      <p:graphicFrame>
        <p:nvGraphicFramePr>
          <p:cNvPr id="7" name="Plassholder for innhold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9105722"/>
              </p:ext>
            </p:extLst>
          </p:nvPr>
        </p:nvGraphicFramePr>
        <p:xfrm>
          <a:off x="971600" y="2394560"/>
          <a:ext cx="7560840" cy="307848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1890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0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02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02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Code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 smtClean="0"/>
                        <a:t>hazard</a:t>
                      </a:r>
                      <a:r>
                        <a:rPr lang="nb-NO" sz="2000" dirty="0" smtClean="0"/>
                        <a:t> statements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Code 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 smtClean="0"/>
                        <a:t>precautionary</a:t>
                      </a:r>
                      <a:r>
                        <a:rPr lang="nb-NO" sz="2000" dirty="0" smtClean="0"/>
                        <a:t> statements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2000"/>
                        <a:t>H200-H299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 smtClean="0"/>
                        <a:t>Physical</a:t>
                      </a:r>
                      <a:r>
                        <a:rPr lang="nb-NO" sz="2000" dirty="0" smtClean="0"/>
                        <a:t> 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P100-P199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General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2000"/>
                        <a:t>H300-H399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Health 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P200-P299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 smtClean="0"/>
                        <a:t>Prevention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2000"/>
                        <a:t>H400-H499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Environment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P300-P399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 smtClean="0"/>
                        <a:t>Response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P400-P499</a:t>
                      </a:r>
                      <a:r>
                        <a:rPr lang="nb-NO" sz="2000" dirty="0"/>
                        <a:t>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Storage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P500-P599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 smtClean="0"/>
                        <a:t>Disposal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EUH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 smtClean="0"/>
                        <a:t>only</a:t>
                      </a:r>
                      <a:r>
                        <a:rPr lang="nb-NO" sz="2000" dirty="0" smtClean="0"/>
                        <a:t> in </a:t>
                      </a:r>
                      <a:r>
                        <a:rPr lang="nb-NO" sz="2000" dirty="0" err="1" smtClean="0"/>
                        <a:t>the</a:t>
                      </a:r>
                      <a:r>
                        <a:rPr lang="nb-NO" sz="2000" dirty="0" smtClean="0"/>
                        <a:t> EU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048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Exercises</a:t>
            </a:r>
            <a:r>
              <a:rPr lang="nb-NO" dirty="0" smtClean="0"/>
              <a:t> – </a:t>
            </a:r>
            <a:r>
              <a:rPr lang="nb-NO" dirty="0" err="1" smtClean="0"/>
              <a:t>Classifying</a:t>
            </a:r>
            <a:r>
              <a:rPr lang="nb-NO" dirty="0" smtClean="0"/>
              <a:t> and </a:t>
            </a:r>
            <a:r>
              <a:rPr lang="nb-NO" dirty="0" err="1" smtClean="0"/>
              <a:t>making</a:t>
            </a:r>
            <a:r>
              <a:rPr lang="nb-NO" dirty="0" smtClean="0"/>
              <a:t> </a:t>
            </a:r>
            <a:r>
              <a:rPr lang="nb-NO" dirty="0" err="1" smtClean="0"/>
              <a:t>labels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90600" y="2564904"/>
            <a:ext cx="7696200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 err="1" smtClean="0"/>
              <a:t>Example</a:t>
            </a:r>
            <a:r>
              <a:rPr lang="nb-NO" dirty="0" smtClean="0"/>
              <a:t>: </a:t>
            </a:r>
            <a:r>
              <a:rPr lang="nb-NO" dirty="0" err="1" smtClean="0"/>
              <a:t>label</a:t>
            </a:r>
            <a:r>
              <a:rPr lang="nb-NO" dirty="0" smtClean="0"/>
              <a:t> 3 mol/L H</a:t>
            </a:r>
            <a:r>
              <a:rPr lang="nb-NO" baseline="-25000" dirty="0" smtClean="0"/>
              <a:t>2</a:t>
            </a:r>
            <a:r>
              <a:rPr lang="nb-NO" dirty="0" smtClean="0"/>
              <a:t>SO</a:t>
            </a:r>
            <a:r>
              <a:rPr lang="nb-NO" baseline="-25000" dirty="0"/>
              <a:t>4</a:t>
            </a:r>
            <a:r>
              <a:rPr lang="nb-NO" dirty="0" smtClean="0"/>
              <a:t> 1 L </a:t>
            </a:r>
            <a:r>
              <a:rPr lang="nb-NO" dirty="0" err="1" smtClean="0"/>
              <a:t>bottle</a:t>
            </a:r>
            <a:endParaRPr lang="nb-NO" dirty="0" smtClean="0"/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00317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boks 25"/>
          <p:cNvSpPr txBox="1">
            <a:spLocks noChangeArrowheads="1"/>
          </p:cNvSpPr>
          <p:nvPr/>
        </p:nvSpPr>
        <p:spPr bwMode="auto">
          <a:xfrm>
            <a:off x="4860032" y="1412775"/>
            <a:ext cx="3819525" cy="505158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600" b="1" dirty="0" err="1">
                <a:latin typeface="Calibri"/>
                <a:ea typeface="Times New Roman"/>
                <a:cs typeface="Times New Roman"/>
              </a:rPr>
              <a:t>Sulfuric</a:t>
            </a:r>
            <a:r>
              <a:rPr lang="nb-NO" sz="1600" b="1" dirty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600" b="1" dirty="0" smtClean="0">
                <a:latin typeface="Calibri"/>
                <a:ea typeface="Times New Roman"/>
                <a:cs typeface="Times New Roman"/>
              </a:rPr>
              <a:t>acid, 3 mol/L </a:t>
            </a:r>
            <a:r>
              <a:rPr lang="nb-NO" sz="1600" b="1" dirty="0">
                <a:latin typeface="Calibri"/>
                <a:ea typeface="Times New Roman"/>
                <a:cs typeface="Times New Roman"/>
              </a:rPr>
              <a:t>H</a:t>
            </a:r>
            <a:r>
              <a:rPr lang="nb-NO" sz="1600" b="1" baseline="-25000" dirty="0">
                <a:latin typeface="Calibri"/>
                <a:ea typeface="Times New Roman"/>
                <a:cs typeface="Times New Roman"/>
              </a:rPr>
              <a:t>2</a:t>
            </a:r>
            <a:r>
              <a:rPr lang="nb-NO" sz="1600" b="1" dirty="0">
                <a:latin typeface="Calibri"/>
                <a:ea typeface="Times New Roman"/>
                <a:cs typeface="Times New Roman"/>
              </a:rPr>
              <a:t>SO</a:t>
            </a:r>
            <a:r>
              <a:rPr lang="nb-NO" sz="1600" b="1" baseline="-25000" dirty="0">
                <a:latin typeface="Calibri"/>
                <a:ea typeface="Times New Roman"/>
                <a:cs typeface="Times New Roman"/>
              </a:rPr>
              <a:t>4</a:t>
            </a:r>
            <a:r>
              <a:rPr lang="nb-NO" sz="1600" b="1" dirty="0" smtClean="0">
                <a:latin typeface="Calibri"/>
                <a:ea typeface="Times New Roman"/>
                <a:cs typeface="Times New Roman"/>
              </a:rPr>
              <a:t> </a:t>
            </a:r>
            <a:r>
              <a:rPr lang="da-DK" sz="1600" b="1" dirty="0" smtClean="0">
                <a:effectLst/>
                <a:latin typeface="Calibri"/>
                <a:ea typeface="Times New Roman"/>
                <a:cs typeface="Times New Roman"/>
              </a:rPr>
              <a:t>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 smtClean="0">
                <a:latin typeface="Calibri"/>
                <a:ea typeface="Times New Roman"/>
                <a:cs typeface="Times New Roman"/>
              </a:rPr>
              <a:t>CAS nr</a:t>
            </a:r>
            <a:r>
              <a:rPr lang="da-DK" sz="1200" b="1" dirty="0" smtClean="0">
                <a:latin typeface="Calibri"/>
                <a:ea typeface="Times New Roman"/>
                <a:cs typeface="Times New Roman"/>
              </a:rPr>
              <a:t>. </a:t>
            </a:r>
            <a:endParaRPr lang="nb-NO" sz="10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13710" y="620686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 err="1" smtClean="0"/>
              <a:t>Label</a:t>
            </a:r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971600" y="625552"/>
            <a:ext cx="3563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 err="1" smtClean="0"/>
              <a:t>Classification</a:t>
            </a:r>
            <a:endParaRPr lang="nb-NO" dirty="0"/>
          </a:p>
        </p:txBody>
      </p:sp>
      <p:sp>
        <p:nvSpPr>
          <p:cNvPr id="7" name="Tekstboks 25"/>
          <p:cNvSpPr txBox="1">
            <a:spLocks noChangeArrowheads="1"/>
          </p:cNvSpPr>
          <p:nvPr/>
        </p:nvSpPr>
        <p:spPr bwMode="auto">
          <a:xfrm>
            <a:off x="483673" y="1412777"/>
            <a:ext cx="3819525" cy="165618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latin typeface="Calibri"/>
              <a:ea typeface="Times New Roman"/>
              <a:cs typeface="Times New Roman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900" b="0" i="0" u="sng" strike="noStrike" cap="none" normalizeH="0" baseline="0" smtClean="0">
                <a:ln>
                  <a:noFill/>
                </a:ln>
                <a:solidFill>
                  <a:srgbClr val="663366"/>
                </a:solidFill>
                <a:effectLst/>
                <a:latin typeface="Arial" panose="020B0604020202020204" pitchFamily="34" charset="0"/>
                <a:hlinkClick r:id="rId3"/>
              </a:rPr>
              <a:t>7664-93-9</a:t>
            </a:r>
            <a:r>
              <a:rPr kumimoji="0" lang="nb-NO" altLang="nb-NO" sz="600" b="0" i="0" u="none" strike="noStrike" cap="none" normalizeH="0" baseline="3000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  </a:t>
            </a:r>
            <a:r>
              <a:rPr kumimoji="0" lang="nb-NO" altLang="nb-NO" sz="400" b="0" i="0" u="none" strike="noStrike" cap="none" normalizeH="0" baseline="3000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kumimoji="0" lang="nb-NO" altLang="nb-NO" sz="600" b="0" i="0" u="none" strike="noStrike" cap="none" normalizeH="0" baseline="3000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  </a:t>
            </a:r>
            <a:endParaRPr kumimoji="0" lang="nb-NO" altLang="nb-NO" sz="9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600" b="0" i="0" u="none" strike="noStrike" cap="none" normalizeH="0" baseline="30000" smtClean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 descr="☑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63" y="39688"/>
            <a:ext cx="66675" cy="6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900" b="0" i="0" u="sng" strike="noStrike" cap="none" normalizeH="0" baseline="0" smtClean="0">
                <a:ln>
                  <a:noFill/>
                </a:ln>
                <a:solidFill>
                  <a:srgbClr val="66336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7664-93-9</a:t>
            </a:r>
            <a:r>
              <a:rPr kumimoji="0" lang="nb-NO" altLang="nb-NO" sz="600" b="0" i="0" u="none" strike="noStrike" cap="none" normalizeH="0" baseline="3000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  </a:t>
            </a:r>
            <a:r>
              <a:rPr kumimoji="0" lang="nb-NO" altLang="nb-NO" sz="400" b="0" i="0" u="none" strike="noStrike" cap="none" normalizeH="0" baseline="3000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kumimoji="0" lang="nb-NO" altLang="nb-NO" sz="600" b="0" i="0" u="none" strike="noStrike" cap="none" normalizeH="0" baseline="3000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  </a:t>
            </a:r>
            <a:endParaRPr kumimoji="0" lang="nb-NO" altLang="nb-NO" sz="9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600" b="0" i="0" u="none" strike="noStrike" cap="none" normalizeH="0" baseline="30000" smtClean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☑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3" y="192088"/>
            <a:ext cx="66675" cy="6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23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Exercises</a:t>
            </a:r>
            <a:r>
              <a:rPr lang="nb-NO" dirty="0"/>
              <a:t> – </a:t>
            </a:r>
            <a:r>
              <a:rPr lang="nb-NO" dirty="0" err="1"/>
              <a:t>Classifying</a:t>
            </a:r>
            <a:r>
              <a:rPr lang="nb-NO" dirty="0"/>
              <a:t> and </a:t>
            </a:r>
            <a:r>
              <a:rPr lang="nb-NO" dirty="0" err="1"/>
              <a:t>making</a:t>
            </a:r>
            <a:r>
              <a:rPr lang="nb-NO" dirty="0"/>
              <a:t> </a:t>
            </a:r>
            <a:r>
              <a:rPr lang="nb-NO" dirty="0" err="1"/>
              <a:t>labels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90600" y="2420888"/>
            <a:ext cx="7696200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1a) </a:t>
            </a:r>
            <a:r>
              <a:rPr lang="nb-NO" dirty="0" err="1" smtClean="0"/>
              <a:t>Label</a:t>
            </a:r>
            <a:r>
              <a:rPr lang="nb-NO" dirty="0" smtClean="0"/>
              <a:t> for </a:t>
            </a:r>
            <a:r>
              <a:rPr lang="nb-NO" dirty="0"/>
              <a:t>2</a:t>
            </a:r>
            <a:r>
              <a:rPr lang="nb-NO" dirty="0" smtClean="0"/>
              <a:t> mol/L </a:t>
            </a:r>
            <a:r>
              <a:rPr lang="nb-NO" dirty="0" err="1" smtClean="0"/>
              <a:t>NaOH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1b) (</a:t>
            </a:r>
            <a:r>
              <a:rPr lang="nb-NO" dirty="0" err="1" smtClean="0"/>
              <a:t>optional</a:t>
            </a:r>
            <a:r>
              <a:rPr lang="nb-NO" dirty="0" smtClean="0"/>
              <a:t>) </a:t>
            </a:r>
            <a:r>
              <a:rPr lang="nb-NO" dirty="0" err="1" smtClean="0"/>
              <a:t>Label</a:t>
            </a:r>
            <a:r>
              <a:rPr lang="nb-NO" dirty="0" smtClean="0"/>
              <a:t> for 5 mol/L HCOOH (</a:t>
            </a:r>
            <a:r>
              <a:rPr lang="nb-NO" dirty="0" err="1" smtClean="0"/>
              <a:t>density</a:t>
            </a:r>
            <a:r>
              <a:rPr lang="nb-NO" dirty="0" smtClean="0"/>
              <a:t> 1,05 g/</a:t>
            </a:r>
            <a:r>
              <a:rPr lang="nb-NO" dirty="0" err="1" smtClean="0"/>
              <a:t>mL</a:t>
            </a:r>
            <a:r>
              <a:rPr lang="nb-NO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12293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25"/>
          <p:cNvSpPr txBox="1">
            <a:spLocks noChangeArrowheads="1"/>
          </p:cNvSpPr>
          <p:nvPr/>
        </p:nvSpPr>
        <p:spPr bwMode="auto">
          <a:xfrm>
            <a:off x="752474" y="681673"/>
            <a:ext cx="3819525" cy="505158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 smtClean="0">
                <a:effectLst/>
                <a:latin typeface="Calibri"/>
                <a:ea typeface="Times New Roman"/>
                <a:cs typeface="Times New Roman"/>
              </a:rPr>
              <a:t>Natriumhydroksid 2 mol/L NaOH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 smtClean="0">
                <a:latin typeface="Calibri"/>
                <a:ea typeface="Times New Roman"/>
                <a:cs typeface="Times New Roman"/>
              </a:rPr>
              <a:t>CAS nr. 1310-73-2</a:t>
            </a:r>
            <a:endParaRPr lang="nb-NO" sz="10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Fare 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Gir alvorlige etseskader på hud og øyne. 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Benytt 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øyevern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. VED 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HUDKONTAKT (eller håret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): Tilsølte klær må fjernes straks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. 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Skyll 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huden med vann. VED KONTAKT MED ØYNENE: Skyll forsiktig med vann i flere minutter. Fjern eventuelle kontaktlinser dersom dette enkelt lar seg gjøre. Fortsett skyllingen. 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Kontakt umiddelbart 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et GIFTINFORMASJONSSENTER eller lege.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latin typeface="Calibri"/>
                <a:ea typeface="Times New Roman"/>
                <a:cs typeface="Times New Roman"/>
              </a:rPr>
              <a:t>Kjemisk institutt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 smtClean="0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Laget av Svein Tveit 09.08.2019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268760"/>
            <a:ext cx="1800200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29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25"/>
          <p:cNvSpPr txBox="1">
            <a:spLocks noChangeArrowheads="1"/>
          </p:cNvSpPr>
          <p:nvPr/>
        </p:nvSpPr>
        <p:spPr bwMode="auto">
          <a:xfrm>
            <a:off x="752474" y="681673"/>
            <a:ext cx="3819525" cy="490756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>
                <a:latin typeface="Calibri"/>
                <a:ea typeface="Times New Roman"/>
                <a:cs typeface="Times New Roman"/>
              </a:rPr>
              <a:t>Sodium </a:t>
            </a: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hydroxide </a:t>
            </a:r>
            <a:r>
              <a:rPr lang="da-DK" sz="1600" b="1" dirty="0">
                <a:latin typeface="Calibri"/>
                <a:ea typeface="Times New Roman"/>
                <a:cs typeface="Times New Roman"/>
              </a:rPr>
              <a:t>2 </a:t>
            </a: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mol/L NaOH</a:t>
            </a:r>
            <a:endParaRPr lang="da-DK" sz="1600" b="1" dirty="0">
              <a:latin typeface="Calibri"/>
              <a:ea typeface="Times New Roman"/>
              <a:cs typeface="Times New Roman"/>
            </a:endParaRPr>
          </a:p>
          <a:p>
            <a:pPr lvl="0">
              <a:lnSpc>
                <a:spcPct val="107000"/>
              </a:lnSpc>
            </a:pPr>
            <a:r>
              <a:rPr lang="da-DK" sz="1200" b="1" dirty="0">
                <a:solidFill>
                  <a:srgbClr val="000000"/>
                </a:solidFill>
                <a:latin typeface="Calibri"/>
                <a:ea typeface="Times New Roman"/>
                <a:cs typeface="Times New Roman"/>
              </a:rPr>
              <a:t>CAS nr. 1310-73-2</a:t>
            </a:r>
            <a:endParaRPr lang="nb-NO" sz="1000" dirty="0">
              <a:solidFill>
                <a:srgbClr val="000000"/>
              </a:solidFill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Danger</a:t>
            </a:r>
            <a:endParaRPr lang="nb-NO" sz="1200" dirty="0">
              <a:solidFill>
                <a:srgbClr val="000000"/>
              </a:solidFill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 smtClean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en-US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Causes severe skin burns and eye damage.</a:t>
            </a:r>
          </a:p>
          <a:p>
            <a:pPr>
              <a:spcAft>
                <a:spcPts val="0"/>
              </a:spcAft>
            </a:pPr>
            <a:r>
              <a:rPr lang="nb-NO" sz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en-US" sz="12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Wear eye protection.</a:t>
            </a:r>
            <a:r>
              <a:rPr lang="nb-NO" sz="12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IF ON SKIN (or hair): Take off</a:t>
            </a:r>
          </a:p>
          <a:p>
            <a:pPr>
              <a:spcAft>
                <a:spcPts val="0"/>
              </a:spcAft>
            </a:pPr>
            <a:r>
              <a:rPr lang="en-US" sz="1100" dirty="0">
                <a:latin typeface="Calibri"/>
                <a:ea typeface="Times New Roman"/>
                <a:cs typeface="Times New Roman"/>
              </a:rPr>
              <a:t>immediately all contaminated clothing. Rinse skin with water. IF IN EYES: Rinse cautiously with water for several minutes. Remove contact lenses, if present and easy to do. Continue rinsing.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Immediately call a POISON Center or doctor.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latin typeface="Calibri"/>
                <a:ea typeface="Times New Roman"/>
                <a:cs typeface="Times New Roman"/>
              </a:rPr>
              <a:t>Department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of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Chemistry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 smtClean="0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err="1" smtClean="0">
                <a:latin typeface="Calibri"/>
                <a:ea typeface="Times New Roman"/>
                <a:cs typeface="Times New Roman"/>
              </a:rPr>
              <a:t>Made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 by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Svein Tveit 09.08.2019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268760"/>
            <a:ext cx="1800200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367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25"/>
          <p:cNvSpPr txBox="1">
            <a:spLocks noChangeArrowheads="1"/>
          </p:cNvSpPr>
          <p:nvPr/>
        </p:nvSpPr>
        <p:spPr bwMode="auto">
          <a:xfrm>
            <a:off x="752474" y="681673"/>
            <a:ext cx="3819525" cy="49795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 smtClean="0">
                <a:effectLst/>
                <a:latin typeface="Calibri"/>
                <a:ea typeface="Times New Roman"/>
                <a:cs typeface="Times New Roman"/>
              </a:rPr>
              <a:t>Maursyre </a:t>
            </a:r>
            <a:r>
              <a:rPr lang="da-DK" sz="1600" b="1" dirty="0">
                <a:latin typeface="Calibri"/>
                <a:ea typeface="Times New Roman"/>
                <a:cs typeface="Times New Roman"/>
              </a:rPr>
              <a:t>5</a:t>
            </a:r>
            <a:r>
              <a:rPr lang="da-DK" sz="1600" b="1" dirty="0" smtClean="0">
                <a:effectLst/>
                <a:latin typeface="Calibri"/>
                <a:ea typeface="Times New Roman"/>
                <a:cs typeface="Times New Roman"/>
              </a:rPr>
              <a:t> mol/L HCOOH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 smtClean="0">
                <a:latin typeface="Calibri"/>
                <a:ea typeface="Times New Roman"/>
                <a:cs typeface="Times New Roman"/>
              </a:rPr>
              <a:t>CAS nr. 64-18-6</a:t>
            </a:r>
            <a:endParaRPr lang="nb-NO" sz="10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Fare 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Gir alvorlige etseskader på hud og øyne. 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Benytt 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øyevern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. VED 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HUDKONTAKT (eller håret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): Tilsølte klær må fjernes straks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. 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Skyll 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huden med vann. VED KONTAKT MED ØYNENE: Skyll forsiktig med vann i flere minutter. Fjern eventuelle kontaktlinser dersom dette enkelt lar seg gjøre. Fortsett skyllingen. 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Kontakt umiddelbart 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et GIFTINFORMASJONSSENTER eller lege.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latin typeface="Calibri"/>
                <a:ea typeface="Times New Roman"/>
                <a:cs typeface="Times New Roman"/>
              </a:rPr>
              <a:t>Kjemisk institutt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 smtClean="0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Laget av Svein Tveit 09.08.2019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268760"/>
            <a:ext cx="1800200" cy="1800200"/>
          </a:xfrm>
          <a:prstGeom prst="rect">
            <a:avLst/>
          </a:prstGeom>
        </p:spPr>
      </p:pic>
      <p:sp>
        <p:nvSpPr>
          <p:cNvPr id="4" name="Tekstboks 25"/>
          <p:cNvSpPr txBox="1">
            <a:spLocks noChangeArrowheads="1"/>
          </p:cNvSpPr>
          <p:nvPr/>
        </p:nvSpPr>
        <p:spPr bwMode="auto">
          <a:xfrm>
            <a:off x="5004048" y="681672"/>
            <a:ext cx="3819525" cy="490756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Formic acid 5 mol/L HCOOH </a:t>
            </a:r>
            <a:endParaRPr lang="da-DK" sz="1600" b="1" dirty="0">
              <a:latin typeface="Calibri"/>
              <a:ea typeface="Times New Roman"/>
              <a:cs typeface="Times New Roman"/>
            </a:endParaRPr>
          </a:p>
          <a:p>
            <a:pPr lvl="0">
              <a:lnSpc>
                <a:spcPct val="107000"/>
              </a:lnSpc>
            </a:pPr>
            <a:r>
              <a:rPr lang="da-DK" sz="1200" b="1" dirty="0">
                <a:solidFill>
                  <a:srgbClr val="000000"/>
                </a:solidFill>
                <a:latin typeface="Calibri"/>
                <a:ea typeface="Times New Roman"/>
                <a:cs typeface="Times New Roman"/>
              </a:rPr>
              <a:t>CAS nr. </a:t>
            </a:r>
            <a:r>
              <a:rPr lang="da-DK" sz="1200" b="1" dirty="0" smtClean="0">
                <a:solidFill>
                  <a:srgbClr val="000000"/>
                </a:solidFill>
                <a:latin typeface="Calibri"/>
                <a:ea typeface="Times New Roman"/>
                <a:cs typeface="Times New Roman"/>
              </a:rPr>
              <a:t>64-18-6</a:t>
            </a:r>
            <a:endParaRPr lang="nb-NO" sz="1000" dirty="0">
              <a:solidFill>
                <a:srgbClr val="000000"/>
              </a:solidFill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Danger</a:t>
            </a:r>
            <a:endParaRPr lang="nb-NO" sz="1200" dirty="0">
              <a:solidFill>
                <a:srgbClr val="000000"/>
              </a:solidFill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 smtClean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en-US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Causes severe skin burns and eye damage.</a:t>
            </a:r>
          </a:p>
          <a:p>
            <a:pPr>
              <a:spcAft>
                <a:spcPts val="0"/>
              </a:spcAft>
            </a:pPr>
            <a:r>
              <a:rPr lang="nb-NO" sz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en-US" sz="12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Wear eye protection.</a:t>
            </a:r>
            <a:r>
              <a:rPr lang="nb-NO" sz="12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IF ON SKIN (or hair): Take off</a:t>
            </a:r>
          </a:p>
          <a:p>
            <a:pPr>
              <a:spcAft>
                <a:spcPts val="0"/>
              </a:spcAft>
            </a:pPr>
            <a:r>
              <a:rPr lang="en-US" sz="1100" dirty="0">
                <a:latin typeface="Calibri"/>
                <a:ea typeface="Times New Roman"/>
                <a:cs typeface="Times New Roman"/>
              </a:rPr>
              <a:t>immediately all contaminated clothing. Rinse skin with water. IF IN EYES: Rinse cautiously with water for several minutes. Remove contact lenses, if present and easy to do. Continue rinsing.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Immediately call a POISON Center or doctor.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latin typeface="Calibri"/>
                <a:ea typeface="Times New Roman"/>
                <a:cs typeface="Times New Roman"/>
              </a:rPr>
              <a:t>Kjemisk institutt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 smtClean="0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err="1" smtClean="0">
                <a:latin typeface="Calibri"/>
                <a:ea typeface="Times New Roman"/>
                <a:cs typeface="Times New Roman"/>
              </a:rPr>
              <a:t>Made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 by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Svein Tveit 09.08.2019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259756"/>
            <a:ext cx="1800200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10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Exercises</a:t>
            </a:r>
            <a:r>
              <a:rPr lang="nb-NO" dirty="0"/>
              <a:t> – </a:t>
            </a:r>
            <a:r>
              <a:rPr lang="nb-NO" dirty="0" err="1"/>
              <a:t>Classifying</a:t>
            </a:r>
            <a:r>
              <a:rPr lang="nb-NO" dirty="0"/>
              <a:t> and </a:t>
            </a:r>
            <a:r>
              <a:rPr lang="nb-NO" dirty="0" err="1"/>
              <a:t>making</a:t>
            </a:r>
            <a:r>
              <a:rPr lang="nb-NO" dirty="0"/>
              <a:t> </a:t>
            </a:r>
            <a:r>
              <a:rPr lang="nb-NO" dirty="0" err="1"/>
              <a:t>labels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2a) </a:t>
            </a:r>
            <a:r>
              <a:rPr lang="nb-NO" dirty="0" err="1" smtClean="0"/>
              <a:t>Label</a:t>
            </a:r>
            <a:r>
              <a:rPr lang="nb-NO" dirty="0" smtClean="0"/>
              <a:t> for 15 % </a:t>
            </a:r>
            <a:r>
              <a:rPr lang="nb-NO" dirty="0" err="1" smtClean="0"/>
              <a:t>HCl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2b) (</a:t>
            </a:r>
            <a:r>
              <a:rPr lang="nb-NO" dirty="0" err="1" smtClean="0"/>
              <a:t>optional</a:t>
            </a:r>
            <a:r>
              <a:rPr lang="nb-NO" dirty="0" smtClean="0"/>
              <a:t>) 7,7 % H</a:t>
            </a:r>
            <a:r>
              <a:rPr lang="nb-NO" baseline="-25000" dirty="0" smtClean="0"/>
              <a:t>2</a:t>
            </a:r>
            <a:r>
              <a:rPr lang="nb-NO" dirty="0" smtClean="0"/>
              <a:t>O</a:t>
            </a:r>
            <a:r>
              <a:rPr lang="nb-NO" baseline="-25000" dirty="0" smtClean="0"/>
              <a:t>2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7229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25"/>
          <p:cNvSpPr txBox="1">
            <a:spLocks noChangeArrowheads="1"/>
          </p:cNvSpPr>
          <p:nvPr/>
        </p:nvSpPr>
        <p:spPr bwMode="auto">
          <a:xfrm>
            <a:off x="752474" y="681673"/>
            <a:ext cx="3819525" cy="490756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Saltsyre 15 % </a:t>
            </a:r>
            <a:r>
              <a:rPr lang="da-DK" sz="1600" b="1" dirty="0" err="1" smtClean="0">
                <a:latin typeface="Calibri"/>
                <a:ea typeface="Times New Roman"/>
                <a:cs typeface="Times New Roman"/>
              </a:rPr>
              <a:t>HCl</a:t>
            </a:r>
            <a:r>
              <a:rPr lang="da-DK" sz="1600" b="1" dirty="0" smtClean="0">
                <a:effectLst/>
                <a:latin typeface="Calibri"/>
                <a:ea typeface="Times New Roman"/>
                <a:cs typeface="Times New Roman"/>
              </a:rPr>
              <a:t>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 smtClean="0">
                <a:latin typeface="Calibri"/>
                <a:ea typeface="Times New Roman"/>
                <a:cs typeface="Times New Roman"/>
              </a:rPr>
              <a:t>CAS nr. 7647-01-0</a:t>
            </a:r>
            <a:endParaRPr lang="nb-NO" sz="10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Advarsel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Irriterer huden. </a:t>
            </a:r>
          </a:p>
          <a:p>
            <a:pPr>
              <a:spcAft>
                <a:spcPts val="0"/>
              </a:spcAft>
            </a:pPr>
            <a:r>
              <a: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Gir alvorlig øyeirritasjon.</a:t>
            </a:r>
          </a:p>
          <a:p>
            <a:pPr>
              <a:spcAft>
                <a:spcPts val="0"/>
              </a:spcAft>
            </a:pPr>
            <a:r>
              <a: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Kan forårsake irritasjon av luftveiene. 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Benytt 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øyevern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. Unngå innånding 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av gass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. 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Vask hendene 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grundig etter bruk. Ved vedvarende øyeirritasjon: Søk legehjelp. Kontakt 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et GIFTINFORMASJONSSENTER eller lege ved ubehag.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latin typeface="Calibri"/>
                <a:ea typeface="Times New Roman"/>
                <a:cs typeface="Times New Roman"/>
              </a:rPr>
              <a:t>Kjemisk institutt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 smtClean="0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Laget av Svein Tveit 09.08.2019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91" y="1340768"/>
            <a:ext cx="1730845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92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25"/>
          <p:cNvSpPr txBox="1">
            <a:spLocks noChangeArrowheads="1"/>
          </p:cNvSpPr>
          <p:nvPr/>
        </p:nvSpPr>
        <p:spPr bwMode="auto">
          <a:xfrm>
            <a:off x="752473" y="692696"/>
            <a:ext cx="3819525" cy="496855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Hydrochloric acid 15 % HCl</a:t>
            </a:r>
            <a:r>
              <a:rPr lang="da-DK" sz="1600" b="1" dirty="0" smtClean="0">
                <a:effectLst/>
                <a:latin typeface="Calibri"/>
                <a:ea typeface="Times New Roman"/>
                <a:cs typeface="Times New Roman"/>
              </a:rPr>
              <a:t>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 smtClean="0">
                <a:latin typeface="Calibri"/>
                <a:ea typeface="Times New Roman"/>
                <a:cs typeface="Times New Roman"/>
              </a:rPr>
              <a:t>CAS nr. 7647-01-0</a:t>
            </a:r>
            <a:endParaRPr lang="nb-NO" sz="10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 err="1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Warning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 err="1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Causes</a:t>
            </a:r>
            <a:r>
              <a:rPr lang="nb-NO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skin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irritation</a:t>
            </a:r>
            <a:r>
              <a:rPr lang="nb-NO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 </a:t>
            </a:r>
            <a:endParaRPr lang="nb-NO" sz="1100" dirty="0" smtClean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 err="1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Causes</a:t>
            </a:r>
            <a:r>
              <a:rPr lang="nb-NO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serious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eye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irritation</a:t>
            </a:r>
            <a:r>
              <a:rPr lang="nb-NO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</a:t>
            </a:r>
            <a:endParaRPr lang="nb-NO" sz="1100" dirty="0" smtClean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May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cause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respiratory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irritation</a:t>
            </a:r>
            <a:r>
              <a:rPr lang="nb-NO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 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dirty="0" smtClean="0">
                <a:latin typeface="Calibri"/>
                <a:ea typeface="Times New Roman"/>
                <a:cs typeface="Times New Roman"/>
              </a:rPr>
              <a:t>Wear eye protection.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 err="1" smtClean="0">
                <a:latin typeface="Calibri"/>
                <a:ea typeface="Times New Roman"/>
                <a:cs typeface="Times New Roman"/>
              </a:rPr>
              <a:t>Avoid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 err="1" smtClean="0">
                <a:latin typeface="Calibri"/>
                <a:ea typeface="Times New Roman"/>
                <a:cs typeface="Times New Roman"/>
              </a:rPr>
              <a:t>breathing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 gas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. 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Wash hands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thoroughly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 err="1" smtClean="0">
                <a:latin typeface="Calibri"/>
                <a:ea typeface="Times New Roman"/>
                <a:cs typeface="Times New Roman"/>
              </a:rPr>
              <a:t>after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 handling.</a:t>
            </a:r>
            <a:r>
              <a:rPr lang="en-US" sz="1100" dirty="0" smtClean="0">
                <a:latin typeface="Calibri"/>
                <a:ea typeface="Times New Roman"/>
                <a:cs typeface="Times New Roman"/>
              </a:rPr>
              <a:t>If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eye irritation persists: Get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dirty="0">
                <a:latin typeface="Calibri"/>
                <a:ea typeface="Times New Roman"/>
                <a:cs typeface="Times New Roman"/>
              </a:rPr>
              <a:t>medical </a:t>
            </a:r>
            <a:r>
              <a:rPr lang="en-US" sz="1100" dirty="0" smtClean="0">
                <a:latin typeface="Calibri"/>
                <a:ea typeface="Times New Roman"/>
                <a:cs typeface="Times New Roman"/>
              </a:rPr>
              <a:t>advice/attention. Call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a </a:t>
            </a:r>
            <a:r>
              <a:rPr lang="en-US" sz="1100" dirty="0" smtClean="0">
                <a:latin typeface="Calibri"/>
                <a:ea typeface="Times New Roman"/>
                <a:cs typeface="Times New Roman"/>
              </a:rPr>
              <a:t>POISON CENTRE or doctor if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you </a:t>
            </a:r>
            <a:r>
              <a:rPr lang="en-US" sz="1100" dirty="0" smtClean="0">
                <a:latin typeface="Calibri"/>
                <a:ea typeface="Times New Roman"/>
                <a:cs typeface="Times New Roman"/>
              </a:rPr>
              <a:t>feel unwell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.</a:t>
            </a:r>
            <a:endParaRPr lang="nb-NO" sz="1100" dirty="0" smtClean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latin typeface="Calibri"/>
                <a:ea typeface="Times New Roman"/>
                <a:cs typeface="Times New Roman"/>
              </a:rPr>
              <a:t>Department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of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Chemistry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 smtClean="0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err="1" smtClean="0">
                <a:latin typeface="Calibri"/>
                <a:ea typeface="Times New Roman"/>
                <a:cs typeface="Times New Roman"/>
              </a:rPr>
              <a:t>Made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 by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Svein Tveit 09.08.2019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91" y="1340768"/>
            <a:ext cx="1730845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52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25"/>
          <p:cNvSpPr txBox="1">
            <a:spLocks noChangeArrowheads="1"/>
          </p:cNvSpPr>
          <p:nvPr/>
        </p:nvSpPr>
        <p:spPr bwMode="auto">
          <a:xfrm>
            <a:off x="752475" y="681673"/>
            <a:ext cx="3243462" cy="441571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 err="1" smtClean="0">
                <a:latin typeface="Calibri"/>
                <a:ea typeface="Times New Roman"/>
                <a:cs typeface="Times New Roman"/>
              </a:rPr>
              <a:t>Hydrogenperoksid</a:t>
            </a: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 7,7 % H</a:t>
            </a:r>
            <a:r>
              <a:rPr lang="da-DK" sz="1600" b="1" baseline="-25000" dirty="0" smtClean="0">
                <a:latin typeface="Calibri"/>
                <a:ea typeface="Times New Roman"/>
                <a:cs typeface="Times New Roman"/>
              </a:rPr>
              <a:t>2</a:t>
            </a: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O</a:t>
            </a:r>
            <a:r>
              <a:rPr lang="da-DK" sz="1600" b="1" baseline="-25000" dirty="0">
                <a:latin typeface="Calibri"/>
                <a:ea typeface="Times New Roman"/>
                <a:cs typeface="Times New Roman"/>
              </a:rPr>
              <a:t>2</a:t>
            </a:r>
            <a:r>
              <a:rPr lang="da-DK" sz="1600" b="1" dirty="0" smtClean="0">
                <a:effectLst/>
                <a:latin typeface="Calibri"/>
                <a:ea typeface="Times New Roman"/>
                <a:cs typeface="Times New Roman"/>
              </a:rPr>
              <a:t>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 smtClean="0">
                <a:latin typeface="Calibri"/>
                <a:ea typeface="Times New Roman"/>
                <a:cs typeface="Times New Roman"/>
              </a:rPr>
              <a:t>CAS nr. 7722-84-1</a:t>
            </a:r>
            <a:endParaRPr lang="nb-NO" sz="10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Advarsel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Gir alvorlig øyeirritasjon.</a:t>
            </a: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Benytt 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øyevern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. 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Ved 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vedvarende øyeirritasjon: </a:t>
            </a:r>
            <a:endParaRPr lang="nb-NO" sz="1100" dirty="0" smtClean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latin typeface="Calibri"/>
                <a:ea typeface="Times New Roman"/>
                <a:cs typeface="Times New Roman"/>
              </a:rPr>
              <a:t>Søk 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legehjelp. </a:t>
            </a:r>
            <a:endParaRPr lang="nb-NO" sz="1100" dirty="0" smtClean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latin typeface="Calibri"/>
                <a:ea typeface="Times New Roman"/>
                <a:cs typeface="Times New Roman"/>
              </a:rPr>
              <a:t>Kjemisk institutt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 smtClean="0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Laget av Svein Tveit 09.08.2019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91" y="1340768"/>
            <a:ext cx="1730845" cy="1728192"/>
          </a:xfrm>
          <a:prstGeom prst="rect">
            <a:avLst/>
          </a:prstGeom>
        </p:spPr>
      </p:pic>
      <p:sp>
        <p:nvSpPr>
          <p:cNvPr id="6" name="Tekstboks 25"/>
          <p:cNvSpPr txBox="1">
            <a:spLocks noChangeArrowheads="1"/>
          </p:cNvSpPr>
          <p:nvPr/>
        </p:nvSpPr>
        <p:spPr bwMode="auto">
          <a:xfrm>
            <a:off x="4734569" y="693877"/>
            <a:ext cx="3293815" cy="440351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Hydrogen </a:t>
            </a:r>
            <a:r>
              <a:rPr lang="da-DK" sz="1600" b="1" dirty="0" err="1" smtClean="0">
                <a:latin typeface="Calibri"/>
                <a:ea typeface="Times New Roman"/>
                <a:cs typeface="Times New Roman"/>
              </a:rPr>
              <a:t>peroxide</a:t>
            </a: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 </a:t>
            </a:r>
            <a:r>
              <a:rPr lang="da-DK" sz="1600" b="1" dirty="0">
                <a:latin typeface="Calibri"/>
                <a:ea typeface="Times New Roman"/>
                <a:cs typeface="Times New Roman"/>
              </a:rPr>
              <a:t>7,7 % H</a:t>
            </a:r>
            <a:r>
              <a:rPr lang="da-DK" sz="1600" b="1" baseline="-25000" dirty="0">
                <a:latin typeface="Calibri"/>
                <a:ea typeface="Times New Roman"/>
                <a:cs typeface="Times New Roman"/>
              </a:rPr>
              <a:t>2</a:t>
            </a:r>
            <a:r>
              <a:rPr lang="da-DK" sz="1600" b="1" dirty="0">
                <a:latin typeface="Calibri"/>
                <a:ea typeface="Times New Roman"/>
                <a:cs typeface="Times New Roman"/>
              </a:rPr>
              <a:t>O</a:t>
            </a:r>
            <a:r>
              <a:rPr lang="da-DK" sz="1600" b="1" baseline="-25000" dirty="0">
                <a:latin typeface="Calibri"/>
                <a:ea typeface="Times New Roman"/>
                <a:cs typeface="Times New Roman"/>
              </a:rPr>
              <a:t>2</a:t>
            </a:r>
            <a:r>
              <a:rPr lang="da-DK" sz="1600" b="1" dirty="0">
                <a:latin typeface="Calibri"/>
                <a:ea typeface="Times New Roman"/>
                <a:cs typeface="Times New Roman"/>
              </a:rPr>
              <a:t> </a:t>
            </a: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>
                <a:latin typeface="Calibri"/>
                <a:ea typeface="Times New Roman"/>
                <a:cs typeface="Times New Roman"/>
              </a:rPr>
              <a:t>CAS nr. 7722-84-1</a:t>
            </a:r>
            <a:endParaRPr lang="nb-NO" sz="10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 err="1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Warning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 err="1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Causes</a:t>
            </a:r>
            <a:r>
              <a:rPr lang="nb-NO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serious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eye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irritation</a:t>
            </a:r>
            <a:r>
              <a:rPr lang="nb-NO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</a:t>
            </a:r>
            <a:endParaRPr lang="nb-NO" sz="1100" dirty="0" smtClean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dirty="0" smtClean="0">
                <a:latin typeface="Calibri"/>
                <a:ea typeface="Times New Roman"/>
                <a:cs typeface="Times New Roman"/>
              </a:rPr>
              <a:t>Wear eye protection.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 </a:t>
            </a:r>
            <a:r>
              <a:rPr lang="en-US" sz="1100" dirty="0" smtClean="0">
                <a:latin typeface="Calibri"/>
                <a:ea typeface="Times New Roman"/>
                <a:cs typeface="Times New Roman"/>
              </a:rPr>
              <a:t>If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eye irritation persists: Get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dirty="0">
                <a:latin typeface="Calibri"/>
                <a:ea typeface="Times New Roman"/>
                <a:cs typeface="Times New Roman"/>
              </a:rPr>
              <a:t>medical </a:t>
            </a:r>
            <a:r>
              <a:rPr lang="en-US" sz="1100" dirty="0" smtClean="0">
                <a:latin typeface="Calibri"/>
                <a:ea typeface="Times New Roman"/>
                <a:cs typeface="Times New Roman"/>
              </a:rPr>
              <a:t>advice/attention.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latin typeface="Calibri"/>
                <a:ea typeface="Times New Roman"/>
                <a:cs typeface="Times New Roman"/>
              </a:rPr>
              <a:t>Kjemisk institutt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 smtClean="0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err="1" smtClean="0">
                <a:latin typeface="Calibri"/>
                <a:ea typeface="Times New Roman"/>
                <a:cs typeface="Times New Roman"/>
              </a:rPr>
              <a:t>Made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 by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Svein Tveit 09.08.2019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487" y="1316906"/>
            <a:ext cx="1730845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45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280920" cy="790600"/>
          </a:xfrm>
        </p:spPr>
        <p:txBody>
          <a:bodyPr>
            <a:normAutofit/>
          </a:bodyPr>
          <a:lstStyle/>
          <a:p>
            <a:r>
              <a:rPr lang="nb-NO" dirty="0" err="1" smtClean="0"/>
              <a:t>Concentration</a:t>
            </a:r>
            <a:r>
              <a:rPr lang="nb-NO" dirty="0" smtClean="0"/>
              <a:t> limits</a:t>
            </a:r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611560" y="1278488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 smtClean="0"/>
              <a:t>Specific</a:t>
            </a:r>
            <a:r>
              <a:rPr lang="nb-NO" dirty="0" smtClean="0"/>
              <a:t> </a:t>
            </a:r>
            <a:r>
              <a:rPr lang="nb-NO" dirty="0" err="1" smtClean="0"/>
              <a:t>concentration</a:t>
            </a:r>
            <a:r>
              <a:rPr lang="nb-NO" dirty="0" smtClean="0"/>
              <a:t> limits and </a:t>
            </a:r>
            <a:r>
              <a:rPr lang="nb-NO" b="1" dirty="0" err="1" smtClean="0"/>
              <a:t>Generic</a:t>
            </a:r>
            <a:r>
              <a:rPr lang="nb-NO" b="1" dirty="0" smtClean="0"/>
              <a:t> </a:t>
            </a:r>
            <a:r>
              <a:rPr lang="nb-NO" b="1" dirty="0" err="1" smtClean="0"/>
              <a:t>concentration</a:t>
            </a:r>
            <a:r>
              <a:rPr lang="nb-NO" b="1" dirty="0" smtClean="0"/>
              <a:t> limits</a:t>
            </a:r>
            <a:endParaRPr lang="nb-NO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" y="1728965"/>
            <a:ext cx="9096757" cy="50124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val 6"/>
          <p:cNvSpPr/>
          <p:nvPr/>
        </p:nvSpPr>
        <p:spPr bwMode="auto">
          <a:xfrm>
            <a:off x="444973" y="3271430"/>
            <a:ext cx="2769814" cy="616986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1829880" y="3888417"/>
            <a:ext cx="0" cy="92547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Oval 12"/>
          <p:cNvSpPr/>
          <p:nvPr/>
        </p:nvSpPr>
        <p:spPr bwMode="auto">
          <a:xfrm>
            <a:off x="-29852" y="4813896"/>
            <a:ext cx="3546987" cy="719817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6222014" y="4813896"/>
            <a:ext cx="2769814" cy="616986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6222014" y="3682755"/>
            <a:ext cx="2769814" cy="616986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20" name="Straight Arrow Connector 19"/>
          <p:cNvCxnSpPr/>
          <p:nvPr/>
        </p:nvCxnSpPr>
        <p:spPr bwMode="auto">
          <a:xfrm>
            <a:off x="3517135" y="5173805"/>
            <a:ext cx="270487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 flipV="1">
            <a:off x="7250803" y="4299741"/>
            <a:ext cx="0" cy="5141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436571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7" grpId="0" animBg="1"/>
      <p:bldP spid="1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492896"/>
            <a:ext cx="2890664" cy="2886233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0600" y="548680"/>
            <a:ext cx="7696200" cy="1143000"/>
          </a:xfrm>
        </p:spPr>
        <p:txBody>
          <a:bodyPr/>
          <a:lstStyle/>
          <a:p>
            <a:r>
              <a:rPr lang="nb-NO" dirty="0" err="1" smtClean="0"/>
              <a:t>Classification</a:t>
            </a:r>
            <a:r>
              <a:rPr lang="nb-NO" dirty="0" smtClean="0"/>
              <a:t> for </a:t>
            </a:r>
            <a:r>
              <a:rPr lang="nb-NO" dirty="0" err="1" smtClean="0"/>
              <a:t>acute</a:t>
            </a:r>
            <a:r>
              <a:rPr lang="nb-NO" dirty="0" smtClean="0"/>
              <a:t> or </a:t>
            </a:r>
            <a:r>
              <a:rPr lang="nb-NO" dirty="0" err="1" smtClean="0"/>
              <a:t>chronic</a:t>
            </a:r>
            <a:r>
              <a:rPr lang="nb-NO" dirty="0"/>
              <a:t> </a:t>
            </a:r>
            <a:r>
              <a:rPr lang="nb-NO" dirty="0" err="1"/>
              <a:t>aquatic</a:t>
            </a:r>
            <a:r>
              <a:rPr lang="nb-NO" dirty="0"/>
              <a:t> </a:t>
            </a:r>
            <a:r>
              <a:rPr lang="nb-NO" dirty="0" err="1"/>
              <a:t>hazard</a:t>
            </a:r>
            <a:endParaRPr lang="nb-NO" dirty="0"/>
          </a:p>
        </p:txBody>
      </p:sp>
      <p:sp>
        <p:nvSpPr>
          <p:cNvPr id="8" name="Rectangle 7"/>
          <p:cNvSpPr/>
          <p:nvPr/>
        </p:nvSpPr>
        <p:spPr>
          <a:xfrm>
            <a:off x="987946" y="2348880"/>
            <a:ext cx="437614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200" b="1" dirty="0" smtClean="0"/>
              <a:t>L(E)C</a:t>
            </a:r>
            <a:r>
              <a:rPr lang="nb-NO" sz="3200" b="1" baseline="-25000" dirty="0" smtClean="0"/>
              <a:t>50 </a:t>
            </a:r>
            <a:r>
              <a:rPr lang="nb-NO" sz="3200" b="1" dirty="0"/>
              <a:t>from SDS</a:t>
            </a:r>
          </a:p>
          <a:p>
            <a:endParaRPr lang="nb-NO" sz="2000" dirty="0" smtClean="0"/>
          </a:p>
          <a:p>
            <a:r>
              <a:rPr lang="en-US" sz="2800" dirty="0" smtClean="0"/>
              <a:t>SECTION </a:t>
            </a:r>
            <a:r>
              <a:rPr lang="en-US" sz="2800" dirty="0"/>
              <a:t>12: Ecological information</a:t>
            </a:r>
            <a:endParaRPr lang="nb-NO" sz="2800" dirty="0"/>
          </a:p>
          <a:p>
            <a:r>
              <a:rPr lang="en-US" sz="2800" dirty="0"/>
              <a:t>12.1. </a:t>
            </a:r>
            <a:r>
              <a:rPr lang="en-US" sz="2800" dirty="0" smtClean="0"/>
              <a:t>Toxicity</a:t>
            </a:r>
          </a:p>
          <a:p>
            <a:endParaRPr lang="nb-NO" sz="2800" dirty="0"/>
          </a:p>
          <a:p>
            <a:r>
              <a:rPr lang="en-US" sz="2800" dirty="0"/>
              <a:t>Acute aquatic, </a:t>
            </a:r>
            <a:r>
              <a:rPr lang="en-US" sz="2800" dirty="0" smtClean="0"/>
              <a:t>fish: Value</a:t>
            </a:r>
            <a:r>
              <a:rPr lang="en-US" sz="2800" dirty="0"/>
              <a:t>: </a:t>
            </a:r>
            <a:r>
              <a:rPr lang="en-US" sz="2800" dirty="0">
                <a:solidFill>
                  <a:srgbClr val="FF0000"/>
                </a:solidFill>
              </a:rPr>
              <a:t>x</a:t>
            </a:r>
            <a:r>
              <a:rPr lang="en-US" sz="2800" dirty="0" smtClean="0">
                <a:solidFill>
                  <a:srgbClr val="FF0000"/>
                </a:solidFill>
              </a:rPr>
              <a:t> mg/l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250022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13792"/>
            <a:ext cx="7696200" cy="1143000"/>
          </a:xfrm>
        </p:spPr>
        <p:txBody>
          <a:bodyPr/>
          <a:lstStyle/>
          <a:p>
            <a:r>
              <a:rPr lang="nb-NO" dirty="0" smtClean="0"/>
              <a:t>M - </a:t>
            </a:r>
            <a:r>
              <a:rPr lang="nb-NO" dirty="0" err="1" smtClean="0"/>
              <a:t>factor</a:t>
            </a:r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1484784"/>
            <a:ext cx="10608321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 bwMode="auto">
          <a:xfrm>
            <a:off x="149779" y="2957553"/>
            <a:ext cx="3546987" cy="719817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6588224" y="2981406"/>
            <a:ext cx="864096" cy="616986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3696766" y="3317463"/>
            <a:ext cx="281945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Oval 3"/>
          <p:cNvSpPr/>
          <p:nvPr/>
        </p:nvSpPr>
        <p:spPr bwMode="auto">
          <a:xfrm>
            <a:off x="179512" y="4149343"/>
            <a:ext cx="3546987" cy="719817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Oval 4"/>
          <p:cNvSpPr/>
          <p:nvPr/>
        </p:nvSpPr>
        <p:spPr bwMode="auto">
          <a:xfrm>
            <a:off x="6617957" y="4173196"/>
            <a:ext cx="864096" cy="616986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9" name="Straight Arrow Connector 5"/>
          <p:cNvCxnSpPr/>
          <p:nvPr/>
        </p:nvCxnSpPr>
        <p:spPr bwMode="auto">
          <a:xfrm>
            <a:off x="3726499" y="4509253"/>
            <a:ext cx="281945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88057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696200" cy="1143000"/>
          </a:xfrm>
        </p:spPr>
        <p:txBody>
          <a:bodyPr/>
          <a:lstStyle/>
          <a:p>
            <a:r>
              <a:rPr lang="nb-NO" dirty="0" err="1" smtClean="0"/>
              <a:t>Classification</a:t>
            </a:r>
            <a:r>
              <a:rPr lang="nb-NO" dirty="0" smtClean="0"/>
              <a:t> – </a:t>
            </a:r>
            <a:r>
              <a:rPr lang="nb-NO" dirty="0" err="1"/>
              <a:t>A</a:t>
            </a:r>
            <a:r>
              <a:rPr lang="nb-NO" dirty="0" err="1" smtClean="0"/>
              <a:t>quatic</a:t>
            </a:r>
            <a:r>
              <a:rPr lang="nb-NO" dirty="0" smtClean="0"/>
              <a:t> </a:t>
            </a:r>
            <a:r>
              <a:rPr lang="nb-NO" dirty="0" err="1" smtClean="0"/>
              <a:t>acute</a:t>
            </a:r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7444" y="1916832"/>
            <a:ext cx="9807996" cy="2427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73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Exercises</a:t>
            </a:r>
            <a:r>
              <a:rPr lang="nb-NO" dirty="0"/>
              <a:t> – </a:t>
            </a:r>
            <a:r>
              <a:rPr lang="nb-NO" dirty="0" err="1"/>
              <a:t>Classifying</a:t>
            </a:r>
            <a:r>
              <a:rPr lang="nb-NO" dirty="0"/>
              <a:t> and </a:t>
            </a:r>
            <a:r>
              <a:rPr lang="nb-NO" dirty="0" err="1"/>
              <a:t>making</a:t>
            </a:r>
            <a:r>
              <a:rPr lang="nb-NO" dirty="0"/>
              <a:t> </a:t>
            </a:r>
            <a:r>
              <a:rPr lang="nb-NO" dirty="0" err="1"/>
              <a:t>labels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3a) </a:t>
            </a:r>
            <a:r>
              <a:rPr lang="nb-NO" dirty="0" err="1" smtClean="0"/>
              <a:t>Label</a:t>
            </a:r>
            <a:r>
              <a:rPr lang="nb-NO" dirty="0" smtClean="0"/>
              <a:t> for 9 % NH</a:t>
            </a:r>
            <a:r>
              <a:rPr lang="nb-NO" baseline="-25000" dirty="0" smtClean="0"/>
              <a:t>3 </a:t>
            </a:r>
            <a:r>
              <a:rPr lang="nb-NO" dirty="0" smtClean="0"/>
              <a:t>in 1L </a:t>
            </a:r>
            <a:r>
              <a:rPr lang="nb-NO" dirty="0" err="1" smtClean="0"/>
              <a:t>bottle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3b) (</a:t>
            </a:r>
            <a:r>
              <a:rPr lang="nb-NO" dirty="0" err="1" smtClean="0"/>
              <a:t>optional</a:t>
            </a:r>
            <a:r>
              <a:rPr lang="nb-NO" dirty="0" smtClean="0"/>
              <a:t>) </a:t>
            </a:r>
            <a:r>
              <a:rPr lang="nb-NO" dirty="0" err="1" smtClean="0"/>
              <a:t>Label</a:t>
            </a:r>
            <a:r>
              <a:rPr lang="nb-NO" dirty="0" smtClean="0"/>
              <a:t> for 0,3 mol/L HNO</a:t>
            </a:r>
            <a:r>
              <a:rPr lang="nb-NO" baseline="-25000" dirty="0" smtClean="0"/>
              <a:t>3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5512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25"/>
          <p:cNvSpPr txBox="1">
            <a:spLocks noChangeArrowheads="1"/>
          </p:cNvSpPr>
          <p:nvPr/>
        </p:nvSpPr>
        <p:spPr bwMode="auto">
          <a:xfrm>
            <a:off x="752474" y="681673"/>
            <a:ext cx="3819525" cy="526760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Ammoniakk</a:t>
            </a:r>
            <a:r>
              <a:rPr lang="da-DK" sz="1600" b="1" dirty="0" smtClean="0">
                <a:effectLst/>
                <a:latin typeface="Calibri"/>
                <a:ea typeface="Times New Roman"/>
                <a:cs typeface="Times New Roman"/>
              </a:rPr>
              <a:t> 9 % NH</a:t>
            </a:r>
            <a:r>
              <a:rPr lang="da-DK" sz="1600" b="1" baseline="-25000" dirty="0" smtClean="0">
                <a:effectLst/>
                <a:latin typeface="Calibri"/>
                <a:ea typeface="Times New Roman"/>
                <a:cs typeface="Times New Roman"/>
              </a:rPr>
              <a:t>3</a:t>
            </a:r>
            <a:endParaRPr lang="nb-NO" sz="1100" baseline="-25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 smtClean="0">
                <a:latin typeface="Calibri"/>
                <a:ea typeface="Times New Roman"/>
                <a:cs typeface="Times New Roman"/>
              </a:rPr>
              <a:t>CAS nr. 1336-21-6</a:t>
            </a:r>
            <a:endParaRPr lang="nb-NO" sz="10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Fare 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Gir alvorlige etseskader på hud og øyne</a:t>
            </a:r>
            <a:r>
              <a: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.</a:t>
            </a:r>
            <a:br>
              <a: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</a:br>
            <a:r>
              <a: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Kan forårsake irritasjon av luftveiene. 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Benytt 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øyevern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. 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Unngå innånding av gass.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VED 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HUDKONTAKT (eller håret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): Tilsølte klær må fjernes straks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. 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Skyll 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huden med vann. VED KONTAKT MED ØYNENE: Skyll forsiktig med vann i flere minutter. Fjern eventuelle kontaktlinser dersom dette enkelt lar seg gjøre. Fortsett skyllingen. 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Kontakt umiddelbart 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et GIFTINFORMASJONSSENTER eller lege.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latin typeface="Calibri"/>
                <a:ea typeface="Times New Roman"/>
                <a:cs typeface="Times New Roman"/>
              </a:rPr>
              <a:t>Kjemisk institutt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 smtClean="0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Laget av Svein Tveit 09.08.2019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268760"/>
            <a:ext cx="1584176" cy="1584176"/>
          </a:xfrm>
          <a:prstGeom prst="rect">
            <a:avLst/>
          </a:prstGeom>
        </p:spPr>
      </p:pic>
      <p:pic>
        <p:nvPicPr>
          <p:cNvPr id="4" name="Picture 3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268760"/>
            <a:ext cx="1584000" cy="15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62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25"/>
          <p:cNvSpPr txBox="1">
            <a:spLocks noChangeArrowheads="1"/>
          </p:cNvSpPr>
          <p:nvPr/>
        </p:nvSpPr>
        <p:spPr bwMode="auto">
          <a:xfrm>
            <a:off x="752474" y="681673"/>
            <a:ext cx="3819525" cy="49795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Ammonia</a:t>
            </a:r>
            <a:r>
              <a:rPr lang="da-DK" sz="1600" b="1" dirty="0" smtClean="0">
                <a:effectLst/>
                <a:latin typeface="Calibri"/>
                <a:ea typeface="Times New Roman"/>
                <a:cs typeface="Times New Roman"/>
              </a:rPr>
              <a:t> 9 % NH</a:t>
            </a:r>
            <a:r>
              <a:rPr lang="da-DK" sz="1600" b="1" baseline="-25000" dirty="0" smtClean="0">
                <a:effectLst/>
                <a:latin typeface="Calibri"/>
                <a:ea typeface="Times New Roman"/>
                <a:cs typeface="Times New Roman"/>
              </a:rPr>
              <a:t>3</a:t>
            </a:r>
            <a:endParaRPr lang="nb-NO" sz="1100" baseline="-25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 smtClean="0">
                <a:latin typeface="Calibri"/>
                <a:ea typeface="Times New Roman"/>
                <a:cs typeface="Times New Roman"/>
              </a:rPr>
              <a:t>CAS nr. 1336-21-6</a:t>
            </a:r>
            <a:endParaRPr lang="nb-NO" sz="10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Danger</a:t>
            </a:r>
            <a:endParaRPr lang="nb-NO" sz="1200" dirty="0">
              <a:solidFill>
                <a:srgbClr val="000000"/>
              </a:solidFill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en-US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Causes severe skin burns and eye damage</a:t>
            </a:r>
            <a:r>
              <a:rPr lang="en-US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</a:t>
            </a:r>
            <a:r>
              <a: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/>
            </a:r>
            <a:br>
              <a: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</a:b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May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cause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respiratory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irritation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 </a:t>
            </a:r>
            <a:endParaRPr lang="nb-NO" sz="1200" dirty="0">
              <a:solidFill>
                <a:srgbClr val="000000"/>
              </a:solidFill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en-US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Wear eye protection</a:t>
            </a:r>
            <a:r>
              <a:rPr lang="en-US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Avoid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breathing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gas.</a:t>
            </a:r>
            <a:r>
              <a:rPr lang="nb-NO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IF ON SKIN (or hair): Take </a:t>
            </a:r>
            <a:r>
              <a:rPr lang="en-US" sz="1100" dirty="0" smtClean="0">
                <a:latin typeface="Calibri"/>
                <a:ea typeface="Times New Roman"/>
                <a:cs typeface="Times New Roman"/>
              </a:rPr>
              <a:t>off immediately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all contaminated clothing. Rinse skin with water. IF IN EYES: Rinse cautiously with water for several minutes. Remove contact lenses, if present and easy to do. Continue rinsing.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Immediately call a POISON Center or doctor.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latin typeface="Calibri"/>
                <a:ea typeface="Times New Roman"/>
                <a:cs typeface="Times New Roman"/>
              </a:rPr>
              <a:t>Department </a:t>
            </a:r>
            <a:r>
              <a:rPr lang="nb-NO" sz="1100" dirty="0" err="1" smtClean="0">
                <a:latin typeface="Calibri"/>
                <a:ea typeface="Times New Roman"/>
                <a:cs typeface="Times New Roman"/>
              </a:rPr>
              <a:t>of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 err="1" smtClean="0">
                <a:latin typeface="Calibri"/>
                <a:ea typeface="Times New Roman"/>
                <a:cs typeface="Times New Roman"/>
              </a:rPr>
              <a:t>Chemistry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 smtClean="0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err="1" smtClean="0">
                <a:latin typeface="Calibri"/>
                <a:ea typeface="Times New Roman"/>
                <a:cs typeface="Times New Roman"/>
              </a:rPr>
              <a:t>Made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 by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Svein Tveit 09.08.2019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268760"/>
            <a:ext cx="1584176" cy="1584176"/>
          </a:xfrm>
          <a:prstGeom prst="rect">
            <a:avLst/>
          </a:prstGeom>
        </p:spPr>
      </p:pic>
      <p:pic>
        <p:nvPicPr>
          <p:cNvPr id="4" name="Picture 3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268760"/>
            <a:ext cx="1584000" cy="15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87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25"/>
          <p:cNvSpPr txBox="1">
            <a:spLocks noChangeArrowheads="1"/>
          </p:cNvSpPr>
          <p:nvPr/>
        </p:nvSpPr>
        <p:spPr bwMode="auto">
          <a:xfrm>
            <a:off x="752474" y="681673"/>
            <a:ext cx="3819525" cy="461953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Salpetersyre</a:t>
            </a:r>
            <a:r>
              <a:rPr lang="da-DK" sz="1600" b="1" dirty="0" smtClean="0">
                <a:effectLst/>
                <a:latin typeface="Calibri"/>
                <a:ea typeface="Times New Roman"/>
                <a:cs typeface="Times New Roman"/>
              </a:rPr>
              <a:t> </a:t>
            </a: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0,3 mol/L</a:t>
            </a:r>
            <a:r>
              <a:rPr lang="da-DK" sz="1600" b="1" dirty="0" smtClean="0">
                <a:effectLst/>
                <a:latin typeface="Calibri"/>
                <a:ea typeface="Times New Roman"/>
                <a:cs typeface="Times New Roman"/>
              </a:rPr>
              <a:t> HNO</a:t>
            </a:r>
            <a:r>
              <a:rPr lang="da-DK" sz="1600" b="1" baseline="-25000" dirty="0" smtClean="0">
                <a:effectLst/>
                <a:latin typeface="Calibri"/>
                <a:ea typeface="Times New Roman"/>
                <a:cs typeface="Times New Roman"/>
              </a:rPr>
              <a:t>3</a:t>
            </a:r>
            <a:endParaRPr lang="nb-NO" sz="1100" baseline="-25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 smtClean="0">
                <a:latin typeface="Calibri"/>
                <a:ea typeface="Times New Roman"/>
                <a:cs typeface="Times New Roman"/>
              </a:rPr>
              <a:t>CAS nr. 7697-37-2</a:t>
            </a:r>
            <a:endParaRPr lang="nb-NO" sz="10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Advarsel</a:t>
            </a:r>
            <a:r>
              <a: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 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Irriterer huden.</a:t>
            </a:r>
          </a:p>
          <a:p>
            <a:pPr>
              <a:spcAft>
                <a:spcPts val="0"/>
              </a:spcAft>
            </a:pPr>
            <a:r>
              <a:rPr lang="nb-NO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Gir alvorlig øyeirritasjon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</a:pPr>
            <a:r>
              <a:rPr lang="nb-NO" sz="1100" dirty="0">
                <a:latin typeface="Calibri"/>
                <a:ea typeface="Times New Roman"/>
                <a:cs typeface="Times New Roman"/>
              </a:rPr>
              <a:t>Benytt øyevern. 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Vask 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hendene grundig etter bruk. Ved vedvarende øyeirritasjon: Søk legehjelp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.</a:t>
            </a:r>
          </a:p>
          <a:p>
            <a:pPr>
              <a:lnSpc>
                <a:spcPct val="107000"/>
              </a:lnSpc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latin typeface="Calibri"/>
                <a:ea typeface="Times New Roman"/>
                <a:cs typeface="Times New Roman"/>
              </a:rPr>
              <a:t>Kjemisk institutt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 smtClean="0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Laget av Svein Tveit 09.08.2019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4" name="Picture 3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340768"/>
            <a:ext cx="1584000" cy="1584000"/>
          </a:xfrm>
          <a:prstGeom prst="rect">
            <a:avLst/>
          </a:prstGeom>
        </p:spPr>
      </p:pic>
      <p:sp>
        <p:nvSpPr>
          <p:cNvPr id="6" name="Tekstboks 25"/>
          <p:cNvSpPr txBox="1">
            <a:spLocks noChangeArrowheads="1"/>
          </p:cNvSpPr>
          <p:nvPr/>
        </p:nvSpPr>
        <p:spPr bwMode="auto">
          <a:xfrm>
            <a:off x="4740496" y="681673"/>
            <a:ext cx="3819525" cy="461953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Nitric acid </a:t>
            </a:r>
            <a:r>
              <a:rPr lang="da-DK" sz="1600" b="1" dirty="0">
                <a:latin typeface="Calibri"/>
                <a:ea typeface="Times New Roman"/>
                <a:cs typeface="Times New Roman"/>
              </a:rPr>
              <a:t>0,3 mol/L HNO</a:t>
            </a:r>
            <a:r>
              <a:rPr lang="da-DK" sz="1600" b="1" baseline="-25000" dirty="0">
                <a:latin typeface="Calibri"/>
                <a:ea typeface="Times New Roman"/>
                <a:cs typeface="Times New Roman"/>
              </a:rPr>
              <a:t>3</a:t>
            </a:r>
            <a:endParaRPr lang="nb-NO" sz="1100" baseline="-250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>
                <a:latin typeface="Calibri"/>
                <a:ea typeface="Times New Roman"/>
                <a:cs typeface="Times New Roman"/>
              </a:rPr>
              <a:t>CAS nr. 7697-37-2</a:t>
            </a:r>
            <a:endParaRPr lang="nb-NO" sz="10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 err="1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Warning</a:t>
            </a:r>
            <a:endParaRPr lang="nb-NO" sz="1200" dirty="0">
              <a:solidFill>
                <a:srgbClr val="000000"/>
              </a:solidFill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Causes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skin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irritation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 </a:t>
            </a:r>
          </a:p>
          <a:p>
            <a:pPr>
              <a:spcAft>
                <a:spcPts val="0"/>
              </a:spcAft>
            </a:pP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Causes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serious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eye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irritation</a:t>
            </a:r>
            <a:r>
              <a:rPr lang="nb-NO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</a:t>
            </a:r>
            <a:endParaRPr lang="nb-NO" sz="1200" dirty="0">
              <a:solidFill>
                <a:srgbClr val="000000"/>
              </a:solidFill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dirty="0">
                <a:latin typeface="Calibri"/>
                <a:ea typeface="Times New Roman"/>
                <a:cs typeface="Times New Roman"/>
              </a:rPr>
              <a:t>Wear eye protection</a:t>
            </a:r>
            <a:r>
              <a:rPr lang="en-US" sz="1100" dirty="0" smtClean="0">
                <a:latin typeface="Calibri"/>
                <a:ea typeface="Times New Roman"/>
                <a:cs typeface="Times New Roman"/>
              </a:rPr>
              <a:t>.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Wash hands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thoroughly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after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handling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. </a:t>
            </a:r>
            <a:r>
              <a:rPr lang="en-US" sz="1100" dirty="0" smtClean="0">
                <a:latin typeface="Calibri"/>
                <a:ea typeface="Times New Roman"/>
                <a:cs typeface="Times New Roman"/>
              </a:rPr>
              <a:t>If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eye irritation persists: </a:t>
            </a:r>
            <a:r>
              <a:rPr lang="en-US" sz="1100" dirty="0" smtClean="0">
                <a:latin typeface="Calibri"/>
                <a:ea typeface="Times New Roman"/>
                <a:cs typeface="Times New Roman"/>
              </a:rPr>
              <a:t>Get medical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advice/attention</a:t>
            </a:r>
            <a:r>
              <a:rPr lang="en-US" sz="1100" dirty="0" smtClean="0">
                <a:latin typeface="Calibri"/>
                <a:ea typeface="Times New Roman"/>
                <a:cs typeface="Times New Roman"/>
              </a:rPr>
              <a:t>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latin typeface="Calibri"/>
                <a:ea typeface="Times New Roman"/>
                <a:cs typeface="Times New Roman"/>
              </a:rPr>
              <a:t>Department </a:t>
            </a:r>
            <a:r>
              <a:rPr lang="nb-NO" sz="1100" dirty="0" err="1" smtClean="0">
                <a:latin typeface="Calibri"/>
                <a:ea typeface="Times New Roman"/>
                <a:cs typeface="Times New Roman"/>
              </a:rPr>
              <a:t>of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 err="1" smtClean="0">
                <a:latin typeface="Calibri"/>
                <a:ea typeface="Times New Roman"/>
                <a:cs typeface="Times New Roman"/>
              </a:rPr>
              <a:t>Chemistry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 smtClean="0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err="1" smtClean="0">
                <a:latin typeface="Calibri"/>
                <a:ea typeface="Times New Roman"/>
                <a:cs typeface="Times New Roman"/>
              </a:rPr>
              <a:t>Made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 by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Svein Tveit 09.08.2019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8" name="Picture 3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340768"/>
            <a:ext cx="1584000" cy="15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17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7644" y="620688"/>
            <a:ext cx="6408712" cy="1143000"/>
          </a:xfrm>
        </p:spPr>
        <p:txBody>
          <a:bodyPr/>
          <a:lstStyle/>
          <a:p>
            <a:r>
              <a:rPr lang="nb-NO" dirty="0" err="1" smtClean="0"/>
              <a:t>Classification</a:t>
            </a:r>
            <a:r>
              <a:rPr lang="nb-NO" dirty="0" smtClean="0"/>
              <a:t> –</a:t>
            </a:r>
            <a:r>
              <a:rPr lang="nb-NO" dirty="0"/>
              <a:t> </a:t>
            </a:r>
            <a:r>
              <a:rPr lang="nb-NO" dirty="0" err="1" smtClean="0"/>
              <a:t>Aquatic</a:t>
            </a:r>
            <a:r>
              <a:rPr lang="nb-NO" dirty="0" smtClean="0"/>
              <a:t> </a:t>
            </a:r>
            <a:r>
              <a:rPr lang="nb-NO" dirty="0" err="1" smtClean="0"/>
              <a:t>chronic</a:t>
            </a:r>
            <a:endParaRPr lang="nb-NO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1988840"/>
            <a:ext cx="10230875" cy="439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479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Classification</a:t>
            </a:r>
            <a:r>
              <a:rPr lang="nb-NO" dirty="0" smtClean="0"/>
              <a:t> – </a:t>
            </a:r>
            <a:r>
              <a:rPr lang="nb-NO" dirty="0" err="1" smtClean="0"/>
              <a:t>Acute</a:t>
            </a:r>
            <a:r>
              <a:rPr lang="nb-NO" dirty="0" smtClean="0"/>
              <a:t> </a:t>
            </a:r>
            <a:r>
              <a:rPr lang="nb-NO" dirty="0" err="1" smtClean="0"/>
              <a:t>toxicity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338536"/>
            <a:ext cx="7696200" cy="1018456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ATE = </a:t>
            </a:r>
            <a:r>
              <a:rPr lang="nb-NO" dirty="0" err="1" smtClean="0"/>
              <a:t>Acute</a:t>
            </a:r>
            <a:r>
              <a:rPr lang="nb-NO" dirty="0" smtClean="0"/>
              <a:t> </a:t>
            </a:r>
            <a:r>
              <a:rPr lang="nb-NO" dirty="0" err="1" smtClean="0"/>
              <a:t>toxicity</a:t>
            </a:r>
            <a:r>
              <a:rPr lang="nb-NO" dirty="0" smtClean="0"/>
              <a:t> </a:t>
            </a:r>
            <a:r>
              <a:rPr lang="nb-NO" dirty="0" err="1" smtClean="0"/>
              <a:t>estimate</a:t>
            </a:r>
            <a:endParaRPr lang="nb-NO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2348880"/>
            <a:ext cx="2160000" cy="216000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005064"/>
            <a:ext cx="216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02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128" y="116632"/>
            <a:ext cx="3294125" cy="1152128"/>
          </a:xfrm>
          <a:ln w="3810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nb-NO" dirty="0" err="1" smtClean="0"/>
              <a:t>Acute</a:t>
            </a:r>
            <a:r>
              <a:rPr lang="nb-NO" dirty="0" smtClean="0"/>
              <a:t> </a:t>
            </a:r>
            <a:r>
              <a:rPr lang="nb-NO" dirty="0" err="1" smtClean="0"/>
              <a:t>toxicity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23528" y="5820730"/>
                <a:ext cx="5828134" cy="786177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/>
                            </a:rPr>
                            <m:t>𝐴𝑇𝐸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/>
                            </a:rPr>
                            <m:t>𝑚𝑖𝑥</m:t>
                          </m:r>
                        </m:sub>
                      </m:sSub>
                      <m:r>
                        <a:rPr lang="nb-NO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/>
                            </a:rPr>
                            <m:t>100∗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𝐴𝑇𝐸</m:t>
                          </m:r>
                        </m:num>
                        <m:den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r>
                        <a:rPr lang="nb-NO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/>
                            </a:rPr>
                            <m:t>100∗</m:t>
                          </m:r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100</m:t>
                          </m:r>
                        </m:num>
                        <m:den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nb-NO" sz="2400" b="0" i="1" smtClean="0">
                          <a:latin typeface="Cambria Math"/>
                        </a:rPr>
                        <m:t>=2000</m:t>
                      </m:r>
                    </m:oMath>
                  </m:oMathPara>
                </a14:m>
                <a:endParaRPr lang="nb-NO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5820730"/>
                <a:ext cx="5828134" cy="7861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323528" y="620688"/>
            <a:ext cx="4392438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2400" dirty="0" err="1" smtClean="0"/>
              <a:t>Example</a:t>
            </a:r>
            <a:endParaRPr lang="nb-NO" sz="2400" dirty="0" smtClean="0"/>
          </a:p>
          <a:p>
            <a:r>
              <a:rPr lang="nb-NO" sz="2400" dirty="0" smtClean="0"/>
              <a:t>A </a:t>
            </a:r>
            <a:r>
              <a:rPr lang="nb-NO" sz="2400" dirty="0" smtClean="0">
                <a:solidFill>
                  <a:srgbClr val="FF0000"/>
                </a:solidFill>
              </a:rPr>
              <a:t>5 % </a:t>
            </a:r>
            <a:r>
              <a:rPr lang="nb-NO" sz="2400" dirty="0" err="1" smtClean="0"/>
              <a:t>solution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a </a:t>
            </a:r>
            <a:r>
              <a:rPr lang="nb-NO" sz="2400" dirty="0" err="1" smtClean="0"/>
              <a:t>substance</a:t>
            </a:r>
            <a:r>
              <a:rPr lang="nb-NO" sz="2400" dirty="0" smtClean="0"/>
              <a:t> </a:t>
            </a:r>
            <a:r>
              <a:rPr lang="nb-NO" sz="2400" dirty="0" err="1" smtClean="0"/>
              <a:t>classified</a:t>
            </a:r>
            <a:r>
              <a:rPr lang="nb-NO" sz="2400" dirty="0" smtClean="0"/>
              <a:t> as </a:t>
            </a:r>
            <a:r>
              <a:rPr lang="nb-NO" sz="2400" dirty="0" err="1" smtClean="0">
                <a:solidFill>
                  <a:srgbClr val="FF0000"/>
                </a:solidFill>
              </a:rPr>
              <a:t>acute</a:t>
            </a:r>
            <a:r>
              <a:rPr lang="nb-NO" sz="2400" dirty="0" smtClean="0">
                <a:solidFill>
                  <a:srgbClr val="FF0000"/>
                </a:solidFill>
              </a:rPr>
              <a:t> </a:t>
            </a:r>
            <a:r>
              <a:rPr lang="nb-NO" sz="2400" dirty="0" err="1" smtClean="0">
                <a:solidFill>
                  <a:srgbClr val="FF0000"/>
                </a:solidFill>
              </a:rPr>
              <a:t>tox</a:t>
            </a:r>
            <a:r>
              <a:rPr lang="nb-NO" sz="2400" dirty="0" smtClean="0">
                <a:solidFill>
                  <a:srgbClr val="FF0000"/>
                </a:solidFill>
              </a:rPr>
              <a:t>. 3 </a:t>
            </a:r>
            <a:r>
              <a:rPr lang="nb-NO" sz="2400" dirty="0" smtClean="0">
                <a:solidFill>
                  <a:schemeClr val="tx1"/>
                </a:solidFill>
              </a:rPr>
              <a:t>– oral </a:t>
            </a:r>
            <a:r>
              <a:rPr lang="nb-NO" sz="2400" dirty="0" err="1" smtClean="0">
                <a:solidFill>
                  <a:schemeClr val="tx1"/>
                </a:solidFill>
              </a:rPr>
              <a:t>exposure</a:t>
            </a:r>
            <a:endParaRPr lang="nb-NO" sz="2400" dirty="0" smtClean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67" y="2215712"/>
            <a:ext cx="7146553" cy="3373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Oval 14"/>
          <p:cNvSpPr/>
          <p:nvPr/>
        </p:nvSpPr>
        <p:spPr bwMode="auto">
          <a:xfrm>
            <a:off x="179512" y="3823210"/>
            <a:ext cx="648072" cy="288032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6300192" y="4149080"/>
            <a:ext cx="648072" cy="288032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3777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5" grpId="0" animBg="1"/>
      <p:bldP spid="1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8393062" cy="56886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Oval 3"/>
          <p:cNvSpPr/>
          <p:nvPr/>
        </p:nvSpPr>
        <p:spPr bwMode="auto">
          <a:xfrm>
            <a:off x="7164288" y="1772816"/>
            <a:ext cx="1368152" cy="72008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2079518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128" y="116632"/>
            <a:ext cx="3294125" cy="1152128"/>
          </a:xfrm>
          <a:ln w="38100">
            <a:solidFill>
              <a:srgbClr val="0070C0"/>
            </a:solidFill>
          </a:ln>
        </p:spPr>
        <p:txBody>
          <a:bodyPr/>
          <a:lstStyle/>
          <a:p>
            <a:pPr algn="ctr"/>
            <a:r>
              <a:rPr lang="nb-NO" dirty="0" err="1" smtClean="0"/>
              <a:t>Acute</a:t>
            </a:r>
            <a:r>
              <a:rPr lang="nb-NO" dirty="0" smtClean="0"/>
              <a:t> </a:t>
            </a:r>
            <a:r>
              <a:rPr lang="nb-NO" dirty="0" err="1" smtClean="0"/>
              <a:t>toxicity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23528" y="5820730"/>
                <a:ext cx="5828134" cy="786177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/>
                            </a:rPr>
                            <m:t>𝐴𝑇𝐸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/>
                            </a:rPr>
                            <m:t>𝑚𝑖𝑥</m:t>
                          </m:r>
                        </m:sub>
                      </m:sSub>
                      <m:r>
                        <a:rPr lang="nb-NO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/>
                            </a:rPr>
                            <m:t>100∗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𝐴𝑇𝐸</m:t>
                          </m:r>
                        </m:num>
                        <m:den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r>
                        <a:rPr lang="nb-NO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/>
                            </a:rPr>
                            <m:t>100∗</m:t>
                          </m:r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100</m:t>
                          </m:r>
                        </m:num>
                        <m:den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nb-NO" sz="2400" b="0" i="1" smtClean="0">
                          <a:latin typeface="Cambria Math"/>
                        </a:rPr>
                        <m:t>=2000</m:t>
                      </m:r>
                    </m:oMath>
                  </m:oMathPara>
                </a14:m>
                <a:endParaRPr lang="nb-NO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5820730"/>
                <a:ext cx="5828134" cy="7861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323528" y="620688"/>
            <a:ext cx="4392438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2400" dirty="0" err="1" smtClean="0"/>
              <a:t>Example</a:t>
            </a:r>
            <a:endParaRPr lang="nb-NO" sz="2400" dirty="0" smtClean="0"/>
          </a:p>
          <a:p>
            <a:r>
              <a:rPr lang="nb-NO" sz="2400" dirty="0" smtClean="0"/>
              <a:t>A </a:t>
            </a:r>
            <a:r>
              <a:rPr lang="nb-NO" sz="2400" dirty="0" smtClean="0">
                <a:solidFill>
                  <a:srgbClr val="FF0000"/>
                </a:solidFill>
              </a:rPr>
              <a:t>5 % </a:t>
            </a:r>
            <a:r>
              <a:rPr lang="nb-NO" sz="2400" dirty="0" err="1" smtClean="0"/>
              <a:t>solution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a </a:t>
            </a:r>
            <a:r>
              <a:rPr lang="nb-NO" sz="2400" dirty="0" err="1" smtClean="0"/>
              <a:t>substance</a:t>
            </a:r>
            <a:r>
              <a:rPr lang="nb-NO" sz="2400" dirty="0" smtClean="0"/>
              <a:t> </a:t>
            </a:r>
            <a:r>
              <a:rPr lang="nb-NO" sz="2400" dirty="0" err="1" smtClean="0"/>
              <a:t>classified</a:t>
            </a:r>
            <a:r>
              <a:rPr lang="nb-NO" sz="2400" dirty="0" smtClean="0"/>
              <a:t> as </a:t>
            </a:r>
            <a:r>
              <a:rPr lang="nb-NO" sz="2400" dirty="0" err="1" smtClean="0">
                <a:solidFill>
                  <a:srgbClr val="FF0000"/>
                </a:solidFill>
              </a:rPr>
              <a:t>acute</a:t>
            </a:r>
            <a:r>
              <a:rPr lang="nb-NO" sz="2400" dirty="0" smtClean="0">
                <a:solidFill>
                  <a:srgbClr val="FF0000"/>
                </a:solidFill>
              </a:rPr>
              <a:t> </a:t>
            </a:r>
            <a:r>
              <a:rPr lang="nb-NO" sz="2400" dirty="0" err="1" smtClean="0">
                <a:solidFill>
                  <a:srgbClr val="FF0000"/>
                </a:solidFill>
              </a:rPr>
              <a:t>tox</a:t>
            </a:r>
            <a:r>
              <a:rPr lang="nb-NO" sz="2400" dirty="0" smtClean="0">
                <a:solidFill>
                  <a:srgbClr val="FF0000"/>
                </a:solidFill>
              </a:rPr>
              <a:t>. 3 </a:t>
            </a:r>
            <a:r>
              <a:rPr lang="nb-NO" sz="2400" dirty="0" smtClean="0">
                <a:solidFill>
                  <a:schemeClr val="tx1"/>
                </a:solidFill>
              </a:rPr>
              <a:t>– oral </a:t>
            </a:r>
            <a:r>
              <a:rPr lang="nb-NO" sz="2400" dirty="0" err="1" smtClean="0">
                <a:solidFill>
                  <a:schemeClr val="tx1"/>
                </a:solidFill>
              </a:rPr>
              <a:t>exposure</a:t>
            </a:r>
            <a:endParaRPr lang="nb-NO" sz="2400" dirty="0" smtClean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39034"/>
            <a:ext cx="7146553" cy="3373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Oval 14"/>
          <p:cNvSpPr/>
          <p:nvPr/>
        </p:nvSpPr>
        <p:spPr bwMode="auto">
          <a:xfrm>
            <a:off x="179512" y="3823210"/>
            <a:ext cx="648072" cy="288032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6300192" y="4255258"/>
            <a:ext cx="648072" cy="288032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2608781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Exercises</a:t>
            </a:r>
            <a:r>
              <a:rPr lang="nb-NO" dirty="0"/>
              <a:t> – </a:t>
            </a:r>
            <a:r>
              <a:rPr lang="nb-NO" dirty="0" err="1"/>
              <a:t>Classifying</a:t>
            </a:r>
            <a:r>
              <a:rPr lang="nb-NO" dirty="0"/>
              <a:t> and </a:t>
            </a:r>
            <a:r>
              <a:rPr lang="nb-NO" dirty="0" err="1"/>
              <a:t>making</a:t>
            </a:r>
            <a:r>
              <a:rPr lang="nb-NO" dirty="0"/>
              <a:t> </a:t>
            </a:r>
            <a:r>
              <a:rPr lang="nb-NO" dirty="0" err="1"/>
              <a:t>labels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4a) </a:t>
            </a:r>
            <a:r>
              <a:rPr lang="nb-NO" dirty="0" err="1" smtClean="0"/>
              <a:t>Label</a:t>
            </a:r>
            <a:r>
              <a:rPr lang="nb-NO" dirty="0" smtClean="0"/>
              <a:t> for 0,2 mol/L CuSO</a:t>
            </a:r>
            <a:r>
              <a:rPr lang="nb-NO" baseline="-25000" dirty="0" smtClean="0"/>
              <a:t>4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4b) (</a:t>
            </a:r>
            <a:r>
              <a:rPr lang="nb-NO" dirty="0" err="1" smtClean="0"/>
              <a:t>optional</a:t>
            </a:r>
            <a:r>
              <a:rPr lang="nb-NO" dirty="0" smtClean="0"/>
              <a:t>) </a:t>
            </a:r>
            <a:r>
              <a:rPr lang="nb-NO" dirty="0" err="1" smtClean="0"/>
              <a:t>Label</a:t>
            </a:r>
            <a:r>
              <a:rPr lang="nb-NO" dirty="0" smtClean="0"/>
              <a:t> for 1 mol/L ZnCl</a:t>
            </a:r>
            <a:r>
              <a:rPr lang="nb-NO" baseline="-25000" dirty="0" smtClean="0"/>
              <a:t>2</a:t>
            </a:r>
          </a:p>
          <a:p>
            <a:pPr marL="0" indent="0">
              <a:buNone/>
            </a:pPr>
            <a:endParaRPr lang="nb-NO" baseline="-25000" dirty="0"/>
          </a:p>
          <a:p>
            <a:pPr marL="0" indent="0">
              <a:buNone/>
            </a:pPr>
            <a:endParaRPr lang="nb-NO" baseline="-25000" dirty="0" smtClean="0"/>
          </a:p>
        </p:txBody>
      </p:sp>
    </p:spTree>
    <p:extLst>
      <p:ext uri="{BB962C8B-B14F-4D97-AF65-F5344CB8AC3E}">
        <p14:creationId xmlns:p14="http://schemas.microsoft.com/office/powerpoint/2010/main" val="210016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25"/>
          <p:cNvSpPr txBox="1">
            <a:spLocks noChangeArrowheads="1"/>
          </p:cNvSpPr>
          <p:nvPr/>
        </p:nvSpPr>
        <p:spPr bwMode="auto">
          <a:xfrm>
            <a:off x="755576" y="836712"/>
            <a:ext cx="3315470" cy="41874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Kobber(II)sulfat,</a:t>
            </a:r>
            <a:r>
              <a:rPr lang="da-DK" sz="1600" b="1" dirty="0" smtClean="0">
                <a:effectLst/>
                <a:latin typeface="Calibri"/>
                <a:ea typeface="Times New Roman"/>
                <a:cs typeface="Times New Roman"/>
              </a:rPr>
              <a:t> 0,2 mol/L CuSO</a:t>
            </a:r>
            <a:r>
              <a:rPr lang="da-DK" sz="1600" b="1" baseline="-25000" dirty="0" smtClean="0">
                <a:latin typeface="Calibri"/>
                <a:ea typeface="Times New Roman"/>
                <a:cs typeface="Times New Roman"/>
              </a:rPr>
              <a:t>4</a:t>
            </a:r>
            <a:endParaRPr lang="nb-NO" sz="1100" baseline="-25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 smtClean="0">
                <a:latin typeface="Calibri"/>
                <a:ea typeface="Times New Roman"/>
                <a:cs typeface="Times New Roman"/>
              </a:rPr>
              <a:t>CAS nr. 7758-98-7</a:t>
            </a:r>
            <a:endParaRPr lang="nb-NO" sz="10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Giftig med langtidsvirkning for liv i vann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Unngå utslipp til miljøet. Samle opp spill.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latin typeface="Calibri"/>
                <a:ea typeface="Times New Roman"/>
                <a:cs typeface="Times New Roman"/>
              </a:rPr>
              <a:t>Kjemisk institutt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 smtClean="0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Laget av Svein Tveit 09.08.2019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84784"/>
            <a:ext cx="1957253" cy="1936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66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25"/>
          <p:cNvSpPr txBox="1">
            <a:spLocks noChangeArrowheads="1"/>
          </p:cNvSpPr>
          <p:nvPr/>
        </p:nvSpPr>
        <p:spPr bwMode="auto">
          <a:xfrm>
            <a:off x="755576" y="836712"/>
            <a:ext cx="3315470" cy="43204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>
                <a:latin typeface="Calibri"/>
                <a:ea typeface="Times New Roman"/>
                <a:cs typeface="Times New Roman"/>
              </a:rPr>
              <a:t>C</a:t>
            </a: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opper(II)sulfate,</a:t>
            </a:r>
            <a:r>
              <a:rPr lang="da-DK" sz="1600" b="1" dirty="0" smtClean="0">
                <a:effectLst/>
                <a:latin typeface="Calibri"/>
                <a:ea typeface="Times New Roman"/>
                <a:cs typeface="Times New Roman"/>
              </a:rPr>
              <a:t> 0,2 mol/L CuSO</a:t>
            </a:r>
            <a:r>
              <a:rPr lang="da-DK" sz="1600" b="1" baseline="-25000" dirty="0" smtClean="0">
                <a:latin typeface="Calibri"/>
                <a:ea typeface="Times New Roman"/>
                <a:cs typeface="Times New Roman"/>
              </a:rPr>
              <a:t>4</a:t>
            </a:r>
            <a:endParaRPr lang="nb-NO" sz="1100" baseline="-25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 smtClean="0">
                <a:latin typeface="Calibri"/>
                <a:ea typeface="Times New Roman"/>
                <a:cs typeface="Times New Roman"/>
              </a:rPr>
              <a:t>CAS nr. 7758-98-7</a:t>
            </a:r>
            <a:endParaRPr lang="nb-NO" sz="10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en-US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Toxic to aquatic life with long lasting effects.</a:t>
            </a: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Avoid release to the environment.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Collect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spillage</a:t>
            </a:r>
            <a:r>
              <a:rPr lang="nb-NO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 smtClean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latin typeface="Calibri"/>
                <a:ea typeface="Times New Roman"/>
                <a:cs typeface="Times New Roman"/>
              </a:rPr>
              <a:t>Department </a:t>
            </a:r>
            <a:r>
              <a:rPr lang="nb-NO" sz="1100" dirty="0" err="1" smtClean="0">
                <a:latin typeface="Calibri"/>
                <a:ea typeface="Times New Roman"/>
                <a:cs typeface="Times New Roman"/>
              </a:rPr>
              <a:t>of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 err="1" smtClean="0">
                <a:latin typeface="Calibri"/>
                <a:ea typeface="Times New Roman"/>
                <a:cs typeface="Times New Roman"/>
              </a:rPr>
              <a:t>chemistry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 smtClean="0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err="1" smtClean="0">
                <a:latin typeface="Calibri"/>
                <a:ea typeface="Times New Roman"/>
                <a:cs typeface="Times New Roman"/>
              </a:rPr>
              <a:t>Made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 by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Svein Tveit 09.08.2019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84784"/>
            <a:ext cx="1957253" cy="1936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3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25"/>
          <p:cNvSpPr txBox="1">
            <a:spLocks noChangeArrowheads="1"/>
          </p:cNvSpPr>
          <p:nvPr/>
        </p:nvSpPr>
        <p:spPr bwMode="auto">
          <a:xfrm>
            <a:off x="752474" y="681673"/>
            <a:ext cx="3819525" cy="505158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Sinkklorid</a:t>
            </a:r>
            <a:r>
              <a:rPr lang="da-DK" sz="1600" b="1" dirty="0" smtClean="0">
                <a:effectLst/>
                <a:latin typeface="Calibri"/>
                <a:ea typeface="Times New Roman"/>
                <a:cs typeface="Times New Roman"/>
              </a:rPr>
              <a:t> </a:t>
            </a: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1 mol/L ZnCl</a:t>
            </a:r>
            <a:r>
              <a:rPr lang="da-DK" sz="1600" b="1" baseline="-25000" dirty="0" smtClean="0">
                <a:effectLst/>
                <a:latin typeface="Calibri"/>
                <a:ea typeface="Times New Roman"/>
                <a:cs typeface="Times New Roman"/>
              </a:rPr>
              <a:t>2</a:t>
            </a:r>
            <a:endParaRPr lang="nb-NO" sz="1100" baseline="-25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 smtClean="0">
                <a:latin typeface="Calibri"/>
                <a:ea typeface="Times New Roman"/>
                <a:cs typeface="Times New Roman"/>
              </a:rPr>
              <a:t>CAS nr. 7646-85-7</a:t>
            </a:r>
            <a:endParaRPr lang="nb-NO" sz="10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Fare 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Gir alvorlige etseskader på hud og øyne</a:t>
            </a:r>
            <a:r>
              <a: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.</a:t>
            </a:r>
            <a:br>
              <a: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</a:br>
            <a:r>
              <a: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Kan forårsake irritasjon av luftveiene.</a:t>
            </a:r>
          </a:p>
          <a:p>
            <a:pPr>
              <a:spcAft>
                <a:spcPts val="0"/>
              </a:spcAft>
            </a:pPr>
            <a:r>
              <a:rPr lang="nb-NO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Giftig, med langtidsvirkning, for liv i vann.</a:t>
            </a:r>
            <a:r>
              <a: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 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Benytt 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øyevern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. 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Unngå innånding av gass.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VED 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HUDKONTAKT (eller håret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): Tilsølte klær må fjernes straks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. 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Skyll 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huden med vann. VED KONTAKT MED ØYNENE: Skyll forsiktig med vann i flere minutter. Fjern eventuelle kontaktlinser dersom dette enkelt lar seg gjøre. Fortsett skyllingen. 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Kontakt umiddelbart </a:t>
            </a:r>
            <a:r>
              <a:rPr lang="nb-NO" sz="1100" dirty="0" smtClean="0">
                <a:latin typeface="Calibri"/>
                <a:ea typeface="Times New Roman"/>
                <a:cs typeface="Times New Roman"/>
              </a:rPr>
              <a:t>et GIFTINFORMASJONSSENTER eller lege. Unngå utslipp til miljøet. Samle opp spill. 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latin typeface="Calibri"/>
                <a:ea typeface="Times New Roman"/>
                <a:cs typeface="Times New Roman"/>
              </a:rPr>
              <a:t>Kjemisk institutt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 smtClean="0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Laget av Svein Tveit 09.08.2019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70" y="1268760"/>
            <a:ext cx="1224000" cy="122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751" y="1268760"/>
            <a:ext cx="1224000" cy="1224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186" y="1268760"/>
            <a:ext cx="1237377" cy="1224000"/>
          </a:xfrm>
          <a:prstGeom prst="rect">
            <a:avLst/>
          </a:prstGeom>
        </p:spPr>
      </p:pic>
      <p:sp>
        <p:nvSpPr>
          <p:cNvPr id="8" name="Tekstboks 25"/>
          <p:cNvSpPr txBox="1">
            <a:spLocks noChangeArrowheads="1"/>
          </p:cNvSpPr>
          <p:nvPr/>
        </p:nvSpPr>
        <p:spPr bwMode="auto">
          <a:xfrm>
            <a:off x="4788024" y="681673"/>
            <a:ext cx="3819525" cy="505158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Zinc Chloride</a:t>
            </a:r>
            <a:r>
              <a:rPr lang="da-DK" sz="1600" b="1" dirty="0" smtClean="0">
                <a:effectLst/>
                <a:latin typeface="Calibri"/>
                <a:ea typeface="Times New Roman"/>
                <a:cs typeface="Times New Roman"/>
              </a:rPr>
              <a:t> </a:t>
            </a:r>
            <a:r>
              <a:rPr lang="da-DK" sz="1600" b="1" dirty="0" smtClean="0">
                <a:latin typeface="Calibri"/>
                <a:ea typeface="Times New Roman"/>
                <a:cs typeface="Times New Roman"/>
              </a:rPr>
              <a:t>1 mol/L ZnCl</a:t>
            </a:r>
            <a:r>
              <a:rPr lang="da-DK" sz="1600" b="1" baseline="-25000" dirty="0" smtClean="0">
                <a:effectLst/>
                <a:latin typeface="Calibri"/>
                <a:ea typeface="Times New Roman"/>
                <a:cs typeface="Times New Roman"/>
              </a:rPr>
              <a:t>2</a:t>
            </a:r>
            <a:endParaRPr lang="nb-NO" sz="1100" baseline="-25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 smtClean="0">
                <a:latin typeface="Calibri"/>
                <a:ea typeface="Times New Roman"/>
                <a:cs typeface="Times New Roman"/>
              </a:rPr>
              <a:t>CAS nr. 7646-85-7</a:t>
            </a:r>
            <a:endParaRPr lang="nb-NO" sz="10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 smtClean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100" dirty="0" err="1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Danger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en-US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Causes severe skin burns and eye damage.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/>
            </a:r>
            <a:b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</a:b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May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cause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respiratory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irritation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 </a:t>
            </a:r>
            <a:endParaRPr lang="nb-NO" sz="1200" dirty="0">
              <a:solidFill>
                <a:srgbClr val="000000"/>
              </a:solidFill>
              <a:latin typeface="Calibri"/>
              <a:ea typeface="Times New Roman"/>
              <a:cs typeface="Calibri"/>
            </a:endParaRPr>
          </a:p>
          <a:p>
            <a:r>
              <a:rPr lang="en-US" sz="12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Toxic to aquatic life with long lasting effects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</a:t>
            </a:r>
            <a:endParaRPr lang="nb-NO" sz="1200" dirty="0" smtClean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</a:pPr>
            <a:r>
              <a:rPr lang="en-US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Wear eye protection.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Avoid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breathing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gas.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IF ON SKIN (or hair): Take off immediately all contaminated clothing. Rinse skin with water. IF IN EYES: Rinse cautiously with water for several minutes. Remove contact lenses, if present and easy to do. Continue rinsing.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Immediately call a POISON Center or doctor</a:t>
            </a:r>
            <a:r>
              <a:rPr lang="en-US" sz="1100" dirty="0" smtClean="0">
                <a:latin typeface="Calibri"/>
                <a:ea typeface="Times New Roman"/>
                <a:cs typeface="Times New Roman"/>
              </a:rPr>
              <a:t>. </a:t>
            </a:r>
            <a:r>
              <a:rPr lang="en-US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Avoid release to the environment.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Collect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spillage</a:t>
            </a:r>
            <a:r>
              <a:rPr lang="nb-NO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</a:t>
            </a:r>
            <a:endParaRPr lang="en-US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 smtClean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latin typeface="Calibri"/>
                <a:ea typeface="Times New Roman"/>
                <a:cs typeface="Times New Roman"/>
              </a:rPr>
              <a:t>Department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of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chemistry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26, Oslo, 22855536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err="1">
                <a:latin typeface="Calibri"/>
                <a:ea typeface="Times New Roman"/>
                <a:cs typeface="Times New Roman"/>
              </a:rPr>
              <a:t>Made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by Svein Tveit 09.08.2019</a:t>
            </a:r>
          </a:p>
        </p:txBody>
      </p:sp>
      <p:pic>
        <p:nvPicPr>
          <p:cNvPr id="9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803" y="1268760"/>
            <a:ext cx="1224000" cy="1224000"/>
          </a:xfrm>
          <a:prstGeom prst="rect">
            <a:avLst/>
          </a:prstGeom>
        </p:spPr>
      </p:pic>
      <p:pic>
        <p:nvPicPr>
          <p:cNvPr id="10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715" y="1268760"/>
            <a:ext cx="1224000" cy="1224000"/>
          </a:xfrm>
          <a:prstGeom prst="rect">
            <a:avLst/>
          </a:prstGeom>
        </p:spPr>
      </p:pic>
      <p:pic>
        <p:nvPicPr>
          <p:cNvPr id="11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715" y="1268760"/>
            <a:ext cx="1237377" cy="12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83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90600" y="404664"/>
            <a:ext cx="7696200" cy="1143000"/>
          </a:xfrm>
        </p:spPr>
        <p:txBody>
          <a:bodyPr/>
          <a:lstStyle/>
          <a:p>
            <a:r>
              <a:rPr lang="nb-NO" dirty="0" err="1" smtClean="0"/>
              <a:t>Harmonised</a:t>
            </a:r>
            <a:r>
              <a:rPr lang="nb-NO" dirty="0" smtClean="0"/>
              <a:t> </a:t>
            </a:r>
            <a:r>
              <a:rPr lang="nb-NO" dirty="0" err="1"/>
              <a:t>c</a:t>
            </a:r>
            <a:r>
              <a:rPr lang="nb-NO" dirty="0" err="1" smtClean="0"/>
              <a:t>lassification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64232" y="1402432"/>
            <a:ext cx="7696200" cy="4114800"/>
          </a:xfrm>
        </p:spPr>
        <p:txBody>
          <a:bodyPr/>
          <a:lstStyle/>
          <a:p>
            <a:r>
              <a:rPr lang="en-US" dirty="0" err="1" smtClean="0"/>
              <a:t>Harmonised</a:t>
            </a:r>
            <a:r>
              <a:rPr lang="en-US" dirty="0" smtClean="0"/>
              <a:t> </a:t>
            </a:r>
            <a:r>
              <a:rPr lang="en-US" dirty="0"/>
              <a:t>classification </a:t>
            </a:r>
            <a:r>
              <a:rPr lang="en-US" dirty="0" smtClean="0"/>
              <a:t>(as </a:t>
            </a:r>
            <a:r>
              <a:rPr lang="en-US" dirty="0"/>
              <a:t>provided in Annex VI to </a:t>
            </a:r>
            <a:r>
              <a:rPr lang="en-US" dirty="0" smtClean="0"/>
              <a:t>CLP), must </a:t>
            </a:r>
            <a:r>
              <a:rPr lang="en-US" dirty="0"/>
              <a:t>always be used by a </a:t>
            </a:r>
            <a:r>
              <a:rPr lang="en-US" dirty="0" smtClean="0"/>
              <a:t>manufacturer</a:t>
            </a:r>
          </a:p>
          <a:p>
            <a:r>
              <a:rPr lang="en-US" dirty="0" err="1" smtClean="0"/>
              <a:t>Harmonised</a:t>
            </a:r>
            <a:r>
              <a:rPr lang="en-US" dirty="0" smtClean="0"/>
              <a:t> </a:t>
            </a:r>
            <a:r>
              <a:rPr lang="en-US" dirty="0"/>
              <a:t>classification normally applies to those properties of the highest </a:t>
            </a:r>
            <a:r>
              <a:rPr lang="en-US" dirty="0" smtClean="0"/>
              <a:t>concern</a:t>
            </a:r>
          </a:p>
          <a:p>
            <a:r>
              <a:rPr lang="en-US" dirty="0"/>
              <a:t>Where </a:t>
            </a:r>
            <a:r>
              <a:rPr lang="en-US" dirty="0" smtClean="0"/>
              <a:t>some, </a:t>
            </a:r>
            <a:r>
              <a:rPr lang="en-US" dirty="0"/>
              <a:t>but not all hazard classes or differentiations within hazard classes have been </a:t>
            </a:r>
            <a:r>
              <a:rPr lang="en-US" dirty="0" err="1"/>
              <a:t>harmonised</a:t>
            </a:r>
            <a:r>
              <a:rPr lang="en-US" dirty="0"/>
              <a:t>, the remainder </a:t>
            </a:r>
            <a:r>
              <a:rPr lang="en-US" dirty="0" smtClean="0"/>
              <a:t>should </a:t>
            </a:r>
            <a:r>
              <a:rPr lang="en-US" dirty="0"/>
              <a:t>be </a:t>
            </a:r>
            <a:r>
              <a:rPr lang="en-US" b="1" dirty="0"/>
              <a:t>self-classified</a:t>
            </a:r>
            <a:r>
              <a:rPr lang="en-US" dirty="0"/>
              <a:t> to complete the classification</a:t>
            </a:r>
            <a:endParaRPr lang="en-US" dirty="0" smtClean="0"/>
          </a:p>
          <a:p>
            <a:endParaRPr lang="nb-NO" dirty="0"/>
          </a:p>
        </p:txBody>
      </p:sp>
      <p:sp>
        <p:nvSpPr>
          <p:cNvPr id="5" name="Rectangle 4"/>
          <p:cNvSpPr/>
          <p:nvPr/>
        </p:nvSpPr>
        <p:spPr>
          <a:xfrm>
            <a:off x="3203848" y="6237312"/>
            <a:ext cx="55263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Guidance on the Application of the CLP Criteria</a:t>
            </a:r>
            <a:endParaRPr lang="nb-NO" dirty="0"/>
          </a:p>
        </p:txBody>
      </p:sp>
      <p:sp>
        <p:nvSpPr>
          <p:cNvPr id="6" name="Rectangle 5"/>
          <p:cNvSpPr/>
          <p:nvPr/>
        </p:nvSpPr>
        <p:spPr bwMode="auto">
          <a:xfrm>
            <a:off x="755576" y="1412776"/>
            <a:ext cx="7776864" cy="2304256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52892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7696200" cy="1143000"/>
          </a:xfrm>
        </p:spPr>
        <p:txBody>
          <a:bodyPr/>
          <a:lstStyle/>
          <a:p>
            <a:r>
              <a:rPr lang="nb-NO" dirty="0" smtClean="0"/>
              <a:t>Leads to different </a:t>
            </a:r>
            <a:r>
              <a:rPr lang="nb-NO" dirty="0" err="1" smtClean="0"/>
              <a:t>classification</a:t>
            </a:r>
            <a:r>
              <a:rPr lang="nb-NO" dirty="0" smtClean="0"/>
              <a:t> for </a:t>
            </a:r>
            <a:r>
              <a:rPr lang="nb-NO" dirty="0" err="1" smtClean="0"/>
              <a:t>the</a:t>
            </a:r>
            <a:r>
              <a:rPr lang="nb-NO" dirty="0" smtClean="0"/>
              <a:t> same </a:t>
            </a:r>
            <a:r>
              <a:rPr lang="nb-NO" dirty="0" err="1" smtClean="0"/>
              <a:t>mixture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23528" y="1981200"/>
            <a:ext cx="4438972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 err="1" smtClean="0"/>
              <a:t>Ammonia</a:t>
            </a:r>
            <a:r>
              <a:rPr lang="nb-NO" dirty="0" smtClean="0"/>
              <a:t> 25 % (Avantor)</a:t>
            </a:r>
          </a:p>
          <a:p>
            <a:pPr marL="0" indent="0">
              <a:buNone/>
            </a:pPr>
            <a:r>
              <a:rPr lang="nb-NO" dirty="0" err="1" smtClean="0"/>
              <a:t>Skin</a:t>
            </a:r>
            <a:r>
              <a:rPr lang="nb-NO" dirty="0" smtClean="0"/>
              <a:t> </a:t>
            </a:r>
            <a:r>
              <a:rPr lang="nb-NO" dirty="0" err="1" smtClean="0"/>
              <a:t>corrosion</a:t>
            </a:r>
            <a:r>
              <a:rPr lang="nb-NO" dirty="0" smtClean="0"/>
              <a:t> 1B</a:t>
            </a:r>
          </a:p>
          <a:p>
            <a:pPr marL="0" indent="0">
              <a:buNone/>
            </a:pPr>
            <a:r>
              <a:rPr lang="nb-NO" dirty="0" err="1"/>
              <a:t>Aquatic</a:t>
            </a:r>
            <a:r>
              <a:rPr lang="nb-NO" dirty="0"/>
              <a:t> </a:t>
            </a:r>
            <a:r>
              <a:rPr lang="nb-NO" dirty="0" err="1"/>
              <a:t>acute</a:t>
            </a:r>
            <a:r>
              <a:rPr lang="nb-NO" dirty="0"/>
              <a:t>, 1</a:t>
            </a:r>
          </a:p>
          <a:p>
            <a:pPr marL="0" indent="0">
              <a:buNone/>
            </a:pPr>
            <a:r>
              <a:rPr lang="nb-NO" dirty="0"/>
              <a:t>STOT, SE, </a:t>
            </a:r>
            <a:r>
              <a:rPr lang="nb-NO" dirty="0" smtClean="0"/>
              <a:t>3</a:t>
            </a:r>
          </a:p>
          <a:p>
            <a:pPr marL="0" indent="0">
              <a:buNone/>
            </a:pPr>
            <a:r>
              <a:rPr lang="nb-NO" dirty="0" err="1" smtClean="0"/>
              <a:t>Serious</a:t>
            </a:r>
            <a:r>
              <a:rPr lang="nb-NO" dirty="0" smtClean="0"/>
              <a:t> </a:t>
            </a:r>
            <a:r>
              <a:rPr lang="nb-NO" dirty="0" err="1" smtClean="0"/>
              <a:t>eyedamage</a:t>
            </a:r>
            <a:r>
              <a:rPr lang="nb-NO" dirty="0" smtClean="0"/>
              <a:t>, 1</a:t>
            </a:r>
          </a:p>
          <a:p>
            <a:pPr marL="0" indent="0">
              <a:buNone/>
            </a:pPr>
            <a:r>
              <a:rPr lang="nb-NO" dirty="0" err="1" smtClean="0"/>
              <a:t>Aquatic</a:t>
            </a:r>
            <a:r>
              <a:rPr lang="nb-NO" dirty="0" smtClean="0"/>
              <a:t> </a:t>
            </a:r>
            <a:r>
              <a:rPr lang="nb-NO" dirty="0" err="1" smtClean="0"/>
              <a:t>chronic</a:t>
            </a:r>
            <a:r>
              <a:rPr lang="nb-NO" dirty="0" smtClean="0"/>
              <a:t>, 2</a:t>
            </a: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4121596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 err="1" smtClean="0"/>
              <a:t>Ammonia</a:t>
            </a:r>
            <a:r>
              <a:rPr lang="nb-NO" dirty="0" smtClean="0"/>
              <a:t> 25 % (Merck)</a:t>
            </a:r>
          </a:p>
          <a:p>
            <a:pPr marL="0" indent="0">
              <a:buNone/>
            </a:pPr>
            <a:r>
              <a:rPr lang="nb-NO" dirty="0" err="1" smtClean="0"/>
              <a:t>Skin</a:t>
            </a:r>
            <a:r>
              <a:rPr lang="nb-NO" dirty="0" smtClean="0"/>
              <a:t> </a:t>
            </a:r>
            <a:r>
              <a:rPr lang="nb-NO" dirty="0" err="1" smtClean="0"/>
              <a:t>corrosion</a:t>
            </a:r>
            <a:r>
              <a:rPr lang="nb-NO" dirty="0" smtClean="0"/>
              <a:t>, 1B</a:t>
            </a:r>
          </a:p>
          <a:p>
            <a:pPr marL="0" indent="0">
              <a:buNone/>
            </a:pPr>
            <a:r>
              <a:rPr lang="nb-NO" dirty="0" err="1" smtClean="0"/>
              <a:t>Aquatic</a:t>
            </a:r>
            <a:r>
              <a:rPr lang="nb-NO" dirty="0" smtClean="0"/>
              <a:t> </a:t>
            </a:r>
            <a:r>
              <a:rPr lang="nb-NO" dirty="0" err="1" smtClean="0"/>
              <a:t>acute</a:t>
            </a:r>
            <a:r>
              <a:rPr lang="nb-NO" dirty="0" smtClean="0"/>
              <a:t>, 1</a:t>
            </a:r>
          </a:p>
          <a:p>
            <a:pPr marL="0" indent="0">
              <a:buNone/>
            </a:pPr>
            <a:r>
              <a:rPr lang="nb-NO" dirty="0" smtClean="0"/>
              <a:t>STOT, SE, 3</a:t>
            </a:r>
          </a:p>
          <a:p>
            <a:pPr marL="0" indent="0">
              <a:buNone/>
            </a:pPr>
            <a:r>
              <a:rPr lang="nb-NO" dirty="0" err="1" smtClean="0"/>
              <a:t>Corrosive</a:t>
            </a:r>
            <a:r>
              <a:rPr lang="nb-NO" dirty="0" smtClean="0"/>
              <a:t> to metals, 1</a:t>
            </a:r>
            <a:endParaRPr lang="nb-NO" dirty="0"/>
          </a:p>
        </p:txBody>
      </p:sp>
      <p:sp>
        <p:nvSpPr>
          <p:cNvPr id="7" name="Rectangle 6"/>
          <p:cNvSpPr/>
          <p:nvPr/>
        </p:nvSpPr>
        <p:spPr bwMode="auto">
          <a:xfrm>
            <a:off x="179512" y="2492896"/>
            <a:ext cx="8208912" cy="1584176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002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620688"/>
            <a:ext cx="7696200" cy="1143000"/>
          </a:xfrm>
        </p:spPr>
        <p:txBody>
          <a:bodyPr/>
          <a:lstStyle/>
          <a:p>
            <a:r>
              <a:rPr lang="nb-NO" dirty="0" smtClean="0"/>
              <a:t>CLP in </a:t>
            </a:r>
            <a:r>
              <a:rPr lang="nb-NO" dirty="0" err="1" smtClean="0"/>
              <a:t>scientific</a:t>
            </a:r>
            <a:r>
              <a:rPr lang="nb-NO" dirty="0" smtClean="0"/>
              <a:t> </a:t>
            </a:r>
            <a:r>
              <a:rPr lang="nb-NO" dirty="0" err="1" smtClean="0"/>
              <a:t>research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772816"/>
            <a:ext cx="7696200" cy="4114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This </a:t>
            </a:r>
            <a:r>
              <a:rPr lang="en-US" dirty="0" smtClean="0"/>
              <a:t>Regulation (CLP) </a:t>
            </a:r>
            <a:r>
              <a:rPr lang="en-US" dirty="0"/>
              <a:t>shall not apply to the following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substances and mixtures for scientific research and development, which are not placed on the market, provided they are used under controlled conditions in accordance with Community workplace and environmental legislation.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3608" y="6165303"/>
            <a:ext cx="57606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>
                <a:hlinkClick r:id="rId2"/>
              </a:rPr>
              <a:t>http://</a:t>
            </a:r>
            <a:r>
              <a:rPr lang="nb-NO" sz="1100" dirty="0" smtClean="0">
                <a:hlinkClick r:id="rId2"/>
              </a:rPr>
              <a:t>eur-lex.europa.eu/LexUriServ/LexUriServ.do?uri=OJ:L:2008:353:0001:1355:en:PDF</a:t>
            </a:r>
            <a:endParaRPr lang="nb-NO" sz="1100" dirty="0" smtClean="0"/>
          </a:p>
          <a:p>
            <a:r>
              <a:rPr lang="nb-NO" sz="1100" dirty="0" err="1" smtClean="0"/>
              <a:t>Title</a:t>
            </a:r>
            <a:r>
              <a:rPr lang="nb-NO" sz="1100" dirty="0" smtClean="0"/>
              <a:t> 1, </a:t>
            </a:r>
            <a:r>
              <a:rPr lang="nb-NO" sz="1100" dirty="0" err="1" smtClean="0"/>
              <a:t>Article</a:t>
            </a:r>
            <a:r>
              <a:rPr lang="nb-NO" sz="1100" dirty="0" smtClean="0"/>
              <a:t> 1, 2d</a:t>
            </a:r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29086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773832"/>
            <a:ext cx="8352928" cy="1143000"/>
          </a:xfrm>
        </p:spPr>
        <p:txBody>
          <a:bodyPr/>
          <a:lstStyle/>
          <a:p>
            <a:r>
              <a:rPr lang="nb-NO" dirty="0" smtClean="0"/>
              <a:t>How to </a:t>
            </a:r>
            <a:r>
              <a:rPr lang="nb-NO" dirty="0" err="1" smtClean="0"/>
              <a:t>label</a:t>
            </a:r>
            <a:r>
              <a:rPr lang="nb-NO" dirty="0" smtClean="0"/>
              <a:t> </a:t>
            </a:r>
            <a:r>
              <a:rPr lang="nb-NO" dirty="0" err="1" smtClean="0"/>
              <a:t>mixtures</a:t>
            </a:r>
            <a:r>
              <a:rPr lang="nb-NO" dirty="0" smtClean="0"/>
              <a:t> in </a:t>
            </a:r>
            <a:r>
              <a:rPr lang="nb-NO" dirty="0" err="1" smtClean="0"/>
              <a:t>your</a:t>
            </a:r>
            <a:r>
              <a:rPr lang="nb-NO" dirty="0" smtClean="0"/>
              <a:t> </a:t>
            </a:r>
            <a:r>
              <a:rPr lang="nb-NO" dirty="0" err="1" smtClean="0"/>
              <a:t>science</a:t>
            </a:r>
            <a:r>
              <a:rPr lang="nb-NO" dirty="0" smtClean="0"/>
              <a:t> lab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Mixtures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to be </a:t>
            </a:r>
            <a:r>
              <a:rPr lang="nb-NO" dirty="0" err="1" smtClean="0"/>
              <a:t>use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same </a:t>
            </a:r>
            <a:r>
              <a:rPr lang="nb-NO" dirty="0" err="1" smtClean="0"/>
              <a:t>day</a:t>
            </a:r>
            <a:r>
              <a:rPr lang="nb-NO" dirty="0" smtClean="0"/>
              <a:t> do not </a:t>
            </a:r>
            <a:r>
              <a:rPr lang="nb-NO" dirty="0" err="1" smtClean="0"/>
              <a:t>require</a:t>
            </a:r>
            <a:r>
              <a:rPr lang="nb-NO" dirty="0" smtClean="0"/>
              <a:t> </a:t>
            </a:r>
            <a:r>
              <a:rPr lang="nb-NO" dirty="0" err="1" smtClean="0"/>
              <a:t>any</a:t>
            </a:r>
            <a:r>
              <a:rPr lang="nb-NO" dirty="0" smtClean="0"/>
              <a:t> </a:t>
            </a:r>
            <a:r>
              <a:rPr lang="nb-NO" dirty="0" err="1" smtClean="0"/>
              <a:t>labelling</a:t>
            </a:r>
            <a:endParaRPr lang="nb-NO" dirty="0" smtClean="0"/>
          </a:p>
          <a:p>
            <a:r>
              <a:rPr lang="nb-NO" dirty="0" err="1" smtClean="0"/>
              <a:t>Mixtures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left</a:t>
            </a:r>
            <a:r>
              <a:rPr lang="nb-NO" dirty="0" smtClean="0"/>
              <a:t> over </a:t>
            </a:r>
            <a:r>
              <a:rPr lang="nb-NO" dirty="0" err="1" smtClean="0"/>
              <a:t>night</a:t>
            </a:r>
            <a:r>
              <a:rPr lang="nb-NO" dirty="0" smtClean="0"/>
              <a:t> </a:t>
            </a:r>
            <a:r>
              <a:rPr lang="nb-NO" dirty="0" err="1" smtClean="0"/>
              <a:t>requires</a:t>
            </a:r>
            <a:r>
              <a:rPr lang="nb-NO" dirty="0" smtClean="0"/>
              <a:t> a minimum </a:t>
            </a:r>
            <a:r>
              <a:rPr lang="nb-NO" dirty="0" err="1" smtClean="0"/>
              <a:t>labelling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:</a:t>
            </a:r>
          </a:p>
          <a:p>
            <a:pPr lvl="1"/>
            <a:r>
              <a:rPr lang="nb-NO" dirty="0" err="1" smtClean="0"/>
              <a:t>Name</a:t>
            </a:r>
            <a:r>
              <a:rPr lang="nb-NO" dirty="0" smtClean="0"/>
              <a:t> and molar </a:t>
            </a:r>
            <a:r>
              <a:rPr lang="nb-NO" dirty="0" err="1" smtClean="0"/>
              <a:t>concentration</a:t>
            </a:r>
            <a:endParaRPr lang="nb-NO" dirty="0" smtClean="0"/>
          </a:p>
          <a:p>
            <a:pPr lvl="1"/>
            <a:r>
              <a:rPr lang="nb-NO" dirty="0" err="1" smtClean="0"/>
              <a:t>Hazard</a:t>
            </a:r>
            <a:r>
              <a:rPr lang="nb-NO" dirty="0" smtClean="0"/>
              <a:t> </a:t>
            </a:r>
            <a:r>
              <a:rPr lang="nb-NO" dirty="0" err="1" smtClean="0"/>
              <a:t>pictograms</a:t>
            </a:r>
            <a:endParaRPr lang="nb-NO" dirty="0" smtClean="0"/>
          </a:p>
          <a:p>
            <a:pPr lvl="1"/>
            <a:r>
              <a:rPr lang="nb-NO" dirty="0" err="1" smtClean="0"/>
              <a:t>Hazard</a:t>
            </a:r>
            <a:r>
              <a:rPr lang="nb-NO" dirty="0" smtClean="0"/>
              <a:t> statements</a:t>
            </a:r>
          </a:p>
          <a:p>
            <a:pPr lvl="1"/>
            <a:r>
              <a:rPr lang="nb-NO" dirty="0" err="1" smtClean="0"/>
              <a:t>Highly</a:t>
            </a:r>
            <a:r>
              <a:rPr lang="nb-NO" dirty="0" smtClean="0"/>
              <a:t> relevant </a:t>
            </a:r>
            <a:r>
              <a:rPr lang="nb-NO" dirty="0" err="1" smtClean="0"/>
              <a:t>precautionairy</a:t>
            </a:r>
            <a:r>
              <a:rPr lang="nb-NO" dirty="0" smtClean="0"/>
              <a:t> statements</a:t>
            </a:r>
          </a:p>
        </p:txBody>
      </p:sp>
    </p:spTree>
    <p:extLst>
      <p:ext uri="{BB962C8B-B14F-4D97-AF65-F5344CB8AC3E}">
        <p14:creationId xmlns:p14="http://schemas.microsoft.com/office/powerpoint/2010/main" val="267661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Evaluation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Plus, minus, delta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85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kolelab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3C8C92"/>
      </a:hlink>
      <a:folHlink>
        <a:srgbClr val="7299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2013-tynn-tynnere-tynnest-gabriel</Template>
  <TotalTime>8714</TotalTime>
  <Words>1136</Words>
  <Application>Microsoft Office PowerPoint</Application>
  <PresentationFormat>On-screen Show (4:3)</PresentationFormat>
  <Paragraphs>518</Paragraphs>
  <Slides>48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5" baseType="lpstr">
      <vt:lpstr>SimSun</vt:lpstr>
      <vt:lpstr>Arial</vt:lpstr>
      <vt:lpstr>Calibri</vt:lpstr>
      <vt:lpstr>Cambria Math</vt:lpstr>
      <vt:lpstr>Times New Roman</vt:lpstr>
      <vt:lpstr>ヒラギノ角ゴ Pro W3</vt:lpstr>
      <vt:lpstr>skolelab</vt:lpstr>
      <vt:lpstr>Introduction to</vt:lpstr>
      <vt:lpstr>Competence aims</vt:lpstr>
      <vt:lpstr>Outline</vt:lpstr>
      <vt:lpstr>Breaks</vt:lpstr>
      <vt:lpstr>Outline</vt:lpstr>
      <vt:lpstr>Why is it important to classify and label chemicals?</vt:lpstr>
      <vt:lpstr>HSE/HMS – authorities in Norway</vt:lpstr>
      <vt:lpstr>About  Regulation (EC) No 1272/2008 (CLP)</vt:lpstr>
      <vt:lpstr>About  Regulation (EC) No 1272/2008 (CLP)</vt:lpstr>
      <vt:lpstr>Timeline for implementing CLP</vt:lpstr>
      <vt:lpstr>PowerPoint Presentation</vt:lpstr>
      <vt:lpstr>Product identifier </vt:lpstr>
      <vt:lpstr>Hazard classes and categories (not part of labelling)</vt:lpstr>
      <vt:lpstr>Hazard pictograms</vt:lpstr>
      <vt:lpstr>Signal words and hazard statements</vt:lpstr>
      <vt:lpstr>Groups of  hazard and precautionary statements</vt:lpstr>
      <vt:lpstr>Exercises – Classifying and making labels</vt:lpstr>
      <vt:lpstr>PowerPoint Presentation</vt:lpstr>
      <vt:lpstr>Exercises – Classifying and making labels</vt:lpstr>
      <vt:lpstr>PowerPoint Presentation</vt:lpstr>
      <vt:lpstr>PowerPoint Presentation</vt:lpstr>
      <vt:lpstr>PowerPoint Presentation</vt:lpstr>
      <vt:lpstr>Exercises – Classifying and making labels</vt:lpstr>
      <vt:lpstr>PowerPoint Presentation</vt:lpstr>
      <vt:lpstr>PowerPoint Presentation</vt:lpstr>
      <vt:lpstr>PowerPoint Presentation</vt:lpstr>
      <vt:lpstr>Concentration limits</vt:lpstr>
      <vt:lpstr>Classification for acute or chronic aquatic hazard</vt:lpstr>
      <vt:lpstr>M - factor</vt:lpstr>
      <vt:lpstr>Classification – Aquatic acute</vt:lpstr>
      <vt:lpstr>Exercises – Classifying and making labels</vt:lpstr>
      <vt:lpstr>PowerPoint Presentation</vt:lpstr>
      <vt:lpstr>PowerPoint Presentation</vt:lpstr>
      <vt:lpstr>PowerPoint Presentation</vt:lpstr>
      <vt:lpstr>Classification – Aquatic chronic</vt:lpstr>
      <vt:lpstr>Classification – Acute toxicity</vt:lpstr>
      <vt:lpstr>Acute toxicity</vt:lpstr>
      <vt:lpstr>PowerPoint Presentation</vt:lpstr>
      <vt:lpstr>Acute toxicity</vt:lpstr>
      <vt:lpstr>Exercises – Classifying and making labels</vt:lpstr>
      <vt:lpstr>PowerPoint Presentation</vt:lpstr>
      <vt:lpstr>PowerPoint Presentation</vt:lpstr>
      <vt:lpstr>PowerPoint Presentation</vt:lpstr>
      <vt:lpstr>Harmonised classification</vt:lpstr>
      <vt:lpstr>Leads to different classification for the same mixture</vt:lpstr>
      <vt:lpstr>CLP in scientific research</vt:lpstr>
      <vt:lpstr>How to label mixtures in your science lab </vt:lpstr>
      <vt:lpstr>Evaluation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Brit Skaugrud</dc:creator>
  <cp:lastModifiedBy>Svein Tveit</cp:lastModifiedBy>
  <cp:revision>300</cp:revision>
  <cp:lastPrinted>2017-01-17T10:50:42Z</cp:lastPrinted>
  <dcterms:created xsi:type="dcterms:W3CDTF">2014-08-11T07:38:08Z</dcterms:created>
  <dcterms:modified xsi:type="dcterms:W3CDTF">2019-08-13T11:54:33Z</dcterms:modified>
</cp:coreProperties>
</file>