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3"/>
  </p:notesMasterIdLst>
  <p:handoutMasterIdLst>
    <p:handoutMasterId r:id="rId14"/>
  </p:handoutMasterIdLst>
  <p:sldIdLst>
    <p:sldId id="256" r:id="rId2"/>
    <p:sldId id="361" r:id="rId3"/>
    <p:sldId id="362" r:id="rId4"/>
    <p:sldId id="364" r:id="rId5"/>
    <p:sldId id="368" r:id="rId6"/>
    <p:sldId id="366" r:id="rId7"/>
    <p:sldId id="365" r:id="rId8"/>
    <p:sldId id="369" r:id="rId9"/>
    <p:sldId id="367" r:id="rId10"/>
    <p:sldId id="370" r:id="rId11"/>
    <p:sldId id="363" r:id="rId12"/>
  </p:sldIdLst>
  <p:sldSz cx="9144000" cy="6858000" type="screen4x3"/>
  <p:notesSz cx="6794500" cy="9906000"/>
  <p:defaultTextStyle>
    <a:defPPr>
      <a:defRPr lang="nb-N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555" autoAdjust="0"/>
    <p:restoredTop sz="94505" autoAdjust="0"/>
  </p:normalViewPr>
  <p:slideViewPr>
    <p:cSldViewPr>
      <p:cViewPr varScale="1">
        <p:scale>
          <a:sx n="154" d="100"/>
          <a:sy n="154" d="100"/>
        </p:scale>
        <p:origin x="1926" y="15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4283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48645" y="0"/>
            <a:ext cx="2944283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92FBC85-538B-4E85-88BF-1961A2C1EC7D}" type="datetimeFigureOut">
              <a:rPr lang="nb-NO" smtClean="0"/>
              <a:t>29.10.2020</a:t>
            </a:fld>
            <a:endParaRPr lang="nb-NO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9408981"/>
            <a:ext cx="2944283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48645" y="9408981"/>
            <a:ext cx="2944283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16C1A26-F6B2-4557-9390-BB58D7E1AB75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45791529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4283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48645" y="0"/>
            <a:ext cx="2944283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9EFB23D-9C10-4F5D-B096-4D8B42D37EBA}" type="datetimeFigureOut">
              <a:rPr lang="nb-NO" smtClean="0"/>
              <a:t>29.10.2020</a:t>
            </a:fld>
            <a:endParaRPr lang="nb-NO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20750" y="742950"/>
            <a:ext cx="4953000" cy="37147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nb-NO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79450" y="4705350"/>
            <a:ext cx="5435600" cy="44577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408981"/>
            <a:ext cx="2944283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48645" y="9408981"/>
            <a:ext cx="2944283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C1CAFE8-2B8F-4DB0-A7D7-A97C6B73CCBC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15335007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ctrTitle" sz="quarter"/>
          </p:nvPr>
        </p:nvSpPr>
        <p:spPr>
          <a:xfrm>
            <a:off x="1143000" y="2286000"/>
            <a:ext cx="7543800" cy="1143000"/>
          </a:xfrm>
        </p:spPr>
        <p:txBody>
          <a:bodyPr anchor="b"/>
          <a:lstStyle>
            <a:lvl1pPr>
              <a:defRPr sz="2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1143000" y="3429000"/>
            <a:ext cx="7543800" cy="1752600"/>
          </a:xfrm>
        </p:spPr>
        <p:txBody>
          <a:bodyPr/>
          <a:lstStyle>
            <a:lvl1pPr marL="0" indent="0">
              <a:buFontTx/>
              <a:buNone/>
              <a:defRPr/>
            </a:lvl1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2" name="TextBox 1"/>
          <p:cNvSpPr txBox="1"/>
          <p:nvPr/>
        </p:nvSpPr>
        <p:spPr>
          <a:xfrm>
            <a:off x="1259632" y="1484784"/>
            <a:ext cx="6480720" cy="52322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nb-NO" sz="2800" b="1" dirty="0" smtClean="0">
                <a:latin typeface="Calibri" pitchFamily="34" charset="0"/>
                <a:cs typeface="Calibri" pitchFamily="34" charset="0"/>
              </a:rPr>
              <a:t>Kjemisk institutt - Skolelaboratoriet</a:t>
            </a:r>
            <a:endParaRPr lang="nb-NO" sz="2800" b="1" dirty="0">
              <a:latin typeface="Calibri" pitchFamily="34" charset="0"/>
              <a:cs typeface="Calibri" pitchFamily="34" charset="0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0"/>
            <a:ext cx="8208912" cy="155679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nb-NO" dirty="0"/>
          </a:p>
        </p:txBody>
      </p:sp>
      <p:sp>
        <p:nvSpPr>
          <p:cNvPr id="4" name="Rectangle 10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nb-NO" smtClean="0"/>
              <a:t>18.08.2015</a:t>
            </a:r>
            <a:endParaRPr lang="nb-NO" dirty="0"/>
          </a:p>
        </p:txBody>
      </p:sp>
      <p:sp>
        <p:nvSpPr>
          <p:cNvPr id="5" name="Rectangle 11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nb-NO" smtClean="0"/>
              <a:t>Brit Skaugrud og Svein Tveit - Skolelaboratoriet for kjemi</a:t>
            </a:r>
            <a:endParaRPr lang="nb-NO" dirty="0"/>
          </a:p>
        </p:txBody>
      </p:sp>
      <p:sp>
        <p:nvSpPr>
          <p:cNvPr id="6" name="Rectangle 12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56ED4D6-005A-4584-BC5F-8FD6FC2D7B2F}" type="slidenum">
              <a:rPr lang="nb-NO" smtClean="0"/>
              <a:t>‹#›</a:t>
            </a:fld>
            <a:endParaRPr lang="nb-NO"/>
          </a:p>
        </p:txBody>
      </p:sp>
      <p:sp>
        <p:nvSpPr>
          <p:cNvPr id="7" name="TextBox 6"/>
          <p:cNvSpPr txBox="1"/>
          <p:nvPr/>
        </p:nvSpPr>
        <p:spPr>
          <a:xfrm>
            <a:off x="827584" y="76562"/>
            <a:ext cx="5472608" cy="40011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nb-NO" b="1" dirty="0" smtClean="0">
                <a:latin typeface="Calibri" pitchFamily="34" charset="0"/>
                <a:cs typeface="Calibri" pitchFamily="34" charset="0"/>
              </a:rPr>
              <a:t>Kjemisk institutt - Skolelaboratoriet</a:t>
            </a:r>
            <a:endParaRPr lang="nb-NO" b="1" dirty="0">
              <a:latin typeface="Calibri" pitchFamily="34" charset="0"/>
              <a:cs typeface="Calibri" pitchFamily="34" charset="0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10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nb-NO" smtClean="0"/>
              <a:t>18.08.2015</a:t>
            </a:r>
            <a:endParaRPr lang="nb-NO"/>
          </a:p>
        </p:txBody>
      </p:sp>
      <p:sp>
        <p:nvSpPr>
          <p:cNvPr id="5" name="Rectangle 11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nb-NO" smtClean="0"/>
              <a:t>Brit Skaugrud og Svein Tveit - Skolelaboratoriet for kjemi</a:t>
            </a:r>
            <a:endParaRPr lang="nb-NO"/>
          </a:p>
        </p:txBody>
      </p:sp>
      <p:sp>
        <p:nvSpPr>
          <p:cNvPr id="6" name="Rectangle 12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56ED4D6-005A-4584-BC5F-8FD6FC2D7B2F}" type="slidenum">
              <a:rPr lang="nb-NO" smtClean="0"/>
              <a:t>‹#›</a:t>
            </a:fld>
            <a:endParaRPr lang="nb-NO"/>
          </a:p>
        </p:txBody>
      </p:sp>
      <p:sp>
        <p:nvSpPr>
          <p:cNvPr id="7" name="TextBox 6"/>
          <p:cNvSpPr txBox="1"/>
          <p:nvPr/>
        </p:nvSpPr>
        <p:spPr>
          <a:xfrm>
            <a:off x="827584" y="76562"/>
            <a:ext cx="5472608" cy="40011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nb-NO" b="1" dirty="0" smtClean="0">
                <a:latin typeface="Calibri" pitchFamily="34" charset="0"/>
                <a:cs typeface="Calibri" pitchFamily="34" charset="0"/>
              </a:rPr>
              <a:t>Kjemisk institutt - Skolelaboratoriet</a:t>
            </a:r>
            <a:endParaRPr lang="nb-NO" b="1" dirty="0">
              <a:latin typeface="Calibri" pitchFamily="34" charset="0"/>
              <a:cs typeface="Calibri" pitchFamily="34" charset="0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90600" y="1981200"/>
            <a:ext cx="37719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14900" y="1981200"/>
            <a:ext cx="37719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5" name="Rectangle 10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nb-NO" smtClean="0"/>
              <a:t>18.08.2015</a:t>
            </a:r>
            <a:endParaRPr lang="nb-NO"/>
          </a:p>
        </p:txBody>
      </p:sp>
      <p:sp>
        <p:nvSpPr>
          <p:cNvPr id="6" name="Rectangle 11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nb-NO" smtClean="0"/>
              <a:t>Brit Skaugrud og Svein Tveit - Skolelaboratoriet for kjemi</a:t>
            </a:r>
            <a:endParaRPr lang="nb-NO"/>
          </a:p>
        </p:txBody>
      </p:sp>
      <p:sp>
        <p:nvSpPr>
          <p:cNvPr id="7" name="Rectangle 12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56ED4D6-005A-4584-BC5F-8FD6FC2D7B2F}" type="slidenum">
              <a:rPr lang="nb-NO" smtClean="0"/>
              <a:t>‹#›</a:t>
            </a:fld>
            <a:endParaRPr lang="nb-NO"/>
          </a:p>
        </p:txBody>
      </p:sp>
      <p:sp>
        <p:nvSpPr>
          <p:cNvPr id="8" name="TextBox 7"/>
          <p:cNvSpPr txBox="1"/>
          <p:nvPr/>
        </p:nvSpPr>
        <p:spPr>
          <a:xfrm>
            <a:off x="827584" y="76562"/>
            <a:ext cx="5472608" cy="40011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nb-NO" b="1" dirty="0" smtClean="0">
                <a:latin typeface="Calibri" pitchFamily="34" charset="0"/>
                <a:cs typeface="Calibri" pitchFamily="34" charset="0"/>
              </a:rPr>
              <a:t>Kjemisk institutt - Skolelaboratoriet</a:t>
            </a:r>
            <a:endParaRPr lang="nb-NO" b="1" dirty="0">
              <a:latin typeface="Calibri" pitchFamily="34" charset="0"/>
              <a:cs typeface="Calibri" pitchFamily="34" charset="0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7" name="Rectangle 10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nb-NO" smtClean="0"/>
              <a:t>18.08.2015</a:t>
            </a:r>
            <a:endParaRPr lang="nb-NO"/>
          </a:p>
        </p:txBody>
      </p:sp>
      <p:sp>
        <p:nvSpPr>
          <p:cNvPr id="8" name="Rectangle 11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nb-NO" smtClean="0"/>
              <a:t>Brit Skaugrud og Svein Tveit - Skolelaboratoriet for kjemi</a:t>
            </a:r>
            <a:endParaRPr lang="nb-NO"/>
          </a:p>
        </p:txBody>
      </p:sp>
      <p:sp>
        <p:nvSpPr>
          <p:cNvPr id="9" name="Rectangle 12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56ED4D6-005A-4584-BC5F-8FD6FC2D7B2F}" type="slidenum">
              <a:rPr lang="nb-NO" smtClean="0"/>
              <a:t>‹#›</a:t>
            </a:fld>
            <a:endParaRPr lang="nb-NO"/>
          </a:p>
        </p:txBody>
      </p:sp>
      <p:sp>
        <p:nvSpPr>
          <p:cNvPr id="10" name="TextBox 9"/>
          <p:cNvSpPr txBox="1"/>
          <p:nvPr/>
        </p:nvSpPr>
        <p:spPr>
          <a:xfrm>
            <a:off x="827584" y="76562"/>
            <a:ext cx="5472608" cy="40011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nb-NO" b="1" dirty="0" smtClean="0">
                <a:latin typeface="Calibri" pitchFamily="34" charset="0"/>
                <a:cs typeface="Calibri" pitchFamily="34" charset="0"/>
              </a:rPr>
              <a:t>Kjemisk institutt - Skolelaboratoriet</a:t>
            </a:r>
            <a:endParaRPr lang="nb-NO" b="1" dirty="0">
              <a:latin typeface="Calibri" pitchFamily="34" charset="0"/>
              <a:cs typeface="Calibri" pitchFamily="34" charset="0"/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Rectangle 10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nb-NO" smtClean="0"/>
              <a:t>18.08.2015</a:t>
            </a:r>
            <a:endParaRPr lang="nb-NO"/>
          </a:p>
        </p:txBody>
      </p:sp>
      <p:sp>
        <p:nvSpPr>
          <p:cNvPr id="4" name="Rectangle 11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nb-NO" smtClean="0"/>
              <a:t>Brit Skaugrud og Svein Tveit - Skolelaboratoriet for kjemi</a:t>
            </a:r>
            <a:endParaRPr lang="nb-NO" dirty="0"/>
          </a:p>
        </p:txBody>
      </p:sp>
      <p:sp>
        <p:nvSpPr>
          <p:cNvPr id="5" name="Rectangle 12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56ED4D6-005A-4584-BC5F-8FD6FC2D7B2F}" type="slidenum">
              <a:rPr lang="nb-NO" smtClean="0"/>
              <a:t>‹#›</a:t>
            </a:fld>
            <a:endParaRPr lang="nb-NO"/>
          </a:p>
        </p:txBody>
      </p:sp>
      <p:sp>
        <p:nvSpPr>
          <p:cNvPr id="6" name="TextBox 5"/>
          <p:cNvSpPr txBox="1"/>
          <p:nvPr/>
        </p:nvSpPr>
        <p:spPr>
          <a:xfrm>
            <a:off x="827584" y="76562"/>
            <a:ext cx="5472608" cy="40011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nb-NO" b="1" dirty="0" smtClean="0">
                <a:latin typeface="Calibri" pitchFamily="34" charset="0"/>
                <a:cs typeface="Calibri" pitchFamily="34" charset="0"/>
              </a:rPr>
              <a:t>Kjemisk institutt - Skolelaboratoriet</a:t>
            </a:r>
            <a:endParaRPr lang="nb-NO" b="1" dirty="0">
              <a:latin typeface="Calibri" pitchFamily="34" charset="0"/>
              <a:cs typeface="Calibri" pitchFamily="34" charset="0"/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nb-NO" smtClean="0"/>
              <a:t>18.08.2015</a:t>
            </a:r>
            <a:endParaRPr lang="nb-NO"/>
          </a:p>
        </p:txBody>
      </p:sp>
      <p:sp>
        <p:nvSpPr>
          <p:cNvPr id="3" name="Rectangle 11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nb-NO" smtClean="0"/>
              <a:t>Brit Skaugrud og Svein Tveit - Skolelaboratoriet for kjemi</a:t>
            </a:r>
            <a:endParaRPr lang="nb-NO" dirty="0"/>
          </a:p>
        </p:txBody>
      </p:sp>
      <p:sp>
        <p:nvSpPr>
          <p:cNvPr id="4" name="Rectangle 12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56ED4D6-005A-4584-BC5F-8FD6FC2D7B2F}" type="slidenum">
              <a:rPr lang="nb-NO" smtClean="0"/>
              <a:t>‹#›</a:t>
            </a:fld>
            <a:endParaRPr lang="nb-NO"/>
          </a:p>
        </p:txBody>
      </p:sp>
      <p:sp>
        <p:nvSpPr>
          <p:cNvPr id="5" name="TextBox 4"/>
          <p:cNvSpPr txBox="1"/>
          <p:nvPr/>
        </p:nvSpPr>
        <p:spPr>
          <a:xfrm>
            <a:off x="827584" y="76562"/>
            <a:ext cx="5472608" cy="40011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nb-NO" b="1" dirty="0" smtClean="0">
                <a:latin typeface="Calibri" pitchFamily="34" charset="0"/>
                <a:cs typeface="Calibri" pitchFamily="34" charset="0"/>
              </a:rPr>
              <a:t>Kjemisk institutt - Skolelaboratoriet</a:t>
            </a:r>
            <a:endParaRPr lang="nb-NO" b="1" dirty="0">
              <a:latin typeface="Calibri" pitchFamily="34" charset="0"/>
              <a:cs typeface="Calibri" pitchFamily="34" charset="0"/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10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nb-NO" smtClean="0"/>
              <a:t>18.08.2015</a:t>
            </a:r>
            <a:endParaRPr lang="nb-NO"/>
          </a:p>
        </p:txBody>
      </p:sp>
      <p:sp>
        <p:nvSpPr>
          <p:cNvPr id="6" name="Rectangle 11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nb-NO" smtClean="0"/>
              <a:t>Brit Skaugrud og Svein Tveit - Skolelaboratoriet for kjemi</a:t>
            </a:r>
            <a:endParaRPr lang="nb-NO"/>
          </a:p>
        </p:txBody>
      </p:sp>
      <p:sp>
        <p:nvSpPr>
          <p:cNvPr id="7" name="Rectangle 12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56ED4D6-005A-4584-BC5F-8FD6FC2D7B2F}" type="slidenum">
              <a:rPr lang="nb-NO" smtClean="0"/>
              <a:t>‹#›</a:t>
            </a:fld>
            <a:endParaRPr lang="nb-NO"/>
          </a:p>
        </p:txBody>
      </p:sp>
      <p:sp>
        <p:nvSpPr>
          <p:cNvPr id="8" name="TextBox 7"/>
          <p:cNvSpPr txBox="1"/>
          <p:nvPr/>
        </p:nvSpPr>
        <p:spPr>
          <a:xfrm>
            <a:off x="827584" y="76562"/>
            <a:ext cx="5472608" cy="40011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nb-NO" b="1" dirty="0" smtClean="0">
                <a:latin typeface="Calibri" pitchFamily="34" charset="0"/>
                <a:cs typeface="Calibri" pitchFamily="34" charset="0"/>
              </a:rPr>
              <a:t>Kjemisk institutt - Skolelaboratoriet</a:t>
            </a:r>
            <a:endParaRPr lang="nb-NO" b="1" dirty="0">
              <a:latin typeface="Calibri" pitchFamily="34" charset="0"/>
              <a:cs typeface="Calibri" pitchFamily="34" charset="0"/>
            </a:endParaRP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nb-NO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10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nb-NO" smtClean="0"/>
              <a:t>18.08.2015</a:t>
            </a:r>
            <a:endParaRPr lang="nb-NO"/>
          </a:p>
        </p:txBody>
      </p:sp>
      <p:sp>
        <p:nvSpPr>
          <p:cNvPr id="6" name="Rectangle 11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nb-NO" smtClean="0"/>
              <a:t>Brit Skaugrud og Svein Tveit - Skolelaboratoriet for kjemi</a:t>
            </a:r>
            <a:endParaRPr lang="nb-NO"/>
          </a:p>
        </p:txBody>
      </p:sp>
      <p:sp>
        <p:nvSpPr>
          <p:cNvPr id="7" name="Rectangle 12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56ED4D6-005A-4584-BC5F-8FD6FC2D7B2F}" type="slidenum">
              <a:rPr lang="nb-NO" smtClean="0"/>
              <a:t>‹#›</a:t>
            </a:fld>
            <a:endParaRPr lang="nb-NO"/>
          </a:p>
        </p:txBody>
      </p:sp>
      <p:sp>
        <p:nvSpPr>
          <p:cNvPr id="8" name="TextBox 7"/>
          <p:cNvSpPr txBox="1"/>
          <p:nvPr/>
        </p:nvSpPr>
        <p:spPr>
          <a:xfrm>
            <a:off x="827584" y="76562"/>
            <a:ext cx="5472608" cy="40011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nb-NO" b="1" dirty="0" smtClean="0">
                <a:latin typeface="Calibri" pitchFamily="34" charset="0"/>
                <a:cs typeface="Calibri" pitchFamily="34" charset="0"/>
              </a:rPr>
              <a:t>Kjemisk institutt - Skolelaboratoriet</a:t>
            </a:r>
            <a:endParaRPr lang="nb-NO" b="1" dirty="0">
              <a:latin typeface="Calibri" pitchFamily="34" charset="0"/>
              <a:cs typeface="Calibri" pitchFamily="34" charset="0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4" name="Rectangle 10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nb-NO" smtClean="0"/>
              <a:t>18.08.2015</a:t>
            </a:r>
            <a:endParaRPr lang="nb-NO"/>
          </a:p>
        </p:txBody>
      </p:sp>
      <p:sp>
        <p:nvSpPr>
          <p:cNvPr id="5" name="Rectangle 11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nb-NO" smtClean="0"/>
              <a:t>Brit Skaugrud og Svein Tveit - Skolelaboratoriet for kjemi</a:t>
            </a:r>
            <a:endParaRPr lang="nb-NO"/>
          </a:p>
        </p:txBody>
      </p:sp>
      <p:sp>
        <p:nvSpPr>
          <p:cNvPr id="6" name="Rectangle 12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56ED4D6-005A-4584-BC5F-8FD6FC2D7B2F}" type="slidenum">
              <a:rPr lang="nb-NO" smtClean="0"/>
              <a:t>‹#›</a:t>
            </a:fld>
            <a:endParaRPr lang="nb-NO"/>
          </a:p>
        </p:txBody>
      </p:sp>
      <p:sp>
        <p:nvSpPr>
          <p:cNvPr id="7" name="TextBox 6"/>
          <p:cNvSpPr txBox="1"/>
          <p:nvPr/>
        </p:nvSpPr>
        <p:spPr>
          <a:xfrm>
            <a:off x="827584" y="76562"/>
            <a:ext cx="5472608" cy="40011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nb-NO" b="1" dirty="0" smtClean="0">
                <a:latin typeface="Calibri" pitchFamily="34" charset="0"/>
                <a:cs typeface="Calibri" pitchFamily="34" charset="0"/>
              </a:rPr>
              <a:t>Kjemisk institutt - Skolelaboratoriet</a:t>
            </a:r>
            <a:endParaRPr lang="nb-NO" b="1" dirty="0">
              <a:latin typeface="Calibri" pitchFamily="34" charset="0"/>
              <a:cs typeface="Calibri" pitchFamily="34" charset="0"/>
            </a:endParaRPr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762750" y="838200"/>
            <a:ext cx="1924050" cy="52578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90600" y="838200"/>
            <a:ext cx="5619750" cy="52578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4" name="Rectangle 10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nb-NO" smtClean="0"/>
              <a:t>18.08.2015</a:t>
            </a:r>
            <a:endParaRPr lang="nb-NO"/>
          </a:p>
        </p:txBody>
      </p:sp>
      <p:sp>
        <p:nvSpPr>
          <p:cNvPr id="5" name="Rectangle 11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nb-NO" smtClean="0"/>
              <a:t>Brit Skaugrud og Svein Tveit - Skolelaboratoriet for kjemi</a:t>
            </a:r>
            <a:endParaRPr lang="nb-NO"/>
          </a:p>
        </p:txBody>
      </p:sp>
      <p:sp>
        <p:nvSpPr>
          <p:cNvPr id="6" name="Rectangle 12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56ED4D6-005A-4584-BC5F-8FD6FC2D7B2F}" type="slidenum">
              <a:rPr lang="nb-NO" smtClean="0"/>
              <a:t>‹#›</a:t>
            </a:fld>
            <a:endParaRPr lang="nb-NO"/>
          </a:p>
        </p:txBody>
      </p:sp>
      <p:sp>
        <p:nvSpPr>
          <p:cNvPr id="7" name="TextBox 6"/>
          <p:cNvSpPr txBox="1"/>
          <p:nvPr/>
        </p:nvSpPr>
        <p:spPr>
          <a:xfrm>
            <a:off x="827584" y="76562"/>
            <a:ext cx="5472608" cy="40011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nb-NO" b="1" dirty="0" smtClean="0">
                <a:latin typeface="Calibri" pitchFamily="34" charset="0"/>
                <a:cs typeface="Calibri" pitchFamily="34" charset="0"/>
              </a:rPr>
              <a:t>Kjemisk institutt - Skolelaboratoriet</a:t>
            </a:r>
            <a:endParaRPr lang="nb-NO" b="1" dirty="0">
              <a:latin typeface="Calibri" pitchFamily="34" charset="0"/>
              <a:cs typeface="Calibri" pitchFamily="34" charset="0"/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 shadeToTitle="1">
        <a:gradFill flip="none" rotWithShape="1">
          <a:gsLst>
            <a:gs pos="98000">
              <a:schemeClr val="accent1">
                <a:lumMod val="5000"/>
                <a:lumOff val="95000"/>
              </a:schemeClr>
            </a:gs>
            <a:gs pos="100000">
              <a:srgbClr val="92D050"/>
            </a:gs>
          </a:gsLst>
          <a:path path="shap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7"/>
          <p:cNvSpPr>
            <a:spLocks noGrp="1" noChangeArrowheads="1"/>
          </p:cNvSpPr>
          <p:nvPr>
            <p:ph type="title"/>
          </p:nvPr>
        </p:nvSpPr>
        <p:spPr bwMode="auto">
          <a:xfrm>
            <a:off x="990600" y="838200"/>
            <a:ext cx="76962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027" name="Rectangle 8"/>
          <p:cNvSpPr>
            <a:spLocks noGrp="1" noChangeArrowheads="1"/>
          </p:cNvSpPr>
          <p:nvPr>
            <p:ph type="body" idx="1"/>
          </p:nvPr>
        </p:nvSpPr>
        <p:spPr bwMode="auto">
          <a:xfrm>
            <a:off x="990600" y="1981200"/>
            <a:ext cx="76962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1034" name="Rectangle 10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9906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900"/>
            </a:lvl1pPr>
          </a:lstStyle>
          <a:p>
            <a:r>
              <a:rPr lang="nb-NO" smtClean="0"/>
              <a:t>18.08.2015</a:t>
            </a:r>
            <a:endParaRPr lang="nb-NO"/>
          </a:p>
        </p:txBody>
      </p:sp>
      <p:sp>
        <p:nvSpPr>
          <p:cNvPr id="1035" name="Rectangle 11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048000" y="6248400"/>
            <a:ext cx="4800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900"/>
            </a:lvl1pPr>
          </a:lstStyle>
          <a:p>
            <a:r>
              <a:rPr lang="nb-NO" smtClean="0"/>
              <a:t>Brit Skaugrud og Svein Tveit - Skolelaboratoriet for kjemi</a:t>
            </a:r>
            <a:endParaRPr lang="nb-NO" dirty="0"/>
          </a:p>
        </p:txBody>
      </p:sp>
      <p:sp>
        <p:nvSpPr>
          <p:cNvPr id="1036" name="Rectangle 12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001000" y="6248400"/>
            <a:ext cx="685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900"/>
            </a:lvl1pPr>
          </a:lstStyle>
          <a:p>
            <a:fld id="{F56ED4D6-005A-4584-BC5F-8FD6FC2D7B2F}" type="slidenum">
              <a:rPr lang="nb-NO" smtClean="0"/>
              <a:t>‹#›</a:t>
            </a:fld>
            <a:endParaRPr lang="nb-NO"/>
          </a:p>
        </p:txBody>
      </p:sp>
      <p:pic>
        <p:nvPicPr>
          <p:cNvPr id="1031" name="Picture 6" descr="UiO_A.png"/>
          <p:cNvPicPr>
            <a:picLocks noChangeAspect="1"/>
          </p:cNvPicPr>
          <p:nvPr/>
        </p:nvPicPr>
        <p:blipFill>
          <a:blip r:embed="rId13" cstate="screen"/>
          <a:srcRect/>
          <a:stretch>
            <a:fillRect/>
          </a:stretch>
        </p:blipFill>
        <p:spPr bwMode="auto">
          <a:xfrm>
            <a:off x="304800" y="228600"/>
            <a:ext cx="2300288" cy="149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TextBox 7"/>
          <p:cNvSpPr txBox="1"/>
          <p:nvPr/>
        </p:nvSpPr>
        <p:spPr>
          <a:xfrm>
            <a:off x="827584" y="76562"/>
            <a:ext cx="5472608" cy="40011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nb-NO" b="1" dirty="0" smtClean="0">
                <a:latin typeface="Calibri" pitchFamily="34" charset="0"/>
                <a:cs typeface="Calibri" pitchFamily="34" charset="0"/>
              </a:rPr>
              <a:t>Kjemisk institutt - Skolelaboratoriet</a:t>
            </a:r>
            <a:endParaRPr lang="nb-NO" b="1" dirty="0">
              <a:latin typeface="Calibri" pitchFamily="34" charset="0"/>
              <a:cs typeface="Calibri" pitchFamily="34" charset="0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sldNum="0" hdr="0" ft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28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4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miljodirektoratet.no/ansvarsomrader/kjemikalier/regelverk/reach/krav-om-autorisasjon/" TargetMode="Externa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hyperlink" Target="https://nettskjema.no/a/170012" TargetMode="Externa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hyperlink" Target="https://echa.europa.eu/substances-of-very-high-concern-identification-explained" TargetMode="External"/><Relationship Id="rId2" Type="http://schemas.openxmlformats.org/officeDocument/2006/relationships/hyperlink" Target="https://www.miljodirektoratet.no/ansvarsomrader/kjemikalier/regelverk/reach/krav-om-autorisasjon/" TargetMode="External"/><Relationship Id="rId1" Type="http://schemas.openxmlformats.org/officeDocument/2006/relationships/slideLayout" Target="../slideLayouts/slideLayout2.xml"/><Relationship Id="rId5" Type="http://schemas.openxmlformats.org/officeDocument/2006/relationships/hyperlink" Target="https://www.ncbi.nlm.nih.gov/pmc/articles/PMC3065052/" TargetMode="External"/><Relationship Id="rId4" Type="http://schemas.openxmlformats.org/officeDocument/2006/relationships/hyperlink" Target="https://echa.europa.eu/authorisation-list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 shadeToTitle="1"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sz="quarter"/>
          </p:nvPr>
        </p:nvSpPr>
        <p:spPr>
          <a:xfrm>
            <a:off x="899592" y="2348880"/>
            <a:ext cx="7543800" cy="1143000"/>
          </a:xfrm>
        </p:spPr>
        <p:txBody>
          <a:bodyPr/>
          <a:lstStyle/>
          <a:p>
            <a:r>
              <a:rPr lang="nb-NO" sz="3200" dirty="0" smtClean="0"/>
              <a:t>Forsøk uten bruk </a:t>
            </a:r>
            <a:r>
              <a:rPr lang="nb-NO" sz="3200" smtClean="0"/>
              <a:t>av kromater</a:t>
            </a:r>
            <a:endParaRPr lang="nb-NO" sz="3200" dirty="0"/>
          </a:p>
        </p:txBody>
      </p:sp>
      <p:sp>
        <p:nvSpPr>
          <p:cNvPr id="3" name="Subtitle 2"/>
          <p:cNvSpPr>
            <a:spLocks noGrp="1"/>
          </p:cNvSpPr>
          <p:nvPr>
            <p:ph type="subTitle" sz="quarter" idx="1"/>
          </p:nvPr>
        </p:nvSpPr>
        <p:spPr>
          <a:xfrm>
            <a:off x="899592" y="3356992"/>
            <a:ext cx="7543800" cy="1440160"/>
          </a:xfrm>
        </p:spPr>
        <p:txBody>
          <a:bodyPr>
            <a:normAutofit lnSpcReduction="10000"/>
          </a:bodyPr>
          <a:lstStyle/>
          <a:p>
            <a:pPr lvl="0"/>
            <a:endParaRPr lang="en-US" sz="1600" dirty="0" smtClean="0"/>
          </a:p>
          <a:p>
            <a:pPr lvl="0"/>
            <a:r>
              <a:rPr lang="en-US" sz="2200" dirty="0" err="1" smtClean="0"/>
              <a:t>Faglig-pedagogisk</a:t>
            </a:r>
            <a:r>
              <a:rPr lang="en-US" sz="2200" dirty="0" smtClean="0"/>
              <a:t> dag.</a:t>
            </a:r>
          </a:p>
          <a:p>
            <a:pPr lvl="0"/>
            <a:r>
              <a:rPr lang="en-US" sz="2200" dirty="0" err="1" smtClean="0"/>
              <a:t>Torsdag</a:t>
            </a:r>
            <a:r>
              <a:rPr lang="en-US" sz="2200" dirty="0" smtClean="0"/>
              <a:t> 29. </a:t>
            </a:r>
            <a:r>
              <a:rPr lang="en-US" sz="2200" dirty="0" err="1" smtClean="0"/>
              <a:t>oktober</a:t>
            </a:r>
            <a:r>
              <a:rPr lang="en-US" sz="2200" dirty="0" smtClean="0"/>
              <a:t> 2020 </a:t>
            </a:r>
            <a:br>
              <a:rPr lang="en-US" sz="2200" dirty="0" smtClean="0"/>
            </a:br>
            <a:endParaRPr lang="en-US" sz="2200" dirty="0" smtClean="0"/>
          </a:p>
        </p:txBody>
      </p:sp>
      <p:sp>
        <p:nvSpPr>
          <p:cNvPr id="5" name="TextBox 4"/>
          <p:cNvSpPr txBox="1"/>
          <p:nvPr/>
        </p:nvSpPr>
        <p:spPr>
          <a:xfrm>
            <a:off x="2640360" y="6597352"/>
            <a:ext cx="3863280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050" dirty="0" smtClean="0"/>
              <a:t>Karoline </a:t>
            </a:r>
            <a:r>
              <a:rPr lang="nb-NO" sz="1050" dirty="0" err="1" smtClean="0"/>
              <a:t>Fægri</a:t>
            </a:r>
            <a:r>
              <a:rPr lang="nb-NO" sz="1050" dirty="0" smtClean="0"/>
              <a:t> og Svein Tveit, Skolelaboratoriet </a:t>
            </a:r>
            <a:r>
              <a:rPr lang="nb-NO" sz="1050" dirty="0"/>
              <a:t>i</a:t>
            </a:r>
            <a:r>
              <a:rPr lang="nb-NO" sz="1050" dirty="0" smtClean="0"/>
              <a:t> kjemi</a:t>
            </a:r>
            <a:endParaRPr lang="nb-NO" sz="1050" dirty="0"/>
          </a:p>
        </p:txBody>
      </p:sp>
    </p:spTree>
    <p:extLst>
      <p:ext uri="{BB962C8B-B14F-4D97-AF65-F5344CB8AC3E}">
        <p14:creationId xmlns:p14="http://schemas.microsoft.com/office/powerpoint/2010/main" val="31301815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990600" y="548680"/>
            <a:ext cx="7696200" cy="1143000"/>
          </a:xfrm>
        </p:spPr>
        <p:txBody>
          <a:bodyPr/>
          <a:lstStyle/>
          <a:p>
            <a:r>
              <a:rPr lang="nb-NO" dirty="0" smtClean="0"/>
              <a:t>Bakgrunn for valg av elevforsøk</a:t>
            </a:r>
            <a:endParaRPr lang="nb-NO" dirty="0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611560" y="1700808"/>
            <a:ext cx="8352928" cy="4114800"/>
          </a:xfrm>
        </p:spPr>
        <p:txBody>
          <a:bodyPr/>
          <a:lstStyle/>
          <a:p>
            <a:r>
              <a:rPr lang="nb-NO" dirty="0"/>
              <a:t>REACH: Regelverk om registrering, vurdering, godkjenning og begrensning av </a:t>
            </a:r>
            <a:r>
              <a:rPr lang="nb-NO" dirty="0" smtClean="0"/>
              <a:t>kjemikalier. Felles </a:t>
            </a:r>
            <a:r>
              <a:rPr lang="nb-NO" dirty="0"/>
              <a:t>for alle landene innenfor EU/EØS området</a:t>
            </a:r>
            <a:r>
              <a:rPr lang="nb-NO" dirty="0" smtClean="0"/>
              <a:t>.</a:t>
            </a:r>
          </a:p>
          <a:p>
            <a:endParaRPr lang="nb-NO" dirty="0"/>
          </a:p>
          <a:p>
            <a:r>
              <a:rPr lang="nb-NO" dirty="0" smtClean="0"/>
              <a:t>I vedlegg XIV, </a:t>
            </a:r>
            <a:r>
              <a:rPr lang="nb-NO" b="1" dirty="0" smtClean="0"/>
              <a:t>autorisasjonslisten</a:t>
            </a:r>
            <a:r>
              <a:rPr lang="nb-NO" dirty="0" smtClean="0"/>
              <a:t>, finner </a:t>
            </a:r>
            <a:r>
              <a:rPr lang="nb-NO" dirty="0"/>
              <a:t>vi kromsyre og kromater/dikromater som tradisjonelt har vært brukt i </a:t>
            </a:r>
            <a:r>
              <a:rPr lang="nb-NO" dirty="0" smtClean="0"/>
              <a:t>skolen. </a:t>
            </a:r>
            <a:r>
              <a:rPr lang="nb-NO" u="sng" dirty="0" smtClean="0"/>
              <a:t>Disse kan ikke lenger brukes.</a:t>
            </a:r>
          </a:p>
          <a:p>
            <a:pPr marL="0" indent="0">
              <a:buNone/>
            </a:pPr>
            <a:endParaRPr lang="nb-NO" sz="1400" dirty="0" smtClean="0">
              <a:hlinkClick r:id="rId2"/>
            </a:endParaRPr>
          </a:p>
          <a:p>
            <a:pPr marL="0" indent="0">
              <a:buNone/>
            </a:pPr>
            <a:r>
              <a:rPr lang="nb-NO" sz="1400" dirty="0" smtClean="0">
                <a:hlinkClick r:id="rId2"/>
              </a:rPr>
              <a:t>https</a:t>
            </a:r>
            <a:r>
              <a:rPr lang="nb-NO" sz="1400" dirty="0">
                <a:hlinkClick r:id="rId2"/>
              </a:rPr>
              <a:t>://www.miljodirektoratet.no/ansvarsomrader/kjemikalier/regelverk/reach/krav-om-autorisasjon/</a:t>
            </a:r>
            <a:endParaRPr lang="nb-NO" sz="1400" u="sng" dirty="0"/>
          </a:p>
          <a:p>
            <a:endParaRPr lang="nb-NO" dirty="0" smtClean="0"/>
          </a:p>
          <a:p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21484445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Bakgrunn for valg av elevforsøk</a:t>
            </a:r>
            <a:endParaRPr lang="nb-NO" dirty="0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u="sng" dirty="0" smtClean="0"/>
              <a:t>Oksidasjon av alkoholer </a:t>
            </a:r>
            <a:r>
              <a:rPr lang="nb-NO" dirty="0" smtClean="0"/>
              <a:t>der vi identifiserer primære, sekundære og tertiære alkoholer uten bruk av kromsyrereagens, men bruker KMnO</a:t>
            </a:r>
            <a:r>
              <a:rPr lang="nb-NO" baseline="-25000" dirty="0" smtClean="0"/>
              <a:t>4</a:t>
            </a:r>
          </a:p>
          <a:p>
            <a:endParaRPr lang="nb-NO" dirty="0"/>
          </a:p>
          <a:p>
            <a:r>
              <a:rPr lang="nb-NO" u="sng" dirty="0" smtClean="0"/>
              <a:t>Bestemmelse av klorid ved fellingstitrering </a:t>
            </a:r>
            <a:r>
              <a:rPr lang="nb-NO" dirty="0" smtClean="0"/>
              <a:t>uten bruk av kaliumkromat som indikator. 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37276360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755576" y="838200"/>
            <a:ext cx="7931224" cy="1143000"/>
          </a:xfrm>
        </p:spPr>
        <p:txBody>
          <a:bodyPr/>
          <a:lstStyle/>
          <a:p>
            <a:r>
              <a:rPr lang="nb-NO" dirty="0" smtClean="0"/>
              <a:t>Primær, sekundær eller tertiær alkohol?</a:t>
            </a:r>
            <a:endParaRPr lang="nb-NO" dirty="0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755576" y="1981200"/>
            <a:ext cx="7931224" cy="4114800"/>
          </a:xfrm>
        </p:spPr>
        <p:txBody>
          <a:bodyPr/>
          <a:lstStyle/>
          <a:p>
            <a:r>
              <a:rPr lang="nb-NO" dirty="0" smtClean="0"/>
              <a:t>Bruk briller</a:t>
            </a:r>
          </a:p>
          <a:p>
            <a:endParaRPr lang="nb-NO" dirty="0" smtClean="0"/>
          </a:p>
          <a:p>
            <a:r>
              <a:rPr lang="nb-NO" dirty="0" smtClean="0"/>
              <a:t>Kaliumpermanganat setter flekker på huden og varige flekker på klær. Vær forsiktig så du ikke søler.</a:t>
            </a:r>
          </a:p>
          <a:p>
            <a:endParaRPr lang="nb-NO" dirty="0" smtClean="0"/>
          </a:p>
          <a:p>
            <a:r>
              <a:rPr lang="nb-NO" dirty="0" smtClean="0"/>
              <a:t>Siden vi jobber uten avtrekk: Vær ekstra påpasselig med å sette kork i reagensrørene når dette står i fremgangsmåten. 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25655143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2250" y="332656"/>
            <a:ext cx="7696200" cy="1143000"/>
          </a:xfrm>
        </p:spPr>
        <p:txBody>
          <a:bodyPr/>
          <a:lstStyle/>
          <a:p>
            <a:r>
              <a:rPr lang="nb-NO" dirty="0" smtClean="0"/>
              <a:t>Balanserte reaksjonsligninger</a:t>
            </a:r>
            <a:endParaRPr lang="nb-NO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4941" y="1916832"/>
            <a:ext cx="9036496" cy="4114800"/>
          </a:xfrm>
        </p:spPr>
        <p:txBody>
          <a:bodyPr/>
          <a:lstStyle/>
          <a:p>
            <a:pPr marL="0" indent="0">
              <a:buNone/>
            </a:pPr>
            <a:r>
              <a:rPr lang="nb-NO" dirty="0" smtClean="0"/>
              <a:t>Primær alkohol</a:t>
            </a:r>
          </a:p>
          <a:p>
            <a:pPr marL="0" indent="0">
              <a:buNone/>
            </a:pPr>
            <a:r>
              <a:rPr lang="nb-NO" sz="2400" dirty="0" smtClean="0"/>
              <a:t>3R-CH</a:t>
            </a:r>
            <a:r>
              <a:rPr lang="nb-NO" sz="2400" baseline="-25000" dirty="0" smtClean="0"/>
              <a:t>2</a:t>
            </a:r>
            <a:r>
              <a:rPr lang="nb-NO" sz="2400" dirty="0" smtClean="0"/>
              <a:t>OH + 4MnO</a:t>
            </a:r>
            <a:r>
              <a:rPr lang="nb-NO" sz="2400" baseline="-25000" dirty="0"/>
              <a:t>4</a:t>
            </a:r>
            <a:r>
              <a:rPr lang="nb-NO" sz="2400" baseline="30000" dirty="0" smtClean="0"/>
              <a:t>-</a:t>
            </a:r>
            <a:r>
              <a:rPr lang="nb-NO" sz="2400" dirty="0" smtClean="0"/>
              <a:t> → 3RCOO</a:t>
            </a:r>
            <a:r>
              <a:rPr lang="nb-NO" sz="2400" baseline="30000" dirty="0"/>
              <a:t>-</a:t>
            </a:r>
            <a:r>
              <a:rPr lang="nb-NO" sz="2400" dirty="0" smtClean="0"/>
              <a:t> + 4H</a:t>
            </a:r>
            <a:r>
              <a:rPr lang="nb-NO" sz="2400" baseline="-25000" dirty="0"/>
              <a:t>2</a:t>
            </a:r>
            <a:r>
              <a:rPr lang="nb-NO" sz="2400" dirty="0" smtClean="0"/>
              <a:t>O + 4MnO</a:t>
            </a:r>
            <a:r>
              <a:rPr lang="nb-NO" sz="2400" baseline="-25000" dirty="0"/>
              <a:t>2</a:t>
            </a:r>
            <a:r>
              <a:rPr lang="nb-NO" sz="2400" dirty="0" smtClean="0"/>
              <a:t> + </a:t>
            </a:r>
            <a:r>
              <a:rPr lang="nb-NO" sz="2400" dirty="0" smtClean="0">
                <a:solidFill>
                  <a:srgbClr val="FF0000"/>
                </a:solidFill>
              </a:rPr>
              <a:t>OH</a:t>
            </a:r>
            <a:r>
              <a:rPr lang="nb-NO" sz="2400" baseline="30000" dirty="0">
                <a:solidFill>
                  <a:srgbClr val="FF0000"/>
                </a:solidFill>
              </a:rPr>
              <a:t>-</a:t>
            </a:r>
          </a:p>
          <a:p>
            <a:pPr marL="0" indent="0">
              <a:buNone/>
            </a:pPr>
            <a:endParaRPr lang="nb-NO" dirty="0" smtClean="0"/>
          </a:p>
          <a:p>
            <a:pPr marL="0" indent="0">
              <a:buNone/>
            </a:pPr>
            <a:r>
              <a:rPr lang="nb-NO" dirty="0" smtClean="0"/>
              <a:t>Sekundær alkohol</a:t>
            </a:r>
          </a:p>
          <a:p>
            <a:pPr marL="0" indent="0">
              <a:buNone/>
            </a:pPr>
            <a:r>
              <a:rPr lang="nb-NO" sz="2400" dirty="0"/>
              <a:t>3</a:t>
            </a:r>
            <a:r>
              <a:rPr lang="nb-NO" sz="2400" dirty="0" smtClean="0"/>
              <a:t>R</a:t>
            </a:r>
            <a:r>
              <a:rPr lang="nb-NO" sz="2400" baseline="-25000" dirty="0" smtClean="0"/>
              <a:t>1</a:t>
            </a:r>
            <a:r>
              <a:rPr lang="nb-NO" sz="2400" dirty="0" smtClean="0"/>
              <a:t>-CHOH-R</a:t>
            </a:r>
            <a:r>
              <a:rPr lang="nb-NO" sz="2400" baseline="-25000" dirty="0" smtClean="0"/>
              <a:t>2</a:t>
            </a:r>
            <a:r>
              <a:rPr lang="nb-NO" sz="2400" dirty="0" smtClean="0"/>
              <a:t> + 2MnO</a:t>
            </a:r>
            <a:r>
              <a:rPr lang="nb-NO" sz="2400" baseline="-25000" dirty="0" smtClean="0"/>
              <a:t>4</a:t>
            </a:r>
            <a:r>
              <a:rPr lang="nb-NO" sz="2400" baseline="30000" dirty="0" smtClean="0"/>
              <a:t>-</a:t>
            </a:r>
            <a:r>
              <a:rPr lang="nb-NO" sz="2400" dirty="0" smtClean="0"/>
              <a:t> </a:t>
            </a:r>
            <a:r>
              <a:rPr lang="nb-NO" sz="2400" dirty="0"/>
              <a:t>→ </a:t>
            </a:r>
            <a:r>
              <a:rPr lang="nb-NO" sz="2400" dirty="0" smtClean="0"/>
              <a:t>3R</a:t>
            </a:r>
            <a:r>
              <a:rPr lang="nb-NO" sz="2400" baseline="-25000" dirty="0" smtClean="0"/>
              <a:t>1</a:t>
            </a:r>
            <a:r>
              <a:rPr lang="nb-NO" sz="2400" dirty="0" smtClean="0"/>
              <a:t>-CO-R</a:t>
            </a:r>
            <a:r>
              <a:rPr lang="nb-NO" sz="2400" baseline="-25000" dirty="0" smtClean="0"/>
              <a:t>2 </a:t>
            </a:r>
            <a:r>
              <a:rPr lang="nb-NO" sz="2400" dirty="0"/>
              <a:t>+ </a:t>
            </a:r>
            <a:r>
              <a:rPr lang="nb-NO" sz="2400" dirty="0" smtClean="0"/>
              <a:t>2H</a:t>
            </a:r>
            <a:r>
              <a:rPr lang="nb-NO" sz="2400" baseline="-25000" dirty="0" smtClean="0"/>
              <a:t>2</a:t>
            </a:r>
            <a:r>
              <a:rPr lang="nb-NO" sz="2400" dirty="0" smtClean="0"/>
              <a:t>O </a:t>
            </a:r>
            <a:r>
              <a:rPr lang="nb-NO" sz="2400" dirty="0"/>
              <a:t>+ </a:t>
            </a:r>
            <a:r>
              <a:rPr lang="nb-NO" sz="2400" dirty="0" smtClean="0"/>
              <a:t>2MnO</a:t>
            </a:r>
            <a:r>
              <a:rPr lang="nb-NO" sz="2400" baseline="-25000" dirty="0" smtClean="0"/>
              <a:t>2</a:t>
            </a:r>
            <a:r>
              <a:rPr lang="nb-NO" sz="2400" dirty="0" smtClean="0"/>
              <a:t> </a:t>
            </a:r>
            <a:r>
              <a:rPr lang="nb-NO" sz="2400" dirty="0"/>
              <a:t>+ </a:t>
            </a:r>
            <a:r>
              <a:rPr lang="nb-NO" sz="2400" dirty="0">
                <a:solidFill>
                  <a:srgbClr val="FF0000"/>
                </a:solidFill>
              </a:rPr>
              <a:t>2</a:t>
            </a:r>
            <a:r>
              <a:rPr lang="nb-NO" sz="2400" dirty="0" smtClean="0">
                <a:solidFill>
                  <a:srgbClr val="FF0000"/>
                </a:solidFill>
              </a:rPr>
              <a:t>OH</a:t>
            </a:r>
            <a:r>
              <a:rPr lang="nb-NO" sz="2400" baseline="30000" dirty="0" smtClean="0">
                <a:solidFill>
                  <a:srgbClr val="FF0000"/>
                </a:solidFill>
              </a:rPr>
              <a:t>-</a:t>
            </a:r>
            <a:endParaRPr lang="nb-NO" sz="2400" baseline="30000" dirty="0">
              <a:solidFill>
                <a:srgbClr val="FF0000"/>
              </a:solidFill>
            </a:endParaRPr>
          </a:p>
          <a:p>
            <a:pPr marL="0" indent="0">
              <a:buNone/>
            </a:pPr>
            <a:endParaRPr lang="nb-NO" sz="2400" baseline="-25000" dirty="0"/>
          </a:p>
        </p:txBody>
      </p:sp>
    </p:spTree>
    <p:extLst>
      <p:ext uri="{BB962C8B-B14F-4D97-AF65-F5344CB8AC3E}">
        <p14:creationId xmlns:p14="http://schemas.microsoft.com/office/powerpoint/2010/main" val="12352620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990600" y="476672"/>
            <a:ext cx="7696200" cy="1143000"/>
          </a:xfrm>
        </p:spPr>
        <p:txBody>
          <a:bodyPr/>
          <a:lstStyle/>
          <a:p>
            <a:r>
              <a:rPr lang="nb-NO" dirty="0" smtClean="0"/>
              <a:t>Rydding</a:t>
            </a:r>
            <a:endParaRPr lang="nb-NO" dirty="0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990600" y="1556792"/>
            <a:ext cx="7696200" cy="4114800"/>
          </a:xfrm>
        </p:spPr>
        <p:txBody>
          <a:bodyPr/>
          <a:lstStyle/>
          <a:p>
            <a:pPr lvl="0"/>
            <a:r>
              <a:rPr lang="nb-NO" dirty="0" smtClean="0"/>
              <a:t>Alle løsninger og rester av alkoholer blandes sammen. </a:t>
            </a:r>
          </a:p>
          <a:p>
            <a:pPr lvl="0"/>
            <a:r>
              <a:rPr lang="nb-NO" dirty="0" smtClean="0"/>
              <a:t>Når all permanganat er redusert til brunstein helles vesken i vasken og skylles ned med varmt vann og Zalo. </a:t>
            </a:r>
          </a:p>
          <a:p>
            <a:pPr lvl="0"/>
            <a:r>
              <a:rPr lang="nb-NO" dirty="0" smtClean="0"/>
              <a:t>Brunstein kastes som restavfall.</a:t>
            </a:r>
          </a:p>
        </p:txBody>
      </p:sp>
    </p:spTree>
    <p:extLst>
      <p:ext uri="{BB962C8B-B14F-4D97-AF65-F5344CB8AC3E}">
        <p14:creationId xmlns:p14="http://schemas.microsoft.com/office/powerpoint/2010/main" val="38375686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323528" y="838200"/>
            <a:ext cx="8568952" cy="1143000"/>
          </a:xfrm>
        </p:spPr>
        <p:txBody>
          <a:bodyPr/>
          <a:lstStyle/>
          <a:p>
            <a:r>
              <a:rPr lang="nb-NO" dirty="0" smtClean="0"/>
              <a:t>Bestemmelse av kloridinnholdet i saltvann</a:t>
            </a:r>
            <a:endParaRPr lang="nb-NO" dirty="0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395536" y="1981200"/>
            <a:ext cx="8291264" cy="4114800"/>
          </a:xfrm>
        </p:spPr>
        <p:txBody>
          <a:bodyPr/>
          <a:lstStyle/>
          <a:p>
            <a:r>
              <a:rPr lang="nb-NO" dirty="0" smtClean="0"/>
              <a:t>Sølvnitrat setter flekker på hud og varige flekker på klær. Vær forsiktig så du ikke søler.</a:t>
            </a:r>
          </a:p>
          <a:p>
            <a:endParaRPr lang="nb-NO" dirty="0" smtClean="0"/>
          </a:p>
        </p:txBody>
      </p:sp>
      <p:pic>
        <p:nvPicPr>
          <p:cNvPr id="6" name="Bilde 2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047" t="17795" r="31210" b="30095"/>
          <a:stretch/>
        </p:blipFill>
        <p:spPr>
          <a:xfrm>
            <a:off x="677923" y="3150502"/>
            <a:ext cx="3942062" cy="2839844"/>
          </a:xfrm>
          <a:prstGeom prst="rect">
            <a:avLst/>
          </a:prstGeom>
        </p:spPr>
      </p:pic>
      <p:pic>
        <p:nvPicPr>
          <p:cNvPr id="7" name="Bilde 3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657" t="18641" r="13718" b="16728"/>
          <a:stretch/>
        </p:blipFill>
        <p:spPr>
          <a:xfrm>
            <a:off x="4716016" y="3150502"/>
            <a:ext cx="3745990" cy="2839844"/>
          </a:xfrm>
          <a:prstGeom prst="rect">
            <a:avLst/>
          </a:prstGeom>
        </p:spPr>
      </p:pic>
      <p:sp>
        <p:nvSpPr>
          <p:cNvPr id="8" name="TekstSylinder 4"/>
          <p:cNvSpPr txBox="1"/>
          <p:nvPr/>
        </p:nvSpPr>
        <p:spPr>
          <a:xfrm>
            <a:off x="2024180" y="6119609"/>
            <a:ext cx="125750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dirty="0"/>
              <a:t>v</a:t>
            </a:r>
            <a:r>
              <a:rPr lang="nb-NO" dirty="0" smtClean="0"/>
              <a:t>ed start</a:t>
            </a:r>
            <a:endParaRPr lang="nb-NO" dirty="0"/>
          </a:p>
        </p:txBody>
      </p:sp>
      <p:sp>
        <p:nvSpPr>
          <p:cNvPr id="9" name="TekstSylinder 5"/>
          <p:cNvSpPr txBox="1"/>
          <p:nvPr/>
        </p:nvSpPr>
        <p:spPr>
          <a:xfrm>
            <a:off x="5474300" y="6119609"/>
            <a:ext cx="255408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dirty="0"/>
              <a:t>v</a:t>
            </a:r>
            <a:r>
              <a:rPr lang="nb-NO" dirty="0" smtClean="0"/>
              <a:t>ed ekvivalenspunktet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16522109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Resultater</a:t>
            </a:r>
            <a:endParaRPr lang="nb-NO" dirty="0"/>
          </a:p>
        </p:txBody>
      </p:sp>
      <p:graphicFrame>
        <p:nvGraphicFramePr>
          <p:cNvPr id="5" name="Tabell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81730364"/>
              </p:ext>
            </p:extLst>
          </p:nvPr>
        </p:nvGraphicFramePr>
        <p:xfrm>
          <a:off x="1044216" y="1700808"/>
          <a:ext cx="7272200" cy="396043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36100">
                  <a:extLst>
                    <a:ext uri="{9D8B030D-6E8A-4147-A177-3AD203B41FA5}">
                      <a16:colId xmlns:a16="http://schemas.microsoft.com/office/drawing/2014/main" val="3551722986"/>
                    </a:ext>
                  </a:extLst>
                </a:gridCol>
                <a:gridCol w="3636100">
                  <a:extLst>
                    <a:ext uri="{9D8B030D-6E8A-4147-A177-3AD203B41FA5}">
                      <a16:colId xmlns:a16="http://schemas.microsoft.com/office/drawing/2014/main" val="3915088592"/>
                    </a:ext>
                  </a:extLst>
                </a:gridCol>
              </a:tblGrid>
              <a:tr h="1558453"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nb-NO" sz="2300" dirty="0" smtClean="0"/>
                        <a:t>Volum tilsatt AgNO</a:t>
                      </a:r>
                      <a:r>
                        <a:rPr lang="nb-NO" sz="2300" baseline="-25000" dirty="0" smtClean="0"/>
                        <a:t>3</a:t>
                      </a:r>
                      <a:r>
                        <a:rPr lang="nb-NO" sz="2300" dirty="0" smtClean="0"/>
                        <a:t> / </a:t>
                      </a:r>
                      <a:r>
                        <a:rPr lang="nb-NO" sz="2300" dirty="0" err="1" smtClean="0"/>
                        <a:t>mL</a:t>
                      </a:r>
                      <a:endParaRPr lang="nb-NO" sz="2300" dirty="0" smtClean="0"/>
                    </a:p>
                    <a:p>
                      <a:endParaRPr lang="nb-NO" sz="2300" dirty="0"/>
                    </a:p>
                  </a:txBody>
                  <a:tcPr marL="115335" marR="115335" marT="57667" marB="57667"/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nb-NO" sz="2300" dirty="0" smtClean="0"/>
                        <a:t>Beregnet konsentrasjon av</a:t>
                      </a:r>
                      <a:r>
                        <a:rPr lang="nb-NO" sz="2300" baseline="0" dirty="0" smtClean="0"/>
                        <a:t> klorid i g/L «sjøvann»</a:t>
                      </a:r>
                      <a:endParaRPr lang="nb-NO" sz="2300" dirty="0" smtClean="0"/>
                    </a:p>
                    <a:p>
                      <a:endParaRPr lang="nb-NO" sz="2300" dirty="0"/>
                    </a:p>
                  </a:txBody>
                  <a:tcPr marL="115335" marR="115335" marT="57667" marB="57667"/>
                </a:tc>
                <a:extLst>
                  <a:ext uri="{0D108BD9-81ED-4DB2-BD59-A6C34878D82A}">
                    <a16:rowId xmlns:a16="http://schemas.microsoft.com/office/drawing/2014/main" val="14419415"/>
                  </a:ext>
                </a:extLst>
              </a:tr>
              <a:tr h="480397">
                <a:tc>
                  <a:txBody>
                    <a:bodyPr/>
                    <a:lstStyle/>
                    <a:p>
                      <a:r>
                        <a:rPr lang="nb-NO" sz="2300" dirty="0" smtClean="0">
                          <a:solidFill>
                            <a:schemeClr val="tx1"/>
                          </a:solidFill>
                        </a:rPr>
                        <a:t>1,70</a:t>
                      </a:r>
                      <a:endParaRPr lang="nb-NO" sz="2300" dirty="0">
                        <a:solidFill>
                          <a:schemeClr val="tx1"/>
                        </a:solidFill>
                      </a:endParaRPr>
                    </a:p>
                  </a:txBody>
                  <a:tcPr marL="115335" marR="115335" marT="57667" marB="57667"/>
                </a:tc>
                <a:tc>
                  <a:txBody>
                    <a:bodyPr/>
                    <a:lstStyle/>
                    <a:p>
                      <a:r>
                        <a:rPr lang="nb-NO" sz="2300" dirty="0" smtClean="0">
                          <a:solidFill>
                            <a:schemeClr val="tx1"/>
                          </a:solidFill>
                        </a:rPr>
                        <a:t>20,1</a:t>
                      </a:r>
                      <a:endParaRPr lang="nb-NO" sz="2300" dirty="0">
                        <a:solidFill>
                          <a:schemeClr val="tx1"/>
                        </a:solidFill>
                      </a:endParaRPr>
                    </a:p>
                  </a:txBody>
                  <a:tcPr marL="115335" marR="115335" marT="57667" marB="57667"/>
                </a:tc>
                <a:extLst>
                  <a:ext uri="{0D108BD9-81ED-4DB2-BD59-A6C34878D82A}">
                    <a16:rowId xmlns:a16="http://schemas.microsoft.com/office/drawing/2014/main" val="1788188361"/>
                  </a:ext>
                </a:extLst>
              </a:tr>
              <a:tr h="480397">
                <a:tc>
                  <a:txBody>
                    <a:bodyPr/>
                    <a:lstStyle/>
                    <a:p>
                      <a:r>
                        <a:rPr lang="nb-NO" sz="2300" dirty="0" smtClean="0">
                          <a:solidFill>
                            <a:schemeClr val="tx1"/>
                          </a:solidFill>
                        </a:rPr>
                        <a:t>1,74</a:t>
                      </a:r>
                      <a:endParaRPr lang="nb-NO" sz="2300" dirty="0">
                        <a:solidFill>
                          <a:schemeClr val="tx1"/>
                        </a:solidFill>
                      </a:endParaRPr>
                    </a:p>
                  </a:txBody>
                  <a:tcPr marL="115335" marR="115335" marT="57667" marB="57667"/>
                </a:tc>
                <a:tc>
                  <a:txBody>
                    <a:bodyPr/>
                    <a:lstStyle/>
                    <a:p>
                      <a:r>
                        <a:rPr lang="nb-NO" sz="2300" dirty="0" smtClean="0">
                          <a:solidFill>
                            <a:schemeClr val="tx1"/>
                          </a:solidFill>
                        </a:rPr>
                        <a:t>20,6</a:t>
                      </a:r>
                      <a:endParaRPr lang="nb-NO" sz="2300" dirty="0">
                        <a:solidFill>
                          <a:schemeClr val="tx1"/>
                        </a:solidFill>
                      </a:endParaRPr>
                    </a:p>
                  </a:txBody>
                  <a:tcPr marL="115335" marR="115335" marT="57667" marB="57667"/>
                </a:tc>
                <a:extLst>
                  <a:ext uri="{0D108BD9-81ED-4DB2-BD59-A6C34878D82A}">
                    <a16:rowId xmlns:a16="http://schemas.microsoft.com/office/drawing/2014/main" val="428224312"/>
                  </a:ext>
                </a:extLst>
              </a:tr>
              <a:tr h="480397">
                <a:tc>
                  <a:txBody>
                    <a:bodyPr/>
                    <a:lstStyle/>
                    <a:p>
                      <a:r>
                        <a:rPr lang="nb-NO" sz="2300" dirty="0" smtClean="0">
                          <a:solidFill>
                            <a:schemeClr val="tx1"/>
                          </a:solidFill>
                        </a:rPr>
                        <a:t>1,78</a:t>
                      </a:r>
                      <a:endParaRPr lang="nb-NO" sz="2300" dirty="0">
                        <a:solidFill>
                          <a:schemeClr val="tx1"/>
                        </a:solidFill>
                      </a:endParaRPr>
                    </a:p>
                  </a:txBody>
                  <a:tcPr marL="115335" marR="115335" marT="57667" marB="57667"/>
                </a:tc>
                <a:tc>
                  <a:txBody>
                    <a:bodyPr/>
                    <a:lstStyle/>
                    <a:p>
                      <a:r>
                        <a:rPr lang="nb-NO" sz="2300" dirty="0" smtClean="0">
                          <a:solidFill>
                            <a:schemeClr val="tx1"/>
                          </a:solidFill>
                        </a:rPr>
                        <a:t>21,0</a:t>
                      </a:r>
                      <a:endParaRPr lang="nb-NO" sz="2300" dirty="0">
                        <a:solidFill>
                          <a:schemeClr val="tx1"/>
                        </a:solidFill>
                      </a:endParaRPr>
                    </a:p>
                  </a:txBody>
                  <a:tcPr marL="115335" marR="115335" marT="57667" marB="57667"/>
                </a:tc>
                <a:extLst>
                  <a:ext uri="{0D108BD9-81ED-4DB2-BD59-A6C34878D82A}">
                    <a16:rowId xmlns:a16="http://schemas.microsoft.com/office/drawing/2014/main" val="1687087299"/>
                  </a:ext>
                </a:extLst>
              </a:tr>
              <a:tr h="480397">
                <a:tc>
                  <a:txBody>
                    <a:bodyPr/>
                    <a:lstStyle/>
                    <a:p>
                      <a:r>
                        <a:rPr lang="nb-NO" sz="2300" dirty="0" smtClean="0">
                          <a:solidFill>
                            <a:schemeClr val="tx1"/>
                          </a:solidFill>
                        </a:rPr>
                        <a:t>1,82</a:t>
                      </a:r>
                      <a:endParaRPr lang="nb-NO" sz="2300" dirty="0">
                        <a:solidFill>
                          <a:schemeClr val="tx1"/>
                        </a:solidFill>
                      </a:endParaRPr>
                    </a:p>
                  </a:txBody>
                  <a:tcPr marL="115335" marR="115335" marT="57667" marB="57667"/>
                </a:tc>
                <a:tc>
                  <a:txBody>
                    <a:bodyPr/>
                    <a:lstStyle/>
                    <a:p>
                      <a:r>
                        <a:rPr lang="nb-NO" sz="2300" dirty="0" smtClean="0">
                          <a:solidFill>
                            <a:schemeClr val="tx1"/>
                          </a:solidFill>
                        </a:rPr>
                        <a:t>21,5</a:t>
                      </a:r>
                      <a:endParaRPr lang="nb-NO" sz="2300" dirty="0">
                        <a:solidFill>
                          <a:schemeClr val="tx1"/>
                        </a:solidFill>
                      </a:endParaRPr>
                    </a:p>
                  </a:txBody>
                  <a:tcPr marL="115335" marR="115335" marT="57667" marB="57667"/>
                </a:tc>
                <a:extLst>
                  <a:ext uri="{0D108BD9-81ED-4DB2-BD59-A6C34878D82A}">
                    <a16:rowId xmlns:a16="http://schemas.microsoft.com/office/drawing/2014/main" val="2407298013"/>
                  </a:ext>
                </a:extLst>
              </a:tr>
              <a:tr h="480397">
                <a:tc>
                  <a:txBody>
                    <a:bodyPr/>
                    <a:lstStyle/>
                    <a:p>
                      <a:r>
                        <a:rPr lang="nb-NO" sz="2300" dirty="0" smtClean="0">
                          <a:solidFill>
                            <a:schemeClr val="tx1"/>
                          </a:solidFill>
                        </a:rPr>
                        <a:t>1,86</a:t>
                      </a:r>
                      <a:endParaRPr lang="nb-NO" sz="2300" dirty="0">
                        <a:solidFill>
                          <a:schemeClr val="tx1"/>
                        </a:solidFill>
                      </a:endParaRPr>
                    </a:p>
                  </a:txBody>
                  <a:tcPr marL="115335" marR="115335" marT="57667" marB="57667"/>
                </a:tc>
                <a:tc>
                  <a:txBody>
                    <a:bodyPr/>
                    <a:lstStyle/>
                    <a:p>
                      <a:r>
                        <a:rPr lang="nb-NO" sz="2300" dirty="0" smtClean="0">
                          <a:solidFill>
                            <a:schemeClr val="tx1"/>
                          </a:solidFill>
                        </a:rPr>
                        <a:t>22,0</a:t>
                      </a:r>
                      <a:endParaRPr lang="nb-NO" sz="2300" dirty="0">
                        <a:solidFill>
                          <a:schemeClr val="tx1"/>
                        </a:solidFill>
                      </a:endParaRPr>
                    </a:p>
                  </a:txBody>
                  <a:tcPr marL="115335" marR="115335" marT="57667" marB="57667"/>
                </a:tc>
                <a:extLst>
                  <a:ext uri="{0D108BD9-81ED-4DB2-BD59-A6C34878D82A}">
                    <a16:rowId xmlns:a16="http://schemas.microsoft.com/office/drawing/2014/main" val="418755543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9899356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Rydding</a:t>
            </a:r>
            <a:endParaRPr lang="nb-NO" dirty="0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dirty="0" smtClean="0"/>
              <a:t>Rester som inneholder sølvklorid og sølvnitrat må tømmes på en </a:t>
            </a:r>
            <a:r>
              <a:rPr lang="nb-NO" dirty="0" err="1" smtClean="0"/>
              <a:t>restekanne</a:t>
            </a:r>
            <a:r>
              <a:rPr lang="nb-NO" dirty="0" smtClean="0"/>
              <a:t> for metallioner og leveres som farlig avfall.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dirty="0" smtClean="0"/>
              <a:t>Resten av løsningene skylles i vasken med mye vann.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37301797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Tilbakemelding på kurset</a:t>
            </a:r>
            <a:endParaRPr lang="nb-NO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nb-NO" dirty="0">
                <a:hlinkClick r:id="rId2"/>
              </a:rPr>
              <a:t>https://</a:t>
            </a:r>
            <a:r>
              <a:rPr lang="nb-NO" dirty="0" smtClean="0">
                <a:hlinkClick r:id="rId2"/>
              </a:rPr>
              <a:t>nettskjema.no/a/170012</a:t>
            </a:r>
            <a:endParaRPr lang="nb-NO" dirty="0" smtClean="0"/>
          </a:p>
          <a:p>
            <a:pPr marL="0" indent="0">
              <a:buNone/>
            </a:pP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30072215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611560" y="764704"/>
            <a:ext cx="7696200" cy="1143000"/>
          </a:xfrm>
        </p:spPr>
        <p:txBody>
          <a:bodyPr/>
          <a:lstStyle/>
          <a:p>
            <a:r>
              <a:rPr lang="nb-NO" dirty="0" smtClean="0"/>
              <a:t>Kilder</a:t>
            </a:r>
            <a:endParaRPr lang="nb-NO" dirty="0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539552" y="1981200"/>
            <a:ext cx="8424936" cy="4114800"/>
          </a:xfrm>
        </p:spPr>
        <p:txBody>
          <a:bodyPr/>
          <a:lstStyle/>
          <a:p>
            <a:r>
              <a:rPr lang="nb-NO" sz="2000" dirty="0" smtClean="0"/>
              <a:t>Om autorisasjonslisten hos miljødirektoratet: </a:t>
            </a:r>
            <a:r>
              <a:rPr lang="nb-NO" sz="2000" dirty="0">
                <a:hlinkClick r:id="rId2"/>
              </a:rPr>
              <a:t>https://www.miljodirektoratet.no/ansvarsomrader/kjemikalier/regelverk/reach/krav-om-autorisasjon/</a:t>
            </a:r>
            <a:endParaRPr lang="nb-NO" sz="2000" dirty="0" smtClean="0"/>
          </a:p>
          <a:p>
            <a:r>
              <a:rPr lang="nb-NO" sz="2000" dirty="0" smtClean="0"/>
              <a:t>Om autoriseringsprosessen: </a:t>
            </a:r>
            <a:r>
              <a:rPr lang="nb-NO" sz="2000" dirty="0">
                <a:hlinkClick r:id="rId3"/>
              </a:rPr>
              <a:t>https://</a:t>
            </a:r>
            <a:r>
              <a:rPr lang="nb-NO" sz="2000" dirty="0" smtClean="0">
                <a:hlinkClick r:id="rId3"/>
              </a:rPr>
              <a:t>echa.europa.eu/substances-of-very-high-concern-identification-explained</a:t>
            </a:r>
            <a:endParaRPr lang="nb-NO" sz="2000" dirty="0" smtClean="0"/>
          </a:p>
          <a:p>
            <a:r>
              <a:rPr lang="nb-NO" sz="2000" dirty="0" smtClean="0"/>
              <a:t>Autorisasjonslisten</a:t>
            </a:r>
            <a:r>
              <a:rPr lang="nb-NO" sz="2000" dirty="0"/>
              <a:t>: </a:t>
            </a:r>
            <a:r>
              <a:rPr lang="nb-NO" sz="2000" dirty="0">
                <a:hlinkClick r:id="rId4"/>
              </a:rPr>
              <a:t>https://</a:t>
            </a:r>
            <a:r>
              <a:rPr lang="nb-NO" sz="2000" dirty="0" smtClean="0">
                <a:hlinkClick r:id="rId4"/>
              </a:rPr>
              <a:t>echa.europa.eu/authorisation-list</a:t>
            </a:r>
            <a:endParaRPr lang="nb-NO" sz="2000" dirty="0" smtClean="0"/>
          </a:p>
          <a:p>
            <a:r>
              <a:rPr lang="nb-NO" sz="2000" dirty="0" err="1" smtClean="0"/>
              <a:t>Determination</a:t>
            </a:r>
            <a:r>
              <a:rPr lang="nb-NO" sz="2000" dirty="0" smtClean="0"/>
              <a:t> </a:t>
            </a:r>
            <a:r>
              <a:rPr lang="nb-NO" sz="2000" dirty="0" err="1" smtClean="0"/>
              <a:t>of</a:t>
            </a:r>
            <a:r>
              <a:rPr lang="nb-NO" sz="2000" dirty="0" smtClean="0"/>
              <a:t> </a:t>
            </a:r>
            <a:r>
              <a:rPr lang="nb-NO" sz="2000" dirty="0" err="1" smtClean="0"/>
              <a:t>chlorinity</a:t>
            </a:r>
            <a:r>
              <a:rPr lang="nb-NO" sz="2000" dirty="0" smtClean="0"/>
              <a:t> </a:t>
            </a:r>
            <a:r>
              <a:rPr lang="nb-NO" sz="2000" dirty="0" err="1" smtClean="0"/>
              <a:t>without</a:t>
            </a:r>
            <a:r>
              <a:rPr lang="nb-NO" sz="2000" dirty="0" smtClean="0"/>
              <a:t> </a:t>
            </a:r>
            <a:r>
              <a:rPr lang="nb-NO" sz="2000" dirty="0" err="1" smtClean="0"/>
              <a:t>the</a:t>
            </a:r>
            <a:r>
              <a:rPr lang="nb-NO" sz="2000" dirty="0" smtClean="0"/>
              <a:t> </a:t>
            </a:r>
            <a:r>
              <a:rPr lang="nb-NO" sz="2000" dirty="0" err="1" smtClean="0"/>
              <a:t>use</a:t>
            </a:r>
            <a:r>
              <a:rPr lang="nb-NO" sz="2000" dirty="0" smtClean="0"/>
              <a:t> </a:t>
            </a:r>
            <a:r>
              <a:rPr lang="nb-NO" sz="2000" dirty="0" err="1" smtClean="0"/>
              <a:t>of</a:t>
            </a:r>
            <a:r>
              <a:rPr lang="nb-NO" sz="2000" dirty="0" smtClean="0"/>
              <a:t> </a:t>
            </a:r>
            <a:r>
              <a:rPr lang="nb-NO" sz="2000" dirty="0" err="1" smtClean="0"/>
              <a:t>chromate</a:t>
            </a:r>
            <a:r>
              <a:rPr lang="nb-NO" sz="2000" dirty="0" smtClean="0"/>
              <a:t> </a:t>
            </a:r>
            <a:r>
              <a:rPr lang="nb-NO" sz="2000" dirty="0" err="1" smtClean="0"/>
              <a:t>indicator</a:t>
            </a:r>
            <a:r>
              <a:rPr lang="nb-NO" sz="2000" dirty="0"/>
              <a:t>: </a:t>
            </a:r>
            <a:r>
              <a:rPr lang="nb-NO" sz="2000" dirty="0">
                <a:hlinkClick r:id="rId5"/>
              </a:rPr>
              <a:t>https://www.ncbi.nlm.nih.gov/pmc/articles/PMC3065052</a:t>
            </a:r>
            <a:r>
              <a:rPr lang="nb-NO" sz="2000" dirty="0" smtClean="0">
                <a:hlinkClick r:id="rId5"/>
              </a:rPr>
              <a:t>/</a:t>
            </a:r>
            <a:endParaRPr lang="nb-NO" sz="2000" dirty="0" smtClean="0"/>
          </a:p>
          <a:p>
            <a:r>
              <a:rPr lang="nb-NO" sz="2000" dirty="0" err="1" smtClean="0"/>
              <a:t>Basiskemi</a:t>
            </a:r>
            <a:r>
              <a:rPr lang="nb-NO" sz="2000" dirty="0" smtClean="0"/>
              <a:t> B, Helge </a:t>
            </a:r>
            <a:r>
              <a:rPr lang="nb-NO" sz="2000" dirty="0" err="1" smtClean="0"/>
              <a:t>Mygind</a:t>
            </a:r>
            <a:r>
              <a:rPr lang="nb-NO" sz="2000" dirty="0" smtClean="0"/>
              <a:t> med flere.</a:t>
            </a:r>
          </a:p>
          <a:p>
            <a:endParaRPr lang="nb-NO" sz="2000" dirty="0" smtClean="0"/>
          </a:p>
          <a:p>
            <a:endParaRPr lang="nb-NO" sz="2000" dirty="0" smtClean="0"/>
          </a:p>
          <a:p>
            <a:endParaRPr lang="nb-NO" dirty="0"/>
          </a:p>
          <a:p>
            <a:pPr marL="0" indent="0">
              <a:buNone/>
            </a:pP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29849782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skolelab">
  <a:themeElements>
    <a:clrScheme name="Custom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3C8C92"/>
      </a:hlink>
      <a:folHlink>
        <a:srgbClr val="729900"/>
      </a:folHlink>
    </a:clrScheme>
    <a:fontScheme name="Blank Presentation">
      <a:majorFont>
        <a:latin typeface="Arial"/>
        <a:ea typeface="ヒラギノ角ゴ Pro W3"/>
        <a:cs typeface="ヒラギノ角ゴ Pro W3"/>
      </a:majorFont>
      <a:minorFont>
        <a:latin typeface="Arial"/>
        <a:ea typeface="ヒラギノ角ゴ Pro W3"/>
        <a:cs typeface="ヒラギノ角ゴ Pro W3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0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Arial" charset="0"/>
            <a:ea typeface="ヒラギノ角ゴ Pro W3" charset="-128"/>
            <a:cs typeface="ヒラギノ角ゴ Pro W3" charset="-128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0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Arial" charset="0"/>
            <a:ea typeface="ヒラギノ角ゴ Pro W3" charset="-128"/>
            <a:cs typeface="ヒラギノ角ゴ Pro W3" charset="-128"/>
          </a:defRPr>
        </a:defPPr>
      </a:lstStyle>
    </a:ln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2013-tynn-tynnere-tynnest-gabriel</Template>
  <TotalTime>10904</TotalTime>
  <Words>359</Words>
  <Application>Microsoft Office PowerPoint</Application>
  <PresentationFormat>On-screen Show (4:3)</PresentationFormat>
  <Paragraphs>61</Paragraphs>
  <Slides>11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5" baseType="lpstr">
      <vt:lpstr>Arial</vt:lpstr>
      <vt:lpstr>Calibri</vt:lpstr>
      <vt:lpstr>ヒラギノ角ゴ Pro W3</vt:lpstr>
      <vt:lpstr>skolelab</vt:lpstr>
      <vt:lpstr>Forsøk uten bruk av kromater</vt:lpstr>
      <vt:lpstr>Bakgrunn for valg av elevforsøk</vt:lpstr>
      <vt:lpstr>Bakgrunn for valg av elevforsøk</vt:lpstr>
      <vt:lpstr>Primær, sekundær eller tertiær alkohol?</vt:lpstr>
      <vt:lpstr>Balanserte reaksjonsligninger</vt:lpstr>
      <vt:lpstr>Rydding</vt:lpstr>
      <vt:lpstr>Bestemmelse av kloridinnholdet i saltvann</vt:lpstr>
      <vt:lpstr>Resultater</vt:lpstr>
      <vt:lpstr>Rydding</vt:lpstr>
      <vt:lpstr>Tilbakemelding på kurset</vt:lpstr>
      <vt:lpstr>Kilder</vt:lpstr>
    </vt:vector>
  </TitlesOfParts>
  <Company>Universitetet i Oslo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Brit Skaugrud</dc:creator>
  <cp:lastModifiedBy>Svein Tveit</cp:lastModifiedBy>
  <cp:revision>275</cp:revision>
  <cp:lastPrinted>2018-10-15T09:49:21Z</cp:lastPrinted>
  <dcterms:created xsi:type="dcterms:W3CDTF">2014-08-11T07:38:08Z</dcterms:created>
  <dcterms:modified xsi:type="dcterms:W3CDTF">2020-10-29T10:03:23Z</dcterms:modified>
</cp:coreProperties>
</file>