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55"/>
  </p:notesMasterIdLst>
  <p:handoutMasterIdLst>
    <p:handoutMasterId r:id="rId56"/>
  </p:handoutMasterIdLst>
  <p:sldIdLst>
    <p:sldId id="256" r:id="rId5"/>
    <p:sldId id="258" r:id="rId6"/>
    <p:sldId id="356" r:id="rId7"/>
    <p:sldId id="359" r:id="rId8"/>
    <p:sldId id="360" r:id="rId9"/>
    <p:sldId id="357" r:id="rId10"/>
    <p:sldId id="288" r:id="rId11"/>
    <p:sldId id="287" r:id="rId12"/>
    <p:sldId id="325" r:id="rId13"/>
    <p:sldId id="273" r:id="rId14"/>
    <p:sldId id="315" r:id="rId15"/>
    <p:sldId id="283" r:id="rId16"/>
    <p:sldId id="277" r:id="rId17"/>
    <p:sldId id="290" r:id="rId18"/>
    <p:sldId id="280" r:id="rId19"/>
    <p:sldId id="282" r:id="rId20"/>
    <p:sldId id="317" r:id="rId21"/>
    <p:sldId id="361" r:id="rId22"/>
    <p:sldId id="362" r:id="rId23"/>
    <p:sldId id="363" r:id="rId24"/>
    <p:sldId id="365" r:id="rId25"/>
    <p:sldId id="367" r:id="rId26"/>
    <p:sldId id="327" r:id="rId27"/>
    <p:sldId id="369" r:id="rId28"/>
    <p:sldId id="370" r:id="rId29"/>
    <p:sldId id="371" r:id="rId30"/>
    <p:sldId id="278" r:id="rId31"/>
    <p:sldId id="285" r:id="rId32"/>
    <p:sldId id="308" r:id="rId33"/>
    <p:sldId id="299" r:id="rId34"/>
    <p:sldId id="379" r:id="rId35"/>
    <p:sldId id="380" r:id="rId36"/>
    <p:sldId id="381" r:id="rId37"/>
    <p:sldId id="382" r:id="rId38"/>
    <p:sldId id="383" r:id="rId39"/>
    <p:sldId id="384" r:id="rId40"/>
    <p:sldId id="385" r:id="rId41"/>
    <p:sldId id="318" r:id="rId42"/>
    <p:sldId id="372" r:id="rId43"/>
    <p:sldId id="374" r:id="rId44"/>
    <p:sldId id="377" r:id="rId45"/>
    <p:sldId id="286" r:id="rId46"/>
    <p:sldId id="375" r:id="rId47"/>
    <p:sldId id="376" r:id="rId48"/>
    <p:sldId id="378" r:id="rId49"/>
    <p:sldId id="332" r:id="rId50"/>
    <p:sldId id="333" r:id="rId51"/>
    <p:sldId id="323" r:id="rId52"/>
    <p:sldId id="324" r:id="rId53"/>
    <p:sldId id="358" r:id="rId54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89398" autoAdjust="0"/>
  </p:normalViewPr>
  <p:slideViewPr>
    <p:cSldViewPr>
      <p:cViewPr varScale="1">
        <p:scale>
          <a:sx n="146" d="100"/>
          <a:sy n="146" d="100"/>
        </p:scale>
        <p:origin x="21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61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vein Tveit" userId="fea16e2d-2335-4248-954d-241d73a2e16b" providerId="ADAL" clId="{76CA2CD1-1EA9-4C11-B132-6D8F74422F4E}"/>
    <pc:docChg chg="modSld">
      <pc:chgData name="Svein Tveit" userId="fea16e2d-2335-4248-954d-241d73a2e16b" providerId="ADAL" clId="{76CA2CD1-1EA9-4C11-B132-6D8F74422F4E}" dt="2020-08-10T06:38:19.879" v="37" actId="20577"/>
      <pc:docMkLst>
        <pc:docMk/>
      </pc:docMkLst>
      <pc:sldChg chg="modSp">
        <pc:chgData name="Svein Tveit" userId="fea16e2d-2335-4248-954d-241d73a2e16b" providerId="ADAL" clId="{76CA2CD1-1EA9-4C11-B132-6D8F74422F4E}" dt="2020-08-10T06:38:19.879" v="37" actId="20577"/>
        <pc:sldMkLst>
          <pc:docMk/>
          <pc:sldMk cId="3130181565" sldId="256"/>
        </pc:sldMkLst>
        <pc:spChg chg="mod">
          <ac:chgData name="Svein Tveit" userId="fea16e2d-2335-4248-954d-241d73a2e16b" providerId="ADAL" clId="{76CA2CD1-1EA9-4C11-B132-6D8F74422F4E}" dt="2020-08-10T06:38:19.879" v="37" actId="20577"/>
          <ac:spMkLst>
            <pc:docMk/>
            <pc:sldMk cId="3130181565" sldId="256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FBC85-538B-4E85-88BF-1961A2C1EC7D}" type="datetimeFigureOut">
              <a:rPr lang="nb-NO" smtClean="0"/>
              <a:t>11.08.2020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C1A26-F6B2-4557-9390-BB58D7E1AB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7915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11.08.2020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Downstreams</a:t>
            </a:r>
            <a:r>
              <a:rPr lang="nb-NO" dirty="0"/>
              <a:t> </a:t>
            </a:r>
            <a:r>
              <a:rPr lang="nb-NO" dirty="0" err="1"/>
              <a:t>user</a:t>
            </a:r>
            <a:r>
              <a:rPr lang="nb-NO" dirty="0"/>
              <a:t>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8514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 dirty="0"/>
              <a:t>Forskrift om klassifisering, merking og emballering av stoffer og stoffblandinger (CLP)</a:t>
            </a:r>
            <a:r>
              <a:rPr lang="nb-NO" dirty="0"/>
              <a:t> ble innført 16. juni 2012. Denne </a:t>
            </a:r>
            <a:r>
              <a:rPr lang="nb-NO" dirty="0" err="1"/>
              <a:t>forskriften</a:t>
            </a:r>
            <a:r>
              <a:rPr lang="nb-NO" dirty="0"/>
              <a:t> erstatter </a:t>
            </a:r>
            <a:r>
              <a:rPr lang="nb-NO" i="1" dirty="0"/>
              <a:t>Forskrift om klassifisering, merking mv. av farlige kjemikalier (Merkeforskriften)</a:t>
            </a:r>
            <a:r>
              <a:rPr lang="nb-NO" dirty="0"/>
              <a:t>. </a:t>
            </a:r>
          </a:p>
          <a:p>
            <a:r>
              <a:rPr lang="nb-NO" dirty="0"/>
              <a:t>Skal sikre samme merking for lagring, omsetning og transport, over hele verden.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8559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AB0058-8764-FA45-A2C0-F66876D43A8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497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 err="1">
                <a:latin typeface="+mn-lt"/>
                <a:ea typeface="Times New Roman"/>
                <a:cs typeface="Times New Roman"/>
              </a:rPr>
              <a:t>Concentration</a:t>
            </a:r>
            <a:r>
              <a:rPr lang="nb-NO" sz="1200" dirty="0">
                <a:latin typeface="+mn-lt"/>
                <a:ea typeface="Times New Roman"/>
                <a:cs typeface="Times New Roman"/>
              </a:rPr>
              <a:t>: 3 mol/L * 82 g/mol = 246 g/L</a:t>
            </a:r>
            <a:br>
              <a:rPr lang="nb-NO" sz="1200" dirty="0">
                <a:latin typeface="+mn-lt"/>
                <a:ea typeface="Times New Roman"/>
                <a:cs typeface="Times New Roman"/>
              </a:rPr>
            </a:br>
            <a:r>
              <a:rPr lang="nb-NO" sz="1200" dirty="0">
                <a:latin typeface="+mn-lt"/>
                <a:ea typeface="Times New Roman"/>
                <a:cs typeface="Times New Roman"/>
              </a:rPr>
              <a:t>In </a:t>
            </a:r>
            <a:r>
              <a:rPr lang="nb-NO" sz="1200" dirty="0" err="1">
                <a:latin typeface="+mn-lt"/>
                <a:ea typeface="Times New Roman"/>
                <a:cs typeface="Times New Roman"/>
              </a:rPr>
              <a:t>mass</a:t>
            </a:r>
            <a:r>
              <a:rPr lang="nb-NO" sz="1200" dirty="0">
                <a:latin typeface="+mn-lt"/>
                <a:ea typeface="Times New Roman"/>
                <a:cs typeface="Times New Roman"/>
              </a:rPr>
              <a:t> %: 246 g/L / 1170 g/L * 100% = 21 % (m/m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1549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7847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 err="1">
                <a:latin typeface="+mn-lt"/>
                <a:ea typeface="Times New Roman"/>
                <a:cs typeface="Times New Roman"/>
              </a:rPr>
              <a:t>Concentration</a:t>
            </a:r>
            <a:r>
              <a:rPr lang="nb-NO" sz="1200" dirty="0">
                <a:latin typeface="+mn-lt"/>
                <a:ea typeface="Times New Roman"/>
                <a:cs typeface="Times New Roman"/>
              </a:rPr>
              <a:t>: 4 mol/L * 136 g/mol = 544 g/L</a:t>
            </a:r>
            <a:br>
              <a:rPr lang="nb-NO" sz="1200" dirty="0">
                <a:latin typeface="+mn-lt"/>
                <a:ea typeface="Times New Roman"/>
                <a:cs typeface="Times New Roman"/>
              </a:rPr>
            </a:br>
            <a:r>
              <a:rPr lang="nb-NO" sz="1200" dirty="0">
                <a:latin typeface="+mn-lt"/>
                <a:ea typeface="Times New Roman"/>
                <a:cs typeface="Times New Roman"/>
              </a:rPr>
              <a:t>In </a:t>
            </a:r>
            <a:r>
              <a:rPr lang="nb-NO" sz="1200" dirty="0" err="1">
                <a:latin typeface="+mn-lt"/>
                <a:ea typeface="Times New Roman"/>
                <a:cs typeface="Times New Roman"/>
              </a:rPr>
              <a:t>mass</a:t>
            </a:r>
            <a:r>
              <a:rPr lang="nb-NO" sz="1200" dirty="0">
                <a:latin typeface="+mn-lt"/>
                <a:ea typeface="Times New Roman"/>
                <a:cs typeface="Times New Roman"/>
              </a:rPr>
              <a:t> %: 544 g/L / 1400 g/L * 100% = 39 % (m/m)</a:t>
            </a:r>
          </a:p>
          <a:p>
            <a:r>
              <a:rPr lang="nb-NO" sz="1200" dirty="0">
                <a:latin typeface="+mn-lt"/>
                <a:cs typeface="Times New Roman"/>
              </a:rPr>
              <a:t>M =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2614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42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898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18.08.2015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og Svein Tveit - Skolelaboratoriet for kjemi</a:t>
            </a:r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18.08.2015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og Svein Tveit - Skolelaboratoriet for kjemi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18.08.2015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og Svein Tveit - Skolelaboratoriet for kjemi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18.08.2015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og Svein Tveit - Skolelaboratoriet for kjemi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18.08.2015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og Svein Tveit - Skolelaboratoriet for 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18.08.2015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og Svein Tveit - Skolelaboratoriet for 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18.08.2015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og Svein Tveit - Skolelaboratoriet for kjemi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18.08.2015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og Svein Tveit - Skolelaboratoriet for kjemi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18.08.2015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og Svein Tveit - Skolelaboratoriet for kjemi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18.08.2015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Brit Skaugrud og Svein Tveit - Skolelaboratoriet for kjemi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/>
              <a:t>18.08.2015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/>
              <a:t>Brit Skaugrud og Svein Tveit - Skolelaboratoriet for 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>
                <a:latin typeface="Calibri" pitchFamily="34" charset="0"/>
                <a:cs typeface="Calibri" pitchFamily="34" charset="0"/>
              </a:rPr>
              <a:t>Kjemisk institutt - Skolelaboratoriet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hyperlink" Target="http://www.miljodirektoratet.no/Global/dokumenter/tema/kjemikaler/reach_clp_tidslinje_800.jpg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echa.europa.eu/information-on-chemicals/cl-inventory-database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echa.europa.eu/documents/10162/13562/clp_en.pdf/58b5dc6d-ac2a-4910-9702-e9e1f5051cc5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://eur-lex.europa.eu/LexUriServ/LexUriServ.do?uri=OJ:L:2008:353:0001:1355:en:PDF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43000" y="1988840"/>
            <a:ext cx="7543800" cy="1143000"/>
          </a:xfrm>
        </p:spPr>
        <p:txBody>
          <a:bodyPr/>
          <a:lstStyle/>
          <a:p>
            <a:r>
              <a:rPr lang="nb-NO" sz="2400" dirty="0" err="1"/>
              <a:t>Introduction</a:t>
            </a:r>
            <a:r>
              <a:rPr lang="nb-NO" sz="2400" dirty="0"/>
              <a:t> to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143000" y="3140968"/>
            <a:ext cx="7543800" cy="2146176"/>
          </a:xfrm>
        </p:spPr>
        <p:txBody>
          <a:bodyPr>
            <a:normAutofit/>
          </a:bodyPr>
          <a:lstStyle/>
          <a:p>
            <a:r>
              <a:rPr lang="en-US" sz="3200" dirty="0"/>
              <a:t>Classification and labelling of mixtures</a:t>
            </a:r>
          </a:p>
          <a:p>
            <a:pPr lvl="0"/>
            <a:endParaRPr lang="en-US" sz="1600" dirty="0"/>
          </a:p>
          <a:p>
            <a:pPr lvl="0"/>
            <a:r>
              <a:rPr lang="en-US" sz="2200" dirty="0"/>
              <a:t>Wednesday 12. </a:t>
            </a:r>
            <a:r>
              <a:rPr lang="en-US" sz="2200" dirty="0" err="1"/>
              <a:t>aug.</a:t>
            </a:r>
            <a:r>
              <a:rPr lang="en-US" sz="2200" dirty="0"/>
              <a:t> 2020 </a:t>
            </a:r>
            <a:br>
              <a:rPr lang="en-US" sz="2200" dirty="0"/>
            </a:br>
            <a:r>
              <a:rPr lang="en-US" sz="2200" dirty="0"/>
              <a:t>09:15 – 15.00</a:t>
            </a:r>
          </a:p>
          <a:p>
            <a:pPr lvl="0"/>
            <a:r>
              <a:rPr lang="en-US" sz="2200" dirty="0"/>
              <a:t>Auditorium 1, Chemistry building</a:t>
            </a:r>
            <a:endParaRPr lang="nb-NO" sz="2200" dirty="0"/>
          </a:p>
          <a:p>
            <a:endParaRPr lang="nb-NO" dirty="0"/>
          </a:p>
        </p:txBody>
      </p:sp>
      <p:pic>
        <p:nvPicPr>
          <p:cNvPr id="4" name="Picture 2" descr="http://www.miljodirektoratet.no/FileCache/Global/Temabilder%20(ikke%20i%20bruk)/clp.jpg/width_640.height_311.mode_max.Anchor_middlecen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359152"/>
            <a:ext cx="2952328" cy="114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40360" y="6597352"/>
            <a:ext cx="38632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Karoline </a:t>
            </a:r>
            <a:r>
              <a:rPr lang="nb-NO" sz="1050" dirty="0" err="1"/>
              <a:t>Fægri</a:t>
            </a:r>
            <a:r>
              <a:rPr lang="nb-NO" sz="1050" dirty="0"/>
              <a:t> og Svein Tveit, Skolelaboratoriet i kjemi</a:t>
            </a:r>
          </a:p>
        </p:txBody>
      </p:sp>
    </p:spTree>
    <p:extLst>
      <p:ext uri="{BB962C8B-B14F-4D97-AF65-F5344CB8AC3E}">
        <p14:creationId xmlns:p14="http://schemas.microsoft.com/office/powerpoint/2010/main" val="3130181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57808"/>
            <a:ext cx="7696200" cy="1143000"/>
          </a:xfrm>
        </p:spPr>
        <p:txBody>
          <a:bodyPr/>
          <a:lstStyle/>
          <a:p>
            <a:r>
              <a:rPr lang="nb-NO" dirty="0" err="1"/>
              <a:t>Competence</a:t>
            </a:r>
            <a:r>
              <a:rPr lang="nb-NO" dirty="0"/>
              <a:t> </a:t>
            </a:r>
            <a:r>
              <a:rPr lang="nb-NO" dirty="0" err="1"/>
              <a:t>aims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Enable students to</a:t>
            </a:r>
            <a:r>
              <a:rPr lang="nb-NO" i="1" dirty="0"/>
              <a:t>:</a:t>
            </a:r>
            <a:endParaRPr lang="nb-NO" dirty="0"/>
          </a:p>
          <a:p>
            <a:pPr lvl="0"/>
            <a:r>
              <a:rPr lang="en-GB" dirty="0"/>
              <a:t>Be aware of the regulations that apply to classification and labelling of chemicals</a:t>
            </a:r>
            <a:endParaRPr lang="nb-NO" dirty="0"/>
          </a:p>
          <a:p>
            <a:pPr lvl="0"/>
            <a:r>
              <a:rPr lang="en-GB" dirty="0"/>
              <a:t>Explain some fundamental concepts used in classification and labelling of hazardous substances and mixtures</a:t>
            </a:r>
            <a:endParaRPr lang="nb-NO" dirty="0"/>
          </a:p>
          <a:p>
            <a:pPr lvl="0"/>
            <a:r>
              <a:rPr lang="en-GB" dirty="0"/>
              <a:t>Explain the elements of CLP hazard labelling</a:t>
            </a:r>
            <a:endParaRPr lang="nb-NO" dirty="0"/>
          </a:p>
          <a:p>
            <a:pPr lvl="0"/>
            <a:r>
              <a:rPr lang="en-GB" dirty="0"/>
              <a:t>Label aquatic solutions of 2 </a:t>
            </a:r>
            <a:r>
              <a:rPr lang="en-GB" dirty="0" err="1"/>
              <a:t>mol</a:t>
            </a:r>
            <a:r>
              <a:rPr lang="en-GB" dirty="0"/>
              <a:t>/L </a:t>
            </a:r>
            <a:r>
              <a:rPr lang="en-GB" dirty="0" err="1"/>
              <a:t>NaOH</a:t>
            </a:r>
            <a:r>
              <a:rPr lang="en-GB" dirty="0"/>
              <a:t>, </a:t>
            </a:r>
            <a:br>
              <a:rPr lang="en-GB" dirty="0"/>
            </a:br>
            <a:r>
              <a:rPr lang="en-GB" dirty="0"/>
              <a:t>15 % </a:t>
            </a:r>
            <a:r>
              <a:rPr lang="en-GB" dirty="0" err="1"/>
              <a:t>HCl</a:t>
            </a:r>
            <a:r>
              <a:rPr lang="en-GB" dirty="0"/>
              <a:t>, 9 % NH</a:t>
            </a:r>
            <a:r>
              <a:rPr lang="en-GB" baseline="-25000" dirty="0"/>
              <a:t>3 </a:t>
            </a:r>
            <a:r>
              <a:rPr lang="en-GB" dirty="0"/>
              <a:t>and 0,2 </a:t>
            </a:r>
            <a:r>
              <a:rPr lang="en-GB" dirty="0" err="1"/>
              <a:t>mol</a:t>
            </a:r>
            <a:r>
              <a:rPr lang="en-GB" dirty="0"/>
              <a:t>/L CuSO</a:t>
            </a:r>
            <a:r>
              <a:rPr lang="en-GB" baseline="-25000" dirty="0"/>
              <a:t>4</a:t>
            </a:r>
            <a:r>
              <a:rPr lang="en-GB" dirty="0"/>
              <a:t> </a:t>
            </a:r>
            <a:endParaRPr lang="nb-NO" dirty="0"/>
          </a:p>
          <a:p>
            <a:endParaRPr lang="nb-NO" dirty="0"/>
          </a:p>
        </p:txBody>
      </p:sp>
      <p:pic>
        <p:nvPicPr>
          <p:cNvPr id="9" name="Picture 2" descr="http://www.miljodirektoratet.no/FileCache/Global/Temabilder%20(ikke%20i%20bruk)/clp.jpg/width_640.height_311.mode_max.Anchor_middlecen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4664"/>
            <a:ext cx="3647728" cy="1413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4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85800"/>
            <a:ext cx="7696200" cy="1143000"/>
          </a:xfrm>
        </p:spPr>
        <p:txBody>
          <a:bodyPr/>
          <a:lstStyle/>
          <a:p>
            <a:r>
              <a:rPr lang="nb-NO" dirty="0" err="1"/>
              <a:t>Outline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484784"/>
            <a:ext cx="7696200" cy="5040560"/>
          </a:xfrm>
        </p:spPr>
        <p:txBody>
          <a:bodyPr/>
          <a:lstStyle/>
          <a:p>
            <a:r>
              <a:rPr lang="nb-NO" dirty="0" err="1"/>
              <a:t>Background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CLP</a:t>
            </a:r>
          </a:p>
          <a:p>
            <a:r>
              <a:rPr lang="nb-NO" dirty="0"/>
              <a:t>Definitions and </a:t>
            </a:r>
            <a:r>
              <a:rPr lang="nb-NO" dirty="0" err="1"/>
              <a:t>rules</a:t>
            </a:r>
            <a:r>
              <a:rPr lang="nb-NO" dirty="0"/>
              <a:t> used in </a:t>
            </a:r>
            <a:r>
              <a:rPr lang="nb-NO" dirty="0" err="1"/>
              <a:t>classification</a:t>
            </a:r>
            <a:r>
              <a:rPr lang="nb-NO" dirty="0"/>
              <a:t> and </a:t>
            </a:r>
            <a:r>
              <a:rPr lang="nb-NO" dirty="0" err="1"/>
              <a:t>labelling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CLP</a:t>
            </a:r>
          </a:p>
          <a:p>
            <a:r>
              <a:rPr lang="nb-NO" dirty="0" err="1"/>
              <a:t>Example</a:t>
            </a:r>
            <a:r>
              <a:rPr lang="nb-NO" dirty="0"/>
              <a:t> 1 - </a:t>
            </a:r>
            <a:r>
              <a:rPr lang="nb-NO" dirty="0" err="1"/>
              <a:t>how</a:t>
            </a:r>
            <a:r>
              <a:rPr lang="nb-NO" dirty="0"/>
              <a:t> to make a </a:t>
            </a:r>
            <a:r>
              <a:rPr lang="nb-NO" dirty="0" err="1"/>
              <a:t>label</a:t>
            </a:r>
            <a:endParaRPr lang="nb-NO" dirty="0"/>
          </a:p>
          <a:p>
            <a:r>
              <a:rPr lang="nb-NO" dirty="0" err="1">
                <a:solidFill>
                  <a:srgbClr val="0070C0"/>
                </a:solidFill>
              </a:rPr>
              <a:t>Exercise</a:t>
            </a:r>
            <a:r>
              <a:rPr lang="nb-NO" dirty="0">
                <a:solidFill>
                  <a:srgbClr val="0070C0"/>
                </a:solidFill>
              </a:rPr>
              <a:t> 1 &amp; 2</a:t>
            </a:r>
          </a:p>
          <a:p>
            <a:r>
              <a:rPr lang="nb-NO" dirty="0"/>
              <a:t>More </a:t>
            </a:r>
            <a:r>
              <a:rPr lang="nb-NO" dirty="0" err="1"/>
              <a:t>definitions</a:t>
            </a:r>
            <a:r>
              <a:rPr lang="nb-NO" dirty="0"/>
              <a:t> and </a:t>
            </a:r>
            <a:r>
              <a:rPr lang="nb-NO" dirty="0" err="1"/>
              <a:t>rules</a:t>
            </a:r>
            <a:endParaRPr lang="nb-NO" dirty="0"/>
          </a:p>
          <a:p>
            <a:r>
              <a:rPr lang="nb-NO" dirty="0" err="1"/>
              <a:t>Example</a:t>
            </a:r>
            <a:r>
              <a:rPr lang="nb-NO" dirty="0"/>
              <a:t> 2 - </a:t>
            </a:r>
            <a:r>
              <a:rPr lang="nb-NO" dirty="0" err="1"/>
              <a:t>how</a:t>
            </a:r>
            <a:r>
              <a:rPr lang="nb-NO" dirty="0"/>
              <a:t> to make a more </a:t>
            </a:r>
            <a:r>
              <a:rPr lang="nb-NO" dirty="0" err="1"/>
              <a:t>difficult</a:t>
            </a:r>
            <a:r>
              <a:rPr lang="nb-NO" dirty="0"/>
              <a:t> </a:t>
            </a:r>
            <a:r>
              <a:rPr lang="nb-NO" dirty="0" err="1"/>
              <a:t>label</a:t>
            </a:r>
            <a:endParaRPr lang="nb-NO" dirty="0"/>
          </a:p>
          <a:p>
            <a:r>
              <a:rPr lang="nb-NO" dirty="0" err="1">
                <a:solidFill>
                  <a:srgbClr val="0070C0"/>
                </a:solidFill>
              </a:rPr>
              <a:t>Exercise</a:t>
            </a:r>
            <a:r>
              <a:rPr lang="nb-NO" dirty="0">
                <a:solidFill>
                  <a:srgbClr val="0070C0"/>
                </a:solidFill>
              </a:rPr>
              <a:t> 3 &amp; 4</a:t>
            </a:r>
          </a:p>
          <a:p>
            <a:r>
              <a:rPr lang="nb-NO" dirty="0"/>
              <a:t>How do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label</a:t>
            </a:r>
            <a:r>
              <a:rPr lang="nb-NO" dirty="0"/>
              <a:t> </a:t>
            </a:r>
            <a:r>
              <a:rPr lang="nb-NO" dirty="0" err="1"/>
              <a:t>chemicals</a:t>
            </a:r>
            <a:r>
              <a:rPr lang="nb-NO" dirty="0"/>
              <a:t> at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university</a:t>
            </a:r>
            <a:endParaRPr lang="nb-NO" dirty="0">
              <a:solidFill>
                <a:srgbClr val="0070C0"/>
              </a:solidFill>
            </a:endParaRPr>
          </a:p>
          <a:p>
            <a:endParaRPr lang="nb-NO" dirty="0"/>
          </a:p>
          <a:p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6093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Breaks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10.10 – 10.30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11.30 – 12.15 – </a:t>
            </a:r>
            <a:r>
              <a:rPr lang="nb-NO" dirty="0" err="1"/>
              <a:t>lunch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5430617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85800"/>
            <a:ext cx="7696200" cy="1143000"/>
          </a:xfrm>
        </p:spPr>
        <p:txBody>
          <a:bodyPr/>
          <a:lstStyle/>
          <a:p>
            <a:r>
              <a:rPr lang="nb-NO" dirty="0" err="1"/>
              <a:t>Outline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484784"/>
            <a:ext cx="7696200" cy="4608512"/>
          </a:xfrm>
        </p:spPr>
        <p:txBody>
          <a:bodyPr/>
          <a:lstStyle/>
          <a:p>
            <a:r>
              <a:rPr lang="nb-NO" dirty="0" err="1"/>
              <a:t>Background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CLP</a:t>
            </a:r>
          </a:p>
          <a:p>
            <a:r>
              <a:rPr lang="nb-NO" dirty="0"/>
              <a:t>Definitions and </a:t>
            </a:r>
            <a:r>
              <a:rPr lang="nb-NO" dirty="0" err="1"/>
              <a:t>rules</a:t>
            </a:r>
            <a:r>
              <a:rPr lang="nb-NO" dirty="0"/>
              <a:t> used in </a:t>
            </a:r>
            <a:r>
              <a:rPr lang="nb-NO" dirty="0" err="1"/>
              <a:t>classification</a:t>
            </a:r>
            <a:r>
              <a:rPr lang="nb-NO" dirty="0"/>
              <a:t> and </a:t>
            </a:r>
            <a:r>
              <a:rPr lang="nb-NO" dirty="0" err="1"/>
              <a:t>labelling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CLP</a:t>
            </a:r>
          </a:p>
          <a:p>
            <a:r>
              <a:rPr lang="nb-NO" dirty="0" err="1"/>
              <a:t>Example</a:t>
            </a:r>
            <a:r>
              <a:rPr lang="nb-NO" dirty="0"/>
              <a:t> – </a:t>
            </a:r>
            <a:r>
              <a:rPr lang="nb-NO" dirty="0" err="1"/>
              <a:t>how</a:t>
            </a:r>
            <a:r>
              <a:rPr lang="nb-NO" dirty="0"/>
              <a:t> to make a </a:t>
            </a:r>
            <a:r>
              <a:rPr lang="nb-NO" dirty="0" err="1"/>
              <a:t>label</a:t>
            </a:r>
            <a:endParaRPr lang="nb-NO" dirty="0"/>
          </a:p>
          <a:p>
            <a:r>
              <a:rPr lang="nb-NO" dirty="0" err="1">
                <a:solidFill>
                  <a:srgbClr val="0070C0"/>
                </a:solidFill>
              </a:rPr>
              <a:t>Exercise</a:t>
            </a:r>
            <a:r>
              <a:rPr lang="nb-NO" dirty="0">
                <a:solidFill>
                  <a:srgbClr val="0070C0"/>
                </a:solidFill>
              </a:rPr>
              <a:t> 1 &amp; 2</a:t>
            </a:r>
          </a:p>
          <a:p>
            <a:r>
              <a:rPr lang="nb-NO" dirty="0"/>
              <a:t>More </a:t>
            </a:r>
            <a:r>
              <a:rPr lang="nb-NO" dirty="0" err="1"/>
              <a:t>definitions</a:t>
            </a:r>
            <a:r>
              <a:rPr lang="nb-NO" dirty="0"/>
              <a:t> and </a:t>
            </a:r>
            <a:r>
              <a:rPr lang="nb-NO" dirty="0" err="1"/>
              <a:t>rules</a:t>
            </a:r>
            <a:endParaRPr lang="nb-NO" dirty="0"/>
          </a:p>
          <a:p>
            <a:r>
              <a:rPr lang="nb-NO" dirty="0" err="1"/>
              <a:t>Example</a:t>
            </a:r>
            <a:r>
              <a:rPr lang="nb-NO" dirty="0"/>
              <a:t> 2 - </a:t>
            </a:r>
            <a:r>
              <a:rPr lang="nb-NO" dirty="0" err="1"/>
              <a:t>how</a:t>
            </a:r>
            <a:r>
              <a:rPr lang="nb-NO" dirty="0"/>
              <a:t> to make a more </a:t>
            </a:r>
            <a:r>
              <a:rPr lang="nb-NO" dirty="0" err="1"/>
              <a:t>difficult</a:t>
            </a:r>
            <a:r>
              <a:rPr lang="nb-NO" dirty="0"/>
              <a:t> </a:t>
            </a:r>
            <a:r>
              <a:rPr lang="nb-NO" dirty="0" err="1"/>
              <a:t>label</a:t>
            </a:r>
            <a:endParaRPr lang="nb-NO" dirty="0"/>
          </a:p>
          <a:p>
            <a:r>
              <a:rPr lang="nb-NO" dirty="0" err="1">
                <a:solidFill>
                  <a:srgbClr val="0070C0"/>
                </a:solidFill>
              </a:rPr>
              <a:t>Exercise</a:t>
            </a:r>
            <a:r>
              <a:rPr lang="nb-NO" dirty="0">
                <a:solidFill>
                  <a:srgbClr val="0070C0"/>
                </a:solidFill>
              </a:rPr>
              <a:t> 3 &amp; 4</a:t>
            </a:r>
          </a:p>
          <a:p>
            <a:r>
              <a:rPr lang="nb-NO" dirty="0"/>
              <a:t>How do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label</a:t>
            </a:r>
            <a:r>
              <a:rPr lang="nb-NO" dirty="0"/>
              <a:t> </a:t>
            </a:r>
            <a:r>
              <a:rPr lang="nb-NO" dirty="0" err="1"/>
              <a:t>chemicals</a:t>
            </a:r>
            <a:r>
              <a:rPr lang="nb-NO" dirty="0"/>
              <a:t> at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university</a:t>
            </a:r>
            <a:endParaRPr lang="nb-NO" dirty="0">
              <a:solidFill>
                <a:srgbClr val="0070C0"/>
              </a:solidFill>
            </a:endParaRPr>
          </a:p>
          <a:p>
            <a:endParaRPr lang="nb-NO" dirty="0"/>
          </a:p>
          <a:p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4141398"/>
      </p:ext>
    </p:extLst>
  </p:cSld>
  <p:clrMapOvr>
    <a:masterClrMapping/>
  </p:clrMapOvr>
  <p:transition spd="slow"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Why</a:t>
            </a:r>
            <a:r>
              <a:rPr lang="nb-NO" dirty="0"/>
              <a:t> is it </a:t>
            </a:r>
            <a:r>
              <a:rPr lang="nb-NO" dirty="0" err="1"/>
              <a:t>important</a:t>
            </a:r>
            <a:r>
              <a:rPr lang="nb-NO" dirty="0"/>
              <a:t> to </a:t>
            </a:r>
            <a:r>
              <a:rPr lang="nb-NO" dirty="0" err="1"/>
              <a:t>classify</a:t>
            </a:r>
            <a:r>
              <a:rPr lang="nb-NO" dirty="0"/>
              <a:t> and </a:t>
            </a:r>
            <a:r>
              <a:rPr lang="nb-NO" dirty="0" err="1"/>
              <a:t>label</a:t>
            </a:r>
            <a:r>
              <a:rPr lang="nb-NO" dirty="0"/>
              <a:t> </a:t>
            </a:r>
            <a:r>
              <a:rPr lang="nb-NO" dirty="0" err="1"/>
              <a:t>chemicals</a:t>
            </a:r>
            <a:r>
              <a:rPr lang="nb-NO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4516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60" y="341784"/>
            <a:ext cx="5968008" cy="1143000"/>
          </a:xfrm>
        </p:spPr>
        <p:txBody>
          <a:bodyPr/>
          <a:lstStyle/>
          <a:p>
            <a:r>
              <a:rPr lang="nb-NO" sz="2800" dirty="0">
                <a:solidFill>
                  <a:srgbClr val="FF0000"/>
                </a:solidFill>
              </a:rPr>
              <a:t>HSE</a:t>
            </a:r>
            <a:r>
              <a:rPr lang="nb-NO" sz="2800" dirty="0"/>
              <a:t>/</a:t>
            </a:r>
            <a:r>
              <a:rPr lang="nb-NO" sz="2800" dirty="0">
                <a:solidFill>
                  <a:srgbClr val="0070C0"/>
                </a:solidFill>
              </a:rPr>
              <a:t>HMS</a:t>
            </a:r>
            <a:r>
              <a:rPr lang="nb-NO" sz="2800" dirty="0"/>
              <a:t> – </a:t>
            </a:r>
            <a:r>
              <a:rPr lang="nb-NO" sz="2800" dirty="0" err="1"/>
              <a:t>authorities</a:t>
            </a:r>
            <a:r>
              <a:rPr lang="nb-NO" sz="2800" dirty="0"/>
              <a:t> in Norway</a:t>
            </a:r>
            <a:endParaRPr lang="nb-NO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0073336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7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3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91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Nature  </a:t>
                      </a:r>
                      <a:r>
                        <a:rPr lang="nb-NO" sz="2000" dirty="0" err="1">
                          <a:effectLst/>
                        </a:rPr>
                        <a:t>of</a:t>
                      </a:r>
                      <a:r>
                        <a:rPr lang="nb-NO" sz="2000" dirty="0">
                          <a:effectLst/>
                        </a:rPr>
                        <a:t> </a:t>
                      </a:r>
                      <a:r>
                        <a:rPr lang="nb-NO" sz="2000" dirty="0" err="1">
                          <a:effectLst/>
                        </a:rPr>
                        <a:t>hazards</a:t>
                      </a:r>
                      <a:endParaRPr lang="nb-NO" sz="20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Resposible</a:t>
                      </a:r>
                      <a:r>
                        <a:rPr lang="en-US" sz="2000" dirty="0">
                          <a:effectLst/>
                        </a:rPr>
                        <a:t> authorities for HSE-laws and regulations</a:t>
                      </a:r>
                      <a:endParaRPr lang="nb-NO" sz="20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4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FF0000"/>
                          </a:solidFill>
                          <a:effectLst/>
                        </a:rPr>
                        <a:t>Health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0070C0"/>
                          </a:solidFill>
                          <a:effectLst/>
                        </a:rPr>
                        <a:t>H</a:t>
                      </a:r>
                      <a:r>
                        <a:rPr lang="nb-NO" sz="2400" dirty="0">
                          <a:effectLst/>
                        </a:rPr>
                        <a:t>else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 </a:t>
                      </a: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effectLst/>
                        </a:rPr>
                        <a:t>Health </a:t>
                      </a:r>
                      <a:endParaRPr lang="nb-NO" sz="2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Norwegian </a:t>
                      </a:r>
                      <a:r>
                        <a:rPr lang="en-US" sz="2400" dirty="0" err="1">
                          <a:effectLst/>
                        </a:rPr>
                        <a:t>Labour</a:t>
                      </a:r>
                      <a:r>
                        <a:rPr lang="en-US" sz="2400" dirty="0">
                          <a:effectLst/>
                        </a:rPr>
                        <a:t> Inspection Authority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i="1" dirty="0" err="1">
                          <a:effectLst/>
                        </a:rPr>
                        <a:t>Arbeidstilsynet</a:t>
                      </a:r>
                      <a:endParaRPr lang="nb-NO" sz="2400" i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13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>
                          <a:solidFill>
                            <a:srgbClr val="FF0000"/>
                          </a:solidFill>
                          <a:effectLst/>
                        </a:rPr>
                        <a:t>Safety</a:t>
                      </a:r>
                      <a:endParaRPr lang="nb-NO" sz="2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0070C0"/>
                          </a:solidFill>
                          <a:effectLst/>
                        </a:rPr>
                        <a:t>S</a:t>
                      </a:r>
                      <a:r>
                        <a:rPr lang="nb-NO" sz="2400" dirty="0">
                          <a:effectLst/>
                        </a:rPr>
                        <a:t>ikkerhet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 </a:t>
                      </a: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>
                          <a:effectLst/>
                        </a:rPr>
                        <a:t>Physical</a:t>
                      </a:r>
                      <a:r>
                        <a:rPr lang="nb-NO" sz="2400" dirty="0">
                          <a:effectLst/>
                        </a:rPr>
                        <a:t> </a:t>
                      </a:r>
                      <a:endParaRPr lang="nb-NO" sz="2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Norwegian Directorate for Civil Protection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i="1" dirty="0">
                          <a:effectLst/>
                        </a:rPr>
                        <a:t>Direktoratet for samfunnssikkerhet og beredskap (DSB)</a:t>
                      </a:r>
                      <a:endParaRPr lang="nb-NO" sz="2400" i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61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solidFill>
                            <a:srgbClr val="FF0000"/>
                          </a:solidFill>
                          <a:effectLst/>
                        </a:rPr>
                        <a:t>Environment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>
                          <a:solidFill>
                            <a:srgbClr val="0070C0"/>
                          </a:solidFill>
                          <a:effectLst/>
                        </a:rPr>
                        <a:t>M</a:t>
                      </a:r>
                      <a:r>
                        <a:rPr lang="nb-NO" sz="2400" dirty="0">
                          <a:effectLst/>
                        </a:rPr>
                        <a:t>iljø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900" dirty="0">
                          <a:effectLst/>
                        </a:rPr>
                        <a:t> </a:t>
                      </a:r>
                      <a:endParaRPr lang="nb-NO" sz="19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dirty="0">
                          <a:effectLst/>
                        </a:rPr>
                        <a:t>Environment</a:t>
                      </a:r>
                      <a:endParaRPr lang="nb-NO" sz="20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Norwegian Environment Agency</a:t>
                      </a:r>
                      <a:endParaRPr lang="nb-NO" sz="24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i="1" dirty="0">
                          <a:effectLst/>
                        </a:rPr>
                        <a:t>Miljødirektoratet</a:t>
                      </a:r>
                      <a:endParaRPr lang="nb-NO" sz="2400" i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021" y="2420888"/>
            <a:ext cx="1551235" cy="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201268"/>
            <a:ext cx="190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242" y="5445224"/>
            <a:ext cx="891014" cy="881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13" y="116632"/>
            <a:ext cx="28098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006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20688"/>
            <a:ext cx="7696200" cy="1143000"/>
          </a:xfrm>
        </p:spPr>
        <p:txBody>
          <a:bodyPr/>
          <a:lstStyle/>
          <a:p>
            <a:r>
              <a:rPr lang="nb-NO" sz="2800" dirty="0" err="1"/>
              <a:t>About</a:t>
            </a:r>
            <a:r>
              <a:rPr lang="nb-NO" sz="2800" dirty="0"/>
              <a:t>  </a:t>
            </a:r>
            <a:r>
              <a:rPr lang="nb-NO" sz="2800" dirty="0" err="1"/>
              <a:t>Regulation</a:t>
            </a:r>
            <a:r>
              <a:rPr lang="nb-NO" sz="2800" dirty="0"/>
              <a:t> (EC) No 1272/2008 </a:t>
            </a:r>
            <a:r>
              <a:rPr lang="nb-NO" sz="2800" dirty="0">
                <a:solidFill>
                  <a:srgbClr val="FF0000"/>
                </a:solidFill>
              </a:rPr>
              <a:t>(CLP)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9654867"/>
              </p:ext>
            </p:extLst>
          </p:nvPr>
        </p:nvGraphicFramePr>
        <p:xfrm>
          <a:off x="0" y="1700808"/>
          <a:ext cx="9144000" cy="525658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475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68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7383"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GHS</a:t>
                      </a:r>
                    </a:p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SimSun"/>
                          <a:cs typeface="Times New Roman"/>
                        </a:rPr>
                        <a:t>G</a:t>
                      </a:r>
                      <a:r>
                        <a:rPr lang="nb-NO" sz="2400" b="1" dirty="0">
                          <a:effectLst/>
                          <a:latin typeface="+mn-lt"/>
                          <a:ea typeface="SimSun"/>
                          <a:cs typeface="Times New Roman"/>
                        </a:rPr>
                        <a:t>lobal </a:t>
                      </a:r>
                      <a:r>
                        <a:rPr lang="nb-NO" sz="2400" b="1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SimSun"/>
                          <a:cs typeface="Times New Roman"/>
                        </a:rPr>
                        <a:t>H</a:t>
                      </a:r>
                      <a:r>
                        <a:rPr lang="nb-NO" sz="2400" b="1" dirty="0" err="1">
                          <a:effectLst/>
                          <a:latin typeface="+mn-lt"/>
                          <a:ea typeface="SimSun"/>
                          <a:cs typeface="Times New Roman"/>
                        </a:rPr>
                        <a:t>armonized</a:t>
                      </a:r>
                      <a:r>
                        <a:rPr lang="nb-NO" sz="2400" b="1" dirty="0">
                          <a:effectLst/>
                          <a:latin typeface="+mn-lt"/>
                          <a:ea typeface="SimSun"/>
                          <a:cs typeface="Times New Roman"/>
                        </a:rPr>
                        <a:t> </a:t>
                      </a:r>
                      <a:r>
                        <a:rPr lang="nb-NO" sz="2400" b="1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SimSun"/>
                          <a:cs typeface="Times New Roman"/>
                        </a:rPr>
                        <a:t>S</a:t>
                      </a:r>
                      <a:r>
                        <a:rPr lang="nb-NO" sz="2400" b="1" dirty="0">
                          <a:effectLst/>
                          <a:latin typeface="+mn-lt"/>
                          <a:ea typeface="SimSun"/>
                          <a:cs typeface="Times New Roman"/>
                        </a:rPr>
                        <a:t>ystem </a:t>
                      </a:r>
                      <a:r>
                        <a:rPr lang="en-US" sz="2400" b="1" dirty="0"/>
                        <a:t>for classification and labelling of chemicals </a:t>
                      </a:r>
                      <a:endParaRPr lang="nb-NO" sz="2400" b="1" dirty="0">
                        <a:effectLst/>
                        <a:latin typeface="+mn-lt"/>
                        <a:ea typeface="SimSu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FNs globalt harmoniserte system for klassifisering og merking </a:t>
                      </a:r>
                      <a:r>
                        <a:rPr lang="nb-NO" sz="2400" b="0" dirty="0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av kjemikalier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9201">
                <a:tc>
                  <a:txBody>
                    <a:bodyPr/>
                    <a:lstStyle/>
                    <a:p>
                      <a:r>
                        <a:rPr lang="nb-NO" sz="2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ECHA</a:t>
                      </a:r>
                    </a:p>
                    <a:p>
                      <a:endParaRPr lang="nb-NO" sz="2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nb-NO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uropean </a:t>
                      </a:r>
                      <a:r>
                        <a:rPr lang="nb-NO" sz="2400" b="1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lang="nb-NO" sz="2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emicals</a:t>
                      </a:r>
                      <a:r>
                        <a:rPr lang="nb-NO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1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nb-NO" sz="2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gency</a:t>
                      </a:r>
                      <a:r>
                        <a:rPr lang="nb-NO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nb-NO" sz="2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responsible</a:t>
                      </a:r>
                      <a:r>
                        <a:rPr lang="nb-NO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nb-NO" sz="2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implementing</a:t>
                      </a:r>
                      <a:r>
                        <a:rPr lang="nb-NO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GHS in EU by </a:t>
                      </a:r>
                      <a:r>
                        <a:rPr lang="nb-NO" sz="2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establishing</a:t>
                      </a:r>
                      <a:r>
                        <a:rPr lang="nb-NO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nb-NO" sz="2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updating</a:t>
                      </a:r>
                      <a:r>
                        <a:rPr lang="nb-NO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 </a:t>
                      </a:r>
                      <a:r>
                        <a:rPr lang="nb-NO" sz="2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inventory</a:t>
                      </a:r>
                      <a:r>
                        <a:rPr lang="nb-NO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for GHS </a:t>
                      </a:r>
                      <a:r>
                        <a:rPr lang="nb-NO" sz="2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substances</a:t>
                      </a:r>
                      <a:endParaRPr lang="nb-NO" sz="2400" dirty="0"/>
                    </a:p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Det europeiske kjemikaliebyrået ECHA har ansvar for å etablere og holde oppdatert et register over stoffers fareklassifisering og -merking.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4581200"/>
            <a:ext cx="108000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276952"/>
            <a:ext cx="108000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75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247727"/>
              </p:ext>
            </p:extLst>
          </p:nvPr>
        </p:nvGraphicFramePr>
        <p:xfrm>
          <a:off x="26318" y="1772816"/>
          <a:ext cx="9117682" cy="5085184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593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4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2127">
                <a:tc>
                  <a:txBody>
                    <a:bodyPr/>
                    <a:lstStyle/>
                    <a:p>
                      <a:pPr marL="0" marR="0" indent="0" algn="l" defTabSz="362925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2400" b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Regulation</a:t>
                      </a:r>
                      <a:r>
                        <a:rPr lang="nb-NO" sz="2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(EC) No </a:t>
                      </a:r>
                      <a:r>
                        <a:rPr lang="nb-NO" sz="2400" dirty="0"/>
                        <a:t>1907/2006 </a:t>
                      </a:r>
                      <a:endParaRPr lang="nb-NO" sz="24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nb-NO" sz="2400" b="1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nb-NO" sz="2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egistration</a:t>
                      </a:r>
                      <a:r>
                        <a:rPr lang="nb-NO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nb-NO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registrering</a:t>
                      </a:r>
                    </a:p>
                    <a:p>
                      <a:r>
                        <a:rPr lang="nb-NO" sz="2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nb-NO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valuation,</a:t>
                      </a:r>
                      <a:r>
                        <a:rPr lang="nb-NO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vurdering </a:t>
                      </a:r>
                    </a:p>
                    <a:p>
                      <a:r>
                        <a:rPr lang="nb-NO" sz="2400" b="1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nb-NO" sz="2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uthorisation</a:t>
                      </a:r>
                      <a:r>
                        <a:rPr lang="nb-NO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b-NO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nb-NO" sz="2400" b="1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nb-NO" sz="2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estriction</a:t>
                      </a:r>
                      <a:r>
                        <a:rPr lang="nb-NO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nb-NO" sz="2400" b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godkjenning og begrensning</a:t>
                      </a:r>
                    </a:p>
                    <a:p>
                      <a:r>
                        <a:rPr lang="nb-NO" sz="2400" b="1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lang="nb-NO" sz="2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emicals</a:t>
                      </a:r>
                      <a:r>
                        <a:rPr lang="nb-NO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nb-NO" sz="2400" b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kjemikalier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3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CLP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b-NO" sz="2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nb-NO" sz="2400" dirty="0" err="1"/>
                        <a:t>Regulation</a:t>
                      </a:r>
                      <a:r>
                        <a:rPr lang="nb-NO" sz="2400" dirty="0"/>
                        <a:t> (EC) No 1272/2008</a:t>
                      </a:r>
                      <a:endParaRPr lang="en-US" sz="2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lassification. </a:t>
                      </a:r>
                      <a:r>
                        <a:rPr lang="en-US" sz="2400" b="0" kern="120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klassifisering</a:t>
                      </a:r>
                      <a:r>
                        <a:rPr lang="en-US" sz="2400" b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US" sz="2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abelling, </a:t>
                      </a:r>
                      <a:r>
                        <a:rPr lang="en-US" sz="2400" b="0" kern="120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merking</a:t>
                      </a:r>
                      <a:endParaRPr lang="en-US" sz="2400" b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2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ackaging</a:t>
                      </a:r>
                      <a:r>
                        <a:rPr lang="en-US" sz="24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of Substances and Mixtures, </a:t>
                      </a:r>
                      <a:r>
                        <a:rPr lang="en-US" sz="2400" b="0" kern="120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og</a:t>
                      </a:r>
                      <a:r>
                        <a:rPr lang="en-US" sz="2400" b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emballering</a:t>
                      </a:r>
                      <a:r>
                        <a:rPr lang="en-US" sz="2400" b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av</a:t>
                      </a:r>
                      <a:r>
                        <a:rPr lang="en-US" sz="2400" b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stoffer</a:t>
                      </a:r>
                      <a:r>
                        <a:rPr lang="en-US" sz="2400" b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og</a:t>
                      </a:r>
                      <a:r>
                        <a:rPr lang="en-US" sz="2400" b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0" kern="120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stoffblandinger</a:t>
                      </a:r>
                      <a:endParaRPr lang="en-US" sz="2400" b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99592" y="476672"/>
            <a:ext cx="7696200" cy="1143000"/>
          </a:xfrm>
        </p:spPr>
        <p:txBody>
          <a:bodyPr/>
          <a:lstStyle/>
          <a:p>
            <a:r>
              <a:rPr lang="nb-NO" sz="2800" dirty="0" err="1"/>
              <a:t>About</a:t>
            </a:r>
            <a:r>
              <a:rPr lang="nb-NO" sz="2800" dirty="0"/>
              <a:t>  </a:t>
            </a:r>
            <a:r>
              <a:rPr lang="nb-NO" sz="2800" dirty="0" err="1"/>
              <a:t>Regulation</a:t>
            </a:r>
            <a:r>
              <a:rPr lang="nb-NO" sz="2800" dirty="0"/>
              <a:t> (EC) No 1272/2008 </a:t>
            </a:r>
            <a:r>
              <a:rPr lang="nb-NO" sz="2800" dirty="0">
                <a:solidFill>
                  <a:srgbClr val="FF0000"/>
                </a:solidFill>
              </a:rPr>
              <a:t>(CLP)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3164636"/>
            <a:ext cx="1080000" cy="735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2348880"/>
            <a:ext cx="1080000" cy="64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5653323"/>
            <a:ext cx="1080000" cy="735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32" y="4869160"/>
            <a:ext cx="1080000" cy="648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47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1143000"/>
          </a:xfrm>
        </p:spPr>
        <p:txBody>
          <a:bodyPr/>
          <a:lstStyle/>
          <a:p>
            <a:r>
              <a:rPr lang="nb-NO" dirty="0" err="1"/>
              <a:t>Timeline</a:t>
            </a:r>
            <a:r>
              <a:rPr lang="nb-NO" dirty="0"/>
              <a:t> for </a:t>
            </a:r>
            <a:r>
              <a:rPr lang="nb-NO" dirty="0" err="1"/>
              <a:t>implementing</a:t>
            </a:r>
            <a:r>
              <a:rPr lang="nb-NO" dirty="0"/>
              <a:t> CLP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7" y="1340768"/>
            <a:ext cx="9117703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Bildeforklaring formet som et rektangel 6"/>
          <p:cNvSpPr/>
          <p:nvPr/>
        </p:nvSpPr>
        <p:spPr bwMode="auto">
          <a:xfrm>
            <a:off x="539552" y="4681552"/>
            <a:ext cx="2880320" cy="907688"/>
          </a:xfrm>
          <a:prstGeom prst="wedgeRectCallout">
            <a:avLst>
              <a:gd name="adj1" fmla="val 42790"/>
              <a:gd name="adj2" fmla="val -248178"/>
            </a:avLst>
          </a:prstGeom>
          <a:solidFill>
            <a:schemeClr val="bg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>
                <a:solidFill>
                  <a:srgbClr val="000000"/>
                </a:solidFill>
              </a:rPr>
              <a:t>1. </a:t>
            </a:r>
            <a:r>
              <a:rPr lang="nb-NO" sz="2400" dirty="0" err="1">
                <a:solidFill>
                  <a:srgbClr val="000000"/>
                </a:solidFill>
              </a:rPr>
              <a:t>December</a:t>
            </a:r>
            <a:r>
              <a:rPr lang="nb-NO" sz="2400" dirty="0">
                <a:solidFill>
                  <a:srgbClr val="000000"/>
                </a:solidFill>
              </a:rPr>
              <a:t> 2010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>
                <a:solidFill>
                  <a:srgbClr val="000000"/>
                </a:solidFill>
              </a:rPr>
              <a:t>CLP in EU</a:t>
            </a:r>
          </a:p>
        </p:txBody>
      </p:sp>
      <p:sp>
        <p:nvSpPr>
          <p:cNvPr id="11" name="Bildeforklaring formet som et rektangel 10"/>
          <p:cNvSpPr/>
          <p:nvPr/>
        </p:nvSpPr>
        <p:spPr bwMode="auto">
          <a:xfrm>
            <a:off x="3851920" y="4005064"/>
            <a:ext cx="2304256" cy="864096"/>
          </a:xfrm>
          <a:prstGeom prst="wedgeRectCallout">
            <a:avLst>
              <a:gd name="adj1" fmla="val -30655"/>
              <a:gd name="adj2" fmla="val -178908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>
                <a:solidFill>
                  <a:srgbClr val="000000"/>
                </a:solidFill>
              </a:rPr>
              <a:t>16. June 2012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>
                <a:solidFill>
                  <a:srgbClr val="000000"/>
                </a:solidFill>
              </a:rPr>
              <a:t>CLP in Norway</a:t>
            </a:r>
          </a:p>
        </p:txBody>
      </p:sp>
      <p:sp>
        <p:nvSpPr>
          <p:cNvPr id="10" name="Bildeforklaring formet som et rektangel 7"/>
          <p:cNvSpPr/>
          <p:nvPr/>
        </p:nvSpPr>
        <p:spPr bwMode="auto">
          <a:xfrm>
            <a:off x="6156176" y="5214025"/>
            <a:ext cx="2304256" cy="1167303"/>
          </a:xfrm>
          <a:prstGeom prst="wedgeRectCallout">
            <a:avLst>
              <a:gd name="adj1" fmla="val -46774"/>
              <a:gd name="adj2" fmla="val -247276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>
                <a:solidFill>
                  <a:srgbClr val="000000"/>
                </a:solidFill>
              </a:rPr>
              <a:t>Old </a:t>
            </a:r>
            <a:r>
              <a:rPr lang="nb-NO" sz="2400" dirty="0" err="1">
                <a:solidFill>
                  <a:srgbClr val="000000"/>
                </a:solidFill>
              </a:rPr>
              <a:t>labels</a:t>
            </a:r>
            <a:r>
              <a:rPr lang="nb-NO" sz="2400" dirty="0">
                <a:solidFill>
                  <a:srgbClr val="000000"/>
                </a:solidFill>
              </a:rPr>
              <a:t> and CLP </a:t>
            </a:r>
            <a:r>
              <a:rPr lang="nb-NO" sz="2400" dirty="0" err="1">
                <a:solidFill>
                  <a:srgbClr val="000000"/>
                </a:solidFill>
              </a:rPr>
              <a:t>until</a:t>
            </a:r>
            <a:r>
              <a:rPr lang="nb-NO" sz="2400" dirty="0">
                <a:solidFill>
                  <a:srgbClr val="000000"/>
                </a:solidFill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>
                <a:solidFill>
                  <a:srgbClr val="000000"/>
                </a:solidFill>
              </a:rPr>
              <a:t>1. June 2015</a:t>
            </a:r>
          </a:p>
        </p:txBody>
      </p:sp>
      <p:sp>
        <p:nvSpPr>
          <p:cNvPr id="12" name="Bildeforklaring formet som et rektangel 7"/>
          <p:cNvSpPr/>
          <p:nvPr/>
        </p:nvSpPr>
        <p:spPr bwMode="auto">
          <a:xfrm>
            <a:off x="7236296" y="3629368"/>
            <a:ext cx="1863153" cy="1239792"/>
          </a:xfrm>
          <a:prstGeom prst="wedgeRectCallout">
            <a:avLst>
              <a:gd name="adj1" fmla="val -33935"/>
              <a:gd name="adj2" fmla="val -108502"/>
            </a:avLst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 err="1">
                <a:solidFill>
                  <a:srgbClr val="000000"/>
                </a:solidFill>
              </a:rPr>
              <a:t>only</a:t>
            </a:r>
            <a:r>
              <a:rPr lang="nb-NO" sz="2400" dirty="0">
                <a:solidFill>
                  <a:srgbClr val="000000"/>
                </a:solidFill>
              </a:rPr>
              <a:t> CLP </a:t>
            </a:r>
            <a:r>
              <a:rPr lang="nb-NO" sz="2400" dirty="0" err="1">
                <a:solidFill>
                  <a:srgbClr val="000000"/>
                </a:solidFill>
              </a:rPr>
              <a:t>after</a:t>
            </a:r>
            <a:endParaRPr lang="nb-NO" sz="24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400" dirty="0">
                <a:solidFill>
                  <a:srgbClr val="000000"/>
                </a:solidFill>
              </a:rPr>
              <a:t>1. juni 2017</a:t>
            </a:r>
          </a:p>
        </p:txBody>
      </p:sp>
      <p:sp>
        <p:nvSpPr>
          <p:cNvPr id="9" name="Rectangle 8"/>
          <p:cNvSpPr/>
          <p:nvPr/>
        </p:nvSpPr>
        <p:spPr>
          <a:xfrm>
            <a:off x="2685253" y="6611333"/>
            <a:ext cx="640871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900" dirty="0"/>
              <a:t>Kilde: </a:t>
            </a:r>
            <a:r>
              <a:rPr lang="nb-NO" sz="900" dirty="0">
                <a:hlinkClick r:id="rId4"/>
              </a:rPr>
              <a:t>http://www.miljodirektoratet.no/Global/dokumenter/tema/kjemikaler/reach_clp_tidslinje_800.jpg</a:t>
            </a:r>
            <a:r>
              <a:rPr lang="nb-NO" sz="900" dirty="0"/>
              <a:t> (august 2014)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6633"/>
            <a:ext cx="2696915" cy="482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592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5228431" y="784113"/>
            <a:ext cx="3240360" cy="79208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Product </a:t>
            </a:r>
            <a:r>
              <a:rPr kumimoji="0" lang="nb-NO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identifier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217343" y="2063956"/>
            <a:ext cx="3240360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Hazard</a:t>
            </a:r>
            <a:r>
              <a:rPr kumimoji="0" lang="nb-NO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  <a:r>
              <a:rPr kumimoji="0" lang="nb-NO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pictogram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220072" y="3149586"/>
            <a:ext cx="3240360" cy="56744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Signal </a:t>
            </a:r>
            <a:r>
              <a:rPr kumimoji="0" lang="nb-NO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word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220072" y="3749633"/>
            <a:ext cx="3240360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Hazard</a:t>
            </a:r>
            <a:r>
              <a:rPr kumimoji="0" lang="nb-NO" sz="2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statement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217343" y="4345144"/>
            <a:ext cx="3240360" cy="93610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Precautionary</a:t>
            </a:r>
            <a:r>
              <a:rPr kumimoji="0" lang="nb-NO" sz="2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statement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217343" y="5315246"/>
            <a:ext cx="3240360" cy="576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Company </a:t>
            </a:r>
            <a:r>
              <a:rPr kumimoji="0" lang="nb-NO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identity</a:t>
            </a: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4932040" y="6256759"/>
            <a:ext cx="3536751" cy="5760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619672" y="6381328"/>
            <a:ext cx="3240360" cy="1238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Rektangel 3"/>
          <p:cNvSpPr/>
          <p:nvPr/>
        </p:nvSpPr>
        <p:spPr bwMode="auto">
          <a:xfrm>
            <a:off x="251520" y="44624"/>
            <a:ext cx="5472608" cy="5420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3600" b="1" dirty="0" err="1"/>
              <a:t>Hazard</a:t>
            </a:r>
            <a:r>
              <a:rPr lang="nb-NO" sz="3600" b="1" dirty="0"/>
              <a:t> </a:t>
            </a:r>
            <a:r>
              <a:rPr lang="nb-NO" sz="3600" b="1" dirty="0" err="1"/>
              <a:t>communication</a:t>
            </a:r>
            <a:endParaRPr kumimoji="0" lang="nb-NO" sz="3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418" y="684402"/>
            <a:ext cx="481965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30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Product </a:t>
            </a:r>
            <a:r>
              <a:rPr lang="nb-NO" dirty="0" err="1"/>
              <a:t>identifier</a:t>
            </a:r>
            <a:r>
              <a:rPr lang="nb-NO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b-NO" sz="2200" dirty="0"/>
          </a:p>
          <a:p>
            <a:r>
              <a:rPr lang="nb-NO" dirty="0" err="1"/>
              <a:t>Name</a:t>
            </a:r>
            <a:r>
              <a:rPr lang="nb-NO" dirty="0"/>
              <a:t> and </a:t>
            </a:r>
            <a:r>
              <a:rPr lang="nb-NO" dirty="0" err="1"/>
              <a:t>identification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given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>
                <a:hlinkClick r:id="rId2"/>
              </a:rPr>
              <a:t>Classification</a:t>
            </a:r>
            <a:r>
              <a:rPr lang="nb-NO" dirty="0">
                <a:hlinkClick r:id="rId2"/>
              </a:rPr>
              <a:t> and </a:t>
            </a:r>
            <a:r>
              <a:rPr lang="nb-NO" dirty="0" err="1">
                <a:hlinkClick r:id="rId2"/>
              </a:rPr>
              <a:t>Labelling</a:t>
            </a:r>
            <a:r>
              <a:rPr lang="nb-NO" dirty="0">
                <a:hlinkClick r:id="rId2"/>
              </a:rPr>
              <a:t> Inventory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  <a:p>
            <a:pPr marL="0" indent="0">
              <a:buNone/>
            </a:pPr>
            <a:r>
              <a:rPr lang="nb-NO" sz="2200" dirty="0" err="1"/>
              <a:t>if</a:t>
            </a:r>
            <a:r>
              <a:rPr lang="nb-NO" sz="2200" dirty="0"/>
              <a:t> not </a:t>
            </a:r>
            <a:r>
              <a:rPr lang="nb-NO" sz="2200" dirty="0" err="1"/>
              <a:t>included</a:t>
            </a:r>
            <a:r>
              <a:rPr lang="nb-NO" sz="2200" dirty="0"/>
              <a:t> in C&amp;L Inventory</a:t>
            </a:r>
          </a:p>
          <a:p>
            <a:r>
              <a:rPr lang="nb-NO" dirty="0"/>
              <a:t>CAS </a:t>
            </a:r>
            <a:r>
              <a:rPr lang="nb-NO" dirty="0" err="1"/>
              <a:t>number</a:t>
            </a:r>
            <a:r>
              <a:rPr lang="nb-NO" dirty="0"/>
              <a:t> and IUPAC </a:t>
            </a:r>
            <a:r>
              <a:rPr lang="nb-NO" dirty="0" err="1"/>
              <a:t>name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2865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476672"/>
            <a:ext cx="8075240" cy="1143000"/>
          </a:xfrm>
        </p:spPr>
        <p:txBody>
          <a:bodyPr/>
          <a:lstStyle/>
          <a:p>
            <a:r>
              <a:rPr lang="nb-NO" dirty="0" err="1"/>
              <a:t>Hazard</a:t>
            </a:r>
            <a:r>
              <a:rPr lang="nb-NO" dirty="0"/>
              <a:t> </a:t>
            </a:r>
            <a:r>
              <a:rPr lang="nb-NO" dirty="0" err="1"/>
              <a:t>classes</a:t>
            </a:r>
            <a:r>
              <a:rPr lang="nb-NO" dirty="0"/>
              <a:t> and </a:t>
            </a:r>
            <a:r>
              <a:rPr lang="nb-NO" dirty="0" err="1"/>
              <a:t>categories</a:t>
            </a:r>
            <a:r>
              <a:rPr lang="nb-NO" dirty="0"/>
              <a:t> (not part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labelling</a:t>
            </a:r>
            <a:r>
              <a:rPr lang="nb-NO" dirty="0"/>
              <a:t>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28751"/>
            <a:ext cx="4699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Down Arrow 9"/>
          <p:cNvSpPr/>
          <p:nvPr/>
        </p:nvSpPr>
        <p:spPr bwMode="auto">
          <a:xfrm>
            <a:off x="2771800" y="1828751"/>
            <a:ext cx="432048" cy="57606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28" y="2484693"/>
            <a:ext cx="9197240" cy="274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78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Hazard</a:t>
            </a:r>
            <a:r>
              <a:rPr lang="nb-NO" dirty="0"/>
              <a:t> </a:t>
            </a:r>
            <a:r>
              <a:rPr lang="nb-NO" dirty="0" err="1"/>
              <a:t>pictograms</a:t>
            </a:r>
            <a:endParaRPr lang="nb-NO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62" y="2636912"/>
            <a:ext cx="7544869" cy="98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Brace 6"/>
          <p:cNvSpPr/>
          <p:nvPr/>
        </p:nvSpPr>
        <p:spPr bwMode="auto">
          <a:xfrm rot="5400000">
            <a:off x="2297181" y="2384547"/>
            <a:ext cx="288032" cy="3240360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ight Brace 7"/>
          <p:cNvSpPr/>
          <p:nvPr/>
        </p:nvSpPr>
        <p:spPr bwMode="auto">
          <a:xfrm rot="5400000">
            <a:off x="5688124" y="2375592"/>
            <a:ext cx="288032" cy="3240360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ight Brace 8"/>
          <p:cNvSpPr/>
          <p:nvPr/>
        </p:nvSpPr>
        <p:spPr bwMode="auto">
          <a:xfrm rot="5400000">
            <a:off x="7812360" y="3572680"/>
            <a:ext cx="288032" cy="864096"/>
          </a:xfrm>
          <a:prstGeom prst="rightBrace">
            <a:avLst>
              <a:gd name="adj1" fmla="val 0"/>
              <a:gd name="adj2" fmla="val 50000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92080" y="4221088"/>
            <a:ext cx="11608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Health </a:t>
            </a:r>
            <a:endParaRPr lang="nb-NO" dirty="0"/>
          </a:p>
        </p:txBody>
      </p:sp>
      <p:sp>
        <p:nvSpPr>
          <p:cNvPr id="12" name="Rectangle 11"/>
          <p:cNvSpPr/>
          <p:nvPr/>
        </p:nvSpPr>
        <p:spPr>
          <a:xfrm>
            <a:off x="1763688" y="4221088"/>
            <a:ext cx="13965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 err="1"/>
              <a:t>Physical</a:t>
            </a:r>
            <a:r>
              <a:rPr lang="nb-NO" dirty="0"/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050181" y="4221088"/>
            <a:ext cx="1914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400" dirty="0"/>
              <a:t>Environment</a:t>
            </a:r>
            <a:endParaRPr lang="nb-NO" dirty="0"/>
          </a:p>
        </p:txBody>
      </p:sp>
      <p:cxnSp>
        <p:nvCxnSpPr>
          <p:cNvPr id="4" name="Straight Arrow Connector 3"/>
          <p:cNvCxnSpPr>
            <a:endCxn id="13" idx="1"/>
          </p:cNvCxnSpPr>
          <p:nvPr/>
        </p:nvCxnSpPr>
        <p:spPr bwMode="auto">
          <a:xfrm>
            <a:off x="5724128" y="3429000"/>
            <a:ext cx="1326053" cy="1022921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22401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985" y="642812"/>
            <a:ext cx="8045896" cy="1143000"/>
          </a:xfrm>
        </p:spPr>
        <p:txBody>
          <a:bodyPr/>
          <a:lstStyle/>
          <a:p>
            <a:r>
              <a:rPr lang="nb-NO" dirty="0"/>
              <a:t>Signal </a:t>
            </a:r>
            <a:r>
              <a:rPr lang="nb-NO" dirty="0" err="1"/>
              <a:t>words</a:t>
            </a:r>
            <a:r>
              <a:rPr lang="nb-NO" dirty="0"/>
              <a:t> and </a:t>
            </a:r>
            <a:r>
              <a:rPr lang="nb-NO" dirty="0" err="1"/>
              <a:t>hazard</a:t>
            </a:r>
            <a:r>
              <a:rPr lang="nb-NO" dirty="0"/>
              <a:t> statements</a:t>
            </a:r>
          </a:p>
        </p:txBody>
      </p:sp>
      <p:sp>
        <p:nvSpPr>
          <p:cNvPr id="5" name="Down Arrow 4"/>
          <p:cNvSpPr/>
          <p:nvPr/>
        </p:nvSpPr>
        <p:spPr bwMode="auto">
          <a:xfrm>
            <a:off x="5220072" y="1814364"/>
            <a:ext cx="432048" cy="57606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Down Arrow 8"/>
          <p:cNvSpPr/>
          <p:nvPr/>
        </p:nvSpPr>
        <p:spPr bwMode="auto">
          <a:xfrm>
            <a:off x="7380312" y="1814364"/>
            <a:ext cx="432048" cy="576064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28" y="2484693"/>
            <a:ext cx="9197240" cy="274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48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Groups </a:t>
            </a:r>
            <a:r>
              <a:rPr lang="nb-NO" dirty="0" err="1"/>
              <a:t>of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 err="1"/>
              <a:t>hazard</a:t>
            </a:r>
            <a:r>
              <a:rPr lang="nb-NO" dirty="0"/>
              <a:t> and </a:t>
            </a:r>
            <a:r>
              <a:rPr lang="nb-NO" dirty="0" err="1"/>
              <a:t>precautionary</a:t>
            </a:r>
            <a:r>
              <a:rPr lang="nb-NO" dirty="0"/>
              <a:t> statements</a:t>
            </a:r>
          </a:p>
        </p:txBody>
      </p:sp>
      <p:graphicFrame>
        <p:nvGraphicFramePr>
          <p:cNvPr id="7" name="Plassholder for inn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9105722"/>
              </p:ext>
            </p:extLst>
          </p:nvPr>
        </p:nvGraphicFramePr>
        <p:xfrm>
          <a:off x="971600" y="2394560"/>
          <a:ext cx="7560840" cy="307848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890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0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0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sz="2000" dirty="0"/>
                        <a:t>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/>
                        <a:t>hazard</a:t>
                      </a:r>
                      <a:r>
                        <a:rPr lang="nb-NO" sz="2000" dirty="0"/>
                        <a:t> statements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Code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/>
                        <a:t>precautionary</a:t>
                      </a:r>
                      <a:r>
                        <a:rPr lang="nb-NO" sz="2000" dirty="0"/>
                        <a:t> statements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/>
                        <a:t>H200-H299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/>
                        <a:t>Physical</a:t>
                      </a:r>
                      <a:r>
                        <a:rPr lang="nb-NO" sz="20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P100-P199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General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/>
                        <a:t>H300-H399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Health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P200-P299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/>
                        <a:t>Prevention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/>
                        <a:t>H400-H499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P300-P399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/>
                        <a:t>Response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P400-P499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Storage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/>
                        <a:t>P500-P599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/>
                        <a:t>Disposal</a:t>
                      </a:r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2000" dirty="0"/>
                        <a:t>EUH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2000" dirty="0" err="1"/>
                        <a:t>only</a:t>
                      </a:r>
                      <a:r>
                        <a:rPr lang="nb-NO" sz="2000" dirty="0"/>
                        <a:t> in </a:t>
                      </a:r>
                      <a:r>
                        <a:rPr lang="nb-NO" sz="2000" dirty="0" err="1"/>
                        <a:t>the</a:t>
                      </a:r>
                      <a:r>
                        <a:rPr lang="nb-NO" sz="2000" dirty="0"/>
                        <a:t> 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048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 1 – </a:t>
            </a:r>
            <a:r>
              <a:rPr lang="nb-NO" dirty="0" err="1"/>
              <a:t>Classifying</a:t>
            </a:r>
            <a:r>
              <a:rPr lang="nb-NO" dirty="0"/>
              <a:t> and </a:t>
            </a:r>
            <a:r>
              <a:rPr lang="nb-NO" dirty="0" err="1"/>
              <a:t>making</a:t>
            </a:r>
            <a:r>
              <a:rPr lang="nb-NO" dirty="0"/>
              <a:t> </a:t>
            </a:r>
            <a:r>
              <a:rPr lang="nb-NO" dirty="0" err="1"/>
              <a:t>labels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90600" y="2564904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/>
              <a:t>Label</a:t>
            </a:r>
            <a:r>
              <a:rPr lang="nb-NO" dirty="0"/>
              <a:t> 3 mol/L H</a:t>
            </a:r>
            <a:r>
              <a:rPr lang="nb-NO" baseline="-25000" dirty="0"/>
              <a:t>2</a:t>
            </a:r>
            <a:r>
              <a:rPr lang="nb-NO" dirty="0"/>
              <a:t>SO</a:t>
            </a:r>
            <a:r>
              <a:rPr lang="nb-NO" baseline="-25000" dirty="0"/>
              <a:t>4</a:t>
            </a:r>
            <a:r>
              <a:rPr lang="nb-NO" dirty="0"/>
              <a:t> 1 L </a:t>
            </a:r>
            <a:r>
              <a:rPr lang="nb-NO" dirty="0" err="1"/>
              <a:t>bottle</a:t>
            </a:r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0317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boks 25"/>
          <p:cNvSpPr txBox="1">
            <a:spLocks noChangeArrowheads="1"/>
          </p:cNvSpPr>
          <p:nvPr/>
        </p:nvSpPr>
        <p:spPr bwMode="auto">
          <a:xfrm>
            <a:off x="4860032" y="1412775"/>
            <a:ext cx="3819525" cy="5051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600" b="1" dirty="0" err="1">
                <a:latin typeface="Calibri"/>
                <a:ea typeface="Times New Roman"/>
                <a:cs typeface="Times New Roman"/>
              </a:rPr>
              <a:t>Sulfuric</a:t>
            </a:r>
            <a:r>
              <a:rPr lang="nb-NO" sz="1600" b="1" dirty="0">
                <a:latin typeface="Calibri"/>
                <a:ea typeface="Times New Roman"/>
                <a:cs typeface="Times New Roman"/>
              </a:rPr>
              <a:t> acid, 3 mol/L H</a:t>
            </a:r>
            <a:r>
              <a:rPr lang="nb-NO" sz="1600" b="1" baseline="-25000" dirty="0">
                <a:latin typeface="Calibri"/>
                <a:ea typeface="Times New Roman"/>
                <a:cs typeface="Times New Roman"/>
              </a:rPr>
              <a:t>2</a:t>
            </a:r>
            <a:r>
              <a:rPr lang="nb-NO" sz="1600" b="1" dirty="0">
                <a:latin typeface="Calibri"/>
                <a:ea typeface="Times New Roman"/>
                <a:cs typeface="Times New Roman"/>
              </a:rPr>
              <a:t>SO</a:t>
            </a:r>
            <a:r>
              <a:rPr lang="nb-NO" sz="1600" b="1" baseline="-25000" dirty="0">
                <a:latin typeface="Calibri"/>
                <a:ea typeface="Times New Roman"/>
                <a:cs typeface="Times New Roman"/>
              </a:rPr>
              <a:t>4</a:t>
            </a:r>
            <a:r>
              <a:rPr lang="nb-NO" sz="1600" b="1" dirty="0">
                <a:latin typeface="Calibri"/>
                <a:ea typeface="Times New Roman"/>
                <a:cs typeface="Times New Roman"/>
              </a:rPr>
              <a:t> </a:t>
            </a:r>
            <a:r>
              <a:rPr lang="da-DK" sz="1600" b="1" dirty="0">
                <a:effectLst/>
                <a:latin typeface="Calibri"/>
                <a:ea typeface="Times New Roman"/>
                <a:cs typeface="Times New Roman"/>
              </a:rPr>
              <a:t>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</a:t>
            </a:r>
            <a:endParaRPr lang="nb-NO" sz="1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13710" y="620686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err="1"/>
              <a:t>Label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625552"/>
            <a:ext cx="3563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err="1"/>
              <a:t>Classification</a:t>
            </a:r>
            <a:endParaRPr lang="nb-NO" dirty="0"/>
          </a:p>
        </p:txBody>
      </p:sp>
      <p:sp>
        <p:nvSpPr>
          <p:cNvPr id="7" name="Tekstboks 25"/>
          <p:cNvSpPr txBox="1">
            <a:spLocks noChangeArrowheads="1"/>
          </p:cNvSpPr>
          <p:nvPr/>
        </p:nvSpPr>
        <p:spPr bwMode="auto">
          <a:xfrm>
            <a:off x="483673" y="1412777"/>
            <a:ext cx="3819525" cy="16561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80235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</a:t>
            </a:r>
            <a:r>
              <a:rPr lang="nb-NO" dirty="0"/>
              <a:t> 1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90600" y="2420888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1a) Make a </a:t>
            </a:r>
            <a:r>
              <a:rPr lang="nb-NO" dirty="0" err="1"/>
              <a:t>label</a:t>
            </a:r>
            <a:r>
              <a:rPr lang="nb-NO" dirty="0"/>
              <a:t> for 2 mol/L </a:t>
            </a:r>
            <a:r>
              <a:rPr lang="nb-NO" dirty="0" err="1"/>
              <a:t>NaOH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1b) (</a:t>
            </a:r>
            <a:r>
              <a:rPr lang="nb-NO" dirty="0" err="1"/>
              <a:t>optional</a:t>
            </a:r>
            <a:r>
              <a:rPr lang="nb-NO" dirty="0"/>
              <a:t>) Make a </a:t>
            </a:r>
            <a:r>
              <a:rPr lang="nb-NO" dirty="0" err="1"/>
              <a:t>label</a:t>
            </a:r>
            <a:r>
              <a:rPr lang="nb-NO" dirty="0"/>
              <a:t> for 5 mol/L HCOOH (</a:t>
            </a:r>
            <a:r>
              <a:rPr lang="nb-NO" dirty="0" err="1"/>
              <a:t>density</a:t>
            </a:r>
            <a:r>
              <a:rPr lang="nb-NO" dirty="0"/>
              <a:t> 1,05 g/</a:t>
            </a:r>
            <a:r>
              <a:rPr lang="nb-NO" dirty="0" err="1"/>
              <a:t>mL</a:t>
            </a:r>
            <a:r>
              <a:rPr lang="nb-NO" dirty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2293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5051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>
                <a:effectLst/>
                <a:latin typeface="Calibri"/>
                <a:ea typeface="Times New Roman"/>
                <a:cs typeface="Times New Roman"/>
              </a:rPr>
              <a:t>Natriumhydroksid 2 mol/L NaOH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1310-73-2</a:t>
            </a:r>
            <a:endParaRPr lang="nb-NO" sz="1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Fare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Gir alvorlige etseskader på hud og øyne.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Benytt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øyevern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. VED HUDKONTAKT (eller håret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): Tilsølte klær må fjernes straks.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Skyll huden med vann. VED KONTAKT MED ØYNENE: Skyll forsiktig med vann i flere minutter. Fjern eventuelle kontaktlinser dersom dette enkelt lar seg gjøre. Fortsett skyllingen.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Kontakt umiddelbart et GIFTINFORMASJONSSENTER eller lege.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18002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2901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490756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>
                <a:latin typeface="Calibri"/>
                <a:ea typeface="Times New Roman"/>
                <a:cs typeface="Times New Roman"/>
              </a:rPr>
              <a:t>Sodium hydroxide 2 mol/L NaOH</a:t>
            </a:r>
          </a:p>
          <a:p>
            <a:pPr lvl="0">
              <a:lnSpc>
                <a:spcPct val="107000"/>
              </a:lnSpc>
            </a:pPr>
            <a:r>
              <a:rPr lang="da-DK" sz="1200" b="1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CAS nr. 1310-73-2</a:t>
            </a:r>
            <a:endParaRPr lang="nb-NO" sz="1000" dirty="0">
              <a:solidFill>
                <a:srgbClr val="000000"/>
              </a:solidFill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Danger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 severe skin burns and eye damage.</a:t>
            </a: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US" sz="12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Wear eye protection.</a:t>
            </a:r>
            <a:r>
              <a:rPr lang="nb-NO" sz="12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IF ON SKIN (or hair): Take off</a:t>
            </a:r>
          </a:p>
          <a:p>
            <a:pPr>
              <a:spcAft>
                <a:spcPts val="0"/>
              </a:spcAft>
            </a:pPr>
            <a:r>
              <a:rPr lang="en-US" sz="1100" dirty="0">
                <a:latin typeface="Calibri"/>
                <a:ea typeface="Times New Roman"/>
                <a:cs typeface="Times New Roman"/>
              </a:rPr>
              <a:t>immediately all contaminated clothing. Rinse skin with water. IF IN EYES: Rinse cautiously with water for several minutes. Remove contact lenses, if present and easy to do. Continue rinsing.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Immediately call a POISON Center or doctor.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Department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of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Chemistry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18002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3670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4979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>
                <a:effectLst/>
                <a:latin typeface="Calibri"/>
                <a:ea typeface="Times New Roman"/>
                <a:cs typeface="Times New Roman"/>
              </a:rPr>
              <a:t>Maursyre 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5</a:t>
            </a:r>
            <a:r>
              <a:rPr lang="da-DK" sz="1600" b="1" dirty="0">
                <a:effectLst/>
                <a:latin typeface="Calibri"/>
                <a:ea typeface="Times New Roman"/>
                <a:cs typeface="Times New Roman"/>
              </a:rPr>
              <a:t> mol/L HCOOH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64-18-6</a:t>
            </a:r>
            <a:endParaRPr lang="nb-NO" sz="1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Fare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Gir alvorlige etseskader på hud og øyne.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Benytt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øyevern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. VED HUDKONTAKT (eller håret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): Tilsølte klær må fjernes straks.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Skyll huden med vann. VED KONTAKT MED ØYNENE: Skyll forsiktig med vann i flere minutter. Fjern eventuelle kontaktlinser dersom dette enkelt lar seg gjøre. Fortsett skyllingen.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Kontakt umiddelbart et GIFTINFORMASJONSSENTER eller lege.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1800200" cy="1800200"/>
          </a:xfrm>
          <a:prstGeom prst="rect">
            <a:avLst/>
          </a:prstGeom>
        </p:spPr>
      </p:pic>
      <p:sp>
        <p:nvSpPr>
          <p:cNvPr id="4" name="Tekstboks 25"/>
          <p:cNvSpPr txBox="1">
            <a:spLocks noChangeArrowheads="1"/>
          </p:cNvSpPr>
          <p:nvPr/>
        </p:nvSpPr>
        <p:spPr bwMode="auto">
          <a:xfrm>
            <a:off x="5004048" y="681672"/>
            <a:ext cx="3819525" cy="490756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>
                <a:latin typeface="Calibri"/>
                <a:ea typeface="Times New Roman"/>
                <a:cs typeface="Times New Roman"/>
              </a:rPr>
              <a:t>Formic acid 5 mol/L HCOOH </a:t>
            </a:r>
          </a:p>
          <a:p>
            <a:pPr lvl="0">
              <a:lnSpc>
                <a:spcPct val="107000"/>
              </a:lnSpc>
            </a:pPr>
            <a:r>
              <a:rPr lang="da-DK" sz="1200" b="1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>CAS nr. 64-18-6</a:t>
            </a:r>
            <a:endParaRPr lang="nb-NO" sz="1000" dirty="0">
              <a:solidFill>
                <a:srgbClr val="000000"/>
              </a:solidFill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Danger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 severe skin burns and eye damage.</a:t>
            </a: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US" sz="12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Wear eye protection.</a:t>
            </a:r>
            <a:r>
              <a:rPr lang="nb-NO" sz="12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IF ON SKIN (or hair): Take off</a:t>
            </a:r>
          </a:p>
          <a:p>
            <a:pPr>
              <a:spcAft>
                <a:spcPts val="0"/>
              </a:spcAft>
            </a:pPr>
            <a:r>
              <a:rPr lang="en-US" sz="1100" dirty="0">
                <a:latin typeface="Calibri"/>
                <a:ea typeface="Times New Roman"/>
                <a:cs typeface="Times New Roman"/>
              </a:rPr>
              <a:t>immediately all contaminated clothing. Rinse skin with water. IF IN EYES: Rinse cautiously with water for several minutes. Remove contact lenses, if present and easy to do. Continue rinsing.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Immediately call a POISON Center or doctor.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259756"/>
            <a:ext cx="180020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108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</a:t>
            </a:r>
            <a:r>
              <a:rPr lang="nb-NO" dirty="0"/>
              <a:t> 2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r>
              <a:rPr lang="nb-NO" dirty="0"/>
              <a:t>2a) Make a </a:t>
            </a:r>
            <a:r>
              <a:rPr lang="nb-NO" dirty="0" err="1"/>
              <a:t>label</a:t>
            </a:r>
            <a:r>
              <a:rPr lang="nb-NO" dirty="0"/>
              <a:t> for 15 % </a:t>
            </a:r>
            <a:r>
              <a:rPr lang="nb-NO" dirty="0" err="1"/>
              <a:t>HCl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2b) (</a:t>
            </a:r>
            <a:r>
              <a:rPr lang="nb-NO" dirty="0" err="1"/>
              <a:t>optional</a:t>
            </a:r>
            <a:r>
              <a:rPr lang="nb-NO" dirty="0"/>
              <a:t>) Make a </a:t>
            </a:r>
            <a:r>
              <a:rPr lang="nb-NO" dirty="0" err="1"/>
              <a:t>label</a:t>
            </a:r>
            <a:r>
              <a:rPr lang="nb-NO" dirty="0"/>
              <a:t> for 7,7 % H</a:t>
            </a:r>
            <a:r>
              <a:rPr lang="nb-NO" baseline="-25000" dirty="0"/>
              <a:t>2</a:t>
            </a:r>
            <a:r>
              <a:rPr lang="nb-NO" dirty="0"/>
              <a:t>O</a:t>
            </a:r>
            <a:r>
              <a:rPr lang="nb-NO" baseline="-25000" dirty="0"/>
              <a:t>2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29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490756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>
                <a:latin typeface="Calibri"/>
                <a:ea typeface="Times New Roman"/>
                <a:cs typeface="Times New Roman"/>
              </a:rPr>
              <a:t>Saltsyre 15 % </a:t>
            </a:r>
            <a:r>
              <a:rPr lang="da-DK" sz="1600" b="1" dirty="0" err="1">
                <a:latin typeface="Calibri"/>
                <a:ea typeface="Times New Roman"/>
                <a:cs typeface="Times New Roman"/>
              </a:rPr>
              <a:t>HCl</a:t>
            </a:r>
            <a:r>
              <a:rPr lang="da-DK" sz="1600" b="1" dirty="0">
                <a:effectLst/>
                <a:latin typeface="Calibri"/>
                <a:ea typeface="Times New Roman"/>
                <a:cs typeface="Times New Roman"/>
              </a:rPr>
              <a:t>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7647-01-0</a:t>
            </a:r>
            <a:endParaRPr lang="nb-NO" sz="1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Advarsel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Irriterer huden. </a:t>
            </a: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Gir alvorlig øyeirritasjon.</a:t>
            </a: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Kan forårsake irritasjon av luftveiene.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Benytt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øyevern. Unngå innånding av gass. Vask hendene grundig etter bruk. Ved vedvarende øyeirritasjon: Søk legehjelp. Kontakt et GIFTINFORMASJONSSENTER eller lege ved ubehag.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91" y="1340768"/>
            <a:ext cx="1730845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23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3" y="692696"/>
            <a:ext cx="3819525" cy="496855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>
                <a:latin typeface="Calibri"/>
                <a:ea typeface="Times New Roman"/>
                <a:cs typeface="Times New Roman"/>
              </a:rPr>
              <a:t>Hydrochloric acid 15 % HCl</a:t>
            </a:r>
            <a:r>
              <a:rPr lang="da-DK" sz="1600" b="1" dirty="0">
                <a:effectLst/>
                <a:latin typeface="Calibri"/>
                <a:ea typeface="Times New Roman"/>
                <a:cs typeface="Times New Roman"/>
              </a:rPr>
              <a:t>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7647-01-0</a:t>
            </a:r>
            <a:endParaRPr lang="nb-NO" sz="1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Warning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skin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 </a:t>
            </a:r>
            <a:endParaRPr lang="nb-NO" sz="11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serious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eye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  <a:endParaRPr lang="nb-NO" sz="11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May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respiratory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dirty="0">
                <a:latin typeface="Calibri"/>
                <a:ea typeface="Times New Roman"/>
                <a:cs typeface="Times New Roman"/>
              </a:rPr>
              <a:t>Wear eye protection.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Avoid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breathing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gas. Wash hands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thoroughly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after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handling.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If eye irritation persists: Get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dirty="0">
                <a:latin typeface="Calibri"/>
                <a:ea typeface="Times New Roman"/>
                <a:cs typeface="Times New Roman"/>
              </a:rPr>
              <a:t>medical advice/attention. Call a POISON CENTRE or doctor if you feel unwell.</a:t>
            </a: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Department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of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Chemistry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91" y="1340768"/>
            <a:ext cx="1730845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5259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5" y="681673"/>
            <a:ext cx="3243462" cy="441571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 err="1">
                <a:latin typeface="Calibri"/>
                <a:ea typeface="Times New Roman"/>
                <a:cs typeface="Times New Roman"/>
              </a:rPr>
              <a:t>Hydrogenperoksid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 7,7 % H</a:t>
            </a:r>
            <a:r>
              <a:rPr lang="da-DK" sz="1600" b="1" baseline="-25000" dirty="0">
                <a:latin typeface="Calibri"/>
                <a:ea typeface="Times New Roman"/>
                <a:cs typeface="Times New Roman"/>
              </a:rPr>
              <a:t>2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O</a:t>
            </a:r>
            <a:r>
              <a:rPr lang="da-DK" sz="1600" b="1" baseline="-25000" dirty="0">
                <a:latin typeface="Calibri"/>
                <a:ea typeface="Times New Roman"/>
                <a:cs typeface="Times New Roman"/>
              </a:rPr>
              <a:t>2</a:t>
            </a:r>
            <a:r>
              <a:rPr lang="da-DK" sz="1600" b="1" dirty="0">
                <a:effectLst/>
                <a:latin typeface="Calibri"/>
                <a:ea typeface="Times New Roman"/>
                <a:cs typeface="Times New Roman"/>
              </a:rPr>
              <a:t>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7722-84-1</a:t>
            </a:r>
            <a:endParaRPr lang="nb-NO" sz="1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Advarsel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Gir alvorlig øyeirritasjon.</a:t>
            </a: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Benytt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øyevern. Ved vedvarende øyeirritasjon: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Søk legehjelp.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91" y="1340768"/>
            <a:ext cx="1730845" cy="1728192"/>
          </a:xfrm>
          <a:prstGeom prst="rect">
            <a:avLst/>
          </a:prstGeom>
        </p:spPr>
      </p:pic>
      <p:sp>
        <p:nvSpPr>
          <p:cNvPr id="6" name="Tekstboks 25"/>
          <p:cNvSpPr txBox="1">
            <a:spLocks noChangeArrowheads="1"/>
          </p:cNvSpPr>
          <p:nvPr/>
        </p:nvSpPr>
        <p:spPr bwMode="auto">
          <a:xfrm>
            <a:off x="4734569" y="693877"/>
            <a:ext cx="3293815" cy="440351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>
                <a:latin typeface="Calibri"/>
                <a:ea typeface="Times New Roman"/>
                <a:cs typeface="Times New Roman"/>
              </a:rPr>
              <a:t>Hydrogen </a:t>
            </a:r>
            <a:r>
              <a:rPr lang="da-DK" sz="1600" b="1" dirty="0" err="1">
                <a:latin typeface="Calibri"/>
                <a:ea typeface="Times New Roman"/>
                <a:cs typeface="Times New Roman"/>
              </a:rPr>
              <a:t>peroxide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 7,7 % H</a:t>
            </a:r>
            <a:r>
              <a:rPr lang="da-DK" sz="1600" b="1" baseline="-25000" dirty="0">
                <a:latin typeface="Calibri"/>
                <a:ea typeface="Times New Roman"/>
                <a:cs typeface="Times New Roman"/>
              </a:rPr>
              <a:t>2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O</a:t>
            </a:r>
            <a:r>
              <a:rPr lang="da-DK" sz="1600" b="1" baseline="-25000" dirty="0">
                <a:latin typeface="Calibri"/>
                <a:ea typeface="Times New Roman"/>
                <a:cs typeface="Times New Roman"/>
              </a:rPr>
              <a:t>2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 </a:t>
            </a: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7722-84-1</a:t>
            </a:r>
            <a:endParaRPr lang="nb-NO" sz="10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Warning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serious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eye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  <a:endParaRPr lang="nb-NO" sz="11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dirty="0">
                <a:latin typeface="Calibri"/>
                <a:ea typeface="Times New Roman"/>
                <a:cs typeface="Times New Roman"/>
              </a:rPr>
              <a:t>Wear eye protection.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If eye irritation persists: Get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dirty="0">
                <a:latin typeface="Calibri"/>
                <a:ea typeface="Times New Roman"/>
                <a:cs typeface="Times New Roman"/>
              </a:rPr>
              <a:t>medical advice/attention.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487" y="1316906"/>
            <a:ext cx="1730845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4583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80920" cy="790600"/>
          </a:xfrm>
        </p:spPr>
        <p:txBody>
          <a:bodyPr>
            <a:normAutofit/>
          </a:bodyPr>
          <a:lstStyle/>
          <a:p>
            <a:r>
              <a:rPr lang="nb-NO" dirty="0" err="1"/>
              <a:t>Concentration</a:t>
            </a:r>
            <a:r>
              <a:rPr lang="nb-NO" dirty="0"/>
              <a:t> limits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611560" y="1278488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Specific</a:t>
            </a:r>
            <a:r>
              <a:rPr lang="nb-NO" dirty="0"/>
              <a:t> </a:t>
            </a:r>
            <a:r>
              <a:rPr lang="nb-NO" dirty="0" err="1"/>
              <a:t>concentration</a:t>
            </a:r>
            <a:r>
              <a:rPr lang="nb-NO" dirty="0"/>
              <a:t> limits and </a:t>
            </a:r>
            <a:r>
              <a:rPr lang="nb-NO" b="1" dirty="0" err="1"/>
              <a:t>Generic</a:t>
            </a:r>
            <a:r>
              <a:rPr lang="nb-NO" b="1" dirty="0"/>
              <a:t> </a:t>
            </a:r>
            <a:r>
              <a:rPr lang="nb-NO" b="1" dirty="0" err="1"/>
              <a:t>concentration</a:t>
            </a:r>
            <a:r>
              <a:rPr lang="nb-NO" b="1" dirty="0"/>
              <a:t> limits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" y="1728965"/>
            <a:ext cx="9096757" cy="50124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/>
          <p:cNvSpPr/>
          <p:nvPr/>
        </p:nvSpPr>
        <p:spPr bwMode="auto">
          <a:xfrm>
            <a:off x="444973" y="3271430"/>
            <a:ext cx="2769814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1829880" y="3888417"/>
            <a:ext cx="0" cy="92547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-29852" y="4813896"/>
            <a:ext cx="3546987" cy="71981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6222014" y="4813896"/>
            <a:ext cx="2769814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222014" y="3682755"/>
            <a:ext cx="2769814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3517135" y="5173805"/>
            <a:ext cx="270487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V="1">
            <a:off x="7250803" y="4299741"/>
            <a:ext cx="0" cy="5141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43657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7" grpId="0" animBg="1"/>
      <p:bldP spid="1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492896"/>
            <a:ext cx="2890664" cy="2886233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 err="1"/>
              <a:t>Classification</a:t>
            </a:r>
            <a:r>
              <a:rPr lang="nb-NO" dirty="0"/>
              <a:t> for </a:t>
            </a:r>
            <a:r>
              <a:rPr lang="nb-NO" dirty="0" err="1"/>
              <a:t>acute</a:t>
            </a:r>
            <a:r>
              <a:rPr lang="nb-NO" dirty="0"/>
              <a:t> or </a:t>
            </a:r>
            <a:r>
              <a:rPr lang="nb-NO" dirty="0" err="1"/>
              <a:t>chronic</a:t>
            </a:r>
            <a:r>
              <a:rPr lang="nb-NO" dirty="0"/>
              <a:t> </a:t>
            </a:r>
            <a:r>
              <a:rPr lang="nb-NO" dirty="0" err="1"/>
              <a:t>aquatic</a:t>
            </a:r>
            <a:r>
              <a:rPr lang="nb-NO" dirty="0"/>
              <a:t> </a:t>
            </a:r>
            <a:r>
              <a:rPr lang="nb-NO" dirty="0" err="1"/>
              <a:t>hazard</a:t>
            </a:r>
            <a:endParaRPr lang="nb-NO" dirty="0"/>
          </a:p>
        </p:txBody>
      </p:sp>
      <p:sp>
        <p:nvSpPr>
          <p:cNvPr id="8" name="Rectangle 7"/>
          <p:cNvSpPr/>
          <p:nvPr/>
        </p:nvSpPr>
        <p:spPr>
          <a:xfrm>
            <a:off x="987946" y="2348880"/>
            <a:ext cx="437614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/>
              <a:t>L(E)C</a:t>
            </a:r>
            <a:r>
              <a:rPr lang="nb-NO" sz="3200" b="1" baseline="-25000" dirty="0"/>
              <a:t>50 </a:t>
            </a:r>
            <a:r>
              <a:rPr lang="nb-NO" sz="3200" b="1" dirty="0"/>
              <a:t>from SDS</a:t>
            </a:r>
          </a:p>
          <a:p>
            <a:endParaRPr lang="nb-NO" sz="2000" dirty="0"/>
          </a:p>
          <a:p>
            <a:r>
              <a:rPr lang="en-US" sz="2800" dirty="0"/>
              <a:t>SECTION 12: Ecological information</a:t>
            </a:r>
            <a:endParaRPr lang="nb-NO" sz="2800" dirty="0"/>
          </a:p>
          <a:p>
            <a:r>
              <a:rPr lang="en-US" sz="2800" dirty="0"/>
              <a:t>12.1. Toxicity</a:t>
            </a:r>
          </a:p>
          <a:p>
            <a:endParaRPr lang="nb-NO" sz="2800" dirty="0"/>
          </a:p>
          <a:p>
            <a:r>
              <a:rPr lang="en-US" sz="2800" dirty="0"/>
              <a:t>Acute aquatic, fish: Value: </a:t>
            </a:r>
            <a:r>
              <a:rPr lang="en-US" sz="2800" dirty="0">
                <a:solidFill>
                  <a:srgbClr val="FF0000"/>
                </a:solidFill>
              </a:rPr>
              <a:t>x mg/l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25002249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13792"/>
            <a:ext cx="7696200" cy="1143000"/>
          </a:xfrm>
        </p:spPr>
        <p:txBody>
          <a:bodyPr/>
          <a:lstStyle/>
          <a:p>
            <a:r>
              <a:rPr lang="nb-NO" dirty="0"/>
              <a:t>M - </a:t>
            </a:r>
            <a:r>
              <a:rPr lang="nb-NO" dirty="0" err="1"/>
              <a:t>factor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1484784"/>
            <a:ext cx="10608321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 bwMode="auto">
          <a:xfrm>
            <a:off x="149779" y="2957553"/>
            <a:ext cx="3546987" cy="71981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6588224" y="2981406"/>
            <a:ext cx="864096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3696766" y="3317463"/>
            <a:ext cx="28194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Oval 3"/>
          <p:cNvSpPr/>
          <p:nvPr/>
        </p:nvSpPr>
        <p:spPr bwMode="auto">
          <a:xfrm>
            <a:off x="179512" y="4149343"/>
            <a:ext cx="3546987" cy="719817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Oval 4"/>
          <p:cNvSpPr/>
          <p:nvPr/>
        </p:nvSpPr>
        <p:spPr bwMode="auto">
          <a:xfrm>
            <a:off x="6617957" y="4173196"/>
            <a:ext cx="864096" cy="616986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9" name="Straight Arrow Connector 5"/>
          <p:cNvCxnSpPr/>
          <p:nvPr/>
        </p:nvCxnSpPr>
        <p:spPr bwMode="auto">
          <a:xfrm>
            <a:off x="3726499" y="4509253"/>
            <a:ext cx="28194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8805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696200" cy="1143000"/>
          </a:xfrm>
        </p:spPr>
        <p:txBody>
          <a:bodyPr/>
          <a:lstStyle/>
          <a:p>
            <a:r>
              <a:rPr lang="nb-NO" dirty="0" err="1"/>
              <a:t>Classification</a:t>
            </a:r>
            <a:r>
              <a:rPr lang="nb-NO" dirty="0"/>
              <a:t> – </a:t>
            </a:r>
            <a:r>
              <a:rPr lang="nb-NO" dirty="0" err="1"/>
              <a:t>Aquatic</a:t>
            </a:r>
            <a:r>
              <a:rPr lang="nb-NO" dirty="0"/>
              <a:t> </a:t>
            </a:r>
            <a:r>
              <a:rPr lang="nb-NO" dirty="0" err="1"/>
              <a:t>acute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7444" y="1916832"/>
            <a:ext cx="9807996" cy="2427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7318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7644" y="620688"/>
            <a:ext cx="6408712" cy="1143000"/>
          </a:xfrm>
        </p:spPr>
        <p:txBody>
          <a:bodyPr/>
          <a:lstStyle/>
          <a:p>
            <a:r>
              <a:rPr lang="nb-NO" dirty="0" err="1"/>
              <a:t>Classification</a:t>
            </a:r>
            <a:r>
              <a:rPr lang="nb-NO" dirty="0"/>
              <a:t> – </a:t>
            </a:r>
            <a:r>
              <a:rPr lang="nb-NO" dirty="0" err="1"/>
              <a:t>Aquatic</a:t>
            </a:r>
            <a:r>
              <a:rPr lang="nb-NO" dirty="0"/>
              <a:t> </a:t>
            </a:r>
            <a:r>
              <a:rPr lang="nb-NO" dirty="0" err="1"/>
              <a:t>chronic</a:t>
            </a:r>
            <a:endParaRPr lang="nb-NO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988840"/>
            <a:ext cx="10230875" cy="439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96183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Classification</a:t>
            </a:r>
            <a:r>
              <a:rPr lang="nb-NO" dirty="0"/>
              <a:t> – </a:t>
            </a:r>
            <a:r>
              <a:rPr lang="nb-NO" dirty="0" err="1"/>
              <a:t>Acute</a:t>
            </a:r>
            <a:r>
              <a:rPr lang="nb-NO" dirty="0"/>
              <a:t> </a:t>
            </a:r>
            <a:r>
              <a:rPr lang="nb-NO" dirty="0" err="1"/>
              <a:t>toxicity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338536"/>
            <a:ext cx="7696200" cy="1018456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ATE = </a:t>
            </a:r>
            <a:r>
              <a:rPr lang="nb-NO" dirty="0" err="1"/>
              <a:t>Acute</a:t>
            </a:r>
            <a:r>
              <a:rPr lang="nb-NO" dirty="0"/>
              <a:t> </a:t>
            </a:r>
            <a:r>
              <a:rPr lang="nb-NO" dirty="0" err="1"/>
              <a:t>toxicity</a:t>
            </a:r>
            <a:r>
              <a:rPr lang="nb-NO" dirty="0"/>
              <a:t> </a:t>
            </a:r>
            <a:r>
              <a:rPr lang="nb-NO" dirty="0" err="1"/>
              <a:t>estimate</a:t>
            </a:r>
            <a:endParaRPr lang="nb-NO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348880"/>
            <a:ext cx="2160000" cy="21600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005064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379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128" y="116632"/>
            <a:ext cx="3294125" cy="1152128"/>
          </a:xfrm>
          <a:ln w="3810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nb-NO" dirty="0" err="1"/>
              <a:t>Acute</a:t>
            </a:r>
            <a:r>
              <a:rPr lang="nb-NO" dirty="0"/>
              <a:t> </a:t>
            </a:r>
            <a:r>
              <a:rPr lang="nb-NO" dirty="0" err="1"/>
              <a:t>toxicity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23528" y="5820730"/>
                <a:ext cx="5828134" cy="78617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/>
                            </a:rPr>
                            <m:t>𝐴𝑇𝐸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/>
                            </a:rPr>
                            <m:t>𝑚𝑖𝑥</m:t>
                          </m:r>
                        </m:sub>
                      </m:sSub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𝐴𝑇𝐸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100</m:t>
                          </m:r>
                        </m:num>
                        <m:den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=2000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820730"/>
                <a:ext cx="5828134" cy="7861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23528" y="620688"/>
            <a:ext cx="4392438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 err="1"/>
              <a:t>Example</a:t>
            </a:r>
            <a:endParaRPr lang="nb-NO" sz="2400" dirty="0"/>
          </a:p>
          <a:p>
            <a:r>
              <a:rPr lang="nb-NO" sz="2400" dirty="0"/>
              <a:t>A </a:t>
            </a:r>
            <a:r>
              <a:rPr lang="nb-NO" sz="2400" dirty="0">
                <a:solidFill>
                  <a:srgbClr val="FF0000"/>
                </a:solidFill>
              </a:rPr>
              <a:t>5 % </a:t>
            </a:r>
            <a:r>
              <a:rPr lang="nb-NO" sz="2400" dirty="0" err="1"/>
              <a:t>solution</a:t>
            </a:r>
            <a:r>
              <a:rPr lang="nb-NO" sz="2400" dirty="0"/>
              <a:t> </a:t>
            </a:r>
            <a:r>
              <a:rPr lang="nb-NO" sz="2400" dirty="0" err="1"/>
              <a:t>of</a:t>
            </a:r>
            <a:r>
              <a:rPr lang="nb-NO" sz="2400" dirty="0"/>
              <a:t> a </a:t>
            </a:r>
            <a:r>
              <a:rPr lang="nb-NO" sz="2400" dirty="0" err="1"/>
              <a:t>substance</a:t>
            </a:r>
            <a:r>
              <a:rPr lang="nb-NO" sz="2400" dirty="0"/>
              <a:t> </a:t>
            </a:r>
            <a:r>
              <a:rPr lang="nb-NO" sz="2400" dirty="0" err="1"/>
              <a:t>classified</a:t>
            </a:r>
            <a:r>
              <a:rPr lang="nb-NO" sz="2400" dirty="0"/>
              <a:t> as </a:t>
            </a:r>
            <a:r>
              <a:rPr lang="nb-NO" sz="2400" dirty="0" err="1">
                <a:solidFill>
                  <a:srgbClr val="FF0000"/>
                </a:solidFill>
              </a:rPr>
              <a:t>acute</a:t>
            </a:r>
            <a:r>
              <a:rPr lang="nb-NO" sz="2400" dirty="0">
                <a:solidFill>
                  <a:srgbClr val="FF0000"/>
                </a:solidFill>
              </a:rPr>
              <a:t> </a:t>
            </a:r>
            <a:r>
              <a:rPr lang="nb-NO" sz="2400" dirty="0" err="1">
                <a:solidFill>
                  <a:srgbClr val="FF0000"/>
                </a:solidFill>
              </a:rPr>
              <a:t>tox</a:t>
            </a:r>
            <a:r>
              <a:rPr lang="nb-NO" sz="2400" dirty="0">
                <a:solidFill>
                  <a:srgbClr val="FF0000"/>
                </a:solidFill>
              </a:rPr>
              <a:t>. 3 </a:t>
            </a:r>
            <a:r>
              <a:rPr lang="nb-NO" sz="2400" dirty="0">
                <a:solidFill>
                  <a:schemeClr val="tx1"/>
                </a:solidFill>
              </a:rPr>
              <a:t>– oral </a:t>
            </a:r>
            <a:r>
              <a:rPr lang="nb-NO" sz="2400" dirty="0" err="1">
                <a:solidFill>
                  <a:schemeClr val="tx1"/>
                </a:solidFill>
              </a:rPr>
              <a:t>exposure</a:t>
            </a:r>
            <a:endParaRPr lang="nb-NO" sz="24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67" y="2215712"/>
            <a:ext cx="7146553" cy="337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/>
          <p:cNvSpPr/>
          <p:nvPr/>
        </p:nvSpPr>
        <p:spPr bwMode="auto">
          <a:xfrm>
            <a:off x="179512" y="3823210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300192" y="4149080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6247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5" grpId="0" animBg="1"/>
      <p:bldP spid="1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393062" cy="5688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Oval 3"/>
          <p:cNvSpPr/>
          <p:nvPr/>
        </p:nvSpPr>
        <p:spPr bwMode="auto">
          <a:xfrm>
            <a:off x="7164288" y="1772816"/>
            <a:ext cx="1368152" cy="72008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58327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128" y="116632"/>
            <a:ext cx="3294125" cy="1152128"/>
          </a:xfrm>
          <a:ln w="38100">
            <a:solidFill>
              <a:srgbClr val="0070C0"/>
            </a:solidFill>
          </a:ln>
        </p:spPr>
        <p:txBody>
          <a:bodyPr/>
          <a:lstStyle/>
          <a:p>
            <a:pPr algn="ctr"/>
            <a:r>
              <a:rPr lang="nb-NO" dirty="0" err="1"/>
              <a:t>Acute</a:t>
            </a:r>
            <a:r>
              <a:rPr lang="nb-NO" dirty="0"/>
              <a:t> </a:t>
            </a:r>
            <a:r>
              <a:rPr lang="nb-NO" dirty="0" err="1"/>
              <a:t>toxicity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23528" y="5820730"/>
                <a:ext cx="5828134" cy="78617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/>
                            </a:rPr>
                            <m:t>𝐴𝑇𝐸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/>
                            </a:rPr>
                            <m:t>𝑚𝑖𝑥</m:t>
                          </m:r>
                        </m:sub>
                      </m:sSub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𝐴𝑇𝐸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/>
                            </a:rPr>
                            <m:t>100∗</m:t>
                          </m:r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100</m:t>
                          </m:r>
                        </m:num>
                        <m:den>
                          <m:r>
                            <a:rPr lang="nb-NO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nb-NO" sz="2400" b="0" i="1" smtClean="0">
                          <a:latin typeface="Cambria Math"/>
                        </a:rPr>
                        <m:t>=2000</m:t>
                      </m:r>
                    </m:oMath>
                  </m:oMathPara>
                </a14:m>
                <a:endParaRPr lang="nb-NO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820730"/>
                <a:ext cx="5828134" cy="7861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23528" y="620688"/>
            <a:ext cx="4392438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400" dirty="0" err="1"/>
              <a:t>Example</a:t>
            </a:r>
            <a:endParaRPr lang="nb-NO" sz="2400" dirty="0"/>
          </a:p>
          <a:p>
            <a:r>
              <a:rPr lang="nb-NO" sz="2400" dirty="0"/>
              <a:t>A </a:t>
            </a:r>
            <a:r>
              <a:rPr lang="nb-NO" sz="2400" dirty="0">
                <a:solidFill>
                  <a:srgbClr val="FF0000"/>
                </a:solidFill>
              </a:rPr>
              <a:t>5 % </a:t>
            </a:r>
            <a:r>
              <a:rPr lang="nb-NO" sz="2400" dirty="0" err="1"/>
              <a:t>solution</a:t>
            </a:r>
            <a:r>
              <a:rPr lang="nb-NO" sz="2400" dirty="0"/>
              <a:t> </a:t>
            </a:r>
            <a:r>
              <a:rPr lang="nb-NO" sz="2400" dirty="0" err="1"/>
              <a:t>of</a:t>
            </a:r>
            <a:r>
              <a:rPr lang="nb-NO" sz="2400" dirty="0"/>
              <a:t> a </a:t>
            </a:r>
            <a:r>
              <a:rPr lang="nb-NO" sz="2400" dirty="0" err="1"/>
              <a:t>substance</a:t>
            </a:r>
            <a:r>
              <a:rPr lang="nb-NO" sz="2400" dirty="0"/>
              <a:t> </a:t>
            </a:r>
            <a:r>
              <a:rPr lang="nb-NO" sz="2400" dirty="0" err="1"/>
              <a:t>classified</a:t>
            </a:r>
            <a:r>
              <a:rPr lang="nb-NO" sz="2400" dirty="0"/>
              <a:t> as </a:t>
            </a:r>
            <a:r>
              <a:rPr lang="nb-NO" sz="2400" dirty="0" err="1">
                <a:solidFill>
                  <a:srgbClr val="FF0000"/>
                </a:solidFill>
              </a:rPr>
              <a:t>acute</a:t>
            </a:r>
            <a:r>
              <a:rPr lang="nb-NO" sz="2400" dirty="0">
                <a:solidFill>
                  <a:srgbClr val="FF0000"/>
                </a:solidFill>
              </a:rPr>
              <a:t> </a:t>
            </a:r>
            <a:r>
              <a:rPr lang="nb-NO" sz="2400" dirty="0" err="1">
                <a:solidFill>
                  <a:srgbClr val="FF0000"/>
                </a:solidFill>
              </a:rPr>
              <a:t>tox</a:t>
            </a:r>
            <a:r>
              <a:rPr lang="nb-NO" sz="2400" dirty="0">
                <a:solidFill>
                  <a:srgbClr val="FF0000"/>
                </a:solidFill>
              </a:rPr>
              <a:t>. 3 </a:t>
            </a:r>
            <a:r>
              <a:rPr lang="nb-NO" sz="2400" dirty="0">
                <a:solidFill>
                  <a:schemeClr val="tx1"/>
                </a:solidFill>
              </a:rPr>
              <a:t>– oral </a:t>
            </a:r>
            <a:r>
              <a:rPr lang="nb-NO" sz="2400" dirty="0" err="1">
                <a:solidFill>
                  <a:schemeClr val="tx1"/>
                </a:solidFill>
              </a:rPr>
              <a:t>exposure</a:t>
            </a:r>
            <a:endParaRPr lang="nb-NO" sz="24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39034"/>
            <a:ext cx="7146553" cy="3373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Oval 14"/>
          <p:cNvSpPr/>
          <p:nvPr/>
        </p:nvSpPr>
        <p:spPr bwMode="auto">
          <a:xfrm>
            <a:off x="179512" y="3823210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300192" y="4255258"/>
            <a:ext cx="648072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710478"/>
      </p:ext>
    </p:extLst>
  </p:cSld>
  <p:clrMapOvr>
    <a:masterClrMapping/>
  </p:clrMapOvr>
  <p:transition spd="slow">
    <p:push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 2 – </a:t>
            </a:r>
            <a:r>
              <a:rPr lang="nb-NO" dirty="0" err="1"/>
              <a:t>Classifying</a:t>
            </a:r>
            <a:r>
              <a:rPr lang="nb-NO" dirty="0"/>
              <a:t> and </a:t>
            </a:r>
            <a:r>
              <a:rPr lang="nb-NO" dirty="0" err="1"/>
              <a:t>making</a:t>
            </a:r>
            <a:r>
              <a:rPr lang="nb-NO" dirty="0"/>
              <a:t> </a:t>
            </a:r>
            <a:r>
              <a:rPr lang="nb-NO" dirty="0" err="1"/>
              <a:t>labels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43608" y="2564904"/>
            <a:ext cx="7643192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/>
              <a:t>Label</a:t>
            </a:r>
            <a:r>
              <a:rPr lang="nb-NO" dirty="0"/>
              <a:t>  4 mol/L ZnCl</a:t>
            </a:r>
            <a:r>
              <a:rPr lang="nb-NO" baseline="-25000" dirty="0"/>
              <a:t>2</a:t>
            </a:r>
            <a:r>
              <a:rPr lang="nb-NO" dirty="0"/>
              <a:t> in 1 L </a:t>
            </a:r>
            <a:r>
              <a:rPr lang="nb-NO" dirty="0" err="1"/>
              <a:t>bottle</a:t>
            </a:r>
            <a:r>
              <a:rPr lang="nb-NO" dirty="0"/>
              <a:t> </a:t>
            </a:r>
          </a:p>
          <a:p>
            <a:pPr marL="0" indent="0">
              <a:buNone/>
            </a:pPr>
            <a:r>
              <a:rPr lang="nb-NO" dirty="0"/>
              <a:t>(</a:t>
            </a:r>
            <a:r>
              <a:rPr lang="nb-NO" dirty="0" err="1"/>
              <a:t>density</a:t>
            </a:r>
            <a:r>
              <a:rPr lang="nb-NO" dirty="0"/>
              <a:t> 1,4 g/</a:t>
            </a:r>
            <a:r>
              <a:rPr lang="nb-NO" dirty="0" err="1"/>
              <a:t>mL</a:t>
            </a:r>
            <a:r>
              <a:rPr lang="nb-NO" dirty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7770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boks 25"/>
          <p:cNvSpPr txBox="1">
            <a:spLocks noChangeArrowheads="1"/>
          </p:cNvSpPr>
          <p:nvPr/>
        </p:nvSpPr>
        <p:spPr bwMode="auto">
          <a:xfrm>
            <a:off x="4860032" y="1412775"/>
            <a:ext cx="3819525" cy="5051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600" b="1" dirty="0" err="1">
                <a:latin typeface="Calibri"/>
                <a:ea typeface="Times New Roman"/>
                <a:cs typeface="Times New Roman"/>
              </a:rPr>
              <a:t>Zinc</a:t>
            </a:r>
            <a:r>
              <a:rPr lang="nb-NO" sz="1600" b="1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600" b="1" dirty="0" err="1">
                <a:latin typeface="Calibri"/>
                <a:ea typeface="Times New Roman"/>
                <a:cs typeface="Times New Roman"/>
              </a:rPr>
              <a:t>chloride</a:t>
            </a:r>
            <a:r>
              <a:rPr lang="nb-NO" sz="1600" b="1" dirty="0">
                <a:latin typeface="Calibri"/>
                <a:ea typeface="Times New Roman"/>
                <a:cs typeface="Times New Roman"/>
              </a:rPr>
              <a:t>, 4 mol/L ZnCl</a:t>
            </a:r>
            <a:r>
              <a:rPr lang="nb-NO" sz="1600" b="1" baseline="-25000" dirty="0">
                <a:latin typeface="Calibri"/>
                <a:ea typeface="Times New Roman"/>
                <a:cs typeface="Times New Roman"/>
              </a:rPr>
              <a:t>2</a:t>
            </a:r>
            <a:r>
              <a:rPr lang="nb-NO" sz="1600" b="1" dirty="0">
                <a:latin typeface="Calibri"/>
                <a:ea typeface="Times New Roman"/>
                <a:cs typeface="Times New Roman"/>
              </a:rPr>
              <a:t> </a:t>
            </a:r>
            <a:r>
              <a:rPr lang="da-DK" sz="1600" b="1" dirty="0">
                <a:effectLst/>
                <a:latin typeface="Calibri"/>
                <a:ea typeface="Times New Roman"/>
                <a:cs typeface="Times New Roman"/>
              </a:rPr>
              <a:t> 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</a:t>
            </a:r>
            <a:endParaRPr lang="nb-NO" sz="1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13710" y="620686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err="1"/>
              <a:t>Label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625552"/>
            <a:ext cx="3563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err="1"/>
              <a:t>Classification</a:t>
            </a:r>
            <a:endParaRPr lang="nb-NO" dirty="0"/>
          </a:p>
        </p:txBody>
      </p:sp>
      <p:sp>
        <p:nvSpPr>
          <p:cNvPr id="7" name="Tekstboks 25"/>
          <p:cNvSpPr txBox="1">
            <a:spLocks noChangeArrowheads="1"/>
          </p:cNvSpPr>
          <p:nvPr/>
        </p:nvSpPr>
        <p:spPr bwMode="auto">
          <a:xfrm>
            <a:off x="536451" y="1484784"/>
            <a:ext cx="3819525" cy="16561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52609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</a:t>
            </a:r>
            <a:r>
              <a:rPr lang="nb-NO" dirty="0"/>
              <a:t> 3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r>
              <a:rPr lang="nb-NO" dirty="0"/>
              <a:t>3a) Make a </a:t>
            </a:r>
            <a:r>
              <a:rPr lang="nb-NO" dirty="0" err="1"/>
              <a:t>label</a:t>
            </a:r>
            <a:r>
              <a:rPr lang="nb-NO" dirty="0"/>
              <a:t> for 9 % NH</a:t>
            </a:r>
            <a:r>
              <a:rPr lang="nb-NO" baseline="-25000" dirty="0"/>
              <a:t>3 </a:t>
            </a:r>
            <a:r>
              <a:rPr lang="nb-NO" dirty="0"/>
              <a:t>in 1L </a:t>
            </a:r>
            <a:r>
              <a:rPr lang="nb-NO" dirty="0" err="1"/>
              <a:t>bottle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3b) (</a:t>
            </a:r>
            <a:r>
              <a:rPr lang="nb-NO" dirty="0" err="1"/>
              <a:t>optional</a:t>
            </a:r>
            <a:r>
              <a:rPr lang="nb-NO" dirty="0"/>
              <a:t>) Make a </a:t>
            </a:r>
            <a:r>
              <a:rPr lang="nb-NO" dirty="0" err="1"/>
              <a:t>label</a:t>
            </a:r>
            <a:r>
              <a:rPr lang="nb-NO" dirty="0"/>
              <a:t> for 0,3 mol/L HNO</a:t>
            </a:r>
            <a:r>
              <a:rPr lang="nb-NO" baseline="-25000" dirty="0"/>
              <a:t>3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51270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526760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>
                <a:latin typeface="Calibri"/>
                <a:ea typeface="Times New Roman"/>
                <a:cs typeface="Times New Roman"/>
              </a:rPr>
              <a:t>Ammoniakk</a:t>
            </a:r>
            <a:r>
              <a:rPr lang="da-DK" sz="1600" b="1" dirty="0">
                <a:effectLst/>
                <a:latin typeface="Calibri"/>
                <a:ea typeface="Times New Roman"/>
                <a:cs typeface="Times New Roman"/>
              </a:rPr>
              <a:t> 9 % NH</a:t>
            </a:r>
            <a:r>
              <a:rPr lang="da-DK" sz="1600" b="1" baseline="-25000" dirty="0">
                <a:effectLst/>
                <a:latin typeface="Calibri"/>
                <a:ea typeface="Times New Roman"/>
                <a:cs typeface="Times New Roman"/>
              </a:rPr>
              <a:t>3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1336-21-6</a:t>
            </a:r>
            <a:endParaRPr lang="nb-NO" sz="1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Fare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Gir alvorlige etseskader på hud og øyne.</a:t>
            </a:r>
            <a:b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</a:b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Kan forårsake irritasjon av luftveiene.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Benytt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øyevern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Unngå innånding av gass.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VED HUDKONTAKT (eller håret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): Tilsølte klær må fjernes straks.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Skyll huden med vann. VED KONTAKT MED ØYNENE: Skyll forsiktig med vann i flere minutter. Fjern eventuelle kontaktlinser dersom dette enkelt lar seg gjøre. Fortsett skyllingen.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Kontakt umiddelbart et GIFTINFORMASJONSSENTER eller lege.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1584176" cy="1584176"/>
          </a:xfrm>
          <a:prstGeom prst="rect">
            <a:avLst/>
          </a:prstGeom>
        </p:spPr>
      </p:pic>
      <p:pic>
        <p:nvPicPr>
          <p:cNvPr id="4" name="Picture 3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268760"/>
            <a:ext cx="1584000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6263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4979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>
                <a:latin typeface="Calibri"/>
                <a:ea typeface="Times New Roman"/>
                <a:cs typeface="Times New Roman"/>
              </a:rPr>
              <a:t>Ammonia</a:t>
            </a:r>
            <a:r>
              <a:rPr lang="da-DK" sz="1600" b="1" dirty="0">
                <a:effectLst/>
                <a:latin typeface="Calibri"/>
                <a:ea typeface="Times New Roman"/>
                <a:cs typeface="Times New Roman"/>
              </a:rPr>
              <a:t> 9 % NH</a:t>
            </a:r>
            <a:r>
              <a:rPr lang="da-DK" sz="1600" b="1" baseline="-25000" dirty="0">
                <a:effectLst/>
                <a:latin typeface="Calibri"/>
                <a:ea typeface="Times New Roman"/>
                <a:cs typeface="Times New Roman"/>
              </a:rPr>
              <a:t>3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1336-21-6</a:t>
            </a:r>
            <a:endParaRPr lang="nb-NO" sz="1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Danger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 severe skin burns and eye damage.</a:t>
            </a: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/>
            </a:r>
            <a:b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</a:b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May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respiratory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 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Wear eye protection.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Avoid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breathing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gas.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IF ON SKIN (or hair): Take off immediately all contaminated clothing. Rinse skin with water. IF IN EYES: Rinse cautiously with water for several minutes. Remove contact lenses, if present and easy to do. Continue rinsing.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Immediately call a POISON Center or doctor.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Department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of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Chemistry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8760"/>
            <a:ext cx="1584176" cy="1584176"/>
          </a:xfrm>
          <a:prstGeom prst="rect">
            <a:avLst/>
          </a:prstGeom>
        </p:spPr>
      </p:pic>
      <p:pic>
        <p:nvPicPr>
          <p:cNvPr id="4" name="Picture 3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268760"/>
            <a:ext cx="1584000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767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461953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>
                <a:latin typeface="Calibri"/>
                <a:ea typeface="Times New Roman"/>
                <a:cs typeface="Times New Roman"/>
              </a:rPr>
              <a:t>Salpetersyre</a:t>
            </a:r>
            <a:r>
              <a:rPr lang="da-DK" sz="1600" b="1" dirty="0"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0,3 mol/L</a:t>
            </a:r>
            <a:r>
              <a:rPr lang="da-DK" sz="1600" b="1" dirty="0">
                <a:effectLst/>
                <a:latin typeface="Calibri"/>
                <a:ea typeface="Times New Roman"/>
                <a:cs typeface="Times New Roman"/>
              </a:rPr>
              <a:t> HNO</a:t>
            </a:r>
            <a:r>
              <a:rPr lang="da-DK" sz="1600" b="1" baseline="-25000" dirty="0">
                <a:effectLst/>
                <a:latin typeface="Calibri"/>
                <a:ea typeface="Times New Roman"/>
                <a:cs typeface="Times New Roman"/>
              </a:rPr>
              <a:t>3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7697-37-2</a:t>
            </a:r>
            <a:endParaRPr lang="nb-NO" sz="1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Advarsel</a:t>
            </a: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Irriterer huden.</a:t>
            </a: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Gir alvorlig øyeirritasjon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Benytt øyevern. Vask hendene grundig etter bruk. Ved vedvarende øyeirritasjon: Søk legehjelp.</a:t>
            </a:r>
          </a:p>
          <a:p>
            <a:pPr>
              <a:lnSpc>
                <a:spcPct val="107000"/>
              </a:lnSpc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40768"/>
            <a:ext cx="1584000" cy="1584000"/>
          </a:xfrm>
          <a:prstGeom prst="rect">
            <a:avLst/>
          </a:prstGeom>
        </p:spPr>
      </p:pic>
      <p:sp>
        <p:nvSpPr>
          <p:cNvPr id="6" name="Tekstboks 25"/>
          <p:cNvSpPr txBox="1">
            <a:spLocks noChangeArrowheads="1"/>
          </p:cNvSpPr>
          <p:nvPr/>
        </p:nvSpPr>
        <p:spPr bwMode="auto">
          <a:xfrm>
            <a:off x="4740496" y="681673"/>
            <a:ext cx="3819525" cy="461953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>
                <a:latin typeface="Calibri"/>
                <a:ea typeface="Times New Roman"/>
                <a:cs typeface="Times New Roman"/>
              </a:rPr>
              <a:t>Nitric acid 0,3 mol/L HNO</a:t>
            </a:r>
            <a:r>
              <a:rPr lang="da-DK" sz="1600" b="1" baseline="-25000" dirty="0">
                <a:latin typeface="Calibri"/>
                <a:ea typeface="Times New Roman"/>
                <a:cs typeface="Times New Roman"/>
              </a:rPr>
              <a:t>3</a:t>
            </a:r>
            <a:endParaRPr lang="nb-NO" sz="1100" baseline="-250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7697-37-2</a:t>
            </a:r>
            <a:endParaRPr lang="nb-NO" sz="10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Warning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skin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 </a:t>
            </a:r>
          </a:p>
          <a:p>
            <a:pPr>
              <a:spcAft>
                <a:spcPts val="0"/>
              </a:spcAft>
            </a:pP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serious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eye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dirty="0">
                <a:latin typeface="Calibri"/>
                <a:ea typeface="Times New Roman"/>
                <a:cs typeface="Times New Roman"/>
              </a:rPr>
              <a:t>Wear eye protection.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Wash hands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thoroughly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after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handling.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If eye irritation persists: Get medical advice/attention.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Department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of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Chemistry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</a:p>
        </p:txBody>
      </p:sp>
      <p:pic>
        <p:nvPicPr>
          <p:cNvPr id="8" name="Picture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340768"/>
            <a:ext cx="1584000" cy="15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1753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Exercise</a:t>
            </a:r>
            <a:r>
              <a:rPr lang="nb-NO" dirty="0"/>
              <a:t> 4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4a) Make a </a:t>
            </a:r>
            <a:r>
              <a:rPr lang="nb-NO" dirty="0" err="1"/>
              <a:t>label</a:t>
            </a:r>
            <a:r>
              <a:rPr lang="nb-NO" dirty="0"/>
              <a:t> for 0,2 mol/L CuSO</a:t>
            </a:r>
            <a:r>
              <a:rPr lang="nb-NO" baseline="-25000" dirty="0"/>
              <a:t>4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4b) (</a:t>
            </a:r>
            <a:r>
              <a:rPr lang="nb-NO" dirty="0" err="1"/>
              <a:t>optional</a:t>
            </a:r>
            <a:r>
              <a:rPr lang="nb-NO" dirty="0"/>
              <a:t>) Make a </a:t>
            </a:r>
            <a:r>
              <a:rPr lang="nb-NO" dirty="0" err="1"/>
              <a:t>label</a:t>
            </a:r>
            <a:r>
              <a:rPr lang="nb-NO" dirty="0"/>
              <a:t> for 1 mol/L ZnCl</a:t>
            </a:r>
            <a:r>
              <a:rPr lang="nb-NO" baseline="-25000" dirty="0"/>
              <a:t>2</a:t>
            </a:r>
          </a:p>
          <a:p>
            <a:pPr marL="0" indent="0">
              <a:buNone/>
            </a:pPr>
            <a:endParaRPr lang="nb-NO" baseline="-25000" dirty="0"/>
          </a:p>
          <a:p>
            <a:pPr marL="0" indent="0">
              <a:buNone/>
            </a:pPr>
            <a:endParaRPr lang="nb-NO" baseline="-25000" dirty="0"/>
          </a:p>
        </p:txBody>
      </p:sp>
    </p:spTree>
    <p:extLst>
      <p:ext uri="{BB962C8B-B14F-4D97-AF65-F5344CB8AC3E}">
        <p14:creationId xmlns:p14="http://schemas.microsoft.com/office/powerpoint/2010/main" val="21001676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5576" y="836712"/>
            <a:ext cx="3315470" cy="41874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>
                <a:latin typeface="Calibri"/>
                <a:ea typeface="Times New Roman"/>
                <a:cs typeface="Times New Roman"/>
              </a:rPr>
              <a:t>Kobber(II)sulfat,</a:t>
            </a:r>
            <a:r>
              <a:rPr lang="da-DK" sz="1600" b="1" dirty="0">
                <a:effectLst/>
                <a:latin typeface="Calibri"/>
                <a:ea typeface="Times New Roman"/>
                <a:cs typeface="Times New Roman"/>
              </a:rPr>
              <a:t> 0,2 mol/L CuSO</a:t>
            </a:r>
            <a:r>
              <a:rPr lang="da-DK" sz="1600" b="1" baseline="-25000" dirty="0">
                <a:latin typeface="Calibri"/>
                <a:ea typeface="Times New Roman"/>
                <a:cs typeface="Times New Roman"/>
              </a:rPr>
              <a:t>4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7758-98-7</a:t>
            </a:r>
            <a:endParaRPr lang="nb-NO" sz="1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Giftig med langtidsvirkning for liv i vann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Unngå utslipp til miljøet. Samle opp spill.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84784"/>
            <a:ext cx="1957253" cy="193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6683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5576" y="836712"/>
            <a:ext cx="3315470" cy="43204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>
                <a:latin typeface="Calibri"/>
                <a:ea typeface="Times New Roman"/>
                <a:cs typeface="Times New Roman"/>
              </a:rPr>
              <a:t>Copper(II)sulfate,</a:t>
            </a:r>
            <a:r>
              <a:rPr lang="da-DK" sz="1600" b="1" dirty="0">
                <a:effectLst/>
                <a:latin typeface="Calibri"/>
                <a:ea typeface="Times New Roman"/>
                <a:cs typeface="Times New Roman"/>
              </a:rPr>
              <a:t> 0,2 mol/L CuSO</a:t>
            </a:r>
            <a:r>
              <a:rPr lang="da-DK" sz="1600" b="1" baseline="-25000" dirty="0">
                <a:latin typeface="Calibri"/>
                <a:ea typeface="Times New Roman"/>
                <a:cs typeface="Times New Roman"/>
              </a:rPr>
              <a:t>4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7758-98-7</a:t>
            </a:r>
            <a:endParaRPr lang="nb-NO" sz="1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Toxic to aquatic life with long lasting effects.</a:t>
            </a: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Avoid release to the environment.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Collect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spillage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Department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of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chemistry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by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Svein Tveit 09.08.2019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84784"/>
            <a:ext cx="1957253" cy="193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317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boks 25"/>
          <p:cNvSpPr txBox="1">
            <a:spLocks noChangeArrowheads="1"/>
          </p:cNvSpPr>
          <p:nvPr/>
        </p:nvSpPr>
        <p:spPr bwMode="auto">
          <a:xfrm>
            <a:off x="752474" y="681673"/>
            <a:ext cx="3819525" cy="5051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>
                <a:latin typeface="Calibri"/>
                <a:ea typeface="Times New Roman"/>
                <a:cs typeface="Times New Roman"/>
              </a:rPr>
              <a:t>Sinkklorid</a:t>
            </a:r>
            <a:r>
              <a:rPr lang="da-DK" sz="1600" b="1" dirty="0"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1 mol/L ZnCl</a:t>
            </a:r>
            <a:r>
              <a:rPr lang="da-DK" sz="1600" b="1" baseline="-25000" dirty="0">
                <a:effectLst/>
                <a:latin typeface="Calibri"/>
                <a:ea typeface="Times New Roman"/>
                <a:cs typeface="Times New Roman"/>
              </a:rPr>
              <a:t>2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7646-85-7</a:t>
            </a:r>
            <a:endParaRPr lang="nb-NO" sz="1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Fare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Gir alvorlige etseskader på hud og øyne.</a:t>
            </a:r>
            <a:b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</a:b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Kan forårsake irritasjon av luftveiene.</a:t>
            </a:r>
          </a:p>
          <a:p>
            <a:pPr>
              <a:spcAft>
                <a:spcPts val="0"/>
              </a:spcAft>
            </a:pP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Giftig, med langtidsvirkning, for liv i vann.</a:t>
            </a:r>
            <a:r>
              <a:rPr lang="nb-NO" sz="11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 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Benytt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øyevern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.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Unngå innånding av gass.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VED HUDKONTAKT (eller håret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): Tilsølte klær må fjernes straks.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Skyll huden med vann. VED KONTAKT MED ØYNENE: Skyll forsiktig med vann i flere minutter. Fjern eventuelle kontaktlinser dersom dette enkelt lar seg gjøre. Fortsett skyllingen. 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Kontakt umiddelbart et GIFTINFORMASJONSSENTER eller lege. Unngå utslipp til miljøet. Samle opp spill. 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Kjemisk institutt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>
                <a:effectLst/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 26, Oslo, 22855536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effectLst/>
                <a:latin typeface="Calibri"/>
                <a:ea typeface="Times New Roman"/>
                <a:cs typeface="Times New Roman"/>
              </a:rPr>
              <a:t>Laget av Svein Tveit 09.08.2019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20" y="1268760"/>
            <a:ext cx="1224000" cy="12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751" y="1268760"/>
            <a:ext cx="1224000" cy="122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186" y="1268760"/>
            <a:ext cx="1237377" cy="1224000"/>
          </a:xfrm>
          <a:prstGeom prst="rect">
            <a:avLst/>
          </a:prstGeom>
        </p:spPr>
      </p:pic>
      <p:sp>
        <p:nvSpPr>
          <p:cNvPr id="8" name="Tekstboks 25"/>
          <p:cNvSpPr txBox="1">
            <a:spLocks noChangeArrowheads="1"/>
          </p:cNvSpPr>
          <p:nvPr/>
        </p:nvSpPr>
        <p:spPr bwMode="auto">
          <a:xfrm>
            <a:off x="4788024" y="681673"/>
            <a:ext cx="3819525" cy="50515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600" b="1" dirty="0">
                <a:latin typeface="Calibri"/>
                <a:ea typeface="Times New Roman"/>
                <a:cs typeface="Times New Roman"/>
              </a:rPr>
              <a:t>Zinc Chloride</a:t>
            </a:r>
            <a:r>
              <a:rPr lang="da-DK" sz="1600" b="1" dirty="0">
                <a:effectLst/>
                <a:latin typeface="Calibri"/>
                <a:ea typeface="Times New Roman"/>
                <a:cs typeface="Times New Roman"/>
              </a:rPr>
              <a:t> </a:t>
            </a:r>
            <a:r>
              <a:rPr lang="da-DK" sz="1600" b="1" dirty="0">
                <a:latin typeface="Calibri"/>
                <a:ea typeface="Times New Roman"/>
                <a:cs typeface="Times New Roman"/>
              </a:rPr>
              <a:t>1 mol/L ZnCl</a:t>
            </a:r>
            <a:r>
              <a:rPr lang="da-DK" sz="1600" b="1" baseline="-25000" dirty="0">
                <a:effectLst/>
                <a:latin typeface="Calibri"/>
                <a:ea typeface="Times New Roman"/>
                <a:cs typeface="Times New Roman"/>
              </a:rPr>
              <a:t>2</a:t>
            </a:r>
            <a:endParaRPr lang="nb-NO" sz="1100" baseline="-25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a-DK" sz="1200" b="1" dirty="0">
                <a:latin typeface="Calibri"/>
                <a:ea typeface="Times New Roman"/>
                <a:cs typeface="Times New Roman"/>
              </a:rPr>
              <a:t>CAS nr. 7646-85-7</a:t>
            </a:r>
            <a:endParaRPr lang="nb-NO" sz="10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100" dirty="0">
                <a:effectLst/>
                <a:latin typeface="Calibri"/>
                <a:ea typeface="Times New Roman"/>
                <a:cs typeface="Times New Roman"/>
              </a:rPr>
              <a:t> </a:t>
            </a: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1100" dirty="0" err="1">
                <a:solidFill>
                  <a:srgbClr val="000000"/>
                </a:solidFill>
                <a:effectLst/>
                <a:latin typeface="Calibri"/>
                <a:ea typeface="Times New Roman"/>
                <a:cs typeface="Times New Roman"/>
              </a:rPr>
              <a:t>Danger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Causes severe skin burns and eye damage.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/>
            </a:r>
            <a:b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</a:b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May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cause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respiratory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irritation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 </a:t>
            </a:r>
            <a:endParaRPr lang="nb-NO" sz="1200" dirty="0">
              <a:solidFill>
                <a:srgbClr val="000000"/>
              </a:solidFill>
              <a:latin typeface="Calibri"/>
              <a:ea typeface="Times New Roman"/>
              <a:cs typeface="Calibri"/>
            </a:endParaRPr>
          </a:p>
          <a:p>
            <a:r>
              <a:rPr lang="en-US" sz="12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Toxic to aquatic life with long lasting effects.</a:t>
            </a:r>
            <a:endParaRPr lang="nb-NO" sz="1200" dirty="0">
              <a:solidFill>
                <a:srgbClr val="000000"/>
              </a:solidFill>
              <a:effectLst/>
              <a:latin typeface="Calibri"/>
              <a:ea typeface="Times New Roman"/>
              <a:cs typeface="Calibri"/>
            </a:endParaRPr>
          </a:p>
          <a:p>
            <a:pPr>
              <a:spcAft>
                <a:spcPts val="0"/>
              </a:spcAft>
            </a:pPr>
            <a:r>
              <a:rPr lang="nb-NO" sz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Calibri"/>
              </a:rPr>
              <a:t> </a:t>
            </a:r>
          </a:p>
          <a:p>
            <a:pPr>
              <a:lnSpc>
                <a:spcPct val="107000"/>
              </a:lnSpc>
            </a:pP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Wear eye protection.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Avoid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breathing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gas.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IF ON SKIN (or hair): Take off immediately all contaminated clothing. Rinse skin with water. IF IN EYES: Rinse cautiously with water for several minutes. Remove contact lenses, if present and easy to do. Continue rinsing.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en-US" sz="1100" dirty="0">
                <a:latin typeface="Calibri"/>
                <a:ea typeface="Times New Roman"/>
                <a:cs typeface="Times New Roman"/>
              </a:rPr>
              <a:t>Immediately call a POISON Center or doctor. </a:t>
            </a:r>
            <a:r>
              <a:rPr lang="en-US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Avoid release to the environment.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Collect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 </a:t>
            </a:r>
            <a:r>
              <a:rPr lang="nb-NO" sz="1100" dirty="0" err="1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spillage</a:t>
            </a:r>
            <a:r>
              <a:rPr lang="nb-NO" sz="1100" dirty="0">
                <a:solidFill>
                  <a:srgbClr val="000000"/>
                </a:solidFill>
                <a:latin typeface="Calibri"/>
                <a:ea typeface="Times New Roman"/>
                <a:cs typeface="Calibri"/>
              </a:rPr>
              <a:t>.</a:t>
            </a:r>
            <a:endParaRPr lang="en-US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effectLst/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>
                <a:latin typeface="Calibri"/>
                <a:ea typeface="Times New Roman"/>
                <a:cs typeface="Times New Roman"/>
              </a:rPr>
              <a:t>Department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of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chemistry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, Sem </a:t>
            </a:r>
            <a:r>
              <a:rPr lang="nb-NO" sz="1100" dirty="0" err="1">
                <a:latin typeface="Calibri"/>
                <a:ea typeface="Times New Roman"/>
                <a:cs typeface="Times New Roman"/>
              </a:rPr>
              <a:t>Sælandsvei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26, Oslo, 22855536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nb-NO" sz="1100" dirty="0"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nb-NO" sz="1100" dirty="0" err="1">
                <a:latin typeface="Calibri"/>
                <a:ea typeface="Times New Roman"/>
                <a:cs typeface="Times New Roman"/>
              </a:rPr>
              <a:t>Made</a:t>
            </a:r>
            <a:r>
              <a:rPr lang="nb-NO" sz="1100" dirty="0">
                <a:latin typeface="Calibri"/>
                <a:ea typeface="Times New Roman"/>
                <a:cs typeface="Times New Roman"/>
              </a:rPr>
              <a:t> by Svein Tveit 09.08.2019</a:t>
            </a:r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803" y="1268760"/>
            <a:ext cx="1224000" cy="1224000"/>
          </a:xfrm>
          <a:prstGeom prst="rect">
            <a:avLst/>
          </a:prstGeom>
        </p:spPr>
      </p:pic>
      <p:pic>
        <p:nvPicPr>
          <p:cNvPr id="10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715" y="1268760"/>
            <a:ext cx="1224000" cy="1224000"/>
          </a:xfrm>
          <a:prstGeom prst="rect">
            <a:avLst/>
          </a:prstGeom>
        </p:spPr>
      </p:pic>
      <p:pic>
        <p:nvPicPr>
          <p:cNvPr id="11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715" y="1268760"/>
            <a:ext cx="1237377" cy="12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8384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600" y="404664"/>
            <a:ext cx="7696200" cy="1143000"/>
          </a:xfrm>
        </p:spPr>
        <p:txBody>
          <a:bodyPr/>
          <a:lstStyle/>
          <a:p>
            <a:r>
              <a:rPr lang="nb-NO" dirty="0" err="1"/>
              <a:t>Harmonised</a:t>
            </a:r>
            <a:r>
              <a:rPr lang="nb-NO" dirty="0"/>
              <a:t> </a:t>
            </a:r>
            <a:r>
              <a:rPr lang="nb-NO" dirty="0" err="1"/>
              <a:t>classification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4232" y="1402432"/>
            <a:ext cx="7696200" cy="4114800"/>
          </a:xfrm>
        </p:spPr>
        <p:txBody>
          <a:bodyPr/>
          <a:lstStyle/>
          <a:p>
            <a:r>
              <a:rPr lang="en-US" dirty="0" err="1"/>
              <a:t>Harmonised</a:t>
            </a:r>
            <a:r>
              <a:rPr lang="en-US" dirty="0"/>
              <a:t> classification (as provided in Annex VI to CLP), must always be used by a manufacturer</a:t>
            </a:r>
          </a:p>
          <a:p>
            <a:r>
              <a:rPr lang="en-US" dirty="0" err="1"/>
              <a:t>Harmonised</a:t>
            </a:r>
            <a:r>
              <a:rPr lang="en-US" dirty="0"/>
              <a:t> classification normally applies to those properties of the highest concern</a:t>
            </a:r>
          </a:p>
          <a:p>
            <a:r>
              <a:rPr lang="en-US" dirty="0"/>
              <a:t>Where some, but not all hazard classes or differentiations within hazard classes have been </a:t>
            </a:r>
            <a:r>
              <a:rPr lang="en-US" dirty="0" err="1"/>
              <a:t>harmonised</a:t>
            </a:r>
            <a:r>
              <a:rPr lang="en-US" dirty="0"/>
              <a:t>, the remainder should be </a:t>
            </a:r>
            <a:r>
              <a:rPr lang="en-US" b="1" dirty="0"/>
              <a:t>self-classified</a:t>
            </a:r>
            <a:r>
              <a:rPr lang="en-US" dirty="0"/>
              <a:t> to complete the classification</a:t>
            </a:r>
          </a:p>
          <a:p>
            <a:endParaRPr lang="nb-NO" dirty="0"/>
          </a:p>
        </p:txBody>
      </p:sp>
      <p:sp>
        <p:nvSpPr>
          <p:cNvPr id="5" name="Rectangle 4"/>
          <p:cNvSpPr/>
          <p:nvPr/>
        </p:nvSpPr>
        <p:spPr>
          <a:xfrm>
            <a:off x="3203848" y="6237312"/>
            <a:ext cx="5526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Guidance on the Application of the CLP Criteria</a:t>
            </a:r>
            <a:endParaRPr lang="nb-NO" dirty="0"/>
          </a:p>
        </p:txBody>
      </p:sp>
      <p:sp>
        <p:nvSpPr>
          <p:cNvPr id="6" name="Rectangle 5"/>
          <p:cNvSpPr/>
          <p:nvPr/>
        </p:nvSpPr>
        <p:spPr bwMode="auto">
          <a:xfrm>
            <a:off x="755576" y="1412776"/>
            <a:ext cx="7776864" cy="230425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289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7696200" cy="1143000"/>
          </a:xfrm>
        </p:spPr>
        <p:txBody>
          <a:bodyPr/>
          <a:lstStyle/>
          <a:p>
            <a:r>
              <a:rPr lang="nb-NO" dirty="0"/>
              <a:t>Leads to different </a:t>
            </a:r>
            <a:r>
              <a:rPr lang="nb-NO" dirty="0" err="1"/>
              <a:t>classification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same </a:t>
            </a:r>
            <a:r>
              <a:rPr lang="nb-NO" dirty="0" err="1"/>
              <a:t>mixture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23528" y="1981200"/>
            <a:ext cx="4438972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/>
              <a:t>Ammonia</a:t>
            </a:r>
            <a:r>
              <a:rPr lang="nb-NO" dirty="0"/>
              <a:t> 25 % (Avantor)</a:t>
            </a:r>
          </a:p>
          <a:p>
            <a:pPr marL="0" indent="0">
              <a:buNone/>
            </a:pPr>
            <a:r>
              <a:rPr lang="nb-NO" dirty="0" err="1"/>
              <a:t>Skin</a:t>
            </a:r>
            <a:r>
              <a:rPr lang="nb-NO" dirty="0"/>
              <a:t> </a:t>
            </a:r>
            <a:r>
              <a:rPr lang="nb-NO" dirty="0" err="1"/>
              <a:t>corrosion</a:t>
            </a:r>
            <a:r>
              <a:rPr lang="nb-NO" dirty="0"/>
              <a:t> 1B</a:t>
            </a:r>
          </a:p>
          <a:p>
            <a:pPr marL="0" indent="0">
              <a:buNone/>
            </a:pPr>
            <a:r>
              <a:rPr lang="nb-NO" dirty="0" err="1"/>
              <a:t>Aquatic</a:t>
            </a:r>
            <a:r>
              <a:rPr lang="nb-NO" dirty="0"/>
              <a:t> </a:t>
            </a:r>
            <a:r>
              <a:rPr lang="nb-NO" dirty="0" err="1"/>
              <a:t>acute</a:t>
            </a:r>
            <a:r>
              <a:rPr lang="nb-NO" dirty="0"/>
              <a:t>, 1</a:t>
            </a:r>
          </a:p>
          <a:p>
            <a:pPr marL="0" indent="0">
              <a:buNone/>
            </a:pPr>
            <a:r>
              <a:rPr lang="nb-NO" dirty="0"/>
              <a:t>STOT, SE, 3</a:t>
            </a:r>
          </a:p>
          <a:p>
            <a:pPr marL="0" indent="0">
              <a:buNone/>
            </a:pPr>
            <a:r>
              <a:rPr lang="nb-NO" dirty="0" err="1"/>
              <a:t>Serious</a:t>
            </a:r>
            <a:r>
              <a:rPr lang="nb-NO" dirty="0"/>
              <a:t> </a:t>
            </a:r>
            <a:r>
              <a:rPr lang="nb-NO" dirty="0" err="1"/>
              <a:t>eyedamage</a:t>
            </a:r>
            <a:r>
              <a:rPr lang="nb-NO" dirty="0"/>
              <a:t>, 1</a:t>
            </a:r>
          </a:p>
          <a:p>
            <a:pPr marL="0" indent="0">
              <a:buNone/>
            </a:pPr>
            <a:r>
              <a:rPr lang="nb-NO" dirty="0" err="1"/>
              <a:t>Aquatic</a:t>
            </a:r>
            <a:r>
              <a:rPr lang="nb-NO" dirty="0"/>
              <a:t> </a:t>
            </a:r>
            <a:r>
              <a:rPr lang="nb-NO" dirty="0" err="1"/>
              <a:t>chronic</a:t>
            </a:r>
            <a:r>
              <a:rPr lang="nb-NO" dirty="0"/>
              <a:t>, 2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4121596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/>
              <a:t>Ammonia</a:t>
            </a:r>
            <a:r>
              <a:rPr lang="nb-NO" dirty="0"/>
              <a:t> 25 % (Merck)</a:t>
            </a:r>
          </a:p>
          <a:p>
            <a:pPr marL="0" indent="0">
              <a:buNone/>
            </a:pPr>
            <a:r>
              <a:rPr lang="nb-NO" dirty="0" err="1"/>
              <a:t>Skin</a:t>
            </a:r>
            <a:r>
              <a:rPr lang="nb-NO" dirty="0"/>
              <a:t> </a:t>
            </a:r>
            <a:r>
              <a:rPr lang="nb-NO" dirty="0" err="1"/>
              <a:t>corrosion</a:t>
            </a:r>
            <a:r>
              <a:rPr lang="nb-NO" dirty="0"/>
              <a:t>, 1B</a:t>
            </a:r>
          </a:p>
          <a:p>
            <a:pPr marL="0" indent="0">
              <a:buNone/>
            </a:pPr>
            <a:r>
              <a:rPr lang="nb-NO" dirty="0" err="1"/>
              <a:t>Aquatic</a:t>
            </a:r>
            <a:r>
              <a:rPr lang="nb-NO" dirty="0"/>
              <a:t> </a:t>
            </a:r>
            <a:r>
              <a:rPr lang="nb-NO" dirty="0" err="1"/>
              <a:t>acute</a:t>
            </a:r>
            <a:r>
              <a:rPr lang="nb-NO" dirty="0"/>
              <a:t>, 1</a:t>
            </a:r>
          </a:p>
          <a:p>
            <a:pPr marL="0" indent="0">
              <a:buNone/>
            </a:pPr>
            <a:r>
              <a:rPr lang="nb-NO" dirty="0"/>
              <a:t>STOT, SE, 3</a:t>
            </a:r>
          </a:p>
          <a:p>
            <a:pPr marL="0" indent="0">
              <a:buNone/>
            </a:pPr>
            <a:r>
              <a:rPr lang="nb-NO" dirty="0" err="1"/>
              <a:t>Corrosive</a:t>
            </a:r>
            <a:r>
              <a:rPr lang="nb-NO" dirty="0"/>
              <a:t> to metals, 1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79512" y="2492896"/>
            <a:ext cx="8208912" cy="158417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002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620688"/>
            <a:ext cx="7696200" cy="1143000"/>
          </a:xfrm>
        </p:spPr>
        <p:txBody>
          <a:bodyPr/>
          <a:lstStyle/>
          <a:p>
            <a:r>
              <a:rPr lang="nb-NO" dirty="0"/>
              <a:t>CLP in </a:t>
            </a:r>
            <a:r>
              <a:rPr lang="nb-NO" dirty="0" err="1"/>
              <a:t>scientific</a:t>
            </a:r>
            <a:r>
              <a:rPr lang="nb-NO" dirty="0"/>
              <a:t> </a:t>
            </a:r>
            <a:r>
              <a:rPr lang="nb-NO" dirty="0" err="1"/>
              <a:t>research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772816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Regulation (CLP) shall not apply to the following: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substances and mixtures for scientific research and development, which are not placed on the market, provided they are used under controlled conditions in accordance with Community workplace and environmental legislation.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3608" y="6165303"/>
            <a:ext cx="57606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>
                <a:hlinkClick r:id="rId2"/>
              </a:rPr>
              <a:t>http://eur-lex.europa.eu/LexUriServ/LexUriServ.do?uri=OJ:L:2008:353:0001:1355:en:PDF</a:t>
            </a:r>
            <a:endParaRPr lang="nb-NO" sz="1100" dirty="0"/>
          </a:p>
          <a:p>
            <a:r>
              <a:rPr lang="nb-NO" sz="1100" dirty="0" err="1"/>
              <a:t>Title</a:t>
            </a:r>
            <a:r>
              <a:rPr lang="nb-NO" sz="1100" dirty="0"/>
              <a:t> 1, </a:t>
            </a:r>
            <a:r>
              <a:rPr lang="nb-NO" sz="1100" dirty="0" err="1"/>
              <a:t>Article</a:t>
            </a:r>
            <a:r>
              <a:rPr lang="nb-NO" sz="1100" dirty="0"/>
              <a:t> 1, 2d</a:t>
            </a:r>
          </a:p>
        </p:txBody>
      </p:sp>
    </p:spTree>
    <p:extLst>
      <p:ext uri="{BB962C8B-B14F-4D97-AF65-F5344CB8AC3E}">
        <p14:creationId xmlns:p14="http://schemas.microsoft.com/office/powerpoint/2010/main" val="29086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773832"/>
            <a:ext cx="8352928" cy="1143000"/>
          </a:xfrm>
        </p:spPr>
        <p:txBody>
          <a:bodyPr/>
          <a:lstStyle/>
          <a:p>
            <a:r>
              <a:rPr lang="nb-NO" dirty="0"/>
              <a:t>How to </a:t>
            </a:r>
            <a:r>
              <a:rPr lang="nb-NO" dirty="0" err="1"/>
              <a:t>label</a:t>
            </a:r>
            <a:r>
              <a:rPr lang="nb-NO" dirty="0"/>
              <a:t> </a:t>
            </a:r>
            <a:r>
              <a:rPr lang="nb-NO" dirty="0" err="1"/>
              <a:t>mixtures</a:t>
            </a:r>
            <a:r>
              <a:rPr lang="nb-NO" dirty="0"/>
              <a:t> in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science</a:t>
            </a:r>
            <a:r>
              <a:rPr lang="nb-NO" dirty="0"/>
              <a:t> lab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Mixtures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to be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same </a:t>
            </a:r>
            <a:r>
              <a:rPr lang="nb-NO" dirty="0" err="1"/>
              <a:t>day</a:t>
            </a:r>
            <a:r>
              <a:rPr lang="nb-NO" dirty="0"/>
              <a:t> do not </a:t>
            </a:r>
            <a:r>
              <a:rPr lang="nb-NO" dirty="0" err="1"/>
              <a:t>require</a:t>
            </a:r>
            <a:r>
              <a:rPr lang="nb-NO" dirty="0"/>
              <a:t> </a:t>
            </a:r>
            <a:r>
              <a:rPr lang="nb-NO" dirty="0" err="1"/>
              <a:t>any</a:t>
            </a:r>
            <a:r>
              <a:rPr lang="nb-NO" dirty="0"/>
              <a:t> </a:t>
            </a:r>
            <a:r>
              <a:rPr lang="nb-NO" dirty="0" err="1"/>
              <a:t>labelling</a:t>
            </a:r>
            <a:endParaRPr lang="nb-NO" dirty="0"/>
          </a:p>
          <a:p>
            <a:r>
              <a:rPr lang="nb-NO" dirty="0" err="1"/>
              <a:t>Mixtures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left</a:t>
            </a:r>
            <a:r>
              <a:rPr lang="nb-NO" dirty="0"/>
              <a:t> over </a:t>
            </a:r>
            <a:r>
              <a:rPr lang="nb-NO" dirty="0" err="1"/>
              <a:t>night</a:t>
            </a:r>
            <a:r>
              <a:rPr lang="nb-NO" dirty="0"/>
              <a:t> </a:t>
            </a:r>
            <a:r>
              <a:rPr lang="nb-NO" dirty="0" err="1"/>
              <a:t>requires</a:t>
            </a:r>
            <a:r>
              <a:rPr lang="nb-NO" dirty="0"/>
              <a:t> a minimum </a:t>
            </a:r>
            <a:r>
              <a:rPr lang="nb-NO" dirty="0" err="1"/>
              <a:t>labelling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:</a:t>
            </a:r>
          </a:p>
          <a:p>
            <a:pPr lvl="1"/>
            <a:r>
              <a:rPr lang="nb-NO" dirty="0" err="1"/>
              <a:t>Name</a:t>
            </a:r>
            <a:r>
              <a:rPr lang="nb-NO" dirty="0"/>
              <a:t> and molar </a:t>
            </a:r>
            <a:r>
              <a:rPr lang="nb-NO" dirty="0" err="1"/>
              <a:t>concentration</a:t>
            </a:r>
            <a:endParaRPr lang="nb-NO" dirty="0"/>
          </a:p>
          <a:p>
            <a:pPr lvl="1"/>
            <a:r>
              <a:rPr lang="nb-NO" dirty="0" err="1"/>
              <a:t>Hazard</a:t>
            </a:r>
            <a:r>
              <a:rPr lang="nb-NO" dirty="0"/>
              <a:t> </a:t>
            </a:r>
            <a:r>
              <a:rPr lang="nb-NO" dirty="0" err="1"/>
              <a:t>pictograms</a:t>
            </a:r>
            <a:endParaRPr lang="nb-NO" dirty="0"/>
          </a:p>
          <a:p>
            <a:pPr lvl="1"/>
            <a:r>
              <a:rPr lang="nb-NO" dirty="0" err="1"/>
              <a:t>Hazard</a:t>
            </a:r>
            <a:r>
              <a:rPr lang="nb-NO" dirty="0"/>
              <a:t> statements</a:t>
            </a:r>
          </a:p>
          <a:p>
            <a:pPr lvl="1"/>
            <a:r>
              <a:rPr lang="nb-NO" dirty="0" err="1"/>
              <a:t>Highly</a:t>
            </a:r>
            <a:r>
              <a:rPr lang="nb-NO" dirty="0"/>
              <a:t> relevant </a:t>
            </a:r>
            <a:r>
              <a:rPr lang="nb-NO" dirty="0" err="1"/>
              <a:t>precautionairy</a:t>
            </a:r>
            <a:r>
              <a:rPr lang="nb-NO" dirty="0"/>
              <a:t> statements</a:t>
            </a:r>
          </a:p>
        </p:txBody>
      </p:sp>
    </p:spTree>
    <p:extLst>
      <p:ext uri="{BB962C8B-B14F-4D97-AF65-F5344CB8AC3E}">
        <p14:creationId xmlns:p14="http://schemas.microsoft.com/office/powerpoint/2010/main" val="267661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Plus, minus, delta</a:t>
            </a:r>
          </a:p>
        </p:txBody>
      </p:sp>
    </p:spTree>
    <p:extLst>
      <p:ext uri="{BB962C8B-B14F-4D97-AF65-F5344CB8AC3E}">
        <p14:creationId xmlns:p14="http://schemas.microsoft.com/office/powerpoint/2010/main" val="26853045"/>
      </p:ext>
    </p:extLst>
  </p:cSld>
  <p:clrMapOvr>
    <a:masterClrMapping/>
  </p:clrMapOvr>
</p:sld>
</file>

<file path=ppt/theme/theme1.xml><?xml version="1.0" encoding="utf-8"?>
<a:theme xmlns:a="http://schemas.openxmlformats.org/drawingml/2006/main" name="skolelab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E4E54C00FECB449BAA74D3407365386" ma:contentTypeVersion="13" ma:contentTypeDescription="Opprett et nytt dokument." ma:contentTypeScope="" ma:versionID="e7e1aedb88dd52d67e1375d319b6ba2d">
  <xsd:schema xmlns:xsd="http://www.w3.org/2001/XMLSchema" xmlns:xs="http://www.w3.org/2001/XMLSchema" xmlns:p="http://schemas.microsoft.com/office/2006/metadata/properties" xmlns:ns3="e2620066-0f88-4f8d-9c3b-d7aaa90ef211" xmlns:ns4="0d99abda-1a86-4200-8557-c9842ed95b76" targetNamespace="http://schemas.microsoft.com/office/2006/metadata/properties" ma:root="true" ma:fieldsID="0c5a43cd1311e4085bcdbe647fbdf08b" ns3:_="" ns4:_="">
    <xsd:import namespace="e2620066-0f88-4f8d-9c3b-d7aaa90ef211"/>
    <xsd:import namespace="0d99abda-1a86-4200-8557-c9842ed95b7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620066-0f88-4f8d-9c3b-d7aaa90ef2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99abda-1a86-4200-8557-c9842ed95b7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for deling av tip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43243D3-0ADB-474B-876F-0E39F9A99B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12565B-05D3-44D0-A15B-3119E03D93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620066-0f88-4f8d-9c3b-d7aaa90ef211"/>
    <ds:schemaRef ds:uri="0d99abda-1a86-4200-8557-c9842ed95b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9D3DA1C-50D8-462A-9D81-E3898223EA1E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0d99abda-1a86-4200-8557-c9842ed95b76"/>
    <ds:schemaRef ds:uri="e2620066-0f88-4f8d-9c3b-d7aaa90ef21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2013-tynn-tynnere-tynnest-gabriel</Template>
  <TotalTime>8799</TotalTime>
  <Words>2494</Words>
  <Application>Microsoft Office PowerPoint</Application>
  <PresentationFormat>On-screen Show (4:3)</PresentationFormat>
  <Paragraphs>523</Paragraphs>
  <Slides>50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SimSun</vt:lpstr>
      <vt:lpstr>Arial</vt:lpstr>
      <vt:lpstr>Calibri</vt:lpstr>
      <vt:lpstr>Cambria Math</vt:lpstr>
      <vt:lpstr>Times New Roman</vt:lpstr>
      <vt:lpstr>ヒラギノ角ゴ Pro W3</vt:lpstr>
      <vt:lpstr>skolelab</vt:lpstr>
      <vt:lpstr>Introduction to</vt:lpstr>
      <vt:lpstr>Competence aims</vt:lpstr>
      <vt:lpstr>Outline</vt:lpstr>
      <vt:lpstr>Breaks</vt:lpstr>
      <vt:lpstr>Outline</vt:lpstr>
      <vt:lpstr>Why is it important to classify and label chemicals?</vt:lpstr>
      <vt:lpstr>HSE/HMS – authorities in Norway</vt:lpstr>
      <vt:lpstr>About  Regulation (EC) No 1272/2008 (CLP)</vt:lpstr>
      <vt:lpstr>About  Regulation (EC) No 1272/2008 (CLP)</vt:lpstr>
      <vt:lpstr>Timeline for implementing CLP</vt:lpstr>
      <vt:lpstr>PowerPoint Presentation</vt:lpstr>
      <vt:lpstr>Product identifier </vt:lpstr>
      <vt:lpstr>Hazard classes and categories (not part of labelling)</vt:lpstr>
      <vt:lpstr>Hazard pictograms</vt:lpstr>
      <vt:lpstr>Signal words and hazard statements</vt:lpstr>
      <vt:lpstr>Groups of  hazard and precautionary statements</vt:lpstr>
      <vt:lpstr>Example 1 – Classifying and making labels</vt:lpstr>
      <vt:lpstr>PowerPoint Presentation</vt:lpstr>
      <vt:lpstr>Exercise 1</vt:lpstr>
      <vt:lpstr>PowerPoint Presentation</vt:lpstr>
      <vt:lpstr>PowerPoint Presentation</vt:lpstr>
      <vt:lpstr>PowerPoint Presentation</vt:lpstr>
      <vt:lpstr>Exercise 2</vt:lpstr>
      <vt:lpstr>PowerPoint Presentation</vt:lpstr>
      <vt:lpstr>PowerPoint Presentation</vt:lpstr>
      <vt:lpstr>PowerPoint Presentation</vt:lpstr>
      <vt:lpstr>Concentration limits</vt:lpstr>
      <vt:lpstr>Classification for acute or chronic aquatic hazard</vt:lpstr>
      <vt:lpstr>M - factor</vt:lpstr>
      <vt:lpstr>Classification – Aquatic acute</vt:lpstr>
      <vt:lpstr>Classification – Aquatic chronic</vt:lpstr>
      <vt:lpstr>Classification – Acute toxicity</vt:lpstr>
      <vt:lpstr>Acute toxicity</vt:lpstr>
      <vt:lpstr>PowerPoint Presentation</vt:lpstr>
      <vt:lpstr>Acute toxicity</vt:lpstr>
      <vt:lpstr>Example 2 – Classifying and making labels</vt:lpstr>
      <vt:lpstr>PowerPoint Presentation</vt:lpstr>
      <vt:lpstr>Exercise 3</vt:lpstr>
      <vt:lpstr>PowerPoint Presentation</vt:lpstr>
      <vt:lpstr>PowerPoint Presentation</vt:lpstr>
      <vt:lpstr>PowerPoint Presentation</vt:lpstr>
      <vt:lpstr>Exercise 4</vt:lpstr>
      <vt:lpstr>PowerPoint Presentation</vt:lpstr>
      <vt:lpstr>PowerPoint Presentation</vt:lpstr>
      <vt:lpstr>PowerPoint Presentation</vt:lpstr>
      <vt:lpstr>Harmonised classification</vt:lpstr>
      <vt:lpstr>Leads to different classification for the same mixture</vt:lpstr>
      <vt:lpstr>CLP in scientific research</vt:lpstr>
      <vt:lpstr>How to label mixtures in your science lab </vt:lpstr>
      <vt:lpstr>Evaluation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 Skaugrud</dc:creator>
  <cp:lastModifiedBy>Svein Tveit</cp:lastModifiedBy>
  <cp:revision>313</cp:revision>
  <cp:lastPrinted>2017-01-17T10:50:42Z</cp:lastPrinted>
  <dcterms:created xsi:type="dcterms:W3CDTF">2014-08-11T07:38:08Z</dcterms:created>
  <dcterms:modified xsi:type="dcterms:W3CDTF">2020-08-11T08:52:47Z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0x0101002E4E54C00FECB449BAA74D3407365386</vt:lpwstr>
  </property>
</Properties>
</file>