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41"/>
  </p:notesMasterIdLst>
  <p:handoutMasterIdLst>
    <p:handoutMasterId r:id="rId42"/>
  </p:handoutMasterIdLst>
  <p:sldIdLst>
    <p:sldId id="256" r:id="rId6"/>
    <p:sldId id="264" r:id="rId7"/>
    <p:sldId id="257" r:id="rId8"/>
    <p:sldId id="258" r:id="rId9"/>
    <p:sldId id="259" r:id="rId10"/>
    <p:sldId id="260" r:id="rId11"/>
    <p:sldId id="263" r:id="rId12"/>
    <p:sldId id="261" r:id="rId13"/>
    <p:sldId id="315" r:id="rId14"/>
    <p:sldId id="316" r:id="rId15"/>
    <p:sldId id="262" r:id="rId16"/>
    <p:sldId id="318" r:id="rId17"/>
    <p:sldId id="319" r:id="rId18"/>
    <p:sldId id="324" r:id="rId19"/>
    <p:sldId id="320" r:id="rId20"/>
    <p:sldId id="321" r:id="rId21"/>
    <p:sldId id="323" r:id="rId22"/>
    <p:sldId id="328" r:id="rId23"/>
    <p:sldId id="325" r:id="rId24"/>
    <p:sldId id="329" r:id="rId25"/>
    <p:sldId id="327" r:id="rId26"/>
    <p:sldId id="333" r:id="rId27"/>
    <p:sldId id="330" r:id="rId28"/>
    <p:sldId id="331" r:id="rId29"/>
    <p:sldId id="334" r:id="rId30"/>
    <p:sldId id="335" r:id="rId31"/>
    <p:sldId id="336" r:id="rId32"/>
    <p:sldId id="337" r:id="rId33"/>
    <p:sldId id="338" r:id="rId34"/>
    <p:sldId id="339" r:id="rId35"/>
    <p:sldId id="342" r:id="rId36"/>
    <p:sldId id="343" r:id="rId37"/>
    <p:sldId id="344" r:id="rId38"/>
    <p:sldId id="345" r:id="rId39"/>
    <p:sldId id="347" r:id="rId40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193" autoAdjust="0"/>
  </p:normalViewPr>
  <p:slideViewPr>
    <p:cSldViewPr snapToGrid="0">
      <p:cViewPr varScale="1">
        <p:scale>
          <a:sx n="51" d="100"/>
          <a:sy n="51" d="100"/>
        </p:scale>
        <p:origin x="12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in Tveit" userId="fea16e2d-2335-4248-954d-241d73a2e16b" providerId="ADAL" clId="{EDEB8C32-AAAA-4741-A8CB-E649EC995A84}"/>
    <pc:docChg chg="delSld">
      <pc:chgData name="Svein Tveit" userId="fea16e2d-2335-4248-954d-241d73a2e16b" providerId="ADAL" clId="{EDEB8C32-AAAA-4741-A8CB-E649EC995A84}" dt="2024-08-14T18:24:29.216" v="4" actId="2696"/>
      <pc:docMkLst>
        <pc:docMk/>
      </pc:docMkLst>
      <pc:sldChg chg="del">
        <pc:chgData name="Svein Tveit" userId="fea16e2d-2335-4248-954d-241d73a2e16b" providerId="ADAL" clId="{EDEB8C32-AAAA-4741-A8CB-E649EC995A84}" dt="2024-08-14T18:23:49.397" v="0" actId="2696"/>
        <pc:sldMkLst>
          <pc:docMk/>
          <pc:sldMk cId="3455961154" sldId="322"/>
        </pc:sldMkLst>
      </pc:sldChg>
      <pc:sldChg chg="del">
        <pc:chgData name="Svein Tveit" userId="fea16e2d-2335-4248-954d-241d73a2e16b" providerId="ADAL" clId="{EDEB8C32-AAAA-4741-A8CB-E649EC995A84}" dt="2024-08-14T18:23:55.168" v="1" actId="2696"/>
        <pc:sldMkLst>
          <pc:docMk/>
          <pc:sldMk cId="3830454139" sldId="326"/>
        </pc:sldMkLst>
      </pc:sldChg>
      <pc:sldChg chg="del">
        <pc:chgData name="Svein Tveit" userId="fea16e2d-2335-4248-954d-241d73a2e16b" providerId="ADAL" clId="{EDEB8C32-AAAA-4741-A8CB-E649EC995A84}" dt="2024-08-14T18:24:05.952" v="2" actId="2696"/>
        <pc:sldMkLst>
          <pc:docMk/>
          <pc:sldMk cId="2121472277" sldId="340"/>
        </pc:sldMkLst>
      </pc:sldChg>
      <pc:sldChg chg="del">
        <pc:chgData name="Svein Tveit" userId="fea16e2d-2335-4248-954d-241d73a2e16b" providerId="ADAL" clId="{EDEB8C32-AAAA-4741-A8CB-E649EC995A84}" dt="2024-08-14T18:24:08.850" v="3" actId="2696"/>
        <pc:sldMkLst>
          <pc:docMk/>
          <pc:sldMk cId="280819223" sldId="341"/>
        </pc:sldMkLst>
      </pc:sldChg>
      <pc:sldChg chg="del">
        <pc:chgData name="Svein Tveit" userId="fea16e2d-2335-4248-954d-241d73a2e16b" providerId="ADAL" clId="{EDEB8C32-AAAA-4741-A8CB-E649EC995A84}" dt="2024-08-14T18:24:29.216" v="4" actId="2696"/>
        <pc:sldMkLst>
          <pc:docMk/>
          <pc:sldMk cId="1275731743" sldId="34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First all components classified as Chronic Category 1 are considered. If the sum of these components</a:t>
            </a:r>
          </a:p>
          <a:p>
            <a:r>
              <a:rPr lang="en-US" sz="1200" dirty="0"/>
              <a:t>multiplied by their corresponding M-factors is equal to or greater than 25 % the mixture is classified as</a:t>
            </a:r>
          </a:p>
          <a:p>
            <a:r>
              <a:rPr lang="en-US" sz="1200" dirty="0"/>
              <a:t>Chronic Category 1. If the result of the calculation is a classification of the mixture as Chronic Category 1 the</a:t>
            </a:r>
          </a:p>
          <a:p>
            <a:r>
              <a:rPr lang="en-US" sz="1200" dirty="0"/>
              <a:t>classification procedure is completed.</a:t>
            </a:r>
          </a:p>
          <a:p>
            <a:endParaRPr lang="en-US" sz="1200" dirty="0"/>
          </a:p>
          <a:p>
            <a:r>
              <a:rPr lang="en-US" sz="1200" dirty="0"/>
              <a:t>In cases where the mixture is not classified as Chronic Category 1, classification of the mixture as Chronic</a:t>
            </a:r>
          </a:p>
          <a:p>
            <a:r>
              <a:rPr lang="en-US" sz="1200" dirty="0"/>
              <a:t>Category 2 is considered. A mixture is classified as Chronic Category 2 if 10 times the sum of all components</a:t>
            </a:r>
          </a:p>
          <a:p>
            <a:r>
              <a:rPr lang="en-US" sz="1200" dirty="0"/>
              <a:t>classified as Chronic Category 1 multiplied by their corresponding M-factors plus the sum of all components</a:t>
            </a:r>
          </a:p>
          <a:p>
            <a:r>
              <a:rPr lang="en-US" sz="1200" dirty="0"/>
              <a:t>classified as Chronic Category 2 is equal to or greater than 25 %. If the result of the calculation is</a:t>
            </a:r>
          </a:p>
          <a:p>
            <a:r>
              <a:rPr lang="en-US" sz="1200" dirty="0"/>
              <a:t>classification of the mixture as Chronic Category 2, the classification process is completed.</a:t>
            </a:r>
            <a:endParaRPr lang="nb-NO" sz="1200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3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1103445" y="76562"/>
            <a:ext cx="7296811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900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  <p:extLst>
      <p:ext uri="{BB962C8B-B14F-4D97-AF65-F5344CB8AC3E}">
        <p14:creationId xmlns:p14="http://schemas.microsoft.com/office/powerpoint/2010/main" val="402591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23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echa.europa.eu/information-on-chemicals/cl-inventory-database" TargetMode="Externa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32.gif"/><Relationship Id="rId7" Type="http://schemas.openxmlformats.org/officeDocument/2006/relationships/image" Target="../media/image36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10" Type="http://schemas.openxmlformats.org/officeDocument/2006/relationships/image" Target="../media/image39.gif"/><Relationship Id="rId4" Type="http://schemas.openxmlformats.org/officeDocument/2006/relationships/image" Target="../media/image33.gif"/><Relationship Id="rId9" Type="http://schemas.openxmlformats.org/officeDocument/2006/relationships/image" Target="../media/image38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echa.europa.eu/documents/10162/13562/clp_en.pdf/58b5dc6d-ac2a-4910-9702-e9e1f5051cc5" TargetMode="Externa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OJ:L:2008:353:0001:1355:en:PDF" TargetMode="Externa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D3CC8B-8B10-806A-B50A-A864B732A3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82604E-C8F2-FD95-F93B-F37595680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C060A9-7E48-54FC-14DD-0D764374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Classification and labelling of mixtures</a:t>
            </a:r>
            <a:br>
              <a:rPr lang="en-US" sz="4800" dirty="0"/>
            </a:b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AEDD7A0-F637-FCDF-F51F-C5F4B83285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An introduction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64D5008-042D-81A1-2FBD-20014D422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Svein Tveit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6538A0-CE7D-F4C1-3AD8-FB9059ECB9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Research Section for Chemistry Education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96B85C-0FC1-A1EC-1CDD-A30E5A5853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Department of Chemistry</a:t>
            </a:r>
          </a:p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85AFF-46F8-5CF1-080B-21AD9FAF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15.08.2024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A6F7DEC-B9FE-CB0F-98D2-269209F27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982" y="227697"/>
            <a:ext cx="5506218" cy="63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3" descr="Hender i veret med ulike fargar">
            <a:extLst>
              <a:ext uri="{FF2B5EF4-FFF2-40B4-BE49-F238E27FC236}">
                <a16:creationId xmlns:a16="http://schemas.microsoft.com/office/drawing/2014/main" id="{D8D71C24-37C5-74A8-13D3-507D0A0DA6FD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9"/>
          <a:stretch/>
        </p:blipFill>
        <p:spPr>
          <a:xfrm>
            <a:off x="20" y="1262748"/>
            <a:ext cx="12191980" cy="5595252"/>
          </a:xfrm>
          <a:prstGeom prst="rect">
            <a:avLst/>
          </a:prstGeom>
          <a:noFill/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72909592-7550-83A7-B320-E897AFDDA95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01" y="6280142"/>
            <a:ext cx="767518" cy="20298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9815D6C-1030-46B2-5EAF-76FA07E7B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dirty="0"/>
              <a:t>Who is attending the workshop?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2337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A50A245-6A81-CA24-8F24-93FA9A67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Competence</a:t>
            </a:r>
            <a:r>
              <a:rPr lang="nb-NO" dirty="0"/>
              <a:t> </a:t>
            </a:r>
            <a:r>
              <a:rPr lang="nb-NO" dirty="0" err="1"/>
              <a:t>aims</a:t>
            </a:r>
            <a:endParaRPr lang="nb-NO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559B2CB-F5CA-DA58-BB53-5864ABBB7ED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7558654" cy="481731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Enable students to</a:t>
            </a:r>
            <a:r>
              <a:rPr lang="nb-NO" i="1" dirty="0"/>
              <a:t>:</a:t>
            </a:r>
            <a:endParaRPr lang="nb-NO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Be aware of the regulations that apply to classification and labelling of chemicals</a:t>
            </a:r>
            <a:endParaRPr lang="nb-NO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Explain some fundamental concepts used in classification and labelling of hazardous substances and mixtures</a:t>
            </a:r>
            <a:endParaRPr lang="nb-NO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Explain the elements of CLP hazard labelling</a:t>
            </a:r>
            <a:endParaRPr lang="nb-NO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Label aquatic solutions of 2 mol/L NaOH, </a:t>
            </a:r>
            <a:br>
              <a:rPr lang="en-GB" dirty="0"/>
            </a:br>
            <a:r>
              <a:rPr lang="en-GB" dirty="0"/>
              <a:t>2 % HCOOH, 0,1 mol/L ZnCl</a:t>
            </a:r>
            <a:r>
              <a:rPr lang="en-GB" baseline="-25000" dirty="0"/>
              <a:t>2 </a:t>
            </a:r>
            <a:r>
              <a:rPr lang="en-GB" dirty="0"/>
              <a:t>and 2,0 mol/L ZnSO</a:t>
            </a:r>
            <a:r>
              <a:rPr lang="en-GB" baseline="-25000" dirty="0"/>
              <a:t>4</a:t>
            </a:r>
            <a:r>
              <a:rPr lang="en-GB" dirty="0"/>
              <a:t> </a:t>
            </a:r>
            <a:endParaRPr lang="nb-NO" dirty="0"/>
          </a:p>
          <a:p>
            <a:endParaRPr lang="nb-NO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5EC14A8-BA25-A5D6-9B41-36820FD980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498" y="502653"/>
            <a:ext cx="3647728" cy="141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799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8D8EA7-2051-6354-D13B-0D8A7D3E8E1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9EE2BE-93BE-BA4B-B9E5-1E81346B6B6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926598-5FB9-B605-8DBB-460594951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D48FA8-6BB7-676E-F515-9992DF08534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Background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CLP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Definitions and </a:t>
            </a:r>
            <a:r>
              <a:rPr lang="nb-NO" dirty="0" err="1"/>
              <a:t>rules</a:t>
            </a:r>
            <a:r>
              <a:rPr lang="nb-NO" dirty="0"/>
              <a:t> used in </a:t>
            </a:r>
            <a:r>
              <a:rPr lang="nb-NO" dirty="0" err="1"/>
              <a:t>classification</a:t>
            </a:r>
            <a:r>
              <a:rPr lang="nb-NO" dirty="0"/>
              <a:t> and </a:t>
            </a:r>
            <a:r>
              <a:rPr lang="nb-NO" dirty="0" err="1"/>
              <a:t>labelling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CLP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Example</a:t>
            </a:r>
            <a:r>
              <a:rPr lang="nb-NO" dirty="0"/>
              <a:t> 1 - </a:t>
            </a:r>
            <a:r>
              <a:rPr lang="nb-NO" dirty="0" err="1"/>
              <a:t>how</a:t>
            </a:r>
            <a:r>
              <a:rPr lang="nb-NO" dirty="0"/>
              <a:t> to make a </a:t>
            </a:r>
            <a:r>
              <a:rPr lang="nb-NO" dirty="0" err="1"/>
              <a:t>label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srgbClr val="0070C0"/>
                </a:solidFill>
              </a:rPr>
              <a:t>Exercise</a:t>
            </a:r>
            <a:r>
              <a:rPr lang="nb-NO" dirty="0">
                <a:solidFill>
                  <a:srgbClr val="0070C0"/>
                </a:solidFill>
              </a:rPr>
              <a:t> 1 &amp; 2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Example</a:t>
            </a:r>
            <a:r>
              <a:rPr lang="nb-NO" dirty="0"/>
              <a:t> 2 - </a:t>
            </a:r>
            <a:r>
              <a:rPr lang="nb-NO" dirty="0" err="1"/>
              <a:t>how</a:t>
            </a:r>
            <a:r>
              <a:rPr lang="nb-NO" dirty="0"/>
              <a:t> to make a more </a:t>
            </a:r>
            <a:r>
              <a:rPr lang="nb-NO" dirty="0" err="1"/>
              <a:t>difficult</a:t>
            </a:r>
            <a:r>
              <a:rPr lang="nb-NO" dirty="0"/>
              <a:t> </a:t>
            </a:r>
            <a:r>
              <a:rPr lang="nb-NO" dirty="0" err="1"/>
              <a:t>label</a:t>
            </a:r>
            <a:r>
              <a:rPr lang="nb-NO" dirty="0"/>
              <a:t>, </a:t>
            </a:r>
            <a:r>
              <a:rPr lang="nb-NO" dirty="0" err="1"/>
              <a:t>included</a:t>
            </a:r>
            <a:r>
              <a:rPr lang="nb-NO" dirty="0"/>
              <a:t> more </a:t>
            </a:r>
            <a:r>
              <a:rPr lang="nb-NO" dirty="0" err="1"/>
              <a:t>definitions</a:t>
            </a:r>
            <a:r>
              <a:rPr lang="nb-NO" dirty="0"/>
              <a:t> and </a:t>
            </a:r>
            <a:r>
              <a:rPr lang="nb-NO" dirty="0" err="1"/>
              <a:t>rules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srgbClr val="0070C0"/>
                </a:solidFill>
              </a:rPr>
              <a:t>Exercise</a:t>
            </a:r>
            <a:r>
              <a:rPr lang="nb-NO" dirty="0">
                <a:solidFill>
                  <a:srgbClr val="0070C0"/>
                </a:solidFill>
              </a:rPr>
              <a:t> 3a &amp; 3b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How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chemicals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Lunch</a:t>
            </a:r>
            <a:r>
              <a:rPr lang="nb-NO" dirty="0"/>
              <a:t> break </a:t>
            </a:r>
            <a:r>
              <a:rPr lang="nb-NO" dirty="0" err="1"/>
              <a:t>approx</a:t>
            </a:r>
            <a:r>
              <a:rPr lang="nb-NO" dirty="0"/>
              <a:t>. 11.45 – 12.30</a:t>
            </a:r>
          </a:p>
          <a:p>
            <a:endParaRPr lang="nb-NO" dirty="0">
              <a:solidFill>
                <a:srgbClr val="0070C0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2524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16122F-397E-8725-C89C-AA53F601205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6DCD63-B57D-EB60-261A-3218FC3F487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15785B-77AD-AD1E-610A-DA51AAC09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find the documents for this workshop?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D55123-E296-733B-3056-318596F29DE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US" dirty="0"/>
              <a:t>Google “</a:t>
            </a:r>
            <a:r>
              <a:rPr lang="en-US" dirty="0" err="1"/>
              <a:t>Seksjon</a:t>
            </a:r>
            <a:r>
              <a:rPr lang="en-US" dirty="0"/>
              <a:t> for </a:t>
            </a:r>
            <a:r>
              <a:rPr lang="en-US" dirty="0" err="1"/>
              <a:t>kjemididaktikk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”</a:t>
            </a:r>
          </a:p>
          <a:p>
            <a:r>
              <a:rPr lang="en-US" dirty="0"/>
              <a:t>In the left menu, choose “</a:t>
            </a:r>
            <a:r>
              <a:rPr lang="en-US" dirty="0" err="1"/>
              <a:t>kurs</a:t>
            </a:r>
            <a:r>
              <a:rPr lang="en-US" dirty="0"/>
              <a:t>”</a:t>
            </a:r>
          </a:p>
          <a:p>
            <a:r>
              <a:rPr lang="en-US" dirty="0"/>
              <a:t>In the left menu, choose “</a:t>
            </a:r>
            <a:r>
              <a:rPr lang="en-US" dirty="0" err="1"/>
              <a:t>tidligere</a:t>
            </a:r>
            <a:r>
              <a:rPr lang="en-US" dirty="0"/>
              <a:t> </a:t>
            </a:r>
            <a:r>
              <a:rPr lang="en-US" dirty="0" err="1"/>
              <a:t>kurs</a:t>
            </a:r>
            <a:r>
              <a:rPr lang="en-US" dirty="0"/>
              <a:t>”</a:t>
            </a:r>
          </a:p>
          <a:p>
            <a:r>
              <a:rPr lang="en-US" dirty="0"/>
              <a:t>Under 2024 you will find the presentation, the checklist and a booklet with information and exercises.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8059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8203C4-E191-87A7-52E6-D334DEC6187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7DCE00-E7EF-D41B-5C55-B22DAA49329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1FF6BF-DDD5-83B3-E24E-A863635F1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important to classify and label chemicals?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AF8309-DB83-6663-EBF6-D74C7E63755F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Content Placeholder 3" descr="Leikefigurar rundt eit bord">
            <a:extLst>
              <a:ext uri="{FF2B5EF4-FFF2-40B4-BE49-F238E27FC236}">
                <a16:creationId xmlns:a16="http://schemas.microsoft.com/office/drawing/2014/main" id="{56D02CBA-CB16-BC6C-07A7-F2ED6D25630D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0" y="1752600"/>
            <a:ext cx="4470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786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9D56640-2AF1-5591-57B4-D5F46F980ED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0C1860-AA3D-DCFB-4555-5230C493EC7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37EA76C-A081-5E22-CA2C-D88917794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>
                <a:solidFill>
                  <a:srgbClr val="FF0000"/>
                </a:solidFill>
              </a:rPr>
              <a:t>HSE</a:t>
            </a:r>
            <a:r>
              <a:rPr lang="nb-NO" sz="3600" dirty="0"/>
              <a:t>/</a:t>
            </a:r>
            <a:r>
              <a:rPr lang="nb-NO" sz="3600" dirty="0">
                <a:solidFill>
                  <a:srgbClr val="0070C0"/>
                </a:solidFill>
              </a:rPr>
              <a:t>HMS</a:t>
            </a:r>
            <a:r>
              <a:rPr lang="nb-NO" sz="3600" dirty="0"/>
              <a:t> – </a:t>
            </a:r>
            <a:r>
              <a:rPr lang="nb-NO" sz="3600" dirty="0" err="1"/>
              <a:t>authorities</a:t>
            </a:r>
            <a:r>
              <a:rPr lang="nb-NO" sz="3600" dirty="0"/>
              <a:t> in Norway</a:t>
            </a:r>
            <a:endParaRPr lang="nb-NO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D614ABC-0DC2-7B59-95D7-CBB433572679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2295727435"/>
              </p:ext>
            </p:extLst>
          </p:nvPr>
        </p:nvGraphicFramePr>
        <p:xfrm>
          <a:off x="360363" y="1082675"/>
          <a:ext cx="11471274" cy="5504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662">
                  <a:extLst>
                    <a:ext uri="{9D8B030D-6E8A-4147-A177-3AD203B41FA5}">
                      <a16:colId xmlns:a16="http://schemas.microsoft.com/office/drawing/2014/main" val="2044789846"/>
                    </a:ext>
                  </a:extLst>
                </a:gridCol>
                <a:gridCol w="2886075">
                  <a:extLst>
                    <a:ext uri="{9D8B030D-6E8A-4147-A177-3AD203B41FA5}">
                      <a16:colId xmlns:a16="http://schemas.microsoft.com/office/drawing/2014/main" val="2717459119"/>
                    </a:ext>
                  </a:extLst>
                </a:gridCol>
                <a:gridCol w="6459537">
                  <a:extLst>
                    <a:ext uri="{9D8B030D-6E8A-4147-A177-3AD203B41FA5}">
                      <a16:colId xmlns:a16="http://schemas.microsoft.com/office/drawing/2014/main" val="1748287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>
                          <a:effectLst/>
                        </a:rPr>
                        <a:t>Nature  </a:t>
                      </a:r>
                      <a:r>
                        <a:rPr lang="nb-NO" sz="2400" dirty="0" err="1">
                          <a:effectLst/>
                        </a:rPr>
                        <a:t>of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r>
                        <a:rPr lang="nb-NO" sz="2400" dirty="0" err="1">
                          <a:effectLst/>
                        </a:rPr>
                        <a:t>hazards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effectLst/>
                        </a:rPr>
                        <a:t>Resposible</a:t>
                      </a:r>
                      <a:r>
                        <a:rPr lang="en-US" sz="2400" dirty="0">
                          <a:effectLst/>
                        </a:rPr>
                        <a:t> authorities for HSE-laws and regulations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FF0000"/>
                          </a:solidFill>
                          <a:effectLst/>
                        </a:rPr>
                        <a:t>Health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H</a:t>
                      </a:r>
                      <a:r>
                        <a:rPr lang="nb-NO" sz="2400" dirty="0">
                          <a:effectLst/>
                        </a:rPr>
                        <a:t>else</a:t>
                      </a:r>
                    </a:p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>
                          <a:effectLst/>
                        </a:rPr>
                        <a:t>Health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</a:t>
                      </a:r>
                      <a:r>
                        <a:rPr lang="en-US" sz="2400" dirty="0" err="1">
                          <a:effectLst/>
                        </a:rPr>
                        <a:t>Labour</a:t>
                      </a:r>
                      <a:r>
                        <a:rPr lang="en-US" sz="2400" dirty="0">
                          <a:effectLst/>
                        </a:rPr>
                        <a:t> Inspection Authority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Arbeidstilsynet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9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solidFill>
                            <a:srgbClr val="FF0000"/>
                          </a:solidFill>
                          <a:effectLst/>
                        </a:rPr>
                        <a:t>Safety</a:t>
                      </a:r>
                      <a:endParaRPr lang="nb-NO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S</a:t>
                      </a:r>
                      <a:r>
                        <a:rPr lang="nb-NO" sz="2400" dirty="0">
                          <a:effectLst/>
                        </a:rPr>
                        <a:t>ikkerhet</a:t>
                      </a:r>
                    </a:p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dirty="0" err="1">
                          <a:effectLst/>
                        </a:rPr>
                        <a:t>Physical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Directorate for Civil Protection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Direktoratet for samfunnssikkerhet og beredskap (DSB)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02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FF0000"/>
                          </a:solidFill>
                          <a:effectLst/>
                        </a:rPr>
                        <a:t>Environment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M</a:t>
                      </a:r>
                      <a:r>
                        <a:rPr lang="nb-NO" sz="2400" dirty="0">
                          <a:effectLst/>
                        </a:rPr>
                        <a:t>iljø</a:t>
                      </a:r>
                    </a:p>
                    <a:p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400" dirty="0">
                          <a:effectLst/>
                        </a:rPr>
                        <a:t>Environment</a:t>
                      </a:r>
                      <a:endParaRPr lang="nb-NO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Environment Agency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Miljødirektoratet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endParaRPr lang="nb-NO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403268"/>
                  </a:ext>
                </a:extLst>
              </a:tr>
            </a:tbl>
          </a:graphicData>
        </a:graphic>
      </p:graphicFrame>
      <p:pic>
        <p:nvPicPr>
          <p:cNvPr id="10" name="Picture 2" descr="The logo of the Norwegian Labour Inspection Authority&#10;">
            <a:extLst>
              <a:ext uri="{FF2B5EF4-FFF2-40B4-BE49-F238E27FC236}">
                <a16:creationId xmlns:a16="http://schemas.microsoft.com/office/drawing/2014/main" id="{74B697BC-31C9-713D-0076-6E6F786CF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495" y="2790450"/>
            <a:ext cx="1551235" cy="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 descr="The logo of the Norwegian Directorate for Civil Protection&#10;">
            <a:extLst>
              <a:ext uri="{FF2B5EF4-FFF2-40B4-BE49-F238E27FC236}">
                <a16:creationId xmlns:a16="http://schemas.microsoft.com/office/drawing/2014/main" id="{642B2EC8-2033-E2C7-687B-190B76B66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730" y="4612900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The logo of the Norwegian Environment Agency&#10;">
            <a:extLst>
              <a:ext uri="{FF2B5EF4-FFF2-40B4-BE49-F238E27FC236}">
                <a16:creationId xmlns:a16="http://schemas.microsoft.com/office/drawing/2014/main" id="{76333CF7-A243-5929-67D8-CC32DBAB5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5716" y="5439439"/>
            <a:ext cx="891014" cy="88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0822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FE0CEA-3A2B-A8E7-66C5-A53DAB60C58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600777-E840-49F4-47D5-34B3D0730BE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B7E37C-C1B7-FE3C-292E-8EFB9BDE8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chemical legislation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B39FDA-D0F4-ED5F-E213-D9CA4CF779F3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GHS is a global harmonized system for classification and labelling of chemicals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European Chemicals Agency, ECHA, is responsible for implementing GHS in Europe by establishing and updating an inventory on GHS substances. </a:t>
            </a:r>
          </a:p>
          <a:p>
            <a:pPr marL="0" indent="0"/>
            <a:r>
              <a:rPr lang="en-US" dirty="0"/>
              <a:t>There are two cornerstones of chemical legislation in the EU: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Regulation (EC) 1907/2006 on Registration, Evaluation, </a:t>
            </a:r>
            <a:r>
              <a:rPr lang="en-US" dirty="0" err="1"/>
              <a:t>Authorisation</a:t>
            </a:r>
            <a:r>
              <a:rPr lang="en-US" dirty="0"/>
              <a:t> and Restriction of Chemicals – The REACH regulation.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Regulation (EC) 1272/2008 on Classification, Labelling and packaging of substances and mixtures – The CLP regulation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Norway as part of EØS is bound to EU chemical legislation and only CLP is used since 2017.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91227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6752431" y="1041288"/>
            <a:ext cx="3436590" cy="7920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800" dirty="0">
                <a:latin typeface="Arial" charset="0"/>
                <a:ea typeface="ヒラギノ角ゴ Pro W3" charset="-128"/>
                <a:cs typeface="ヒラギノ角ゴ Pro W3" charset="-128"/>
              </a:rPr>
              <a:t>Product </a:t>
            </a:r>
            <a:r>
              <a:rPr lang="nb-NO" sz="2800" dirty="0" err="1">
                <a:latin typeface="Arial" charset="0"/>
                <a:ea typeface="ヒラギノ角ゴ Pro W3" charset="-128"/>
                <a:cs typeface="ヒラギノ角ゴ Pro W3" charset="-128"/>
              </a:rPr>
              <a:t>identifier</a:t>
            </a:r>
            <a:endParaRPr lang="nb-NO" sz="2800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41343" y="2321131"/>
            <a:ext cx="3447678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800" dirty="0" err="1"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lang="nb-NO" sz="28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lang="nb-NO" sz="2800" dirty="0" err="1">
                <a:latin typeface="Arial" charset="0"/>
                <a:ea typeface="ヒラギノ角ゴ Pro W3" charset="-128"/>
                <a:cs typeface="ヒラギノ角ゴ Pro W3" charset="-128"/>
              </a:rPr>
              <a:t>pictogram</a:t>
            </a:r>
            <a:endParaRPr lang="nb-NO" sz="2800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744072" y="3406761"/>
            <a:ext cx="3447678" cy="56744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800" dirty="0">
                <a:latin typeface="Arial" charset="0"/>
                <a:ea typeface="ヒラギノ角ゴ Pro W3" charset="-128"/>
                <a:cs typeface="ヒラギノ角ゴ Pro W3" charset="-128"/>
              </a:rPr>
              <a:t>Signal </a:t>
            </a:r>
            <a:r>
              <a:rPr lang="nb-NO" sz="2800" dirty="0" err="1">
                <a:latin typeface="Arial" charset="0"/>
                <a:ea typeface="ヒラギノ角ゴ Pro W3" charset="-128"/>
                <a:cs typeface="ヒラギノ角ゴ Pro W3" charset="-128"/>
              </a:rPr>
              <a:t>word</a:t>
            </a:r>
            <a:endParaRPr lang="nb-NO" sz="2800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744071" y="4006808"/>
            <a:ext cx="3447679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800" dirty="0" err="1"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lang="nb-NO" sz="2800" dirty="0">
                <a:latin typeface="Arial" charset="0"/>
                <a:ea typeface="ヒラギノ角ゴ Pro W3" charset="-128"/>
                <a:cs typeface="ヒラギノ角ゴ Pro W3" charset="-128"/>
              </a:rPr>
              <a:t> statement(s)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741343" y="4602319"/>
            <a:ext cx="3447678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800" dirty="0" err="1">
                <a:latin typeface="Arial" charset="0"/>
                <a:ea typeface="ヒラギノ角ゴ Pro W3" charset="-128"/>
                <a:cs typeface="ヒラギノ角ゴ Pro W3" charset="-128"/>
              </a:rPr>
              <a:t>Precautionary</a:t>
            </a:r>
            <a:r>
              <a:rPr lang="nb-NO" sz="2800" dirty="0"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800" dirty="0">
                <a:latin typeface="Arial" charset="0"/>
                <a:ea typeface="ヒラギノ角ゴ Pro W3" charset="-128"/>
                <a:cs typeface="ヒラギノ角ゴ Pro W3" charset="-128"/>
              </a:rPr>
              <a:t>Statements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741343" y="5572421"/>
            <a:ext cx="3447678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800" dirty="0">
                <a:latin typeface="Arial" charset="0"/>
                <a:ea typeface="ヒラギノ角ゴ Pro W3" charset="-128"/>
                <a:cs typeface="ヒラギノ角ゴ Pro W3" charset="-128"/>
              </a:rPr>
              <a:t>Company </a:t>
            </a:r>
            <a:r>
              <a:rPr lang="nb-NO" sz="2800" dirty="0" err="1">
                <a:latin typeface="Arial" charset="0"/>
                <a:ea typeface="ヒラギノ角ゴ Pro W3" charset="-128"/>
                <a:cs typeface="ヒラギノ角ゴ Pro W3" charset="-128"/>
              </a:rPr>
              <a:t>identity</a:t>
            </a:r>
            <a:endParaRPr lang="nb-NO" sz="2800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Rektangel 3"/>
          <p:cNvSpPr>
            <a:spLocks noGrp="1"/>
          </p:cNvSpPr>
          <p:nvPr>
            <p:ph type="title" idx="4294967295"/>
          </p:nvPr>
        </p:nvSpPr>
        <p:spPr bwMode="auto">
          <a:xfrm>
            <a:off x="1127819" y="104236"/>
            <a:ext cx="7130355" cy="5420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0" fontAlgn="base" hangingPunct="0">
              <a:lnSpc>
                <a:spcPct val="100000"/>
              </a:lnSpc>
              <a:spcAft>
                <a:spcPct val="0"/>
              </a:spcAft>
              <a:defRPr/>
            </a:pPr>
            <a:r>
              <a:rPr lang="nb-NO" sz="3600" dirty="0" err="1">
                <a:latin typeface="+mn-lt"/>
                <a:ea typeface="+mn-ea"/>
                <a:cs typeface="+mn-cs"/>
              </a:rPr>
              <a:t>Hazard</a:t>
            </a:r>
            <a:r>
              <a:rPr lang="nb-NO" sz="3600" dirty="0">
                <a:latin typeface="+mn-lt"/>
                <a:ea typeface="+mn-ea"/>
                <a:cs typeface="+mn-cs"/>
              </a:rPr>
              <a:t> </a:t>
            </a:r>
            <a:r>
              <a:rPr lang="nb-NO" sz="3600" dirty="0" err="1">
                <a:latin typeface="+mn-lt"/>
                <a:ea typeface="+mn-ea"/>
                <a:cs typeface="+mn-cs"/>
              </a:rPr>
              <a:t>communication</a:t>
            </a:r>
            <a:r>
              <a:rPr lang="nb-NO" sz="3600" dirty="0">
                <a:latin typeface="+mn-lt"/>
                <a:ea typeface="+mn-ea"/>
                <a:cs typeface="+mn-cs"/>
              </a:rPr>
              <a:t> in CLP</a:t>
            </a:r>
            <a:endParaRPr lang="nb-NO" sz="3600" dirty="0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6" name="Picture 5" descr="A hazard label for 1 mol/L sodium hydroxide solutio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18" y="941577"/>
            <a:ext cx="48196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01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736B8A-176E-2A7C-CA10-DCC41EB6F7C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6FBCDA-1038-EF53-CACA-B8BF7BE7538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FFA0C02-94E9-719F-49C3-93C797EEF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identifier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0AC3F1-1594-CD8B-441D-F3D7CCC1A8D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Name</a:t>
            </a:r>
            <a:r>
              <a:rPr lang="nb-NO" dirty="0"/>
              <a:t> and </a:t>
            </a:r>
            <a:r>
              <a:rPr lang="nb-NO" dirty="0" err="1"/>
              <a:t>identification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given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>
                <a:hlinkClick r:id="rId2"/>
              </a:rPr>
              <a:t>Classification</a:t>
            </a:r>
            <a:r>
              <a:rPr lang="nb-NO" dirty="0">
                <a:hlinkClick r:id="rId2"/>
              </a:rPr>
              <a:t> and </a:t>
            </a:r>
            <a:r>
              <a:rPr lang="nb-NO" dirty="0" err="1">
                <a:hlinkClick r:id="rId2"/>
              </a:rPr>
              <a:t>Labelling</a:t>
            </a:r>
            <a:r>
              <a:rPr lang="nb-NO" dirty="0">
                <a:hlinkClick r:id="rId2"/>
              </a:rPr>
              <a:t> Inventory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</a:t>
            </a:r>
            <a:r>
              <a:rPr lang="nb-NO" sz="2400" dirty="0"/>
              <a:t>f not </a:t>
            </a:r>
            <a:r>
              <a:rPr lang="nb-NO" sz="2400" dirty="0" err="1"/>
              <a:t>included</a:t>
            </a:r>
            <a:r>
              <a:rPr lang="nb-NO" sz="2400" dirty="0"/>
              <a:t> in C&amp;L Inventory </a:t>
            </a:r>
            <a:r>
              <a:rPr lang="nb-NO" sz="2400" dirty="0" err="1"/>
              <a:t>use</a:t>
            </a:r>
            <a:r>
              <a:rPr lang="nb-NO" sz="2400" dirty="0"/>
              <a:t>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dirty="0"/>
              <a:t>CAS </a:t>
            </a:r>
            <a:r>
              <a:rPr lang="nb-NO" dirty="0" err="1"/>
              <a:t>number</a:t>
            </a:r>
            <a:r>
              <a:rPr lang="nb-NO" dirty="0"/>
              <a:t> and IUPAC </a:t>
            </a:r>
            <a:r>
              <a:rPr lang="nb-NO" dirty="0" err="1"/>
              <a:t>name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5244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76CFB8B-E9EF-6FE9-97A4-755D5134BC4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B04469-7A3F-C683-A45F-06050C5A856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329BE7-FDCE-B29C-DB0D-B8B9E8936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classes and categories (Not part of labelling)</a:t>
            </a:r>
            <a:endParaRPr lang="nb-NO" dirty="0"/>
          </a:p>
        </p:txBody>
      </p:sp>
      <p:pic>
        <p:nvPicPr>
          <p:cNvPr id="6" name="Picture 2" descr="A picture of the row with acute toxicity form the clp poster.">
            <a:extLst>
              <a:ext uri="{FF2B5EF4-FFF2-40B4-BE49-F238E27FC236}">
                <a16:creationId xmlns:a16="http://schemas.microsoft.com/office/drawing/2014/main" id="{25786E85-426A-A963-24BF-78B554329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380" y="23322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Arrow pointing down on the hazzard class, acute toxicity.">
            <a:extLst>
              <a:ext uri="{FF2B5EF4-FFF2-40B4-BE49-F238E27FC236}">
                <a16:creationId xmlns:a16="http://schemas.microsoft.com/office/drawing/2014/main" id="{9E6EBD4B-3BF2-E1D5-8E67-0CE47763F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732" y="1666191"/>
            <a:ext cx="46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Arrow pointing down on the hazzard class, acute toxicity.">
            <a:extLst>
              <a:ext uri="{FF2B5EF4-FFF2-40B4-BE49-F238E27FC236}">
                <a16:creationId xmlns:a16="http://schemas.microsoft.com/office/drawing/2014/main" id="{8E92CF2F-3ABA-0ACC-BFD1-8DAADCE94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236" y="1666191"/>
            <a:ext cx="46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3894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9CBB4D-875B-2A43-4E8F-E22380F6E8E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6071F3-81CC-E6EF-30D7-819EA512063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5386D7-EF42-3409-2503-0296C6D9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pictograms</a:t>
            </a:r>
            <a:endParaRPr lang="nb-NO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4D3F5E3-9538-BEB7-96FE-807C5BD63584}"/>
              </a:ext>
            </a:extLst>
          </p:cNvPr>
          <p:cNvGrpSpPr/>
          <p:nvPr/>
        </p:nvGrpSpPr>
        <p:grpSpPr>
          <a:xfrm>
            <a:off x="713502" y="3113986"/>
            <a:ext cx="9944973" cy="1067313"/>
            <a:chOff x="1462288" y="1963722"/>
            <a:chExt cx="7709569" cy="827405"/>
          </a:xfrm>
        </p:grpSpPr>
        <p:pic>
          <p:nvPicPr>
            <p:cNvPr id="10" name="Picture 9" descr="Hazard pictogram GHS01: Explosive. Size: 16 mm * 16 mm.">
              <a:extLst>
                <a:ext uri="{FF2B5EF4-FFF2-40B4-BE49-F238E27FC236}">
                  <a16:creationId xmlns:a16="http://schemas.microsoft.com/office/drawing/2014/main" id="{D2933A45-656D-5ABA-6E0B-93EEA57A8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2288" y="1963722"/>
              <a:ext cx="828675" cy="827405"/>
            </a:xfrm>
            <a:prstGeom prst="rect">
              <a:avLst/>
            </a:prstGeom>
          </p:spPr>
        </p:pic>
        <p:pic>
          <p:nvPicPr>
            <p:cNvPr id="11" name="Picture 10" descr="Hazard pictogram GHS04: Compressed gas. Size: 16 mm * 16 mm.">
              <a:extLst>
                <a:ext uri="{FF2B5EF4-FFF2-40B4-BE49-F238E27FC236}">
                  <a16:creationId xmlns:a16="http://schemas.microsoft.com/office/drawing/2014/main" id="{3D327A2E-8FBD-696B-DF76-AB6D028419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3590" y="1963722"/>
              <a:ext cx="827405" cy="827405"/>
            </a:xfrm>
            <a:prstGeom prst="rect">
              <a:avLst/>
            </a:prstGeom>
          </p:spPr>
        </p:pic>
        <p:pic>
          <p:nvPicPr>
            <p:cNvPr id="12" name="Picture 11" descr="Hazard pictogram GHS03: Oxidizing. Size: 16 mm * 16 mm.">
              <a:extLst>
                <a:ext uri="{FF2B5EF4-FFF2-40B4-BE49-F238E27FC236}">
                  <a16:creationId xmlns:a16="http://schemas.microsoft.com/office/drawing/2014/main" id="{DFE1A86D-00EE-6D64-6CA7-7C84320C7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3622" y="1963722"/>
              <a:ext cx="826770" cy="827405"/>
            </a:xfrm>
            <a:prstGeom prst="rect">
              <a:avLst/>
            </a:prstGeom>
          </p:spPr>
        </p:pic>
        <p:pic>
          <p:nvPicPr>
            <p:cNvPr id="13" name="Picture 12" descr="Hazard pictogram GHS02: Flammable. Size: 16 mm * 16 mm.">
              <a:extLst>
                <a:ext uri="{FF2B5EF4-FFF2-40B4-BE49-F238E27FC236}">
                  <a16:creationId xmlns:a16="http://schemas.microsoft.com/office/drawing/2014/main" id="{7F6A12FE-88B5-E28A-3B67-DC83EEBA1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3019" y="1963722"/>
              <a:ext cx="826770" cy="827405"/>
            </a:xfrm>
            <a:prstGeom prst="rect">
              <a:avLst/>
            </a:prstGeom>
          </p:spPr>
        </p:pic>
        <p:pic>
          <p:nvPicPr>
            <p:cNvPr id="14" name="Picture 13" descr="Hazard pictogram GHS05: Corrosive. Size: 16 mm * 16 mm.">
              <a:extLst>
                <a:ext uri="{FF2B5EF4-FFF2-40B4-BE49-F238E27FC236}">
                  <a16:creationId xmlns:a16="http://schemas.microsoft.com/office/drawing/2014/main" id="{A4B95E87-0334-1C4A-0DCE-BFA2775A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416" y="1963722"/>
              <a:ext cx="827405" cy="827405"/>
            </a:xfrm>
            <a:prstGeom prst="rect">
              <a:avLst/>
            </a:prstGeom>
          </p:spPr>
        </p:pic>
        <p:pic>
          <p:nvPicPr>
            <p:cNvPr id="15" name="Picture 14" descr="Hazard pictogram GHS06: Toxic. Size: 16 mm * 16 mm.">
              <a:extLst>
                <a:ext uri="{FF2B5EF4-FFF2-40B4-BE49-F238E27FC236}">
                  <a16:creationId xmlns:a16="http://schemas.microsoft.com/office/drawing/2014/main" id="{9427FF98-DC3B-704A-68A1-358C26335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2448" y="1963722"/>
              <a:ext cx="826770" cy="827405"/>
            </a:xfrm>
            <a:prstGeom prst="rect">
              <a:avLst/>
            </a:prstGeom>
          </p:spPr>
        </p:pic>
        <p:pic>
          <p:nvPicPr>
            <p:cNvPr id="16" name="Picture 15" descr="Hazard pictogram GHS08: Health hazard. Size: 16 mm * 16 mm.">
              <a:extLst>
                <a:ext uri="{FF2B5EF4-FFF2-40B4-BE49-F238E27FC236}">
                  <a16:creationId xmlns:a16="http://schemas.microsoft.com/office/drawing/2014/main" id="{AF2D1650-D824-CD14-78E1-E0A3D482E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1845" y="1963722"/>
              <a:ext cx="827405" cy="827405"/>
            </a:xfrm>
            <a:prstGeom prst="rect">
              <a:avLst/>
            </a:prstGeom>
          </p:spPr>
        </p:pic>
        <p:pic>
          <p:nvPicPr>
            <p:cNvPr id="17" name="Picture 16" descr="Hazard pictogram GHS07: Harmful. Size: 16 mm * 16 mm.">
              <a:extLst>
                <a:ext uri="{FF2B5EF4-FFF2-40B4-BE49-F238E27FC236}">
                  <a16:creationId xmlns:a16="http://schemas.microsoft.com/office/drawing/2014/main" id="{F4CF9E7B-E5C1-AE80-F19E-75BD0F660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1877" y="1963722"/>
              <a:ext cx="828675" cy="827405"/>
            </a:xfrm>
            <a:prstGeom prst="rect">
              <a:avLst/>
            </a:prstGeom>
          </p:spPr>
        </p:pic>
        <p:pic>
          <p:nvPicPr>
            <p:cNvPr id="18" name="Picture 17" descr="Hazard pictogram GHS09: Environmental hazard. Size: 16 mm * 16 mm.">
              <a:extLst>
                <a:ext uri="{FF2B5EF4-FFF2-40B4-BE49-F238E27FC236}">
                  <a16:creationId xmlns:a16="http://schemas.microsoft.com/office/drawing/2014/main" id="{B00F3C3D-3684-A3DC-F6E8-A31BCC22C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3182" y="1963722"/>
              <a:ext cx="828675" cy="827405"/>
            </a:xfrm>
            <a:prstGeom prst="rect">
              <a:avLst/>
            </a:prstGeom>
          </p:spPr>
        </p:pic>
      </p:grpSp>
      <p:sp>
        <p:nvSpPr>
          <p:cNvPr id="21" name="Right Brace 20">
            <a:extLst>
              <a:ext uri="{FF2B5EF4-FFF2-40B4-BE49-F238E27FC236}">
                <a16:creationId xmlns:a16="http://schemas.microsoft.com/office/drawing/2014/main" id="{CF0A895C-7936-11C9-0B1C-3D67B78D8C28}"/>
              </a:ext>
            </a:extLst>
          </p:cNvPr>
          <p:cNvSpPr/>
          <p:nvPr/>
        </p:nvSpPr>
        <p:spPr bwMode="auto">
          <a:xfrm rot="16200000">
            <a:off x="3336343" y="146230"/>
            <a:ext cx="259231" cy="5504913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0F5411E8-EA7C-7E96-3960-D6A9B0861C0D}"/>
              </a:ext>
            </a:extLst>
          </p:cNvPr>
          <p:cNvSpPr/>
          <p:nvPr/>
        </p:nvSpPr>
        <p:spPr bwMode="auto">
          <a:xfrm rot="5400000">
            <a:off x="7240696" y="2218221"/>
            <a:ext cx="259233" cy="4438421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6A56DD62-6CA6-A25B-64AD-8C0FF8106063}"/>
              </a:ext>
            </a:extLst>
          </p:cNvPr>
          <p:cNvSpPr/>
          <p:nvPr/>
        </p:nvSpPr>
        <p:spPr bwMode="auto">
          <a:xfrm rot="16200000">
            <a:off x="9463577" y="1741893"/>
            <a:ext cx="167719" cy="2222079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FD72C6-733D-E790-F005-EB9E9A9F04AE}"/>
              </a:ext>
            </a:extLst>
          </p:cNvPr>
          <p:cNvSpPr/>
          <p:nvPr/>
        </p:nvSpPr>
        <p:spPr>
          <a:xfrm>
            <a:off x="6794546" y="4606145"/>
            <a:ext cx="1160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Health </a:t>
            </a:r>
            <a:endParaRPr lang="nb-NO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927FDC-AF92-757C-FDED-6FC9E9353D54}"/>
              </a:ext>
            </a:extLst>
          </p:cNvPr>
          <p:cNvSpPr/>
          <p:nvPr/>
        </p:nvSpPr>
        <p:spPr>
          <a:xfrm>
            <a:off x="2748054" y="2215262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err="1"/>
              <a:t>Physical</a:t>
            </a:r>
            <a:r>
              <a:rPr lang="nb-NO" dirty="0"/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B3F31F0-6E76-87FF-9760-A8510C97AA10}"/>
              </a:ext>
            </a:extLst>
          </p:cNvPr>
          <p:cNvSpPr/>
          <p:nvPr/>
        </p:nvSpPr>
        <p:spPr>
          <a:xfrm>
            <a:off x="8552179" y="2215262"/>
            <a:ext cx="1914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Environment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219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BC81DD-77AE-5D33-4D05-0C74CA2E9B2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EA7481-5BC1-E588-B736-5DD35294A7D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0DFEA9-162F-CCAB-7D52-77EA2B86D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words and hazard statements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0EB995-BCFD-E95D-FD31-E032F3EB750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icture 2" descr="A picture of the row with acute toxicity form the clp poster.">
            <a:extLst>
              <a:ext uri="{FF2B5EF4-FFF2-40B4-BE49-F238E27FC236}">
                <a16:creationId xmlns:a16="http://schemas.microsoft.com/office/drawing/2014/main" id="{A5BA6563-F0DE-EB4A-6311-36FAEFC78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380" y="22179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4" descr="Arrow pointing down at the column with signal word">
            <a:extLst>
              <a:ext uri="{FF2B5EF4-FFF2-40B4-BE49-F238E27FC236}">
                <a16:creationId xmlns:a16="http://schemas.microsoft.com/office/drawing/2014/main" id="{B0218A42-8C9B-39EA-6397-F1300C5F5A15}"/>
              </a:ext>
            </a:extLst>
          </p:cNvPr>
          <p:cNvSpPr/>
          <p:nvPr/>
        </p:nvSpPr>
        <p:spPr bwMode="auto">
          <a:xfrm>
            <a:off x="6772647" y="1551918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Down Arrow 4" descr="Arrow pointing down at the column with signal word">
            <a:extLst>
              <a:ext uri="{FF2B5EF4-FFF2-40B4-BE49-F238E27FC236}">
                <a16:creationId xmlns:a16="http://schemas.microsoft.com/office/drawing/2014/main" id="{7C0B28EE-AAA4-E1D3-8226-D652F0DD76DA}"/>
              </a:ext>
            </a:extLst>
          </p:cNvPr>
          <p:cNvSpPr/>
          <p:nvPr/>
        </p:nvSpPr>
        <p:spPr bwMode="auto">
          <a:xfrm>
            <a:off x="8902622" y="1551918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2591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59E255-896C-DA1D-0874-A4EA2D57BD4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8B4715-EE01-3F8F-9F35-6AFE48510AA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708D26-2272-C424-D256-865F7016E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of hazard and precautionary statements </a:t>
            </a:r>
            <a:endParaRPr lang="nb-NO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F6250BD-83B6-155C-04B7-A5797E5D2CEA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760398546"/>
              </p:ext>
            </p:extLst>
          </p:nvPr>
        </p:nvGraphicFramePr>
        <p:xfrm>
          <a:off x="360363" y="1082675"/>
          <a:ext cx="11471272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7818">
                  <a:extLst>
                    <a:ext uri="{9D8B030D-6E8A-4147-A177-3AD203B41FA5}">
                      <a16:colId xmlns:a16="http://schemas.microsoft.com/office/drawing/2014/main" val="354687539"/>
                    </a:ext>
                  </a:extLst>
                </a:gridCol>
                <a:gridCol w="2867818">
                  <a:extLst>
                    <a:ext uri="{9D8B030D-6E8A-4147-A177-3AD203B41FA5}">
                      <a16:colId xmlns:a16="http://schemas.microsoft.com/office/drawing/2014/main" val="3515465274"/>
                    </a:ext>
                  </a:extLst>
                </a:gridCol>
                <a:gridCol w="2867818">
                  <a:extLst>
                    <a:ext uri="{9D8B030D-6E8A-4147-A177-3AD203B41FA5}">
                      <a16:colId xmlns:a16="http://schemas.microsoft.com/office/drawing/2014/main" val="1350026546"/>
                    </a:ext>
                  </a:extLst>
                </a:gridCol>
                <a:gridCol w="2867818">
                  <a:extLst>
                    <a:ext uri="{9D8B030D-6E8A-4147-A177-3AD203B41FA5}">
                      <a16:colId xmlns:a16="http://schemas.microsoft.com/office/drawing/2014/main" val="932735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2000" dirty="0"/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Hazard</a:t>
                      </a:r>
                      <a:r>
                        <a:rPr lang="nb-NO" sz="2000" dirty="0"/>
                        <a:t> statements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Code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Precautionary</a:t>
                      </a:r>
                      <a:r>
                        <a:rPr lang="nb-NO" sz="2000" dirty="0"/>
                        <a:t> statements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59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/>
                        <a:t>H200-H299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Physical</a:t>
                      </a:r>
                      <a:r>
                        <a:rPr lang="nb-NO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P100-P199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General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51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/>
                        <a:t>H300-H399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Health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P200-P299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Prevention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26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000"/>
                        <a:t>H400-H499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P300-P399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Response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5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P400-P499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Storage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36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P500-P599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Disposal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243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781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AD54E3-DF76-5A73-B733-2290253F963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AA7988-A21D-2033-768B-C5B13ACA655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0DFCA5-7A6F-F40A-C05B-5A85D2FD2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1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A078BA-C737-1883-B15A-CCBF244BC43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Make a </a:t>
            </a:r>
            <a:r>
              <a:rPr lang="nb-NO" dirty="0" err="1"/>
              <a:t>label</a:t>
            </a:r>
            <a:r>
              <a:rPr lang="nb-NO" dirty="0"/>
              <a:t> for 3 mol/L H</a:t>
            </a:r>
            <a:r>
              <a:rPr lang="nb-NO" baseline="-25000" dirty="0"/>
              <a:t>2</a:t>
            </a:r>
            <a:r>
              <a:rPr lang="nb-NO" dirty="0"/>
              <a:t>SO</a:t>
            </a:r>
            <a:r>
              <a:rPr lang="nb-NO" baseline="-25000" dirty="0"/>
              <a:t>4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95562168"/>
      </p:ext>
    </p:extLst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5708E6-A45D-69E2-23C7-B587A638A18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87E0BD-B0DB-96EB-6A8B-8C22DB747EC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009148-1A9A-868E-B1BF-A49278AA5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Calculate approximately mass percentage concentration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B70DB9-B433-4357-A201-F35EAAE61F4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M</a:t>
            </a:r>
            <a:r>
              <a:rPr lang="en-US" baseline="-25000" dirty="0"/>
              <a:t>m</a:t>
            </a:r>
            <a:r>
              <a:rPr lang="en-US" dirty="0"/>
              <a:t> (H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) = 98 g/mol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Calculate concentration in g/L: </a:t>
            </a:r>
          </a:p>
          <a:p>
            <a:pPr marL="0" indent="0">
              <a:buNone/>
            </a:pPr>
            <a:r>
              <a:rPr lang="en-US" dirty="0"/>
              <a:t>3 mol/L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⋅ 98</a:t>
            </a:r>
            <a:r>
              <a:rPr lang="en-US" dirty="0"/>
              <a:t> g/mol = 294 g/L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assumed that the density is 1000 g/L:</a:t>
            </a:r>
          </a:p>
          <a:p>
            <a:pPr marL="0" indent="0">
              <a:buNone/>
            </a:pPr>
            <a:r>
              <a:rPr lang="en-US" dirty="0"/>
              <a:t>Mass % = 294 g/L / 1000 g/L * 100 % = 29,4 %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0385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B172FE-5EA7-DC65-74A0-CFFCF984160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2B706A-B6D6-40C2-DB03-8234A9B4AE2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54B6F7-13B7-96E2-3014-809214913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8D45B78-3B44-F42A-1E54-3B10C157E8DB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Make a </a:t>
            </a:r>
            <a:r>
              <a:rPr lang="nb-NO" dirty="0" err="1"/>
              <a:t>label</a:t>
            </a:r>
            <a:r>
              <a:rPr lang="nb-NO" dirty="0"/>
              <a:t> for 2 mol/L </a:t>
            </a:r>
            <a:r>
              <a:rPr lang="nb-NO" dirty="0" err="1"/>
              <a:t>NaOH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1245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3C18C0-46A2-B708-3315-AE4E363544C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6C091A-0C93-5BB3-EEFE-10CD97D3161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9D2C2C-19F8-7F40-309F-51113E456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Severity of hazards decreases as concentration decreases</a:t>
            </a:r>
            <a:endParaRPr lang="nb-NO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14797D-B693-B1A8-E1E2-2D79FCD114F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002531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Pure sodium hydroxide is classified as Skin Corr. 1A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Solutions with a concentration of 5 % and more are also classified as Skin Corr. 1A.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Solutions with a concentration of 2 % or more, but less than 5 % is classified as Skin Corr 1 B.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about solutions with concentrations below 2 %?</a:t>
            </a:r>
            <a:endParaRPr lang="nb-NO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A52576-1AE3-6B0C-5FCB-6BDF1324AC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0" t="1584" r="875" b="3220"/>
          <a:stretch/>
        </p:blipFill>
        <p:spPr>
          <a:xfrm>
            <a:off x="6095999" y="1248811"/>
            <a:ext cx="5634990" cy="318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08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B63563-C0D2-BC7E-D2F9-18C84AC986E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351303-E756-37C9-20ED-89B50ACF940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87FC06-A3CF-C27A-15B1-6F638F4E4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C30334-6B51-7FDB-964F-CD566990DDB3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US" dirty="0"/>
              <a:t>Make a label for 2 % formic acid, HCOOH.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4828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AD54E3-DF76-5A73-B733-2290253F963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AA7988-A21D-2033-768B-C5B13ACA655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0DFCA5-7A6F-F40A-C05B-5A85D2FD2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2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A078BA-C737-1883-B15A-CCBF244BC43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nb-NO" dirty="0"/>
              <a:t>Make a </a:t>
            </a:r>
            <a:r>
              <a:rPr lang="nb-NO" dirty="0" err="1"/>
              <a:t>label</a:t>
            </a:r>
            <a:r>
              <a:rPr lang="nb-NO" dirty="0"/>
              <a:t> for 1 mol/L CuSO</a:t>
            </a:r>
            <a:r>
              <a:rPr lang="nb-NO" baseline="-25000" dirty="0"/>
              <a:t>4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41377528"/>
      </p:ext>
    </p:extLst>
  </p:cSld>
  <p:clrMapOvr>
    <a:masterClrMapping/>
  </p:clrMapOvr>
  <p:transition spd="slow">
    <p:wheel spokes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B0A9EF-251B-EBB3-CB74-38B99C6914C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4994E9-591D-F5A5-985A-BF418E9FA25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B4CEE0-BE20-15DB-9451-D631672E9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concentration limits 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22D979-FAD0-6AB8-EAD5-590864AF7C4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specific concentration limits are not given in C&amp;L inventory, we have to use generic concentration limits.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Generic concentration limits for different hazard classes can be found in the CLP regulation.</a:t>
            </a:r>
            <a:endParaRPr lang="nb-NO" dirty="0"/>
          </a:p>
        </p:txBody>
      </p:sp>
      <p:pic>
        <p:nvPicPr>
          <p:cNvPr id="6" name="Bilde 3" descr="A picture of table 3.2.3 of the clp regulation">
            <a:extLst>
              <a:ext uri="{FF2B5EF4-FFF2-40B4-BE49-F238E27FC236}">
                <a16:creationId xmlns:a16="http://schemas.microsoft.com/office/drawing/2014/main" id="{342FB324-0C88-C857-F788-F36B7377C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293" y="2725895"/>
            <a:ext cx="9218607" cy="413210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4C72A67F-6EAF-3588-0CD1-E7E69BEC8035}"/>
              </a:ext>
            </a:extLst>
          </p:cNvPr>
          <p:cNvSpPr/>
          <p:nvPr/>
        </p:nvSpPr>
        <p:spPr bwMode="auto">
          <a:xfrm>
            <a:off x="1930873" y="3958564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C6DA99F-0078-DDD0-9148-DF29711351E8}"/>
              </a:ext>
            </a:extLst>
          </p:cNvPr>
          <p:cNvCxnSpPr/>
          <p:nvPr/>
        </p:nvCxnSpPr>
        <p:spPr bwMode="auto">
          <a:xfrm>
            <a:off x="3315780" y="4575551"/>
            <a:ext cx="0" cy="925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DBA7194A-61A3-BAD5-BEF1-A5CAD3FA0A27}"/>
              </a:ext>
            </a:extLst>
          </p:cNvPr>
          <p:cNvSpPr/>
          <p:nvPr/>
        </p:nvSpPr>
        <p:spPr bwMode="auto">
          <a:xfrm>
            <a:off x="1456048" y="5501030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4E6E95-B420-AD8B-AAD8-8EA79071D2F0}"/>
              </a:ext>
            </a:extLst>
          </p:cNvPr>
          <p:cNvSpPr/>
          <p:nvPr/>
        </p:nvSpPr>
        <p:spPr bwMode="auto">
          <a:xfrm>
            <a:off x="7707914" y="5531853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63288C5-0D30-81C1-9248-5898FCDCE4E1}"/>
              </a:ext>
            </a:extLst>
          </p:cNvPr>
          <p:cNvSpPr/>
          <p:nvPr/>
        </p:nvSpPr>
        <p:spPr bwMode="auto">
          <a:xfrm>
            <a:off x="7707914" y="4314362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D3FBCA3-A183-8B7D-C250-3F62E2600EA4}"/>
              </a:ext>
            </a:extLst>
          </p:cNvPr>
          <p:cNvCxnSpPr/>
          <p:nvPr/>
        </p:nvCxnSpPr>
        <p:spPr bwMode="auto">
          <a:xfrm>
            <a:off x="5003035" y="5860807"/>
            <a:ext cx="270487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D5CDF27-0383-EEC8-0A78-EA0487C24EB6}"/>
              </a:ext>
            </a:extLst>
          </p:cNvPr>
          <p:cNvCxnSpPr>
            <a:cxnSpLocks/>
            <a:stCxn id="10" idx="0"/>
          </p:cNvCxnSpPr>
          <p:nvPr/>
        </p:nvCxnSpPr>
        <p:spPr bwMode="auto">
          <a:xfrm flipV="1">
            <a:off x="9092821" y="4931349"/>
            <a:ext cx="1218" cy="6005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471714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B4CEE0-BE20-15DB-9451-D631672E9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concentration limits 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22D979-FAD0-6AB8-EAD5-590864AF7C4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4760596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specific concentration limits are not given in C&amp;L inventory, we have to use generic concentration limits.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Generic concentration limits for different hazard classes can be found in the CLP regulation.</a:t>
            </a:r>
            <a:endParaRPr lang="nb-NO" dirty="0"/>
          </a:p>
        </p:txBody>
      </p:sp>
      <p:pic>
        <p:nvPicPr>
          <p:cNvPr id="14" name="Picture 13" descr="Table 3.3.3 from the clp regulation">
            <a:extLst>
              <a:ext uri="{FF2B5EF4-FFF2-40B4-BE49-F238E27FC236}">
                <a16:creationId xmlns:a16="http://schemas.microsoft.com/office/drawing/2014/main" id="{43FF9EBB-7F6C-22E6-5EF5-F9175494D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480" y="1589650"/>
            <a:ext cx="6003548" cy="43229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F87DCCD-706E-6130-8DA4-17E63A0B4A51}"/>
              </a:ext>
            </a:extLst>
          </p:cNvPr>
          <p:cNvSpPr txBox="1"/>
          <p:nvPr/>
        </p:nvSpPr>
        <p:spPr>
          <a:xfrm>
            <a:off x="7761744" y="118563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Table 3.3.3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5356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C24F79A9-3CC7-EF25-7276-B1B944DE3772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297FD0-555A-6409-64C6-5A178C569124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B75642D-3312-5428-F8BF-7A789EB5F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 err="1"/>
              <a:t>Classification</a:t>
            </a:r>
            <a:r>
              <a:rPr lang="nb-NO" dirty="0"/>
              <a:t> for </a:t>
            </a:r>
            <a:r>
              <a:rPr lang="nb-NO" dirty="0" err="1"/>
              <a:t>acute</a:t>
            </a:r>
            <a:r>
              <a:rPr lang="nb-NO" dirty="0"/>
              <a:t> or </a:t>
            </a:r>
            <a:r>
              <a:rPr lang="nb-NO" dirty="0" err="1"/>
              <a:t>chronic</a:t>
            </a:r>
            <a:r>
              <a:rPr lang="nb-NO" dirty="0"/>
              <a:t> </a:t>
            </a: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hazard</a:t>
            </a:r>
            <a:endParaRPr lang="nb-NO" dirty="0"/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8E87838E-B2CD-5F30-02A3-E2C5A331C77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B78C646-3997-2FE2-3413-6E4CF2E19892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</p:spPr>
        <p:txBody>
          <a:bodyPr>
            <a:normAutofit/>
          </a:bodyPr>
          <a:lstStyle/>
          <a:p>
            <a:r>
              <a:rPr lang="nb-NO" b="1" dirty="0"/>
              <a:t>LC</a:t>
            </a:r>
            <a:r>
              <a:rPr lang="nb-NO" b="1" baseline="-25000" dirty="0"/>
              <a:t>50 </a:t>
            </a:r>
            <a:r>
              <a:rPr lang="nb-NO" b="1" dirty="0"/>
              <a:t>, EC</a:t>
            </a:r>
            <a:r>
              <a:rPr lang="nb-NO" b="1" baseline="-25000" dirty="0"/>
              <a:t>50  </a:t>
            </a:r>
            <a:r>
              <a:rPr lang="nb-NO" b="1" dirty="0"/>
              <a:t>or NOEC from SDS</a:t>
            </a:r>
          </a:p>
          <a:p>
            <a:endParaRPr lang="nb-NO" dirty="0"/>
          </a:p>
          <a:p>
            <a:r>
              <a:rPr lang="en-US" dirty="0"/>
              <a:t>SECTION 12: Ecological information</a:t>
            </a:r>
            <a:endParaRPr lang="nb-NO" dirty="0"/>
          </a:p>
          <a:p>
            <a:r>
              <a:rPr lang="en-US" dirty="0"/>
              <a:t>12.1. Toxicity</a:t>
            </a:r>
          </a:p>
          <a:p>
            <a:endParaRPr lang="nb-NO" dirty="0"/>
          </a:p>
          <a:p>
            <a:r>
              <a:rPr lang="en-US" dirty="0"/>
              <a:t>Values are given in mg/L</a:t>
            </a:r>
            <a:endParaRPr lang="nb-NO" dirty="0"/>
          </a:p>
          <a:p>
            <a:endParaRPr lang="nb-NO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36025C1-6E37-1F2C-B44C-EB56A1157C6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 descr="Hazard pictogram GHS09: Environmental hazard.">
            <a:extLst>
              <a:ext uri="{FF2B5EF4-FFF2-40B4-BE49-F238E27FC236}">
                <a16:creationId xmlns:a16="http://schemas.microsoft.com/office/drawing/2014/main" id="{A4BFEB61-2769-A618-8733-CBCC1A4BA44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664" y="1757499"/>
            <a:ext cx="4307369" cy="43013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6589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of table 4.1.3 from the CLP regulation">
            <a:extLst>
              <a:ext uri="{FF2B5EF4-FFF2-40B4-BE49-F238E27FC236}">
                <a16:creationId xmlns:a16="http://schemas.microsoft.com/office/drawing/2014/main" id="{D6B20172-8B4F-AFED-A934-471A1DD9F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807" y="531228"/>
            <a:ext cx="7138193" cy="5124677"/>
          </a:xfrm>
          <a:prstGeom prst="rect">
            <a:avLst/>
          </a:prstGeom>
        </p:spPr>
      </p:pic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687EF81B-A46A-DFF2-CEC9-9AD460A886F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8A1168-AB91-B4B3-EB0F-911C45E7CDE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D1D3A8-4D11-F906-1FCD-129091911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M - factor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F5E366-B9EF-1DA3-EC8D-B98A2BF0764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3" y="1082726"/>
            <a:ext cx="4869182" cy="48173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M-factor is a multiplying factor that takes into account the toxicity of a given chemical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lower the </a:t>
            </a:r>
            <a:r>
              <a:rPr lang="nb-NO" dirty="0"/>
              <a:t>LC</a:t>
            </a:r>
            <a:r>
              <a:rPr lang="nb-NO" baseline="-25000" dirty="0"/>
              <a:t>50 </a:t>
            </a:r>
            <a:r>
              <a:rPr lang="nb-NO" dirty="0"/>
              <a:t>, EC</a:t>
            </a:r>
            <a:r>
              <a:rPr lang="nb-NO" baseline="-25000" dirty="0"/>
              <a:t>50  </a:t>
            </a:r>
            <a:r>
              <a:rPr lang="nb-NO" dirty="0"/>
              <a:t>or NOEC is,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higher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M-</a:t>
            </a:r>
            <a:r>
              <a:rPr lang="nb-NO" dirty="0" err="1"/>
              <a:t>factor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94154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833935-9E98-F1B5-E710-1FC97440B98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6D8A2-D619-1FB0-E931-7B76ACB138A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61E374-BD27-D5B7-FD11-B5174DE3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– Aquatic acute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359913-E3AA-E1F2-3C69-2F1DD2E6A950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US" sz="2400" dirty="0"/>
              <a:t>A</a:t>
            </a:r>
            <a:r>
              <a:rPr lang="en-US" sz="2400" b="0" i="0" u="none" strike="noStrike" baseline="0" dirty="0"/>
              <a:t>ll components classified as Acute Category 1 are considered. If the sum of these components multiplied by their corresponding M-factors is equal to or greater than 25 % the whole mixture is classified as Acute Category 1.</a:t>
            </a:r>
          </a:p>
          <a:p>
            <a:endParaRPr lang="en-US" dirty="0"/>
          </a:p>
          <a:p>
            <a:endParaRPr lang="nb-NO" sz="2400" dirty="0"/>
          </a:p>
          <a:p>
            <a:endParaRPr lang="nb-NO" dirty="0"/>
          </a:p>
        </p:txBody>
      </p:sp>
      <p:pic>
        <p:nvPicPr>
          <p:cNvPr id="6" name="Picture 5" descr="A picture of table 4.1.1 from the CLP regulation">
            <a:extLst>
              <a:ext uri="{FF2B5EF4-FFF2-40B4-BE49-F238E27FC236}">
                <a16:creationId xmlns:a16="http://schemas.microsoft.com/office/drawing/2014/main" id="{BB218C61-9746-5D32-AFAF-5DFB18D82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200" y="3243207"/>
            <a:ext cx="8425600" cy="2272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48B70B-3104-5277-9F61-F991F04C2898}"/>
              </a:ext>
            </a:extLst>
          </p:cNvPr>
          <p:cNvSpPr txBox="1"/>
          <p:nvPr/>
        </p:nvSpPr>
        <p:spPr>
          <a:xfrm>
            <a:off x="5603989" y="2859071"/>
            <a:ext cx="984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Table 4.1.1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1082554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01FB36-3351-2F35-3066-4B54C0EE2A4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50EE99-1BF4-C359-EB7D-6DB7963FB55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59487D-3511-37C8-0109-04A7DF8F6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– Aquatic chronic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27E6F9-C50D-F18C-F21E-3EE74939A69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182787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Aquatic chronic has several hazard categories.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a chemical classified as Aquatic chronic 1 is diluted, we have to consider all categories</a:t>
            </a:r>
            <a:endParaRPr lang="nb-NO" dirty="0"/>
          </a:p>
        </p:txBody>
      </p:sp>
      <p:pic>
        <p:nvPicPr>
          <p:cNvPr id="6" name="Picture 5" descr="A picture of table 4.1.2 from the CLP regulation.">
            <a:extLst>
              <a:ext uri="{FF2B5EF4-FFF2-40B4-BE49-F238E27FC236}">
                <a16:creationId xmlns:a16="http://schemas.microsoft.com/office/drawing/2014/main" id="{0373F860-D8CD-ACA3-E625-B47990C109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831" y="1005010"/>
            <a:ext cx="5925377" cy="49727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E7DF73-654A-7947-24AA-DF53416F081B}"/>
              </a:ext>
            </a:extLst>
          </p:cNvPr>
          <p:cNvSpPr txBox="1"/>
          <p:nvPr/>
        </p:nvSpPr>
        <p:spPr>
          <a:xfrm>
            <a:off x="8044355" y="753418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Table 4.1.2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451494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584027-A62E-A8A6-258C-5D04C6078D5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D10B60-D895-CE01-0934-D883378F433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95770F-D8BB-6DE9-B328-0C6662CB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– Acute toxicity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A0E154-9F18-21A4-6CA1-0438D8E57D4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6378959" cy="4817312"/>
          </a:xfrm>
        </p:spPr>
        <p:txBody>
          <a:bodyPr/>
          <a:lstStyle/>
          <a:p>
            <a:r>
              <a:rPr lang="nb-NO" dirty="0"/>
              <a:t>The </a:t>
            </a:r>
            <a:r>
              <a:rPr lang="nb-NO" dirty="0" err="1"/>
              <a:t>Acute</a:t>
            </a:r>
            <a:r>
              <a:rPr lang="nb-NO" dirty="0"/>
              <a:t> </a:t>
            </a:r>
            <a:r>
              <a:rPr lang="nb-NO" dirty="0" err="1"/>
              <a:t>toxicity</a:t>
            </a:r>
            <a:r>
              <a:rPr lang="nb-NO" dirty="0"/>
              <a:t> </a:t>
            </a:r>
            <a:r>
              <a:rPr lang="nb-NO" dirty="0" err="1"/>
              <a:t>estimate</a:t>
            </a:r>
            <a:r>
              <a:rPr lang="nb-NO" dirty="0"/>
              <a:t>, ATE,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chemical</a:t>
            </a:r>
            <a:r>
              <a:rPr lang="nb-NO" dirty="0"/>
              <a:t> is used to </a:t>
            </a:r>
            <a:r>
              <a:rPr lang="nb-NO" dirty="0" err="1"/>
              <a:t>classify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acute</a:t>
            </a:r>
            <a:r>
              <a:rPr lang="nb-NO" dirty="0"/>
              <a:t> </a:t>
            </a:r>
            <a:r>
              <a:rPr lang="nb-NO" dirty="0" err="1"/>
              <a:t>toxicity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mixtures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chemical</a:t>
            </a:r>
            <a:r>
              <a:rPr lang="nb-NO" dirty="0"/>
              <a:t>.</a:t>
            </a:r>
          </a:p>
          <a:p>
            <a:endParaRPr lang="nb-NO" dirty="0"/>
          </a:p>
        </p:txBody>
      </p:sp>
      <p:pic>
        <p:nvPicPr>
          <p:cNvPr id="6" name="Picture 5" descr="Hazard pictogram GHS06: Toxic.">
            <a:extLst>
              <a:ext uri="{FF2B5EF4-FFF2-40B4-BE49-F238E27FC236}">
                <a16:creationId xmlns:a16="http://schemas.microsoft.com/office/drawing/2014/main" id="{93A53E7F-F0BA-1E5C-7683-6FD9050D2BE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966" y="1409428"/>
            <a:ext cx="2160000" cy="2160000"/>
          </a:xfrm>
          <a:prstGeom prst="rect">
            <a:avLst/>
          </a:prstGeom>
        </p:spPr>
      </p:pic>
      <p:pic>
        <p:nvPicPr>
          <p:cNvPr id="7" name="Picture 6" descr="Hazard pictogram GHS07: Harmful.">
            <a:extLst>
              <a:ext uri="{FF2B5EF4-FFF2-40B4-BE49-F238E27FC236}">
                <a16:creationId xmlns:a16="http://schemas.microsoft.com/office/drawing/2014/main" id="{E3EA9642-515E-F206-B419-01F03A0D95F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782" y="3065612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478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C592D2-8D57-C879-F23E-29017AF2133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D1F600-5779-D04E-F1DC-1BB8A78DA12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90A812-E5D6-7F61-0C46-F3893848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683F08-B870-4114-F89A-D9EAE38C416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TextBox 5" descr="A textbox around the example for acute toxicity estimate calculation.">
            <a:extLst>
              <a:ext uri="{FF2B5EF4-FFF2-40B4-BE49-F238E27FC236}">
                <a16:creationId xmlns:a16="http://schemas.microsoft.com/office/drawing/2014/main" id="{F3C185E2-5B2A-7E2A-4457-B410092EA8E8}"/>
              </a:ext>
            </a:extLst>
          </p:cNvPr>
          <p:cNvSpPr txBox="1"/>
          <p:nvPr/>
        </p:nvSpPr>
        <p:spPr>
          <a:xfrm>
            <a:off x="292963" y="355587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/>
              <a:t>Example</a:t>
            </a:r>
            <a:endParaRPr lang="nb-NO" sz="2400" dirty="0"/>
          </a:p>
          <a:p>
            <a:r>
              <a:rPr lang="nb-NO" sz="2400" dirty="0"/>
              <a:t>A </a:t>
            </a:r>
            <a:r>
              <a:rPr lang="nb-NO" sz="2400" dirty="0">
                <a:solidFill>
                  <a:srgbClr val="FF0000"/>
                </a:solidFill>
              </a:rPr>
              <a:t>16 % </a:t>
            </a:r>
            <a:r>
              <a:rPr lang="nb-NO" sz="2400" dirty="0" err="1"/>
              <a:t>solution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a </a:t>
            </a:r>
            <a:r>
              <a:rPr lang="nb-NO" sz="2400" dirty="0" err="1"/>
              <a:t>substance</a:t>
            </a:r>
            <a:r>
              <a:rPr lang="nb-NO" sz="2400" dirty="0"/>
              <a:t> </a:t>
            </a:r>
            <a:r>
              <a:rPr lang="nb-NO" sz="2400" dirty="0" err="1"/>
              <a:t>classified</a:t>
            </a:r>
            <a:r>
              <a:rPr lang="nb-NO" sz="2400" dirty="0"/>
              <a:t> as </a:t>
            </a:r>
            <a:r>
              <a:rPr lang="nb-NO" sz="2400" dirty="0" err="1">
                <a:solidFill>
                  <a:srgbClr val="FF0000"/>
                </a:solidFill>
              </a:rPr>
              <a:t>acute</a:t>
            </a:r>
            <a:r>
              <a:rPr lang="nb-NO" sz="2400" dirty="0">
                <a:solidFill>
                  <a:srgbClr val="FF0000"/>
                </a:solidFill>
              </a:rPr>
              <a:t> </a:t>
            </a:r>
            <a:r>
              <a:rPr lang="nb-NO" sz="2400" dirty="0" err="1">
                <a:solidFill>
                  <a:srgbClr val="FF0000"/>
                </a:solidFill>
              </a:rPr>
              <a:t>tox</a:t>
            </a:r>
            <a:r>
              <a:rPr lang="nb-NO" sz="2400" dirty="0">
                <a:solidFill>
                  <a:srgbClr val="FF0000"/>
                </a:solidFill>
              </a:rPr>
              <a:t>. 4 </a:t>
            </a:r>
            <a:r>
              <a:rPr lang="nb-NO" sz="2400" dirty="0">
                <a:solidFill>
                  <a:schemeClr val="tx1"/>
                </a:solidFill>
              </a:rPr>
              <a:t>– oral </a:t>
            </a:r>
            <a:r>
              <a:rPr lang="nb-NO" sz="2400" dirty="0" err="1">
                <a:solidFill>
                  <a:schemeClr val="tx1"/>
                </a:solidFill>
              </a:rPr>
              <a:t>exposure</a:t>
            </a:r>
            <a:endParaRPr lang="nb-NO" sz="2400" dirty="0">
              <a:solidFill>
                <a:schemeClr val="tx1"/>
              </a:solidFill>
            </a:endParaRPr>
          </a:p>
        </p:txBody>
      </p:sp>
      <p:pic>
        <p:nvPicPr>
          <p:cNvPr id="7" name="Picture 2" descr="Picture of tabel 3.1.2 from the CLP regulation.">
            <a:extLst>
              <a:ext uri="{FF2B5EF4-FFF2-40B4-BE49-F238E27FC236}">
                <a16:creationId xmlns:a16="http://schemas.microsoft.com/office/drawing/2014/main" id="{84165726-D26C-907D-E3BC-98A6BD698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737" y="355587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 descr="A circle around oral exposure.">
            <a:extLst>
              <a:ext uri="{FF2B5EF4-FFF2-40B4-BE49-F238E27FC236}">
                <a16:creationId xmlns:a16="http://schemas.microsoft.com/office/drawing/2014/main" id="{D97C93A2-C93A-C40C-4B0D-FD2EDD78EEFA}"/>
              </a:ext>
            </a:extLst>
          </p:cNvPr>
          <p:cNvSpPr/>
          <p:nvPr/>
        </p:nvSpPr>
        <p:spPr bwMode="auto">
          <a:xfrm>
            <a:off x="4752482" y="1963085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Oval 8" descr="A circle around the acute toxicity estimate of category 4. ">
            <a:extLst>
              <a:ext uri="{FF2B5EF4-FFF2-40B4-BE49-F238E27FC236}">
                <a16:creationId xmlns:a16="http://schemas.microsoft.com/office/drawing/2014/main" id="{B7A82723-36DE-C883-1B5C-BCAC8E2A8A10}"/>
              </a:ext>
            </a:extLst>
          </p:cNvPr>
          <p:cNvSpPr/>
          <p:nvPr/>
        </p:nvSpPr>
        <p:spPr bwMode="auto">
          <a:xfrm>
            <a:off x="10873162" y="2504979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 descr="A box around the calculation of the acute toxicity estimate.">
                <a:extLst>
                  <a:ext uri="{FF2B5EF4-FFF2-40B4-BE49-F238E27FC236}">
                    <a16:creationId xmlns:a16="http://schemas.microsoft.com/office/drawing/2014/main" id="{9354B7DE-74DE-D8B8-8BD7-7C1D57639422}"/>
                  </a:ext>
                </a:extLst>
              </p:cNvPr>
              <p:cNvSpPr txBox="1"/>
              <p:nvPr/>
            </p:nvSpPr>
            <p:spPr>
              <a:xfrm>
                <a:off x="3181933" y="4740814"/>
                <a:ext cx="5828134" cy="7938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00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3125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>
          <p:sp>
            <p:nvSpPr>
              <p:cNvPr id="10" name="TextBox 9" descr="A box around the calculation of the acute toxicity estimate.">
                <a:extLst>
                  <a:ext uri="{FF2B5EF4-FFF2-40B4-BE49-F238E27FC236}">
                    <a16:creationId xmlns:a16="http://schemas.microsoft.com/office/drawing/2014/main" id="{9354B7DE-74DE-D8B8-8BD7-7C1D57639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933" y="4740814"/>
                <a:ext cx="5828134" cy="793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9688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FEAB59-9FEE-B080-4364-DC1A4961B13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8E9F2-E5EE-E608-2BE0-D4C0B9FFC14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A49CA6-8069-2AB3-1464-254D13B46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76FBD0-10A5-4E56-41B4-18D496A9DA95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Picture 3" descr="Picture of table 3.1.1 from the CLP regulation. ">
            <a:extLst>
              <a:ext uri="{FF2B5EF4-FFF2-40B4-BE49-F238E27FC236}">
                <a16:creationId xmlns:a16="http://schemas.microsoft.com/office/drawing/2014/main" id="{55BAB27F-13A0-A568-4F7B-3C0047D14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120" y="554549"/>
            <a:ext cx="8393062" cy="568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Oval 6" descr="A circle around the acute toxicity estimate for category 4 oral exposure.">
            <a:extLst>
              <a:ext uri="{FF2B5EF4-FFF2-40B4-BE49-F238E27FC236}">
                <a16:creationId xmlns:a16="http://schemas.microsoft.com/office/drawing/2014/main" id="{CC1F6DA6-D00F-F6F8-F91C-2CA0B0807D3A}"/>
              </a:ext>
            </a:extLst>
          </p:cNvPr>
          <p:cNvSpPr/>
          <p:nvPr/>
        </p:nvSpPr>
        <p:spPr bwMode="auto">
          <a:xfrm>
            <a:off x="8892880" y="1706677"/>
            <a:ext cx="1368152" cy="72008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4764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AF725D4-A473-01EF-9726-30844D4A8A5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FF4368-A49E-8CBB-ADDD-785826C2D66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151C6C-AC3C-9913-7B73-82C4C8EEA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6088CE-FF7F-DFB6-EC60-E1B853FBE88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3a) Make a </a:t>
            </a:r>
            <a:r>
              <a:rPr lang="nb-NO" dirty="0" err="1"/>
              <a:t>label</a:t>
            </a:r>
            <a:r>
              <a:rPr lang="nb-NO" dirty="0"/>
              <a:t> for 0,1 mol/L ZnCl</a:t>
            </a:r>
            <a:r>
              <a:rPr lang="nb-NO" baseline="-25000" dirty="0"/>
              <a:t>2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/>
            <a:r>
              <a:rPr lang="nb-NO" dirty="0"/>
              <a:t>3b) Make a </a:t>
            </a:r>
            <a:r>
              <a:rPr lang="nb-NO" dirty="0" err="1"/>
              <a:t>label</a:t>
            </a:r>
            <a:r>
              <a:rPr lang="nb-NO" dirty="0"/>
              <a:t> for 2,0 mol/L ZnSO</a:t>
            </a:r>
            <a:r>
              <a:rPr lang="nb-NO" baseline="-25000" dirty="0"/>
              <a:t>4 ,</a:t>
            </a:r>
            <a:r>
              <a:rPr lang="nb-NO" dirty="0"/>
              <a:t>CAUTION: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Cas</a:t>
            </a:r>
            <a:r>
              <a:rPr lang="nb-NO" dirty="0"/>
              <a:t> </a:t>
            </a:r>
            <a:r>
              <a:rPr lang="nb-NO" dirty="0" err="1"/>
              <a:t>nr</a:t>
            </a:r>
            <a:r>
              <a:rPr lang="nb-NO" dirty="0"/>
              <a:t> 7733-02-0 for </a:t>
            </a:r>
            <a:r>
              <a:rPr lang="nb-NO" dirty="0" err="1"/>
              <a:t>zinc</a:t>
            </a:r>
            <a:r>
              <a:rPr lang="nb-NO" dirty="0"/>
              <a:t> </a:t>
            </a:r>
            <a:r>
              <a:rPr lang="nb-NO" dirty="0" err="1"/>
              <a:t>sulfate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7974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D4E864-42D4-56FB-6E6B-64D3A116DE3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5E3BF-DBE6-3151-C3BC-266AED0077B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B9D58C-5A99-2837-EA9C-953CF73FF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Harmonised</a:t>
            </a:r>
            <a:r>
              <a:rPr lang="nb-NO" dirty="0"/>
              <a:t> </a:t>
            </a:r>
            <a:r>
              <a:rPr lang="nb-NO" dirty="0" err="1"/>
              <a:t>classification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70AAE2-84A7-0FD7-10D4-3A810D36F2B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Harmonised</a:t>
            </a:r>
            <a:r>
              <a:rPr lang="en-US" dirty="0"/>
              <a:t> classification (as provided in Annex VI to CLP), must always be used by a manufacturer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Harmonised</a:t>
            </a:r>
            <a:r>
              <a:rPr lang="en-US" dirty="0"/>
              <a:t> classification normally applies to those properties of the highest concern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some, but not all hazard classes or differentiations within hazard classes have been </a:t>
            </a:r>
            <a:r>
              <a:rPr lang="en-US" dirty="0" err="1"/>
              <a:t>harmonised</a:t>
            </a:r>
            <a:r>
              <a:rPr lang="en-US" dirty="0"/>
              <a:t>, the remainder should be </a:t>
            </a:r>
            <a:r>
              <a:rPr lang="en-US" b="1" dirty="0"/>
              <a:t>self-classified</a:t>
            </a:r>
            <a:r>
              <a:rPr lang="en-US" dirty="0"/>
              <a:t> to complete the classification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4399B9-3CA6-5389-EF13-F319CFFF4720}"/>
              </a:ext>
            </a:extLst>
          </p:cNvPr>
          <p:cNvSpPr/>
          <p:nvPr/>
        </p:nvSpPr>
        <p:spPr>
          <a:xfrm>
            <a:off x="723694" y="5222703"/>
            <a:ext cx="552636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hlinkClick r:id="rId2"/>
              </a:rPr>
              <a:t>Guidance on the Application of the CLP Criteria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1854613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0802BC-5B9F-45D3-266C-16A7612CCC1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7FA608-312D-629E-166F-63D68D175D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DC5454-7AAA-EB69-80CE-E951F4B05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Leads to differ classification of the same chemical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CDDE8B6-06DF-C4AA-6434-23877951BF7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3F9ED3B-12F0-7CF8-5660-7E72EAD75BD4}"/>
              </a:ext>
            </a:extLst>
          </p:cNvPr>
          <p:cNvSpPr txBox="1">
            <a:spLocks/>
          </p:cNvSpPr>
          <p:nvPr/>
        </p:nvSpPr>
        <p:spPr>
          <a:xfrm>
            <a:off x="504060" y="1245846"/>
            <a:ext cx="4438972" cy="4114800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Ammonia 25 % (Avantor)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Skin corrosion 1B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Aquatic acute, 1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STOT, SE, 3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Serious eyedamage, 1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Aquatic chronic, 2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nb-NO"/>
          </a:p>
          <a:p>
            <a:pPr marL="0" indent="0">
              <a:buFont typeface="Wingdings" panose="05000000000000000000" pitchFamily="2" charset="2"/>
              <a:buNone/>
            </a:pPr>
            <a:endParaRPr lang="nb-NO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9F7082D-EF23-77E3-1F08-356BD33922F1}"/>
              </a:ext>
            </a:extLst>
          </p:cNvPr>
          <p:cNvSpPr txBox="1">
            <a:spLocks/>
          </p:cNvSpPr>
          <p:nvPr/>
        </p:nvSpPr>
        <p:spPr>
          <a:xfrm>
            <a:off x="5095432" y="1245846"/>
            <a:ext cx="4121596" cy="4114800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Ammonia 25 % (Merck)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Skin corrosion, 1B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Aquatic acute, 1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STOT, SE, 3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/>
              <a:t>Corrosive to metals, 1</a:t>
            </a:r>
            <a:endParaRPr lang="nb-NO" dirty="0"/>
          </a:p>
        </p:txBody>
      </p:sp>
      <p:sp>
        <p:nvSpPr>
          <p:cNvPr id="8" name="Rectangle 7" descr="A box indication the classification that is similar from the to classifications.">
            <a:extLst>
              <a:ext uri="{FF2B5EF4-FFF2-40B4-BE49-F238E27FC236}">
                <a16:creationId xmlns:a16="http://schemas.microsoft.com/office/drawing/2014/main" id="{4E321BE4-E683-4AE9-BAC9-16AD2CD9A333}"/>
              </a:ext>
            </a:extLst>
          </p:cNvPr>
          <p:cNvSpPr/>
          <p:nvPr/>
        </p:nvSpPr>
        <p:spPr bwMode="auto">
          <a:xfrm>
            <a:off x="360044" y="1757542"/>
            <a:ext cx="8208912" cy="158417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4478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D26A67-74B4-C390-B7E1-1CCEADC3BBD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5CEAD1-B006-6AFC-37F2-C96291D01AC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0779390-9B56-0DB1-D239-001A7C03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CLP in </a:t>
            </a:r>
            <a:r>
              <a:rPr lang="nb-NO" dirty="0" err="1"/>
              <a:t>scientific</a:t>
            </a:r>
            <a:r>
              <a:rPr lang="nb-NO" dirty="0"/>
              <a:t> </a:t>
            </a:r>
            <a:r>
              <a:rPr lang="nb-NO" dirty="0" err="1"/>
              <a:t>research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B51648-CF87-CDD3-9A1D-3F078A3E4E1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Regulation (CLP) shall not apply to the following:</a:t>
            </a:r>
          </a:p>
          <a:p>
            <a:pPr marL="0" indent="0">
              <a:buNone/>
            </a:pPr>
            <a:r>
              <a:rPr lang="en-US" dirty="0"/>
              <a:t>substances and mixtures for scientific research and development, which are not placed on the market, provided they are used under controlled conditions in accordance with Community workplace and environmental legislation.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nb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0287B2-AD9F-5807-899A-E935356D819E}"/>
              </a:ext>
            </a:extLst>
          </p:cNvPr>
          <p:cNvSpPr txBox="1"/>
          <p:nvPr/>
        </p:nvSpPr>
        <p:spPr>
          <a:xfrm>
            <a:off x="335359" y="3060495"/>
            <a:ext cx="57606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hlinkClick r:id="rId2"/>
              </a:rPr>
              <a:t>http://eur-lex.europa.eu/LexUriServ/LexUriServ.do?uri=OJ:L:2008:353:0001:1355:en:PDF</a:t>
            </a:r>
            <a:endParaRPr lang="nb-NO" sz="1100" dirty="0"/>
          </a:p>
          <a:p>
            <a:r>
              <a:rPr lang="nb-NO" sz="1100" dirty="0" err="1"/>
              <a:t>Title</a:t>
            </a:r>
            <a:r>
              <a:rPr lang="nb-NO" sz="1100" dirty="0"/>
              <a:t> 1, </a:t>
            </a:r>
            <a:r>
              <a:rPr lang="nb-NO" sz="1100" dirty="0" err="1"/>
              <a:t>Article</a:t>
            </a:r>
            <a:r>
              <a:rPr lang="nb-NO" sz="1100" dirty="0"/>
              <a:t> 1, 2d</a:t>
            </a:r>
          </a:p>
        </p:txBody>
      </p:sp>
    </p:spTree>
    <p:extLst>
      <p:ext uri="{BB962C8B-B14F-4D97-AF65-F5344CB8AC3E}">
        <p14:creationId xmlns:p14="http://schemas.microsoft.com/office/powerpoint/2010/main" val="3658645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749BD5-9485-730B-1CAC-3A94EA8AD59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A7BB68-EBDA-2808-9457-8A93ECC5FF7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C039E6-1EF7-95FB-2E71-16314A218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How to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mixtures</a:t>
            </a:r>
            <a:r>
              <a:rPr lang="nb-NO" dirty="0"/>
              <a:t> in </a:t>
            </a:r>
            <a:r>
              <a:rPr lang="nb-NO" dirty="0" err="1"/>
              <a:t>your</a:t>
            </a:r>
            <a:r>
              <a:rPr lang="nb-NO" dirty="0"/>
              <a:t> science lab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7D6E5E-8C06-3E51-FFB6-1BF85200753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Mixtures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to be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day</a:t>
            </a:r>
            <a:r>
              <a:rPr lang="nb-NO" dirty="0"/>
              <a:t> do not </a:t>
            </a:r>
            <a:r>
              <a:rPr lang="nb-NO" dirty="0" err="1"/>
              <a:t>require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labelling</a:t>
            </a:r>
            <a:r>
              <a:rPr lang="nb-NO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 </a:t>
            </a:r>
            <a:r>
              <a:rPr lang="nb-NO" dirty="0" err="1"/>
              <a:t>mixtures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stored</a:t>
            </a:r>
            <a:r>
              <a:rPr lang="nb-NO" dirty="0"/>
              <a:t>,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point</a:t>
            </a:r>
            <a:r>
              <a:rPr lang="nb-NO" dirty="0"/>
              <a:t> 8.4 in </a:t>
            </a:r>
            <a:r>
              <a:rPr lang="nb-NO" dirty="0" err="1"/>
              <a:t>the</a:t>
            </a:r>
            <a:r>
              <a:rPr lang="nb-NO" dirty="0"/>
              <a:t> HSE manual.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2803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25CB31-F2A9-03D5-1DB4-73DE5E4CAB0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9FF421-757D-1381-48A7-51444C481F81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23D07A3-2032-432C-FB47-D5DFA9404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</a:t>
            </a:r>
            <a:endParaRPr lang="nb-NO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424540D-9031-C2C5-273D-51C6FECB78D0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/>
          <a:stretch>
            <a:fillRect/>
          </a:stretch>
        </p:blipFill>
        <p:spPr>
          <a:xfrm>
            <a:off x="3677203" y="1082675"/>
            <a:ext cx="4837595" cy="4818063"/>
          </a:xfrm>
        </p:spPr>
      </p:pic>
    </p:spTree>
    <p:extLst>
      <p:ext uri="{BB962C8B-B14F-4D97-AF65-F5344CB8AC3E}">
        <p14:creationId xmlns:p14="http://schemas.microsoft.com/office/powerpoint/2010/main" val="1522921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JAJEJYK5CVUX-448798232-28</_dlc_DocId>
    <_dlc_DocIdUrl xmlns="e5e35b8c-bb2a-40e7-acd7-beed1d1f14b8">
      <Url>https://uio.sharepoint.com/sites/GrafiskUttrykk/_layouts/15/DocIdRedir.aspx?ID=JAJEJYK5CVUX-448798232-28</Url>
      <Description>JAJEJYK5CVUX-448798232-28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11DA80-5818-43A4-96C0-F465C0C231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015C72-0F86-493A-8B08-4D693B2B247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English</Template>
  <TotalTime>434</TotalTime>
  <Words>1409</Words>
  <Application>Microsoft Office PowerPoint</Application>
  <PresentationFormat>Widescreen</PresentationFormat>
  <Paragraphs>222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Cambria Math</vt:lpstr>
      <vt:lpstr>Wingdings</vt:lpstr>
      <vt:lpstr>Office Theme</vt:lpstr>
      <vt:lpstr>Classification and labelling of mixtures </vt:lpstr>
      <vt:lpstr>Who is attending the workshop?</vt:lpstr>
      <vt:lpstr>Competence aims</vt:lpstr>
      <vt:lpstr>Outline</vt:lpstr>
      <vt:lpstr>Where to find the documents for this workshop?</vt:lpstr>
      <vt:lpstr>Why is it important to classify and label chemicals?</vt:lpstr>
      <vt:lpstr>HSE/HMS – authorities in Norway</vt:lpstr>
      <vt:lpstr>European chemical legislation</vt:lpstr>
      <vt:lpstr>Hazard communication in CLP</vt:lpstr>
      <vt:lpstr>Product identifier</vt:lpstr>
      <vt:lpstr>Hazard classes and categories (Not part of labelling)</vt:lpstr>
      <vt:lpstr>Hazard pictograms</vt:lpstr>
      <vt:lpstr>Signal words and hazard statements</vt:lpstr>
      <vt:lpstr>Groups of hazard and precautionary statements </vt:lpstr>
      <vt:lpstr>Example 1 – Classifying and making labels</vt:lpstr>
      <vt:lpstr>Calculate approximately mass percentage concentration</vt:lpstr>
      <vt:lpstr>Exercise 1</vt:lpstr>
      <vt:lpstr>Severity of hazards decreases as concentration decreases</vt:lpstr>
      <vt:lpstr>Exercise 2</vt:lpstr>
      <vt:lpstr>Example 2 – Classifying and making labels</vt:lpstr>
      <vt:lpstr>Generic concentration limits </vt:lpstr>
      <vt:lpstr>Generic concentration limits </vt:lpstr>
      <vt:lpstr>Classification for acute or chronic aquatic hazard</vt:lpstr>
      <vt:lpstr>M - factor</vt:lpstr>
      <vt:lpstr>Classification – Aquatic acute</vt:lpstr>
      <vt:lpstr>Classification – Aquatic chronic</vt:lpstr>
      <vt:lpstr>Classification – Acute toxicity</vt:lpstr>
      <vt:lpstr>PowerPoint Presentation</vt:lpstr>
      <vt:lpstr>PowerPoint Presentation</vt:lpstr>
      <vt:lpstr>Exercise 3</vt:lpstr>
      <vt:lpstr>Harmonised classification</vt:lpstr>
      <vt:lpstr>Leads to differ classification of the same chemical</vt:lpstr>
      <vt:lpstr>CLP in scientific research</vt:lpstr>
      <vt:lpstr>How to label mixtures in your science lab </vt:lpstr>
      <vt:lpstr>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and labelling of mixtures </dc:title>
  <dc:creator>Svein Tveit</dc:creator>
  <cp:lastModifiedBy>Svein Tveit</cp:lastModifiedBy>
  <cp:revision>2</cp:revision>
  <dcterms:created xsi:type="dcterms:W3CDTF">2024-08-14T11:09:55Z</dcterms:created>
  <dcterms:modified xsi:type="dcterms:W3CDTF">2024-08-14T18:24:35Z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