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64" r:id="rId5"/>
    <p:sldId id="263" r:id="rId6"/>
    <p:sldId id="262" r:id="rId7"/>
    <p:sldId id="261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B8E830-EF3B-4C2B-9EB5-35EF274B015E}" v="3" dt="2025-10-29T07:34:39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in Tveit" userId="fea16e2d-2335-4248-954d-241d73a2e16b" providerId="ADAL" clId="{4DB90CC4-5610-4AD8-AF2F-3F20BDE946F7}"/>
    <pc:docChg chg="custSel addSld delSld modSld sldOrd">
      <pc:chgData name="Svein Tveit" userId="fea16e2d-2335-4248-954d-241d73a2e16b" providerId="ADAL" clId="{4DB90CC4-5610-4AD8-AF2F-3F20BDE946F7}" dt="2024-10-31T09:59:14.294" v="843" actId="20577"/>
      <pc:docMkLst>
        <pc:docMk/>
      </pc:docMkLst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813522665" sldId="256"/>
        </pc:sldMkLst>
      </pc:sldChg>
      <pc:sldChg chg="modSp mod">
        <pc:chgData name="Svein Tveit" userId="fea16e2d-2335-4248-954d-241d73a2e16b" providerId="ADAL" clId="{4DB90CC4-5610-4AD8-AF2F-3F20BDE946F7}" dt="2024-10-31T09:59:14.294" v="843" actId="20577"/>
        <pc:sldMkLst>
          <pc:docMk/>
          <pc:sldMk cId="1973229746" sldId="257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2521829446" sldId="259"/>
        </pc:sldMkLst>
      </pc:sldChg>
      <pc:sldChg chg="ord">
        <pc:chgData name="Svein Tveit" userId="fea16e2d-2335-4248-954d-241d73a2e16b" providerId="ADAL" clId="{4DB90CC4-5610-4AD8-AF2F-3F20BDE946F7}" dt="2024-10-16T11:37:54.572" v="271"/>
        <pc:sldMkLst>
          <pc:docMk/>
          <pc:sldMk cId="2545010086" sldId="262"/>
        </pc:sldMkLst>
      </pc:sldChg>
      <pc:sldChg chg="modSp new del mod ord">
        <pc:chgData name="Svein Tveit" userId="fea16e2d-2335-4248-954d-241d73a2e16b" providerId="ADAL" clId="{4DB90CC4-5610-4AD8-AF2F-3F20BDE946F7}" dt="2024-10-17T06:28:51.699" v="331" actId="2696"/>
        <pc:sldMkLst>
          <pc:docMk/>
          <pc:sldMk cId="2436809640" sldId="264"/>
        </pc:sldMkLst>
      </pc:sldChg>
      <pc:sldChg chg="add">
        <pc:chgData name="Svein Tveit" userId="fea16e2d-2335-4248-954d-241d73a2e16b" providerId="ADAL" clId="{4DB90CC4-5610-4AD8-AF2F-3F20BDE946F7}" dt="2024-10-31T09:55:26.911" v="332" actId="2890"/>
        <pc:sldMkLst>
          <pc:docMk/>
          <pc:sldMk cId="4137131957" sldId="264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3810808850" sldId="266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524523724" sldId="267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623226155" sldId="284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939798543" sldId="285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3634000852" sldId="286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598850272" sldId="287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862838250" sldId="288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3065760438" sldId="289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3445849845" sldId="290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604990731" sldId="291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500416748" sldId="292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744024949" sldId="293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962193303" sldId="294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756089623" sldId="295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1080227839" sldId="296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2797465798" sldId="297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3590235649" sldId="298"/>
        </pc:sldMkLst>
      </pc:sldChg>
    </pc:docChg>
  </pc:docChgLst>
  <pc:docChgLst>
    <pc:chgData name="Svein Tveit" userId="fea16e2d-2335-4248-954d-241d73a2e16b" providerId="ADAL" clId="{8CB8E830-EF3B-4C2B-9EB5-35EF274B015E}"/>
    <pc:docChg chg="custSel modSld sldOrd">
      <pc:chgData name="Svein Tveit" userId="fea16e2d-2335-4248-954d-241d73a2e16b" providerId="ADAL" clId="{8CB8E830-EF3B-4C2B-9EB5-35EF274B015E}" dt="2025-10-29T07:37:33.167" v="57" actId="27636"/>
      <pc:docMkLst>
        <pc:docMk/>
      </pc:docMkLst>
      <pc:sldChg chg="ord">
        <pc:chgData name="Svein Tveit" userId="fea16e2d-2335-4248-954d-241d73a2e16b" providerId="ADAL" clId="{8CB8E830-EF3B-4C2B-9EB5-35EF274B015E}" dt="2025-10-29T07:34:41.204" v="1"/>
        <pc:sldMkLst>
          <pc:docMk/>
          <pc:sldMk cId="1336131846" sldId="256"/>
        </pc:sldMkLst>
      </pc:sldChg>
      <pc:sldChg chg="modSp mod">
        <pc:chgData name="Svein Tveit" userId="fea16e2d-2335-4248-954d-241d73a2e16b" providerId="ADAL" clId="{8CB8E830-EF3B-4C2B-9EB5-35EF274B015E}" dt="2025-10-29T07:37:09.381" v="54" actId="20577"/>
        <pc:sldMkLst>
          <pc:docMk/>
          <pc:sldMk cId="1973229746" sldId="257"/>
        </pc:sldMkLst>
        <pc:spChg chg="mod">
          <ac:chgData name="Svein Tveit" userId="fea16e2d-2335-4248-954d-241d73a2e16b" providerId="ADAL" clId="{8CB8E830-EF3B-4C2B-9EB5-35EF274B015E}" dt="2025-10-29T07:37:09.381" v="54" actId="20577"/>
          <ac:spMkLst>
            <pc:docMk/>
            <pc:sldMk cId="1973229746" sldId="257"/>
            <ac:spMk id="3" creationId="{00000000-0000-0000-0000-000000000000}"/>
          </ac:spMkLst>
        </pc:spChg>
      </pc:sldChg>
      <pc:sldChg chg="delSp modSp mod">
        <pc:chgData name="Svein Tveit" userId="fea16e2d-2335-4248-954d-241d73a2e16b" providerId="ADAL" clId="{8CB8E830-EF3B-4C2B-9EB5-35EF274B015E}" dt="2025-10-29T07:37:33.167" v="57" actId="27636"/>
        <pc:sldMkLst>
          <pc:docMk/>
          <pc:sldMk cId="4137131957" sldId="264"/>
        </pc:sldMkLst>
        <pc:spChg chg="mod">
          <ac:chgData name="Svein Tveit" userId="fea16e2d-2335-4248-954d-241d73a2e16b" providerId="ADAL" clId="{8CB8E830-EF3B-4C2B-9EB5-35EF274B015E}" dt="2025-10-29T07:37:33.167" v="57" actId="27636"/>
          <ac:spMkLst>
            <pc:docMk/>
            <pc:sldMk cId="4137131957" sldId="264"/>
            <ac:spMk id="3" creationId="{00000000-0000-0000-0000-000000000000}"/>
          </ac:spMkLst>
        </pc:spChg>
        <pc:picChg chg="del">
          <ac:chgData name="Svein Tveit" userId="fea16e2d-2335-4248-954d-241d73a2e16b" providerId="ADAL" clId="{8CB8E830-EF3B-4C2B-9EB5-35EF274B015E}" dt="2025-10-29T07:37:29.624" v="55" actId="478"/>
          <ac:picMkLst>
            <pc:docMk/>
            <pc:sldMk cId="4137131957" sldId="264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87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34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676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25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91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72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670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03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706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909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670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017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59472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50920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68307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91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0429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29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0333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36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89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900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015780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7979496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38328759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206834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40603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92982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51178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2272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5037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1527047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2238169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20396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7853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890573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0409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4">
                <a:lumMod val="40000"/>
                <a:lumOff val="60000"/>
              </a:schemeClr>
            </a:gs>
            <a:gs pos="98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1088C-E962-4529-ADA4-685572269212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657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71532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Kolorimetri</a:t>
            </a:r>
            <a:r>
              <a:rPr lang="en-US" dirty="0"/>
              <a:t> med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instrumenter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Faglig pedagogisk dag 2025</a:t>
            </a:r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Svein Tveit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Seksjon for kjemididaktikk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Kjemisk insitutt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30.10.2025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63740C51-D59E-A0F4-210F-24A16B09C5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r="6389"/>
          <a:stretch/>
        </p:blipFill>
        <p:spPr>
          <a:xfrm>
            <a:off x="6210300" y="0"/>
            <a:ext cx="5981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4758" y="191806"/>
            <a:ext cx="10515600" cy="1325563"/>
          </a:xfrm>
        </p:spPr>
        <p:txBody>
          <a:bodyPr/>
          <a:lstStyle/>
          <a:p>
            <a:r>
              <a:rPr lang="nb-NO" dirty="0"/>
              <a:t>Kolorimetri med ulike instrumenter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1362" y="1400959"/>
            <a:ext cx="8332498" cy="4351338"/>
          </a:xfrm>
        </p:spPr>
        <p:txBody>
          <a:bodyPr>
            <a:normAutofit/>
          </a:bodyPr>
          <a:lstStyle/>
          <a:p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gruppe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egen</a:t>
            </a:r>
            <a:r>
              <a:rPr lang="en-US" dirty="0"/>
              <a:t> PC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tilkoblet</a:t>
            </a:r>
            <a:r>
              <a:rPr lang="en-US" dirty="0"/>
              <a:t> internet.</a:t>
            </a:r>
          </a:p>
          <a:p>
            <a:r>
              <a:rPr lang="en-US" dirty="0"/>
              <a:t>Bruk 5G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logg</a:t>
            </a:r>
            <a:r>
              <a:rPr lang="en-US" dirty="0"/>
              <a:t> deg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wifi</a:t>
            </a:r>
            <a:r>
              <a:rPr lang="en-US" dirty="0"/>
              <a:t>: </a:t>
            </a:r>
            <a:r>
              <a:rPr lang="en-US" dirty="0" err="1"/>
              <a:t>uio</a:t>
            </a:r>
            <a:r>
              <a:rPr lang="en-US" dirty="0"/>
              <a:t> guest.</a:t>
            </a:r>
          </a:p>
          <a:p>
            <a:endParaRPr lang="en-US" dirty="0"/>
          </a:p>
          <a:p>
            <a:r>
              <a:rPr lang="en-US" dirty="0"/>
              <a:t>Alle </a:t>
            </a:r>
            <a:r>
              <a:rPr lang="en-US" dirty="0" err="1"/>
              <a:t>rekker</a:t>
            </a:r>
            <a:r>
              <a:rPr lang="en-US" dirty="0"/>
              <a:t> </a:t>
            </a:r>
            <a:r>
              <a:rPr lang="en-US" dirty="0" err="1"/>
              <a:t>kanskje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å </a:t>
            </a:r>
            <a:r>
              <a:rPr lang="en-US" dirty="0" err="1"/>
              <a:t>prøve</a:t>
            </a:r>
            <a:r>
              <a:rPr lang="en-US" dirty="0"/>
              <a:t> alle </a:t>
            </a:r>
            <a:r>
              <a:rPr lang="en-US" dirty="0" err="1"/>
              <a:t>instrumentene</a:t>
            </a:r>
            <a:r>
              <a:rPr lang="en-US" dirty="0"/>
              <a:t>,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det du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mest</a:t>
            </a:r>
            <a:r>
              <a:rPr lang="en-US" dirty="0"/>
              <a:t> </a:t>
            </a:r>
            <a:r>
              <a:rPr lang="en-US" dirty="0" err="1"/>
              <a:t>lyst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først</a:t>
            </a:r>
            <a:r>
              <a:rPr lang="en-US" dirty="0"/>
              <a:t>!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3" b="8726"/>
          <a:stretch/>
        </p:blipFill>
        <p:spPr>
          <a:xfrm>
            <a:off x="9141087" y="4104200"/>
            <a:ext cx="2687813" cy="1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29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4758" y="191806"/>
            <a:ext cx="10515600" cy="1325563"/>
          </a:xfrm>
        </p:spPr>
        <p:txBody>
          <a:bodyPr/>
          <a:lstStyle/>
          <a:p>
            <a:r>
              <a:rPr lang="nb-NO" dirty="0"/>
              <a:t>Kolorimetri med ulike instrumenter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1361" y="1400959"/>
            <a:ext cx="9927755" cy="4351338"/>
          </a:xfrm>
        </p:spPr>
        <p:txBody>
          <a:bodyPr>
            <a:normAutofit/>
          </a:bodyPr>
          <a:lstStyle/>
          <a:p>
            <a:r>
              <a:rPr lang="nb-NO" dirty="0"/>
              <a:t>teknikk for å bestemme konsentrasjonen av fargede forbindelser i løsning. </a:t>
            </a:r>
          </a:p>
          <a:p>
            <a:r>
              <a:rPr lang="nb-NO" dirty="0"/>
              <a:t>mengden lys som transmitteres gjennom de fargede løsningen måles, T = </a:t>
            </a:r>
            <a:r>
              <a:rPr lang="nb-NO" i="1" dirty="0"/>
              <a:t>I</a:t>
            </a:r>
            <a:r>
              <a:rPr lang="nb-NO" dirty="0"/>
              <a:t>/</a:t>
            </a:r>
            <a:r>
              <a:rPr lang="nb-NO" i="1" dirty="0"/>
              <a:t>I</a:t>
            </a:r>
            <a:r>
              <a:rPr lang="nb-NO" baseline="-25000" dirty="0"/>
              <a:t>0</a:t>
            </a:r>
            <a:r>
              <a:rPr lang="nb-NO" dirty="0"/>
              <a:t> </a:t>
            </a:r>
          </a:p>
          <a:p>
            <a:r>
              <a:rPr lang="nb-NO" dirty="0" err="1"/>
              <a:t>Absorbansen</a:t>
            </a:r>
            <a:r>
              <a:rPr lang="nb-NO" dirty="0"/>
              <a:t> er gitt ved Beers lov: </a:t>
            </a:r>
            <a:br>
              <a:rPr lang="nb-NO" dirty="0"/>
            </a:br>
            <a:r>
              <a:rPr lang="nb-NO" dirty="0"/>
              <a:t>A = -</a:t>
            </a:r>
            <a:r>
              <a:rPr lang="nb-NO" dirty="0" err="1"/>
              <a:t>logT</a:t>
            </a:r>
            <a:r>
              <a:rPr lang="nb-NO" dirty="0"/>
              <a:t> = </a:t>
            </a:r>
            <a:r>
              <a:rPr lang="nb-NO" dirty="0">
                <a:solidFill>
                  <a:srgbClr val="FF0000"/>
                </a:solidFill>
              </a:rPr>
              <a:t>-log(</a:t>
            </a:r>
            <a:r>
              <a:rPr lang="nb-NO" i="1" dirty="0">
                <a:solidFill>
                  <a:srgbClr val="FF0000"/>
                </a:solidFill>
              </a:rPr>
              <a:t>I</a:t>
            </a:r>
            <a:r>
              <a:rPr lang="nb-NO" dirty="0">
                <a:solidFill>
                  <a:srgbClr val="FF0000"/>
                </a:solidFill>
              </a:rPr>
              <a:t>/</a:t>
            </a:r>
            <a:r>
              <a:rPr lang="nb-NO" i="1" dirty="0">
                <a:solidFill>
                  <a:srgbClr val="FF0000"/>
                </a:solidFill>
              </a:rPr>
              <a:t>I</a:t>
            </a:r>
            <a:r>
              <a:rPr lang="nb-NO" baseline="-25000" dirty="0">
                <a:solidFill>
                  <a:srgbClr val="FF0000"/>
                </a:solidFill>
              </a:rPr>
              <a:t>0</a:t>
            </a:r>
            <a:r>
              <a:rPr lang="nb-NO" dirty="0">
                <a:solidFill>
                  <a:srgbClr val="FF0000"/>
                </a:solidFill>
              </a:rPr>
              <a:t>) </a:t>
            </a:r>
            <a:r>
              <a:rPr lang="nb-NO" dirty="0"/>
              <a:t>= </a:t>
            </a:r>
            <a:r>
              <a:rPr lang="el-GR" dirty="0"/>
              <a:t>ε</a:t>
            </a:r>
            <a:r>
              <a:rPr lang="nb-NO" dirty="0"/>
              <a:t> · b · C </a:t>
            </a:r>
          </a:p>
          <a:p>
            <a:r>
              <a:rPr lang="nb-NO" dirty="0"/>
              <a:t>Ved å måle </a:t>
            </a:r>
            <a:r>
              <a:rPr lang="nb-NO" dirty="0" err="1"/>
              <a:t>absorbansen</a:t>
            </a:r>
            <a:r>
              <a:rPr lang="nb-NO" dirty="0"/>
              <a:t> til en rekke løsninger med kjent konsentrasjon og etablerer en standardkurve (kalibreringskurve), kan man bestemme konsentrasjonen i en løsning med ukjent konsentrasjon.</a:t>
            </a:r>
          </a:p>
        </p:txBody>
      </p:sp>
    </p:spTree>
    <p:extLst>
      <p:ext uri="{BB962C8B-B14F-4D97-AF65-F5344CB8AC3E}">
        <p14:creationId xmlns:p14="http://schemas.microsoft.com/office/powerpoint/2010/main" val="4137131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6" t="4224" r="6181" b="3901"/>
          <a:stretch/>
        </p:blipFill>
        <p:spPr>
          <a:xfrm rot="5400000">
            <a:off x="9019616" y="690426"/>
            <a:ext cx="2865177" cy="24829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Vanlig </a:t>
            </a:r>
            <a:r>
              <a:rPr lang="nb-NO" dirty="0" err="1"/>
              <a:t>spektrofotometer</a:t>
            </a:r>
            <a:r>
              <a:rPr lang="nb-NO" dirty="0"/>
              <a:t>: </a:t>
            </a:r>
            <a:r>
              <a:rPr lang="nb-NO" dirty="0" err="1"/>
              <a:t>SpektroVis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40" y="1468378"/>
            <a:ext cx="8419526" cy="4437139"/>
          </a:xfrm>
        </p:spPr>
      </p:pic>
    </p:spTree>
    <p:extLst>
      <p:ext uri="{BB962C8B-B14F-4D97-AF65-F5344CB8AC3E}">
        <p14:creationId xmlns:p14="http://schemas.microsoft.com/office/powerpoint/2010/main" val="424919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Mobilkamera og </a:t>
            </a:r>
            <a:r>
              <a:rPr lang="nb-NO" dirty="0" err="1"/>
              <a:t>app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450" y="581336"/>
            <a:ext cx="4972050" cy="2505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154" y="1679004"/>
            <a:ext cx="1777916" cy="3169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"/>
          <a:stretch/>
        </p:blipFill>
        <p:spPr>
          <a:xfrm>
            <a:off x="882469" y="1690688"/>
            <a:ext cx="1787312" cy="31697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469" y="5332071"/>
            <a:ext cx="4941876" cy="12756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0489" y="3561933"/>
            <a:ext cx="4833311" cy="30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1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982" y="250454"/>
            <a:ext cx="6767940" cy="3057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Lego kolorimeter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31" y="6270809"/>
            <a:ext cx="7985426" cy="517108"/>
          </a:xfrm>
        </p:spPr>
        <p:txBody>
          <a:bodyPr>
            <a:normAutofit fontScale="92500"/>
          </a:bodyPr>
          <a:lstStyle/>
          <a:p>
            <a:r>
              <a:rPr lang="nb-NO" sz="1400" dirty="0"/>
              <a:t>Kvittingen, Lise, Asheim, Jonas, Kvittingen, Eivind V., &amp; </a:t>
            </a:r>
            <a:r>
              <a:rPr lang="nb-NO" sz="1400" dirty="0" err="1"/>
              <a:t>Verley</a:t>
            </a:r>
            <a:r>
              <a:rPr lang="nb-NO" sz="1400" dirty="0"/>
              <a:t>, Richard. (2014). A Simple, Small-</a:t>
            </a:r>
            <a:r>
              <a:rPr lang="nb-NO" sz="1400" dirty="0" err="1"/>
              <a:t>Scale</a:t>
            </a:r>
            <a:r>
              <a:rPr lang="nb-NO" sz="1400" dirty="0"/>
              <a:t> Lego </a:t>
            </a:r>
            <a:r>
              <a:rPr lang="nb-NO" sz="1400" dirty="0" err="1"/>
              <a:t>Colorimeter</a:t>
            </a:r>
            <a:r>
              <a:rPr lang="nb-NO" sz="1400" dirty="0"/>
              <a:t> </a:t>
            </a:r>
            <a:r>
              <a:rPr lang="nb-NO" sz="1400" dirty="0" err="1"/>
              <a:t>with</a:t>
            </a:r>
            <a:r>
              <a:rPr lang="nb-NO" sz="1400" dirty="0"/>
              <a:t> a </a:t>
            </a:r>
            <a:r>
              <a:rPr lang="nb-NO" sz="1400" dirty="0" err="1"/>
              <a:t>Light-Emitting</a:t>
            </a:r>
            <a:r>
              <a:rPr lang="nb-NO" sz="1400" dirty="0"/>
              <a:t> Diode (LED) Used as </a:t>
            </a:r>
            <a:r>
              <a:rPr lang="nb-NO" sz="1400" dirty="0" err="1"/>
              <a:t>Detector</a:t>
            </a:r>
            <a:r>
              <a:rPr lang="nb-NO" sz="1400" dirty="0"/>
              <a:t>. </a:t>
            </a:r>
            <a:r>
              <a:rPr lang="nb-NO" sz="1400" i="1" dirty="0"/>
              <a:t>Journal </a:t>
            </a:r>
            <a:r>
              <a:rPr lang="nb-NO" sz="1400" i="1" dirty="0" err="1"/>
              <a:t>of</a:t>
            </a:r>
            <a:r>
              <a:rPr lang="nb-NO" sz="1400" i="1" dirty="0"/>
              <a:t> </a:t>
            </a:r>
            <a:r>
              <a:rPr lang="nb-NO" sz="1400" i="1" dirty="0" err="1"/>
              <a:t>chemical</a:t>
            </a:r>
            <a:r>
              <a:rPr lang="nb-NO" sz="1400" i="1" dirty="0"/>
              <a:t> </a:t>
            </a:r>
            <a:r>
              <a:rPr lang="nb-NO" sz="1400" i="1" dirty="0" err="1"/>
              <a:t>education</a:t>
            </a:r>
            <a:r>
              <a:rPr lang="nb-NO" sz="1400" i="1" dirty="0"/>
              <a:t>, 91</a:t>
            </a:r>
            <a:r>
              <a:rPr lang="nb-NO" sz="1400" dirty="0"/>
              <a:t>, 1037-1039.</a:t>
            </a:r>
          </a:p>
          <a:p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4" y="1423709"/>
            <a:ext cx="6308178" cy="460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6783</TotalTime>
  <Words>204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Arial, sans-serif</vt:lpstr>
      <vt:lpstr>Calibri</vt:lpstr>
      <vt:lpstr>Calibri Light</vt:lpstr>
      <vt:lpstr>Wingdings</vt:lpstr>
      <vt:lpstr>Office Theme</vt:lpstr>
      <vt:lpstr>1_Office Theme</vt:lpstr>
      <vt:lpstr>think-cell Slide</vt:lpstr>
      <vt:lpstr>Kolorimetri med tre ulike instrumenter</vt:lpstr>
      <vt:lpstr>Kolorimetri med ulike instrumenter</vt:lpstr>
      <vt:lpstr>Kolorimetri med ulike instrumenter</vt:lpstr>
      <vt:lpstr>Vanlig spektrofotometer: SpektroVis</vt:lpstr>
      <vt:lpstr>Mobilkamera og app</vt:lpstr>
      <vt:lpstr>Lego kolorimeter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Kolorimeteri</dc:title>
  <dc:creator>Svein Tveit</dc:creator>
  <cp:lastModifiedBy>Svein Tveit</cp:lastModifiedBy>
  <cp:revision>24</cp:revision>
  <dcterms:created xsi:type="dcterms:W3CDTF">2018-10-25T11:08:50Z</dcterms:created>
  <dcterms:modified xsi:type="dcterms:W3CDTF">2025-10-29T07:37:38Z</dcterms:modified>
</cp:coreProperties>
</file>