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8" r:id="rId2"/>
    <p:sldId id="307" r:id="rId3"/>
    <p:sldId id="257" r:id="rId4"/>
    <p:sldId id="286" r:id="rId5"/>
    <p:sldId id="290" r:id="rId6"/>
    <p:sldId id="262" r:id="rId7"/>
    <p:sldId id="263" r:id="rId8"/>
    <p:sldId id="267" r:id="rId9"/>
    <p:sldId id="269" r:id="rId10"/>
    <p:sldId id="308" r:id="rId11"/>
    <p:sldId id="309" r:id="rId12"/>
    <p:sldId id="310" r:id="rId13"/>
    <p:sldId id="292" r:id="rId14"/>
    <p:sldId id="272" r:id="rId15"/>
    <p:sldId id="275" r:id="rId16"/>
    <p:sldId id="294" r:id="rId17"/>
    <p:sldId id="315" r:id="rId18"/>
    <p:sldId id="277" r:id="rId19"/>
    <p:sldId id="280" r:id="rId20"/>
    <p:sldId id="314" r:id="rId21"/>
    <p:sldId id="282" r:id="rId22"/>
    <p:sldId id="283" r:id="rId23"/>
    <p:sldId id="284" r:id="rId24"/>
    <p:sldId id="306" r:id="rId25"/>
    <p:sldId id="295" r:id="rId26"/>
    <p:sldId id="296" r:id="rId27"/>
    <p:sldId id="313" r:id="rId28"/>
    <p:sldId id="325" r:id="rId29"/>
    <p:sldId id="322" r:id="rId30"/>
    <p:sldId id="323" r:id="rId31"/>
    <p:sldId id="324" r:id="rId32"/>
    <p:sldId id="318" r:id="rId33"/>
    <p:sldId id="319" r:id="rId34"/>
    <p:sldId id="320" r:id="rId35"/>
    <p:sldId id="321" r:id="rId36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99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Rent</a:t>
          </a:r>
          <a:r>
            <a:rPr lang="nb-NO" sz="1600" b="1" dirty="0" smtClean="0">
              <a:solidFill>
                <a:srgbClr val="006600"/>
              </a:solidFill>
            </a:rPr>
            <a:t> </a:t>
          </a:r>
          <a:r>
            <a:rPr lang="nb-NO" sz="1600" b="1" dirty="0" smtClean="0">
              <a:solidFill>
                <a:srgbClr val="FF0000"/>
              </a:solidFill>
            </a:rPr>
            <a:t>stoff</a:t>
          </a:r>
          <a:endParaRPr lang="nb-NO" sz="1600" b="1" dirty="0">
            <a:solidFill>
              <a:srgbClr val="FF00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Stoff-blanding</a:t>
          </a:r>
          <a:endParaRPr lang="nb-NO" sz="1600" b="1" dirty="0">
            <a:solidFill>
              <a:srgbClr val="FF00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grunnstoffer</a:t>
          </a:r>
          <a:endParaRPr lang="nb-NO" sz="1600" b="0" dirty="0">
            <a:solidFill>
              <a:srgbClr val="FF00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forbindelser</a:t>
          </a:r>
          <a:endParaRPr lang="nb-NO" sz="1600" b="0" dirty="0">
            <a:solidFill>
              <a:srgbClr val="FF00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løsninger</a:t>
          </a:r>
          <a:endParaRPr lang="nb-NO" sz="1600" b="0" dirty="0">
            <a:solidFill>
              <a:srgbClr val="FF00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blandinger</a:t>
          </a:r>
          <a:endParaRPr lang="nb-NO" sz="1600" b="0" dirty="0">
            <a:solidFill>
              <a:srgbClr val="FF00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 custScaleX="126775" custScaleY="11580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 custScaleX="14602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 custScaleX="11774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 custScaleX="121769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 custScaleX="173598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58DAD1C3-DB3E-4BAA-BAC9-94CEB84C3EB6}" type="presOf" srcId="{2D916C51-58AB-4ECF-9B45-60E7FABD83F2}" destId="{1481FF02-EED8-4E90-BC97-F4279041A1B9}" srcOrd="1" destOrd="0" presId="urn:microsoft.com/office/officeart/2008/layout/HalfCircleOrganizationChart"/>
    <dgm:cxn modelId="{4E53C064-7ED6-4A20-AC71-4533C42759EF}" type="presOf" srcId="{2D916C51-58AB-4ECF-9B45-60E7FABD83F2}" destId="{45F19C37-5734-4D37-8CCA-302C8C7801A8}" srcOrd="0" destOrd="0" presId="urn:microsoft.com/office/officeart/2008/layout/HalfCircleOrganizationChart"/>
    <dgm:cxn modelId="{FAB09BC3-2610-41C8-A4E8-36AC7FA2E1F1}" type="presOf" srcId="{50AC35E6-B441-4C94-95AD-E0C7D121F715}" destId="{11805CF2-2A73-4BAB-B3BE-5E2ADDFF5D0D}" srcOrd="0" destOrd="0" presId="urn:microsoft.com/office/officeart/2008/layout/HalfCircleOrganizationChart"/>
    <dgm:cxn modelId="{4E18F720-D858-448A-A102-E6E5335F7475}" type="presOf" srcId="{421B41E1-AF48-4E42-AB5E-A4A90EB5FF3D}" destId="{02AC19DC-15C8-4D14-95D9-5CA9F17641D3}" srcOrd="0" destOrd="0" presId="urn:microsoft.com/office/officeart/2008/layout/HalfCircleOrganizationChart"/>
    <dgm:cxn modelId="{CB209D24-B56A-48AD-B040-DACC3C0441A5}" type="presOf" srcId="{E6930CD4-13E0-46DD-9F05-3EC4FDC8CA43}" destId="{AB669727-F617-4986-A1C2-EA775F8CAFB9}" srcOrd="1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EF1527AB-01E4-44DB-BA68-CA9E071F2C8A}" type="presOf" srcId="{923BB65B-6557-4E97-8AC1-46772B3493A6}" destId="{79F4FE4E-2C19-4AB2-A2EC-9AE2DCB1D42C}" srcOrd="0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800FBAA1-D97D-4674-A575-B3F8FEFE53A2}" type="presOf" srcId="{078DF370-F46A-4CA4-8386-EEB0E8D41127}" destId="{360535DD-A787-4DA5-96E2-78EC870814C8}" srcOrd="0" destOrd="0" presId="urn:microsoft.com/office/officeart/2008/layout/HalfCircleOrganizationChart"/>
    <dgm:cxn modelId="{3E9411D8-CE46-4741-AF01-73351C427CBA}" type="presOf" srcId="{931C509F-6AEA-48FD-9BC3-F3EE3E499DC5}" destId="{4030FE77-D9A7-4BCD-ABD1-D4C86B496CB1}" srcOrd="0" destOrd="0" presId="urn:microsoft.com/office/officeart/2008/layout/HalfCircleOrganizationChart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CE3730A0-F2C2-473D-B8B6-E6AE7FEFC8A1}" type="presOf" srcId="{F3F90612-154C-4387-BBA4-E872DB6BE56B}" destId="{22B3A9CE-F92D-4220-8A93-D57C87C66B5F}" srcOrd="0" destOrd="0" presId="urn:microsoft.com/office/officeart/2008/layout/HalfCircleOrganizationChart"/>
    <dgm:cxn modelId="{FDFAAC24-AD38-4444-A74A-DE03C2AB36DF}" type="presOf" srcId="{5C9D4A9D-0453-454C-B340-7EF40B92A038}" destId="{0AF63370-CF6C-487E-A1BC-41E18031D3BA}" srcOrd="1" destOrd="0" presId="urn:microsoft.com/office/officeart/2008/layout/HalfCircleOrganizationChart"/>
    <dgm:cxn modelId="{BBAEC08E-1141-470A-A695-FFDAFD8ACD48}" type="presOf" srcId="{EF411F1B-3E0B-4825-986A-0CBF7E68CDBA}" destId="{8AEFDC87-477B-4EBD-AEFA-323452859037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3AC1D76B-2384-4B42-8462-88CCE39E0B5E}" type="presOf" srcId="{931C509F-6AEA-48FD-9BC3-F3EE3E499DC5}" destId="{C3ECAFBC-DA07-4E13-80CE-CD6DA59B7ED5}" srcOrd="1" destOrd="0" presId="urn:microsoft.com/office/officeart/2008/layout/HalfCircleOrganizationChart"/>
    <dgm:cxn modelId="{25D54744-C072-460A-902B-88C5A4503733}" type="presOf" srcId="{FA9FDCF2-6238-4BE6-9F47-FEABEA68E0B7}" destId="{1CFAD142-C7D2-4DB6-A7DC-F75B38657EC4}" srcOrd="0" destOrd="0" presId="urn:microsoft.com/office/officeart/2008/layout/HalfCircleOrganizationChart"/>
    <dgm:cxn modelId="{CCBE35DA-9DE4-4919-BEBB-6EEC1792941C}" type="presOf" srcId="{50AC35E6-B441-4C94-95AD-E0C7D121F715}" destId="{86755441-917E-4728-BD66-33DF7A8D6012}" srcOrd="1" destOrd="0" presId="urn:microsoft.com/office/officeart/2008/layout/HalfCircleOrganizationChart"/>
    <dgm:cxn modelId="{640A55C1-3323-4587-839D-E594C330B74E}" type="presOf" srcId="{2D662ED4-1478-4F13-9338-F250C19224AE}" destId="{683B2666-7A1C-4D25-A5AB-2B5F551D66C5}" srcOrd="0" destOrd="0" presId="urn:microsoft.com/office/officeart/2008/layout/HalfCircleOrganizationChart"/>
    <dgm:cxn modelId="{4755EAE7-C742-4EDD-B94E-3C08E809AA77}" type="presOf" srcId="{5C9D4A9D-0453-454C-B340-7EF40B92A038}" destId="{5E873DAE-7B0B-47F7-AA97-D2E777041B05}" srcOrd="0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E2D5194E-BE7A-4245-A11F-A62E44882580}" type="presOf" srcId="{E6930CD4-13E0-46DD-9F05-3EC4FDC8CA43}" destId="{184D1D11-EAB6-4B77-A59B-8E0BA1EB05DC}" srcOrd="0" destOrd="0" presId="urn:microsoft.com/office/officeart/2008/layout/HalfCircleOrganizationChart"/>
    <dgm:cxn modelId="{E849EC11-150E-4AC4-A489-72D050423F02}" type="presOf" srcId="{923BB65B-6557-4E97-8AC1-46772B3493A6}" destId="{5FBFB743-67E3-4893-9363-DE7F836BB4B4}" srcOrd="1" destOrd="0" presId="urn:microsoft.com/office/officeart/2008/layout/HalfCircleOrganizationChart"/>
    <dgm:cxn modelId="{CBE975B7-5CD2-4096-A736-B8C84B20F4DE}" type="presOf" srcId="{6D23EC9A-20B0-42F0-B91D-D6464F40F767}" destId="{4C92939C-0206-4252-AC46-4784D2E22CB1}" srcOrd="0" destOrd="0" presId="urn:microsoft.com/office/officeart/2008/layout/HalfCircleOrganizationChart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645E7A72-B970-451C-9ADA-3C10142DB22C}" type="presOf" srcId="{421B41E1-AF48-4E42-AB5E-A4A90EB5FF3D}" destId="{8D9B465D-5A7C-468B-8E2D-D0019A6967F0}" srcOrd="1" destOrd="0" presId="urn:microsoft.com/office/officeart/2008/layout/HalfCircleOrganizationChart"/>
    <dgm:cxn modelId="{34024167-3D33-4C94-A282-A69415EDD27F}" type="presOf" srcId="{CC2E9862-811A-4F00-9506-386291F9D3DD}" destId="{37E49756-C6F6-4441-8041-79124ABE119E}" srcOrd="0" destOrd="0" presId="urn:microsoft.com/office/officeart/2008/layout/HalfCircleOrganizationChart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A1EA6DEF-CA7A-4757-AB84-19DBC2BC228B}" type="presParOf" srcId="{37E49756-C6F6-4441-8041-79124ABE119E}" destId="{16EA33CD-D921-407E-BD97-3AA3A10C56F2}" srcOrd="0" destOrd="0" presId="urn:microsoft.com/office/officeart/2008/layout/HalfCircleOrganizationChart"/>
    <dgm:cxn modelId="{B67761DF-1C5F-42F3-A672-1AED500652DD}" type="presParOf" srcId="{16EA33CD-D921-407E-BD97-3AA3A10C56F2}" destId="{72DCDBA3-4030-4E76-939E-6D9B2FF665F3}" srcOrd="0" destOrd="0" presId="urn:microsoft.com/office/officeart/2008/layout/HalfCircleOrganizationChart"/>
    <dgm:cxn modelId="{B4DD0281-1948-4BC4-B8D3-9710705C1C66}" type="presParOf" srcId="{72DCDBA3-4030-4E76-939E-6D9B2FF665F3}" destId="{5E873DAE-7B0B-47F7-AA97-D2E777041B05}" srcOrd="0" destOrd="0" presId="urn:microsoft.com/office/officeart/2008/layout/HalfCircleOrganizationChart"/>
    <dgm:cxn modelId="{BFAD1F0A-1CFD-4353-8C9D-587ACC0C524B}" type="presParOf" srcId="{72DCDBA3-4030-4E76-939E-6D9B2FF665F3}" destId="{785D2A82-FD5D-4662-B65B-BE56D5CA9492}" srcOrd="1" destOrd="0" presId="urn:microsoft.com/office/officeart/2008/layout/HalfCircleOrganizationChart"/>
    <dgm:cxn modelId="{B389FE7A-409B-4213-91E2-CBAA66514F69}" type="presParOf" srcId="{72DCDBA3-4030-4E76-939E-6D9B2FF665F3}" destId="{9616DE4F-7455-4047-967C-694E39777138}" srcOrd="2" destOrd="0" presId="urn:microsoft.com/office/officeart/2008/layout/HalfCircleOrganizationChart"/>
    <dgm:cxn modelId="{FD2C78F3-C158-48AF-A08D-243B6653EDDD}" type="presParOf" srcId="{72DCDBA3-4030-4E76-939E-6D9B2FF665F3}" destId="{0AF63370-CF6C-487E-A1BC-41E18031D3BA}" srcOrd="3" destOrd="0" presId="urn:microsoft.com/office/officeart/2008/layout/HalfCircleOrganizationChart"/>
    <dgm:cxn modelId="{E421551E-D4B7-4AA5-9794-57042F840D49}" type="presParOf" srcId="{16EA33CD-D921-407E-BD97-3AA3A10C56F2}" destId="{B9747C3F-5426-4614-B645-F512733E6B01}" srcOrd="1" destOrd="0" presId="urn:microsoft.com/office/officeart/2008/layout/HalfCircleOrganizationChart"/>
    <dgm:cxn modelId="{5856D893-5BAC-4D93-872F-47C33E009451}" type="presParOf" srcId="{B9747C3F-5426-4614-B645-F512733E6B01}" destId="{1CFAD142-C7D2-4DB6-A7DC-F75B38657EC4}" srcOrd="0" destOrd="0" presId="urn:microsoft.com/office/officeart/2008/layout/HalfCircleOrganizationChart"/>
    <dgm:cxn modelId="{7E8B3450-89F4-487C-B9FF-100D6DB750CF}" type="presParOf" srcId="{B9747C3F-5426-4614-B645-F512733E6B01}" destId="{78D93D39-8869-4BFC-867E-963D8EE1A574}" srcOrd="1" destOrd="0" presId="urn:microsoft.com/office/officeart/2008/layout/HalfCircleOrganizationChart"/>
    <dgm:cxn modelId="{79EB0279-0C39-40C5-AED6-B92BC175E8CA}" type="presParOf" srcId="{78D93D39-8869-4BFC-867E-963D8EE1A574}" destId="{737B02E8-FFAD-4CE9-AB25-63CBAF28D5D9}" srcOrd="0" destOrd="0" presId="urn:microsoft.com/office/officeart/2008/layout/HalfCircleOrganizationChart"/>
    <dgm:cxn modelId="{1CBC6467-9F8A-4093-8565-34642BE3711E}" type="presParOf" srcId="{737B02E8-FFAD-4CE9-AB25-63CBAF28D5D9}" destId="{79F4FE4E-2C19-4AB2-A2EC-9AE2DCB1D42C}" srcOrd="0" destOrd="0" presId="urn:microsoft.com/office/officeart/2008/layout/HalfCircleOrganizationChart"/>
    <dgm:cxn modelId="{B7EF91EC-B00A-4BC7-96AC-015FA902AB74}" type="presParOf" srcId="{737B02E8-FFAD-4CE9-AB25-63CBAF28D5D9}" destId="{084EA113-CE37-4CCE-8C5E-1180E8963259}" srcOrd="1" destOrd="0" presId="urn:microsoft.com/office/officeart/2008/layout/HalfCircleOrganizationChart"/>
    <dgm:cxn modelId="{26E2C785-47A4-4546-98F7-21BF631A3D33}" type="presParOf" srcId="{737B02E8-FFAD-4CE9-AB25-63CBAF28D5D9}" destId="{042CF00F-32BD-4B1E-8F17-B3B7F56C12BE}" srcOrd="2" destOrd="0" presId="urn:microsoft.com/office/officeart/2008/layout/HalfCircleOrganizationChart"/>
    <dgm:cxn modelId="{12F7BB90-A6EC-402D-BED9-3F0CBB6072C3}" type="presParOf" srcId="{737B02E8-FFAD-4CE9-AB25-63CBAF28D5D9}" destId="{5FBFB743-67E3-4893-9363-DE7F836BB4B4}" srcOrd="3" destOrd="0" presId="urn:microsoft.com/office/officeart/2008/layout/HalfCircleOrganizationChart"/>
    <dgm:cxn modelId="{6F2BE03A-530E-4CB3-A1CA-141D05D38638}" type="presParOf" srcId="{78D93D39-8869-4BFC-867E-963D8EE1A574}" destId="{1E87727A-FE01-4693-8662-C883F48950CC}" srcOrd="1" destOrd="0" presId="urn:microsoft.com/office/officeart/2008/layout/HalfCircleOrganizationChart"/>
    <dgm:cxn modelId="{4A6E0EA5-D925-42F3-93E3-4DD59AD251B8}" type="presParOf" srcId="{1E87727A-FE01-4693-8662-C883F48950CC}" destId="{683B2666-7A1C-4D25-A5AB-2B5F551D66C5}" srcOrd="0" destOrd="0" presId="urn:microsoft.com/office/officeart/2008/layout/HalfCircleOrganizationChart"/>
    <dgm:cxn modelId="{FA5780CA-6C22-436E-8D8D-744EC7B404F6}" type="presParOf" srcId="{1E87727A-FE01-4693-8662-C883F48950CC}" destId="{1743EAD7-0671-4EB6-9249-30AB9A5A2053}" srcOrd="1" destOrd="0" presId="urn:microsoft.com/office/officeart/2008/layout/HalfCircleOrganizationChart"/>
    <dgm:cxn modelId="{DDB336DC-8632-472E-9851-ED1D3C994E1C}" type="presParOf" srcId="{1743EAD7-0671-4EB6-9249-30AB9A5A2053}" destId="{4315AD18-4C02-42C5-8B35-9FBA986488CC}" srcOrd="0" destOrd="0" presId="urn:microsoft.com/office/officeart/2008/layout/HalfCircleOrganizationChart"/>
    <dgm:cxn modelId="{717124DC-93AC-4E39-820C-AD4984EEDD7B}" type="presParOf" srcId="{4315AD18-4C02-42C5-8B35-9FBA986488CC}" destId="{45F19C37-5734-4D37-8CCA-302C8C7801A8}" srcOrd="0" destOrd="0" presId="urn:microsoft.com/office/officeart/2008/layout/HalfCircleOrganizationChart"/>
    <dgm:cxn modelId="{4E76C606-D3B2-42B6-BEAD-E0D63F6F2945}" type="presParOf" srcId="{4315AD18-4C02-42C5-8B35-9FBA986488CC}" destId="{35BF1FDA-3D69-4805-AE96-07B5580CCE14}" srcOrd="1" destOrd="0" presId="urn:microsoft.com/office/officeart/2008/layout/HalfCircleOrganizationChart"/>
    <dgm:cxn modelId="{BFAE942B-45F8-4C4B-83CF-79175007A84C}" type="presParOf" srcId="{4315AD18-4C02-42C5-8B35-9FBA986488CC}" destId="{89E1BD33-9816-47BE-AA51-E02DDDA28894}" srcOrd="2" destOrd="0" presId="urn:microsoft.com/office/officeart/2008/layout/HalfCircleOrganizationChart"/>
    <dgm:cxn modelId="{6E4015F8-59A8-4116-8298-B9F4ABDDF605}" type="presParOf" srcId="{4315AD18-4C02-42C5-8B35-9FBA986488CC}" destId="{1481FF02-EED8-4E90-BC97-F4279041A1B9}" srcOrd="3" destOrd="0" presId="urn:microsoft.com/office/officeart/2008/layout/HalfCircleOrganizationChart"/>
    <dgm:cxn modelId="{4287EA7B-E63A-4F4F-AD07-90D2B8ECF75D}" type="presParOf" srcId="{1743EAD7-0671-4EB6-9249-30AB9A5A2053}" destId="{9A8AB5EA-82CD-4AAB-B2C1-1F5E2EC80015}" srcOrd="1" destOrd="0" presId="urn:microsoft.com/office/officeart/2008/layout/HalfCircleOrganizationChart"/>
    <dgm:cxn modelId="{29FF41A4-7E0E-4E4F-A945-6A8C9E7AC535}" type="presParOf" srcId="{1743EAD7-0671-4EB6-9249-30AB9A5A2053}" destId="{3E9B3959-4D0D-4A00-AD6D-75600550A591}" srcOrd="2" destOrd="0" presId="urn:microsoft.com/office/officeart/2008/layout/HalfCircleOrganizationChart"/>
    <dgm:cxn modelId="{062DAF60-677C-4B7F-B8BC-A6F588160D4A}" type="presParOf" srcId="{1E87727A-FE01-4693-8662-C883F48950CC}" destId="{360535DD-A787-4DA5-96E2-78EC870814C8}" srcOrd="2" destOrd="0" presId="urn:microsoft.com/office/officeart/2008/layout/HalfCircleOrganizationChart"/>
    <dgm:cxn modelId="{71875C42-E0F5-436F-82F4-5BCF2E4F1D67}" type="presParOf" srcId="{1E87727A-FE01-4693-8662-C883F48950CC}" destId="{50717DA7-DEAD-4438-8CA9-8E6C63D58716}" srcOrd="3" destOrd="0" presId="urn:microsoft.com/office/officeart/2008/layout/HalfCircleOrganizationChart"/>
    <dgm:cxn modelId="{5A1DF010-A09B-4B08-BA0B-42EDBF06621C}" type="presParOf" srcId="{50717DA7-DEAD-4438-8CA9-8E6C63D58716}" destId="{6922E887-9340-475C-9E89-7CA0EC3FAF6A}" srcOrd="0" destOrd="0" presId="urn:microsoft.com/office/officeart/2008/layout/HalfCircleOrganizationChart"/>
    <dgm:cxn modelId="{011BA6B3-5148-4371-B900-E562D4920FD4}" type="presParOf" srcId="{6922E887-9340-475C-9E89-7CA0EC3FAF6A}" destId="{184D1D11-EAB6-4B77-A59B-8E0BA1EB05DC}" srcOrd="0" destOrd="0" presId="urn:microsoft.com/office/officeart/2008/layout/HalfCircleOrganizationChart"/>
    <dgm:cxn modelId="{CE2ED2EE-8980-4511-A1F6-24A8D03CD255}" type="presParOf" srcId="{6922E887-9340-475C-9E89-7CA0EC3FAF6A}" destId="{D3D8B422-3306-432D-8D30-36BF5F854E4B}" srcOrd="1" destOrd="0" presId="urn:microsoft.com/office/officeart/2008/layout/HalfCircleOrganizationChart"/>
    <dgm:cxn modelId="{39229B35-0F61-4D6D-A7F3-4E321CC97C6D}" type="presParOf" srcId="{6922E887-9340-475C-9E89-7CA0EC3FAF6A}" destId="{070D5FD2-FFF6-44A4-B642-B836A924D8D2}" srcOrd="2" destOrd="0" presId="urn:microsoft.com/office/officeart/2008/layout/HalfCircleOrganizationChart"/>
    <dgm:cxn modelId="{01E2165D-57DB-4626-9F02-6A092078AE4C}" type="presParOf" srcId="{6922E887-9340-475C-9E89-7CA0EC3FAF6A}" destId="{AB669727-F617-4986-A1C2-EA775F8CAFB9}" srcOrd="3" destOrd="0" presId="urn:microsoft.com/office/officeart/2008/layout/HalfCircleOrganizationChart"/>
    <dgm:cxn modelId="{3BD93AA2-404A-4F6E-AF86-ECBEC3C6E041}" type="presParOf" srcId="{50717DA7-DEAD-4438-8CA9-8E6C63D58716}" destId="{11E18D0E-C8C1-4722-85F7-00A4006D4511}" srcOrd="1" destOrd="0" presId="urn:microsoft.com/office/officeart/2008/layout/HalfCircleOrganizationChart"/>
    <dgm:cxn modelId="{7644AA63-CB09-4611-A618-2B70A10E2CAC}" type="presParOf" srcId="{50717DA7-DEAD-4438-8CA9-8E6C63D58716}" destId="{918DC087-E0AE-4B84-AD60-758C16BAE243}" srcOrd="2" destOrd="0" presId="urn:microsoft.com/office/officeart/2008/layout/HalfCircleOrganizationChart"/>
    <dgm:cxn modelId="{0A45326A-1438-413F-B408-8EB0375665C6}" type="presParOf" srcId="{78D93D39-8869-4BFC-867E-963D8EE1A574}" destId="{92FB3BD9-D0D8-41A6-88FE-9ACD3A1602A7}" srcOrd="2" destOrd="0" presId="urn:microsoft.com/office/officeart/2008/layout/HalfCircleOrganizationChart"/>
    <dgm:cxn modelId="{B7460DCB-3FB0-4A66-84AF-F245790B8CBB}" type="presParOf" srcId="{B9747C3F-5426-4614-B645-F512733E6B01}" destId="{8AEFDC87-477B-4EBD-AEFA-323452859037}" srcOrd="2" destOrd="0" presId="urn:microsoft.com/office/officeart/2008/layout/HalfCircleOrganizationChart"/>
    <dgm:cxn modelId="{D200DE16-FF2F-46D5-B66A-6BFD301AA4FF}" type="presParOf" srcId="{B9747C3F-5426-4614-B645-F512733E6B01}" destId="{52F6E455-D96E-4546-9469-8DD0C30C31D5}" srcOrd="3" destOrd="0" presId="urn:microsoft.com/office/officeart/2008/layout/HalfCircleOrganizationChart"/>
    <dgm:cxn modelId="{E4ABF2DE-EE8B-40BC-AEB7-C79F33C1B212}" type="presParOf" srcId="{52F6E455-D96E-4546-9469-8DD0C30C31D5}" destId="{F6B3C089-D1B7-46A3-B998-AECAF50A8A93}" srcOrd="0" destOrd="0" presId="urn:microsoft.com/office/officeart/2008/layout/HalfCircleOrganizationChart"/>
    <dgm:cxn modelId="{27560991-91AA-477F-86F5-9BAC18B62670}" type="presParOf" srcId="{F6B3C089-D1B7-46A3-B998-AECAF50A8A93}" destId="{11805CF2-2A73-4BAB-B3BE-5E2ADDFF5D0D}" srcOrd="0" destOrd="0" presId="urn:microsoft.com/office/officeart/2008/layout/HalfCircleOrganizationChart"/>
    <dgm:cxn modelId="{4166A0D6-87A5-4DCB-A916-FA1DE0FB7F10}" type="presParOf" srcId="{F6B3C089-D1B7-46A3-B998-AECAF50A8A93}" destId="{10DF45B2-942A-4D82-B635-441299B354F3}" srcOrd="1" destOrd="0" presId="urn:microsoft.com/office/officeart/2008/layout/HalfCircleOrganizationChart"/>
    <dgm:cxn modelId="{DB8D1C64-71C7-49F4-967A-9F7ADDB4DDD7}" type="presParOf" srcId="{F6B3C089-D1B7-46A3-B998-AECAF50A8A93}" destId="{CCD59524-2B23-4865-94F3-7305D48E8E03}" srcOrd="2" destOrd="0" presId="urn:microsoft.com/office/officeart/2008/layout/HalfCircleOrganizationChart"/>
    <dgm:cxn modelId="{AA488B79-D38A-4D74-A9B2-3DFF8133FEEC}" type="presParOf" srcId="{F6B3C089-D1B7-46A3-B998-AECAF50A8A93}" destId="{86755441-917E-4728-BD66-33DF7A8D6012}" srcOrd="3" destOrd="0" presId="urn:microsoft.com/office/officeart/2008/layout/HalfCircleOrganizationChart"/>
    <dgm:cxn modelId="{6F77B180-1D46-417E-9902-16214C86F5FE}" type="presParOf" srcId="{52F6E455-D96E-4546-9469-8DD0C30C31D5}" destId="{AD6E5DE4-8F30-4E15-A01C-7C6DA459777E}" srcOrd="1" destOrd="0" presId="urn:microsoft.com/office/officeart/2008/layout/HalfCircleOrganizationChart"/>
    <dgm:cxn modelId="{2B68801A-D7D3-4012-8E0A-BE38CBAB165E}" type="presParOf" srcId="{AD6E5DE4-8F30-4E15-A01C-7C6DA459777E}" destId="{4C92939C-0206-4252-AC46-4784D2E22CB1}" srcOrd="0" destOrd="0" presId="urn:microsoft.com/office/officeart/2008/layout/HalfCircleOrganizationChart"/>
    <dgm:cxn modelId="{2474898F-2CD8-440A-B586-FA3A4D725674}" type="presParOf" srcId="{AD6E5DE4-8F30-4E15-A01C-7C6DA459777E}" destId="{1995D69B-A109-410C-A0B0-93E84CCA0966}" srcOrd="1" destOrd="0" presId="urn:microsoft.com/office/officeart/2008/layout/HalfCircleOrganizationChart"/>
    <dgm:cxn modelId="{112F8CE9-B652-49FC-9FD0-1A34C656D10E}" type="presParOf" srcId="{1995D69B-A109-410C-A0B0-93E84CCA0966}" destId="{5D916B94-D2C6-41E3-80E4-785EEDB22357}" srcOrd="0" destOrd="0" presId="urn:microsoft.com/office/officeart/2008/layout/HalfCircleOrganizationChart"/>
    <dgm:cxn modelId="{FF00577C-6862-4953-AE3F-7CC15DC18CF7}" type="presParOf" srcId="{5D916B94-D2C6-41E3-80E4-785EEDB22357}" destId="{4030FE77-D9A7-4BCD-ABD1-D4C86B496CB1}" srcOrd="0" destOrd="0" presId="urn:microsoft.com/office/officeart/2008/layout/HalfCircleOrganizationChart"/>
    <dgm:cxn modelId="{D1AB8A71-3040-40FC-8039-5489A2ADCD85}" type="presParOf" srcId="{5D916B94-D2C6-41E3-80E4-785EEDB22357}" destId="{A04A9E0A-43DF-48EC-A979-6977211D4496}" srcOrd="1" destOrd="0" presId="urn:microsoft.com/office/officeart/2008/layout/HalfCircleOrganizationChart"/>
    <dgm:cxn modelId="{1AF6A92F-30E0-441A-8B90-C6885878F115}" type="presParOf" srcId="{5D916B94-D2C6-41E3-80E4-785EEDB22357}" destId="{B87D6D18-D005-41AC-B778-47E205342F1B}" srcOrd="2" destOrd="0" presId="urn:microsoft.com/office/officeart/2008/layout/HalfCircleOrganizationChart"/>
    <dgm:cxn modelId="{7680B683-5732-4711-AE47-7D77445C331A}" type="presParOf" srcId="{5D916B94-D2C6-41E3-80E4-785EEDB22357}" destId="{C3ECAFBC-DA07-4E13-80CE-CD6DA59B7ED5}" srcOrd="3" destOrd="0" presId="urn:microsoft.com/office/officeart/2008/layout/HalfCircleOrganizationChart"/>
    <dgm:cxn modelId="{BB4575CF-E0DA-4C84-9FCE-66042810C7F3}" type="presParOf" srcId="{1995D69B-A109-410C-A0B0-93E84CCA0966}" destId="{4ECF1C28-ED6A-43EB-8502-D9AE7C719D5D}" srcOrd="1" destOrd="0" presId="urn:microsoft.com/office/officeart/2008/layout/HalfCircleOrganizationChart"/>
    <dgm:cxn modelId="{514D2956-5444-42B7-85CE-FE7B4D8F0CAA}" type="presParOf" srcId="{1995D69B-A109-410C-A0B0-93E84CCA0966}" destId="{35A0071F-5A7B-4D06-B4A5-DA4BBF10270E}" srcOrd="2" destOrd="0" presId="urn:microsoft.com/office/officeart/2008/layout/HalfCircleOrganizationChart"/>
    <dgm:cxn modelId="{6F1AC134-10CF-4EAC-8CF0-2502E5BFD12A}" type="presParOf" srcId="{AD6E5DE4-8F30-4E15-A01C-7C6DA459777E}" destId="{22B3A9CE-F92D-4220-8A93-D57C87C66B5F}" srcOrd="2" destOrd="0" presId="urn:microsoft.com/office/officeart/2008/layout/HalfCircleOrganizationChart"/>
    <dgm:cxn modelId="{AD2DFF02-DA24-4377-9AA5-1C9C9DEF0AC3}" type="presParOf" srcId="{AD6E5DE4-8F30-4E15-A01C-7C6DA459777E}" destId="{7BE478B5-AEC5-4C51-934E-73797E722B68}" srcOrd="3" destOrd="0" presId="urn:microsoft.com/office/officeart/2008/layout/HalfCircleOrganizationChart"/>
    <dgm:cxn modelId="{1019FA13-53C2-4FB3-80DD-B6303CC21893}" type="presParOf" srcId="{7BE478B5-AEC5-4C51-934E-73797E722B68}" destId="{7B5EF762-AD35-4A88-A1AD-E42C0DAC4541}" srcOrd="0" destOrd="0" presId="urn:microsoft.com/office/officeart/2008/layout/HalfCircleOrganizationChart"/>
    <dgm:cxn modelId="{30F11821-7C5D-420F-9C1D-E7EA9A926603}" type="presParOf" srcId="{7B5EF762-AD35-4A88-A1AD-E42C0DAC4541}" destId="{02AC19DC-15C8-4D14-95D9-5CA9F17641D3}" srcOrd="0" destOrd="0" presId="urn:microsoft.com/office/officeart/2008/layout/HalfCircleOrganizationChart"/>
    <dgm:cxn modelId="{4B8ECD45-560B-4831-9F23-F445DE68675A}" type="presParOf" srcId="{7B5EF762-AD35-4A88-A1AD-E42C0DAC4541}" destId="{E3DA6036-07D3-4DE6-A565-E2A840D5F0B1}" srcOrd="1" destOrd="0" presId="urn:microsoft.com/office/officeart/2008/layout/HalfCircleOrganizationChart"/>
    <dgm:cxn modelId="{379C8C35-66D8-4E65-BFA0-DB77CF0196EB}" type="presParOf" srcId="{7B5EF762-AD35-4A88-A1AD-E42C0DAC4541}" destId="{D49A275E-E5FB-4A7D-8781-6805B18ABA10}" srcOrd="2" destOrd="0" presId="urn:microsoft.com/office/officeart/2008/layout/HalfCircleOrganizationChart"/>
    <dgm:cxn modelId="{B4E3B82A-A620-41E5-8BEE-1F3EB77908C0}" type="presParOf" srcId="{7B5EF762-AD35-4A88-A1AD-E42C0DAC4541}" destId="{8D9B465D-5A7C-468B-8E2D-D0019A6967F0}" srcOrd="3" destOrd="0" presId="urn:microsoft.com/office/officeart/2008/layout/HalfCircleOrganizationChart"/>
    <dgm:cxn modelId="{CBE93A2B-7A72-4309-901F-5B923A252995}" type="presParOf" srcId="{7BE478B5-AEC5-4C51-934E-73797E722B68}" destId="{71C831C2-ED5C-419F-83E5-3BD12A11F950}" srcOrd="1" destOrd="0" presId="urn:microsoft.com/office/officeart/2008/layout/HalfCircleOrganizationChart"/>
    <dgm:cxn modelId="{651D942F-4CAF-442F-B16D-6CF235995810}" type="presParOf" srcId="{7BE478B5-AEC5-4C51-934E-73797E722B68}" destId="{97EE97B3-35FD-4F7D-974C-AC5DC2E3608F}" srcOrd="2" destOrd="0" presId="urn:microsoft.com/office/officeart/2008/layout/HalfCircleOrganizationChart"/>
    <dgm:cxn modelId="{15F5817E-44A4-43A6-B98C-A28E1F2B816A}" type="presParOf" srcId="{52F6E455-D96E-4546-9469-8DD0C30C31D5}" destId="{7A564D0D-0362-4992-B2AA-C38A403C28EC}" srcOrd="2" destOrd="0" presId="urn:microsoft.com/office/officeart/2008/layout/HalfCircleOrganizationChart"/>
    <dgm:cxn modelId="{88FBCAE4-C3EE-4592-8315-BEDE10391BB2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3A9CE-F92D-4220-8A93-D57C87C66B5F}">
      <dsp:nvSpPr>
        <dsp:cNvPr id="0" name=""/>
        <dsp:cNvSpPr/>
      </dsp:nvSpPr>
      <dsp:spPr>
        <a:xfrm>
          <a:off x="2934508" y="1545861"/>
          <a:ext cx="659090" cy="1167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7049"/>
              </a:lnTo>
              <a:lnTo>
                <a:pt x="659090" y="11670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2939C-0206-4252-AC46-4784D2E22CB1}">
      <dsp:nvSpPr>
        <dsp:cNvPr id="0" name=""/>
        <dsp:cNvSpPr/>
      </dsp:nvSpPr>
      <dsp:spPr>
        <a:xfrm>
          <a:off x="2934508" y="1545861"/>
          <a:ext cx="659090" cy="346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48"/>
              </a:lnTo>
              <a:lnTo>
                <a:pt x="659090" y="3466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FDC87-477B-4EBD-AEFA-323452859037}">
      <dsp:nvSpPr>
        <dsp:cNvPr id="0" name=""/>
        <dsp:cNvSpPr/>
      </dsp:nvSpPr>
      <dsp:spPr>
        <a:xfrm>
          <a:off x="1969531" y="725460"/>
          <a:ext cx="964976" cy="242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326"/>
              </a:lnTo>
              <a:lnTo>
                <a:pt x="964976" y="121326"/>
              </a:lnTo>
              <a:lnTo>
                <a:pt x="964976" y="2426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35DD-A787-4DA5-96E2-78EC870814C8}">
      <dsp:nvSpPr>
        <dsp:cNvPr id="0" name=""/>
        <dsp:cNvSpPr/>
      </dsp:nvSpPr>
      <dsp:spPr>
        <a:xfrm>
          <a:off x="845247" y="1545861"/>
          <a:ext cx="689275" cy="1167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7049"/>
              </a:lnTo>
              <a:lnTo>
                <a:pt x="689275" y="11670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B2666-7A1C-4D25-A5AB-2B5F551D66C5}">
      <dsp:nvSpPr>
        <dsp:cNvPr id="0" name=""/>
        <dsp:cNvSpPr/>
      </dsp:nvSpPr>
      <dsp:spPr>
        <a:xfrm>
          <a:off x="845247" y="1545861"/>
          <a:ext cx="674861" cy="346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48"/>
              </a:lnTo>
              <a:lnTo>
                <a:pt x="674861" y="3466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AD142-C7D2-4DB6-A7DC-F75B38657EC4}">
      <dsp:nvSpPr>
        <dsp:cNvPr id="0" name=""/>
        <dsp:cNvSpPr/>
      </dsp:nvSpPr>
      <dsp:spPr>
        <a:xfrm>
          <a:off x="845247" y="725460"/>
          <a:ext cx="1124284" cy="242653"/>
        </a:xfrm>
        <a:custGeom>
          <a:avLst/>
          <a:gdLst/>
          <a:ahLst/>
          <a:cxnLst/>
          <a:rect l="0" t="0" r="0" b="0"/>
          <a:pathLst>
            <a:path>
              <a:moveTo>
                <a:pt x="1124284" y="0"/>
              </a:moveTo>
              <a:lnTo>
                <a:pt x="1124284" y="121326"/>
              </a:lnTo>
              <a:lnTo>
                <a:pt x="0" y="121326"/>
              </a:lnTo>
              <a:lnTo>
                <a:pt x="0" y="24265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D2A82-FD5D-4662-B65B-BE56D5CA9492}">
      <dsp:nvSpPr>
        <dsp:cNvPr id="0" name=""/>
        <dsp:cNvSpPr/>
      </dsp:nvSpPr>
      <dsp:spPr>
        <a:xfrm>
          <a:off x="1603312" y="56400"/>
          <a:ext cx="732439" cy="66906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DE4F-7455-4047-967C-694E39777138}">
      <dsp:nvSpPr>
        <dsp:cNvPr id="0" name=""/>
        <dsp:cNvSpPr/>
      </dsp:nvSpPr>
      <dsp:spPr>
        <a:xfrm>
          <a:off x="1603312" y="56400"/>
          <a:ext cx="732439" cy="66906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73DAE-7B0B-47F7-AA97-D2E777041B05}">
      <dsp:nvSpPr>
        <dsp:cNvPr id="0" name=""/>
        <dsp:cNvSpPr/>
      </dsp:nvSpPr>
      <dsp:spPr>
        <a:xfrm>
          <a:off x="1237092" y="176830"/>
          <a:ext cx="1464878" cy="4281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Stoff </a:t>
          </a:r>
        </a:p>
      </dsp:txBody>
      <dsp:txXfrm>
        <a:off x="1237092" y="176830"/>
        <a:ext cx="1464878" cy="428198"/>
      </dsp:txXfrm>
    </dsp:sp>
    <dsp:sp modelId="{084EA113-CE37-4CCE-8C5E-1180E8963259}">
      <dsp:nvSpPr>
        <dsp:cNvPr id="0" name=""/>
        <dsp:cNvSpPr/>
      </dsp:nvSpPr>
      <dsp:spPr>
        <a:xfrm>
          <a:off x="423422" y="968114"/>
          <a:ext cx="843649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CF00F-32BD-4B1E-8F17-B3B7F56C12BE}">
      <dsp:nvSpPr>
        <dsp:cNvPr id="0" name=""/>
        <dsp:cNvSpPr/>
      </dsp:nvSpPr>
      <dsp:spPr>
        <a:xfrm>
          <a:off x="423422" y="968114"/>
          <a:ext cx="843649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4FE4E-2C19-4AB2-A2EC-9AE2DCB1D42C}">
      <dsp:nvSpPr>
        <dsp:cNvPr id="0" name=""/>
        <dsp:cNvSpPr/>
      </dsp:nvSpPr>
      <dsp:spPr>
        <a:xfrm>
          <a:off x="1597" y="1072108"/>
          <a:ext cx="1687299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Rent</a:t>
          </a:r>
          <a:r>
            <a:rPr lang="nb-NO" sz="1600" b="1" kern="1200" dirty="0" smtClean="0">
              <a:solidFill>
                <a:srgbClr val="006600"/>
              </a:solidFill>
            </a:rPr>
            <a:t> </a:t>
          </a:r>
          <a:r>
            <a:rPr lang="nb-NO" sz="1600" b="1" kern="1200" dirty="0" smtClean="0">
              <a:solidFill>
                <a:srgbClr val="FF0000"/>
              </a:solidFill>
            </a:rPr>
            <a:t>stoff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1597" y="1072108"/>
        <a:ext cx="1687299" cy="369758"/>
      </dsp:txXfrm>
    </dsp:sp>
    <dsp:sp modelId="{35BF1FDA-3D69-4805-AE96-07B5580CCE14}">
      <dsp:nvSpPr>
        <dsp:cNvPr id="0" name=""/>
        <dsp:cNvSpPr/>
      </dsp:nvSpPr>
      <dsp:spPr>
        <a:xfrm>
          <a:off x="1438476" y="1788515"/>
          <a:ext cx="680268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1BD33-9816-47BE-AA51-E02DDDA28894}">
      <dsp:nvSpPr>
        <dsp:cNvPr id="0" name=""/>
        <dsp:cNvSpPr/>
      </dsp:nvSpPr>
      <dsp:spPr>
        <a:xfrm>
          <a:off x="1438476" y="1788515"/>
          <a:ext cx="680268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19C37-5734-4D37-8CCA-302C8C7801A8}">
      <dsp:nvSpPr>
        <dsp:cNvPr id="0" name=""/>
        <dsp:cNvSpPr/>
      </dsp:nvSpPr>
      <dsp:spPr>
        <a:xfrm>
          <a:off x="1098342" y="1892509"/>
          <a:ext cx="1360537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grunnstoffer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1098342" y="1892509"/>
        <a:ext cx="1360537" cy="369758"/>
      </dsp:txXfrm>
    </dsp:sp>
    <dsp:sp modelId="{D3D8B422-3306-432D-8D30-36BF5F854E4B}">
      <dsp:nvSpPr>
        <dsp:cNvPr id="0" name=""/>
        <dsp:cNvSpPr/>
      </dsp:nvSpPr>
      <dsp:spPr>
        <a:xfrm>
          <a:off x="1450100" y="2608916"/>
          <a:ext cx="70351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D5FD2-FFF6-44A4-B642-B836A924D8D2}">
      <dsp:nvSpPr>
        <dsp:cNvPr id="0" name=""/>
        <dsp:cNvSpPr/>
      </dsp:nvSpPr>
      <dsp:spPr>
        <a:xfrm>
          <a:off x="1450100" y="2608916"/>
          <a:ext cx="70351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D1D11-EAB6-4B77-A59B-8E0BA1EB05DC}">
      <dsp:nvSpPr>
        <dsp:cNvPr id="0" name=""/>
        <dsp:cNvSpPr/>
      </dsp:nvSpPr>
      <dsp:spPr>
        <a:xfrm>
          <a:off x="1098342" y="2712911"/>
          <a:ext cx="1407034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forbindelser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1098342" y="2712911"/>
        <a:ext cx="1407034" cy="369758"/>
      </dsp:txXfrm>
    </dsp:sp>
    <dsp:sp modelId="{10DF45B2-942A-4D82-B635-441299B354F3}">
      <dsp:nvSpPr>
        <dsp:cNvPr id="0" name=""/>
        <dsp:cNvSpPr/>
      </dsp:nvSpPr>
      <dsp:spPr>
        <a:xfrm>
          <a:off x="2433029" y="968114"/>
          <a:ext cx="100295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59524-2B23-4865-94F3-7305D48E8E03}">
      <dsp:nvSpPr>
        <dsp:cNvPr id="0" name=""/>
        <dsp:cNvSpPr/>
      </dsp:nvSpPr>
      <dsp:spPr>
        <a:xfrm>
          <a:off x="2433029" y="968114"/>
          <a:ext cx="100295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05CF2-2A73-4BAB-B3BE-5E2ADDFF5D0D}">
      <dsp:nvSpPr>
        <dsp:cNvPr id="0" name=""/>
        <dsp:cNvSpPr/>
      </dsp:nvSpPr>
      <dsp:spPr>
        <a:xfrm>
          <a:off x="1931550" y="1072108"/>
          <a:ext cx="2005915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Stoff-blanding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1931550" y="1072108"/>
        <a:ext cx="2005915" cy="369758"/>
      </dsp:txXfrm>
    </dsp:sp>
    <dsp:sp modelId="{A04A9E0A-43DF-48EC-A979-6977211D4496}">
      <dsp:nvSpPr>
        <dsp:cNvPr id="0" name=""/>
        <dsp:cNvSpPr/>
      </dsp:nvSpPr>
      <dsp:spPr>
        <a:xfrm>
          <a:off x="3524269" y="1788515"/>
          <a:ext cx="57774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D6D18-D005-41AC-B778-47E205342F1B}">
      <dsp:nvSpPr>
        <dsp:cNvPr id="0" name=""/>
        <dsp:cNvSpPr/>
      </dsp:nvSpPr>
      <dsp:spPr>
        <a:xfrm>
          <a:off x="3524269" y="1788515"/>
          <a:ext cx="57774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0FE77-D9A7-4BCD-ABD1-D4C86B496CB1}">
      <dsp:nvSpPr>
        <dsp:cNvPr id="0" name=""/>
        <dsp:cNvSpPr/>
      </dsp:nvSpPr>
      <dsp:spPr>
        <a:xfrm>
          <a:off x="3235395" y="1892509"/>
          <a:ext cx="1155494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løsninger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3235395" y="1892509"/>
        <a:ext cx="1155494" cy="369758"/>
      </dsp:txXfrm>
    </dsp:sp>
    <dsp:sp modelId="{E3DA6036-07D3-4DE6-A565-E2A840D5F0B1}">
      <dsp:nvSpPr>
        <dsp:cNvPr id="0" name=""/>
        <dsp:cNvSpPr/>
      </dsp:nvSpPr>
      <dsp:spPr>
        <a:xfrm>
          <a:off x="3524269" y="2608916"/>
          <a:ext cx="577747" cy="5777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A275E-E5FB-4A7D-8781-6805B18ABA10}">
      <dsp:nvSpPr>
        <dsp:cNvPr id="0" name=""/>
        <dsp:cNvSpPr/>
      </dsp:nvSpPr>
      <dsp:spPr>
        <a:xfrm>
          <a:off x="3524269" y="2608916"/>
          <a:ext cx="577747" cy="5777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C19DC-15C8-4D14-95D9-5CA9F17641D3}">
      <dsp:nvSpPr>
        <dsp:cNvPr id="0" name=""/>
        <dsp:cNvSpPr/>
      </dsp:nvSpPr>
      <dsp:spPr>
        <a:xfrm>
          <a:off x="3235395" y="2712911"/>
          <a:ext cx="1155494" cy="3697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blandinger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3235395" y="2712911"/>
        <a:ext cx="1155494" cy="369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06.01.2015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06.01.2015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7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52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hyperlink" Target="http://www.mn.uio.no/kjemi/forskning/grupper/skole/ressurser/hms/kjemikalier-grunnskole/kjemikalier-barnetrinn/" TargetMode="Externa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7.emf"/><Relationship Id="rId4" Type="http://schemas.openxmlformats.org/officeDocument/2006/relationships/hyperlink" Target="https://itunes.apple.com/gb/app/merck-pse/id370547998?mt=8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hyperlink" Target="http://www.mn.uio.no/kjemi/forskning/grupper/skole/ressurser/kjemipaboks/enkelt-ovelser/ammoniakk.pdf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://www.ska-as.no/" TargetMode="External"/><Relationship Id="rId4" Type="http://schemas.openxmlformats.org/officeDocument/2006/relationships/hyperlink" Target="http://www.mn.uio.no/kjemi/forskning/grupper/skole/ressurser/kjemipabok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" TargetMode="External"/><Relationship Id="rId2" Type="http://schemas.openxmlformats.org/officeDocument/2006/relationships/hyperlink" Target="http://www.mn.uio.no/kjemi/tjenester/kunnskap/gw-skolepakk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hyperlink" Target="http://www.ska-as.no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image" Target="../media/image48.png"/><Relationship Id="rId4" Type="http://schemas.openxmlformats.org/officeDocument/2006/relationships/hyperlink" Target="http://www.facebook.com/skolelabkjemi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www.mn.uio.no/kjemi/forskning/grupper/skole/videoer/gamlevideoer/natrium-reagerer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image" Target="../media/image52.emf"/><Relationship Id="rId4" Type="http://schemas.openxmlformats.org/officeDocument/2006/relationships/image" Target="../media/image35.png"/><Relationship Id="rId9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6. januar 2015</a:t>
            </a:r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784714" y="908720"/>
            <a:ext cx="3771900" cy="51152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Læringsmål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i="1" dirty="0" smtClean="0"/>
              <a:t>Etter </a:t>
            </a:r>
            <a:r>
              <a:rPr lang="nb-NO" i="1" dirty="0"/>
              <a:t>kurset skal studentene </a:t>
            </a:r>
            <a:r>
              <a:rPr lang="nb-NO" i="1" dirty="0" smtClean="0"/>
              <a:t>kunne</a:t>
            </a:r>
            <a:br>
              <a:rPr lang="nb-NO" i="1" dirty="0" smtClean="0"/>
            </a:br>
            <a:r>
              <a:rPr lang="nb-NO" i="1" dirty="0" smtClean="0"/>
              <a:t> </a:t>
            </a:r>
            <a:endParaRPr lang="nb-NO" i="1" dirty="0"/>
          </a:p>
          <a:p>
            <a:r>
              <a:rPr lang="nb-NO" dirty="0"/>
              <a:t>gjøre rede for noen grunnleggende begreper i </a:t>
            </a:r>
            <a:r>
              <a:rPr lang="nb-NO" dirty="0" smtClean="0"/>
              <a:t>kjemi</a:t>
            </a:r>
            <a:br>
              <a:rPr lang="nb-NO" dirty="0" smtClean="0"/>
            </a:br>
            <a:endParaRPr lang="nb-NO" dirty="0"/>
          </a:p>
          <a:p>
            <a:r>
              <a:rPr lang="nb-NO" dirty="0"/>
              <a:t>gjennomføre enkle forsøk som kan brukes til videreutvikling av praktiske </a:t>
            </a:r>
            <a:r>
              <a:rPr lang="nb-NO" dirty="0" smtClean="0"/>
              <a:t>ferdigheter</a:t>
            </a:r>
            <a:br>
              <a:rPr lang="nb-NO" dirty="0" smtClean="0"/>
            </a:br>
            <a:endParaRPr lang="nb-NO" dirty="0"/>
          </a:p>
          <a:p>
            <a:r>
              <a:rPr lang="nb-NO" dirty="0"/>
              <a:t>kjenne til  informasjonskilder til ny kunnskap i kjemi  </a:t>
            </a:r>
          </a:p>
          <a:p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55576" y="908720"/>
            <a:ext cx="3771900" cy="51152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b="1" dirty="0"/>
              <a:t>Oppbygning av stoffer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stoffer og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stoffblandinger</a:t>
            </a:r>
            <a:endParaRPr lang="nb-NO" altLang="nb-NO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b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og modeller</a:t>
            </a:r>
            <a:endParaRPr lang="nb-NO" dirty="0"/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Kjemiske </a:t>
            </a:r>
            <a:r>
              <a:rPr lang="nb-NO" b="1" dirty="0"/>
              <a:t>endringer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dirty="0" err="1">
                <a:ea typeface="SimSun" pitchFamily="2" charset="-122"/>
                <a:cs typeface="Times New Roman" pitchFamily="18" charset="0"/>
                <a:sym typeface="Wingdings 3" pitchFamily="18" charset="2"/>
              </a:rPr>
              <a:t>likevektsreaksjoner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og </a:t>
            </a: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/>
              <a:t>Forsøk</a:t>
            </a:r>
          </a:p>
          <a:p>
            <a:r>
              <a:rPr lang="nb-NO" dirty="0"/>
              <a:t>noen eksempler</a:t>
            </a:r>
          </a:p>
          <a:p>
            <a:r>
              <a:rPr lang="nb-NO" dirty="0"/>
              <a:t>faremerking</a:t>
            </a:r>
          </a:p>
          <a:p>
            <a:r>
              <a:rPr lang="nb-NO" dirty="0" smtClean="0"/>
              <a:t>risikovurdering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659118"/>
            <a:ext cx="936104" cy="76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2506" y="3259228"/>
            <a:ext cx="68547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1174" y="4693926"/>
            <a:ext cx="666810" cy="82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</a:t>
            </a:r>
            <a:r>
              <a:rPr lang="nb-NO" altLang="nb-NO" dirty="0" smtClean="0"/>
              <a:t>forkunnskaper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 smtClean="0"/>
              <a:t>Kompetanse elevene </a:t>
            </a:r>
            <a:r>
              <a:rPr lang="nb-NO" altLang="nb-NO" dirty="0"/>
              <a:t>har med seg </a:t>
            </a:r>
            <a:br>
              <a:rPr lang="nb-NO" altLang="nb-NO" dirty="0"/>
            </a:br>
            <a:r>
              <a:rPr lang="nb-NO" altLang="nb-NO" dirty="0"/>
              <a:t>fra tidligere </a:t>
            </a:r>
            <a:r>
              <a:rPr lang="nb-NO" altLang="nb-NO" dirty="0" err="1" smtClean="0"/>
              <a:t>årstrinn</a:t>
            </a:r>
            <a:endParaRPr lang="nb-NO" altLang="nb-NO" dirty="0" smtClean="0"/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tre viktige begreper som er nevnt i læreplanen på neste lysbilde.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sortere</a:t>
            </a:r>
          </a:p>
          <a:p>
            <a:r>
              <a:rPr lang="nb-NO" dirty="0"/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10" name="Rectangle 9"/>
          <p:cNvSpPr/>
          <p:nvPr/>
        </p:nvSpPr>
        <p:spPr bwMode="auto">
          <a:xfrm>
            <a:off x="755576" y="2636912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39752" y="2964238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2312" y="3717032"/>
            <a:ext cx="2947599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83668" y="4869160"/>
            <a:ext cx="277230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67544" y="838200"/>
            <a:ext cx="7696200" cy="1143000"/>
          </a:xfrm>
        </p:spPr>
        <p:txBody>
          <a:bodyPr/>
          <a:lstStyle/>
          <a:p>
            <a:r>
              <a:rPr lang="nb-NO" dirty="0" smtClean="0"/>
              <a:t>Forsøk: Sortering, del 1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043608" y="2060848"/>
            <a:ext cx="698477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Dere har 6 rør med «noe» i. I ett rør er det bare vann. I de andre rørene er det også vann, men det er også noe mer enn vann. Det er ikke lov å åpne rørene.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3299112" y="4149080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5400" dirty="0" err="1"/>
              <a:t>Sortér</a:t>
            </a:r>
            <a:r>
              <a:rPr lang="nb-NO" sz="5400" dirty="0" smtClean="0"/>
              <a:t>!</a:t>
            </a:r>
          </a:p>
        </p:txBody>
      </p:sp>
      <p:pic>
        <p:nvPicPr>
          <p:cNvPr id="9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4221088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01556" y="5229200"/>
            <a:ext cx="5764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Hva brukte dere som sorteringskriterier? </a:t>
            </a:r>
          </a:p>
        </p:txBody>
      </p:sp>
    </p:spTree>
    <p:extLst>
      <p:ext uri="{BB962C8B-B14F-4D97-AF65-F5344CB8AC3E}">
        <p14:creationId xmlns:p14="http://schemas.microsoft.com/office/powerpoint/2010/main" val="251514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 smtClean="0"/>
              <a:t>Forsøk: Sortering del 2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Sortér</a:t>
            </a:r>
            <a:r>
              <a:rPr lang="nb-NO" dirty="0" smtClean="0"/>
              <a:t> </a:t>
            </a:r>
            <a:r>
              <a:rPr lang="nb-NO" dirty="0"/>
              <a:t>de 6 rørene i de 4 røde boksene!</a:t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pPr marL="0" indent="0">
              <a:buNone/>
            </a:pPr>
            <a:r>
              <a:rPr lang="nb-NO" sz="2000" dirty="0" smtClean="0"/>
              <a:t>Smaking </a:t>
            </a:r>
            <a:r>
              <a:rPr lang="nb-NO" sz="2000" dirty="0"/>
              <a:t>er IKKE tillatt</a:t>
            </a:r>
            <a:r>
              <a:rPr lang="nb-NO" sz="2000" dirty="0" smtClean="0"/>
              <a:t>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Hvilke kjennetegn bruker dere for å avgjøre hvor rørene skal legges?</a:t>
            </a:r>
            <a:endParaRPr lang="nb-NO" sz="20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 dirty="0"/>
          </a:p>
        </p:txBody>
      </p:sp>
      <p:graphicFrame>
        <p:nvGraphicFramePr>
          <p:cNvPr id="14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07617"/>
              </p:ext>
            </p:extLst>
          </p:nvPr>
        </p:nvGraphicFramePr>
        <p:xfrm>
          <a:off x="35496" y="1986136"/>
          <a:ext cx="4392488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6"/>
          <p:cNvSpPr/>
          <p:nvPr/>
        </p:nvSpPr>
        <p:spPr bwMode="auto">
          <a:xfrm>
            <a:off x="251520" y="2924944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ktangel 16"/>
          <p:cNvSpPr/>
          <p:nvPr/>
        </p:nvSpPr>
        <p:spPr bwMode="auto">
          <a:xfrm>
            <a:off x="2935051" y="3789040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ktangel 16"/>
          <p:cNvSpPr/>
          <p:nvPr/>
        </p:nvSpPr>
        <p:spPr bwMode="auto">
          <a:xfrm>
            <a:off x="2927620" y="4581128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0" name="Gruppe 18"/>
          <p:cNvGrpSpPr/>
          <p:nvPr/>
        </p:nvGrpSpPr>
        <p:grpSpPr>
          <a:xfrm>
            <a:off x="1835696" y="5589240"/>
            <a:ext cx="1584176" cy="576064"/>
            <a:chOff x="6444208" y="2204864"/>
            <a:chExt cx="1584176" cy="576064"/>
          </a:xfrm>
        </p:grpSpPr>
        <p:sp>
          <p:nvSpPr>
            <p:cNvPr id="21" name="Rektangel 19"/>
            <p:cNvSpPr/>
            <p:nvPr/>
          </p:nvSpPr>
          <p:spPr bwMode="auto">
            <a:xfrm>
              <a:off x="6444208" y="2204864"/>
              <a:ext cx="1584176" cy="57606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2" name="Rektangel 20"/>
            <p:cNvSpPr/>
            <p:nvPr/>
          </p:nvSpPr>
          <p:spPr bwMode="auto">
            <a:xfrm>
              <a:off x="6588224" y="2312876"/>
              <a:ext cx="1296144" cy="360040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vet ikke</a:t>
              </a:r>
              <a:endParaRPr kumimoji="0" lang="nb-NO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24" name="Picture 9" descr="MCj0311770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3509270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51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3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1087649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499992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4499992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Løsning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968080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</a:t>
            </a:r>
            <a:r>
              <a:rPr lang="nb-NO" dirty="0" smtClean="0"/>
              <a:t>.</a:t>
            </a: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forsvinner </a:t>
            </a:r>
            <a:r>
              <a:rPr lang="nb-NO" dirty="0"/>
              <a:t>gassen når vannet damper bort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(</a:t>
            </a:r>
            <a:r>
              <a:rPr lang="nb-NO" dirty="0"/>
              <a:t>for eksempel </a:t>
            </a:r>
            <a:r>
              <a:rPr lang="nb-NO" dirty="0" smtClean="0"/>
              <a:t>ammoniakkløsning </a:t>
            </a:r>
            <a:r>
              <a:rPr lang="nb-NO" dirty="0"/>
              <a:t>eller saltsyre</a:t>
            </a:r>
            <a:r>
              <a:rPr lang="nb-NO" dirty="0" smtClean="0"/>
              <a:t>).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Ikke </a:t>
            </a:r>
            <a:r>
              <a:rPr lang="nb-NO" dirty="0"/>
              <a:t>alle væsker som er klare og gjennomsiktige, er løsninger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60232" y="2276872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Laser-demo av 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løsning og blanding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4293096"/>
            <a:ext cx="2077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reaksjon mellom gasser (ammoniumklorid)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Faremerkingen </a:t>
            </a:r>
            <a:r>
              <a:rPr lang="nb-NO" dirty="0" smtClean="0"/>
              <a:t>avhenger</a:t>
            </a:r>
            <a:br>
              <a:rPr lang="nb-NO" dirty="0" smtClean="0"/>
            </a:br>
            <a:r>
              <a:rPr lang="nb-NO" dirty="0" smtClean="0"/>
              <a:t>av konsentrasjonen</a:t>
            </a:r>
            <a:endParaRPr lang="nb-NO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86370"/>
              </p:ext>
            </p:extLst>
          </p:nvPr>
        </p:nvGraphicFramePr>
        <p:xfrm>
          <a:off x="692224" y="2147664"/>
          <a:ext cx="7696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5116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kons. ammoniakk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ca. 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Salmi</a:t>
                      </a:r>
                      <a:r>
                        <a:rPr lang="nb-NO" dirty="0" smtClean="0"/>
                        <a:t> </a:t>
                      </a:r>
                    </a:p>
                    <a:p>
                      <a:r>
                        <a:rPr lang="nb-NO" dirty="0" smtClean="0"/>
                        <a:t>ca. 9 % ammoniakk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1-3 % ammoniakk</a:t>
                      </a:r>
                      <a:endParaRPr lang="nb-NO" dirty="0"/>
                    </a:p>
                  </a:txBody>
                  <a:tcPr/>
                </a:tc>
              </a:tr>
              <a:tr h="1292531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r>
                        <a:rPr lang="nb-NO" sz="1400" dirty="0" smtClean="0"/>
                        <a:t>Gir alvorlige etseskader på hud og øyne.</a:t>
                      </a:r>
                    </a:p>
                    <a:p>
                      <a:r>
                        <a:rPr lang="nb-NO" sz="1400" dirty="0" smtClean="0"/>
                        <a:t>Kan forårsake irritasjon av luftveiene.</a:t>
                      </a:r>
                    </a:p>
                    <a:p>
                      <a:r>
                        <a:rPr lang="nb-NO" sz="1400" dirty="0" smtClean="0"/>
                        <a:t>Meget giftig for liv i vann.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Gir alvorlige etseskader på hud og øyne.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Kan forårsake irritasjon av luftveiene.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Advarsel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 alvorlig øyeirritasjon. 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Irriterer huden.</a:t>
                      </a:r>
                      <a:endParaRPr kumimoji="0" lang="nb-NO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924944"/>
            <a:ext cx="793821" cy="792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85" y="2924945"/>
            <a:ext cx="790355" cy="789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924944"/>
            <a:ext cx="785471" cy="785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219" y="2928732"/>
            <a:ext cx="793821" cy="792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131" y="2928732"/>
            <a:ext cx="785471" cy="785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281" y="2936489"/>
            <a:ext cx="793821" cy="79272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 bwMode="auto">
          <a:xfrm rot="16200000">
            <a:off x="3132708" y="3141833"/>
            <a:ext cx="238884" cy="5087977"/>
          </a:xfrm>
          <a:prstGeom prst="leftBrac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3" y="5805264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FF0000"/>
                </a:solidFill>
              </a:rPr>
              <a:t>Elever i grunnskolen skal ikke eksponeres for disse løsningene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6" name="Bildeforklaring formet som et rektangel 2"/>
          <p:cNvSpPr/>
          <p:nvPr/>
        </p:nvSpPr>
        <p:spPr>
          <a:xfrm>
            <a:off x="6380162" y="5566379"/>
            <a:ext cx="2534730" cy="864096"/>
          </a:xfrm>
          <a:prstGeom prst="wedgeRectCallout">
            <a:avLst>
              <a:gd name="adj1" fmla="val -80214"/>
              <a:gd name="adj2" fmla="val 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>
                <a:solidFill>
                  <a:schemeClr val="tx1"/>
                </a:solidFill>
                <a:hlinkClick r:id="rId5"/>
              </a:rPr>
              <a:t>Les mer om oppbevaring og håndtering av kjemikalier i skolen</a:t>
            </a:r>
            <a:endParaRPr lang="nb-NO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816" y="5959152"/>
            <a:ext cx="404664" cy="404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5969979"/>
            <a:ext cx="393291" cy="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2084075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118 forskjellige atomer, alle har et nummer, et navn og et symbol.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Mange, veldig mange  atomer sammen blir til stoff. Vi kjenner noen stoffer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5796136" y="80535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flammefarger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Husk risikovurdering</a:t>
            </a:r>
            <a:endParaRPr lang="nb-NO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95874"/>
              </p:ext>
            </p:extLst>
          </p:nvPr>
        </p:nvGraphicFramePr>
        <p:xfrm>
          <a:off x="467544" y="3065496"/>
          <a:ext cx="7128792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776536"/>
                <a:gridCol w="23042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Navn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syrinfarge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0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Faste stoffer, væsker og gasser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I stoffer er det mange, VELDIG mange, atomer sammen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   Se deg rundt.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Kan du nevne tre rene stoffer:  </a:t>
            </a:r>
          </a:p>
          <a:p>
            <a:pPr marL="2000250" lvl="4" indent="-285750"/>
            <a:r>
              <a:rPr lang="nb-NO" dirty="0" smtClean="0"/>
              <a:t>ett fast stoff</a:t>
            </a:r>
          </a:p>
          <a:p>
            <a:pPr marL="2000250" lvl="4" indent="-285750"/>
            <a:r>
              <a:rPr lang="nb-NO" dirty="0" smtClean="0"/>
              <a:t>én væske</a:t>
            </a:r>
          </a:p>
          <a:p>
            <a:pPr marL="2000250" lvl="4" indent="-285750"/>
            <a:r>
              <a:rPr lang="nb-NO" dirty="0" smtClean="0"/>
              <a:t>én gass 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3573016"/>
            <a:ext cx="9080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11" y="1628800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699792" y="1700572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188640"/>
            <a:ext cx="187166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</a:t>
            </a:r>
            <a:r>
              <a:rPr lang="nb-NO" dirty="0" smtClean="0"/>
              <a:t>måter</a:t>
            </a:r>
            <a:br>
              <a:rPr lang="nb-NO" dirty="0" smtClean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0070C0"/>
                </a:solidFill>
              </a:rPr>
              <a:t>bare blå = metaller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FF0000"/>
                </a:solidFill>
              </a:rPr>
              <a:t>bare røde = molekyler eller nettverksmolekyler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</a:t>
            </a:r>
            <a:r>
              <a:rPr lang="nb-NO" dirty="0">
                <a:solidFill>
                  <a:srgbClr val="FF0000"/>
                </a:solidFill>
              </a:rPr>
              <a:t>røde</a:t>
            </a:r>
            <a:r>
              <a:rPr lang="nb-NO" dirty="0"/>
              <a:t> og </a:t>
            </a:r>
            <a:r>
              <a:rPr lang="nb-NO" dirty="0">
                <a:solidFill>
                  <a:srgbClr val="0070C0"/>
                </a:solidFill>
              </a:rPr>
              <a:t>blå</a:t>
            </a:r>
            <a:r>
              <a:rPr lang="nb-NO" dirty="0"/>
              <a:t> = </a:t>
            </a:r>
            <a:r>
              <a:rPr lang="nb-NO" dirty="0" err="1">
                <a:solidFill>
                  <a:srgbClr val="0070C0"/>
                </a:solidFill>
              </a:rPr>
              <a:t>i</a:t>
            </a:r>
            <a:r>
              <a:rPr lang="nb-NO" dirty="0" err="1">
                <a:solidFill>
                  <a:srgbClr val="FF0000"/>
                </a:solidFill>
              </a:rPr>
              <a:t>o</a:t>
            </a:r>
            <a:r>
              <a:rPr lang="nb-NO" dirty="0" err="1">
                <a:solidFill>
                  <a:srgbClr val="0070C0"/>
                </a:solidFill>
              </a:rPr>
              <a:t>n</a:t>
            </a:r>
            <a:r>
              <a:rPr lang="nb-NO" dirty="0" err="1">
                <a:solidFill>
                  <a:srgbClr val="FF0000"/>
                </a:solidFill>
              </a:rPr>
              <a:t>e</a:t>
            </a:r>
            <a:r>
              <a:rPr lang="nb-NO" dirty="0" err="1">
                <a:solidFill>
                  <a:srgbClr val="0070C0"/>
                </a:solidFill>
              </a:rPr>
              <a:t>f</a:t>
            </a:r>
            <a:r>
              <a:rPr lang="nb-NO" dirty="0" err="1">
                <a:solidFill>
                  <a:srgbClr val="FF0000"/>
                </a:solidFill>
              </a:rPr>
              <a:t>o</a:t>
            </a:r>
            <a:r>
              <a:rPr lang="nb-NO" dirty="0" err="1">
                <a:solidFill>
                  <a:srgbClr val="0070C0"/>
                </a:solidFill>
              </a:rPr>
              <a:t>r</a:t>
            </a:r>
            <a:r>
              <a:rPr lang="nb-NO" dirty="0" err="1">
                <a:solidFill>
                  <a:srgbClr val="FF0000"/>
                </a:solidFill>
              </a:rPr>
              <a:t>b</a:t>
            </a:r>
            <a:r>
              <a:rPr lang="nb-NO" dirty="0" err="1">
                <a:solidFill>
                  <a:srgbClr val="0070C0"/>
                </a:solidFill>
              </a:rPr>
              <a:t>i</a:t>
            </a:r>
            <a:r>
              <a:rPr lang="nb-NO" dirty="0" err="1">
                <a:solidFill>
                  <a:srgbClr val="FF0000"/>
                </a:solidFill>
              </a:rPr>
              <a:t>n</a:t>
            </a:r>
            <a:r>
              <a:rPr lang="nb-NO" dirty="0" err="1">
                <a:solidFill>
                  <a:srgbClr val="0070C0"/>
                </a:solidFill>
              </a:rPr>
              <a:t>d</a:t>
            </a:r>
            <a:r>
              <a:rPr lang="nb-NO" dirty="0" err="1">
                <a:solidFill>
                  <a:srgbClr val="FF0000"/>
                </a:solidFill>
              </a:rPr>
              <a:t>e</a:t>
            </a:r>
            <a:r>
              <a:rPr lang="nb-NO" dirty="0" err="1">
                <a:solidFill>
                  <a:srgbClr val="0070C0"/>
                </a:solidFill>
              </a:rPr>
              <a:t>l</a:t>
            </a:r>
            <a:r>
              <a:rPr lang="nb-NO" dirty="0" err="1">
                <a:solidFill>
                  <a:srgbClr val="FF0000"/>
                </a:solidFill>
              </a:rPr>
              <a:t>s</a:t>
            </a:r>
            <a:r>
              <a:rPr lang="nb-NO" dirty="0" err="1">
                <a:solidFill>
                  <a:srgbClr val="0070C0"/>
                </a:solidFill>
              </a:rPr>
              <a:t>e</a:t>
            </a:r>
            <a:r>
              <a:rPr lang="nb-NO" dirty="0" err="1">
                <a:solidFill>
                  <a:srgbClr val="FF0000"/>
                </a:solidFill>
              </a:rPr>
              <a:t>r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nb-NO" altLang="nb-NO" dirty="0" smtClean="0">
                <a:solidFill>
                  <a:schemeClr val="tx1"/>
                </a:solidFill>
              </a:rPr>
              <a:t>”Uendelige</a:t>
            </a:r>
            <a:r>
              <a:rPr lang="nb-NO" altLang="nb-NO" dirty="0">
                <a:solidFill>
                  <a:schemeClr val="tx1"/>
                </a:solidFill>
              </a:rPr>
              <a:t>” partikler</a:t>
            </a:r>
            <a:endParaRPr lang="en-US" altLang="nb-NO" dirty="0">
              <a:solidFill>
                <a:schemeClr val="tx1"/>
              </a:solidFill>
            </a:endParaRPr>
          </a:p>
        </p:txBody>
      </p:sp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4" name="Group 6"/>
          <p:cNvGrpSpPr>
            <a:grpSpLocks/>
          </p:cNvGrpSpPr>
          <p:nvPr/>
        </p:nvGrpSpPr>
        <p:grpSpPr bwMode="auto">
          <a:xfrm>
            <a:off x="422275" y="2995613"/>
            <a:ext cx="1374775" cy="2767012"/>
            <a:chOff x="266" y="2139"/>
            <a:chExt cx="866" cy="1743"/>
          </a:xfrm>
        </p:grpSpPr>
        <p:sp>
          <p:nvSpPr>
            <p:cNvPr id="688135" name="Rectangle 7"/>
            <p:cNvSpPr>
              <a:spLocks noChangeArrowheads="1"/>
            </p:cNvSpPr>
            <p:nvPr/>
          </p:nvSpPr>
          <p:spPr bwMode="auto">
            <a:xfrm>
              <a:off x="290" y="2139"/>
              <a:ext cx="749" cy="749"/>
            </a:xfrm>
            <a:prstGeom prst="rect">
              <a:avLst/>
            </a:prstGeom>
            <a:solidFill>
              <a:srgbClr val="0000FF"/>
            </a:solidFill>
            <a:ln w="2857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Metal">
              <a:bevelT w="13500" h="13500" prst="angle"/>
              <a:bevelB w="13500" h="13500" prst="angle"/>
              <a:extrusionClr>
                <a:srgbClr val="00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  <p:grpSp>
          <p:nvGrpSpPr>
            <p:cNvPr id="688136" name="Group 8"/>
            <p:cNvGrpSpPr>
              <a:grpSpLocks/>
            </p:cNvGrpSpPr>
            <p:nvPr/>
          </p:nvGrpSpPr>
          <p:grpSpPr bwMode="auto">
            <a:xfrm>
              <a:off x="266" y="3026"/>
              <a:ext cx="866" cy="856"/>
              <a:chOff x="1944" y="2415"/>
              <a:chExt cx="866" cy="856"/>
            </a:xfrm>
          </p:grpSpPr>
          <p:grpSp>
            <p:nvGrpSpPr>
              <p:cNvPr id="688137" name="Group 9"/>
              <p:cNvGrpSpPr>
                <a:grpSpLocks/>
              </p:cNvGrpSpPr>
              <p:nvPr/>
            </p:nvGrpSpPr>
            <p:grpSpPr bwMode="auto">
              <a:xfrm>
                <a:off x="1944" y="2415"/>
                <a:ext cx="862" cy="429"/>
                <a:chOff x="1944" y="2415"/>
                <a:chExt cx="862" cy="429"/>
              </a:xfrm>
            </p:grpSpPr>
            <p:sp>
              <p:nvSpPr>
                <p:cNvPr id="688138" name="Rectangle 10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39" name="Rectangle 11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0" name="Rectangle 12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1" name="Rectangle 13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2" name="Rectangle 14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3" name="Rectangle 15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4" name="Rectangle 16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5" name="Rectangle 17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46" name="Group 18"/>
              <p:cNvGrpSpPr>
                <a:grpSpLocks/>
              </p:cNvGrpSpPr>
              <p:nvPr/>
            </p:nvGrpSpPr>
            <p:grpSpPr bwMode="auto">
              <a:xfrm>
                <a:off x="1948" y="2842"/>
                <a:ext cx="862" cy="429"/>
                <a:chOff x="1944" y="2415"/>
                <a:chExt cx="862" cy="429"/>
              </a:xfrm>
            </p:grpSpPr>
            <p:sp>
              <p:nvSpPr>
                <p:cNvPr id="688147" name="Rectangle 19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9" name="Rectangle 21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0" name="Rectangle 22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1" name="Rectangle 23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2" name="Rectangle 24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3" name="Rectangle 25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6" name="Group 28"/>
          <p:cNvGrpSpPr>
            <a:grpSpLocks/>
          </p:cNvGrpSpPr>
          <p:nvPr/>
        </p:nvGrpSpPr>
        <p:grpSpPr bwMode="auto">
          <a:xfrm>
            <a:off x="3160713" y="2954338"/>
            <a:ext cx="1374775" cy="2849562"/>
            <a:chOff x="1970" y="2003"/>
            <a:chExt cx="866" cy="1795"/>
          </a:xfrm>
        </p:grpSpPr>
        <p:grpSp>
          <p:nvGrpSpPr>
            <p:cNvPr id="688157" name="Group 29"/>
            <p:cNvGrpSpPr>
              <a:grpSpLocks/>
            </p:cNvGrpSpPr>
            <p:nvPr/>
          </p:nvGrpSpPr>
          <p:grpSpPr bwMode="auto">
            <a:xfrm>
              <a:off x="1970" y="2930"/>
              <a:ext cx="866" cy="868"/>
              <a:chOff x="1728" y="2969"/>
              <a:chExt cx="866" cy="868"/>
            </a:xfrm>
          </p:grpSpPr>
          <p:sp>
            <p:nvSpPr>
              <p:cNvPr id="688158" name="Rectangle 30"/>
              <p:cNvSpPr>
                <a:spLocks noChangeArrowheads="1"/>
              </p:cNvSpPr>
              <p:nvPr/>
            </p:nvSpPr>
            <p:spPr bwMode="auto">
              <a:xfrm>
                <a:off x="1731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9" name="Rectangle 31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0" name="Rectangle 32"/>
              <p:cNvSpPr>
                <a:spLocks noChangeArrowheads="1"/>
              </p:cNvSpPr>
              <p:nvPr/>
            </p:nvSpPr>
            <p:spPr bwMode="auto">
              <a:xfrm>
                <a:off x="2156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1" name="Rectangle 33"/>
              <p:cNvSpPr>
                <a:spLocks noChangeArrowheads="1"/>
              </p:cNvSpPr>
              <p:nvPr/>
            </p:nvSpPr>
            <p:spPr bwMode="auto">
              <a:xfrm>
                <a:off x="2375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2" name="Rectangle 34"/>
              <p:cNvSpPr>
                <a:spLocks noChangeArrowheads="1"/>
              </p:cNvSpPr>
              <p:nvPr/>
            </p:nvSpPr>
            <p:spPr bwMode="auto">
              <a:xfrm>
                <a:off x="1735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3" name="Rectangle 35"/>
              <p:cNvSpPr>
                <a:spLocks noChangeArrowheads="1"/>
              </p:cNvSpPr>
              <p:nvPr/>
            </p:nvSpPr>
            <p:spPr bwMode="auto">
              <a:xfrm>
                <a:off x="1947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4" name="Rectangle 36"/>
              <p:cNvSpPr>
                <a:spLocks noChangeArrowheads="1"/>
              </p:cNvSpPr>
              <p:nvPr/>
            </p:nvSpPr>
            <p:spPr bwMode="auto">
              <a:xfrm>
                <a:off x="2160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5" name="Rectangle 37"/>
              <p:cNvSpPr>
                <a:spLocks noChangeArrowheads="1"/>
              </p:cNvSpPr>
              <p:nvPr/>
            </p:nvSpPr>
            <p:spPr bwMode="auto">
              <a:xfrm>
                <a:off x="2379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6" name="Rectangle 38"/>
              <p:cNvSpPr>
                <a:spLocks noChangeArrowheads="1"/>
              </p:cNvSpPr>
              <p:nvPr/>
            </p:nvSpPr>
            <p:spPr bwMode="auto">
              <a:xfrm>
                <a:off x="1728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7" name="Rectangle 39"/>
              <p:cNvSpPr>
                <a:spLocks noChangeArrowheads="1"/>
              </p:cNvSpPr>
              <p:nvPr/>
            </p:nvSpPr>
            <p:spPr bwMode="auto">
              <a:xfrm>
                <a:off x="1940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8" name="Rectangle 40"/>
              <p:cNvSpPr>
                <a:spLocks noChangeArrowheads="1"/>
              </p:cNvSpPr>
              <p:nvPr/>
            </p:nvSpPr>
            <p:spPr bwMode="auto">
              <a:xfrm>
                <a:off x="2153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9" name="Rectangle 41"/>
              <p:cNvSpPr>
                <a:spLocks noChangeArrowheads="1"/>
              </p:cNvSpPr>
              <p:nvPr/>
            </p:nvSpPr>
            <p:spPr bwMode="auto">
              <a:xfrm>
                <a:off x="2372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0" name="Rectangle 42"/>
              <p:cNvSpPr>
                <a:spLocks noChangeArrowheads="1"/>
              </p:cNvSpPr>
              <p:nvPr/>
            </p:nvSpPr>
            <p:spPr bwMode="auto">
              <a:xfrm>
                <a:off x="1732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1" name="Rectangle 43"/>
              <p:cNvSpPr>
                <a:spLocks noChangeArrowheads="1"/>
              </p:cNvSpPr>
              <p:nvPr/>
            </p:nvSpPr>
            <p:spPr bwMode="auto">
              <a:xfrm>
                <a:off x="1944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2" name="Rectangle 44"/>
              <p:cNvSpPr>
                <a:spLocks noChangeArrowheads="1"/>
              </p:cNvSpPr>
              <p:nvPr/>
            </p:nvSpPr>
            <p:spPr bwMode="auto">
              <a:xfrm>
                <a:off x="2157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3" name="Rectangle 45"/>
              <p:cNvSpPr>
                <a:spLocks noChangeArrowheads="1"/>
              </p:cNvSpPr>
              <p:nvPr/>
            </p:nvSpPr>
            <p:spPr bwMode="auto">
              <a:xfrm>
                <a:off x="2376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8174" name="Rectangle 46"/>
            <p:cNvSpPr>
              <a:spLocks noChangeArrowheads="1"/>
            </p:cNvSpPr>
            <p:nvPr/>
          </p:nvSpPr>
          <p:spPr bwMode="auto">
            <a:xfrm>
              <a:off x="1997" y="2003"/>
              <a:ext cx="812" cy="812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</p:grpSp>
      <p:grpSp>
        <p:nvGrpSpPr>
          <p:cNvPr id="688175" name="Group 47"/>
          <p:cNvGrpSpPr>
            <a:grpSpLocks/>
          </p:cNvGrpSpPr>
          <p:nvPr/>
        </p:nvGrpSpPr>
        <p:grpSpPr bwMode="auto">
          <a:xfrm>
            <a:off x="6272213" y="2919413"/>
            <a:ext cx="1395412" cy="2919412"/>
            <a:chOff x="3550" y="2034"/>
            <a:chExt cx="879" cy="1839"/>
          </a:xfrm>
        </p:grpSpPr>
        <p:grpSp>
          <p:nvGrpSpPr>
            <p:cNvPr id="688176" name="Group 48"/>
            <p:cNvGrpSpPr>
              <a:grpSpLocks/>
            </p:cNvGrpSpPr>
            <p:nvPr/>
          </p:nvGrpSpPr>
          <p:grpSpPr bwMode="auto">
            <a:xfrm>
              <a:off x="3551" y="3023"/>
              <a:ext cx="878" cy="850"/>
              <a:chOff x="2523" y="3044"/>
              <a:chExt cx="878" cy="850"/>
            </a:xfrm>
          </p:grpSpPr>
          <p:grpSp>
            <p:nvGrpSpPr>
              <p:cNvPr id="688177" name="Group 49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78" name="Rectangle 50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79" name="Rectangle 51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0" name="Rectangle 52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1" name="Rectangle 53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2" name="Rectangle 54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3" name="Rectangle 55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4" name="Rectangle 56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5" name="Rectangle 57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86" name="Group 58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187" name="Rectangle 5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8" name="Rectangle 6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9" name="Rectangle 6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0" name="Rectangle 6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1" name="Rectangle 6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2" name="Rectangle 6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3" name="Rectangle 6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4" name="Rectangle 6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688195" name="Group 67"/>
            <p:cNvGrpSpPr>
              <a:grpSpLocks/>
            </p:cNvGrpSpPr>
            <p:nvPr/>
          </p:nvGrpSpPr>
          <p:grpSpPr bwMode="auto">
            <a:xfrm>
              <a:off x="3550" y="2034"/>
              <a:ext cx="878" cy="850"/>
              <a:chOff x="2523" y="3044"/>
              <a:chExt cx="878" cy="850"/>
            </a:xfrm>
          </p:grpSpPr>
          <p:grpSp>
            <p:nvGrpSpPr>
              <p:cNvPr id="688196" name="Group 68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97" name="Rectangle 6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8" name="Rectangle 7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9" name="Rectangle 7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0" name="Rectangle 7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1" name="Rectangle 7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2" name="Rectangle 7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3" name="Rectangle 7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4" name="Rectangle 7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205" name="Group 77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206" name="Rectangle 78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7" name="Rectangle 79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8" name="Rectangle 80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9" name="Rectangle 81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0" name="Rectangle 82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1" name="Rectangle 83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2" name="Rectangle 84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3" name="Rectangle 85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646112" y="6061075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2770188" y="6061075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/>
              <a:t>nettverksmolekyler</a:t>
            </a:r>
            <a:endParaRPr lang="en-US" altLang="nb-NO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018213" y="6061075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0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7696200" cy="1143000"/>
          </a:xfrm>
        </p:spPr>
        <p:txBody>
          <a:bodyPr/>
          <a:lstStyle/>
          <a:p>
            <a:r>
              <a:rPr lang="nb-NO" altLang="nb-NO" sz="3200" dirty="0" smtClean="0"/>
              <a:t>Atomer, små </a:t>
            </a:r>
            <a:r>
              <a:rPr lang="nb-NO" altLang="nb-NO" sz="3200" dirty="0"/>
              <a:t>og store </a:t>
            </a:r>
            <a:r>
              <a:rPr lang="nb-NO" altLang="nb-NO" sz="3200" dirty="0" smtClean="0"/>
              <a:t>molekyler</a:t>
            </a:r>
            <a:endParaRPr lang="nb-NO" altLang="nb-NO" sz="3200" dirty="0"/>
          </a:p>
        </p:txBody>
      </p:sp>
      <p:grpSp>
        <p:nvGrpSpPr>
          <p:cNvPr id="689155" name="Group 3"/>
          <p:cNvGrpSpPr>
            <a:grpSpLocks/>
          </p:cNvGrpSpPr>
          <p:nvPr/>
        </p:nvGrpSpPr>
        <p:grpSpPr bwMode="auto">
          <a:xfrm>
            <a:off x="4415334" y="2331173"/>
            <a:ext cx="1020762" cy="342900"/>
            <a:chOff x="3379" y="2430"/>
            <a:chExt cx="643" cy="216"/>
          </a:xfrm>
        </p:grpSpPr>
        <p:sp>
          <p:nvSpPr>
            <p:cNvPr id="689156" name="Rectangle 4"/>
            <p:cNvSpPr>
              <a:spLocks noChangeArrowheads="1"/>
            </p:cNvSpPr>
            <p:nvPr/>
          </p:nvSpPr>
          <p:spPr bwMode="auto">
            <a:xfrm>
              <a:off x="3807" y="243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7" name="Rectangle 5"/>
            <p:cNvSpPr>
              <a:spLocks noChangeArrowheads="1"/>
            </p:cNvSpPr>
            <p:nvPr/>
          </p:nvSpPr>
          <p:spPr bwMode="auto">
            <a:xfrm>
              <a:off x="358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8" name="Rectangle 6"/>
            <p:cNvSpPr>
              <a:spLocks noChangeArrowheads="1"/>
            </p:cNvSpPr>
            <p:nvPr/>
          </p:nvSpPr>
          <p:spPr bwMode="auto">
            <a:xfrm>
              <a:off x="337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59" name="Group 7"/>
          <p:cNvGrpSpPr>
            <a:grpSpLocks/>
          </p:cNvGrpSpPr>
          <p:nvPr/>
        </p:nvGrpSpPr>
        <p:grpSpPr bwMode="auto">
          <a:xfrm>
            <a:off x="2537746" y="2336815"/>
            <a:ext cx="679450" cy="342900"/>
            <a:chOff x="3197" y="2404"/>
            <a:chExt cx="428" cy="216"/>
          </a:xfrm>
        </p:grpSpPr>
        <p:sp>
          <p:nvSpPr>
            <p:cNvPr id="689160" name="Rectangle 8"/>
            <p:cNvSpPr>
              <a:spLocks noChangeArrowheads="1"/>
            </p:cNvSpPr>
            <p:nvPr/>
          </p:nvSpPr>
          <p:spPr bwMode="auto">
            <a:xfrm>
              <a:off x="3197" y="24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61" name="Rectangle 9"/>
            <p:cNvSpPr>
              <a:spLocks noChangeArrowheads="1"/>
            </p:cNvSpPr>
            <p:nvPr/>
          </p:nvSpPr>
          <p:spPr bwMode="auto">
            <a:xfrm>
              <a:off x="3410" y="24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62" name="Group 10"/>
          <p:cNvGrpSpPr>
            <a:grpSpLocks/>
          </p:cNvGrpSpPr>
          <p:nvPr/>
        </p:nvGrpSpPr>
        <p:grpSpPr bwMode="auto">
          <a:xfrm>
            <a:off x="6501591" y="2132856"/>
            <a:ext cx="685800" cy="676275"/>
            <a:chOff x="4089" y="2017"/>
            <a:chExt cx="432" cy="426"/>
          </a:xfrm>
        </p:grpSpPr>
        <p:grpSp>
          <p:nvGrpSpPr>
            <p:cNvPr id="689163" name="Group 11"/>
            <p:cNvGrpSpPr>
              <a:grpSpLocks/>
            </p:cNvGrpSpPr>
            <p:nvPr/>
          </p:nvGrpSpPr>
          <p:grpSpPr bwMode="auto">
            <a:xfrm>
              <a:off x="4089" y="2227"/>
              <a:ext cx="428" cy="216"/>
              <a:chOff x="3301" y="2036"/>
              <a:chExt cx="428" cy="216"/>
            </a:xfrm>
          </p:grpSpPr>
          <p:sp>
            <p:nvSpPr>
              <p:cNvPr id="689164" name="Rectangle 12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5" name="Rectangle 13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66" name="Group 14"/>
            <p:cNvGrpSpPr>
              <a:grpSpLocks/>
            </p:cNvGrpSpPr>
            <p:nvPr/>
          </p:nvGrpSpPr>
          <p:grpSpPr bwMode="auto">
            <a:xfrm>
              <a:off x="4093" y="2017"/>
              <a:ext cx="428" cy="216"/>
              <a:chOff x="3301" y="2036"/>
              <a:chExt cx="428" cy="216"/>
            </a:xfrm>
          </p:grpSpPr>
          <p:sp>
            <p:nvSpPr>
              <p:cNvPr id="689167" name="Rectangle 15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8" name="Rectangle 16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9169" name="Rectangle 17"/>
            <p:cNvSpPr>
              <a:spLocks noChangeArrowheads="1"/>
            </p:cNvSpPr>
            <p:nvPr/>
          </p:nvSpPr>
          <p:spPr bwMode="auto">
            <a:xfrm>
              <a:off x="4195" y="21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0" name="Group 18"/>
          <p:cNvGrpSpPr>
            <a:grpSpLocks/>
          </p:cNvGrpSpPr>
          <p:nvPr/>
        </p:nvGrpSpPr>
        <p:grpSpPr bwMode="auto">
          <a:xfrm>
            <a:off x="571694" y="4654455"/>
            <a:ext cx="1181100" cy="1050925"/>
            <a:chOff x="3953" y="2558"/>
            <a:chExt cx="744" cy="662"/>
          </a:xfrm>
        </p:grpSpPr>
        <p:sp>
          <p:nvSpPr>
            <p:cNvPr id="689171" name="Rectangle 19"/>
            <p:cNvSpPr>
              <a:spLocks noChangeArrowheads="1"/>
            </p:cNvSpPr>
            <p:nvPr/>
          </p:nvSpPr>
          <p:spPr bwMode="auto">
            <a:xfrm>
              <a:off x="4482" y="277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2" name="Rectangle 20"/>
            <p:cNvSpPr>
              <a:spLocks noChangeArrowheads="1"/>
            </p:cNvSpPr>
            <p:nvPr/>
          </p:nvSpPr>
          <p:spPr bwMode="auto">
            <a:xfrm>
              <a:off x="4189" y="255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3" name="Rectangle 21"/>
            <p:cNvSpPr>
              <a:spLocks noChangeArrowheads="1"/>
            </p:cNvSpPr>
            <p:nvPr/>
          </p:nvSpPr>
          <p:spPr bwMode="auto">
            <a:xfrm>
              <a:off x="4360" y="261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4" name="Rectangle 22"/>
            <p:cNvSpPr>
              <a:spLocks noChangeArrowheads="1"/>
            </p:cNvSpPr>
            <p:nvPr/>
          </p:nvSpPr>
          <p:spPr bwMode="auto">
            <a:xfrm>
              <a:off x="3953" y="277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5" name="Rectangle 23"/>
            <p:cNvSpPr>
              <a:spLocks noChangeArrowheads="1"/>
            </p:cNvSpPr>
            <p:nvPr/>
          </p:nvSpPr>
          <p:spPr bwMode="auto">
            <a:xfrm>
              <a:off x="4190" y="30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6" name="Rectangle 24"/>
            <p:cNvSpPr>
              <a:spLocks noChangeArrowheads="1"/>
            </p:cNvSpPr>
            <p:nvPr/>
          </p:nvSpPr>
          <p:spPr bwMode="auto">
            <a:xfrm>
              <a:off x="4361" y="29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7" name="Rectangle 25"/>
            <p:cNvSpPr>
              <a:spLocks noChangeArrowheads="1"/>
            </p:cNvSpPr>
            <p:nvPr/>
          </p:nvSpPr>
          <p:spPr bwMode="auto">
            <a:xfrm>
              <a:off x="4054" y="291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8" name="Rectangle 26"/>
            <p:cNvSpPr>
              <a:spLocks noChangeArrowheads="1"/>
            </p:cNvSpPr>
            <p:nvPr/>
          </p:nvSpPr>
          <p:spPr bwMode="auto">
            <a:xfrm>
              <a:off x="4039" y="262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9" name="Group 27"/>
          <p:cNvGrpSpPr>
            <a:grpSpLocks/>
          </p:cNvGrpSpPr>
          <p:nvPr/>
        </p:nvGrpSpPr>
        <p:grpSpPr bwMode="auto">
          <a:xfrm>
            <a:off x="2368032" y="4446404"/>
            <a:ext cx="6143625" cy="354013"/>
            <a:chOff x="926" y="3953"/>
            <a:chExt cx="3870" cy="223"/>
          </a:xfrm>
        </p:grpSpPr>
        <p:grpSp>
          <p:nvGrpSpPr>
            <p:cNvPr id="689180" name="Group 28"/>
            <p:cNvGrpSpPr>
              <a:grpSpLocks/>
            </p:cNvGrpSpPr>
            <p:nvPr/>
          </p:nvGrpSpPr>
          <p:grpSpPr bwMode="auto">
            <a:xfrm>
              <a:off x="2864" y="3957"/>
              <a:ext cx="1932" cy="216"/>
              <a:chOff x="3260" y="3372"/>
              <a:chExt cx="1932" cy="216"/>
            </a:xfrm>
          </p:grpSpPr>
          <p:sp>
            <p:nvSpPr>
              <p:cNvPr id="689181" name="Rectangle 29"/>
              <p:cNvSpPr>
                <a:spLocks noChangeArrowheads="1"/>
              </p:cNvSpPr>
              <p:nvPr/>
            </p:nvSpPr>
            <p:spPr bwMode="auto">
              <a:xfrm>
                <a:off x="4977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2" name="Rectangle 30"/>
              <p:cNvSpPr>
                <a:spLocks noChangeArrowheads="1"/>
              </p:cNvSpPr>
              <p:nvPr/>
            </p:nvSpPr>
            <p:spPr bwMode="auto">
              <a:xfrm>
                <a:off x="475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3" name="Rectangle 31"/>
              <p:cNvSpPr>
                <a:spLocks noChangeArrowheads="1"/>
              </p:cNvSpPr>
              <p:nvPr/>
            </p:nvSpPr>
            <p:spPr bwMode="auto">
              <a:xfrm>
                <a:off x="454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4" name="Rectangle 32"/>
              <p:cNvSpPr>
                <a:spLocks noChangeArrowheads="1"/>
              </p:cNvSpPr>
              <p:nvPr/>
            </p:nvSpPr>
            <p:spPr bwMode="auto">
              <a:xfrm>
                <a:off x="4336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5" name="Rectangle 33"/>
              <p:cNvSpPr>
                <a:spLocks noChangeArrowheads="1"/>
              </p:cNvSpPr>
              <p:nvPr/>
            </p:nvSpPr>
            <p:spPr bwMode="auto">
              <a:xfrm>
                <a:off x="411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6" name="Rectangle 34"/>
              <p:cNvSpPr>
                <a:spLocks noChangeArrowheads="1"/>
              </p:cNvSpPr>
              <p:nvPr/>
            </p:nvSpPr>
            <p:spPr bwMode="auto">
              <a:xfrm>
                <a:off x="390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7" name="Rectangle 35"/>
              <p:cNvSpPr>
                <a:spLocks noChangeArrowheads="1"/>
              </p:cNvSpPr>
              <p:nvPr/>
            </p:nvSpPr>
            <p:spPr bwMode="auto">
              <a:xfrm>
                <a:off x="3688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8" name="Rectangle 36"/>
              <p:cNvSpPr>
                <a:spLocks noChangeArrowheads="1"/>
              </p:cNvSpPr>
              <p:nvPr/>
            </p:nvSpPr>
            <p:spPr bwMode="auto">
              <a:xfrm>
                <a:off x="347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9" name="Rectangle 37"/>
              <p:cNvSpPr>
                <a:spLocks noChangeArrowheads="1"/>
              </p:cNvSpPr>
              <p:nvPr/>
            </p:nvSpPr>
            <p:spPr bwMode="auto">
              <a:xfrm>
                <a:off x="326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90" name="Group 38"/>
            <p:cNvGrpSpPr>
              <a:grpSpLocks/>
            </p:cNvGrpSpPr>
            <p:nvPr/>
          </p:nvGrpSpPr>
          <p:grpSpPr bwMode="auto">
            <a:xfrm>
              <a:off x="926" y="3953"/>
              <a:ext cx="1937" cy="223"/>
              <a:chOff x="2876" y="3757"/>
              <a:chExt cx="1937" cy="223"/>
            </a:xfrm>
          </p:grpSpPr>
          <p:sp>
            <p:nvSpPr>
              <p:cNvPr id="689191" name="Rectangle 39"/>
              <p:cNvSpPr>
                <a:spLocks noChangeArrowheads="1"/>
              </p:cNvSpPr>
              <p:nvPr/>
            </p:nvSpPr>
            <p:spPr bwMode="auto">
              <a:xfrm>
                <a:off x="2876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2" name="Rectangle 40"/>
              <p:cNvSpPr>
                <a:spLocks noChangeArrowheads="1"/>
              </p:cNvSpPr>
              <p:nvPr/>
            </p:nvSpPr>
            <p:spPr bwMode="auto">
              <a:xfrm>
                <a:off x="3095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3" name="Rectangle 41"/>
              <p:cNvSpPr>
                <a:spLocks noChangeArrowheads="1"/>
              </p:cNvSpPr>
              <p:nvPr/>
            </p:nvSpPr>
            <p:spPr bwMode="auto">
              <a:xfrm>
                <a:off x="3307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4" name="Rectangle 42"/>
              <p:cNvSpPr>
                <a:spLocks noChangeArrowheads="1"/>
              </p:cNvSpPr>
              <p:nvPr/>
            </p:nvSpPr>
            <p:spPr bwMode="auto">
              <a:xfrm>
                <a:off x="3525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5" name="Rectangle 43"/>
              <p:cNvSpPr>
                <a:spLocks noChangeArrowheads="1"/>
              </p:cNvSpPr>
              <p:nvPr/>
            </p:nvSpPr>
            <p:spPr bwMode="auto">
              <a:xfrm>
                <a:off x="3744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6" name="Rectangle 44"/>
              <p:cNvSpPr>
                <a:spLocks noChangeArrowheads="1"/>
              </p:cNvSpPr>
              <p:nvPr/>
            </p:nvSpPr>
            <p:spPr bwMode="auto">
              <a:xfrm>
                <a:off x="3956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7" name="Rectangle 45"/>
              <p:cNvSpPr>
                <a:spLocks noChangeArrowheads="1"/>
              </p:cNvSpPr>
              <p:nvPr/>
            </p:nvSpPr>
            <p:spPr bwMode="auto">
              <a:xfrm>
                <a:off x="4167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8" name="Rectangle 46"/>
              <p:cNvSpPr>
                <a:spLocks noChangeArrowheads="1"/>
              </p:cNvSpPr>
              <p:nvPr/>
            </p:nvSpPr>
            <p:spPr bwMode="auto">
              <a:xfrm>
                <a:off x="4386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9" name="Rectangle 47"/>
              <p:cNvSpPr>
                <a:spLocks noChangeArrowheads="1"/>
              </p:cNvSpPr>
              <p:nvPr/>
            </p:nvSpPr>
            <p:spPr bwMode="auto">
              <a:xfrm>
                <a:off x="4598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48" name="Date Placeholder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880508" y="2331535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1462348" y="5601654"/>
            <a:ext cx="159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 </a:t>
            </a:r>
            <a:r>
              <a:rPr lang="nb-NO" sz="1400" b="1" dirty="0" smtClean="0"/>
              <a:t>(svovel)</a:t>
            </a:r>
            <a:endParaRPr lang="nb-NO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373360" y="2833191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56" name="TextBox 55"/>
          <p:cNvSpPr txBox="1"/>
          <p:nvPr/>
        </p:nvSpPr>
        <p:spPr>
          <a:xfrm>
            <a:off x="620871" y="2679716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4430545" y="2708920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60" name="Text Box 41"/>
          <p:cNvSpPr txBox="1">
            <a:spLocks noChangeArrowheads="1"/>
          </p:cNvSpPr>
          <p:nvPr/>
        </p:nvSpPr>
        <p:spPr bwMode="auto">
          <a:xfrm>
            <a:off x="1763688" y="2708920"/>
            <a:ext cx="1989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</a:t>
            </a:r>
            <a:r>
              <a:rPr lang="nb-NO" sz="1400" b="1" dirty="0">
                <a:latin typeface="Arial" charset="0"/>
              </a:rPr>
              <a:t>H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O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</a:t>
            </a:r>
            <a:r>
              <a:rPr lang="nb-NO" sz="1400" b="1" dirty="0" smtClean="0">
                <a:latin typeface="Arial" charset="0"/>
              </a:rPr>
              <a:t>N</a:t>
            </a:r>
            <a:r>
              <a:rPr lang="nb-NO" sz="1400" b="1" baseline="-25000" dirty="0" smtClean="0">
                <a:latin typeface="Arial" charset="0"/>
              </a:rPr>
              <a:t>2 </a:t>
            </a:r>
            <a:r>
              <a:rPr lang="nb-NO" sz="1400" b="1" dirty="0">
                <a:latin typeface="Arial" charset="0"/>
              </a:rPr>
              <a:t>og </a:t>
            </a:r>
            <a:r>
              <a:rPr lang="nb-NO" sz="1400" b="1" dirty="0" smtClean="0">
                <a:latin typeface="Arial" charset="0"/>
              </a:rPr>
              <a:t>Cl</a:t>
            </a:r>
            <a:r>
              <a:rPr lang="nb-NO" sz="1400" b="1" baseline="-25000" dirty="0" smtClean="0">
                <a:latin typeface="Arial" charset="0"/>
              </a:rPr>
              <a:t>2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61" name="Text Box 316"/>
          <p:cNvSpPr txBox="1">
            <a:spLocks noChangeArrowheads="1"/>
          </p:cNvSpPr>
          <p:nvPr/>
        </p:nvSpPr>
        <p:spPr bwMode="auto">
          <a:xfrm>
            <a:off x="2267744" y="4869160"/>
            <a:ext cx="6596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hydrokarboner, </a:t>
            </a:r>
            <a:r>
              <a:rPr lang="nb-NO" sz="1400" b="1" dirty="0" err="1" smtClean="0">
                <a:latin typeface="Arial" charset="0"/>
              </a:rPr>
              <a:t>polymerer</a:t>
            </a:r>
            <a:r>
              <a:rPr lang="nb-NO" sz="1400" b="1" dirty="0" smtClean="0">
                <a:latin typeface="Arial" charset="0"/>
              </a:rPr>
              <a:t> </a:t>
            </a:r>
            <a:r>
              <a:rPr lang="nb-NO" sz="1400" b="1" dirty="0">
                <a:latin typeface="Arial" charset="0"/>
              </a:rPr>
              <a:t>av </a:t>
            </a:r>
            <a:r>
              <a:rPr lang="nb-NO" sz="1400" b="1" dirty="0" smtClean="0">
                <a:latin typeface="Arial" charset="0"/>
              </a:rPr>
              <a:t>hydrokarboner, stivelse,  proteiner. DNA  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5926" y="1475492"/>
            <a:ext cx="8448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/>
              <a:t>Stoffer som består av </a:t>
            </a:r>
            <a:r>
              <a:rPr lang="nb-NO" sz="2000" dirty="0" smtClean="0"/>
              <a:t>atomer eller små </a:t>
            </a:r>
            <a:r>
              <a:rPr lang="nb-NO" sz="2000" dirty="0"/>
              <a:t>molekyler, er som oftest gasser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15926" y="3933056"/>
            <a:ext cx="83325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/>
              <a:t>Stoffer som består av store eller meget store molekyler, er faste stoffer.</a:t>
            </a:r>
          </a:p>
        </p:txBody>
      </p:sp>
    </p:spTree>
    <p:extLst>
      <p:ext uri="{BB962C8B-B14F-4D97-AF65-F5344CB8AC3E}">
        <p14:creationId xmlns:p14="http://schemas.microsoft.com/office/powerpoint/2010/main" val="29691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nb-NO" dirty="0"/>
              <a:t>Molekyler og atomer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med </a:t>
            </a:r>
            <a:r>
              <a:rPr lang="nb-NO" dirty="0"/>
              <a:t>ladning kaller vi ioner</a:t>
            </a:r>
            <a:endParaRPr lang="en-US" dirty="0"/>
          </a:p>
        </p:txBody>
      </p:sp>
      <p:grpSp>
        <p:nvGrpSpPr>
          <p:cNvPr id="2" name="Gruppe 5"/>
          <p:cNvGrpSpPr/>
          <p:nvPr/>
        </p:nvGrpSpPr>
        <p:grpSpPr>
          <a:xfrm>
            <a:off x="6588224" y="4291434"/>
            <a:ext cx="872959" cy="1225798"/>
            <a:chOff x="3628695" y="4221841"/>
            <a:chExt cx="872959" cy="1225798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3628695" y="4221841"/>
              <a:ext cx="871537" cy="881063"/>
              <a:chOff x="945" y="1660"/>
              <a:chExt cx="549" cy="555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945" y="1666"/>
                <a:ext cx="549" cy="549"/>
                <a:chOff x="945" y="1666"/>
                <a:chExt cx="549" cy="549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945" y="1666"/>
                  <a:ext cx="413" cy="413"/>
                  <a:chOff x="1437" y="2200"/>
                  <a:chExt cx="413" cy="413"/>
                </a:xfrm>
              </p:grpSpPr>
              <p:sp>
                <p:nvSpPr>
                  <p:cNvPr id="760838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39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081" y="1802"/>
                  <a:ext cx="413" cy="413"/>
                  <a:chOff x="1437" y="2200"/>
                  <a:chExt cx="413" cy="413"/>
                </a:xfrm>
              </p:grpSpPr>
              <p:sp>
                <p:nvSpPr>
                  <p:cNvPr id="760841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4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760844" name="Oval 12"/>
              <p:cNvSpPr>
                <a:spLocks noChangeArrowheads="1"/>
              </p:cNvSpPr>
              <p:nvPr/>
            </p:nvSpPr>
            <p:spPr bwMode="auto">
              <a:xfrm>
                <a:off x="949" y="1927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5" name="Oval 13"/>
              <p:cNvSpPr>
                <a:spLocks noChangeArrowheads="1"/>
              </p:cNvSpPr>
              <p:nvPr/>
            </p:nvSpPr>
            <p:spPr bwMode="auto">
              <a:xfrm>
                <a:off x="1197" y="166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6" name="Line 14"/>
              <p:cNvSpPr>
                <a:spLocks noChangeShapeType="1"/>
              </p:cNvSpPr>
              <p:nvPr/>
            </p:nvSpPr>
            <p:spPr bwMode="auto">
              <a:xfrm>
                <a:off x="1277" y="1797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760847" name="Line 15"/>
              <p:cNvSpPr>
                <a:spLocks noChangeShapeType="1"/>
              </p:cNvSpPr>
              <p:nvPr/>
            </p:nvSpPr>
            <p:spPr bwMode="auto">
              <a:xfrm>
                <a:off x="1025" y="2044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760849" name="Text Box 17"/>
            <p:cNvSpPr txBox="1">
              <a:spLocks noChangeArrowheads="1"/>
            </p:cNvSpPr>
            <p:nvPr/>
          </p:nvSpPr>
          <p:spPr bwMode="auto">
            <a:xfrm>
              <a:off x="3707904" y="5080927"/>
              <a:ext cx="793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SO</a:t>
              </a:r>
              <a:r>
                <a:rPr lang="nb-NO" sz="1800" b="1" baseline="-25000" dirty="0">
                  <a:latin typeface="Arial" charset="0"/>
                </a:rPr>
                <a:t>4</a:t>
              </a:r>
              <a:r>
                <a:rPr lang="nb-NO" sz="1800" b="1" baseline="30000" dirty="0">
                  <a:latin typeface="Arial" charset="0"/>
                </a:rPr>
                <a:t>2-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7" name="Gruppe 4"/>
          <p:cNvGrpSpPr/>
          <p:nvPr/>
        </p:nvGrpSpPr>
        <p:grpSpPr>
          <a:xfrm>
            <a:off x="5652120" y="1988840"/>
            <a:ext cx="981075" cy="1281029"/>
            <a:chOff x="1763688" y="4382616"/>
            <a:chExt cx="981075" cy="1281029"/>
          </a:xfrm>
        </p:grpSpPr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4382616"/>
              <a:ext cx="9810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1" name="Text Box 17"/>
            <p:cNvSpPr txBox="1">
              <a:spLocks noChangeArrowheads="1"/>
            </p:cNvSpPr>
            <p:nvPr/>
          </p:nvSpPr>
          <p:spPr bwMode="auto">
            <a:xfrm>
              <a:off x="1946275" y="5294313"/>
              <a:ext cx="7937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NH</a:t>
              </a:r>
              <a:r>
                <a:rPr lang="nb-NO" sz="1800" b="1" baseline="-25000" dirty="0" smtClean="0">
                  <a:latin typeface="Arial" charset="0"/>
                </a:rPr>
                <a:t>4</a:t>
              </a:r>
              <a:r>
                <a:rPr lang="nb-NO" sz="1800" b="1" baseline="30000" dirty="0" smtClean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8" name="Gruppe 1"/>
          <p:cNvGrpSpPr/>
          <p:nvPr/>
        </p:nvGrpSpPr>
        <p:grpSpPr>
          <a:xfrm>
            <a:off x="4232738" y="2214225"/>
            <a:ext cx="693444" cy="926743"/>
            <a:chOff x="6643197" y="3661811"/>
            <a:chExt cx="693444" cy="926743"/>
          </a:xfrm>
        </p:grpSpPr>
        <p:sp>
          <p:nvSpPr>
            <p:cNvPr id="153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Ca</a:t>
              </a:r>
              <a:r>
                <a:rPr lang="nb-NO" sz="1800" b="1" baseline="30000" dirty="0" smtClean="0">
                  <a:latin typeface="Arial" charset="0"/>
                </a:rPr>
                <a:t>2+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pe 6"/>
          <p:cNvGrpSpPr/>
          <p:nvPr/>
        </p:nvGrpSpPr>
        <p:grpSpPr>
          <a:xfrm>
            <a:off x="4860032" y="4276333"/>
            <a:ext cx="1016808" cy="1240899"/>
            <a:chOff x="5188818" y="4458816"/>
            <a:chExt cx="1016808" cy="1240899"/>
          </a:xfrm>
        </p:grpSpPr>
        <p:pic>
          <p:nvPicPr>
            <p:cNvPr id="15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8818" y="4458816"/>
              <a:ext cx="89535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" name="Text Box 17"/>
            <p:cNvSpPr txBox="1">
              <a:spLocks noChangeArrowheads="1"/>
            </p:cNvSpPr>
            <p:nvPr/>
          </p:nvSpPr>
          <p:spPr bwMode="auto">
            <a:xfrm>
              <a:off x="5239617" y="5330383"/>
              <a:ext cx="96600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HC</a:t>
              </a:r>
              <a:r>
                <a:rPr lang="nb-NO" sz="1800" b="1" dirty="0" smtClean="0">
                  <a:latin typeface="Arial" charset="0"/>
                </a:rPr>
                <a:t>O</a:t>
              </a:r>
              <a:r>
                <a:rPr lang="nb-NO" sz="1800" b="1" baseline="-25000" dirty="0" smtClean="0">
                  <a:latin typeface="Arial" charset="0"/>
                </a:rPr>
                <a:t>3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0" name="Gruppe 3"/>
          <p:cNvGrpSpPr/>
          <p:nvPr/>
        </p:nvGrpSpPr>
        <p:grpSpPr>
          <a:xfrm>
            <a:off x="1907704" y="4530043"/>
            <a:ext cx="566654" cy="879735"/>
            <a:chOff x="2027238" y="2431107"/>
            <a:chExt cx="566654" cy="879735"/>
          </a:xfrm>
        </p:grpSpPr>
        <p:pic>
          <p:nvPicPr>
            <p:cNvPr id="28684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238" y="2431107"/>
              <a:ext cx="5429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" name="Text Box 17"/>
            <p:cNvSpPr txBox="1">
              <a:spLocks noChangeArrowheads="1"/>
            </p:cNvSpPr>
            <p:nvPr/>
          </p:nvSpPr>
          <p:spPr bwMode="auto">
            <a:xfrm>
              <a:off x="2059856" y="2941510"/>
              <a:ext cx="53403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C</a:t>
              </a:r>
              <a:r>
                <a:rPr lang="nb-NO" sz="1800" b="1" dirty="0" smtClean="0">
                  <a:latin typeface="Arial" charset="0"/>
                </a:rPr>
                <a:t>l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1" name="Gruppe 2"/>
          <p:cNvGrpSpPr/>
          <p:nvPr/>
        </p:nvGrpSpPr>
        <p:grpSpPr>
          <a:xfrm>
            <a:off x="2904957" y="2262860"/>
            <a:ext cx="814427" cy="878108"/>
            <a:chOff x="7069941" y="2622900"/>
            <a:chExt cx="814427" cy="878108"/>
          </a:xfrm>
        </p:grpSpPr>
        <p:sp>
          <p:nvSpPr>
            <p:cNvPr id="760974" name="Text Box 142"/>
            <p:cNvSpPr txBox="1">
              <a:spLocks noChangeArrowheads="1"/>
            </p:cNvSpPr>
            <p:nvPr/>
          </p:nvSpPr>
          <p:spPr bwMode="auto">
            <a:xfrm>
              <a:off x="7090618" y="3134295"/>
              <a:ext cx="793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Na</a:t>
              </a:r>
              <a:r>
                <a:rPr lang="nb-NO" sz="1800" b="1" baseline="30000" dirty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6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941" y="26229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uppe 7"/>
          <p:cNvGrpSpPr/>
          <p:nvPr/>
        </p:nvGrpSpPr>
        <p:grpSpPr>
          <a:xfrm>
            <a:off x="3322509" y="4573765"/>
            <a:ext cx="771525" cy="880751"/>
            <a:chOff x="3322509" y="4573765"/>
            <a:chExt cx="771525" cy="880751"/>
          </a:xfrm>
        </p:grpSpPr>
        <p:pic>
          <p:nvPicPr>
            <p:cNvPr id="28689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509" y="4573765"/>
              <a:ext cx="7715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Text Box 17"/>
            <p:cNvSpPr txBox="1">
              <a:spLocks noChangeArrowheads="1"/>
            </p:cNvSpPr>
            <p:nvPr/>
          </p:nvSpPr>
          <p:spPr bwMode="auto">
            <a:xfrm>
              <a:off x="3419872" y="5085184"/>
              <a:ext cx="65719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OH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2060848"/>
            <a:ext cx="888405" cy="1198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loud Callout 12"/>
          <p:cNvSpPr/>
          <p:nvPr/>
        </p:nvSpPr>
        <p:spPr bwMode="auto">
          <a:xfrm>
            <a:off x="6667433" y="332656"/>
            <a:ext cx="2369063" cy="1008112"/>
          </a:xfrm>
          <a:prstGeom prst="cloudCallout">
            <a:avLst>
              <a:gd name="adj1" fmla="val -8445"/>
              <a:gd name="adj2" fmla="val 109758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200" b="1" dirty="0">
                <a:latin typeface="Arial" charset="0"/>
              </a:rPr>
              <a:t>NH</a:t>
            </a:r>
            <a:r>
              <a:rPr lang="nb-NO" sz="1200" b="1" baseline="-25000" dirty="0">
                <a:latin typeface="Arial" charset="0"/>
              </a:rPr>
              <a:t>4</a:t>
            </a:r>
            <a:r>
              <a:rPr lang="nb-NO" sz="1200" b="1" baseline="30000" dirty="0">
                <a:latin typeface="Arial" charset="0"/>
              </a:rPr>
              <a:t>+</a:t>
            </a:r>
            <a:endParaRPr lang="en-US" sz="1200" b="1" baseline="-25000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Oppfører seg som et </a:t>
            </a:r>
            <a:r>
              <a:rPr kumimoji="0" lang="nb-NO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metallion</a:t>
            </a:r>
            <a:r>
              <a:rPr kumimoji="0" 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 salter</a:t>
            </a:r>
            <a:endParaRPr kumimoji="0" 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559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Oppvarming av hornsalt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3"/>
              </a:rPr>
              <a:t>Ammoniakk</a:t>
            </a:r>
            <a:r>
              <a:rPr lang="nb-NO" dirty="0" smtClean="0"/>
              <a:t>, et forsøk fra samlingen 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 smtClean="0">
                <a:hlinkClick r:id="rId4"/>
              </a:rPr>
              <a:t>Kjemi på boks</a:t>
            </a:r>
            <a:r>
              <a:rPr lang="nb-NO" dirty="0" smtClean="0"/>
              <a:t>» </a:t>
            </a:r>
            <a:r>
              <a:rPr lang="nb-NO" sz="1050" dirty="0" smtClean="0"/>
              <a:t> </a:t>
            </a:r>
            <a:r>
              <a:rPr lang="nb-NO" sz="2000" dirty="0" smtClean="0"/>
              <a:t>(</a:t>
            </a:r>
            <a:r>
              <a:rPr lang="nb-NO" sz="2000" dirty="0" smtClean="0">
                <a:hlinkClick r:id="rId5"/>
              </a:rPr>
              <a:t>http://www.ska-as.no</a:t>
            </a:r>
            <a:r>
              <a:rPr lang="nb-NO" sz="2000" dirty="0" smtClean="0"/>
              <a:t>)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779748"/>
            <a:ext cx="1591829" cy="15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7585" y="2875092"/>
            <a:ext cx="1095020" cy="1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3678940"/>
            <a:ext cx="1238250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8558" y="52919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spritbrenner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2627784" y="4758243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påvisningsreaksjon for ammoniakk, NH</a:t>
            </a:r>
            <a:r>
              <a:rPr lang="nb-NO" baseline="-25000" dirty="0" smtClean="0"/>
              <a:t>3 (fasit)</a:t>
            </a:r>
            <a:endParaRPr lang="nb-NO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5714950" y="4509120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observer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fargeendring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om det dannes vanndråper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om alt stoff går over til gass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91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/>
              <a:t>To formler for hornsalt: NH</a:t>
            </a:r>
            <a:r>
              <a:rPr lang="nb-NO" sz="2800" baseline="-25000" dirty="0" smtClean="0"/>
              <a:t>4</a:t>
            </a:r>
            <a:r>
              <a:rPr lang="nb-NO" sz="2800" dirty="0" smtClean="0"/>
              <a:t>HCO</a:t>
            </a:r>
            <a:r>
              <a:rPr lang="nb-NO" sz="2800" baseline="-25000" dirty="0" smtClean="0"/>
              <a:t>3 </a:t>
            </a:r>
            <a:r>
              <a:rPr lang="nb-NO" sz="2800" dirty="0" smtClean="0"/>
              <a:t>og CH</a:t>
            </a:r>
            <a:r>
              <a:rPr lang="nb-NO" sz="2800" baseline="-25000" dirty="0" smtClean="0"/>
              <a:t>5</a:t>
            </a:r>
            <a:r>
              <a:rPr lang="nb-NO" sz="2800" dirty="0" smtClean="0"/>
              <a:t>NO</a:t>
            </a:r>
            <a:r>
              <a:rPr lang="nb-NO" sz="2800" baseline="-25000" dirty="0" smtClean="0"/>
              <a:t>3</a:t>
            </a:r>
            <a:endParaRPr lang="nb-NO" sz="2800" baseline="-25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1197" y="4962872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0745" y="5011414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b="1" dirty="0" smtClean="0"/>
              <a:t>Formelen </a:t>
            </a:r>
            <a:r>
              <a:rPr lang="nb-NO" sz="1200" b="1" dirty="0"/>
              <a:t>CH</a:t>
            </a:r>
            <a:r>
              <a:rPr lang="nb-NO" sz="1200" b="1" baseline="-25000" dirty="0"/>
              <a:t>5</a:t>
            </a:r>
            <a:r>
              <a:rPr lang="nb-NO" sz="1200" b="1" dirty="0"/>
              <a:t>O</a:t>
            </a:r>
            <a:r>
              <a:rPr lang="nb-NO" sz="1200" b="1" baseline="-25000" dirty="0"/>
              <a:t>3</a:t>
            </a:r>
            <a:r>
              <a:rPr lang="nb-NO" sz="1200" b="1" dirty="0"/>
              <a:t>N 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hvilke atomtyper som inngår i stoffet og forholdet mellom antall atomer av hvert slag, i stoffet.</a:t>
            </a:r>
            <a:br>
              <a:rPr lang="nb-NO" sz="1200" dirty="0" smtClean="0"/>
            </a:br>
            <a:endParaRPr lang="nb-NO" sz="1200" dirty="0" smtClean="0"/>
          </a:p>
          <a:p>
            <a:pPr algn="l"/>
            <a:r>
              <a:rPr lang="nb-NO" sz="1200" b="1" dirty="0" smtClean="0"/>
              <a:t>Formelen NH</a:t>
            </a:r>
            <a:r>
              <a:rPr lang="nb-NO" sz="1200" b="1" baseline="-25000" dirty="0" smtClean="0"/>
              <a:t>4</a:t>
            </a:r>
            <a:r>
              <a:rPr lang="nb-NO" sz="1200" b="1" dirty="0" smtClean="0"/>
              <a:t>HCO</a:t>
            </a:r>
            <a:r>
              <a:rPr lang="nb-NO" sz="1200" b="1" baseline="-25000" dirty="0" smtClean="0"/>
              <a:t>3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at stoffet er bygd opp av to forskjellige partikler. </a:t>
            </a:r>
            <a:r>
              <a:rPr lang="nb-NO" sz="1200" dirty="0"/>
              <a:t>Begge partiklene er bygd opp av 5 atomer</a:t>
            </a:r>
            <a:r>
              <a:rPr lang="nb-NO" sz="1200" dirty="0" smtClean="0"/>
              <a:t>. Den første består av ett nitrogenatom og 4 hydrogenatomer, den andre består av ett karbonatom, 3 oksygenatomer og ett hydrogenatom.</a:t>
            </a:r>
          </a:p>
          <a:p>
            <a:pPr algn="l"/>
            <a:endParaRPr lang="nb-NO" sz="1200" dirty="0"/>
          </a:p>
          <a:p>
            <a:pPr algn="l"/>
            <a:r>
              <a:rPr lang="nb-NO" sz="1200" dirty="0" smtClean="0"/>
              <a:t>At den første partikkelen er positiv og den andre er negativ, kan vi ikke se av formelen. Partiklene er  </a:t>
            </a:r>
            <a:r>
              <a:rPr lang="nb-NO" sz="1200" dirty="0"/>
              <a:t>NH</a:t>
            </a:r>
            <a:r>
              <a:rPr lang="nb-NO" sz="1200" baseline="-25000" dirty="0"/>
              <a:t>4</a:t>
            </a:r>
            <a:r>
              <a:rPr lang="nb-NO" sz="1200" baseline="30000" dirty="0"/>
              <a:t>+</a:t>
            </a:r>
            <a:r>
              <a:rPr lang="nb-NO" sz="1200" dirty="0"/>
              <a:t> </a:t>
            </a:r>
            <a:r>
              <a:rPr lang="nb-NO" sz="1200" dirty="0" smtClean="0"/>
              <a:t>og </a:t>
            </a:r>
            <a:r>
              <a:rPr lang="nb-NO" sz="1200" dirty="0"/>
              <a:t>HCO</a:t>
            </a:r>
            <a:r>
              <a:rPr lang="nb-NO" sz="1200" baseline="-25000" dirty="0"/>
              <a:t>3</a:t>
            </a:r>
            <a:r>
              <a:rPr lang="nb-NO" sz="1200" baseline="30000" dirty="0" smtClean="0"/>
              <a:t>−</a:t>
            </a:r>
            <a:r>
              <a:rPr lang="nb-NO" sz="1200" dirty="0" smtClean="0"/>
              <a:t>. Ladete partikler kaller vi ioner.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r>
              <a:rPr lang="nb-NO" sz="1200" dirty="0" smtClean="0"/>
              <a:t>Alle atomene i begge partikler er </a:t>
            </a:r>
            <a:r>
              <a:rPr lang="nb-NO" sz="1200" i="1" dirty="0" smtClean="0"/>
              <a:t>ikke-metaller, </a:t>
            </a:r>
            <a:r>
              <a:rPr lang="nb-NO" sz="1200" dirty="0" smtClean="0"/>
              <a:t>det vil si det er atomer som danner molekyler.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547664" y="369620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60126" y="369620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472" y="3356992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4070" y="3421017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7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r>
              <a:rPr lang="nb-NO" sz="3600" dirty="0" smtClean="0"/>
              <a:t>NH</a:t>
            </a:r>
            <a:r>
              <a:rPr lang="nb-NO" sz="3600" baseline="-25000" dirty="0" smtClean="0"/>
              <a:t>4</a:t>
            </a:r>
            <a:r>
              <a:rPr lang="nb-NO" sz="3600" dirty="0" smtClean="0"/>
              <a:t>HCO</a:t>
            </a:r>
            <a:r>
              <a:rPr lang="nb-NO" sz="3600" baseline="-25000" dirty="0" smtClean="0"/>
              <a:t>3 </a:t>
            </a:r>
            <a:r>
              <a:rPr lang="nb-NO" sz="3600" dirty="0" smtClean="0"/>
              <a:t>er bygd opp av ioner</a:t>
            </a:r>
            <a:endParaRPr lang="nb-NO" sz="3600" baseline="-250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400" b="1" dirty="0" smtClean="0"/>
              <a:t>Formelen NH</a:t>
            </a:r>
            <a:r>
              <a:rPr lang="nb-NO" sz="1400" b="1" baseline="-25000" dirty="0" smtClean="0"/>
              <a:t>4</a:t>
            </a:r>
            <a:r>
              <a:rPr lang="nb-NO" sz="1400" b="1" dirty="0" smtClean="0"/>
              <a:t>HCO</a:t>
            </a:r>
            <a:r>
              <a:rPr lang="nb-NO" sz="1400" b="1" baseline="-25000" dirty="0" smtClean="0"/>
              <a:t>3</a:t>
            </a:r>
            <a:r>
              <a:rPr lang="nb-NO" sz="1400" b="1" dirty="0" smtClean="0"/>
              <a:t> </a:t>
            </a:r>
          </a:p>
          <a:p>
            <a:pPr algn="l"/>
            <a:r>
              <a:rPr lang="nb-NO" sz="1400" dirty="0" smtClean="0"/>
              <a:t>sier at stoffet er bygd partiklene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7237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951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605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7237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951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605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57742" y="1412776"/>
            <a:ext cx="3246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Hornsalt </a:t>
            </a:r>
            <a:r>
              <a:rPr lang="nb-NO" dirty="0"/>
              <a:t>er bygd opp av disse to ionene: 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og HCO</a:t>
            </a:r>
            <a:r>
              <a:rPr lang="nb-NO" baseline="-25000" dirty="0"/>
              <a:t>3</a:t>
            </a:r>
            <a:r>
              <a:rPr lang="nb-NO" baseline="30000" dirty="0"/>
              <a:t>− </a:t>
            </a:r>
            <a:r>
              <a:rPr lang="nb-NO" dirty="0" smtClean="0"/>
              <a:t>(som er molekyler </a:t>
            </a:r>
            <a:r>
              <a:rPr lang="nb-NO" dirty="0"/>
              <a:t>med ladning</a:t>
            </a:r>
            <a:r>
              <a:rPr lang="nb-NO" dirty="0" smtClean="0"/>
              <a:t>).  </a:t>
            </a:r>
            <a:r>
              <a:rPr lang="nb-NO" dirty="0"/>
              <a:t>Begge ionene er bygd opp av 5 atomer</a:t>
            </a:r>
            <a:r>
              <a:rPr lang="nb-NO" dirty="0" smtClean="0"/>
              <a:t>. </a:t>
            </a:r>
            <a:endParaRPr lang="nb-NO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3309" y="484642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3668" y="396761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8779" y="393552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39" y="3087003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280" y="309342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951" y="5692477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5684301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3654" y="481519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0779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4813" y="2420888"/>
            <a:ext cx="10572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7200" y="405885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826" y="2525663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il ned 33"/>
          <p:cNvSpPr/>
          <p:nvPr/>
        </p:nvSpPr>
        <p:spPr>
          <a:xfrm>
            <a:off x="1203251" y="3517523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Pil ned 114"/>
          <p:cNvSpPr/>
          <p:nvPr/>
        </p:nvSpPr>
        <p:spPr>
          <a:xfrm>
            <a:off x="2931442" y="3551312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>
            <a:off x="3851920" y="4346286"/>
            <a:ext cx="1008112" cy="257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Rektangel 116"/>
          <p:cNvSpPr/>
          <p:nvPr/>
        </p:nvSpPr>
        <p:spPr>
          <a:xfrm>
            <a:off x="971600" y="216695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18" name="Rektangel 117"/>
          <p:cNvSpPr/>
          <p:nvPr/>
        </p:nvSpPr>
        <p:spPr>
          <a:xfrm>
            <a:off x="2661779" y="216695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3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952248" y="4653136"/>
            <a:ext cx="1907187" cy="157052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4</a:t>
            </a:r>
            <a:r>
              <a:rPr lang="nb-NO" dirty="0" smtClean="0"/>
              <a:t>HCO</a:t>
            </a:r>
            <a:r>
              <a:rPr lang="nb-NO" baseline="-25000" dirty="0" smtClean="0"/>
              <a:t>3 </a:t>
            </a:r>
            <a:r>
              <a:rPr lang="nb-NO" dirty="0" smtClean="0"/>
              <a:t>blir til tre gasser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516232" y="227842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1020876" y="227687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990239" y="3788991"/>
            <a:ext cx="1114850" cy="720080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Buet linje 13"/>
          <p:cNvCxnSpPr/>
          <p:nvPr/>
        </p:nvCxnSpPr>
        <p:spPr>
          <a:xfrm rot="16200000" flipH="1">
            <a:off x="1325127" y="3958158"/>
            <a:ext cx="949130" cy="216025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et linje 15"/>
          <p:cNvCxnSpPr/>
          <p:nvPr/>
        </p:nvCxnSpPr>
        <p:spPr>
          <a:xfrm rot="5400000">
            <a:off x="1772983" y="3798334"/>
            <a:ext cx="1061531" cy="648072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2874" y="2101142"/>
            <a:ext cx="990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6646" y="3101267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071688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ktangel 28"/>
          <p:cNvSpPr/>
          <p:nvPr/>
        </p:nvSpPr>
        <p:spPr>
          <a:xfrm>
            <a:off x="5754015" y="1772816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255797" y="17819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3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6369401" y="407707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384" y="259884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3810" y="4941168"/>
            <a:ext cx="1323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Buet linje 18"/>
          <p:cNvCxnSpPr>
            <a:stCxn id="17" idx="3"/>
          </p:cNvCxnSpPr>
          <p:nvPr/>
        </p:nvCxnSpPr>
        <p:spPr>
          <a:xfrm flipV="1">
            <a:off x="2859435" y="3703378"/>
            <a:ext cx="2894580" cy="1735019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5085" y="2701376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l høyre 24"/>
          <p:cNvSpPr/>
          <p:nvPr/>
        </p:nvSpPr>
        <p:spPr>
          <a:xfrm>
            <a:off x="3779912" y="3055346"/>
            <a:ext cx="1296144" cy="22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02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753824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212377"/>
            <a:ext cx="73448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NH</a:t>
            </a:r>
            <a:r>
              <a:rPr lang="nb-NO" sz="3200" b="1" baseline="-25000" dirty="0" smtClean="0"/>
              <a:t>4</a:t>
            </a:r>
            <a:r>
              <a:rPr lang="nb-NO" sz="3200" b="1" dirty="0" smtClean="0"/>
              <a:t>HCO</a:t>
            </a:r>
            <a:r>
              <a:rPr lang="nb-NO" sz="3200" b="1" baseline="-25000" dirty="0" smtClean="0"/>
              <a:t>3 </a:t>
            </a:r>
            <a:r>
              <a:rPr lang="nb-NO" sz="3200" b="1" dirty="0" smtClean="0"/>
              <a:t> </a:t>
            </a:r>
            <a:r>
              <a:rPr lang="nb-NO" sz="3200" b="1" dirty="0"/>
              <a:t>→ </a:t>
            </a:r>
            <a:r>
              <a:rPr lang="nb-NO" sz="3200" b="1" dirty="0" smtClean="0"/>
              <a:t> </a:t>
            </a:r>
            <a:r>
              <a:rPr lang="nb-NO" sz="3200" b="1" dirty="0"/>
              <a:t>NH</a:t>
            </a:r>
            <a:r>
              <a:rPr lang="nb-NO" sz="3200" b="1" baseline="-25000" dirty="0"/>
              <a:t>3 </a:t>
            </a:r>
            <a:r>
              <a:rPr lang="nb-NO" sz="3200" b="1" baseline="-25000" dirty="0" smtClean="0"/>
              <a:t> </a:t>
            </a:r>
            <a:r>
              <a:rPr lang="nb-NO" sz="3200" b="1" dirty="0" smtClean="0"/>
              <a:t>+  H</a:t>
            </a:r>
            <a:r>
              <a:rPr lang="nb-NO" sz="3200" b="1" baseline="-25000" dirty="0" smtClean="0"/>
              <a:t>2</a:t>
            </a:r>
            <a:r>
              <a:rPr lang="nb-NO" sz="3200" b="1" dirty="0" smtClean="0"/>
              <a:t>O  +  ??</a:t>
            </a:r>
          </a:p>
          <a:p>
            <a:r>
              <a:rPr lang="nb-NO" sz="2000" dirty="0" smtClean="0"/>
              <a:t>    fast stoff                     gass           </a:t>
            </a:r>
            <a:r>
              <a:rPr lang="nb-NO" sz="2000" dirty="0" err="1" smtClean="0"/>
              <a:t>gass</a:t>
            </a:r>
            <a:r>
              <a:rPr lang="nb-NO" sz="2000" dirty="0" smtClean="0"/>
              <a:t>             </a:t>
            </a:r>
            <a:r>
              <a:rPr lang="nb-NO" sz="2000" dirty="0" err="1" smtClean="0"/>
              <a:t>gass</a:t>
            </a:r>
            <a:endParaRPr lang="nb-NO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420823" y="3212976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 Før          </a:t>
            </a:r>
            <a:r>
              <a:rPr lang="nb-NO" sz="3200" b="1" dirty="0"/>
              <a:t>og          etter</a:t>
            </a:r>
          </a:p>
        </p:txBody>
      </p:sp>
    </p:spTree>
    <p:extLst>
      <p:ext uri="{BB962C8B-B14F-4D97-AF65-F5344CB8AC3E}">
        <p14:creationId xmlns:p14="http://schemas.microsoft.com/office/powerpoint/2010/main" val="5556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karbondioksid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kan vi vise at karbondioksid er tyngre enn luft?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Se også Naturfag nr. 1, 2011</a:t>
            </a:r>
          </a:p>
          <a:p>
            <a:endParaRPr lang="nb-NO" dirty="0"/>
          </a:p>
          <a:p>
            <a:r>
              <a:rPr lang="nb-NO" dirty="0" smtClean="0"/>
              <a:t>Karbondioksid er viktig i </a:t>
            </a:r>
            <a:br>
              <a:rPr lang="nb-NO" dirty="0" smtClean="0"/>
            </a:br>
            <a:r>
              <a:rPr lang="nb-NO" dirty="0" smtClean="0"/>
              <a:t>VGG-reaksjonen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2924945"/>
            <a:ext cx="2240248" cy="256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39952" y="2580308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ballongforsøket</a:t>
            </a:r>
          </a:p>
        </p:txBody>
      </p:sp>
    </p:spTree>
    <p:extLst>
      <p:ext uri="{BB962C8B-B14F-4D97-AF65-F5344CB8AC3E}">
        <p14:creationId xmlns:p14="http://schemas.microsoft.com/office/powerpoint/2010/main" val="6185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br>
              <a:rPr lang="nb-NO" dirty="0" smtClean="0"/>
            </a:br>
            <a:r>
              <a:rPr lang="nb-NO" dirty="0" smtClean="0"/>
              <a:t>er likevektsreaksjoner</a:t>
            </a:r>
            <a:br>
              <a:rPr lang="nb-NO" dirty="0" smtClean="0"/>
            </a:br>
            <a:r>
              <a:rPr lang="nb-NO" dirty="0" smtClean="0">
                <a:hlinkClick r:id="rId2"/>
              </a:rPr>
              <a:t>Guldberg-Waage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 (</a:t>
            </a:r>
            <a:r>
              <a:rPr lang="nb-NO" dirty="0" smtClean="0">
                <a:hlinkClick r:id="rId4"/>
              </a:rPr>
              <a:t>http://www.ska-as.no</a:t>
            </a:r>
            <a:r>
              <a:rPr lang="nb-NO" dirty="0" smtClean="0"/>
              <a:t>)</a:t>
            </a:r>
          </a:p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404664"/>
            <a:ext cx="2160240" cy="273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loud Callout 6"/>
          <p:cNvSpPr/>
          <p:nvPr/>
        </p:nvSpPr>
        <p:spPr bwMode="auto">
          <a:xfrm>
            <a:off x="5724128" y="3429000"/>
            <a:ext cx="3096344" cy="2448272"/>
          </a:xfrm>
          <a:prstGeom prst="cloudCallout">
            <a:avLst>
              <a:gd name="adj1" fmla="val -113947"/>
              <a:gd name="adj2" fmla="val 3152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>
                <a:solidFill>
                  <a:srgbClr val="000000"/>
                </a:solidFill>
              </a:rPr>
              <a:t>gjennomføre forsøk med </a:t>
            </a:r>
            <a:r>
              <a:rPr lang="nb-NO" dirty="0">
                <a:solidFill>
                  <a:srgbClr val="FF0000"/>
                </a:solidFill>
              </a:rPr>
              <a:t>ulike kjemiske reaksjoner</a:t>
            </a:r>
            <a:r>
              <a:rPr lang="nb-NO" dirty="0">
                <a:solidFill>
                  <a:srgbClr val="000000"/>
                </a:solidFill>
              </a:rPr>
              <a:t> og beskrive hva som </a:t>
            </a:r>
            <a:r>
              <a:rPr lang="nb-NO" dirty="0">
                <a:solidFill>
                  <a:srgbClr val="FF0000"/>
                </a:solidFill>
              </a:rPr>
              <a:t>kjennetegner</a:t>
            </a:r>
            <a:r>
              <a:rPr lang="nb-NO" dirty="0">
                <a:solidFill>
                  <a:srgbClr val="000000"/>
                </a:solidFill>
              </a:rPr>
              <a:t> dem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1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15193"/>
            <a:ext cx="6179245" cy="525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6724850" y="1916832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Google:</a:t>
            </a:r>
            <a:endParaRPr lang="nb-NO" sz="1200" dirty="0" smtClean="0">
              <a:hlinkClick r:id="rId3"/>
            </a:endParaRPr>
          </a:p>
          <a:p>
            <a:r>
              <a:rPr lang="nb-NO" dirty="0" err="1" smtClean="0">
                <a:hlinkClick r:id="rId3"/>
              </a:rPr>
              <a:t>skolelab</a:t>
            </a:r>
            <a:r>
              <a:rPr lang="nb-NO" dirty="0" smtClean="0">
                <a:hlinkClick r:id="rId3"/>
              </a:rPr>
              <a:t> kjemi</a:t>
            </a:r>
            <a:endParaRPr lang="nb-NO" dirty="0" smtClean="0"/>
          </a:p>
        </p:txBody>
      </p:sp>
      <p:sp>
        <p:nvSpPr>
          <p:cNvPr id="8" name="AutoShape 2" descr="http://www.mn.uio.no/kjemi/forskning/grupper/skole/facebookicon.pn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6122" y="3015891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22473" y="2781678"/>
            <a:ext cx="3169407" cy="2093110"/>
            <a:chOff x="467544" y="3067406"/>
            <a:chExt cx="3169407" cy="2093110"/>
          </a:xfrm>
        </p:grpSpPr>
        <p:grpSp>
          <p:nvGrpSpPr>
            <p:cNvPr id="13" name="Group 12"/>
            <p:cNvGrpSpPr/>
            <p:nvPr/>
          </p:nvGrpSpPr>
          <p:grpSpPr>
            <a:xfrm>
              <a:off x="467544" y="3067406"/>
              <a:ext cx="3169407" cy="2093110"/>
              <a:chOff x="467544" y="3427446"/>
              <a:chExt cx="3169407" cy="2093110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588" y="3933056"/>
                <a:ext cx="2773363" cy="158750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 bwMode="auto">
              <a:xfrm>
                <a:off x="467544" y="3536391"/>
                <a:ext cx="396044" cy="198416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1259632" y="3427446"/>
                <a:ext cx="2377319" cy="50561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Rectangle 1"/>
            <p:cNvSpPr/>
            <p:nvPr/>
          </p:nvSpPr>
          <p:spPr bwMode="auto">
            <a:xfrm>
              <a:off x="467544" y="3068960"/>
              <a:ext cx="792088" cy="10894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320688" y="3580657"/>
            <a:ext cx="27158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100" dirty="0"/>
              <a:t>https://www.facebook.com/skolelabkjemi</a:t>
            </a:r>
          </a:p>
        </p:txBody>
      </p:sp>
    </p:spTree>
    <p:extLst>
      <p:ext uri="{BB962C8B-B14F-4D97-AF65-F5344CB8AC3E}">
        <p14:creationId xmlns:p14="http://schemas.microsoft.com/office/powerpoint/2010/main" val="417562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smtClean="0"/>
              <a:t>Videoer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102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628800"/>
            <a:ext cx="5952661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48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114800"/>
          </a:xfrm>
        </p:spPr>
        <p:txBody>
          <a:bodyPr/>
          <a:lstStyle/>
          <a:p>
            <a:r>
              <a:rPr lang="nb-NO" dirty="0" smtClean="0"/>
              <a:t>Det blir Varmt (</a:t>
            </a:r>
            <a:r>
              <a:rPr lang="nb-NO" dirty="0" smtClean="0">
                <a:solidFill>
                  <a:srgbClr val="FF0000"/>
                </a:solidFill>
              </a:rPr>
              <a:t>temperaturforandring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Gult (</a:t>
            </a:r>
            <a:r>
              <a:rPr lang="nb-NO" dirty="0" smtClean="0">
                <a:solidFill>
                  <a:srgbClr val="FF0000"/>
                </a:solidFill>
              </a:rPr>
              <a:t>fargeforandring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Gass (</a:t>
            </a:r>
            <a:r>
              <a:rPr lang="nb-NO" dirty="0" smtClean="0">
                <a:solidFill>
                  <a:srgbClr val="FF0000"/>
                </a:solidFill>
              </a:rPr>
              <a:t>det dannes nytt stoff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26" y="3948866"/>
            <a:ext cx="2925414" cy="200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2045098" y="3516818"/>
            <a:ext cx="1656184" cy="1434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oup 13"/>
          <p:cNvGrpSpPr/>
          <p:nvPr/>
        </p:nvGrpSpPr>
        <p:grpSpPr>
          <a:xfrm>
            <a:off x="4716016" y="5135125"/>
            <a:ext cx="4043094" cy="1015663"/>
            <a:chOff x="4932040" y="4861534"/>
            <a:chExt cx="4709971" cy="1463008"/>
          </a:xfrm>
        </p:grpSpPr>
        <p:sp>
          <p:nvSpPr>
            <p:cNvPr id="10" name="Rectangle 9"/>
            <p:cNvSpPr/>
            <p:nvPr/>
          </p:nvSpPr>
          <p:spPr>
            <a:xfrm>
              <a:off x="4932040" y="4861534"/>
              <a:ext cx="4709971" cy="14630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13053" y="5504439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19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5" grpId="0" animBg="1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20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0737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94109"/>
            <a:ext cx="57467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645024"/>
            <a:ext cx="2421255" cy="2047875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011327"/>
            <a:ext cx="2353945" cy="2047875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>
          <a:xfrm>
            <a:off x="6538535" y="3027551"/>
            <a:ext cx="2353945" cy="5454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kobber(II)sulfat-løsning. Prinsippet er det samme som for en løsning av vann og konditorfarge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6615241" y="5692899"/>
            <a:ext cx="2421255" cy="4057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blanding av melk og vann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5746750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8717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/>
          <p:nvPr/>
        </p:nvSpPr>
        <p:spPr>
          <a:xfrm>
            <a:off x="6169471" y="6381328"/>
            <a:ext cx="2867025" cy="266700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flammefargen til litium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346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699203"/>
            <a:ext cx="16271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6372200" y="3429000"/>
            <a:ext cx="25740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By </a:t>
            </a:r>
            <a:r>
              <a:rPr lang="en-US" sz="1100" dirty="0" err="1" smtClean="0"/>
              <a:t>Illustratedjc</a:t>
            </a:r>
            <a:r>
              <a:rPr lang="en-US" sz="1100" dirty="0" smtClean="0"/>
              <a:t> (Own work) [CC-BY-SA-3.0 (http://creativecommons.org/licenses/by-sa/3.0)], via Wikimedia Commons</a:t>
            </a:r>
            <a:endParaRPr lang="nb-NO" sz="11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46845"/>
            <a:ext cx="5746750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1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53739"/>
            <a:ext cx="5746750" cy="60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1268760"/>
            <a:ext cx="1524000" cy="1030605"/>
          </a:xfrm>
          <a:prstGeom prst="rect">
            <a:avLst/>
          </a:prstGeom>
          <a:noFill/>
        </p:spPr>
      </p:pic>
      <p:pic>
        <p:nvPicPr>
          <p:cNvPr id="4" name="Bilde 3" descr="C:\Users\britsk_adm\AppData\Local\Microsoft\Windows\Temporary Internet Files\Content.Word\IMG_0955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"/>
          <a:stretch/>
        </p:blipFill>
        <p:spPr bwMode="auto">
          <a:xfrm>
            <a:off x="7236296" y="3068960"/>
            <a:ext cx="804545" cy="2807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28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6257</TotalTime>
  <Words>1370</Words>
  <Application>Microsoft Office PowerPoint</Application>
  <PresentationFormat>On-screen Show (4:3)</PresentationFormat>
  <Paragraphs>380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skolelab</vt:lpstr>
      <vt:lpstr> Oppbygning av stoffer Kjemiske endringer</vt:lpstr>
      <vt:lpstr>PowerPoint Presentation</vt:lpstr>
      <vt:lpstr>Aktivere forkunnskaper</vt:lpstr>
      <vt:lpstr>Læreplanen 1. – 4. årstrinn</vt:lpstr>
      <vt:lpstr>Læreplanen 5. – 7. årstrinn</vt:lpstr>
      <vt:lpstr>Forsøk: Sortering, del 1</vt:lpstr>
      <vt:lpstr>Hva er et stoff?</vt:lpstr>
      <vt:lpstr>Resultat</vt:lpstr>
      <vt:lpstr>Hva er kjennetegn på en løsning?</vt:lpstr>
      <vt:lpstr>Faremerkingen avhenger av konsentrasjonen</vt:lpstr>
      <vt:lpstr>Forskjellige atomer</vt:lpstr>
      <vt:lpstr>Faste stoffer, væsker og gasser</vt:lpstr>
      <vt:lpstr>PowerPoint Presentation</vt:lpstr>
      <vt:lpstr>Atomer</vt:lpstr>
      <vt:lpstr>Kjemiske forbindelser består av minst to forskjellige atomer</vt:lpstr>
      <vt:lpstr>”Uendelige” partikler</vt:lpstr>
      <vt:lpstr>Krystaller er stoffer hvor atomer, molekyler  eller ioner er ordnet i et spesielt mønster.</vt:lpstr>
      <vt:lpstr>Atomer, små og store molekyler</vt:lpstr>
      <vt:lpstr>Molekyler og atomer  med ladning kaller vi ioner</vt:lpstr>
      <vt:lpstr>Oppvarming av hornsalt</vt:lpstr>
      <vt:lpstr>To formler for hornsalt: NH4HCO3 og CH5NO3</vt:lpstr>
      <vt:lpstr>NH4HCO3 er bygd opp av ioner</vt:lpstr>
      <vt:lpstr>NH4HCO3 blir til tre gasser</vt:lpstr>
      <vt:lpstr>PowerPoint Presentation</vt:lpstr>
      <vt:lpstr>Forsøk med karbondioksid</vt:lpstr>
      <vt:lpstr>Kjemiske reaksjoner</vt:lpstr>
      <vt:lpstr>PowerPoint Presentation</vt:lpstr>
      <vt:lpstr>Videoer</vt:lpstr>
      <vt:lpstr>VGG reaksjonen</vt:lpstr>
      <vt:lpstr>VGG reaksjonen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Brit Skaugrud</cp:lastModifiedBy>
  <cp:revision>143</cp:revision>
  <cp:lastPrinted>2015-01-05T15:15:07Z</cp:lastPrinted>
  <dcterms:created xsi:type="dcterms:W3CDTF">2014-08-11T07:38:08Z</dcterms:created>
  <dcterms:modified xsi:type="dcterms:W3CDTF">2015-01-06T10:12:27Z</dcterms:modified>
</cp:coreProperties>
</file>