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handoutMasterIdLst>
    <p:handoutMasterId r:id="rId36"/>
  </p:handoutMasterIdLst>
  <p:sldIdLst>
    <p:sldId id="258" r:id="rId2"/>
    <p:sldId id="307" r:id="rId3"/>
    <p:sldId id="257" r:id="rId4"/>
    <p:sldId id="286" r:id="rId5"/>
    <p:sldId id="290" r:id="rId6"/>
    <p:sldId id="262" r:id="rId7"/>
    <p:sldId id="263" r:id="rId8"/>
    <p:sldId id="267" r:id="rId9"/>
    <p:sldId id="269" r:id="rId10"/>
    <p:sldId id="308" r:id="rId11"/>
    <p:sldId id="309" r:id="rId12"/>
    <p:sldId id="310" r:id="rId13"/>
    <p:sldId id="292" r:id="rId14"/>
    <p:sldId id="272" r:id="rId15"/>
    <p:sldId id="275" r:id="rId16"/>
    <p:sldId id="294" r:id="rId17"/>
    <p:sldId id="315" r:id="rId18"/>
    <p:sldId id="277" r:id="rId19"/>
    <p:sldId id="280" r:id="rId20"/>
    <p:sldId id="314" r:id="rId21"/>
    <p:sldId id="282" r:id="rId22"/>
    <p:sldId id="283" r:id="rId23"/>
    <p:sldId id="284" r:id="rId24"/>
    <p:sldId id="306" r:id="rId25"/>
    <p:sldId id="295" r:id="rId26"/>
    <p:sldId id="296" r:id="rId27"/>
    <p:sldId id="313" r:id="rId28"/>
    <p:sldId id="311" r:id="rId29"/>
    <p:sldId id="302" r:id="rId30"/>
    <p:sldId id="318" r:id="rId31"/>
    <p:sldId id="319" r:id="rId32"/>
    <p:sldId id="320" r:id="rId33"/>
    <p:sldId id="321" r:id="rId34"/>
  </p:sldIdLst>
  <p:sldSz cx="9144000" cy="6858000" type="screen4x3"/>
  <p:notesSz cx="6794500" cy="9906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1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2E9862-811A-4F00-9506-386291F9D3DD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923BB65B-6557-4E97-8AC1-46772B3493A6}">
      <dgm:prSet phldrT="[Tekst]" custT="1"/>
      <dgm:spPr/>
      <dgm:t>
        <a:bodyPr/>
        <a:lstStyle/>
        <a:p>
          <a:r>
            <a:rPr lang="nb-NO" sz="1600" b="1" dirty="0" smtClean="0">
              <a:solidFill>
                <a:srgbClr val="FF0000"/>
              </a:solidFill>
            </a:rPr>
            <a:t>Rent</a:t>
          </a:r>
          <a:r>
            <a:rPr lang="nb-NO" sz="1600" b="1" dirty="0" smtClean="0">
              <a:solidFill>
                <a:srgbClr val="006600"/>
              </a:solidFill>
            </a:rPr>
            <a:t> </a:t>
          </a:r>
          <a:r>
            <a:rPr lang="nb-NO" sz="1600" b="1" dirty="0" smtClean="0">
              <a:solidFill>
                <a:srgbClr val="FF0000"/>
              </a:solidFill>
            </a:rPr>
            <a:t>stoff</a:t>
          </a:r>
          <a:endParaRPr lang="nb-NO" sz="1600" b="1" dirty="0">
            <a:solidFill>
              <a:srgbClr val="FF0000"/>
            </a:solidFill>
          </a:endParaRPr>
        </a:p>
      </dgm:t>
    </dgm:pt>
    <dgm:pt modelId="{FA9FDCF2-6238-4BE6-9F47-FEABEA68E0B7}" type="parTrans" cxnId="{B55EC40A-86F2-402C-BE52-C2A67970E225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7EADBC95-2DBD-48DE-955F-D99E784A1C77}" type="sibTrans" cxnId="{B55EC40A-86F2-402C-BE52-C2A67970E225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50AC35E6-B441-4C94-95AD-E0C7D121F715}">
      <dgm:prSet phldrT="[Tekst]" custT="1"/>
      <dgm:spPr/>
      <dgm:t>
        <a:bodyPr/>
        <a:lstStyle/>
        <a:p>
          <a:r>
            <a:rPr lang="nb-NO" sz="1600" b="1" dirty="0" smtClean="0">
              <a:solidFill>
                <a:srgbClr val="FF0000"/>
              </a:solidFill>
            </a:rPr>
            <a:t>Stoff-blanding</a:t>
          </a:r>
          <a:endParaRPr lang="nb-NO" sz="1600" b="1" dirty="0">
            <a:solidFill>
              <a:srgbClr val="FF0000"/>
            </a:solidFill>
          </a:endParaRPr>
        </a:p>
      </dgm:t>
    </dgm:pt>
    <dgm:pt modelId="{EF411F1B-3E0B-4825-986A-0CBF7E68CDBA}" type="parTrans" cxnId="{F679E7DD-2774-4683-A720-8F5CF9CE701C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B9445D72-E181-4160-ABB5-8289402A9162}" type="sibTrans" cxnId="{F679E7DD-2774-4683-A720-8F5CF9CE701C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2D916C51-58AB-4ECF-9B45-60E7FABD83F2}">
      <dgm:prSet custT="1"/>
      <dgm:spPr/>
      <dgm:t>
        <a:bodyPr/>
        <a:lstStyle/>
        <a:p>
          <a:r>
            <a:rPr lang="nb-NO" sz="1600" b="0" dirty="0" smtClean="0">
              <a:solidFill>
                <a:srgbClr val="FF0000"/>
              </a:solidFill>
            </a:rPr>
            <a:t>grunnstoffer</a:t>
          </a:r>
          <a:endParaRPr lang="nb-NO" sz="1600" b="0" dirty="0">
            <a:solidFill>
              <a:srgbClr val="FF0000"/>
            </a:solidFill>
          </a:endParaRPr>
        </a:p>
      </dgm:t>
    </dgm:pt>
    <dgm:pt modelId="{2D662ED4-1478-4F13-9338-F250C19224AE}" type="parTrans" cxnId="{9EB0C5E4-9490-472F-8D5F-729116280A02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B487F43E-EE27-4C7A-B0FE-547AAF729298}" type="sibTrans" cxnId="{9EB0C5E4-9490-472F-8D5F-729116280A02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E6930CD4-13E0-46DD-9F05-3EC4FDC8CA43}">
      <dgm:prSet custT="1"/>
      <dgm:spPr/>
      <dgm:t>
        <a:bodyPr/>
        <a:lstStyle/>
        <a:p>
          <a:r>
            <a:rPr lang="nb-NO" sz="1600" b="0" dirty="0" smtClean="0">
              <a:solidFill>
                <a:srgbClr val="FF0000"/>
              </a:solidFill>
            </a:rPr>
            <a:t>forbindelser</a:t>
          </a:r>
          <a:endParaRPr lang="nb-NO" sz="1600" b="0" dirty="0">
            <a:solidFill>
              <a:srgbClr val="FF0000"/>
            </a:solidFill>
          </a:endParaRPr>
        </a:p>
      </dgm:t>
    </dgm:pt>
    <dgm:pt modelId="{078DF370-F46A-4CA4-8386-EEB0E8D41127}" type="parTrans" cxnId="{3286BD77-401E-4038-B96F-C4782CFC464F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6FAEFA5B-31D3-45F7-8221-2B66F1CDE3F7}" type="sibTrans" cxnId="{3286BD77-401E-4038-B96F-C4782CFC464F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931C509F-6AEA-48FD-9BC3-F3EE3E499DC5}">
      <dgm:prSet phldrT="[Tekst]" custT="1"/>
      <dgm:spPr/>
      <dgm:t>
        <a:bodyPr/>
        <a:lstStyle/>
        <a:p>
          <a:r>
            <a:rPr lang="nb-NO" sz="1600" b="0" dirty="0" smtClean="0">
              <a:solidFill>
                <a:srgbClr val="FF0000"/>
              </a:solidFill>
            </a:rPr>
            <a:t>løsninger</a:t>
          </a:r>
          <a:endParaRPr lang="nb-NO" sz="1600" b="0" dirty="0">
            <a:solidFill>
              <a:srgbClr val="FF0000"/>
            </a:solidFill>
          </a:endParaRPr>
        </a:p>
      </dgm:t>
    </dgm:pt>
    <dgm:pt modelId="{6D23EC9A-20B0-42F0-B91D-D6464F40F767}" type="parTrans" cxnId="{F1DE2B50-0ABB-4475-83D2-1CB7608B0099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DDF90BE7-7F28-45CA-8CA2-29B458FC9B99}" type="sibTrans" cxnId="{F1DE2B50-0ABB-4475-83D2-1CB7608B0099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421B41E1-AF48-4E42-AB5E-A4A90EB5FF3D}">
      <dgm:prSet phldrT="[Tekst]" custT="1"/>
      <dgm:spPr/>
      <dgm:t>
        <a:bodyPr/>
        <a:lstStyle/>
        <a:p>
          <a:r>
            <a:rPr lang="nb-NO" sz="1600" b="0" dirty="0" smtClean="0">
              <a:solidFill>
                <a:srgbClr val="FF0000"/>
              </a:solidFill>
            </a:rPr>
            <a:t>blandinger</a:t>
          </a:r>
          <a:endParaRPr lang="nb-NO" sz="1600" b="0" dirty="0">
            <a:solidFill>
              <a:srgbClr val="FF0000"/>
            </a:solidFill>
          </a:endParaRPr>
        </a:p>
      </dgm:t>
    </dgm:pt>
    <dgm:pt modelId="{F3F90612-154C-4387-BBA4-E872DB6BE56B}" type="parTrans" cxnId="{AC6D0977-10B9-4BE7-A2FD-852CC71D86A7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6FB904AB-5313-4BD4-AF88-E36C5692479F}" type="sibTrans" cxnId="{AC6D0977-10B9-4BE7-A2FD-852CC71D86A7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5C9D4A9D-0453-454C-B340-7EF40B92A038}">
      <dgm:prSet phldrT="[Tekst]" custT="1"/>
      <dgm:spPr/>
      <dgm:t>
        <a:bodyPr/>
        <a:lstStyle/>
        <a:p>
          <a:r>
            <a:rPr lang="nb-NO" sz="1600" b="1" dirty="0" smtClean="0">
              <a:solidFill>
                <a:srgbClr val="FF0000"/>
              </a:solidFill>
            </a:rPr>
            <a:t>Stoff </a:t>
          </a:r>
        </a:p>
      </dgm:t>
    </dgm:pt>
    <dgm:pt modelId="{34E91D10-9262-4EE2-B598-6F3EB88C604F}" type="sibTrans" cxnId="{DE8B0FAF-B78B-4DED-A383-9B2688DCA1F2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E6E46C0C-A559-4AE2-98E2-BD6D442707DE}" type="parTrans" cxnId="{DE8B0FAF-B78B-4DED-A383-9B2688DCA1F2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37E49756-C6F6-4441-8041-79124ABE119E}" type="pres">
      <dgm:prSet presAssocID="{CC2E9862-811A-4F00-9506-386291F9D3DD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nb-NO"/>
        </a:p>
      </dgm:t>
    </dgm:pt>
    <dgm:pt modelId="{16EA33CD-D921-407E-BD97-3AA3A10C56F2}" type="pres">
      <dgm:prSet presAssocID="{5C9D4A9D-0453-454C-B340-7EF40B92A038}" presName="hierRoot1" presStyleCnt="0">
        <dgm:presLayoutVars>
          <dgm:hierBranch val="init"/>
        </dgm:presLayoutVars>
      </dgm:prSet>
      <dgm:spPr/>
    </dgm:pt>
    <dgm:pt modelId="{72DCDBA3-4030-4E76-939E-6D9B2FF665F3}" type="pres">
      <dgm:prSet presAssocID="{5C9D4A9D-0453-454C-B340-7EF40B92A038}" presName="rootComposite1" presStyleCnt="0"/>
      <dgm:spPr/>
    </dgm:pt>
    <dgm:pt modelId="{5E873DAE-7B0B-47F7-AA97-D2E777041B05}" type="pres">
      <dgm:prSet presAssocID="{5C9D4A9D-0453-454C-B340-7EF40B92A038}" presName="rootText1" presStyleLbl="alignAcc1" presStyleIdx="0" presStyleCnt="0" custScaleX="126775" custScaleY="115805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785D2A82-FD5D-4662-B65B-BE56D5CA9492}" type="pres">
      <dgm:prSet presAssocID="{5C9D4A9D-0453-454C-B340-7EF40B92A038}" presName="topArc1" presStyleLbl="parChTrans1D1" presStyleIdx="0" presStyleCnt="14"/>
      <dgm:spPr/>
    </dgm:pt>
    <dgm:pt modelId="{9616DE4F-7455-4047-967C-694E39777138}" type="pres">
      <dgm:prSet presAssocID="{5C9D4A9D-0453-454C-B340-7EF40B92A038}" presName="bottomArc1" presStyleLbl="parChTrans1D1" presStyleIdx="1" presStyleCnt="14"/>
      <dgm:spPr/>
    </dgm:pt>
    <dgm:pt modelId="{0AF63370-CF6C-487E-A1BC-41E18031D3BA}" type="pres">
      <dgm:prSet presAssocID="{5C9D4A9D-0453-454C-B340-7EF40B92A038}" presName="topConnNode1" presStyleLbl="node1" presStyleIdx="0" presStyleCnt="0"/>
      <dgm:spPr/>
      <dgm:t>
        <a:bodyPr/>
        <a:lstStyle/>
        <a:p>
          <a:endParaRPr lang="nb-NO"/>
        </a:p>
      </dgm:t>
    </dgm:pt>
    <dgm:pt modelId="{B9747C3F-5426-4614-B645-F512733E6B01}" type="pres">
      <dgm:prSet presAssocID="{5C9D4A9D-0453-454C-B340-7EF40B92A038}" presName="hierChild2" presStyleCnt="0"/>
      <dgm:spPr/>
    </dgm:pt>
    <dgm:pt modelId="{1CFAD142-C7D2-4DB6-A7DC-F75B38657EC4}" type="pres">
      <dgm:prSet presAssocID="{FA9FDCF2-6238-4BE6-9F47-FEABEA68E0B7}" presName="Name28" presStyleLbl="parChTrans1D2" presStyleIdx="0" presStyleCnt="2"/>
      <dgm:spPr/>
      <dgm:t>
        <a:bodyPr/>
        <a:lstStyle/>
        <a:p>
          <a:endParaRPr lang="nb-NO"/>
        </a:p>
      </dgm:t>
    </dgm:pt>
    <dgm:pt modelId="{78D93D39-8869-4BFC-867E-963D8EE1A574}" type="pres">
      <dgm:prSet presAssocID="{923BB65B-6557-4E97-8AC1-46772B3493A6}" presName="hierRoot2" presStyleCnt="0">
        <dgm:presLayoutVars>
          <dgm:hierBranch val="init"/>
        </dgm:presLayoutVars>
      </dgm:prSet>
      <dgm:spPr/>
    </dgm:pt>
    <dgm:pt modelId="{737B02E8-FFAD-4CE9-AB25-63CBAF28D5D9}" type="pres">
      <dgm:prSet presAssocID="{923BB65B-6557-4E97-8AC1-46772B3493A6}" presName="rootComposite2" presStyleCnt="0"/>
      <dgm:spPr/>
    </dgm:pt>
    <dgm:pt modelId="{79F4FE4E-2C19-4AB2-A2EC-9AE2DCB1D42C}" type="pres">
      <dgm:prSet presAssocID="{923BB65B-6557-4E97-8AC1-46772B3493A6}" presName="rootText2" presStyleLbl="alignAcc1" presStyleIdx="0" presStyleCnt="0" custScaleX="14602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084EA113-CE37-4CCE-8C5E-1180E8963259}" type="pres">
      <dgm:prSet presAssocID="{923BB65B-6557-4E97-8AC1-46772B3493A6}" presName="topArc2" presStyleLbl="parChTrans1D1" presStyleIdx="2" presStyleCnt="14"/>
      <dgm:spPr/>
    </dgm:pt>
    <dgm:pt modelId="{042CF00F-32BD-4B1E-8F17-B3B7F56C12BE}" type="pres">
      <dgm:prSet presAssocID="{923BB65B-6557-4E97-8AC1-46772B3493A6}" presName="bottomArc2" presStyleLbl="parChTrans1D1" presStyleIdx="3" presStyleCnt="14"/>
      <dgm:spPr/>
    </dgm:pt>
    <dgm:pt modelId="{5FBFB743-67E3-4893-9363-DE7F836BB4B4}" type="pres">
      <dgm:prSet presAssocID="{923BB65B-6557-4E97-8AC1-46772B3493A6}" presName="topConnNode2" presStyleLbl="node2" presStyleIdx="0" presStyleCnt="0"/>
      <dgm:spPr/>
      <dgm:t>
        <a:bodyPr/>
        <a:lstStyle/>
        <a:p>
          <a:endParaRPr lang="nb-NO"/>
        </a:p>
      </dgm:t>
    </dgm:pt>
    <dgm:pt modelId="{1E87727A-FE01-4693-8662-C883F48950CC}" type="pres">
      <dgm:prSet presAssocID="{923BB65B-6557-4E97-8AC1-46772B3493A6}" presName="hierChild4" presStyleCnt="0"/>
      <dgm:spPr/>
    </dgm:pt>
    <dgm:pt modelId="{683B2666-7A1C-4D25-A5AB-2B5F551D66C5}" type="pres">
      <dgm:prSet presAssocID="{2D662ED4-1478-4F13-9338-F250C19224AE}" presName="Name28" presStyleLbl="parChTrans1D3" presStyleIdx="0" presStyleCnt="4"/>
      <dgm:spPr/>
      <dgm:t>
        <a:bodyPr/>
        <a:lstStyle/>
        <a:p>
          <a:endParaRPr lang="nb-NO"/>
        </a:p>
      </dgm:t>
    </dgm:pt>
    <dgm:pt modelId="{1743EAD7-0671-4EB6-9249-30AB9A5A2053}" type="pres">
      <dgm:prSet presAssocID="{2D916C51-58AB-4ECF-9B45-60E7FABD83F2}" presName="hierRoot2" presStyleCnt="0">
        <dgm:presLayoutVars>
          <dgm:hierBranch val="init"/>
        </dgm:presLayoutVars>
      </dgm:prSet>
      <dgm:spPr/>
    </dgm:pt>
    <dgm:pt modelId="{4315AD18-4C02-42C5-8B35-9FBA986488CC}" type="pres">
      <dgm:prSet presAssocID="{2D916C51-58AB-4ECF-9B45-60E7FABD83F2}" presName="rootComposite2" presStyleCnt="0"/>
      <dgm:spPr/>
    </dgm:pt>
    <dgm:pt modelId="{45F19C37-5734-4D37-8CCA-302C8C7801A8}" type="pres">
      <dgm:prSet presAssocID="{2D916C51-58AB-4ECF-9B45-60E7FABD83F2}" presName="rootText2" presStyleLbl="alignAcc1" presStyleIdx="0" presStyleCnt="0" custScaleX="117745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35BF1FDA-3D69-4805-AE96-07B5580CCE14}" type="pres">
      <dgm:prSet presAssocID="{2D916C51-58AB-4ECF-9B45-60E7FABD83F2}" presName="topArc2" presStyleLbl="parChTrans1D1" presStyleIdx="4" presStyleCnt="14"/>
      <dgm:spPr/>
    </dgm:pt>
    <dgm:pt modelId="{89E1BD33-9816-47BE-AA51-E02DDDA28894}" type="pres">
      <dgm:prSet presAssocID="{2D916C51-58AB-4ECF-9B45-60E7FABD83F2}" presName="bottomArc2" presStyleLbl="parChTrans1D1" presStyleIdx="5" presStyleCnt="14"/>
      <dgm:spPr/>
    </dgm:pt>
    <dgm:pt modelId="{1481FF02-EED8-4E90-BC97-F4279041A1B9}" type="pres">
      <dgm:prSet presAssocID="{2D916C51-58AB-4ECF-9B45-60E7FABD83F2}" presName="topConnNode2" presStyleLbl="node3" presStyleIdx="0" presStyleCnt="0"/>
      <dgm:spPr/>
      <dgm:t>
        <a:bodyPr/>
        <a:lstStyle/>
        <a:p>
          <a:endParaRPr lang="nb-NO"/>
        </a:p>
      </dgm:t>
    </dgm:pt>
    <dgm:pt modelId="{9A8AB5EA-82CD-4AAB-B2C1-1F5E2EC80015}" type="pres">
      <dgm:prSet presAssocID="{2D916C51-58AB-4ECF-9B45-60E7FABD83F2}" presName="hierChild4" presStyleCnt="0"/>
      <dgm:spPr/>
    </dgm:pt>
    <dgm:pt modelId="{3E9B3959-4D0D-4A00-AD6D-75600550A591}" type="pres">
      <dgm:prSet presAssocID="{2D916C51-58AB-4ECF-9B45-60E7FABD83F2}" presName="hierChild5" presStyleCnt="0"/>
      <dgm:spPr/>
    </dgm:pt>
    <dgm:pt modelId="{360535DD-A787-4DA5-96E2-78EC870814C8}" type="pres">
      <dgm:prSet presAssocID="{078DF370-F46A-4CA4-8386-EEB0E8D41127}" presName="Name28" presStyleLbl="parChTrans1D3" presStyleIdx="1" presStyleCnt="4"/>
      <dgm:spPr/>
      <dgm:t>
        <a:bodyPr/>
        <a:lstStyle/>
        <a:p>
          <a:endParaRPr lang="nb-NO"/>
        </a:p>
      </dgm:t>
    </dgm:pt>
    <dgm:pt modelId="{50717DA7-DEAD-4438-8CA9-8E6C63D58716}" type="pres">
      <dgm:prSet presAssocID="{E6930CD4-13E0-46DD-9F05-3EC4FDC8CA43}" presName="hierRoot2" presStyleCnt="0">
        <dgm:presLayoutVars>
          <dgm:hierBranch val="init"/>
        </dgm:presLayoutVars>
      </dgm:prSet>
      <dgm:spPr/>
    </dgm:pt>
    <dgm:pt modelId="{6922E887-9340-475C-9E89-7CA0EC3FAF6A}" type="pres">
      <dgm:prSet presAssocID="{E6930CD4-13E0-46DD-9F05-3EC4FDC8CA43}" presName="rootComposite2" presStyleCnt="0"/>
      <dgm:spPr/>
    </dgm:pt>
    <dgm:pt modelId="{184D1D11-EAB6-4B77-A59B-8E0BA1EB05DC}" type="pres">
      <dgm:prSet presAssocID="{E6930CD4-13E0-46DD-9F05-3EC4FDC8CA43}" presName="rootText2" presStyleLbl="alignAcc1" presStyleIdx="0" presStyleCnt="0" custScaleX="121769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D3D8B422-3306-432D-8D30-36BF5F854E4B}" type="pres">
      <dgm:prSet presAssocID="{E6930CD4-13E0-46DD-9F05-3EC4FDC8CA43}" presName="topArc2" presStyleLbl="parChTrans1D1" presStyleIdx="6" presStyleCnt="14"/>
      <dgm:spPr/>
    </dgm:pt>
    <dgm:pt modelId="{070D5FD2-FFF6-44A4-B642-B836A924D8D2}" type="pres">
      <dgm:prSet presAssocID="{E6930CD4-13E0-46DD-9F05-3EC4FDC8CA43}" presName="bottomArc2" presStyleLbl="parChTrans1D1" presStyleIdx="7" presStyleCnt="14"/>
      <dgm:spPr/>
    </dgm:pt>
    <dgm:pt modelId="{AB669727-F617-4986-A1C2-EA775F8CAFB9}" type="pres">
      <dgm:prSet presAssocID="{E6930CD4-13E0-46DD-9F05-3EC4FDC8CA43}" presName="topConnNode2" presStyleLbl="node3" presStyleIdx="0" presStyleCnt="0"/>
      <dgm:spPr/>
      <dgm:t>
        <a:bodyPr/>
        <a:lstStyle/>
        <a:p>
          <a:endParaRPr lang="nb-NO"/>
        </a:p>
      </dgm:t>
    </dgm:pt>
    <dgm:pt modelId="{11E18D0E-C8C1-4722-85F7-00A4006D4511}" type="pres">
      <dgm:prSet presAssocID="{E6930CD4-13E0-46DD-9F05-3EC4FDC8CA43}" presName="hierChild4" presStyleCnt="0"/>
      <dgm:spPr/>
    </dgm:pt>
    <dgm:pt modelId="{918DC087-E0AE-4B84-AD60-758C16BAE243}" type="pres">
      <dgm:prSet presAssocID="{E6930CD4-13E0-46DD-9F05-3EC4FDC8CA43}" presName="hierChild5" presStyleCnt="0"/>
      <dgm:spPr/>
    </dgm:pt>
    <dgm:pt modelId="{92FB3BD9-D0D8-41A6-88FE-9ACD3A1602A7}" type="pres">
      <dgm:prSet presAssocID="{923BB65B-6557-4E97-8AC1-46772B3493A6}" presName="hierChild5" presStyleCnt="0"/>
      <dgm:spPr/>
    </dgm:pt>
    <dgm:pt modelId="{8AEFDC87-477B-4EBD-AEFA-323452859037}" type="pres">
      <dgm:prSet presAssocID="{EF411F1B-3E0B-4825-986A-0CBF7E68CDBA}" presName="Name28" presStyleLbl="parChTrans1D2" presStyleIdx="1" presStyleCnt="2"/>
      <dgm:spPr/>
      <dgm:t>
        <a:bodyPr/>
        <a:lstStyle/>
        <a:p>
          <a:endParaRPr lang="nb-NO"/>
        </a:p>
      </dgm:t>
    </dgm:pt>
    <dgm:pt modelId="{52F6E455-D96E-4546-9469-8DD0C30C31D5}" type="pres">
      <dgm:prSet presAssocID="{50AC35E6-B441-4C94-95AD-E0C7D121F715}" presName="hierRoot2" presStyleCnt="0">
        <dgm:presLayoutVars>
          <dgm:hierBranch val="init"/>
        </dgm:presLayoutVars>
      </dgm:prSet>
      <dgm:spPr/>
    </dgm:pt>
    <dgm:pt modelId="{F6B3C089-D1B7-46A3-B998-AECAF50A8A93}" type="pres">
      <dgm:prSet presAssocID="{50AC35E6-B441-4C94-95AD-E0C7D121F715}" presName="rootComposite2" presStyleCnt="0"/>
      <dgm:spPr/>
    </dgm:pt>
    <dgm:pt modelId="{11805CF2-2A73-4BAB-B3BE-5E2ADDFF5D0D}" type="pres">
      <dgm:prSet presAssocID="{50AC35E6-B441-4C94-95AD-E0C7D121F715}" presName="rootText2" presStyleLbl="alignAcc1" presStyleIdx="0" presStyleCnt="0" custScaleX="173598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10DF45B2-942A-4D82-B635-441299B354F3}" type="pres">
      <dgm:prSet presAssocID="{50AC35E6-B441-4C94-95AD-E0C7D121F715}" presName="topArc2" presStyleLbl="parChTrans1D1" presStyleIdx="8" presStyleCnt="14"/>
      <dgm:spPr/>
    </dgm:pt>
    <dgm:pt modelId="{CCD59524-2B23-4865-94F3-7305D48E8E03}" type="pres">
      <dgm:prSet presAssocID="{50AC35E6-B441-4C94-95AD-E0C7D121F715}" presName="bottomArc2" presStyleLbl="parChTrans1D1" presStyleIdx="9" presStyleCnt="14"/>
      <dgm:spPr/>
    </dgm:pt>
    <dgm:pt modelId="{86755441-917E-4728-BD66-33DF7A8D6012}" type="pres">
      <dgm:prSet presAssocID="{50AC35E6-B441-4C94-95AD-E0C7D121F715}" presName="topConnNode2" presStyleLbl="node2" presStyleIdx="0" presStyleCnt="0"/>
      <dgm:spPr/>
      <dgm:t>
        <a:bodyPr/>
        <a:lstStyle/>
        <a:p>
          <a:endParaRPr lang="nb-NO"/>
        </a:p>
      </dgm:t>
    </dgm:pt>
    <dgm:pt modelId="{AD6E5DE4-8F30-4E15-A01C-7C6DA459777E}" type="pres">
      <dgm:prSet presAssocID="{50AC35E6-B441-4C94-95AD-E0C7D121F715}" presName="hierChild4" presStyleCnt="0"/>
      <dgm:spPr/>
    </dgm:pt>
    <dgm:pt modelId="{4C92939C-0206-4252-AC46-4784D2E22CB1}" type="pres">
      <dgm:prSet presAssocID="{6D23EC9A-20B0-42F0-B91D-D6464F40F767}" presName="Name28" presStyleLbl="parChTrans1D3" presStyleIdx="2" presStyleCnt="4"/>
      <dgm:spPr/>
      <dgm:t>
        <a:bodyPr/>
        <a:lstStyle/>
        <a:p>
          <a:endParaRPr lang="nb-NO"/>
        </a:p>
      </dgm:t>
    </dgm:pt>
    <dgm:pt modelId="{1995D69B-A109-410C-A0B0-93E84CCA0966}" type="pres">
      <dgm:prSet presAssocID="{931C509F-6AEA-48FD-9BC3-F3EE3E499DC5}" presName="hierRoot2" presStyleCnt="0">
        <dgm:presLayoutVars>
          <dgm:hierBranch val="init"/>
        </dgm:presLayoutVars>
      </dgm:prSet>
      <dgm:spPr/>
    </dgm:pt>
    <dgm:pt modelId="{5D916B94-D2C6-41E3-80E4-785EEDB22357}" type="pres">
      <dgm:prSet presAssocID="{931C509F-6AEA-48FD-9BC3-F3EE3E499DC5}" presName="rootComposite2" presStyleCnt="0"/>
      <dgm:spPr/>
    </dgm:pt>
    <dgm:pt modelId="{4030FE77-D9A7-4BCD-ABD1-D4C86B496CB1}" type="pres">
      <dgm:prSet presAssocID="{931C509F-6AEA-48FD-9BC3-F3EE3E499DC5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A04A9E0A-43DF-48EC-A979-6977211D4496}" type="pres">
      <dgm:prSet presAssocID="{931C509F-6AEA-48FD-9BC3-F3EE3E499DC5}" presName="topArc2" presStyleLbl="parChTrans1D1" presStyleIdx="10" presStyleCnt="14"/>
      <dgm:spPr/>
    </dgm:pt>
    <dgm:pt modelId="{B87D6D18-D005-41AC-B778-47E205342F1B}" type="pres">
      <dgm:prSet presAssocID="{931C509F-6AEA-48FD-9BC3-F3EE3E499DC5}" presName="bottomArc2" presStyleLbl="parChTrans1D1" presStyleIdx="11" presStyleCnt="14"/>
      <dgm:spPr/>
    </dgm:pt>
    <dgm:pt modelId="{C3ECAFBC-DA07-4E13-80CE-CD6DA59B7ED5}" type="pres">
      <dgm:prSet presAssocID="{931C509F-6AEA-48FD-9BC3-F3EE3E499DC5}" presName="topConnNode2" presStyleLbl="node3" presStyleIdx="0" presStyleCnt="0"/>
      <dgm:spPr/>
      <dgm:t>
        <a:bodyPr/>
        <a:lstStyle/>
        <a:p>
          <a:endParaRPr lang="nb-NO"/>
        </a:p>
      </dgm:t>
    </dgm:pt>
    <dgm:pt modelId="{4ECF1C28-ED6A-43EB-8502-D9AE7C719D5D}" type="pres">
      <dgm:prSet presAssocID="{931C509F-6AEA-48FD-9BC3-F3EE3E499DC5}" presName="hierChild4" presStyleCnt="0"/>
      <dgm:spPr/>
    </dgm:pt>
    <dgm:pt modelId="{35A0071F-5A7B-4D06-B4A5-DA4BBF10270E}" type="pres">
      <dgm:prSet presAssocID="{931C509F-6AEA-48FD-9BC3-F3EE3E499DC5}" presName="hierChild5" presStyleCnt="0"/>
      <dgm:spPr/>
    </dgm:pt>
    <dgm:pt modelId="{22B3A9CE-F92D-4220-8A93-D57C87C66B5F}" type="pres">
      <dgm:prSet presAssocID="{F3F90612-154C-4387-BBA4-E872DB6BE56B}" presName="Name28" presStyleLbl="parChTrans1D3" presStyleIdx="3" presStyleCnt="4"/>
      <dgm:spPr/>
      <dgm:t>
        <a:bodyPr/>
        <a:lstStyle/>
        <a:p>
          <a:endParaRPr lang="nb-NO"/>
        </a:p>
      </dgm:t>
    </dgm:pt>
    <dgm:pt modelId="{7BE478B5-AEC5-4C51-934E-73797E722B68}" type="pres">
      <dgm:prSet presAssocID="{421B41E1-AF48-4E42-AB5E-A4A90EB5FF3D}" presName="hierRoot2" presStyleCnt="0">
        <dgm:presLayoutVars>
          <dgm:hierBranch val="init"/>
        </dgm:presLayoutVars>
      </dgm:prSet>
      <dgm:spPr/>
    </dgm:pt>
    <dgm:pt modelId="{7B5EF762-AD35-4A88-A1AD-E42C0DAC4541}" type="pres">
      <dgm:prSet presAssocID="{421B41E1-AF48-4E42-AB5E-A4A90EB5FF3D}" presName="rootComposite2" presStyleCnt="0"/>
      <dgm:spPr/>
    </dgm:pt>
    <dgm:pt modelId="{02AC19DC-15C8-4D14-95D9-5CA9F17641D3}" type="pres">
      <dgm:prSet presAssocID="{421B41E1-AF48-4E42-AB5E-A4A90EB5FF3D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E3DA6036-07D3-4DE6-A565-E2A840D5F0B1}" type="pres">
      <dgm:prSet presAssocID="{421B41E1-AF48-4E42-AB5E-A4A90EB5FF3D}" presName="topArc2" presStyleLbl="parChTrans1D1" presStyleIdx="12" presStyleCnt="14"/>
      <dgm:spPr/>
    </dgm:pt>
    <dgm:pt modelId="{D49A275E-E5FB-4A7D-8781-6805B18ABA10}" type="pres">
      <dgm:prSet presAssocID="{421B41E1-AF48-4E42-AB5E-A4A90EB5FF3D}" presName="bottomArc2" presStyleLbl="parChTrans1D1" presStyleIdx="13" presStyleCnt="14"/>
      <dgm:spPr/>
    </dgm:pt>
    <dgm:pt modelId="{8D9B465D-5A7C-468B-8E2D-D0019A6967F0}" type="pres">
      <dgm:prSet presAssocID="{421B41E1-AF48-4E42-AB5E-A4A90EB5FF3D}" presName="topConnNode2" presStyleLbl="node3" presStyleIdx="0" presStyleCnt="0"/>
      <dgm:spPr/>
      <dgm:t>
        <a:bodyPr/>
        <a:lstStyle/>
        <a:p>
          <a:endParaRPr lang="nb-NO"/>
        </a:p>
      </dgm:t>
    </dgm:pt>
    <dgm:pt modelId="{71C831C2-ED5C-419F-83E5-3BD12A11F950}" type="pres">
      <dgm:prSet presAssocID="{421B41E1-AF48-4E42-AB5E-A4A90EB5FF3D}" presName="hierChild4" presStyleCnt="0"/>
      <dgm:spPr/>
    </dgm:pt>
    <dgm:pt modelId="{97EE97B3-35FD-4F7D-974C-AC5DC2E3608F}" type="pres">
      <dgm:prSet presAssocID="{421B41E1-AF48-4E42-AB5E-A4A90EB5FF3D}" presName="hierChild5" presStyleCnt="0"/>
      <dgm:spPr/>
    </dgm:pt>
    <dgm:pt modelId="{7A564D0D-0362-4992-B2AA-C38A403C28EC}" type="pres">
      <dgm:prSet presAssocID="{50AC35E6-B441-4C94-95AD-E0C7D121F715}" presName="hierChild5" presStyleCnt="0"/>
      <dgm:spPr/>
    </dgm:pt>
    <dgm:pt modelId="{30E57F35-C249-436D-A408-F2CEA4D62F29}" type="pres">
      <dgm:prSet presAssocID="{5C9D4A9D-0453-454C-B340-7EF40B92A038}" presName="hierChild3" presStyleCnt="0"/>
      <dgm:spPr/>
    </dgm:pt>
  </dgm:ptLst>
  <dgm:cxnLst>
    <dgm:cxn modelId="{FAB09BC3-2610-41C8-A4E8-36AC7FA2E1F1}" type="presOf" srcId="{50AC35E6-B441-4C94-95AD-E0C7D121F715}" destId="{11805CF2-2A73-4BAB-B3BE-5E2ADDFF5D0D}" srcOrd="0" destOrd="0" presId="urn:microsoft.com/office/officeart/2008/layout/HalfCircleOrganizationChart"/>
    <dgm:cxn modelId="{3AC1D76B-2384-4B42-8462-88CCE39E0B5E}" type="presOf" srcId="{931C509F-6AEA-48FD-9BC3-F3EE3E499DC5}" destId="{C3ECAFBC-DA07-4E13-80CE-CD6DA59B7ED5}" srcOrd="1" destOrd="0" presId="urn:microsoft.com/office/officeart/2008/layout/HalfCircleOrganizationChart"/>
    <dgm:cxn modelId="{CCBE35DA-9DE4-4919-BEBB-6EEC1792941C}" type="presOf" srcId="{50AC35E6-B441-4C94-95AD-E0C7D121F715}" destId="{86755441-917E-4728-BD66-33DF7A8D6012}" srcOrd="1" destOrd="0" presId="urn:microsoft.com/office/officeart/2008/layout/HalfCircleOrganizationChart"/>
    <dgm:cxn modelId="{3E9411D8-CE46-4741-AF01-73351C427CBA}" type="presOf" srcId="{931C509F-6AEA-48FD-9BC3-F3EE3E499DC5}" destId="{4030FE77-D9A7-4BCD-ABD1-D4C86B496CB1}" srcOrd="0" destOrd="0" presId="urn:microsoft.com/office/officeart/2008/layout/HalfCircleOrganizationChart"/>
    <dgm:cxn modelId="{B55EC40A-86F2-402C-BE52-C2A67970E225}" srcId="{5C9D4A9D-0453-454C-B340-7EF40B92A038}" destId="{923BB65B-6557-4E97-8AC1-46772B3493A6}" srcOrd="0" destOrd="0" parTransId="{FA9FDCF2-6238-4BE6-9F47-FEABEA68E0B7}" sibTransId="{7EADBC95-2DBD-48DE-955F-D99E784A1C77}"/>
    <dgm:cxn modelId="{640A55C1-3323-4587-839D-E594C330B74E}" type="presOf" srcId="{2D662ED4-1478-4F13-9338-F250C19224AE}" destId="{683B2666-7A1C-4D25-A5AB-2B5F551D66C5}" srcOrd="0" destOrd="0" presId="urn:microsoft.com/office/officeart/2008/layout/HalfCircleOrganizationChart"/>
    <dgm:cxn modelId="{BBAEC08E-1141-470A-A695-FFDAFD8ACD48}" type="presOf" srcId="{EF411F1B-3E0B-4825-986A-0CBF7E68CDBA}" destId="{8AEFDC87-477B-4EBD-AEFA-323452859037}" srcOrd="0" destOrd="0" presId="urn:microsoft.com/office/officeart/2008/layout/HalfCircleOrganizationChart"/>
    <dgm:cxn modelId="{25D54744-C072-460A-902B-88C5A4503733}" type="presOf" srcId="{FA9FDCF2-6238-4BE6-9F47-FEABEA68E0B7}" destId="{1CFAD142-C7D2-4DB6-A7DC-F75B38657EC4}" srcOrd="0" destOrd="0" presId="urn:microsoft.com/office/officeart/2008/layout/HalfCircleOrganizationChart"/>
    <dgm:cxn modelId="{CBE975B7-5CD2-4096-A736-B8C84B20F4DE}" type="presOf" srcId="{6D23EC9A-20B0-42F0-B91D-D6464F40F767}" destId="{4C92939C-0206-4252-AC46-4784D2E22CB1}" srcOrd="0" destOrd="0" presId="urn:microsoft.com/office/officeart/2008/layout/HalfCircleOrganizationChart"/>
    <dgm:cxn modelId="{AC6D0977-10B9-4BE7-A2FD-852CC71D86A7}" srcId="{50AC35E6-B441-4C94-95AD-E0C7D121F715}" destId="{421B41E1-AF48-4E42-AB5E-A4A90EB5FF3D}" srcOrd="1" destOrd="0" parTransId="{F3F90612-154C-4387-BBA4-E872DB6BE56B}" sibTransId="{6FB904AB-5313-4BD4-AF88-E36C5692479F}"/>
    <dgm:cxn modelId="{DE8B0FAF-B78B-4DED-A383-9B2688DCA1F2}" srcId="{CC2E9862-811A-4F00-9506-386291F9D3DD}" destId="{5C9D4A9D-0453-454C-B340-7EF40B92A038}" srcOrd="0" destOrd="0" parTransId="{E6E46C0C-A559-4AE2-98E2-BD6D442707DE}" sibTransId="{34E91D10-9262-4EE2-B598-6F3EB88C604F}"/>
    <dgm:cxn modelId="{FDFAAC24-AD38-4444-A74A-DE03C2AB36DF}" type="presOf" srcId="{5C9D4A9D-0453-454C-B340-7EF40B92A038}" destId="{0AF63370-CF6C-487E-A1BC-41E18031D3BA}" srcOrd="1" destOrd="0" presId="urn:microsoft.com/office/officeart/2008/layout/HalfCircleOrganizationChart"/>
    <dgm:cxn modelId="{EF1527AB-01E4-44DB-BA68-CA9E071F2C8A}" type="presOf" srcId="{923BB65B-6557-4E97-8AC1-46772B3493A6}" destId="{79F4FE4E-2C19-4AB2-A2EC-9AE2DCB1D42C}" srcOrd="0" destOrd="0" presId="urn:microsoft.com/office/officeart/2008/layout/HalfCircleOrganizationChart"/>
    <dgm:cxn modelId="{800FBAA1-D97D-4674-A575-B3F8FEFE53A2}" type="presOf" srcId="{078DF370-F46A-4CA4-8386-EEB0E8D41127}" destId="{360535DD-A787-4DA5-96E2-78EC870814C8}" srcOrd="0" destOrd="0" presId="urn:microsoft.com/office/officeart/2008/layout/HalfCircleOrganizationChart"/>
    <dgm:cxn modelId="{4755EAE7-C742-4EDD-B94E-3C08E809AA77}" type="presOf" srcId="{5C9D4A9D-0453-454C-B340-7EF40B92A038}" destId="{5E873DAE-7B0B-47F7-AA97-D2E777041B05}" srcOrd="0" destOrd="0" presId="urn:microsoft.com/office/officeart/2008/layout/HalfCircleOrganizationChart"/>
    <dgm:cxn modelId="{F1DE2B50-0ABB-4475-83D2-1CB7608B0099}" srcId="{50AC35E6-B441-4C94-95AD-E0C7D121F715}" destId="{931C509F-6AEA-48FD-9BC3-F3EE3E499DC5}" srcOrd="0" destOrd="0" parTransId="{6D23EC9A-20B0-42F0-B91D-D6464F40F767}" sibTransId="{DDF90BE7-7F28-45CA-8CA2-29B458FC9B99}"/>
    <dgm:cxn modelId="{E849EC11-150E-4AC4-A489-72D050423F02}" type="presOf" srcId="{923BB65B-6557-4E97-8AC1-46772B3493A6}" destId="{5FBFB743-67E3-4893-9363-DE7F836BB4B4}" srcOrd="1" destOrd="0" presId="urn:microsoft.com/office/officeart/2008/layout/HalfCircleOrganizationChart"/>
    <dgm:cxn modelId="{F679E7DD-2774-4683-A720-8F5CF9CE701C}" srcId="{5C9D4A9D-0453-454C-B340-7EF40B92A038}" destId="{50AC35E6-B441-4C94-95AD-E0C7D121F715}" srcOrd="1" destOrd="0" parTransId="{EF411F1B-3E0B-4825-986A-0CBF7E68CDBA}" sibTransId="{B9445D72-E181-4160-ABB5-8289402A9162}"/>
    <dgm:cxn modelId="{4E53C064-7ED6-4A20-AC71-4533C42759EF}" type="presOf" srcId="{2D916C51-58AB-4ECF-9B45-60E7FABD83F2}" destId="{45F19C37-5734-4D37-8CCA-302C8C7801A8}" srcOrd="0" destOrd="0" presId="urn:microsoft.com/office/officeart/2008/layout/HalfCircleOrganizationChart"/>
    <dgm:cxn modelId="{645E7A72-B970-451C-9ADA-3C10142DB22C}" type="presOf" srcId="{421B41E1-AF48-4E42-AB5E-A4A90EB5FF3D}" destId="{8D9B465D-5A7C-468B-8E2D-D0019A6967F0}" srcOrd="1" destOrd="0" presId="urn:microsoft.com/office/officeart/2008/layout/HalfCircleOrganizationChart"/>
    <dgm:cxn modelId="{CE3730A0-F2C2-473D-B8B6-E6AE7FEFC8A1}" type="presOf" srcId="{F3F90612-154C-4387-BBA4-E872DB6BE56B}" destId="{22B3A9CE-F92D-4220-8A93-D57C87C66B5F}" srcOrd="0" destOrd="0" presId="urn:microsoft.com/office/officeart/2008/layout/HalfCircleOrganizationChart"/>
    <dgm:cxn modelId="{34024167-3D33-4C94-A282-A69415EDD27F}" type="presOf" srcId="{CC2E9862-811A-4F00-9506-386291F9D3DD}" destId="{37E49756-C6F6-4441-8041-79124ABE119E}" srcOrd="0" destOrd="0" presId="urn:microsoft.com/office/officeart/2008/layout/HalfCircleOrganizationChart"/>
    <dgm:cxn modelId="{9EB0C5E4-9490-472F-8D5F-729116280A02}" srcId="{923BB65B-6557-4E97-8AC1-46772B3493A6}" destId="{2D916C51-58AB-4ECF-9B45-60E7FABD83F2}" srcOrd="0" destOrd="0" parTransId="{2D662ED4-1478-4F13-9338-F250C19224AE}" sibTransId="{B487F43E-EE27-4C7A-B0FE-547AAF729298}"/>
    <dgm:cxn modelId="{3286BD77-401E-4038-B96F-C4782CFC464F}" srcId="{923BB65B-6557-4E97-8AC1-46772B3493A6}" destId="{E6930CD4-13E0-46DD-9F05-3EC4FDC8CA43}" srcOrd="1" destOrd="0" parTransId="{078DF370-F46A-4CA4-8386-EEB0E8D41127}" sibTransId="{6FAEFA5B-31D3-45F7-8221-2B66F1CDE3F7}"/>
    <dgm:cxn modelId="{58DAD1C3-DB3E-4BAA-BAC9-94CEB84C3EB6}" type="presOf" srcId="{2D916C51-58AB-4ECF-9B45-60E7FABD83F2}" destId="{1481FF02-EED8-4E90-BC97-F4279041A1B9}" srcOrd="1" destOrd="0" presId="urn:microsoft.com/office/officeart/2008/layout/HalfCircleOrganizationChart"/>
    <dgm:cxn modelId="{E2D5194E-BE7A-4245-A11F-A62E44882580}" type="presOf" srcId="{E6930CD4-13E0-46DD-9F05-3EC4FDC8CA43}" destId="{184D1D11-EAB6-4B77-A59B-8E0BA1EB05DC}" srcOrd="0" destOrd="0" presId="urn:microsoft.com/office/officeart/2008/layout/HalfCircleOrganizationChart"/>
    <dgm:cxn modelId="{CB209D24-B56A-48AD-B040-DACC3C0441A5}" type="presOf" srcId="{E6930CD4-13E0-46DD-9F05-3EC4FDC8CA43}" destId="{AB669727-F617-4986-A1C2-EA775F8CAFB9}" srcOrd="1" destOrd="0" presId="urn:microsoft.com/office/officeart/2008/layout/HalfCircleOrganizationChart"/>
    <dgm:cxn modelId="{4E18F720-D858-448A-A102-E6E5335F7475}" type="presOf" srcId="{421B41E1-AF48-4E42-AB5E-A4A90EB5FF3D}" destId="{02AC19DC-15C8-4D14-95D9-5CA9F17641D3}" srcOrd="0" destOrd="0" presId="urn:microsoft.com/office/officeart/2008/layout/HalfCircleOrganizationChart"/>
    <dgm:cxn modelId="{A1EA6DEF-CA7A-4757-AB84-19DBC2BC228B}" type="presParOf" srcId="{37E49756-C6F6-4441-8041-79124ABE119E}" destId="{16EA33CD-D921-407E-BD97-3AA3A10C56F2}" srcOrd="0" destOrd="0" presId="urn:microsoft.com/office/officeart/2008/layout/HalfCircleOrganizationChart"/>
    <dgm:cxn modelId="{B67761DF-1C5F-42F3-A672-1AED500652DD}" type="presParOf" srcId="{16EA33CD-D921-407E-BD97-3AA3A10C56F2}" destId="{72DCDBA3-4030-4E76-939E-6D9B2FF665F3}" srcOrd="0" destOrd="0" presId="urn:microsoft.com/office/officeart/2008/layout/HalfCircleOrganizationChart"/>
    <dgm:cxn modelId="{B4DD0281-1948-4BC4-B8D3-9710705C1C66}" type="presParOf" srcId="{72DCDBA3-4030-4E76-939E-6D9B2FF665F3}" destId="{5E873DAE-7B0B-47F7-AA97-D2E777041B05}" srcOrd="0" destOrd="0" presId="urn:microsoft.com/office/officeart/2008/layout/HalfCircleOrganizationChart"/>
    <dgm:cxn modelId="{BFAD1F0A-1CFD-4353-8C9D-587ACC0C524B}" type="presParOf" srcId="{72DCDBA3-4030-4E76-939E-6D9B2FF665F3}" destId="{785D2A82-FD5D-4662-B65B-BE56D5CA9492}" srcOrd="1" destOrd="0" presId="urn:microsoft.com/office/officeart/2008/layout/HalfCircleOrganizationChart"/>
    <dgm:cxn modelId="{B389FE7A-409B-4213-91E2-CBAA66514F69}" type="presParOf" srcId="{72DCDBA3-4030-4E76-939E-6D9B2FF665F3}" destId="{9616DE4F-7455-4047-967C-694E39777138}" srcOrd="2" destOrd="0" presId="urn:microsoft.com/office/officeart/2008/layout/HalfCircleOrganizationChart"/>
    <dgm:cxn modelId="{FD2C78F3-C158-48AF-A08D-243B6653EDDD}" type="presParOf" srcId="{72DCDBA3-4030-4E76-939E-6D9B2FF665F3}" destId="{0AF63370-CF6C-487E-A1BC-41E18031D3BA}" srcOrd="3" destOrd="0" presId="urn:microsoft.com/office/officeart/2008/layout/HalfCircleOrganizationChart"/>
    <dgm:cxn modelId="{E421551E-D4B7-4AA5-9794-57042F840D49}" type="presParOf" srcId="{16EA33CD-D921-407E-BD97-3AA3A10C56F2}" destId="{B9747C3F-5426-4614-B645-F512733E6B01}" srcOrd="1" destOrd="0" presId="urn:microsoft.com/office/officeart/2008/layout/HalfCircleOrganizationChart"/>
    <dgm:cxn modelId="{5856D893-5BAC-4D93-872F-47C33E009451}" type="presParOf" srcId="{B9747C3F-5426-4614-B645-F512733E6B01}" destId="{1CFAD142-C7D2-4DB6-A7DC-F75B38657EC4}" srcOrd="0" destOrd="0" presId="urn:microsoft.com/office/officeart/2008/layout/HalfCircleOrganizationChart"/>
    <dgm:cxn modelId="{7E8B3450-89F4-487C-B9FF-100D6DB750CF}" type="presParOf" srcId="{B9747C3F-5426-4614-B645-F512733E6B01}" destId="{78D93D39-8869-4BFC-867E-963D8EE1A574}" srcOrd="1" destOrd="0" presId="urn:microsoft.com/office/officeart/2008/layout/HalfCircleOrganizationChart"/>
    <dgm:cxn modelId="{79EB0279-0C39-40C5-AED6-B92BC175E8CA}" type="presParOf" srcId="{78D93D39-8869-4BFC-867E-963D8EE1A574}" destId="{737B02E8-FFAD-4CE9-AB25-63CBAF28D5D9}" srcOrd="0" destOrd="0" presId="urn:microsoft.com/office/officeart/2008/layout/HalfCircleOrganizationChart"/>
    <dgm:cxn modelId="{1CBC6467-9F8A-4093-8565-34642BE3711E}" type="presParOf" srcId="{737B02E8-FFAD-4CE9-AB25-63CBAF28D5D9}" destId="{79F4FE4E-2C19-4AB2-A2EC-9AE2DCB1D42C}" srcOrd="0" destOrd="0" presId="urn:microsoft.com/office/officeart/2008/layout/HalfCircleOrganizationChart"/>
    <dgm:cxn modelId="{B7EF91EC-B00A-4BC7-96AC-015FA902AB74}" type="presParOf" srcId="{737B02E8-FFAD-4CE9-AB25-63CBAF28D5D9}" destId="{084EA113-CE37-4CCE-8C5E-1180E8963259}" srcOrd="1" destOrd="0" presId="urn:microsoft.com/office/officeart/2008/layout/HalfCircleOrganizationChart"/>
    <dgm:cxn modelId="{26E2C785-47A4-4546-98F7-21BF631A3D33}" type="presParOf" srcId="{737B02E8-FFAD-4CE9-AB25-63CBAF28D5D9}" destId="{042CF00F-32BD-4B1E-8F17-B3B7F56C12BE}" srcOrd="2" destOrd="0" presId="urn:microsoft.com/office/officeart/2008/layout/HalfCircleOrganizationChart"/>
    <dgm:cxn modelId="{12F7BB90-A6EC-402D-BED9-3F0CBB6072C3}" type="presParOf" srcId="{737B02E8-FFAD-4CE9-AB25-63CBAF28D5D9}" destId="{5FBFB743-67E3-4893-9363-DE7F836BB4B4}" srcOrd="3" destOrd="0" presId="urn:microsoft.com/office/officeart/2008/layout/HalfCircleOrganizationChart"/>
    <dgm:cxn modelId="{6F2BE03A-530E-4CB3-A1CA-141D05D38638}" type="presParOf" srcId="{78D93D39-8869-4BFC-867E-963D8EE1A574}" destId="{1E87727A-FE01-4693-8662-C883F48950CC}" srcOrd="1" destOrd="0" presId="urn:microsoft.com/office/officeart/2008/layout/HalfCircleOrganizationChart"/>
    <dgm:cxn modelId="{4A6E0EA5-D925-42F3-93E3-4DD59AD251B8}" type="presParOf" srcId="{1E87727A-FE01-4693-8662-C883F48950CC}" destId="{683B2666-7A1C-4D25-A5AB-2B5F551D66C5}" srcOrd="0" destOrd="0" presId="urn:microsoft.com/office/officeart/2008/layout/HalfCircleOrganizationChart"/>
    <dgm:cxn modelId="{FA5780CA-6C22-436E-8D8D-744EC7B404F6}" type="presParOf" srcId="{1E87727A-FE01-4693-8662-C883F48950CC}" destId="{1743EAD7-0671-4EB6-9249-30AB9A5A2053}" srcOrd="1" destOrd="0" presId="urn:microsoft.com/office/officeart/2008/layout/HalfCircleOrganizationChart"/>
    <dgm:cxn modelId="{DDB336DC-8632-472E-9851-ED1D3C994E1C}" type="presParOf" srcId="{1743EAD7-0671-4EB6-9249-30AB9A5A2053}" destId="{4315AD18-4C02-42C5-8B35-9FBA986488CC}" srcOrd="0" destOrd="0" presId="urn:microsoft.com/office/officeart/2008/layout/HalfCircleOrganizationChart"/>
    <dgm:cxn modelId="{717124DC-93AC-4E39-820C-AD4984EEDD7B}" type="presParOf" srcId="{4315AD18-4C02-42C5-8B35-9FBA986488CC}" destId="{45F19C37-5734-4D37-8CCA-302C8C7801A8}" srcOrd="0" destOrd="0" presId="urn:microsoft.com/office/officeart/2008/layout/HalfCircleOrganizationChart"/>
    <dgm:cxn modelId="{4E76C606-D3B2-42B6-BEAD-E0D63F6F2945}" type="presParOf" srcId="{4315AD18-4C02-42C5-8B35-9FBA986488CC}" destId="{35BF1FDA-3D69-4805-AE96-07B5580CCE14}" srcOrd="1" destOrd="0" presId="urn:microsoft.com/office/officeart/2008/layout/HalfCircleOrganizationChart"/>
    <dgm:cxn modelId="{BFAE942B-45F8-4C4B-83CF-79175007A84C}" type="presParOf" srcId="{4315AD18-4C02-42C5-8B35-9FBA986488CC}" destId="{89E1BD33-9816-47BE-AA51-E02DDDA28894}" srcOrd="2" destOrd="0" presId="urn:microsoft.com/office/officeart/2008/layout/HalfCircleOrganizationChart"/>
    <dgm:cxn modelId="{6E4015F8-59A8-4116-8298-B9F4ABDDF605}" type="presParOf" srcId="{4315AD18-4C02-42C5-8B35-9FBA986488CC}" destId="{1481FF02-EED8-4E90-BC97-F4279041A1B9}" srcOrd="3" destOrd="0" presId="urn:microsoft.com/office/officeart/2008/layout/HalfCircleOrganizationChart"/>
    <dgm:cxn modelId="{4287EA7B-E63A-4F4F-AD07-90D2B8ECF75D}" type="presParOf" srcId="{1743EAD7-0671-4EB6-9249-30AB9A5A2053}" destId="{9A8AB5EA-82CD-4AAB-B2C1-1F5E2EC80015}" srcOrd="1" destOrd="0" presId="urn:microsoft.com/office/officeart/2008/layout/HalfCircleOrganizationChart"/>
    <dgm:cxn modelId="{29FF41A4-7E0E-4E4F-A945-6A8C9E7AC535}" type="presParOf" srcId="{1743EAD7-0671-4EB6-9249-30AB9A5A2053}" destId="{3E9B3959-4D0D-4A00-AD6D-75600550A591}" srcOrd="2" destOrd="0" presId="urn:microsoft.com/office/officeart/2008/layout/HalfCircleOrganizationChart"/>
    <dgm:cxn modelId="{062DAF60-677C-4B7F-B8BC-A6F588160D4A}" type="presParOf" srcId="{1E87727A-FE01-4693-8662-C883F48950CC}" destId="{360535DD-A787-4DA5-96E2-78EC870814C8}" srcOrd="2" destOrd="0" presId="urn:microsoft.com/office/officeart/2008/layout/HalfCircleOrganizationChart"/>
    <dgm:cxn modelId="{71875C42-E0F5-436F-82F4-5BCF2E4F1D67}" type="presParOf" srcId="{1E87727A-FE01-4693-8662-C883F48950CC}" destId="{50717DA7-DEAD-4438-8CA9-8E6C63D58716}" srcOrd="3" destOrd="0" presId="urn:microsoft.com/office/officeart/2008/layout/HalfCircleOrganizationChart"/>
    <dgm:cxn modelId="{5A1DF010-A09B-4B08-BA0B-42EDBF06621C}" type="presParOf" srcId="{50717DA7-DEAD-4438-8CA9-8E6C63D58716}" destId="{6922E887-9340-475C-9E89-7CA0EC3FAF6A}" srcOrd="0" destOrd="0" presId="urn:microsoft.com/office/officeart/2008/layout/HalfCircleOrganizationChart"/>
    <dgm:cxn modelId="{011BA6B3-5148-4371-B900-E562D4920FD4}" type="presParOf" srcId="{6922E887-9340-475C-9E89-7CA0EC3FAF6A}" destId="{184D1D11-EAB6-4B77-A59B-8E0BA1EB05DC}" srcOrd="0" destOrd="0" presId="urn:microsoft.com/office/officeart/2008/layout/HalfCircleOrganizationChart"/>
    <dgm:cxn modelId="{CE2ED2EE-8980-4511-A1F6-24A8D03CD255}" type="presParOf" srcId="{6922E887-9340-475C-9E89-7CA0EC3FAF6A}" destId="{D3D8B422-3306-432D-8D30-36BF5F854E4B}" srcOrd="1" destOrd="0" presId="urn:microsoft.com/office/officeart/2008/layout/HalfCircleOrganizationChart"/>
    <dgm:cxn modelId="{39229B35-0F61-4D6D-A7F3-4E321CC97C6D}" type="presParOf" srcId="{6922E887-9340-475C-9E89-7CA0EC3FAF6A}" destId="{070D5FD2-FFF6-44A4-B642-B836A924D8D2}" srcOrd="2" destOrd="0" presId="urn:microsoft.com/office/officeart/2008/layout/HalfCircleOrganizationChart"/>
    <dgm:cxn modelId="{01E2165D-57DB-4626-9F02-6A092078AE4C}" type="presParOf" srcId="{6922E887-9340-475C-9E89-7CA0EC3FAF6A}" destId="{AB669727-F617-4986-A1C2-EA775F8CAFB9}" srcOrd="3" destOrd="0" presId="urn:microsoft.com/office/officeart/2008/layout/HalfCircleOrganizationChart"/>
    <dgm:cxn modelId="{3BD93AA2-404A-4F6E-AF86-ECBEC3C6E041}" type="presParOf" srcId="{50717DA7-DEAD-4438-8CA9-8E6C63D58716}" destId="{11E18D0E-C8C1-4722-85F7-00A4006D4511}" srcOrd="1" destOrd="0" presId="urn:microsoft.com/office/officeart/2008/layout/HalfCircleOrganizationChart"/>
    <dgm:cxn modelId="{7644AA63-CB09-4611-A618-2B70A10E2CAC}" type="presParOf" srcId="{50717DA7-DEAD-4438-8CA9-8E6C63D58716}" destId="{918DC087-E0AE-4B84-AD60-758C16BAE243}" srcOrd="2" destOrd="0" presId="urn:microsoft.com/office/officeart/2008/layout/HalfCircleOrganizationChart"/>
    <dgm:cxn modelId="{0A45326A-1438-413F-B408-8EB0375665C6}" type="presParOf" srcId="{78D93D39-8869-4BFC-867E-963D8EE1A574}" destId="{92FB3BD9-D0D8-41A6-88FE-9ACD3A1602A7}" srcOrd="2" destOrd="0" presId="urn:microsoft.com/office/officeart/2008/layout/HalfCircleOrganizationChart"/>
    <dgm:cxn modelId="{B7460DCB-3FB0-4A66-84AF-F245790B8CBB}" type="presParOf" srcId="{B9747C3F-5426-4614-B645-F512733E6B01}" destId="{8AEFDC87-477B-4EBD-AEFA-323452859037}" srcOrd="2" destOrd="0" presId="urn:microsoft.com/office/officeart/2008/layout/HalfCircleOrganizationChart"/>
    <dgm:cxn modelId="{D200DE16-FF2F-46D5-B66A-6BFD301AA4FF}" type="presParOf" srcId="{B9747C3F-5426-4614-B645-F512733E6B01}" destId="{52F6E455-D96E-4546-9469-8DD0C30C31D5}" srcOrd="3" destOrd="0" presId="urn:microsoft.com/office/officeart/2008/layout/HalfCircleOrganizationChart"/>
    <dgm:cxn modelId="{E4ABF2DE-EE8B-40BC-AEB7-C79F33C1B212}" type="presParOf" srcId="{52F6E455-D96E-4546-9469-8DD0C30C31D5}" destId="{F6B3C089-D1B7-46A3-B998-AECAF50A8A93}" srcOrd="0" destOrd="0" presId="urn:microsoft.com/office/officeart/2008/layout/HalfCircleOrganizationChart"/>
    <dgm:cxn modelId="{27560991-91AA-477F-86F5-9BAC18B62670}" type="presParOf" srcId="{F6B3C089-D1B7-46A3-B998-AECAF50A8A93}" destId="{11805CF2-2A73-4BAB-B3BE-5E2ADDFF5D0D}" srcOrd="0" destOrd="0" presId="urn:microsoft.com/office/officeart/2008/layout/HalfCircleOrganizationChart"/>
    <dgm:cxn modelId="{4166A0D6-87A5-4DCB-A916-FA1DE0FB7F10}" type="presParOf" srcId="{F6B3C089-D1B7-46A3-B998-AECAF50A8A93}" destId="{10DF45B2-942A-4D82-B635-441299B354F3}" srcOrd="1" destOrd="0" presId="urn:microsoft.com/office/officeart/2008/layout/HalfCircleOrganizationChart"/>
    <dgm:cxn modelId="{DB8D1C64-71C7-49F4-967A-9F7ADDB4DDD7}" type="presParOf" srcId="{F6B3C089-D1B7-46A3-B998-AECAF50A8A93}" destId="{CCD59524-2B23-4865-94F3-7305D48E8E03}" srcOrd="2" destOrd="0" presId="urn:microsoft.com/office/officeart/2008/layout/HalfCircleOrganizationChart"/>
    <dgm:cxn modelId="{AA488B79-D38A-4D74-A9B2-3DFF8133FEEC}" type="presParOf" srcId="{F6B3C089-D1B7-46A3-B998-AECAF50A8A93}" destId="{86755441-917E-4728-BD66-33DF7A8D6012}" srcOrd="3" destOrd="0" presId="urn:microsoft.com/office/officeart/2008/layout/HalfCircleOrganizationChart"/>
    <dgm:cxn modelId="{6F77B180-1D46-417E-9902-16214C86F5FE}" type="presParOf" srcId="{52F6E455-D96E-4546-9469-8DD0C30C31D5}" destId="{AD6E5DE4-8F30-4E15-A01C-7C6DA459777E}" srcOrd="1" destOrd="0" presId="urn:microsoft.com/office/officeart/2008/layout/HalfCircleOrganizationChart"/>
    <dgm:cxn modelId="{2B68801A-D7D3-4012-8E0A-BE38CBAB165E}" type="presParOf" srcId="{AD6E5DE4-8F30-4E15-A01C-7C6DA459777E}" destId="{4C92939C-0206-4252-AC46-4784D2E22CB1}" srcOrd="0" destOrd="0" presId="urn:microsoft.com/office/officeart/2008/layout/HalfCircleOrganizationChart"/>
    <dgm:cxn modelId="{2474898F-2CD8-440A-B586-FA3A4D725674}" type="presParOf" srcId="{AD6E5DE4-8F30-4E15-A01C-7C6DA459777E}" destId="{1995D69B-A109-410C-A0B0-93E84CCA0966}" srcOrd="1" destOrd="0" presId="urn:microsoft.com/office/officeart/2008/layout/HalfCircleOrganizationChart"/>
    <dgm:cxn modelId="{112F8CE9-B652-49FC-9FD0-1A34C656D10E}" type="presParOf" srcId="{1995D69B-A109-410C-A0B0-93E84CCA0966}" destId="{5D916B94-D2C6-41E3-80E4-785EEDB22357}" srcOrd="0" destOrd="0" presId="urn:microsoft.com/office/officeart/2008/layout/HalfCircleOrganizationChart"/>
    <dgm:cxn modelId="{FF00577C-6862-4953-AE3F-7CC15DC18CF7}" type="presParOf" srcId="{5D916B94-D2C6-41E3-80E4-785EEDB22357}" destId="{4030FE77-D9A7-4BCD-ABD1-D4C86B496CB1}" srcOrd="0" destOrd="0" presId="urn:microsoft.com/office/officeart/2008/layout/HalfCircleOrganizationChart"/>
    <dgm:cxn modelId="{D1AB8A71-3040-40FC-8039-5489A2ADCD85}" type="presParOf" srcId="{5D916B94-D2C6-41E3-80E4-785EEDB22357}" destId="{A04A9E0A-43DF-48EC-A979-6977211D4496}" srcOrd="1" destOrd="0" presId="urn:microsoft.com/office/officeart/2008/layout/HalfCircleOrganizationChart"/>
    <dgm:cxn modelId="{1AF6A92F-30E0-441A-8B90-C6885878F115}" type="presParOf" srcId="{5D916B94-D2C6-41E3-80E4-785EEDB22357}" destId="{B87D6D18-D005-41AC-B778-47E205342F1B}" srcOrd="2" destOrd="0" presId="urn:microsoft.com/office/officeart/2008/layout/HalfCircleOrganizationChart"/>
    <dgm:cxn modelId="{7680B683-5732-4711-AE47-7D77445C331A}" type="presParOf" srcId="{5D916B94-D2C6-41E3-80E4-785EEDB22357}" destId="{C3ECAFBC-DA07-4E13-80CE-CD6DA59B7ED5}" srcOrd="3" destOrd="0" presId="urn:microsoft.com/office/officeart/2008/layout/HalfCircleOrganizationChart"/>
    <dgm:cxn modelId="{BB4575CF-E0DA-4C84-9FCE-66042810C7F3}" type="presParOf" srcId="{1995D69B-A109-410C-A0B0-93E84CCA0966}" destId="{4ECF1C28-ED6A-43EB-8502-D9AE7C719D5D}" srcOrd="1" destOrd="0" presId="urn:microsoft.com/office/officeart/2008/layout/HalfCircleOrganizationChart"/>
    <dgm:cxn modelId="{514D2956-5444-42B7-85CE-FE7B4D8F0CAA}" type="presParOf" srcId="{1995D69B-A109-410C-A0B0-93E84CCA0966}" destId="{35A0071F-5A7B-4D06-B4A5-DA4BBF10270E}" srcOrd="2" destOrd="0" presId="urn:microsoft.com/office/officeart/2008/layout/HalfCircleOrganizationChart"/>
    <dgm:cxn modelId="{6F1AC134-10CF-4EAC-8CF0-2502E5BFD12A}" type="presParOf" srcId="{AD6E5DE4-8F30-4E15-A01C-7C6DA459777E}" destId="{22B3A9CE-F92D-4220-8A93-D57C87C66B5F}" srcOrd="2" destOrd="0" presId="urn:microsoft.com/office/officeart/2008/layout/HalfCircleOrganizationChart"/>
    <dgm:cxn modelId="{AD2DFF02-DA24-4377-9AA5-1C9C9DEF0AC3}" type="presParOf" srcId="{AD6E5DE4-8F30-4E15-A01C-7C6DA459777E}" destId="{7BE478B5-AEC5-4C51-934E-73797E722B68}" srcOrd="3" destOrd="0" presId="urn:microsoft.com/office/officeart/2008/layout/HalfCircleOrganizationChart"/>
    <dgm:cxn modelId="{1019FA13-53C2-4FB3-80DD-B6303CC21893}" type="presParOf" srcId="{7BE478B5-AEC5-4C51-934E-73797E722B68}" destId="{7B5EF762-AD35-4A88-A1AD-E42C0DAC4541}" srcOrd="0" destOrd="0" presId="urn:microsoft.com/office/officeart/2008/layout/HalfCircleOrganizationChart"/>
    <dgm:cxn modelId="{30F11821-7C5D-420F-9C1D-E7EA9A926603}" type="presParOf" srcId="{7B5EF762-AD35-4A88-A1AD-E42C0DAC4541}" destId="{02AC19DC-15C8-4D14-95D9-5CA9F17641D3}" srcOrd="0" destOrd="0" presId="urn:microsoft.com/office/officeart/2008/layout/HalfCircleOrganizationChart"/>
    <dgm:cxn modelId="{4B8ECD45-560B-4831-9F23-F445DE68675A}" type="presParOf" srcId="{7B5EF762-AD35-4A88-A1AD-E42C0DAC4541}" destId="{E3DA6036-07D3-4DE6-A565-E2A840D5F0B1}" srcOrd="1" destOrd="0" presId="urn:microsoft.com/office/officeart/2008/layout/HalfCircleOrganizationChart"/>
    <dgm:cxn modelId="{379C8C35-66D8-4E65-BFA0-DB77CF0196EB}" type="presParOf" srcId="{7B5EF762-AD35-4A88-A1AD-E42C0DAC4541}" destId="{D49A275E-E5FB-4A7D-8781-6805B18ABA10}" srcOrd="2" destOrd="0" presId="urn:microsoft.com/office/officeart/2008/layout/HalfCircleOrganizationChart"/>
    <dgm:cxn modelId="{B4E3B82A-A620-41E5-8BEE-1F3EB77908C0}" type="presParOf" srcId="{7B5EF762-AD35-4A88-A1AD-E42C0DAC4541}" destId="{8D9B465D-5A7C-468B-8E2D-D0019A6967F0}" srcOrd="3" destOrd="0" presId="urn:microsoft.com/office/officeart/2008/layout/HalfCircleOrganizationChart"/>
    <dgm:cxn modelId="{CBE93A2B-7A72-4309-901F-5B923A252995}" type="presParOf" srcId="{7BE478B5-AEC5-4C51-934E-73797E722B68}" destId="{71C831C2-ED5C-419F-83E5-3BD12A11F950}" srcOrd="1" destOrd="0" presId="urn:microsoft.com/office/officeart/2008/layout/HalfCircleOrganizationChart"/>
    <dgm:cxn modelId="{651D942F-4CAF-442F-B16D-6CF235995810}" type="presParOf" srcId="{7BE478B5-AEC5-4C51-934E-73797E722B68}" destId="{97EE97B3-35FD-4F7D-974C-AC5DC2E3608F}" srcOrd="2" destOrd="0" presId="urn:microsoft.com/office/officeart/2008/layout/HalfCircleOrganizationChart"/>
    <dgm:cxn modelId="{15F5817E-44A4-43A6-B98C-A28E1F2B816A}" type="presParOf" srcId="{52F6E455-D96E-4546-9469-8DD0C30C31D5}" destId="{7A564D0D-0362-4992-B2AA-C38A403C28EC}" srcOrd="2" destOrd="0" presId="urn:microsoft.com/office/officeart/2008/layout/HalfCircleOrganizationChart"/>
    <dgm:cxn modelId="{88FBCAE4-C3EE-4592-8315-BEDE10391BB2}" type="presParOf" srcId="{16EA33CD-D921-407E-BD97-3AA3A10C56F2}" destId="{30E57F35-C249-436D-A408-F2CEA4D62F29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3A9CE-F92D-4220-8A93-D57C87C66B5F}">
      <dsp:nvSpPr>
        <dsp:cNvPr id="0" name=""/>
        <dsp:cNvSpPr/>
      </dsp:nvSpPr>
      <dsp:spPr>
        <a:xfrm>
          <a:off x="2934508" y="1545861"/>
          <a:ext cx="659090" cy="11670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7049"/>
              </a:lnTo>
              <a:lnTo>
                <a:pt x="659090" y="116704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92939C-0206-4252-AC46-4784D2E22CB1}">
      <dsp:nvSpPr>
        <dsp:cNvPr id="0" name=""/>
        <dsp:cNvSpPr/>
      </dsp:nvSpPr>
      <dsp:spPr>
        <a:xfrm>
          <a:off x="2934508" y="1545861"/>
          <a:ext cx="659090" cy="3466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6648"/>
              </a:lnTo>
              <a:lnTo>
                <a:pt x="659090" y="3466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EFDC87-477B-4EBD-AEFA-323452859037}">
      <dsp:nvSpPr>
        <dsp:cNvPr id="0" name=""/>
        <dsp:cNvSpPr/>
      </dsp:nvSpPr>
      <dsp:spPr>
        <a:xfrm>
          <a:off x="1969531" y="725460"/>
          <a:ext cx="964976" cy="2426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1326"/>
              </a:lnTo>
              <a:lnTo>
                <a:pt x="964976" y="121326"/>
              </a:lnTo>
              <a:lnTo>
                <a:pt x="964976" y="24265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0535DD-A787-4DA5-96E2-78EC870814C8}">
      <dsp:nvSpPr>
        <dsp:cNvPr id="0" name=""/>
        <dsp:cNvSpPr/>
      </dsp:nvSpPr>
      <dsp:spPr>
        <a:xfrm>
          <a:off x="845247" y="1545861"/>
          <a:ext cx="689275" cy="11670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7049"/>
              </a:lnTo>
              <a:lnTo>
                <a:pt x="689275" y="116704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3B2666-7A1C-4D25-A5AB-2B5F551D66C5}">
      <dsp:nvSpPr>
        <dsp:cNvPr id="0" name=""/>
        <dsp:cNvSpPr/>
      </dsp:nvSpPr>
      <dsp:spPr>
        <a:xfrm>
          <a:off x="845247" y="1545861"/>
          <a:ext cx="674861" cy="3466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6648"/>
              </a:lnTo>
              <a:lnTo>
                <a:pt x="674861" y="3466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FAD142-C7D2-4DB6-A7DC-F75B38657EC4}">
      <dsp:nvSpPr>
        <dsp:cNvPr id="0" name=""/>
        <dsp:cNvSpPr/>
      </dsp:nvSpPr>
      <dsp:spPr>
        <a:xfrm>
          <a:off x="845247" y="725460"/>
          <a:ext cx="1124284" cy="242653"/>
        </a:xfrm>
        <a:custGeom>
          <a:avLst/>
          <a:gdLst/>
          <a:ahLst/>
          <a:cxnLst/>
          <a:rect l="0" t="0" r="0" b="0"/>
          <a:pathLst>
            <a:path>
              <a:moveTo>
                <a:pt x="1124284" y="0"/>
              </a:moveTo>
              <a:lnTo>
                <a:pt x="1124284" y="121326"/>
              </a:lnTo>
              <a:lnTo>
                <a:pt x="0" y="121326"/>
              </a:lnTo>
              <a:lnTo>
                <a:pt x="0" y="24265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5D2A82-FD5D-4662-B65B-BE56D5CA9492}">
      <dsp:nvSpPr>
        <dsp:cNvPr id="0" name=""/>
        <dsp:cNvSpPr/>
      </dsp:nvSpPr>
      <dsp:spPr>
        <a:xfrm>
          <a:off x="1603312" y="56400"/>
          <a:ext cx="732439" cy="669060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16DE4F-7455-4047-967C-694E39777138}">
      <dsp:nvSpPr>
        <dsp:cNvPr id="0" name=""/>
        <dsp:cNvSpPr/>
      </dsp:nvSpPr>
      <dsp:spPr>
        <a:xfrm>
          <a:off x="1603312" y="56400"/>
          <a:ext cx="732439" cy="669060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873DAE-7B0B-47F7-AA97-D2E777041B05}">
      <dsp:nvSpPr>
        <dsp:cNvPr id="0" name=""/>
        <dsp:cNvSpPr/>
      </dsp:nvSpPr>
      <dsp:spPr>
        <a:xfrm>
          <a:off x="1237092" y="176830"/>
          <a:ext cx="1464878" cy="42819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>
              <a:solidFill>
                <a:srgbClr val="FF0000"/>
              </a:solidFill>
            </a:rPr>
            <a:t>Stoff </a:t>
          </a:r>
        </a:p>
      </dsp:txBody>
      <dsp:txXfrm>
        <a:off x="1237092" y="176830"/>
        <a:ext cx="1464878" cy="428198"/>
      </dsp:txXfrm>
    </dsp:sp>
    <dsp:sp modelId="{084EA113-CE37-4CCE-8C5E-1180E8963259}">
      <dsp:nvSpPr>
        <dsp:cNvPr id="0" name=""/>
        <dsp:cNvSpPr/>
      </dsp:nvSpPr>
      <dsp:spPr>
        <a:xfrm>
          <a:off x="423422" y="968114"/>
          <a:ext cx="843649" cy="577747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2CF00F-32BD-4B1E-8F17-B3B7F56C12BE}">
      <dsp:nvSpPr>
        <dsp:cNvPr id="0" name=""/>
        <dsp:cNvSpPr/>
      </dsp:nvSpPr>
      <dsp:spPr>
        <a:xfrm>
          <a:off x="423422" y="968114"/>
          <a:ext cx="843649" cy="577747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F4FE4E-2C19-4AB2-A2EC-9AE2DCB1D42C}">
      <dsp:nvSpPr>
        <dsp:cNvPr id="0" name=""/>
        <dsp:cNvSpPr/>
      </dsp:nvSpPr>
      <dsp:spPr>
        <a:xfrm>
          <a:off x="1597" y="1072108"/>
          <a:ext cx="1687299" cy="36975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>
              <a:solidFill>
                <a:srgbClr val="FF0000"/>
              </a:solidFill>
            </a:rPr>
            <a:t>Rent</a:t>
          </a:r>
          <a:r>
            <a:rPr lang="nb-NO" sz="1600" b="1" kern="1200" dirty="0" smtClean="0">
              <a:solidFill>
                <a:srgbClr val="006600"/>
              </a:solidFill>
            </a:rPr>
            <a:t> </a:t>
          </a:r>
          <a:r>
            <a:rPr lang="nb-NO" sz="1600" b="1" kern="1200" dirty="0" smtClean="0">
              <a:solidFill>
                <a:srgbClr val="FF0000"/>
              </a:solidFill>
            </a:rPr>
            <a:t>stoff</a:t>
          </a:r>
          <a:endParaRPr lang="nb-NO" sz="1600" b="1" kern="1200" dirty="0">
            <a:solidFill>
              <a:srgbClr val="FF0000"/>
            </a:solidFill>
          </a:endParaRPr>
        </a:p>
      </dsp:txBody>
      <dsp:txXfrm>
        <a:off x="1597" y="1072108"/>
        <a:ext cx="1687299" cy="369758"/>
      </dsp:txXfrm>
    </dsp:sp>
    <dsp:sp modelId="{35BF1FDA-3D69-4805-AE96-07B5580CCE14}">
      <dsp:nvSpPr>
        <dsp:cNvPr id="0" name=""/>
        <dsp:cNvSpPr/>
      </dsp:nvSpPr>
      <dsp:spPr>
        <a:xfrm>
          <a:off x="1438476" y="1788515"/>
          <a:ext cx="680268" cy="577747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E1BD33-9816-47BE-AA51-E02DDDA28894}">
      <dsp:nvSpPr>
        <dsp:cNvPr id="0" name=""/>
        <dsp:cNvSpPr/>
      </dsp:nvSpPr>
      <dsp:spPr>
        <a:xfrm>
          <a:off x="1438476" y="1788515"/>
          <a:ext cx="680268" cy="577747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F19C37-5734-4D37-8CCA-302C8C7801A8}">
      <dsp:nvSpPr>
        <dsp:cNvPr id="0" name=""/>
        <dsp:cNvSpPr/>
      </dsp:nvSpPr>
      <dsp:spPr>
        <a:xfrm>
          <a:off x="1098342" y="1892509"/>
          <a:ext cx="1360537" cy="36975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dirty="0" smtClean="0">
              <a:solidFill>
                <a:srgbClr val="FF0000"/>
              </a:solidFill>
            </a:rPr>
            <a:t>grunnstoffer</a:t>
          </a:r>
          <a:endParaRPr lang="nb-NO" sz="1600" b="0" kern="1200" dirty="0">
            <a:solidFill>
              <a:srgbClr val="FF0000"/>
            </a:solidFill>
          </a:endParaRPr>
        </a:p>
      </dsp:txBody>
      <dsp:txXfrm>
        <a:off x="1098342" y="1892509"/>
        <a:ext cx="1360537" cy="369758"/>
      </dsp:txXfrm>
    </dsp:sp>
    <dsp:sp modelId="{D3D8B422-3306-432D-8D30-36BF5F854E4B}">
      <dsp:nvSpPr>
        <dsp:cNvPr id="0" name=""/>
        <dsp:cNvSpPr/>
      </dsp:nvSpPr>
      <dsp:spPr>
        <a:xfrm>
          <a:off x="1450100" y="2608916"/>
          <a:ext cx="703517" cy="577747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0D5FD2-FFF6-44A4-B642-B836A924D8D2}">
      <dsp:nvSpPr>
        <dsp:cNvPr id="0" name=""/>
        <dsp:cNvSpPr/>
      </dsp:nvSpPr>
      <dsp:spPr>
        <a:xfrm>
          <a:off x="1450100" y="2608916"/>
          <a:ext cx="703517" cy="577747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4D1D11-EAB6-4B77-A59B-8E0BA1EB05DC}">
      <dsp:nvSpPr>
        <dsp:cNvPr id="0" name=""/>
        <dsp:cNvSpPr/>
      </dsp:nvSpPr>
      <dsp:spPr>
        <a:xfrm>
          <a:off x="1098342" y="2712911"/>
          <a:ext cx="1407034" cy="36975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dirty="0" smtClean="0">
              <a:solidFill>
                <a:srgbClr val="FF0000"/>
              </a:solidFill>
            </a:rPr>
            <a:t>forbindelser</a:t>
          </a:r>
          <a:endParaRPr lang="nb-NO" sz="1600" b="0" kern="1200" dirty="0">
            <a:solidFill>
              <a:srgbClr val="FF0000"/>
            </a:solidFill>
          </a:endParaRPr>
        </a:p>
      </dsp:txBody>
      <dsp:txXfrm>
        <a:off x="1098342" y="2712911"/>
        <a:ext cx="1407034" cy="369758"/>
      </dsp:txXfrm>
    </dsp:sp>
    <dsp:sp modelId="{10DF45B2-942A-4D82-B635-441299B354F3}">
      <dsp:nvSpPr>
        <dsp:cNvPr id="0" name=""/>
        <dsp:cNvSpPr/>
      </dsp:nvSpPr>
      <dsp:spPr>
        <a:xfrm>
          <a:off x="2433029" y="968114"/>
          <a:ext cx="1002957" cy="577747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D59524-2B23-4865-94F3-7305D48E8E03}">
      <dsp:nvSpPr>
        <dsp:cNvPr id="0" name=""/>
        <dsp:cNvSpPr/>
      </dsp:nvSpPr>
      <dsp:spPr>
        <a:xfrm>
          <a:off x="2433029" y="968114"/>
          <a:ext cx="1002957" cy="577747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805CF2-2A73-4BAB-B3BE-5E2ADDFF5D0D}">
      <dsp:nvSpPr>
        <dsp:cNvPr id="0" name=""/>
        <dsp:cNvSpPr/>
      </dsp:nvSpPr>
      <dsp:spPr>
        <a:xfrm>
          <a:off x="1931550" y="1072108"/>
          <a:ext cx="2005915" cy="36975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>
              <a:solidFill>
                <a:srgbClr val="FF0000"/>
              </a:solidFill>
            </a:rPr>
            <a:t>Stoff-blanding</a:t>
          </a:r>
          <a:endParaRPr lang="nb-NO" sz="1600" b="1" kern="1200" dirty="0">
            <a:solidFill>
              <a:srgbClr val="FF0000"/>
            </a:solidFill>
          </a:endParaRPr>
        </a:p>
      </dsp:txBody>
      <dsp:txXfrm>
        <a:off x="1931550" y="1072108"/>
        <a:ext cx="2005915" cy="369758"/>
      </dsp:txXfrm>
    </dsp:sp>
    <dsp:sp modelId="{A04A9E0A-43DF-48EC-A979-6977211D4496}">
      <dsp:nvSpPr>
        <dsp:cNvPr id="0" name=""/>
        <dsp:cNvSpPr/>
      </dsp:nvSpPr>
      <dsp:spPr>
        <a:xfrm>
          <a:off x="3524269" y="1788515"/>
          <a:ext cx="577747" cy="577747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7D6D18-D005-41AC-B778-47E205342F1B}">
      <dsp:nvSpPr>
        <dsp:cNvPr id="0" name=""/>
        <dsp:cNvSpPr/>
      </dsp:nvSpPr>
      <dsp:spPr>
        <a:xfrm>
          <a:off x="3524269" y="1788515"/>
          <a:ext cx="577747" cy="577747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30FE77-D9A7-4BCD-ABD1-D4C86B496CB1}">
      <dsp:nvSpPr>
        <dsp:cNvPr id="0" name=""/>
        <dsp:cNvSpPr/>
      </dsp:nvSpPr>
      <dsp:spPr>
        <a:xfrm>
          <a:off x="3235395" y="1892509"/>
          <a:ext cx="1155494" cy="36975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dirty="0" smtClean="0">
              <a:solidFill>
                <a:srgbClr val="FF0000"/>
              </a:solidFill>
            </a:rPr>
            <a:t>løsninger</a:t>
          </a:r>
          <a:endParaRPr lang="nb-NO" sz="1600" b="0" kern="1200" dirty="0">
            <a:solidFill>
              <a:srgbClr val="FF0000"/>
            </a:solidFill>
          </a:endParaRPr>
        </a:p>
      </dsp:txBody>
      <dsp:txXfrm>
        <a:off x="3235395" y="1892509"/>
        <a:ext cx="1155494" cy="369758"/>
      </dsp:txXfrm>
    </dsp:sp>
    <dsp:sp modelId="{E3DA6036-07D3-4DE6-A565-E2A840D5F0B1}">
      <dsp:nvSpPr>
        <dsp:cNvPr id="0" name=""/>
        <dsp:cNvSpPr/>
      </dsp:nvSpPr>
      <dsp:spPr>
        <a:xfrm>
          <a:off x="3524269" y="2608916"/>
          <a:ext cx="577747" cy="577747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9A275E-E5FB-4A7D-8781-6805B18ABA10}">
      <dsp:nvSpPr>
        <dsp:cNvPr id="0" name=""/>
        <dsp:cNvSpPr/>
      </dsp:nvSpPr>
      <dsp:spPr>
        <a:xfrm>
          <a:off x="3524269" y="2608916"/>
          <a:ext cx="577747" cy="577747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AC19DC-15C8-4D14-95D9-5CA9F17641D3}">
      <dsp:nvSpPr>
        <dsp:cNvPr id="0" name=""/>
        <dsp:cNvSpPr/>
      </dsp:nvSpPr>
      <dsp:spPr>
        <a:xfrm>
          <a:off x="3235395" y="2712911"/>
          <a:ext cx="1155494" cy="36975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dirty="0" smtClean="0">
              <a:solidFill>
                <a:srgbClr val="FF0000"/>
              </a:solidFill>
            </a:rPr>
            <a:t>blandinger</a:t>
          </a:r>
          <a:endParaRPr lang="nb-NO" sz="1600" b="0" kern="1200" dirty="0">
            <a:solidFill>
              <a:srgbClr val="FF0000"/>
            </a:solidFill>
          </a:endParaRPr>
        </a:p>
      </dsp:txBody>
      <dsp:txXfrm>
        <a:off x="3235395" y="2712911"/>
        <a:ext cx="1155494" cy="369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962580-C89A-45C0-BA96-2182B862AB28}" type="datetimeFigureOut">
              <a:rPr lang="nb-NO" smtClean="0"/>
              <a:t>14.09.2014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22791-BE39-4369-B2E0-6E08198264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71372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EFB23D-9C10-4F5D-B096-4D8B42D37EBA}" type="datetimeFigureOut">
              <a:rPr lang="nb-NO" smtClean="0"/>
              <a:t>14.09.2014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1CAFE8-2B8F-4DB0-A7D7-A97C6B73CCB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3350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9477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3520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259632" y="1484784"/>
            <a:ext cx="648072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2800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sz="28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0"/>
            <a:ext cx="8208912" cy="1556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6096" y="5808663"/>
            <a:ext cx="2481263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 smtClean="0"/>
              <a:t>Brit Skaugrud - </a:t>
            </a:r>
            <a:r>
              <a:rPr lang="nb-NO" dirty="0" err="1" smtClean="0"/>
              <a:t>Skolelab</a:t>
            </a:r>
            <a:r>
              <a:rPr lang="nb-NO" dirty="0" smtClean="0"/>
              <a:t>-kjemi</a:t>
            </a:r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- Skolelab-kjemi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- Skolelab-kjemi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- Skolelab-kjemi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extBox 9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- Skolelab-kjemi</a:t>
            </a:r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6" name="TextBox 5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- Skolelab-kjemi</a:t>
            </a:r>
            <a:endParaRPr lang="nb-NO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5" name="TextBox 4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- Skolelab-kjemi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6096" y="5808663"/>
            <a:ext cx="2481263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- Skolelab-kjemi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- Skolelab-kjemi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- Skolelab-kjemi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304800" y="838200"/>
            <a:ext cx="7696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2209800"/>
            <a:ext cx="3771900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229100" y="2209800"/>
            <a:ext cx="3771900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04800" y="4381500"/>
            <a:ext cx="3771900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29100" y="4381500"/>
            <a:ext cx="3771900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36073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 smtClean="0"/>
              <a:t>Brit Skaugrud - Skolelab-kjemi</a:t>
            </a:r>
            <a:endParaRPr 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9.em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7" Type="http://schemas.openxmlformats.org/officeDocument/2006/relationships/image" Target="../media/image14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gif"/><Relationship Id="rId5" Type="http://schemas.openxmlformats.org/officeDocument/2006/relationships/hyperlink" Target="http://www.mn.uio.no/kjemi/forskning/grupper/skole/ressurser/hms/kjemikalier-grunnskole/kjemikalier-barnetrinn/" TargetMode="External"/><Relationship Id="rId4" Type="http://schemas.openxmlformats.org/officeDocument/2006/relationships/image" Target="../media/image12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n.uio.no/kjemi/tjenester/kunnskap/om-periodesystemet/apper/" TargetMode="External"/><Relationship Id="rId7" Type="http://schemas.openxmlformats.org/officeDocument/2006/relationships/image" Target="../media/image18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mn.uio.no/kjemi/tjenester/kunnskap/periodesystemet/" TargetMode="External"/><Relationship Id="rId5" Type="http://schemas.openxmlformats.org/officeDocument/2006/relationships/image" Target="../media/image17.emf"/><Relationship Id="rId4" Type="http://schemas.openxmlformats.org/officeDocument/2006/relationships/hyperlink" Target="https://itunes.apple.com/gb/app/merck-pse/id370547998?mt=8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3.jpeg"/><Relationship Id="rId2" Type="http://schemas.openxmlformats.org/officeDocument/2006/relationships/hyperlink" Target="http://en.wikipedia.org/wiki/File:Diamond.jpg" TargetMode="Externa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n.uio.no/kjemi/forskning/grupper/skole/ressurser/kjemipaboks/enkelt-ovelser/ammoniakk.pdf" TargetMode="External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hyperlink" Target="http://www.mn.uio.no/kjemi/forskning/grupper/skole/ressurser/kjemipaboks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3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5" Type="http://schemas.openxmlformats.org/officeDocument/2006/relationships/image" Target="../media/image35.pn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n.uio.no/kjemi/forskning/grupper/skole/ressurser/kjemipaboks/" TargetMode="External"/><Relationship Id="rId2" Type="http://schemas.openxmlformats.org/officeDocument/2006/relationships/hyperlink" Target="http://www.mn.uio.no/kjemi/tjenester/kunnskap/gw-skolepakk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skolelabkjemi" TargetMode="External"/><Relationship Id="rId7" Type="http://schemas.openxmlformats.org/officeDocument/2006/relationships/hyperlink" Target="http://www.mn.uio.no/kjemi/tjenester/kunnskap/videoer/" TargetMode="External"/><Relationship Id="rId2" Type="http://schemas.openxmlformats.org/officeDocument/2006/relationships/hyperlink" Target="http://www.mn.uio.no/kjemi/forskning/grupper/skole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emf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2.png"/><Relationship Id="rId7" Type="http://schemas.openxmlformats.org/officeDocument/2006/relationships/image" Target="../media/image5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png"/><Relationship Id="rId5" Type="http://schemas.openxmlformats.org/officeDocument/2006/relationships/image" Target="../media/image50.emf"/><Relationship Id="rId4" Type="http://schemas.openxmlformats.org/officeDocument/2006/relationships/image" Target="../media/image35.png"/><Relationship Id="rId9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1143000" y="2862064"/>
            <a:ext cx="7543800" cy="1143000"/>
          </a:xfrm>
        </p:spPr>
        <p:txBody>
          <a:bodyPr>
            <a:normAutofit fontScale="90000"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nb-NO" sz="5400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  <a:t/>
            </a:r>
            <a:br>
              <a:rPr lang="nb-NO" sz="5400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</a:br>
            <a:r>
              <a:rPr lang="nb-NO" sz="5400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  <a:t>Oppbygning </a:t>
            </a:r>
            <a:r>
              <a:rPr lang="nb-NO" sz="5400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  <a:t>av stoffer</a:t>
            </a:r>
            <a:br>
              <a:rPr lang="nb-NO" sz="5400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</a:br>
            <a:r>
              <a:rPr lang="nb-NO" sz="5400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  <a:t>Kjemiske endringer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1143000" y="4149080"/>
            <a:ext cx="7543800" cy="936104"/>
          </a:xfrm>
        </p:spPr>
        <p:txBody>
          <a:bodyPr/>
          <a:lstStyle/>
          <a:p>
            <a:r>
              <a:rPr lang="nb-NO" sz="2400" dirty="0" smtClean="0"/>
              <a:t>Nøkler til naturfag 11. september 2014</a:t>
            </a:r>
          </a:p>
          <a:p>
            <a:r>
              <a:rPr lang="nb-NO" sz="1600" dirty="0" smtClean="0"/>
              <a:t>Kursdeltakerne har «studentrollen»</a:t>
            </a:r>
            <a:endParaRPr lang="nb-NO" sz="1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3808" y="5373216"/>
            <a:ext cx="1584176" cy="1228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05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784714" y="908720"/>
            <a:ext cx="3771900" cy="511527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nb-NO" b="1" dirty="0" smtClean="0"/>
              <a:t>Læringsmål</a:t>
            </a:r>
          </a:p>
          <a:p>
            <a:pPr marL="0" indent="0">
              <a:buNone/>
            </a:pPr>
            <a:endParaRPr lang="nb-NO" i="1" dirty="0"/>
          </a:p>
          <a:p>
            <a:pPr marL="0" indent="0">
              <a:buNone/>
            </a:pPr>
            <a:r>
              <a:rPr lang="nb-NO" i="1" dirty="0" smtClean="0"/>
              <a:t>Etter </a:t>
            </a:r>
            <a:r>
              <a:rPr lang="nb-NO" i="1" dirty="0"/>
              <a:t>kurset skal studentene </a:t>
            </a:r>
            <a:r>
              <a:rPr lang="nb-NO" i="1" dirty="0" smtClean="0"/>
              <a:t>kunne</a:t>
            </a:r>
            <a:br>
              <a:rPr lang="nb-NO" i="1" dirty="0" smtClean="0"/>
            </a:br>
            <a:r>
              <a:rPr lang="nb-NO" i="1" dirty="0" smtClean="0"/>
              <a:t> </a:t>
            </a:r>
            <a:endParaRPr lang="nb-NO" i="1" dirty="0"/>
          </a:p>
          <a:p>
            <a:r>
              <a:rPr lang="nb-NO" dirty="0"/>
              <a:t>gjøre rede for noen grunnleggende begreper i </a:t>
            </a:r>
            <a:r>
              <a:rPr lang="nb-NO" dirty="0" smtClean="0"/>
              <a:t>kjemi</a:t>
            </a:r>
            <a:br>
              <a:rPr lang="nb-NO" dirty="0" smtClean="0"/>
            </a:br>
            <a:endParaRPr lang="nb-NO" dirty="0"/>
          </a:p>
          <a:p>
            <a:r>
              <a:rPr lang="nb-NO" dirty="0"/>
              <a:t>gjennomføre enkle forsøk som kan brukes til videreutvikling av praktiske </a:t>
            </a:r>
            <a:r>
              <a:rPr lang="nb-NO" dirty="0" smtClean="0"/>
              <a:t>ferdigheter</a:t>
            </a:r>
            <a:br>
              <a:rPr lang="nb-NO" dirty="0" smtClean="0"/>
            </a:br>
            <a:endParaRPr lang="nb-NO" dirty="0"/>
          </a:p>
          <a:p>
            <a:r>
              <a:rPr lang="nb-NO" dirty="0"/>
              <a:t>kjenne til  informasjonskilder til ny kunnskap i kjemi  </a:t>
            </a:r>
          </a:p>
          <a:p>
            <a:endParaRPr lang="nb-NO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755576" y="908720"/>
            <a:ext cx="3771900" cy="511527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nb-NO" b="1" dirty="0"/>
              <a:t>Oppbygning av stoffer</a:t>
            </a:r>
          </a:p>
          <a:p>
            <a:r>
              <a:rPr lang="nb-NO" alt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stoffers egenskaper </a:t>
            </a:r>
          </a:p>
          <a:p>
            <a:r>
              <a:rPr lang="nb-NO" alt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stoffer</a:t>
            </a:r>
            <a:br>
              <a:rPr lang="nb-NO" alt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</a:br>
            <a:r>
              <a:rPr lang="nb-NO" alt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rene stoffer og</a:t>
            </a:r>
            <a:br>
              <a:rPr lang="nb-NO" alt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</a:br>
            <a:r>
              <a:rPr lang="nb-NO" alt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stoffblandinger</a:t>
            </a:r>
            <a:endParaRPr lang="nb-NO" altLang="nb-NO" dirty="0">
              <a:ea typeface="SimSun" pitchFamily="2" charset="-122"/>
              <a:cs typeface="Times New Roman" pitchFamily="18" charset="0"/>
            </a:endParaRPr>
          </a:p>
          <a:p>
            <a:r>
              <a:rPr lang="nb-NO" alt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atomer og molekyler</a:t>
            </a:r>
          </a:p>
          <a:p>
            <a:r>
              <a:rPr 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makro-, mikronivå og </a:t>
            </a:r>
            <a:br>
              <a:rPr 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</a:br>
            <a:r>
              <a:rPr 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symboler og modeller</a:t>
            </a:r>
            <a:endParaRPr lang="nb-NO" dirty="0"/>
          </a:p>
          <a:p>
            <a:pPr marL="0" indent="0">
              <a:buNone/>
            </a:pPr>
            <a:r>
              <a:rPr lang="nb-NO" b="1" dirty="0" smtClean="0"/>
              <a:t/>
            </a:r>
            <a:br>
              <a:rPr lang="nb-NO" b="1" dirty="0" smtClean="0"/>
            </a:br>
            <a:r>
              <a:rPr lang="nb-NO" b="1" dirty="0" smtClean="0"/>
              <a:t>Kjemiske </a:t>
            </a:r>
            <a:r>
              <a:rPr lang="nb-NO" b="1" dirty="0"/>
              <a:t>endringer</a:t>
            </a:r>
          </a:p>
          <a:p>
            <a:r>
              <a:rPr lang="nb-NO" alt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kjemiske reaksjoner  </a:t>
            </a:r>
          </a:p>
          <a:p>
            <a:r>
              <a:rPr lang="nb-NO" altLang="nb-NO" dirty="0" err="1">
                <a:ea typeface="SimSun" pitchFamily="2" charset="-122"/>
                <a:cs typeface="Times New Roman" pitchFamily="18" charset="0"/>
                <a:sym typeface="Wingdings 3" pitchFamily="18" charset="2"/>
              </a:rPr>
              <a:t>likevektsreaksjoner</a:t>
            </a:r>
            <a:endParaRPr lang="nb-NO" altLang="nb-NO" dirty="0">
              <a:ea typeface="SimSun" pitchFamily="2" charset="-122"/>
              <a:cs typeface="Times New Roman" pitchFamily="18" charset="0"/>
              <a:sym typeface="Wingdings 3" pitchFamily="18" charset="2"/>
            </a:endParaRPr>
          </a:p>
          <a:p>
            <a:r>
              <a:rPr lang="nb-NO" alt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utgangsstoff og </a:t>
            </a:r>
            <a:r>
              <a:rPr lang="nb-NO" altLang="nb-NO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  <a:t>produkt</a:t>
            </a:r>
          </a:p>
          <a:p>
            <a:pPr marL="0" indent="0">
              <a:buNone/>
            </a:pPr>
            <a:r>
              <a:rPr lang="nb-NO" b="1" dirty="0" smtClean="0"/>
              <a:t/>
            </a:r>
            <a:br>
              <a:rPr lang="nb-NO" b="1" dirty="0" smtClean="0"/>
            </a:br>
            <a:r>
              <a:rPr lang="nb-NO" b="1" dirty="0"/>
              <a:t>Forsøk</a:t>
            </a:r>
          </a:p>
          <a:p>
            <a:r>
              <a:rPr lang="nb-NO" dirty="0"/>
              <a:t>noen eksempler</a:t>
            </a:r>
          </a:p>
          <a:p>
            <a:r>
              <a:rPr lang="nb-NO" dirty="0"/>
              <a:t>faremerking</a:t>
            </a:r>
          </a:p>
          <a:p>
            <a:r>
              <a:rPr lang="nb-NO" dirty="0" smtClean="0"/>
              <a:t>risikovurdering</a:t>
            </a:r>
            <a:endParaRPr lang="nb-NO" altLang="nb-NO" dirty="0">
              <a:ea typeface="SimSun" pitchFamily="2" charset="-122"/>
              <a:cs typeface="Times New Roman" pitchFamily="18" charset="0"/>
              <a:sym typeface="Wingdings 3" pitchFamily="18" charset="2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1880" y="1659118"/>
            <a:ext cx="936104" cy="761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2506" y="3259228"/>
            <a:ext cx="685478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61174" y="4693926"/>
            <a:ext cx="666810" cy="823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04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dirty="0"/>
              <a:t>Aktivere </a:t>
            </a:r>
            <a:r>
              <a:rPr lang="nb-NO" altLang="nb-NO" dirty="0" smtClean="0"/>
              <a:t>forkunnskaper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altLang="nb-NO" dirty="0" smtClean="0"/>
              <a:t>Kompetanse elevene </a:t>
            </a:r>
            <a:r>
              <a:rPr lang="nb-NO" altLang="nb-NO" dirty="0"/>
              <a:t>har med seg </a:t>
            </a:r>
            <a:br>
              <a:rPr lang="nb-NO" altLang="nb-NO" dirty="0"/>
            </a:br>
            <a:r>
              <a:rPr lang="nb-NO" altLang="nb-NO" dirty="0"/>
              <a:t>fra tidligere </a:t>
            </a:r>
            <a:r>
              <a:rPr lang="nb-NO" altLang="nb-NO" dirty="0" err="1" smtClean="0"/>
              <a:t>årstrinn</a:t>
            </a:r>
            <a:endParaRPr lang="nb-NO" altLang="nb-NO" dirty="0" smtClean="0"/>
          </a:p>
          <a:p>
            <a:pPr marL="0" indent="0">
              <a:buNone/>
            </a:pPr>
            <a:r>
              <a:rPr lang="nb-NO" altLang="nb-NO" dirty="0" smtClean="0"/>
              <a:t/>
            </a:r>
            <a:br>
              <a:rPr lang="nb-NO" altLang="nb-NO" dirty="0" smtClean="0"/>
            </a:br>
            <a:r>
              <a:rPr lang="nb-NO" altLang="nb-NO" dirty="0" smtClean="0"/>
              <a:t>                  «tenk-par-del»</a:t>
            </a:r>
          </a:p>
          <a:p>
            <a:endParaRPr lang="nb-NO" altLang="nb-NO" dirty="0"/>
          </a:p>
          <a:p>
            <a:r>
              <a:rPr lang="nb-NO" altLang="nb-NO" dirty="0" smtClean="0"/>
              <a:t>noter fem viktige begreper </a:t>
            </a:r>
            <a:br>
              <a:rPr lang="nb-NO" altLang="nb-NO" dirty="0" smtClean="0"/>
            </a:br>
            <a:r>
              <a:rPr lang="nb-NO" altLang="nb-NO" sz="2000" dirty="0" smtClean="0"/>
              <a:t>(se neste lysbilde)</a:t>
            </a:r>
            <a:r>
              <a:rPr lang="nb-NO" altLang="nb-NO" sz="2000" dirty="0"/>
              <a:t/>
            </a:r>
            <a:br>
              <a:rPr lang="nb-NO" altLang="nb-NO" sz="2000" dirty="0"/>
            </a:b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 dirty="0"/>
          </a:p>
        </p:txBody>
      </p:sp>
      <p:pic>
        <p:nvPicPr>
          <p:cNvPr id="6" name="Picture 9" descr="MCj0311770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1680" y="3356992"/>
            <a:ext cx="911346" cy="693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24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/>
          <a:lstStyle/>
          <a:p>
            <a:r>
              <a:rPr lang="nb-NO" dirty="0" smtClean="0"/>
              <a:t>Læreplanen 1. – 4. </a:t>
            </a:r>
            <a:r>
              <a:rPr lang="nb-NO" dirty="0" err="1" smtClean="0"/>
              <a:t>årstrinn</a:t>
            </a:r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Forskerspiren</a:t>
            </a:r>
            <a:endParaRPr lang="nb-NO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altLang="nb-NO" dirty="0">
                <a:latin typeface="Arial" charset="0"/>
              </a:rPr>
              <a:t>stille spørsmål, samtale og filosofere rundt naturopplevelser og menneskets plass i naturen </a:t>
            </a:r>
          </a:p>
          <a:p>
            <a:r>
              <a:rPr lang="nb-NO" altLang="nb-NO" dirty="0" smtClean="0">
                <a:latin typeface="Arial" charset="0"/>
              </a:rPr>
              <a:t>bruke </a:t>
            </a:r>
            <a:r>
              <a:rPr lang="nb-NO" altLang="nb-NO" dirty="0">
                <a:latin typeface="Arial" charset="0"/>
              </a:rPr>
              <a:t>sansene til å utforske verden i det nære miljøet </a:t>
            </a:r>
          </a:p>
          <a:p>
            <a:r>
              <a:rPr lang="nb-NO" altLang="nb-NO" dirty="0" smtClean="0">
                <a:latin typeface="Arial" charset="0"/>
              </a:rPr>
              <a:t>beskrive</a:t>
            </a:r>
            <a:r>
              <a:rPr lang="nb-NO" altLang="nb-NO" dirty="0">
                <a:latin typeface="Arial" charset="0"/>
              </a:rPr>
              <a:t>, illustrere og samtale om egne observasjoner fra forsøk og fra naturen </a:t>
            </a:r>
          </a:p>
          <a:p>
            <a:r>
              <a:rPr lang="nb-NO" altLang="nb-NO" dirty="0" smtClean="0">
                <a:latin typeface="Arial" charset="0"/>
              </a:rPr>
              <a:t>gjenkjenne </a:t>
            </a:r>
            <a:r>
              <a:rPr lang="nb-NO" altLang="nb-NO" dirty="0">
                <a:latin typeface="Arial" charset="0"/>
              </a:rPr>
              <a:t>faresymbol for farlige stoffer og for farlig lys</a:t>
            </a:r>
          </a:p>
          <a:p>
            <a:pPr>
              <a:buFont typeface="Arial" pitchFamily="34" charset="0"/>
              <a:buChar char="•"/>
            </a:pPr>
            <a:r>
              <a:rPr lang="nb-NO" altLang="nb-NO" dirty="0">
                <a:latin typeface="Arial" charset="0"/>
              </a:rPr>
              <a:t>lese og forstå faremerking på hverdagsprodukter 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 smtClean="0"/>
              <a:t>Fenomener og stoffer</a:t>
            </a:r>
            <a:endParaRPr lang="nb-NO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b-NO" altLang="nb-NO" sz="2000" dirty="0">
                <a:latin typeface="Arial" charset="0"/>
              </a:rPr>
              <a:t>beskrive og sortere stoffer etter observerbare kjennetegn</a:t>
            </a:r>
          </a:p>
          <a:p>
            <a:pPr>
              <a:lnSpc>
                <a:spcPct val="90000"/>
              </a:lnSpc>
            </a:pPr>
            <a:r>
              <a:rPr lang="nb-NO" sz="2000" dirty="0">
                <a:latin typeface="Arial" charset="0"/>
              </a:rPr>
              <a:t>gjennomføre forsøk som viser at stoffer og stoffblandinger kan endre karakter når de blir utsatt for ulike påvirkninger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6219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Læreplanen 5. – 7. </a:t>
            </a:r>
            <a:r>
              <a:rPr lang="nb-NO" dirty="0" err="1" smtClean="0"/>
              <a:t>årstrinn</a:t>
            </a:r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5. – 7. </a:t>
            </a:r>
            <a:r>
              <a:rPr lang="nb-NO" dirty="0" err="1"/>
              <a:t>årstrinn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forklare </a:t>
            </a:r>
            <a:r>
              <a:rPr lang="nb-NO" dirty="0"/>
              <a:t>hvordan stoffer er bygd opp, og hvordan stoffer kan omdannes ved å bruke begrepene atomer og </a:t>
            </a:r>
            <a:r>
              <a:rPr lang="nb-NO" dirty="0" smtClean="0"/>
              <a:t>molekyler</a:t>
            </a:r>
            <a:br>
              <a:rPr lang="nb-NO" dirty="0" smtClean="0"/>
            </a:br>
            <a:endParaRPr lang="nb-NO" dirty="0" smtClean="0"/>
          </a:p>
          <a:p>
            <a:r>
              <a:rPr lang="nb-NO" dirty="0" smtClean="0"/>
              <a:t>gjennomføre </a:t>
            </a:r>
            <a:r>
              <a:rPr lang="nb-NO" dirty="0"/>
              <a:t>forsøk med ulike kjemiske reaksjoner og beskrive hva som kjennetegner dem </a:t>
            </a:r>
          </a:p>
          <a:p>
            <a:endParaRPr lang="nb-NO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 smtClean="0"/>
              <a:t>begreper fra lavere trinn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sortere</a:t>
            </a:r>
          </a:p>
          <a:p>
            <a:r>
              <a:rPr lang="nb-NO" dirty="0"/>
              <a:t>kjennetegn</a:t>
            </a:r>
          </a:p>
          <a:p>
            <a:r>
              <a:rPr lang="nb-NO" dirty="0"/>
              <a:t>observere</a:t>
            </a:r>
          </a:p>
          <a:p>
            <a:r>
              <a:rPr lang="nb-NO" dirty="0"/>
              <a:t>stoffer</a:t>
            </a:r>
          </a:p>
          <a:p>
            <a:r>
              <a:rPr lang="nb-NO" dirty="0"/>
              <a:t>forsøk</a:t>
            </a:r>
          </a:p>
          <a:p>
            <a:r>
              <a:rPr lang="nb-NO" dirty="0"/>
              <a:t>faresymboler</a:t>
            </a:r>
          </a:p>
          <a:p>
            <a:r>
              <a:rPr lang="nb-NO" dirty="0"/>
              <a:t>farlige stoffer</a:t>
            </a:r>
          </a:p>
          <a:p>
            <a:r>
              <a:rPr lang="nb-NO" dirty="0"/>
              <a:t>stoffblandinger</a:t>
            </a:r>
          </a:p>
          <a:p>
            <a:r>
              <a:rPr lang="nb-NO" dirty="0"/>
              <a:t>faremerking</a:t>
            </a:r>
          </a:p>
          <a:p>
            <a:r>
              <a:rPr lang="nb-NO" dirty="0"/>
              <a:t>påvirkning</a:t>
            </a:r>
          </a:p>
          <a:p>
            <a:r>
              <a:rPr lang="nb-NO" dirty="0"/>
              <a:t>stoffers karakter</a:t>
            </a:r>
          </a:p>
          <a:p>
            <a:endParaRPr lang="nb-NO" dirty="0"/>
          </a:p>
        </p:txBody>
      </p:sp>
      <p:sp>
        <p:nvSpPr>
          <p:cNvPr id="9" name="Rectangle 8"/>
          <p:cNvSpPr/>
          <p:nvPr/>
        </p:nvSpPr>
        <p:spPr bwMode="auto">
          <a:xfrm>
            <a:off x="4644008" y="1484784"/>
            <a:ext cx="3744416" cy="4392488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/>
          </a:p>
        </p:txBody>
      </p:sp>
      <p:sp>
        <p:nvSpPr>
          <p:cNvPr id="11" name="TextBox 10"/>
          <p:cNvSpPr txBox="1"/>
          <p:nvPr/>
        </p:nvSpPr>
        <p:spPr>
          <a:xfrm>
            <a:off x="5796136" y="1052736"/>
            <a:ext cx="2304256" cy="30777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henges på begrepsveggen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3752246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467544" y="838200"/>
            <a:ext cx="7696200" cy="1143000"/>
          </a:xfrm>
        </p:spPr>
        <p:txBody>
          <a:bodyPr/>
          <a:lstStyle/>
          <a:p>
            <a:r>
              <a:rPr lang="nb-NO" dirty="0" smtClean="0"/>
              <a:t>Forsøk: Sortering, del 1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1043608" y="2060848"/>
            <a:ext cx="6984776" cy="24482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 smtClean="0"/>
              <a:t>Dere har 6 rør med «noe» i. I ett rør er det bare vann. I de andre rørene er det også vann, men det er også noe mer enn vann. Det er ikke lov å åpne rørene.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04.09.2014</a:t>
            </a:r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Brit Skaugrud - Skolelab-kjemi</a:t>
            </a:r>
            <a:endParaRPr lang="en-US"/>
          </a:p>
        </p:txBody>
      </p:sp>
      <p:sp>
        <p:nvSpPr>
          <p:cNvPr id="8" name="Rektangel 7"/>
          <p:cNvSpPr/>
          <p:nvPr/>
        </p:nvSpPr>
        <p:spPr>
          <a:xfrm>
            <a:off x="3299112" y="4149080"/>
            <a:ext cx="226215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5400" dirty="0" err="1"/>
              <a:t>Sortér</a:t>
            </a:r>
            <a:r>
              <a:rPr lang="nb-NO" sz="5400" dirty="0" smtClean="0"/>
              <a:t>!</a:t>
            </a:r>
          </a:p>
        </p:txBody>
      </p:sp>
      <p:pic>
        <p:nvPicPr>
          <p:cNvPr id="9" name="Picture 9" descr="MCj0311770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9672" y="4221088"/>
            <a:ext cx="911346" cy="693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601556" y="5229200"/>
            <a:ext cx="43652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Hva brukte dere som sorteringskriterier? </a:t>
            </a:r>
          </a:p>
        </p:txBody>
      </p:sp>
    </p:spTree>
    <p:extLst>
      <p:ext uri="{BB962C8B-B14F-4D97-AF65-F5344CB8AC3E}">
        <p14:creationId xmlns:p14="http://schemas.microsoft.com/office/powerpoint/2010/main" val="251514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>
          <a:xfrm>
            <a:off x="990600" y="548680"/>
            <a:ext cx="7696200" cy="1143000"/>
          </a:xfrm>
        </p:spPr>
        <p:txBody>
          <a:bodyPr/>
          <a:lstStyle/>
          <a:p>
            <a:r>
              <a:rPr lang="nb-NO" dirty="0" smtClean="0"/>
              <a:t>Hva er et stoff?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4121596" cy="4114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b="1" dirty="0" smtClean="0"/>
              <a:t>Forsøk: Sortering del 2</a:t>
            </a:r>
          </a:p>
          <a:p>
            <a:endParaRPr lang="nb-NO" dirty="0" smtClean="0"/>
          </a:p>
          <a:p>
            <a:pPr marL="0" indent="0">
              <a:buNone/>
            </a:pPr>
            <a:r>
              <a:rPr lang="nb-NO" dirty="0" err="1" smtClean="0"/>
              <a:t>Sortér</a:t>
            </a:r>
            <a:r>
              <a:rPr lang="nb-NO" dirty="0" smtClean="0"/>
              <a:t> </a:t>
            </a:r>
            <a:r>
              <a:rPr lang="nb-NO" dirty="0"/>
              <a:t>de 6 rørene i de 4 røde boksene!</a:t>
            </a:r>
            <a:br>
              <a:rPr lang="nb-NO" dirty="0"/>
            </a:br>
            <a:r>
              <a:rPr lang="nb-NO" dirty="0" smtClean="0"/>
              <a:t/>
            </a:r>
            <a:br>
              <a:rPr lang="nb-NO" dirty="0" smtClean="0"/>
            </a:br>
            <a:endParaRPr lang="nb-NO" dirty="0" smtClean="0"/>
          </a:p>
          <a:p>
            <a:pPr marL="0" indent="0">
              <a:buNone/>
            </a:pPr>
            <a:r>
              <a:rPr lang="nb-NO" sz="2000" dirty="0" smtClean="0"/>
              <a:t>Smaking </a:t>
            </a:r>
            <a:r>
              <a:rPr lang="nb-NO" sz="2000" dirty="0"/>
              <a:t>er IKKE tillatt</a:t>
            </a:r>
            <a:r>
              <a:rPr lang="nb-NO" sz="2000" dirty="0" smtClean="0"/>
              <a:t>.</a:t>
            </a:r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r>
              <a:rPr lang="nb-NO" sz="2000" dirty="0" smtClean="0"/>
              <a:t>Hvilke kjennetegn bruker dere for å avgjøre hvor rørene skal legges?</a:t>
            </a:r>
            <a:endParaRPr lang="nb-NO" sz="2000" dirty="0"/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04.09.2014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Brit </a:t>
            </a:r>
            <a:r>
              <a:rPr lang="en-US" dirty="0" err="1" smtClean="0"/>
              <a:t>Skaugrud</a:t>
            </a:r>
            <a:r>
              <a:rPr lang="en-US" dirty="0" smtClean="0"/>
              <a:t> - </a:t>
            </a:r>
            <a:r>
              <a:rPr lang="en-US" dirty="0" err="1" smtClean="0"/>
              <a:t>Skolelab-kjemi</a:t>
            </a:r>
            <a:endParaRPr lang="en-US" dirty="0"/>
          </a:p>
        </p:txBody>
      </p:sp>
      <p:graphicFrame>
        <p:nvGraphicFramePr>
          <p:cNvPr id="14" name="Plassholder for innhold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007617"/>
              </p:ext>
            </p:extLst>
          </p:nvPr>
        </p:nvGraphicFramePr>
        <p:xfrm>
          <a:off x="35496" y="1986136"/>
          <a:ext cx="4392488" cy="3243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Rektangel 16"/>
          <p:cNvSpPr/>
          <p:nvPr/>
        </p:nvSpPr>
        <p:spPr bwMode="auto">
          <a:xfrm>
            <a:off x="251520" y="2924944"/>
            <a:ext cx="1584176" cy="57606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Rektangel 16"/>
          <p:cNvSpPr/>
          <p:nvPr/>
        </p:nvSpPr>
        <p:spPr bwMode="auto">
          <a:xfrm>
            <a:off x="2935051" y="3789040"/>
            <a:ext cx="1584176" cy="57606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7" name="Rektangel 16"/>
          <p:cNvSpPr/>
          <p:nvPr/>
        </p:nvSpPr>
        <p:spPr bwMode="auto">
          <a:xfrm>
            <a:off x="2927620" y="4581128"/>
            <a:ext cx="1584176" cy="57606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grpSp>
        <p:nvGrpSpPr>
          <p:cNvPr id="20" name="Gruppe 18"/>
          <p:cNvGrpSpPr/>
          <p:nvPr/>
        </p:nvGrpSpPr>
        <p:grpSpPr>
          <a:xfrm>
            <a:off x="1835696" y="5589240"/>
            <a:ext cx="1584176" cy="576064"/>
            <a:chOff x="6444208" y="2204864"/>
            <a:chExt cx="1584176" cy="576064"/>
          </a:xfrm>
        </p:grpSpPr>
        <p:sp>
          <p:nvSpPr>
            <p:cNvPr id="21" name="Rektangel 19"/>
            <p:cNvSpPr/>
            <p:nvPr/>
          </p:nvSpPr>
          <p:spPr bwMode="auto">
            <a:xfrm>
              <a:off x="6444208" y="2204864"/>
              <a:ext cx="1584176" cy="576064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22" name="Rektangel 20"/>
            <p:cNvSpPr/>
            <p:nvPr/>
          </p:nvSpPr>
          <p:spPr bwMode="auto">
            <a:xfrm>
              <a:off x="6588224" y="2312876"/>
              <a:ext cx="1296144" cy="360040"/>
            </a:xfrm>
            <a:prstGeom prst="rect">
              <a:avLst/>
            </a:prstGeom>
            <a:noFill/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8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vet ikke</a:t>
              </a:r>
              <a:endParaRPr kumimoji="0" lang="nb-NO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pic>
        <p:nvPicPr>
          <p:cNvPr id="24" name="Picture 9" descr="MCj03117700000[1]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6336" y="3509270"/>
            <a:ext cx="911346" cy="693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0519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 animBg="1"/>
      <p:bldP spid="13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Resultat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04.09.2014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Brit Skaugrud - Skolelab-kjemi</a:t>
            </a:r>
            <a:endParaRPr lang="en-US" dirty="0"/>
          </a:p>
        </p:txBody>
      </p:sp>
      <p:sp>
        <p:nvSpPr>
          <p:cNvPr id="8" name="Rektangel 7"/>
          <p:cNvSpPr/>
          <p:nvPr/>
        </p:nvSpPr>
        <p:spPr bwMode="auto">
          <a:xfrm>
            <a:off x="1115616" y="1700808"/>
            <a:ext cx="3168352" cy="176694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b="1" dirty="0" smtClean="0">
                <a:latin typeface="Arial" charset="0"/>
                <a:ea typeface="ヒラギノ角ゴ Pro W3" charset="-128"/>
                <a:cs typeface="ヒラギノ角ゴ Pro W3" charset="-128"/>
              </a:rPr>
              <a:t>Rent s</a:t>
            </a: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toff</a:t>
            </a:r>
          </a:p>
          <a:p>
            <a:endParaRPr lang="nb-NO" dirty="0" smtClean="0"/>
          </a:p>
          <a:p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Rektangel 8"/>
          <p:cNvSpPr/>
          <p:nvPr/>
        </p:nvSpPr>
        <p:spPr bwMode="auto">
          <a:xfrm>
            <a:off x="1087649" y="3966308"/>
            <a:ext cx="3168352" cy="176694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nb-NO" sz="2000" b="1" dirty="0">
                <a:latin typeface="Arial" charset="0"/>
                <a:ea typeface="ヒラギノ角ゴ Pro W3" charset="-128"/>
                <a:cs typeface="ヒラギノ角ゴ Pro W3" charset="-128"/>
              </a:rPr>
              <a:t>Vet </a:t>
            </a:r>
            <a:r>
              <a:rPr lang="nb-NO" sz="2000" b="1" dirty="0" smtClean="0">
                <a:latin typeface="Arial" charset="0"/>
                <a:ea typeface="ヒラギノ角ゴ Pro W3" charset="-128"/>
                <a:cs typeface="ヒラギノ角ゴ Pro W3" charset="-128"/>
              </a:rPr>
              <a:t>ikke </a:t>
            </a:r>
          </a:p>
          <a:p>
            <a:r>
              <a:rPr lang="nb-NO" sz="2000" b="1" dirty="0" smtClean="0">
                <a:latin typeface="Arial" charset="0"/>
                <a:ea typeface="ヒラギノ角ゴ Pro W3" charset="-128"/>
                <a:cs typeface="ヒラギノ角ゴ Pro W3" charset="-128"/>
              </a:rPr>
              <a:t>(må undersøkes videre)</a:t>
            </a:r>
            <a:endParaRPr lang="nb-NO" sz="2000" b="1" dirty="0"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Vann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Løsning </a:t>
            </a:r>
            <a:r>
              <a:rPr lang="nb-NO" dirty="0"/>
              <a:t>av natriumklorid, ca. 3 %</a:t>
            </a:r>
          </a:p>
          <a:p>
            <a:endParaRPr lang="nb-NO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Rektangel 9"/>
          <p:cNvSpPr/>
          <p:nvPr/>
        </p:nvSpPr>
        <p:spPr bwMode="auto">
          <a:xfrm>
            <a:off x="4499992" y="3966308"/>
            <a:ext cx="3168352" cy="176694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Blanding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Vann med potetmel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1" name="Rektangel 10"/>
          <p:cNvSpPr/>
          <p:nvPr/>
        </p:nvSpPr>
        <p:spPr bwMode="auto">
          <a:xfrm>
            <a:off x="4499992" y="1700808"/>
            <a:ext cx="3168352" cy="176694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Løsning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Løsning </a:t>
            </a:r>
            <a:r>
              <a:rPr lang="nb-NO" dirty="0"/>
              <a:t>av ammoniakk, fortynnet </a:t>
            </a:r>
            <a:r>
              <a:rPr lang="nb-NO" dirty="0" err="1" smtClean="0"/>
              <a:t>Salmi</a:t>
            </a:r>
            <a:r>
              <a:rPr lang="nb-NO" dirty="0" smtClean="0"/>
              <a:t> (&lt; </a:t>
            </a:r>
            <a:r>
              <a:rPr lang="nb-NO" dirty="0"/>
              <a:t>1% ) </a:t>
            </a:r>
            <a:endParaRPr lang="nb-NO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7 % eddik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Vann med konditorfarge</a:t>
            </a:r>
          </a:p>
          <a:p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540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Hva er kjennetegn på en løsning?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990600" y="1981200"/>
            <a:ext cx="7696200" cy="3680048"/>
          </a:xfrm>
        </p:spPr>
        <p:txBody>
          <a:bodyPr>
            <a:normAutofit fontScale="62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nb-NO" dirty="0"/>
              <a:t>En løsning er en væske som er helt klar og gjennomsiktig.</a:t>
            </a:r>
            <a:br>
              <a:rPr lang="nb-NO" dirty="0"/>
            </a:br>
            <a:r>
              <a:rPr lang="nb-NO" dirty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nb-NO" dirty="0"/>
              <a:t>En løsning kan være farget eller fargeløs</a:t>
            </a:r>
            <a:r>
              <a:rPr lang="nb-NO" dirty="0" smtClean="0"/>
              <a:t>.</a:t>
            </a:r>
            <a:endParaRPr lang="nb-NO" dirty="0"/>
          </a:p>
          <a:p>
            <a:pPr>
              <a:buFont typeface="Arial" pitchFamily="34" charset="0"/>
              <a:buChar char="•"/>
            </a:pPr>
            <a:endParaRPr lang="nb-NO" dirty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Hvis </a:t>
            </a:r>
            <a:r>
              <a:rPr lang="nb-NO" dirty="0"/>
              <a:t>væsken er fargeløs, kan vi ikke alltid avgjøre om væsken er en løsning ved å dampe bort løsemidlet. </a:t>
            </a:r>
            <a:br>
              <a:rPr lang="nb-NO" dirty="0"/>
            </a:b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Hvis </a:t>
            </a:r>
            <a:r>
              <a:rPr lang="nb-NO" dirty="0"/>
              <a:t>det oppløste stoffet er et fast stoff som salt, blir det liggende igjen når vannet damper </a:t>
            </a:r>
            <a:r>
              <a:rPr lang="nb-NO" dirty="0" smtClean="0"/>
              <a:t>bort</a:t>
            </a:r>
            <a:br>
              <a:rPr lang="nb-NO" dirty="0" smtClean="0"/>
            </a:br>
            <a:r>
              <a:rPr lang="nb-NO" dirty="0" smtClean="0"/>
              <a:t>. 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Hvis </a:t>
            </a:r>
            <a:r>
              <a:rPr lang="nb-NO" dirty="0"/>
              <a:t>det oppløste stoffet er en gass, forsvinner gassen når vannet damper bort (for eksempel </a:t>
            </a:r>
            <a:r>
              <a:rPr lang="nb-NO" dirty="0" err="1"/>
              <a:t>Salmi</a:t>
            </a:r>
            <a:r>
              <a:rPr lang="nb-NO" dirty="0"/>
              <a:t> eller saltsyre).</a:t>
            </a:r>
          </a:p>
          <a:p>
            <a:endParaRPr lang="nb-NO" dirty="0" smtClean="0"/>
          </a:p>
          <a:p>
            <a:r>
              <a:rPr lang="nb-NO" dirty="0" smtClean="0"/>
              <a:t>Ikke </a:t>
            </a:r>
            <a:r>
              <a:rPr lang="nb-NO" dirty="0"/>
              <a:t>alle væsker som er klare og gjennomsiktige, er løsninger</a:t>
            </a:r>
            <a:r>
              <a:rPr lang="nb-NO" dirty="0" smtClean="0"/>
              <a:t>.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04.09.2014</a:t>
            </a:r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Brit Skaugrud - Skolelab-kjemi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331640" y="5661248"/>
            <a:ext cx="7545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>
                <a:solidFill>
                  <a:srgbClr val="FF0000"/>
                </a:solidFill>
              </a:rPr>
              <a:t>Demo av reaksjon mellom gasser (ammoniumklorid og lys som brenner)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868144" y="2276872"/>
            <a:ext cx="28803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smtClean="0">
                <a:solidFill>
                  <a:srgbClr val="FF0000"/>
                </a:solidFill>
              </a:rPr>
              <a:t>Laser-demo av </a:t>
            </a:r>
          </a:p>
          <a:p>
            <a:r>
              <a:rPr lang="nb-NO" dirty="0" smtClean="0">
                <a:solidFill>
                  <a:srgbClr val="FF0000"/>
                </a:solidFill>
              </a:rPr>
              <a:t>løsning og blanding</a:t>
            </a:r>
            <a:endParaRPr lang="nb-NO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150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Faremerkingen </a:t>
            </a:r>
            <a:r>
              <a:rPr lang="nb-NO" dirty="0" smtClean="0"/>
              <a:t>avhenger</a:t>
            </a:r>
            <a:br>
              <a:rPr lang="nb-NO" dirty="0" smtClean="0"/>
            </a:br>
            <a:r>
              <a:rPr lang="nb-NO" dirty="0" smtClean="0"/>
              <a:t>av konsentrasjonen</a:t>
            </a:r>
            <a:endParaRPr lang="nb-NO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2686370"/>
              </p:ext>
            </p:extLst>
          </p:nvPr>
        </p:nvGraphicFramePr>
        <p:xfrm>
          <a:off x="692224" y="2147664"/>
          <a:ext cx="7696200" cy="323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5400"/>
                <a:gridCol w="2565400"/>
                <a:gridCol w="2565400"/>
              </a:tblGrid>
              <a:tr h="51169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kons. ammoniakk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ca. 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Salmi</a:t>
                      </a:r>
                      <a:r>
                        <a:rPr lang="nb-NO" dirty="0" smtClean="0"/>
                        <a:t> </a:t>
                      </a:r>
                    </a:p>
                    <a:p>
                      <a:r>
                        <a:rPr lang="nb-NO" dirty="0" smtClean="0"/>
                        <a:t>ca. 9 % ammoniakk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r>
                        <a:rPr lang="nb-NO" dirty="0" smtClean="0"/>
                        <a:t>1-3 % ammoniakk</a:t>
                      </a:r>
                      <a:endParaRPr lang="nb-NO" dirty="0"/>
                    </a:p>
                  </a:txBody>
                  <a:tcPr/>
                </a:tc>
              </a:tr>
              <a:tr h="1292531"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r>
                        <a:rPr lang="nb-NO" dirty="0" smtClean="0"/>
                        <a:t>Fare</a:t>
                      </a:r>
                    </a:p>
                    <a:p>
                      <a:r>
                        <a:rPr lang="nb-NO" sz="1400" dirty="0" smtClean="0"/>
                        <a:t>Gir alvorlige etseskader på hud og øyne.</a:t>
                      </a:r>
                    </a:p>
                    <a:p>
                      <a:r>
                        <a:rPr lang="nb-NO" sz="1400" dirty="0" smtClean="0"/>
                        <a:t>Kan forårsake irritasjon av luftveiene.</a:t>
                      </a:r>
                    </a:p>
                    <a:p>
                      <a:r>
                        <a:rPr lang="nb-NO" sz="1400" dirty="0" smtClean="0"/>
                        <a:t>Meget giftig for liv i vann.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r>
                        <a:rPr lang="nb-NO" dirty="0" smtClean="0"/>
                        <a:t>Fare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Gir alvorlige etseskader på hud og øyne.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Kan forårsake irritasjon av luftveiene.</a:t>
                      </a:r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r>
                        <a:rPr lang="nb-NO" dirty="0" smtClean="0"/>
                        <a:t>Advarsel</a:t>
                      </a:r>
                    </a:p>
                    <a:p>
                      <a:r>
                        <a:rPr kumimoji="0" lang="nb-NO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Gir alvorlig øyeirritasjon. </a:t>
                      </a:r>
                    </a:p>
                    <a:p>
                      <a:r>
                        <a:rPr kumimoji="0" lang="nb-NO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Irriterer huden.</a:t>
                      </a:r>
                      <a:endParaRPr kumimoji="0" lang="nb-NO" sz="1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7664" y="2924944"/>
            <a:ext cx="793821" cy="7927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1485" y="2924945"/>
            <a:ext cx="790355" cy="78925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2924944"/>
            <a:ext cx="785471" cy="78547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8219" y="2928732"/>
            <a:ext cx="793821" cy="79272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6131" y="2928732"/>
            <a:ext cx="785471" cy="78547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3281" y="2936489"/>
            <a:ext cx="793821" cy="792720"/>
          </a:xfrm>
          <a:prstGeom prst="rect">
            <a:avLst/>
          </a:prstGeom>
        </p:spPr>
      </p:pic>
      <p:sp>
        <p:nvSpPr>
          <p:cNvPr id="11" name="Left Brace 10"/>
          <p:cNvSpPr/>
          <p:nvPr/>
        </p:nvSpPr>
        <p:spPr bwMode="auto">
          <a:xfrm rot="16200000">
            <a:off x="3132708" y="3141833"/>
            <a:ext cx="238884" cy="5087977"/>
          </a:xfrm>
          <a:prstGeom prst="leftBrac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9553" y="5805264"/>
            <a:ext cx="56166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>
                <a:solidFill>
                  <a:srgbClr val="FF0000"/>
                </a:solidFill>
              </a:rPr>
              <a:t>Elever i grunnskolen skal ikke eksponeres for disse løsningene</a:t>
            </a:r>
            <a:endParaRPr lang="nb-NO" sz="1400" dirty="0">
              <a:solidFill>
                <a:srgbClr val="FF0000"/>
              </a:solidFill>
            </a:endParaRPr>
          </a:p>
        </p:txBody>
      </p:sp>
      <p:sp>
        <p:nvSpPr>
          <p:cNvPr id="16" name="Bildeforklaring formet som et rektangel 2"/>
          <p:cNvSpPr/>
          <p:nvPr/>
        </p:nvSpPr>
        <p:spPr>
          <a:xfrm>
            <a:off x="6380162" y="5566379"/>
            <a:ext cx="2534730" cy="864096"/>
          </a:xfrm>
          <a:prstGeom prst="wedgeRectCallout">
            <a:avLst>
              <a:gd name="adj1" fmla="val -80214"/>
              <a:gd name="adj2" fmla="val 19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 smtClean="0">
                <a:solidFill>
                  <a:schemeClr val="tx1"/>
                </a:solidFill>
                <a:hlinkClick r:id="rId5"/>
              </a:rPr>
              <a:t>Les mer om oppbevaring og håndtering av kjemikalier i skolen</a:t>
            </a:r>
            <a:endParaRPr lang="nb-NO" sz="1400" b="1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87816" y="5959152"/>
            <a:ext cx="404664" cy="4046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5969979"/>
            <a:ext cx="393291" cy="393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046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Forskjellige atomer</a:t>
            </a:r>
            <a:endParaRPr lang="nb-NO" dirty="0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395536" y="2084075"/>
            <a:ext cx="856895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118 forskjellige atomer, alle har et nummer, et navn og et symbol.</a:t>
            </a:r>
            <a:br>
              <a:rPr kumimoji="0" lang="nb-NO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</a:br>
            <a:r>
              <a:rPr kumimoji="0" lang="nb-NO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Her er noen av dem:</a:t>
            </a:r>
            <a:endParaRPr kumimoji="0" lang="nb-NO" altLang="zh-CN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Mange, veldig mange  atomer sammen blir til stoff. Vi kjenner noen stoffer</a:t>
            </a:r>
            <a:endParaRPr kumimoji="0" lang="nb-NO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/>
          </a:p>
        </p:txBody>
      </p:sp>
      <p:sp>
        <p:nvSpPr>
          <p:cNvPr id="2" name="TextBox 1"/>
          <p:cNvSpPr txBox="1"/>
          <p:nvPr/>
        </p:nvSpPr>
        <p:spPr>
          <a:xfrm>
            <a:off x="5796136" y="805354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FF0000"/>
                </a:solidFill>
              </a:rPr>
              <a:t>Demo av flammefarger</a:t>
            </a:r>
          </a:p>
          <a:p>
            <a:r>
              <a:rPr lang="nb-NO" dirty="0" smtClean="0">
                <a:solidFill>
                  <a:srgbClr val="FF0000"/>
                </a:solidFill>
              </a:rPr>
              <a:t>Husk risikovurdering</a:t>
            </a:r>
            <a:endParaRPr lang="nb-NO" dirty="0">
              <a:solidFill>
                <a:srgbClr val="FF000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95874"/>
              </p:ext>
            </p:extLst>
          </p:nvPr>
        </p:nvGraphicFramePr>
        <p:xfrm>
          <a:off x="467544" y="3065496"/>
          <a:ext cx="7128792" cy="23755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776536"/>
                <a:gridCol w="2304256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1" dirty="0" err="1" smtClean="0">
                          <a:latin typeface="Calibri"/>
                          <a:ea typeface="SimSun"/>
                          <a:cs typeface="Times New Roman"/>
                        </a:rPr>
                        <a:t>Atomnr</a:t>
                      </a:r>
                      <a:endParaRPr lang="nb-NO" sz="2400" b="1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1" dirty="0" smtClean="0">
                          <a:latin typeface="Calibri"/>
                          <a:ea typeface="SimSun"/>
                          <a:cs typeface="Times New Roman"/>
                        </a:rPr>
                        <a:t>Navn</a:t>
                      </a:r>
                      <a:endParaRPr lang="nb-NO" sz="2400" b="1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1" dirty="0" smtClean="0">
                          <a:latin typeface="Calibri"/>
                          <a:ea typeface="SimSun"/>
                          <a:cs typeface="Times New Roman"/>
                        </a:rPr>
                        <a:t>Atomsymbol</a:t>
                      </a:r>
                      <a:endParaRPr lang="nb-NO" sz="2400" b="1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1" dirty="0" smtClean="0">
                          <a:latin typeface="Calibri"/>
                          <a:ea typeface="SimSun"/>
                          <a:cs typeface="Times New Roman"/>
                        </a:rPr>
                        <a:t>Flammefarge</a:t>
                      </a:r>
                      <a:endParaRPr lang="nb-NO" sz="2400" b="1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3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Litium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Li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rød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11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Natrium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Na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gul-oransje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19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Kalium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K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syrinfarge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20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Kalsium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err="1" smtClean="0">
                          <a:latin typeface="Calibri"/>
                          <a:ea typeface="SimSun"/>
                          <a:cs typeface="Times New Roman"/>
                        </a:rPr>
                        <a:t>Ca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mursteinsrød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29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Kobber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err="1" smtClean="0">
                          <a:latin typeface="Calibri"/>
                          <a:ea typeface="SimSun"/>
                          <a:cs typeface="Times New Roman"/>
                        </a:rPr>
                        <a:t>Cu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grønn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160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Faste stoffer, væsker og gasser</a:t>
            </a:r>
            <a:endParaRPr lang="nb-NO" dirty="0"/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Stoffer er mange, VELDIG mange, atomer sammen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              Se deg rundt. </a:t>
            </a:r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           Kan du nevne tre rene stoffer:  </a:t>
            </a:r>
          </a:p>
          <a:p>
            <a:pPr marL="2000250" lvl="4" indent="-285750"/>
            <a:r>
              <a:rPr lang="nb-NO" dirty="0" smtClean="0"/>
              <a:t>ett fast stoff</a:t>
            </a:r>
          </a:p>
          <a:p>
            <a:pPr marL="2000250" lvl="4" indent="-285750"/>
            <a:r>
              <a:rPr lang="nb-NO" dirty="0" smtClean="0"/>
              <a:t>én væske</a:t>
            </a:r>
          </a:p>
          <a:p>
            <a:pPr marL="2000250" lvl="4" indent="-285750"/>
            <a:r>
              <a:rPr lang="nb-NO" dirty="0" smtClean="0"/>
              <a:t>én gass 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9632" y="3573016"/>
            <a:ext cx="9080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83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548680"/>
            <a:ext cx="8496944" cy="6241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7393352" y="5589240"/>
            <a:ext cx="149912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b="1" dirty="0" err="1">
                <a:hlinkClick r:id="rId3"/>
              </a:rPr>
              <a:t>Periodic</a:t>
            </a:r>
            <a:r>
              <a:rPr lang="nb-NO" sz="1400" b="1" dirty="0">
                <a:hlinkClick r:id="rId3"/>
              </a:rPr>
              <a:t> Puzzle</a:t>
            </a:r>
            <a:endParaRPr lang="nb-NO" sz="1400" dirty="0"/>
          </a:p>
        </p:txBody>
      </p:sp>
      <p:pic>
        <p:nvPicPr>
          <p:cNvPr id="7171" name="Picture 3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6411" y="1628800"/>
            <a:ext cx="447401" cy="41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15"/>
          <p:cNvSpPr>
            <a:spLocks noChangeArrowheads="1"/>
          </p:cNvSpPr>
          <p:nvPr/>
        </p:nvSpPr>
        <p:spPr bwMode="auto">
          <a:xfrm>
            <a:off x="2699792" y="1700572"/>
            <a:ext cx="21082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b-NO" b="1" dirty="0" smtClean="0">
                <a:hlinkClick r:id="rId6"/>
              </a:rPr>
              <a:t>Periodesystemet</a:t>
            </a:r>
            <a:endParaRPr lang="en-US" alt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4248" y="188640"/>
            <a:ext cx="1871663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710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10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/>
              <a:t>Atomer</a:t>
            </a:r>
            <a:endParaRPr lang="en-US" altLang="nb-NO"/>
          </a:p>
        </p:txBody>
      </p:sp>
      <p:sp>
        <p:nvSpPr>
          <p:cNvPr id="687110" name="Rectangle 6"/>
          <p:cNvSpPr>
            <a:spLocks noChangeArrowheads="1"/>
          </p:cNvSpPr>
          <p:nvPr/>
        </p:nvSpPr>
        <p:spPr bwMode="auto">
          <a:xfrm>
            <a:off x="4926706" y="1566123"/>
            <a:ext cx="365374" cy="341313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687111" name="Rectangle 7"/>
          <p:cNvSpPr>
            <a:spLocks noChangeArrowheads="1"/>
          </p:cNvSpPr>
          <p:nvPr/>
        </p:nvSpPr>
        <p:spPr bwMode="auto">
          <a:xfrm>
            <a:off x="3119686" y="1545356"/>
            <a:ext cx="365374" cy="341313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687112" name="Text Box 8"/>
          <p:cNvSpPr txBox="1">
            <a:spLocks noChangeArrowheads="1"/>
          </p:cNvSpPr>
          <p:nvPr/>
        </p:nvSpPr>
        <p:spPr bwMode="auto">
          <a:xfrm>
            <a:off x="3500303" y="1546944"/>
            <a:ext cx="114370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metaller</a:t>
            </a:r>
            <a:endParaRPr lang="en-US" altLang="nb-NO" dirty="0"/>
          </a:p>
        </p:txBody>
      </p:sp>
      <p:sp>
        <p:nvSpPr>
          <p:cNvPr id="687113" name="Text Box 9"/>
          <p:cNvSpPr txBox="1">
            <a:spLocks noChangeArrowheads="1"/>
          </p:cNvSpPr>
          <p:nvPr/>
        </p:nvSpPr>
        <p:spPr bwMode="auto">
          <a:xfrm>
            <a:off x="5305366" y="1569298"/>
            <a:ext cx="149888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ikke-metaller</a:t>
            </a:r>
            <a:endParaRPr lang="en-US" altLang="nb-NO" dirty="0"/>
          </a:p>
        </p:txBody>
      </p:sp>
      <p:sp>
        <p:nvSpPr>
          <p:cNvPr id="687116" name="Rectangle 12"/>
          <p:cNvSpPr>
            <a:spLocks noChangeArrowheads="1"/>
          </p:cNvSpPr>
          <p:nvPr/>
        </p:nvSpPr>
        <p:spPr bwMode="auto">
          <a:xfrm>
            <a:off x="7158954" y="1562819"/>
            <a:ext cx="365374" cy="3413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687117" name="Text Box 13"/>
          <p:cNvSpPr txBox="1">
            <a:spLocks noChangeArrowheads="1"/>
          </p:cNvSpPr>
          <p:nvPr/>
        </p:nvSpPr>
        <p:spPr bwMode="auto">
          <a:xfrm>
            <a:off x="7565474" y="1565994"/>
            <a:ext cx="966966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karbon</a:t>
            </a:r>
            <a:endParaRPr lang="en-US" altLang="nb-NO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2204864"/>
            <a:ext cx="6064150" cy="3252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2598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Kjemiske forbindelser</a:t>
            </a:r>
            <a:br>
              <a:rPr lang="nb-NO" dirty="0" smtClean="0"/>
            </a:br>
            <a:r>
              <a:rPr lang="nb-NO" dirty="0" smtClean="0"/>
              <a:t>består av minst to forskjellige atomer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2276873"/>
            <a:ext cx="7200800" cy="367240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dirty="0"/>
              <a:t>Siden vi har to grupper av atomer, kan de kombineres på tre </a:t>
            </a:r>
            <a:r>
              <a:rPr lang="nb-NO" dirty="0" smtClean="0"/>
              <a:t>måter</a:t>
            </a:r>
            <a:br>
              <a:rPr lang="nb-NO" dirty="0" smtClean="0"/>
            </a:br>
            <a:endParaRPr lang="nb-NO" dirty="0"/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Atomer som hører til gruppen metaller </a:t>
            </a:r>
            <a:br>
              <a:rPr lang="nb-NO" dirty="0"/>
            </a:br>
            <a:r>
              <a:rPr lang="nb-NO" dirty="0"/>
              <a:t>(</a:t>
            </a:r>
            <a:r>
              <a:rPr lang="nb-NO" dirty="0">
                <a:solidFill>
                  <a:srgbClr val="0070C0"/>
                </a:solidFill>
              </a:rPr>
              <a:t>bare blå = metaller</a:t>
            </a:r>
            <a:r>
              <a:rPr lang="nb-NO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Atomer som hører til gruppen ikke-metaller </a:t>
            </a:r>
            <a:br>
              <a:rPr lang="nb-NO" dirty="0"/>
            </a:br>
            <a:r>
              <a:rPr lang="nb-NO" dirty="0"/>
              <a:t>(</a:t>
            </a:r>
            <a:r>
              <a:rPr lang="nb-NO" dirty="0">
                <a:solidFill>
                  <a:srgbClr val="FF0000"/>
                </a:solidFill>
              </a:rPr>
              <a:t>bare røde = molekyler eller nettverksmolekyler</a:t>
            </a:r>
            <a:r>
              <a:rPr lang="nb-NO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Atomer fra begge gruppene </a:t>
            </a:r>
            <a:br>
              <a:rPr lang="nb-NO" dirty="0"/>
            </a:br>
            <a:r>
              <a:rPr lang="nb-NO" dirty="0"/>
              <a:t>(både </a:t>
            </a:r>
            <a:r>
              <a:rPr lang="nb-NO" dirty="0">
                <a:solidFill>
                  <a:srgbClr val="FF0000"/>
                </a:solidFill>
              </a:rPr>
              <a:t>røde</a:t>
            </a:r>
            <a:r>
              <a:rPr lang="nb-NO" dirty="0"/>
              <a:t> og </a:t>
            </a:r>
            <a:r>
              <a:rPr lang="nb-NO" dirty="0">
                <a:solidFill>
                  <a:srgbClr val="0070C0"/>
                </a:solidFill>
              </a:rPr>
              <a:t>blå</a:t>
            </a:r>
            <a:r>
              <a:rPr lang="nb-NO" dirty="0"/>
              <a:t> = </a:t>
            </a:r>
            <a:r>
              <a:rPr lang="nb-NO" dirty="0" err="1">
                <a:solidFill>
                  <a:srgbClr val="0070C0"/>
                </a:solidFill>
              </a:rPr>
              <a:t>i</a:t>
            </a:r>
            <a:r>
              <a:rPr lang="nb-NO" dirty="0" err="1">
                <a:solidFill>
                  <a:srgbClr val="FF0000"/>
                </a:solidFill>
              </a:rPr>
              <a:t>o</a:t>
            </a:r>
            <a:r>
              <a:rPr lang="nb-NO" dirty="0" err="1">
                <a:solidFill>
                  <a:srgbClr val="0070C0"/>
                </a:solidFill>
              </a:rPr>
              <a:t>n</a:t>
            </a:r>
            <a:r>
              <a:rPr lang="nb-NO" dirty="0" err="1">
                <a:solidFill>
                  <a:srgbClr val="FF0000"/>
                </a:solidFill>
              </a:rPr>
              <a:t>e</a:t>
            </a:r>
            <a:r>
              <a:rPr lang="nb-NO" dirty="0" err="1">
                <a:solidFill>
                  <a:srgbClr val="0070C0"/>
                </a:solidFill>
              </a:rPr>
              <a:t>f</a:t>
            </a:r>
            <a:r>
              <a:rPr lang="nb-NO" dirty="0" err="1">
                <a:solidFill>
                  <a:srgbClr val="FF0000"/>
                </a:solidFill>
              </a:rPr>
              <a:t>o</a:t>
            </a:r>
            <a:r>
              <a:rPr lang="nb-NO" dirty="0" err="1">
                <a:solidFill>
                  <a:srgbClr val="0070C0"/>
                </a:solidFill>
              </a:rPr>
              <a:t>r</a:t>
            </a:r>
            <a:r>
              <a:rPr lang="nb-NO" dirty="0" err="1">
                <a:solidFill>
                  <a:srgbClr val="FF0000"/>
                </a:solidFill>
              </a:rPr>
              <a:t>b</a:t>
            </a:r>
            <a:r>
              <a:rPr lang="nb-NO" dirty="0" err="1">
                <a:solidFill>
                  <a:srgbClr val="0070C0"/>
                </a:solidFill>
              </a:rPr>
              <a:t>i</a:t>
            </a:r>
            <a:r>
              <a:rPr lang="nb-NO" dirty="0" err="1">
                <a:solidFill>
                  <a:srgbClr val="FF0000"/>
                </a:solidFill>
              </a:rPr>
              <a:t>n</a:t>
            </a:r>
            <a:r>
              <a:rPr lang="nb-NO" dirty="0" err="1">
                <a:solidFill>
                  <a:srgbClr val="0070C0"/>
                </a:solidFill>
              </a:rPr>
              <a:t>d</a:t>
            </a:r>
            <a:r>
              <a:rPr lang="nb-NO" dirty="0" err="1">
                <a:solidFill>
                  <a:srgbClr val="FF0000"/>
                </a:solidFill>
              </a:rPr>
              <a:t>e</a:t>
            </a:r>
            <a:r>
              <a:rPr lang="nb-NO" dirty="0" err="1">
                <a:solidFill>
                  <a:srgbClr val="0070C0"/>
                </a:solidFill>
              </a:rPr>
              <a:t>l</a:t>
            </a:r>
            <a:r>
              <a:rPr lang="nb-NO" dirty="0" err="1">
                <a:solidFill>
                  <a:srgbClr val="FF0000"/>
                </a:solidFill>
              </a:rPr>
              <a:t>s</a:t>
            </a:r>
            <a:r>
              <a:rPr lang="nb-NO" dirty="0" err="1">
                <a:solidFill>
                  <a:srgbClr val="0070C0"/>
                </a:solidFill>
              </a:rPr>
              <a:t>e</a:t>
            </a:r>
            <a:r>
              <a:rPr lang="nb-NO" dirty="0" err="1">
                <a:solidFill>
                  <a:srgbClr val="FF0000"/>
                </a:solidFill>
              </a:rPr>
              <a:t>r</a:t>
            </a:r>
            <a:r>
              <a:rPr lang="nb-NO" dirty="0"/>
              <a:t>)</a:t>
            </a:r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 smtClean="0"/>
              <a:t>Brit </a:t>
            </a:r>
            <a:r>
              <a:rPr lang="nb-NO" dirty="0" err="1" smtClean="0"/>
              <a:t>Skaugrud</a:t>
            </a:r>
            <a:r>
              <a:rPr lang="nb-NO" dirty="0" smtClean="0"/>
              <a:t> - </a:t>
            </a:r>
            <a:r>
              <a:rPr lang="nb-NO" dirty="0" err="1" smtClean="0"/>
              <a:t>Skolelab</a:t>
            </a:r>
            <a:r>
              <a:rPr lang="nb-NO" dirty="0" smtClean="0"/>
              <a:t>-kjemi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2435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130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nb-NO" altLang="nb-NO" dirty="0" smtClean="0">
                <a:solidFill>
                  <a:schemeClr val="tx1"/>
                </a:solidFill>
              </a:rPr>
              <a:t>”Uendelige</a:t>
            </a:r>
            <a:r>
              <a:rPr lang="nb-NO" altLang="nb-NO" dirty="0">
                <a:solidFill>
                  <a:schemeClr val="tx1"/>
                </a:solidFill>
              </a:rPr>
              <a:t>” partikler</a:t>
            </a:r>
            <a:endParaRPr lang="en-US" altLang="nb-NO" dirty="0">
              <a:solidFill>
                <a:schemeClr val="tx1"/>
              </a:solidFill>
            </a:endParaRPr>
          </a:p>
        </p:txBody>
      </p:sp>
      <p:sp>
        <p:nvSpPr>
          <p:cNvPr id="688131" name="Text Box 3"/>
          <p:cNvSpPr txBox="1">
            <a:spLocks noChangeArrowheads="1"/>
          </p:cNvSpPr>
          <p:nvPr/>
        </p:nvSpPr>
        <p:spPr bwMode="auto">
          <a:xfrm>
            <a:off x="7456860" y="551855"/>
            <a:ext cx="12916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metaller</a:t>
            </a:r>
            <a:endParaRPr lang="en-US" altLang="nb-NO" dirty="0"/>
          </a:p>
        </p:txBody>
      </p:sp>
      <p:sp>
        <p:nvSpPr>
          <p:cNvPr id="688132" name="Text Box 4"/>
          <p:cNvSpPr txBox="1">
            <a:spLocks noChangeArrowheads="1"/>
          </p:cNvSpPr>
          <p:nvPr/>
        </p:nvSpPr>
        <p:spPr bwMode="auto">
          <a:xfrm>
            <a:off x="5118074" y="551855"/>
            <a:ext cx="19742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ikke-metaller</a:t>
            </a:r>
            <a:endParaRPr lang="en-US" altLang="nb-NO" dirty="0"/>
          </a:p>
        </p:txBody>
      </p:sp>
      <p:sp>
        <p:nvSpPr>
          <p:cNvPr id="688133" name="Rectangle 5"/>
          <p:cNvSpPr>
            <a:spLocks noChangeArrowheads="1"/>
          </p:cNvSpPr>
          <p:nvPr/>
        </p:nvSpPr>
        <p:spPr bwMode="auto">
          <a:xfrm>
            <a:off x="6999660" y="548680"/>
            <a:ext cx="341312" cy="341313"/>
          </a:xfrm>
          <a:prstGeom prst="rect">
            <a:avLst/>
          </a:prstGeom>
          <a:solidFill>
            <a:srgbClr val="0000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688134" name="Group 6"/>
          <p:cNvGrpSpPr>
            <a:grpSpLocks/>
          </p:cNvGrpSpPr>
          <p:nvPr/>
        </p:nvGrpSpPr>
        <p:grpSpPr bwMode="auto">
          <a:xfrm>
            <a:off x="422275" y="2995613"/>
            <a:ext cx="1374775" cy="2767012"/>
            <a:chOff x="266" y="2139"/>
            <a:chExt cx="866" cy="1743"/>
          </a:xfrm>
        </p:grpSpPr>
        <p:sp>
          <p:nvSpPr>
            <p:cNvPr id="688135" name="Rectangle 7"/>
            <p:cNvSpPr>
              <a:spLocks noChangeArrowheads="1"/>
            </p:cNvSpPr>
            <p:nvPr/>
          </p:nvSpPr>
          <p:spPr bwMode="auto">
            <a:xfrm>
              <a:off x="290" y="2139"/>
              <a:ext cx="749" cy="749"/>
            </a:xfrm>
            <a:prstGeom prst="rect">
              <a:avLst/>
            </a:prstGeom>
            <a:solidFill>
              <a:srgbClr val="0000FF"/>
            </a:solidFill>
            <a:ln w="2857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887400" prstMaterial="legacyMetal">
              <a:bevelT w="13500" h="13500" prst="angle"/>
              <a:bevelB w="13500" h="13500" prst="angle"/>
              <a:extrusionClr>
                <a:srgbClr val="0000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nb-NO"/>
            </a:p>
          </p:txBody>
        </p:sp>
        <p:grpSp>
          <p:nvGrpSpPr>
            <p:cNvPr id="688136" name="Group 8"/>
            <p:cNvGrpSpPr>
              <a:grpSpLocks/>
            </p:cNvGrpSpPr>
            <p:nvPr/>
          </p:nvGrpSpPr>
          <p:grpSpPr bwMode="auto">
            <a:xfrm>
              <a:off x="266" y="3026"/>
              <a:ext cx="866" cy="856"/>
              <a:chOff x="1944" y="2415"/>
              <a:chExt cx="866" cy="856"/>
            </a:xfrm>
          </p:grpSpPr>
          <p:grpSp>
            <p:nvGrpSpPr>
              <p:cNvPr id="688137" name="Group 9"/>
              <p:cNvGrpSpPr>
                <a:grpSpLocks/>
              </p:cNvGrpSpPr>
              <p:nvPr/>
            </p:nvGrpSpPr>
            <p:grpSpPr bwMode="auto">
              <a:xfrm>
                <a:off x="1944" y="2415"/>
                <a:ext cx="862" cy="429"/>
                <a:chOff x="1944" y="2415"/>
                <a:chExt cx="862" cy="429"/>
              </a:xfrm>
            </p:grpSpPr>
            <p:sp>
              <p:nvSpPr>
                <p:cNvPr id="688138" name="Rectangle 10"/>
                <p:cNvSpPr>
                  <a:spLocks noChangeArrowheads="1"/>
                </p:cNvSpPr>
                <p:nvPr/>
              </p:nvSpPr>
              <p:spPr bwMode="auto">
                <a:xfrm>
                  <a:off x="1944" y="2415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39" name="Rectangle 11"/>
                <p:cNvSpPr>
                  <a:spLocks noChangeArrowheads="1"/>
                </p:cNvSpPr>
                <p:nvPr/>
              </p:nvSpPr>
              <p:spPr bwMode="auto">
                <a:xfrm>
                  <a:off x="2164" y="2416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40" name="Rectangle 12"/>
                <p:cNvSpPr>
                  <a:spLocks noChangeArrowheads="1"/>
                </p:cNvSpPr>
                <p:nvPr/>
              </p:nvSpPr>
              <p:spPr bwMode="auto">
                <a:xfrm>
                  <a:off x="2590" y="2415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41" name="Rectangle 13"/>
                <p:cNvSpPr>
                  <a:spLocks noChangeArrowheads="1"/>
                </p:cNvSpPr>
                <p:nvPr/>
              </p:nvSpPr>
              <p:spPr bwMode="auto">
                <a:xfrm>
                  <a:off x="2379" y="2416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42" name="Rectangle 14"/>
                <p:cNvSpPr>
                  <a:spLocks noChangeArrowheads="1"/>
                </p:cNvSpPr>
                <p:nvPr/>
              </p:nvSpPr>
              <p:spPr bwMode="auto">
                <a:xfrm>
                  <a:off x="1945" y="262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43" name="Rectangle 15"/>
                <p:cNvSpPr>
                  <a:spLocks noChangeArrowheads="1"/>
                </p:cNvSpPr>
                <p:nvPr/>
              </p:nvSpPr>
              <p:spPr bwMode="auto">
                <a:xfrm>
                  <a:off x="2165" y="2629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44" name="Rectangle 16"/>
                <p:cNvSpPr>
                  <a:spLocks noChangeArrowheads="1"/>
                </p:cNvSpPr>
                <p:nvPr/>
              </p:nvSpPr>
              <p:spPr bwMode="auto">
                <a:xfrm>
                  <a:off x="2591" y="262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45" name="Rectangle 17"/>
                <p:cNvSpPr>
                  <a:spLocks noChangeArrowheads="1"/>
                </p:cNvSpPr>
                <p:nvPr/>
              </p:nvSpPr>
              <p:spPr bwMode="auto">
                <a:xfrm>
                  <a:off x="2380" y="2629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688146" name="Group 18"/>
              <p:cNvGrpSpPr>
                <a:grpSpLocks/>
              </p:cNvGrpSpPr>
              <p:nvPr/>
            </p:nvGrpSpPr>
            <p:grpSpPr bwMode="auto">
              <a:xfrm>
                <a:off x="1948" y="2842"/>
                <a:ext cx="862" cy="429"/>
                <a:chOff x="1944" y="2415"/>
                <a:chExt cx="862" cy="429"/>
              </a:xfrm>
            </p:grpSpPr>
            <p:sp>
              <p:nvSpPr>
                <p:cNvPr id="688147" name="Rectangle 19"/>
                <p:cNvSpPr>
                  <a:spLocks noChangeArrowheads="1"/>
                </p:cNvSpPr>
                <p:nvPr/>
              </p:nvSpPr>
              <p:spPr bwMode="auto">
                <a:xfrm>
                  <a:off x="1944" y="2415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48" name="Rectangle 20"/>
                <p:cNvSpPr>
                  <a:spLocks noChangeArrowheads="1"/>
                </p:cNvSpPr>
                <p:nvPr/>
              </p:nvSpPr>
              <p:spPr bwMode="auto">
                <a:xfrm>
                  <a:off x="2164" y="2416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49" name="Rectangle 21"/>
                <p:cNvSpPr>
                  <a:spLocks noChangeArrowheads="1"/>
                </p:cNvSpPr>
                <p:nvPr/>
              </p:nvSpPr>
              <p:spPr bwMode="auto">
                <a:xfrm>
                  <a:off x="2590" y="2415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50" name="Rectangle 22"/>
                <p:cNvSpPr>
                  <a:spLocks noChangeArrowheads="1"/>
                </p:cNvSpPr>
                <p:nvPr/>
              </p:nvSpPr>
              <p:spPr bwMode="auto">
                <a:xfrm>
                  <a:off x="2379" y="2416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51" name="Rectangle 23"/>
                <p:cNvSpPr>
                  <a:spLocks noChangeArrowheads="1"/>
                </p:cNvSpPr>
                <p:nvPr/>
              </p:nvSpPr>
              <p:spPr bwMode="auto">
                <a:xfrm>
                  <a:off x="1945" y="262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52" name="Rectangle 24"/>
                <p:cNvSpPr>
                  <a:spLocks noChangeArrowheads="1"/>
                </p:cNvSpPr>
                <p:nvPr/>
              </p:nvSpPr>
              <p:spPr bwMode="auto">
                <a:xfrm>
                  <a:off x="2165" y="2629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53" name="Rectangle 25"/>
                <p:cNvSpPr>
                  <a:spLocks noChangeArrowheads="1"/>
                </p:cNvSpPr>
                <p:nvPr/>
              </p:nvSpPr>
              <p:spPr bwMode="auto">
                <a:xfrm>
                  <a:off x="2591" y="262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54" name="Rectangle 26"/>
                <p:cNvSpPr>
                  <a:spLocks noChangeArrowheads="1"/>
                </p:cNvSpPr>
                <p:nvPr/>
              </p:nvSpPr>
              <p:spPr bwMode="auto">
                <a:xfrm>
                  <a:off x="2380" y="2629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</p:grpSp>
      <p:sp>
        <p:nvSpPr>
          <p:cNvPr id="688155" name="Rectangle 27"/>
          <p:cNvSpPr>
            <a:spLocks noChangeArrowheads="1"/>
          </p:cNvSpPr>
          <p:nvPr/>
        </p:nvSpPr>
        <p:spPr bwMode="auto">
          <a:xfrm>
            <a:off x="4685952" y="548680"/>
            <a:ext cx="341312" cy="341313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688156" name="Group 28"/>
          <p:cNvGrpSpPr>
            <a:grpSpLocks/>
          </p:cNvGrpSpPr>
          <p:nvPr/>
        </p:nvGrpSpPr>
        <p:grpSpPr bwMode="auto">
          <a:xfrm>
            <a:off x="3160713" y="2954338"/>
            <a:ext cx="1374775" cy="2849562"/>
            <a:chOff x="1970" y="2003"/>
            <a:chExt cx="866" cy="1795"/>
          </a:xfrm>
        </p:grpSpPr>
        <p:grpSp>
          <p:nvGrpSpPr>
            <p:cNvPr id="688157" name="Group 29"/>
            <p:cNvGrpSpPr>
              <a:grpSpLocks/>
            </p:cNvGrpSpPr>
            <p:nvPr/>
          </p:nvGrpSpPr>
          <p:grpSpPr bwMode="auto">
            <a:xfrm>
              <a:off x="1970" y="2930"/>
              <a:ext cx="866" cy="868"/>
              <a:chOff x="1728" y="2969"/>
              <a:chExt cx="866" cy="868"/>
            </a:xfrm>
          </p:grpSpPr>
          <p:sp>
            <p:nvSpPr>
              <p:cNvPr id="688158" name="Rectangle 30"/>
              <p:cNvSpPr>
                <a:spLocks noChangeArrowheads="1"/>
              </p:cNvSpPr>
              <p:nvPr/>
            </p:nvSpPr>
            <p:spPr bwMode="auto">
              <a:xfrm>
                <a:off x="1731" y="3402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59" name="Rectangle 31"/>
              <p:cNvSpPr>
                <a:spLocks noChangeArrowheads="1"/>
              </p:cNvSpPr>
              <p:nvPr/>
            </p:nvSpPr>
            <p:spPr bwMode="auto">
              <a:xfrm>
                <a:off x="1943" y="3402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60" name="Rectangle 32"/>
              <p:cNvSpPr>
                <a:spLocks noChangeArrowheads="1"/>
              </p:cNvSpPr>
              <p:nvPr/>
            </p:nvSpPr>
            <p:spPr bwMode="auto">
              <a:xfrm>
                <a:off x="2156" y="3403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61" name="Rectangle 33"/>
              <p:cNvSpPr>
                <a:spLocks noChangeArrowheads="1"/>
              </p:cNvSpPr>
              <p:nvPr/>
            </p:nvSpPr>
            <p:spPr bwMode="auto">
              <a:xfrm>
                <a:off x="2375" y="3403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62" name="Rectangle 34"/>
              <p:cNvSpPr>
                <a:spLocks noChangeArrowheads="1"/>
              </p:cNvSpPr>
              <p:nvPr/>
            </p:nvSpPr>
            <p:spPr bwMode="auto">
              <a:xfrm>
                <a:off x="1735" y="3621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63" name="Rectangle 35"/>
              <p:cNvSpPr>
                <a:spLocks noChangeArrowheads="1"/>
              </p:cNvSpPr>
              <p:nvPr/>
            </p:nvSpPr>
            <p:spPr bwMode="auto">
              <a:xfrm>
                <a:off x="1947" y="3621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64" name="Rectangle 36"/>
              <p:cNvSpPr>
                <a:spLocks noChangeArrowheads="1"/>
              </p:cNvSpPr>
              <p:nvPr/>
            </p:nvSpPr>
            <p:spPr bwMode="auto">
              <a:xfrm>
                <a:off x="2160" y="3622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65" name="Rectangle 37"/>
              <p:cNvSpPr>
                <a:spLocks noChangeArrowheads="1"/>
              </p:cNvSpPr>
              <p:nvPr/>
            </p:nvSpPr>
            <p:spPr bwMode="auto">
              <a:xfrm>
                <a:off x="2379" y="3622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66" name="Rectangle 38"/>
              <p:cNvSpPr>
                <a:spLocks noChangeArrowheads="1"/>
              </p:cNvSpPr>
              <p:nvPr/>
            </p:nvSpPr>
            <p:spPr bwMode="auto">
              <a:xfrm>
                <a:off x="1728" y="2969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67" name="Rectangle 39"/>
              <p:cNvSpPr>
                <a:spLocks noChangeArrowheads="1"/>
              </p:cNvSpPr>
              <p:nvPr/>
            </p:nvSpPr>
            <p:spPr bwMode="auto">
              <a:xfrm>
                <a:off x="1940" y="2969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68" name="Rectangle 40"/>
              <p:cNvSpPr>
                <a:spLocks noChangeArrowheads="1"/>
              </p:cNvSpPr>
              <p:nvPr/>
            </p:nvSpPr>
            <p:spPr bwMode="auto">
              <a:xfrm>
                <a:off x="2153" y="2970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69" name="Rectangle 41"/>
              <p:cNvSpPr>
                <a:spLocks noChangeArrowheads="1"/>
              </p:cNvSpPr>
              <p:nvPr/>
            </p:nvSpPr>
            <p:spPr bwMode="auto">
              <a:xfrm>
                <a:off x="2372" y="2970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70" name="Rectangle 42"/>
              <p:cNvSpPr>
                <a:spLocks noChangeArrowheads="1"/>
              </p:cNvSpPr>
              <p:nvPr/>
            </p:nvSpPr>
            <p:spPr bwMode="auto">
              <a:xfrm>
                <a:off x="1732" y="3188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71" name="Rectangle 43"/>
              <p:cNvSpPr>
                <a:spLocks noChangeArrowheads="1"/>
              </p:cNvSpPr>
              <p:nvPr/>
            </p:nvSpPr>
            <p:spPr bwMode="auto">
              <a:xfrm>
                <a:off x="1944" y="3188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72" name="Rectangle 44"/>
              <p:cNvSpPr>
                <a:spLocks noChangeArrowheads="1"/>
              </p:cNvSpPr>
              <p:nvPr/>
            </p:nvSpPr>
            <p:spPr bwMode="auto">
              <a:xfrm>
                <a:off x="2157" y="3189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73" name="Rectangle 45"/>
              <p:cNvSpPr>
                <a:spLocks noChangeArrowheads="1"/>
              </p:cNvSpPr>
              <p:nvPr/>
            </p:nvSpPr>
            <p:spPr bwMode="auto">
              <a:xfrm>
                <a:off x="2376" y="3189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688174" name="Rectangle 46"/>
            <p:cNvSpPr>
              <a:spLocks noChangeArrowheads="1"/>
            </p:cNvSpPr>
            <p:nvPr/>
          </p:nvSpPr>
          <p:spPr bwMode="auto">
            <a:xfrm>
              <a:off x="1997" y="2003"/>
              <a:ext cx="812" cy="812"/>
            </a:xfrm>
            <a:prstGeom prst="rect">
              <a:avLst/>
            </a:prstGeom>
            <a:solidFill>
              <a:srgbClr val="FF00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887400" prstMaterial="legacyPlastic">
              <a:bevelT w="13500" h="13500" prst="angle"/>
              <a:bevelB w="13500" h="13500" prst="angle"/>
              <a:extrusionClr>
                <a:srgbClr val="FF00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nb-NO"/>
            </a:p>
          </p:txBody>
        </p:sp>
      </p:grpSp>
      <p:grpSp>
        <p:nvGrpSpPr>
          <p:cNvPr id="688175" name="Group 47"/>
          <p:cNvGrpSpPr>
            <a:grpSpLocks/>
          </p:cNvGrpSpPr>
          <p:nvPr/>
        </p:nvGrpSpPr>
        <p:grpSpPr bwMode="auto">
          <a:xfrm>
            <a:off x="6272213" y="2919413"/>
            <a:ext cx="1395412" cy="2919412"/>
            <a:chOff x="3550" y="2034"/>
            <a:chExt cx="879" cy="1839"/>
          </a:xfrm>
        </p:grpSpPr>
        <p:grpSp>
          <p:nvGrpSpPr>
            <p:cNvPr id="688176" name="Group 48"/>
            <p:cNvGrpSpPr>
              <a:grpSpLocks/>
            </p:cNvGrpSpPr>
            <p:nvPr/>
          </p:nvGrpSpPr>
          <p:grpSpPr bwMode="auto">
            <a:xfrm>
              <a:off x="3551" y="3023"/>
              <a:ext cx="878" cy="850"/>
              <a:chOff x="2523" y="3044"/>
              <a:chExt cx="878" cy="850"/>
            </a:xfrm>
          </p:grpSpPr>
          <p:grpSp>
            <p:nvGrpSpPr>
              <p:cNvPr id="688177" name="Group 49"/>
              <p:cNvGrpSpPr>
                <a:grpSpLocks/>
              </p:cNvGrpSpPr>
              <p:nvPr/>
            </p:nvGrpSpPr>
            <p:grpSpPr bwMode="auto">
              <a:xfrm>
                <a:off x="2526" y="3044"/>
                <a:ext cx="875" cy="429"/>
                <a:chOff x="2526" y="3044"/>
                <a:chExt cx="875" cy="429"/>
              </a:xfrm>
            </p:grpSpPr>
            <p:sp>
              <p:nvSpPr>
                <p:cNvPr id="688178" name="Rectangle 50"/>
                <p:cNvSpPr>
                  <a:spLocks noChangeArrowheads="1"/>
                </p:cNvSpPr>
                <p:nvPr/>
              </p:nvSpPr>
              <p:spPr bwMode="auto">
                <a:xfrm>
                  <a:off x="2526" y="3044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79" name="Rectangle 51"/>
                <p:cNvSpPr>
                  <a:spLocks noChangeArrowheads="1"/>
                </p:cNvSpPr>
                <p:nvPr/>
              </p:nvSpPr>
              <p:spPr bwMode="auto">
                <a:xfrm>
                  <a:off x="2752" y="3044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80" name="Rectangle 52"/>
                <p:cNvSpPr>
                  <a:spLocks noChangeArrowheads="1"/>
                </p:cNvSpPr>
                <p:nvPr/>
              </p:nvSpPr>
              <p:spPr bwMode="auto">
                <a:xfrm>
                  <a:off x="2533" y="3258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81" name="Rectangle 53"/>
                <p:cNvSpPr>
                  <a:spLocks noChangeArrowheads="1"/>
                </p:cNvSpPr>
                <p:nvPr/>
              </p:nvSpPr>
              <p:spPr bwMode="auto">
                <a:xfrm>
                  <a:off x="2960" y="3258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82" name="Rectangle 54"/>
                <p:cNvSpPr>
                  <a:spLocks noChangeArrowheads="1"/>
                </p:cNvSpPr>
                <p:nvPr/>
              </p:nvSpPr>
              <p:spPr bwMode="auto">
                <a:xfrm>
                  <a:off x="3186" y="3044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83" name="Rectangle 55"/>
                <p:cNvSpPr>
                  <a:spLocks noChangeArrowheads="1"/>
                </p:cNvSpPr>
                <p:nvPr/>
              </p:nvSpPr>
              <p:spPr bwMode="auto">
                <a:xfrm>
                  <a:off x="3177" y="325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84" name="Rectangle 56"/>
                <p:cNvSpPr>
                  <a:spLocks noChangeArrowheads="1"/>
                </p:cNvSpPr>
                <p:nvPr/>
              </p:nvSpPr>
              <p:spPr bwMode="auto">
                <a:xfrm>
                  <a:off x="2966" y="3044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85" name="Rectangle 57"/>
                <p:cNvSpPr>
                  <a:spLocks noChangeArrowheads="1"/>
                </p:cNvSpPr>
                <p:nvPr/>
              </p:nvSpPr>
              <p:spPr bwMode="auto">
                <a:xfrm>
                  <a:off x="2741" y="325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688186" name="Group 58"/>
              <p:cNvGrpSpPr>
                <a:grpSpLocks/>
              </p:cNvGrpSpPr>
              <p:nvPr/>
            </p:nvGrpSpPr>
            <p:grpSpPr bwMode="auto">
              <a:xfrm>
                <a:off x="2523" y="3465"/>
                <a:ext cx="875" cy="429"/>
                <a:chOff x="2526" y="3044"/>
                <a:chExt cx="875" cy="429"/>
              </a:xfrm>
            </p:grpSpPr>
            <p:sp>
              <p:nvSpPr>
                <p:cNvPr id="688187" name="Rectangle 59"/>
                <p:cNvSpPr>
                  <a:spLocks noChangeArrowheads="1"/>
                </p:cNvSpPr>
                <p:nvPr/>
              </p:nvSpPr>
              <p:spPr bwMode="auto">
                <a:xfrm>
                  <a:off x="2526" y="3044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88" name="Rectangle 60"/>
                <p:cNvSpPr>
                  <a:spLocks noChangeArrowheads="1"/>
                </p:cNvSpPr>
                <p:nvPr/>
              </p:nvSpPr>
              <p:spPr bwMode="auto">
                <a:xfrm>
                  <a:off x="2752" y="3044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89" name="Rectangle 61"/>
                <p:cNvSpPr>
                  <a:spLocks noChangeArrowheads="1"/>
                </p:cNvSpPr>
                <p:nvPr/>
              </p:nvSpPr>
              <p:spPr bwMode="auto">
                <a:xfrm>
                  <a:off x="2533" y="3258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90" name="Rectangle 62"/>
                <p:cNvSpPr>
                  <a:spLocks noChangeArrowheads="1"/>
                </p:cNvSpPr>
                <p:nvPr/>
              </p:nvSpPr>
              <p:spPr bwMode="auto">
                <a:xfrm>
                  <a:off x="2960" y="3258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91" name="Rectangle 63"/>
                <p:cNvSpPr>
                  <a:spLocks noChangeArrowheads="1"/>
                </p:cNvSpPr>
                <p:nvPr/>
              </p:nvSpPr>
              <p:spPr bwMode="auto">
                <a:xfrm>
                  <a:off x="3186" y="3044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92" name="Rectangle 64"/>
                <p:cNvSpPr>
                  <a:spLocks noChangeArrowheads="1"/>
                </p:cNvSpPr>
                <p:nvPr/>
              </p:nvSpPr>
              <p:spPr bwMode="auto">
                <a:xfrm>
                  <a:off x="3177" y="325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93" name="Rectangle 65"/>
                <p:cNvSpPr>
                  <a:spLocks noChangeArrowheads="1"/>
                </p:cNvSpPr>
                <p:nvPr/>
              </p:nvSpPr>
              <p:spPr bwMode="auto">
                <a:xfrm>
                  <a:off x="2966" y="3044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94" name="Rectangle 66"/>
                <p:cNvSpPr>
                  <a:spLocks noChangeArrowheads="1"/>
                </p:cNvSpPr>
                <p:nvPr/>
              </p:nvSpPr>
              <p:spPr bwMode="auto">
                <a:xfrm>
                  <a:off x="2741" y="325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688195" name="Group 67"/>
            <p:cNvGrpSpPr>
              <a:grpSpLocks/>
            </p:cNvGrpSpPr>
            <p:nvPr/>
          </p:nvGrpSpPr>
          <p:grpSpPr bwMode="auto">
            <a:xfrm>
              <a:off x="3550" y="2034"/>
              <a:ext cx="878" cy="850"/>
              <a:chOff x="2523" y="3044"/>
              <a:chExt cx="878" cy="850"/>
            </a:xfrm>
          </p:grpSpPr>
          <p:grpSp>
            <p:nvGrpSpPr>
              <p:cNvPr id="688196" name="Group 68"/>
              <p:cNvGrpSpPr>
                <a:grpSpLocks/>
              </p:cNvGrpSpPr>
              <p:nvPr/>
            </p:nvGrpSpPr>
            <p:grpSpPr bwMode="auto">
              <a:xfrm>
                <a:off x="2526" y="3044"/>
                <a:ext cx="875" cy="429"/>
                <a:chOff x="2526" y="3044"/>
                <a:chExt cx="875" cy="429"/>
              </a:xfrm>
            </p:grpSpPr>
            <p:sp>
              <p:nvSpPr>
                <p:cNvPr id="688197" name="Rectangle 69"/>
                <p:cNvSpPr>
                  <a:spLocks noChangeArrowheads="1"/>
                </p:cNvSpPr>
                <p:nvPr/>
              </p:nvSpPr>
              <p:spPr bwMode="auto">
                <a:xfrm>
                  <a:off x="2526" y="3044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miter lim="800000"/>
                  <a:headEnd/>
                  <a:tailEnd/>
                </a:ln>
                <a:effectLst/>
                <a:scene3d>
                  <a:camera prst="legacyObliqueTopRight"/>
                  <a:lightRig rig="legacyFlat3" dir="b"/>
                </a:scene3d>
                <a:sp3d extrusionH="430200" prstMaterial="legacyMetal">
                  <a:bevelT w="13500" h="13500" prst="angle"/>
                  <a:bevelB w="13500" h="13500" prst="angle"/>
                  <a:extrusionClr>
                    <a:srgbClr val="0000FF"/>
                  </a:extrusionClr>
                </a:sp3d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flatTx/>
                </a:bodyPr>
                <a:lstStyle/>
                <a:p>
                  <a:endParaRPr lang="nb-NO"/>
                </a:p>
              </p:txBody>
            </p:sp>
            <p:sp>
              <p:nvSpPr>
                <p:cNvPr id="688198" name="Rectangle 70"/>
                <p:cNvSpPr>
                  <a:spLocks noChangeArrowheads="1"/>
                </p:cNvSpPr>
                <p:nvPr/>
              </p:nvSpPr>
              <p:spPr bwMode="auto">
                <a:xfrm>
                  <a:off x="2752" y="3044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miter lim="800000"/>
                  <a:headEnd/>
                  <a:tailEnd/>
                </a:ln>
                <a:effectLst/>
                <a:scene3d>
                  <a:camera prst="legacyObliqueTopRight"/>
                  <a:lightRig rig="legacyFlat3" dir="b"/>
                </a:scene3d>
                <a:sp3d extrusionH="430200" prstMaterial="legacyMatte">
                  <a:bevelT w="13500" h="13500" prst="angle"/>
                  <a:bevelB w="13500" h="13500" prst="angle"/>
                  <a:extrusionClr>
                    <a:srgbClr val="FF0000"/>
                  </a:extrusionClr>
                </a:sp3d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flatTx/>
                </a:bodyPr>
                <a:lstStyle/>
                <a:p>
                  <a:endParaRPr lang="nb-NO"/>
                </a:p>
              </p:txBody>
            </p:sp>
            <p:sp>
              <p:nvSpPr>
                <p:cNvPr id="688199" name="Rectangle 71"/>
                <p:cNvSpPr>
                  <a:spLocks noChangeArrowheads="1"/>
                </p:cNvSpPr>
                <p:nvPr/>
              </p:nvSpPr>
              <p:spPr bwMode="auto">
                <a:xfrm>
                  <a:off x="2533" y="3258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200" name="Rectangle 72"/>
                <p:cNvSpPr>
                  <a:spLocks noChangeArrowheads="1"/>
                </p:cNvSpPr>
                <p:nvPr/>
              </p:nvSpPr>
              <p:spPr bwMode="auto">
                <a:xfrm>
                  <a:off x="2960" y="3258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201" name="Rectangle 73"/>
                <p:cNvSpPr>
                  <a:spLocks noChangeArrowheads="1"/>
                </p:cNvSpPr>
                <p:nvPr/>
              </p:nvSpPr>
              <p:spPr bwMode="auto">
                <a:xfrm>
                  <a:off x="3186" y="3044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miter lim="800000"/>
                  <a:headEnd/>
                  <a:tailEnd/>
                </a:ln>
                <a:effectLst/>
                <a:scene3d>
                  <a:camera prst="legacyObliqueTopRight"/>
                  <a:lightRig rig="legacyFlat3" dir="b"/>
                </a:scene3d>
                <a:sp3d extrusionH="430200" prstMaterial="legacyMatte">
                  <a:bevelT w="13500" h="13500" prst="angle"/>
                  <a:bevelB w="13500" h="13500" prst="angle"/>
                  <a:extrusionClr>
                    <a:srgbClr val="FF0000"/>
                  </a:extrusionClr>
                </a:sp3d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flatTx/>
                </a:bodyPr>
                <a:lstStyle/>
                <a:p>
                  <a:endParaRPr lang="nb-NO"/>
                </a:p>
              </p:txBody>
            </p:sp>
            <p:sp>
              <p:nvSpPr>
                <p:cNvPr id="688202" name="Rectangle 74"/>
                <p:cNvSpPr>
                  <a:spLocks noChangeArrowheads="1"/>
                </p:cNvSpPr>
                <p:nvPr/>
              </p:nvSpPr>
              <p:spPr bwMode="auto">
                <a:xfrm>
                  <a:off x="3177" y="325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203" name="Rectangle 75"/>
                <p:cNvSpPr>
                  <a:spLocks noChangeArrowheads="1"/>
                </p:cNvSpPr>
                <p:nvPr/>
              </p:nvSpPr>
              <p:spPr bwMode="auto">
                <a:xfrm>
                  <a:off x="2966" y="3044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miter lim="800000"/>
                  <a:headEnd/>
                  <a:tailEnd/>
                </a:ln>
                <a:effectLst/>
                <a:scene3d>
                  <a:camera prst="legacyObliqueTopRight"/>
                  <a:lightRig rig="legacyFlat3" dir="b"/>
                </a:scene3d>
                <a:sp3d extrusionH="430200" prstMaterial="legacyMetal">
                  <a:bevelT w="13500" h="13500" prst="angle"/>
                  <a:bevelB w="13500" h="13500" prst="angle"/>
                  <a:extrusionClr>
                    <a:srgbClr val="0000FF"/>
                  </a:extrusionClr>
                </a:sp3d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flatTx/>
                </a:bodyPr>
                <a:lstStyle/>
                <a:p>
                  <a:endParaRPr lang="nb-NO"/>
                </a:p>
              </p:txBody>
            </p:sp>
            <p:sp>
              <p:nvSpPr>
                <p:cNvPr id="688204" name="Rectangle 76"/>
                <p:cNvSpPr>
                  <a:spLocks noChangeArrowheads="1"/>
                </p:cNvSpPr>
                <p:nvPr/>
              </p:nvSpPr>
              <p:spPr bwMode="auto">
                <a:xfrm>
                  <a:off x="2741" y="325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688205" name="Group 77"/>
              <p:cNvGrpSpPr>
                <a:grpSpLocks/>
              </p:cNvGrpSpPr>
              <p:nvPr/>
            </p:nvGrpSpPr>
            <p:grpSpPr bwMode="auto">
              <a:xfrm>
                <a:off x="2523" y="3465"/>
                <a:ext cx="875" cy="429"/>
                <a:chOff x="2526" y="3044"/>
                <a:chExt cx="875" cy="429"/>
              </a:xfrm>
            </p:grpSpPr>
            <p:sp>
              <p:nvSpPr>
                <p:cNvPr id="688206" name="Rectangle 78"/>
                <p:cNvSpPr>
                  <a:spLocks noChangeArrowheads="1"/>
                </p:cNvSpPr>
                <p:nvPr/>
              </p:nvSpPr>
              <p:spPr bwMode="auto">
                <a:xfrm>
                  <a:off x="2526" y="3044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207" name="Rectangle 79"/>
                <p:cNvSpPr>
                  <a:spLocks noChangeArrowheads="1"/>
                </p:cNvSpPr>
                <p:nvPr/>
              </p:nvSpPr>
              <p:spPr bwMode="auto">
                <a:xfrm>
                  <a:off x="2752" y="3044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208" name="Rectangle 80"/>
                <p:cNvSpPr>
                  <a:spLocks noChangeArrowheads="1"/>
                </p:cNvSpPr>
                <p:nvPr/>
              </p:nvSpPr>
              <p:spPr bwMode="auto">
                <a:xfrm>
                  <a:off x="2533" y="3258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209" name="Rectangle 81"/>
                <p:cNvSpPr>
                  <a:spLocks noChangeArrowheads="1"/>
                </p:cNvSpPr>
                <p:nvPr/>
              </p:nvSpPr>
              <p:spPr bwMode="auto">
                <a:xfrm>
                  <a:off x="2960" y="3258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210" name="Rectangle 82"/>
                <p:cNvSpPr>
                  <a:spLocks noChangeArrowheads="1"/>
                </p:cNvSpPr>
                <p:nvPr/>
              </p:nvSpPr>
              <p:spPr bwMode="auto">
                <a:xfrm>
                  <a:off x="3186" y="3044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211" name="Rectangle 83"/>
                <p:cNvSpPr>
                  <a:spLocks noChangeArrowheads="1"/>
                </p:cNvSpPr>
                <p:nvPr/>
              </p:nvSpPr>
              <p:spPr bwMode="auto">
                <a:xfrm>
                  <a:off x="3177" y="325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212" name="Rectangle 84"/>
                <p:cNvSpPr>
                  <a:spLocks noChangeArrowheads="1"/>
                </p:cNvSpPr>
                <p:nvPr/>
              </p:nvSpPr>
              <p:spPr bwMode="auto">
                <a:xfrm>
                  <a:off x="2966" y="3044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213" name="Rectangle 85"/>
                <p:cNvSpPr>
                  <a:spLocks noChangeArrowheads="1"/>
                </p:cNvSpPr>
                <p:nvPr/>
              </p:nvSpPr>
              <p:spPr bwMode="auto">
                <a:xfrm>
                  <a:off x="2741" y="325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</p:grpSp>
      <p:sp>
        <p:nvSpPr>
          <p:cNvPr id="688215" name="Text Box 87"/>
          <p:cNvSpPr txBox="1">
            <a:spLocks noChangeArrowheads="1"/>
          </p:cNvSpPr>
          <p:nvPr/>
        </p:nvSpPr>
        <p:spPr bwMode="auto">
          <a:xfrm>
            <a:off x="646112" y="6061075"/>
            <a:ext cx="1117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metaller</a:t>
            </a:r>
            <a:endParaRPr lang="en-US" altLang="nb-NO" dirty="0"/>
          </a:p>
        </p:txBody>
      </p:sp>
      <p:sp>
        <p:nvSpPr>
          <p:cNvPr id="688217" name="Text Box 89"/>
          <p:cNvSpPr txBox="1">
            <a:spLocks noChangeArrowheads="1"/>
          </p:cNvSpPr>
          <p:nvPr/>
        </p:nvSpPr>
        <p:spPr bwMode="auto">
          <a:xfrm>
            <a:off x="2770188" y="6061075"/>
            <a:ext cx="21574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/>
              <a:t>nettverksmolekyler</a:t>
            </a:r>
            <a:endParaRPr lang="en-US" altLang="nb-NO"/>
          </a:p>
        </p:txBody>
      </p:sp>
      <p:sp>
        <p:nvSpPr>
          <p:cNvPr id="688218" name="Text Box 90"/>
          <p:cNvSpPr txBox="1">
            <a:spLocks noChangeArrowheads="1"/>
          </p:cNvSpPr>
          <p:nvPr/>
        </p:nvSpPr>
        <p:spPr bwMode="auto">
          <a:xfrm>
            <a:off x="6018213" y="6061075"/>
            <a:ext cx="19034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 err="1"/>
              <a:t>ioneforbindelser</a:t>
            </a:r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15028556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4824536" cy="2064191"/>
          </a:xfrm>
        </p:spPr>
        <p:txBody>
          <a:bodyPr>
            <a:noAutofit/>
          </a:bodyPr>
          <a:lstStyle/>
          <a:p>
            <a:pPr algn="l"/>
            <a:r>
              <a:rPr lang="nb-NO" sz="3600" b="1" dirty="0" smtClean="0"/>
              <a:t>Krystaller</a:t>
            </a:r>
            <a:r>
              <a:rPr lang="nb-NO" sz="2400" dirty="0" smtClean="0"/>
              <a:t/>
            </a:r>
            <a:br>
              <a:rPr lang="nb-NO" sz="2400" dirty="0" smtClean="0"/>
            </a:br>
            <a:r>
              <a:rPr lang="nb-NO" sz="2000" dirty="0" smtClean="0"/>
              <a:t>er stoffer hvor atomer, molekyler </a:t>
            </a:r>
            <a:br>
              <a:rPr lang="nb-NO" sz="2000" dirty="0" smtClean="0"/>
            </a:br>
            <a:r>
              <a:rPr lang="nb-NO" sz="2000" dirty="0" smtClean="0"/>
              <a:t>eller ioner er ordnet i et spesielt mønster.</a:t>
            </a:r>
            <a:endParaRPr lang="nb-NO" sz="2000" dirty="0"/>
          </a:p>
        </p:txBody>
      </p:sp>
      <p:pic>
        <p:nvPicPr>
          <p:cNvPr id="3" name="Bilde 2" descr="A clear faceted gem supported in four clamps attached to a wedding ring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2636912"/>
            <a:ext cx="2100949" cy="2318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Bilde 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9793" y="2636912"/>
            <a:ext cx="2016224" cy="2318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Bilde 5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056" y="3356992"/>
            <a:ext cx="2136307" cy="201866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ktangel 6"/>
          <p:cNvSpPr/>
          <p:nvPr/>
        </p:nvSpPr>
        <p:spPr>
          <a:xfrm>
            <a:off x="395536" y="5002624"/>
            <a:ext cx="19593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dirty="0" smtClean="0"/>
              <a:t>Diamant er bygd opp av </a:t>
            </a:r>
          </a:p>
          <a:p>
            <a:r>
              <a:rPr lang="nb-NO" sz="1400" b="1" dirty="0" smtClean="0">
                <a:solidFill>
                  <a:srgbClr val="FF0000"/>
                </a:solidFill>
              </a:rPr>
              <a:t>karbonatomer</a:t>
            </a:r>
            <a:endParaRPr lang="nb-NO" sz="1400" b="1" dirty="0">
              <a:solidFill>
                <a:srgbClr val="FF0000"/>
              </a:solidFill>
            </a:endParaRPr>
          </a:p>
        </p:txBody>
      </p:sp>
      <p:sp>
        <p:nvSpPr>
          <p:cNvPr id="9" name="Rektangel 8"/>
          <p:cNvSpPr/>
          <p:nvPr/>
        </p:nvSpPr>
        <p:spPr>
          <a:xfrm>
            <a:off x="2699792" y="5028933"/>
            <a:ext cx="20162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400" dirty="0" smtClean="0"/>
              <a:t>Jern er bygd opp av </a:t>
            </a:r>
          </a:p>
          <a:p>
            <a:r>
              <a:rPr lang="nb-NO" sz="1400" b="1" dirty="0" smtClean="0">
                <a:solidFill>
                  <a:srgbClr val="0070C0"/>
                </a:solidFill>
              </a:rPr>
              <a:t>jernatomer</a:t>
            </a:r>
            <a:endParaRPr lang="nb-NO" sz="1400" b="1" dirty="0">
              <a:solidFill>
                <a:srgbClr val="0070C0"/>
              </a:solidFill>
            </a:endParaRPr>
          </a:p>
        </p:txBody>
      </p:sp>
      <p:sp>
        <p:nvSpPr>
          <p:cNvPr id="10" name="Rektangel 9"/>
          <p:cNvSpPr/>
          <p:nvPr/>
        </p:nvSpPr>
        <p:spPr>
          <a:xfrm>
            <a:off x="5076056" y="5373216"/>
            <a:ext cx="26529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dirty="0" smtClean="0"/>
              <a:t>Vanlig bordsalt er bygd opp av to </a:t>
            </a:r>
          </a:p>
          <a:p>
            <a:r>
              <a:rPr lang="nb-NO" sz="1400" b="1" dirty="0" smtClean="0">
                <a:solidFill>
                  <a:srgbClr val="0070C0"/>
                </a:solidFill>
              </a:rPr>
              <a:t>typer</a:t>
            </a:r>
            <a:r>
              <a:rPr lang="nb-NO" sz="1400" b="1" dirty="0" smtClean="0">
                <a:solidFill>
                  <a:srgbClr val="FF0000"/>
                </a:solidFill>
              </a:rPr>
              <a:t> ioner</a:t>
            </a:r>
            <a:r>
              <a:rPr lang="nb-NO" sz="1400" b="1" dirty="0" smtClean="0"/>
              <a:t> </a:t>
            </a:r>
            <a:r>
              <a:rPr lang="nb-NO" sz="1400" b="1" dirty="0" smtClean="0">
                <a:solidFill>
                  <a:srgbClr val="0070C0"/>
                </a:solidFill>
              </a:rPr>
              <a:t>som</a:t>
            </a:r>
            <a:r>
              <a:rPr lang="nb-NO" sz="1400" b="1" dirty="0" smtClean="0"/>
              <a:t> </a:t>
            </a:r>
            <a:r>
              <a:rPr lang="nb-NO" sz="1400" b="1" dirty="0" smtClean="0">
                <a:solidFill>
                  <a:srgbClr val="FF0000"/>
                </a:solidFill>
              </a:rPr>
              <a:t>er</a:t>
            </a:r>
            <a:r>
              <a:rPr lang="nb-NO" sz="1400" b="1" dirty="0" smtClean="0"/>
              <a:t> </a:t>
            </a:r>
            <a:r>
              <a:rPr lang="nb-NO" sz="1400" b="1" dirty="0" smtClean="0">
                <a:solidFill>
                  <a:srgbClr val="0070C0"/>
                </a:solidFill>
              </a:rPr>
              <a:t>ladete</a:t>
            </a:r>
            <a:r>
              <a:rPr lang="nb-NO" sz="1400" b="1" dirty="0" smtClean="0"/>
              <a:t> </a:t>
            </a:r>
            <a:r>
              <a:rPr lang="nb-NO" sz="1400" b="1" dirty="0" smtClean="0">
                <a:solidFill>
                  <a:srgbClr val="FF0000"/>
                </a:solidFill>
              </a:rPr>
              <a:t>atomer</a:t>
            </a:r>
            <a:endParaRPr lang="nb-NO" sz="1400" b="1" dirty="0">
              <a:solidFill>
                <a:srgbClr val="FF0000"/>
              </a:solidFill>
            </a:endParaRPr>
          </a:p>
        </p:txBody>
      </p:sp>
      <p:pic>
        <p:nvPicPr>
          <p:cNvPr id="11" name="Bilde 10" descr="C:\Users\britsk_adm\AppData\Local\Microsoft\Windows\Temporary Internet Files\Content.Word\P1010705.jpg"/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056" y="476672"/>
            <a:ext cx="2376264" cy="231811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ktangel 11"/>
          <p:cNvSpPr/>
          <p:nvPr/>
        </p:nvSpPr>
        <p:spPr>
          <a:xfrm>
            <a:off x="5076056" y="2780928"/>
            <a:ext cx="18346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dirty="0" smtClean="0"/>
              <a:t>Sukker er bygd opp av </a:t>
            </a:r>
          </a:p>
          <a:p>
            <a:r>
              <a:rPr lang="nb-NO" sz="1400" b="1" dirty="0" smtClean="0">
                <a:solidFill>
                  <a:srgbClr val="FF0000"/>
                </a:solidFill>
              </a:rPr>
              <a:t>sukkermolekyler</a:t>
            </a:r>
            <a:endParaRPr lang="nb-NO" sz="1400" b="1" dirty="0">
              <a:solidFill>
                <a:srgbClr val="FF0000"/>
              </a:solidFill>
            </a:endParaRPr>
          </a:p>
        </p:txBody>
      </p:sp>
      <p:sp>
        <p:nvSpPr>
          <p:cNvPr id="13" name="Høyre klammeparentes 12"/>
          <p:cNvSpPr/>
          <p:nvPr/>
        </p:nvSpPr>
        <p:spPr>
          <a:xfrm>
            <a:off x="7740352" y="476672"/>
            <a:ext cx="360040" cy="5355538"/>
          </a:xfrm>
          <a:prstGeom prst="rightBrace">
            <a:avLst>
              <a:gd name="adj1" fmla="val 14380"/>
              <a:gd name="adj2" fmla="val 5000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Høyre klammeparentes 13"/>
          <p:cNvSpPr/>
          <p:nvPr/>
        </p:nvSpPr>
        <p:spPr>
          <a:xfrm rot="5400000">
            <a:off x="2375757" y="3606250"/>
            <a:ext cx="360040" cy="4320481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/>
          <p:cNvSpPr/>
          <p:nvPr/>
        </p:nvSpPr>
        <p:spPr>
          <a:xfrm>
            <a:off x="7966944" y="3068960"/>
            <a:ext cx="10924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b="1" i="1" dirty="0" smtClean="0"/>
              <a:t>Kjemiske </a:t>
            </a:r>
          </a:p>
          <a:p>
            <a:r>
              <a:rPr lang="nb-NO" sz="1400" b="1" i="1" dirty="0"/>
              <a:t>f</a:t>
            </a:r>
            <a:r>
              <a:rPr lang="nb-NO" sz="1400" b="1" i="1" dirty="0" smtClean="0"/>
              <a:t>o</a:t>
            </a:r>
            <a:r>
              <a:rPr lang="nb-NO" sz="1400" b="1" i="1" dirty="0"/>
              <a:t>rbindelser</a:t>
            </a:r>
          </a:p>
        </p:txBody>
      </p:sp>
      <p:sp>
        <p:nvSpPr>
          <p:cNvPr id="16" name="Rektangel 15"/>
          <p:cNvSpPr/>
          <p:nvPr/>
        </p:nvSpPr>
        <p:spPr>
          <a:xfrm>
            <a:off x="2019700" y="5877272"/>
            <a:ext cx="14001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400" b="1" i="1" dirty="0" smtClean="0"/>
              <a:t>Grunnstoffer</a:t>
            </a:r>
            <a:endParaRPr lang="nb-NO" sz="1400" b="1" i="1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907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404664"/>
            <a:ext cx="7696200" cy="1143000"/>
          </a:xfrm>
        </p:spPr>
        <p:txBody>
          <a:bodyPr/>
          <a:lstStyle/>
          <a:p>
            <a:r>
              <a:rPr lang="nb-NO" altLang="nb-NO" sz="3200" dirty="0" smtClean="0"/>
              <a:t>Atomer, små </a:t>
            </a:r>
            <a:r>
              <a:rPr lang="nb-NO" altLang="nb-NO" sz="3200" dirty="0"/>
              <a:t>og store </a:t>
            </a:r>
            <a:r>
              <a:rPr lang="nb-NO" altLang="nb-NO" sz="3200" dirty="0" smtClean="0"/>
              <a:t>molekyler</a:t>
            </a:r>
            <a:endParaRPr lang="nb-NO" altLang="nb-NO" sz="3200" dirty="0"/>
          </a:p>
        </p:txBody>
      </p:sp>
      <p:grpSp>
        <p:nvGrpSpPr>
          <p:cNvPr id="689155" name="Group 3"/>
          <p:cNvGrpSpPr>
            <a:grpSpLocks/>
          </p:cNvGrpSpPr>
          <p:nvPr/>
        </p:nvGrpSpPr>
        <p:grpSpPr bwMode="auto">
          <a:xfrm>
            <a:off x="4415334" y="2331173"/>
            <a:ext cx="1020762" cy="342900"/>
            <a:chOff x="3379" y="2430"/>
            <a:chExt cx="643" cy="216"/>
          </a:xfrm>
        </p:grpSpPr>
        <p:sp>
          <p:nvSpPr>
            <p:cNvPr id="689156" name="Rectangle 4"/>
            <p:cNvSpPr>
              <a:spLocks noChangeArrowheads="1"/>
            </p:cNvSpPr>
            <p:nvPr/>
          </p:nvSpPr>
          <p:spPr bwMode="auto">
            <a:xfrm>
              <a:off x="3807" y="2431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9157" name="Rectangle 5"/>
            <p:cNvSpPr>
              <a:spLocks noChangeArrowheads="1"/>
            </p:cNvSpPr>
            <p:nvPr/>
          </p:nvSpPr>
          <p:spPr bwMode="auto">
            <a:xfrm>
              <a:off x="3589" y="2430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9158" name="Rectangle 6"/>
            <p:cNvSpPr>
              <a:spLocks noChangeArrowheads="1"/>
            </p:cNvSpPr>
            <p:nvPr/>
          </p:nvSpPr>
          <p:spPr bwMode="auto">
            <a:xfrm>
              <a:off x="3379" y="2430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689159" name="Group 7"/>
          <p:cNvGrpSpPr>
            <a:grpSpLocks/>
          </p:cNvGrpSpPr>
          <p:nvPr/>
        </p:nvGrpSpPr>
        <p:grpSpPr bwMode="auto">
          <a:xfrm>
            <a:off x="2537746" y="2336815"/>
            <a:ext cx="679450" cy="342900"/>
            <a:chOff x="3197" y="2404"/>
            <a:chExt cx="428" cy="216"/>
          </a:xfrm>
        </p:grpSpPr>
        <p:sp>
          <p:nvSpPr>
            <p:cNvPr id="689160" name="Rectangle 8"/>
            <p:cNvSpPr>
              <a:spLocks noChangeArrowheads="1"/>
            </p:cNvSpPr>
            <p:nvPr/>
          </p:nvSpPr>
          <p:spPr bwMode="auto">
            <a:xfrm>
              <a:off x="3197" y="2405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9161" name="Rectangle 9"/>
            <p:cNvSpPr>
              <a:spLocks noChangeArrowheads="1"/>
            </p:cNvSpPr>
            <p:nvPr/>
          </p:nvSpPr>
          <p:spPr bwMode="auto">
            <a:xfrm>
              <a:off x="3410" y="2404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689162" name="Group 10"/>
          <p:cNvGrpSpPr>
            <a:grpSpLocks/>
          </p:cNvGrpSpPr>
          <p:nvPr/>
        </p:nvGrpSpPr>
        <p:grpSpPr bwMode="auto">
          <a:xfrm>
            <a:off x="6501591" y="2132856"/>
            <a:ext cx="685800" cy="676275"/>
            <a:chOff x="4089" y="2017"/>
            <a:chExt cx="432" cy="426"/>
          </a:xfrm>
        </p:grpSpPr>
        <p:grpSp>
          <p:nvGrpSpPr>
            <p:cNvPr id="689163" name="Group 11"/>
            <p:cNvGrpSpPr>
              <a:grpSpLocks/>
            </p:cNvGrpSpPr>
            <p:nvPr/>
          </p:nvGrpSpPr>
          <p:grpSpPr bwMode="auto">
            <a:xfrm>
              <a:off x="4089" y="2227"/>
              <a:ext cx="428" cy="216"/>
              <a:chOff x="3301" y="2036"/>
              <a:chExt cx="428" cy="216"/>
            </a:xfrm>
          </p:grpSpPr>
          <p:sp>
            <p:nvSpPr>
              <p:cNvPr id="689164" name="Rectangle 12"/>
              <p:cNvSpPr>
                <a:spLocks noChangeArrowheads="1"/>
              </p:cNvSpPr>
              <p:nvPr/>
            </p:nvSpPr>
            <p:spPr bwMode="auto">
              <a:xfrm>
                <a:off x="3301" y="2037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65" name="Rectangle 13"/>
              <p:cNvSpPr>
                <a:spLocks noChangeArrowheads="1"/>
              </p:cNvSpPr>
              <p:nvPr/>
            </p:nvSpPr>
            <p:spPr bwMode="auto">
              <a:xfrm>
                <a:off x="3514" y="2036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689166" name="Group 14"/>
            <p:cNvGrpSpPr>
              <a:grpSpLocks/>
            </p:cNvGrpSpPr>
            <p:nvPr/>
          </p:nvGrpSpPr>
          <p:grpSpPr bwMode="auto">
            <a:xfrm>
              <a:off x="4093" y="2017"/>
              <a:ext cx="428" cy="216"/>
              <a:chOff x="3301" y="2036"/>
              <a:chExt cx="428" cy="216"/>
            </a:xfrm>
          </p:grpSpPr>
          <p:sp>
            <p:nvSpPr>
              <p:cNvPr id="689167" name="Rectangle 15"/>
              <p:cNvSpPr>
                <a:spLocks noChangeArrowheads="1"/>
              </p:cNvSpPr>
              <p:nvPr/>
            </p:nvSpPr>
            <p:spPr bwMode="auto">
              <a:xfrm>
                <a:off x="3301" y="2037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68" name="Rectangle 16"/>
              <p:cNvSpPr>
                <a:spLocks noChangeArrowheads="1"/>
              </p:cNvSpPr>
              <p:nvPr/>
            </p:nvSpPr>
            <p:spPr bwMode="auto">
              <a:xfrm>
                <a:off x="3514" y="2036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689169" name="Rectangle 17"/>
            <p:cNvSpPr>
              <a:spLocks noChangeArrowheads="1"/>
            </p:cNvSpPr>
            <p:nvPr/>
          </p:nvSpPr>
          <p:spPr bwMode="auto">
            <a:xfrm>
              <a:off x="4195" y="2121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689170" name="Group 18"/>
          <p:cNvGrpSpPr>
            <a:grpSpLocks/>
          </p:cNvGrpSpPr>
          <p:nvPr/>
        </p:nvGrpSpPr>
        <p:grpSpPr bwMode="auto">
          <a:xfrm>
            <a:off x="571694" y="4654455"/>
            <a:ext cx="1181100" cy="1050925"/>
            <a:chOff x="3953" y="2558"/>
            <a:chExt cx="744" cy="662"/>
          </a:xfrm>
        </p:grpSpPr>
        <p:sp>
          <p:nvSpPr>
            <p:cNvPr id="689171" name="Rectangle 19"/>
            <p:cNvSpPr>
              <a:spLocks noChangeArrowheads="1"/>
            </p:cNvSpPr>
            <p:nvPr/>
          </p:nvSpPr>
          <p:spPr bwMode="auto">
            <a:xfrm>
              <a:off x="4482" y="2775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9172" name="Rectangle 20"/>
            <p:cNvSpPr>
              <a:spLocks noChangeArrowheads="1"/>
            </p:cNvSpPr>
            <p:nvPr/>
          </p:nvSpPr>
          <p:spPr bwMode="auto">
            <a:xfrm>
              <a:off x="4189" y="2558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9173" name="Rectangle 21"/>
            <p:cNvSpPr>
              <a:spLocks noChangeArrowheads="1"/>
            </p:cNvSpPr>
            <p:nvPr/>
          </p:nvSpPr>
          <p:spPr bwMode="auto">
            <a:xfrm>
              <a:off x="4360" y="2619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9174" name="Rectangle 22"/>
            <p:cNvSpPr>
              <a:spLocks noChangeArrowheads="1"/>
            </p:cNvSpPr>
            <p:nvPr/>
          </p:nvSpPr>
          <p:spPr bwMode="auto">
            <a:xfrm>
              <a:off x="3953" y="2772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9175" name="Rectangle 23"/>
            <p:cNvSpPr>
              <a:spLocks noChangeArrowheads="1"/>
            </p:cNvSpPr>
            <p:nvPr/>
          </p:nvSpPr>
          <p:spPr bwMode="auto">
            <a:xfrm>
              <a:off x="4190" y="3005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9176" name="Rectangle 24"/>
            <p:cNvSpPr>
              <a:spLocks noChangeArrowheads="1"/>
            </p:cNvSpPr>
            <p:nvPr/>
          </p:nvSpPr>
          <p:spPr bwMode="auto">
            <a:xfrm>
              <a:off x="4361" y="2904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9177" name="Rectangle 25"/>
            <p:cNvSpPr>
              <a:spLocks noChangeArrowheads="1"/>
            </p:cNvSpPr>
            <p:nvPr/>
          </p:nvSpPr>
          <p:spPr bwMode="auto">
            <a:xfrm>
              <a:off x="4054" y="2910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9178" name="Rectangle 26"/>
            <p:cNvSpPr>
              <a:spLocks noChangeArrowheads="1"/>
            </p:cNvSpPr>
            <p:nvPr/>
          </p:nvSpPr>
          <p:spPr bwMode="auto">
            <a:xfrm>
              <a:off x="4039" y="2624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689179" name="Group 27"/>
          <p:cNvGrpSpPr>
            <a:grpSpLocks/>
          </p:cNvGrpSpPr>
          <p:nvPr/>
        </p:nvGrpSpPr>
        <p:grpSpPr bwMode="auto">
          <a:xfrm>
            <a:off x="2368032" y="4446404"/>
            <a:ext cx="6143625" cy="354013"/>
            <a:chOff x="926" y="3953"/>
            <a:chExt cx="3870" cy="223"/>
          </a:xfrm>
        </p:grpSpPr>
        <p:grpSp>
          <p:nvGrpSpPr>
            <p:cNvPr id="689180" name="Group 28"/>
            <p:cNvGrpSpPr>
              <a:grpSpLocks/>
            </p:cNvGrpSpPr>
            <p:nvPr/>
          </p:nvGrpSpPr>
          <p:grpSpPr bwMode="auto">
            <a:xfrm>
              <a:off x="2864" y="3957"/>
              <a:ext cx="1932" cy="216"/>
              <a:chOff x="3260" y="3372"/>
              <a:chExt cx="1932" cy="216"/>
            </a:xfrm>
          </p:grpSpPr>
          <p:sp>
            <p:nvSpPr>
              <p:cNvPr id="689181" name="Rectangle 29"/>
              <p:cNvSpPr>
                <a:spLocks noChangeArrowheads="1"/>
              </p:cNvSpPr>
              <p:nvPr/>
            </p:nvSpPr>
            <p:spPr bwMode="auto">
              <a:xfrm>
                <a:off x="4977" y="3373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82" name="Rectangle 30"/>
              <p:cNvSpPr>
                <a:spLocks noChangeArrowheads="1"/>
              </p:cNvSpPr>
              <p:nvPr/>
            </p:nvSpPr>
            <p:spPr bwMode="auto">
              <a:xfrm>
                <a:off x="4759" y="3373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83" name="Rectangle 31"/>
              <p:cNvSpPr>
                <a:spLocks noChangeArrowheads="1"/>
              </p:cNvSpPr>
              <p:nvPr/>
            </p:nvSpPr>
            <p:spPr bwMode="auto">
              <a:xfrm>
                <a:off x="4549" y="3373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84" name="Rectangle 32"/>
              <p:cNvSpPr>
                <a:spLocks noChangeArrowheads="1"/>
              </p:cNvSpPr>
              <p:nvPr/>
            </p:nvSpPr>
            <p:spPr bwMode="auto">
              <a:xfrm>
                <a:off x="4336" y="3373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85" name="Rectangle 33"/>
              <p:cNvSpPr>
                <a:spLocks noChangeArrowheads="1"/>
              </p:cNvSpPr>
              <p:nvPr/>
            </p:nvSpPr>
            <p:spPr bwMode="auto">
              <a:xfrm>
                <a:off x="4118" y="3373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86" name="Rectangle 34"/>
              <p:cNvSpPr>
                <a:spLocks noChangeArrowheads="1"/>
              </p:cNvSpPr>
              <p:nvPr/>
            </p:nvSpPr>
            <p:spPr bwMode="auto">
              <a:xfrm>
                <a:off x="3908" y="3373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87" name="Rectangle 35"/>
              <p:cNvSpPr>
                <a:spLocks noChangeArrowheads="1"/>
              </p:cNvSpPr>
              <p:nvPr/>
            </p:nvSpPr>
            <p:spPr bwMode="auto">
              <a:xfrm>
                <a:off x="3688" y="3372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88" name="Rectangle 36"/>
              <p:cNvSpPr>
                <a:spLocks noChangeArrowheads="1"/>
              </p:cNvSpPr>
              <p:nvPr/>
            </p:nvSpPr>
            <p:spPr bwMode="auto">
              <a:xfrm>
                <a:off x="3470" y="3372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89" name="Rectangle 37"/>
              <p:cNvSpPr>
                <a:spLocks noChangeArrowheads="1"/>
              </p:cNvSpPr>
              <p:nvPr/>
            </p:nvSpPr>
            <p:spPr bwMode="auto">
              <a:xfrm>
                <a:off x="3260" y="3372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689190" name="Group 38"/>
            <p:cNvGrpSpPr>
              <a:grpSpLocks/>
            </p:cNvGrpSpPr>
            <p:nvPr/>
          </p:nvGrpSpPr>
          <p:grpSpPr bwMode="auto">
            <a:xfrm>
              <a:off x="926" y="3953"/>
              <a:ext cx="1937" cy="223"/>
              <a:chOff x="2876" y="3757"/>
              <a:chExt cx="1937" cy="223"/>
            </a:xfrm>
          </p:grpSpPr>
          <p:sp>
            <p:nvSpPr>
              <p:cNvPr id="689191" name="Rectangle 39"/>
              <p:cNvSpPr>
                <a:spLocks noChangeArrowheads="1"/>
              </p:cNvSpPr>
              <p:nvPr/>
            </p:nvSpPr>
            <p:spPr bwMode="auto">
              <a:xfrm>
                <a:off x="2876" y="3757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92" name="Rectangle 40"/>
              <p:cNvSpPr>
                <a:spLocks noChangeArrowheads="1"/>
              </p:cNvSpPr>
              <p:nvPr/>
            </p:nvSpPr>
            <p:spPr bwMode="auto">
              <a:xfrm>
                <a:off x="3095" y="3757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93" name="Rectangle 41"/>
              <p:cNvSpPr>
                <a:spLocks noChangeArrowheads="1"/>
              </p:cNvSpPr>
              <p:nvPr/>
            </p:nvSpPr>
            <p:spPr bwMode="auto">
              <a:xfrm>
                <a:off x="3307" y="3757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94" name="Rectangle 42"/>
              <p:cNvSpPr>
                <a:spLocks noChangeArrowheads="1"/>
              </p:cNvSpPr>
              <p:nvPr/>
            </p:nvSpPr>
            <p:spPr bwMode="auto">
              <a:xfrm>
                <a:off x="3525" y="3761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95" name="Rectangle 43"/>
              <p:cNvSpPr>
                <a:spLocks noChangeArrowheads="1"/>
              </p:cNvSpPr>
              <p:nvPr/>
            </p:nvSpPr>
            <p:spPr bwMode="auto">
              <a:xfrm>
                <a:off x="3744" y="3761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96" name="Rectangle 44"/>
              <p:cNvSpPr>
                <a:spLocks noChangeArrowheads="1"/>
              </p:cNvSpPr>
              <p:nvPr/>
            </p:nvSpPr>
            <p:spPr bwMode="auto">
              <a:xfrm>
                <a:off x="3956" y="3761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97" name="Rectangle 45"/>
              <p:cNvSpPr>
                <a:spLocks noChangeArrowheads="1"/>
              </p:cNvSpPr>
              <p:nvPr/>
            </p:nvSpPr>
            <p:spPr bwMode="auto">
              <a:xfrm>
                <a:off x="4167" y="3765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98" name="Rectangle 46"/>
              <p:cNvSpPr>
                <a:spLocks noChangeArrowheads="1"/>
              </p:cNvSpPr>
              <p:nvPr/>
            </p:nvSpPr>
            <p:spPr bwMode="auto">
              <a:xfrm>
                <a:off x="4386" y="3765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99" name="Rectangle 47"/>
              <p:cNvSpPr>
                <a:spLocks noChangeArrowheads="1"/>
              </p:cNvSpPr>
              <p:nvPr/>
            </p:nvSpPr>
            <p:spPr bwMode="auto">
              <a:xfrm>
                <a:off x="4598" y="3765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</p:grpSp>
      <p:sp>
        <p:nvSpPr>
          <p:cNvPr id="48" name="Date Placeholder 4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50" name="Footer Placeholder 4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/>
          </a:p>
        </p:txBody>
      </p:sp>
      <p:sp>
        <p:nvSpPr>
          <p:cNvPr id="52" name="Rectangle 8"/>
          <p:cNvSpPr>
            <a:spLocks noChangeArrowheads="1"/>
          </p:cNvSpPr>
          <p:nvPr/>
        </p:nvSpPr>
        <p:spPr bwMode="auto">
          <a:xfrm>
            <a:off x="880508" y="2331535"/>
            <a:ext cx="341313" cy="341313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nb-NO"/>
          </a:p>
        </p:txBody>
      </p:sp>
      <p:sp>
        <p:nvSpPr>
          <p:cNvPr id="2" name="TextBox 1"/>
          <p:cNvSpPr txBox="1"/>
          <p:nvPr/>
        </p:nvSpPr>
        <p:spPr>
          <a:xfrm>
            <a:off x="1462348" y="5601654"/>
            <a:ext cx="1594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Eks: S</a:t>
            </a:r>
            <a:r>
              <a:rPr lang="nb-NO" sz="1400" b="1" baseline="-25000" dirty="0" smtClean="0"/>
              <a:t>8 </a:t>
            </a:r>
            <a:r>
              <a:rPr lang="nb-NO" sz="1400" b="1" dirty="0" smtClean="0"/>
              <a:t>(svovel)</a:t>
            </a:r>
            <a:endParaRPr lang="nb-NO" sz="1400" b="1" dirty="0"/>
          </a:p>
        </p:txBody>
      </p:sp>
      <p:sp>
        <p:nvSpPr>
          <p:cNvPr id="55" name="TextBox 54"/>
          <p:cNvSpPr txBox="1"/>
          <p:nvPr/>
        </p:nvSpPr>
        <p:spPr>
          <a:xfrm>
            <a:off x="6373360" y="2833191"/>
            <a:ext cx="961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Eks: CH</a:t>
            </a:r>
            <a:r>
              <a:rPr lang="nb-NO" sz="1400" b="1" baseline="-25000" dirty="0" smtClean="0"/>
              <a:t>4</a:t>
            </a:r>
            <a:endParaRPr lang="nb-NO" sz="1400" b="1" baseline="-25000" dirty="0"/>
          </a:p>
        </p:txBody>
      </p:sp>
      <p:sp>
        <p:nvSpPr>
          <p:cNvPr id="56" name="TextBox 55"/>
          <p:cNvSpPr txBox="1"/>
          <p:nvPr/>
        </p:nvSpPr>
        <p:spPr>
          <a:xfrm>
            <a:off x="620871" y="2679716"/>
            <a:ext cx="860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Eks: He</a:t>
            </a:r>
            <a:endParaRPr lang="nb-NO" sz="1400" b="1" baseline="-25000" dirty="0"/>
          </a:p>
        </p:txBody>
      </p:sp>
      <p:sp>
        <p:nvSpPr>
          <p:cNvPr id="58" name="TextBox 57"/>
          <p:cNvSpPr txBox="1"/>
          <p:nvPr/>
        </p:nvSpPr>
        <p:spPr>
          <a:xfrm>
            <a:off x="4430545" y="2708920"/>
            <a:ext cx="10775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Eks: CO</a:t>
            </a:r>
            <a:r>
              <a:rPr lang="nb-NO" sz="1400" b="1" baseline="-25000" dirty="0"/>
              <a:t>2</a:t>
            </a:r>
          </a:p>
        </p:txBody>
      </p:sp>
      <p:sp>
        <p:nvSpPr>
          <p:cNvPr id="60" name="Text Box 41"/>
          <p:cNvSpPr txBox="1">
            <a:spLocks noChangeArrowheads="1"/>
          </p:cNvSpPr>
          <p:nvPr/>
        </p:nvSpPr>
        <p:spPr bwMode="auto">
          <a:xfrm>
            <a:off x="1763688" y="2708920"/>
            <a:ext cx="198949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400" b="1" dirty="0" smtClean="0">
                <a:latin typeface="Arial" charset="0"/>
              </a:rPr>
              <a:t>Eks: </a:t>
            </a:r>
            <a:r>
              <a:rPr lang="nb-NO" sz="1400" b="1" dirty="0">
                <a:latin typeface="Arial" charset="0"/>
              </a:rPr>
              <a:t>H</a:t>
            </a:r>
            <a:r>
              <a:rPr lang="nb-NO" sz="1400" b="1" baseline="-25000" dirty="0">
                <a:latin typeface="Arial" charset="0"/>
              </a:rPr>
              <a:t>2</a:t>
            </a:r>
            <a:r>
              <a:rPr lang="nb-NO" sz="1400" b="1" dirty="0">
                <a:latin typeface="Arial" charset="0"/>
              </a:rPr>
              <a:t>, O</a:t>
            </a:r>
            <a:r>
              <a:rPr lang="nb-NO" sz="1400" b="1" baseline="-25000" dirty="0">
                <a:latin typeface="Arial" charset="0"/>
              </a:rPr>
              <a:t>2</a:t>
            </a:r>
            <a:r>
              <a:rPr lang="nb-NO" sz="1400" b="1" dirty="0">
                <a:latin typeface="Arial" charset="0"/>
              </a:rPr>
              <a:t>, </a:t>
            </a:r>
            <a:r>
              <a:rPr lang="nb-NO" sz="1400" b="1" dirty="0" smtClean="0">
                <a:latin typeface="Arial" charset="0"/>
              </a:rPr>
              <a:t>N</a:t>
            </a:r>
            <a:r>
              <a:rPr lang="nb-NO" sz="1400" b="1" baseline="-25000" dirty="0" smtClean="0">
                <a:latin typeface="Arial" charset="0"/>
              </a:rPr>
              <a:t>2 </a:t>
            </a:r>
            <a:r>
              <a:rPr lang="nb-NO" sz="1400" b="1" dirty="0">
                <a:latin typeface="Arial" charset="0"/>
              </a:rPr>
              <a:t>og </a:t>
            </a:r>
            <a:r>
              <a:rPr lang="nb-NO" sz="1400" b="1" dirty="0" smtClean="0">
                <a:latin typeface="Arial" charset="0"/>
              </a:rPr>
              <a:t>Cl</a:t>
            </a:r>
            <a:r>
              <a:rPr lang="nb-NO" sz="1400" b="1" baseline="-25000" dirty="0" smtClean="0">
                <a:latin typeface="Arial" charset="0"/>
              </a:rPr>
              <a:t>2</a:t>
            </a:r>
            <a:endParaRPr lang="en-US" sz="1400" b="1" dirty="0">
              <a:latin typeface="Arial" charset="0"/>
            </a:endParaRPr>
          </a:p>
        </p:txBody>
      </p:sp>
      <p:sp>
        <p:nvSpPr>
          <p:cNvPr id="61" name="Text Box 316"/>
          <p:cNvSpPr txBox="1">
            <a:spLocks noChangeArrowheads="1"/>
          </p:cNvSpPr>
          <p:nvPr/>
        </p:nvSpPr>
        <p:spPr bwMode="auto">
          <a:xfrm>
            <a:off x="2267744" y="4869160"/>
            <a:ext cx="659645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400" b="1" dirty="0" smtClean="0">
                <a:latin typeface="Arial" charset="0"/>
              </a:rPr>
              <a:t>Eks: hydrokarboner, </a:t>
            </a:r>
            <a:r>
              <a:rPr lang="nb-NO" sz="1400" b="1" dirty="0" err="1" smtClean="0">
                <a:latin typeface="Arial" charset="0"/>
              </a:rPr>
              <a:t>polymerer</a:t>
            </a:r>
            <a:r>
              <a:rPr lang="nb-NO" sz="1400" b="1" dirty="0" smtClean="0">
                <a:latin typeface="Arial" charset="0"/>
              </a:rPr>
              <a:t> </a:t>
            </a:r>
            <a:r>
              <a:rPr lang="nb-NO" sz="1400" b="1" dirty="0">
                <a:latin typeface="Arial" charset="0"/>
              </a:rPr>
              <a:t>av </a:t>
            </a:r>
            <a:r>
              <a:rPr lang="nb-NO" sz="1400" b="1" dirty="0" smtClean="0">
                <a:latin typeface="Arial" charset="0"/>
              </a:rPr>
              <a:t>hydrokarboner, stivelse,  proteiner. DNA  </a:t>
            </a:r>
            <a:endParaRPr lang="en-US" sz="1400" b="1" dirty="0">
              <a:latin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5926" y="1475492"/>
            <a:ext cx="84482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dirty="0"/>
              <a:t>Stoffer som består av </a:t>
            </a:r>
            <a:r>
              <a:rPr lang="nb-NO" sz="2000" dirty="0" smtClean="0"/>
              <a:t>atomer eller små </a:t>
            </a:r>
            <a:r>
              <a:rPr lang="nb-NO" sz="2000" dirty="0"/>
              <a:t>molekyler, er som oftest gasser</a:t>
            </a:r>
          </a:p>
        </p:txBody>
      </p:sp>
      <p:sp>
        <p:nvSpPr>
          <p:cNvPr id="4" name="Rectangle 3"/>
          <p:cNvSpPr/>
          <p:nvPr/>
        </p:nvSpPr>
        <p:spPr>
          <a:xfrm>
            <a:off x="415926" y="3933056"/>
            <a:ext cx="83325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dirty="0"/>
              <a:t>Stoffer som består av store eller meget store molekyler, er faste stoffer.</a:t>
            </a:r>
          </a:p>
        </p:txBody>
      </p:sp>
    </p:spTree>
    <p:extLst>
      <p:ext uri="{BB962C8B-B14F-4D97-AF65-F5344CB8AC3E}">
        <p14:creationId xmlns:p14="http://schemas.microsoft.com/office/powerpoint/2010/main" val="296912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Autofit/>
          </a:bodyPr>
          <a:lstStyle/>
          <a:p>
            <a:r>
              <a:rPr lang="nb-NO" dirty="0"/>
              <a:t>Molekyler og atomer 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med </a:t>
            </a:r>
            <a:r>
              <a:rPr lang="nb-NO" dirty="0"/>
              <a:t>ladning kaller vi ioner</a:t>
            </a:r>
            <a:endParaRPr lang="en-US" dirty="0"/>
          </a:p>
        </p:txBody>
      </p:sp>
      <p:grpSp>
        <p:nvGrpSpPr>
          <p:cNvPr id="2" name="Gruppe 5"/>
          <p:cNvGrpSpPr/>
          <p:nvPr/>
        </p:nvGrpSpPr>
        <p:grpSpPr>
          <a:xfrm>
            <a:off x="6588224" y="4291434"/>
            <a:ext cx="872959" cy="1225798"/>
            <a:chOff x="3628695" y="4221841"/>
            <a:chExt cx="872959" cy="1225798"/>
          </a:xfrm>
        </p:grpSpPr>
        <p:grpSp>
          <p:nvGrpSpPr>
            <p:cNvPr id="3" name="Group 16"/>
            <p:cNvGrpSpPr>
              <a:grpSpLocks/>
            </p:cNvGrpSpPr>
            <p:nvPr/>
          </p:nvGrpSpPr>
          <p:grpSpPr bwMode="auto">
            <a:xfrm>
              <a:off x="3628695" y="4221841"/>
              <a:ext cx="871537" cy="881063"/>
              <a:chOff x="945" y="1660"/>
              <a:chExt cx="549" cy="555"/>
            </a:xfrm>
          </p:grpSpPr>
          <p:grpSp>
            <p:nvGrpSpPr>
              <p:cNvPr id="4" name="Group 4"/>
              <p:cNvGrpSpPr>
                <a:grpSpLocks/>
              </p:cNvGrpSpPr>
              <p:nvPr/>
            </p:nvGrpSpPr>
            <p:grpSpPr bwMode="auto">
              <a:xfrm>
                <a:off x="945" y="1666"/>
                <a:ext cx="549" cy="549"/>
                <a:chOff x="945" y="1666"/>
                <a:chExt cx="549" cy="549"/>
              </a:xfrm>
            </p:grpSpPr>
            <p:grpSp>
              <p:nvGrpSpPr>
                <p:cNvPr id="5" name="Group 5"/>
                <p:cNvGrpSpPr>
                  <a:grpSpLocks/>
                </p:cNvGrpSpPr>
                <p:nvPr/>
              </p:nvGrpSpPr>
              <p:grpSpPr bwMode="auto">
                <a:xfrm>
                  <a:off x="945" y="1666"/>
                  <a:ext cx="413" cy="413"/>
                  <a:chOff x="1437" y="2200"/>
                  <a:chExt cx="413" cy="413"/>
                </a:xfrm>
              </p:grpSpPr>
              <p:sp>
                <p:nvSpPr>
                  <p:cNvPr id="760838" name="Oval 6"/>
                  <p:cNvSpPr>
                    <a:spLocks noChangeArrowheads="1"/>
                  </p:cNvSpPr>
                  <p:nvPr/>
                </p:nvSpPr>
                <p:spPr bwMode="auto">
                  <a:xfrm>
                    <a:off x="1437" y="2200"/>
                    <a:ext cx="277" cy="277"/>
                  </a:xfrm>
                  <a:prstGeom prst="ellipse">
                    <a:avLst/>
                  </a:prstGeom>
                  <a:solidFill>
                    <a:srgbClr val="FF0000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760839" name="Oval 7"/>
                  <p:cNvSpPr>
                    <a:spLocks noChangeArrowheads="1"/>
                  </p:cNvSpPr>
                  <p:nvPr/>
                </p:nvSpPr>
                <p:spPr bwMode="auto">
                  <a:xfrm>
                    <a:off x="1573" y="2336"/>
                    <a:ext cx="277" cy="277"/>
                  </a:xfrm>
                  <a:prstGeom prst="ellipse">
                    <a:avLst/>
                  </a:prstGeom>
                  <a:solidFill>
                    <a:srgbClr val="FF0000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6" name="Group 8"/>
                <p:cNvGrpSpPr>
                  <a:grpSpLocks/>
                </p:cNvGrpSpPr>
                <p:nvPr/>
              </p:nvGrpSpPr>
              <p:grpSpPr bwMode="auto">
                <a:xfrm>
                  <a:off x="1081" y="1802"/>
                  <a:ext cx="413" cy="413"/>
                  <a:chOff x="1437" y="2200"/>
                  <a:chExt cx="413" cy="413"/>
                </a:xfrm>
              </p:grpSpPr>
              <p:sp>
                <p:nvSpPr>
                  <p:cNvPr id="760841" name="Oval 9"/>
                  <p:cNvSpPr>
                    <a:spLocks noChangeArrowheads="1"/>
                  </p:cNvSpPr>
                  <p:nvPr/>
                </p:nvSpPr>
                <p:spPr bwMode="auto">
                  <a:xfrm>
                    <a:off x="1437" y="2200"/>
                    <a:ext cx="277" cy="277"/>
                  </a:xfrm>
                  <a:prstGeom prst="ellipse">
                    <a:avLst/>
                  </a:prstGeom>
                  <a:solidFill>
                    <a:srgbClr val="FF0000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760842" name="Oval 10"/>
                  <p:cNvSpPr>
                    <a:spLocks noChangeArrowheads="1"/>
                  </p:cNvSpPr>
                  <p:nvPr/>
                </p:nvSpPr>
                <p:spPr bwMode="auto">
                  <a:xfrm>
                    <a:off x="1573" y="2336"/>
                    <a:ext cx="277" cy="277"/>
                  </a:xfrm>
                  <a:prstGeom prst="ellipse">
                    <a:avLst/>
                  </a:prstGeom>
                  <a:solidFill>
                    <a:srgbClr val="FF0000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</p:grpSp>
          </p:grpSp>
          <p:sp>
            <p:nvSpPr>
              <p:cNvPr id="760844" name="Oval 12"/>
              <p:cNvSpPr>
                <a:spLocks noChangeArrowheads="1"/>
              </p:cNvSpPr>
              <p:nvPr/>
            </p:nvSpPr>
            <p:spPr bwMode="auto">
              <a:xfrm>
                <a:off x="949" y="1927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760845" name="Oval 13"/>
              <p:cNvSpPr>
                <a:spLocks noChangeArrowheads="1"/>
              </p:cNvSpPr>
              <p:nvPr/>
            </p:nvSpPr>
            <p:spPr bwMode="auto">
              <a:xfrm>
                <a:off x="1197" y="1660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760846" name="Line 14"/>
              <p:cNvSpPr>
                <a:spLocks noChangeShapeType="1"/>
              </p:cNvSpPr>
              <p:nvPr/>
            </p:nvSpPr>
            <p:spPr bwMode="auto">
              <a:xfrm>
                <a:off x="1277" y="1797"/>
                <a:ext cx="97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760847" name="Line 15"/>
              <p:cNvSpPr>
                <a:spLocks noChangeShapeType="1"/>
              </p:cNvSpPr>
              <p:nvPr/>
            </p:nvSpPr>
            <p:spPr bwMode="auto">
              <a:xfrm>
                <a:off x="1025" y="2044"/>
                <a:ext cx="97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760849" name="Text Box 17"/>
            <p:cNvSpPr txBox="1">
              <a:spLocks noChangeArrowheads="1"/>
            </p:cNvSpPr>
            <p:nvPr/>
          </p:nvSpPr>
          <p:spPr bwMode="auto">
            <a:xfrm>
              <a:off x="3707904" y="5080927"/>
              <a:ext cx="7937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800" b="1" dirty="0">
                  <a:latin typeface="Arial" charset="0"/>
                </a:rPr>
                <a:t>SO</a:t>
              </a:r>
              <a:r>
                <a:rPr lang="nb-NO" sz="1800" b="1" baseline="-25000" dirty="0">
                  <a:latin typeface="Arial" charset="0"/>
                </a:rPr>
                <a:t>4</a:t>
              </a:r>
              <a:r>
                <a:rPr lang="nb-NO" sz="1800" b="1" baseline="30000" dirty="0">
                  <a:latin typeface="Arial" charset="0"/>
                </a:rPr>
                <a:t>2-</a:t>
              </a:r>
              <a:endParaRPr lang="en-US" sz="1800" b="1" baseline="-25000" dirty="0">
                <a:latin typeface="Arial" charset="0"/>
              </a:endParaRPr>
            </a:p>
          </p:txBody>
        </p:sp>
      </p:grpSp>
      <p:grpSp>
        <p:nvGrpSpPr>
          <p:cNvPr id="7" name="Gruppe 4"/>
          <p:cNvGrpSpPr/>
          <p:nvPr/>
        </p:nvGrpSpPr>
        <p:grpSpPr>
          <a:xfrm>
            <a:off x="5652120" y="1988840"/>
            <a:ext cx="981075" cy="1281029"/>
            <a:chOff x="1763688" y="4382616"/>
            <a:chExt cx="981075" cy="1281029"/>
          </a:xfrm>
        </p:grpSpPr>
        <p:pic>
          <p:nvPicPr>
            <p:cNvPr id="28682" name="Picture 10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3688" y="4382616"/>
              <a:ext cx="981075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1" name="Text Box 17"/>
            <p:cNvSpPr txBox="1">
              <a:spLocks noChangeArrowheads="1"/>
            </p:cNvSpPr>
            <p:nvPr/>
          </p:nvSpPr>
          <p:spPr bwMode="auto">
            <a:xfrm>
              <a:off x="1946275" y="5294313"/>
              <a:ext cx="79375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800" b="1" dirty="0" smtClean="0">
                  <a:latin typeface="Arial" charset="0"/>
                </a:rPr>
                <a:t>NH</a:t>
              </a:r>
              <a:r>
                <a:rPr lang="nb-NO" sz="1800" b="1" baseline="-25000" dirty="0" smtClean="0">
                  <a:latin typeface="Arial" charset="0"/>
                </a:rPr>
                <a:t>4</a:t>
              </a:r>
              <a:r>
                <a:rPr lang="nb-NO" sz="1800" b="1" baseline="30000" dirty="0" smtClean="0">
                  <a:latin typeface="Arial" charset="0"/>
                </a:rPr>
                <a:t>+</a:t>
              </a:r>
              <a:endParaRPr lang="en-US" sz="1800" b="1" baseline="-25000" dirty="0">
                <a:latin typeface="Arial" charset="0"/>
              </a:endParaRPr>
            </a:p>
          </p:txBody>
        </p:sp>
      </p:grpSp>
      <p:grpSp>
        <p:nvGrpSpPr>
          <p:cNvPr id="8" name="Gruppe 1"/>
          <p:cNvGrpSpPr/>
          <p:nvPr/>
        </p:nvGrpSpPr>
        <p:grpSpPr>
          <a:xfrm>
            <a:off x="4232738" y="2214225"/>
            <a:ext cx="693444" cy="926743"/>
            <a:chOff x="6643197" y="3661811"/>
            <a:chExt cx="693444" cy="926743"/>
          </a:xfrm>
        </p:grpSpPr>
        <p:sp>
          <p:nvSpPr>
            <p:cNvPr id="153" name="Text Box 142"/>
            <p:cNvSpPr txBox="1">
              <a:spLocks noChangeArrowheads="1"/>
            </p:cNvSpPr>
            <p:nvPr/>
          </p:nvSpPr>
          <p:spPr bwMode="auto">
            <a:xfrm>
              <a:off x="6644483" y="4221841"/>
              <a:ext cx="692158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800" b="1" dirty="0" smtClean="0">
                  <a:latin typeface="Arial" charset="0"/>
                </a:rPr>
                <a:t>Ca</a:t>
              </a:r>
              <a:r>
                <a:rPr lang="nb-NO" sz="1800" b="1" baseline="30000" dirty="0" smtClean="0">
                  <a:latin typeface="Arial" charset="0"/>
                </a:rPr>
                <a:t>2+</a:t>
              </a:r>
              <a:endParaRPr lang="en-US" sz="1800" b="1" baseline="-25000" dirty="0">
                <a:latin typeface="Arial" charset="0"/>
              </a:endParaRPr>
            </a:p>
          </p:txBody>
        </p:sp>
        <p:pic>
          <p:nvPicPr>
            <p:cNvPr id="28685" name="Picture 1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3197" y="3661811"/>
              <a:ext cx="542925" cy="55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Gruppe 6"/>
          <p:cNvGrpSpPr/>
          <p:nvPr/>
        </p:nvGrpSpPr>
        <p:grpSpPr>
          <a:xfrm>
            <a:off x="4860032" y="4276333"/>
            <a:ext cx="1016808" cy="1240899"/>
            <a:chOff x="5188818" y="4458816"/>
            <a:chExt cx="1016808" cy="1240899"/>
          </a:xfrm>
        </p:grpSpPr>
        <p:pic>
          <p:nvPicPr>
            <p:cNvPr id="155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8818" y="4458816"/>
              <a:ext cx="895350" cy="91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7" name="Text Box 17"/>
            <p:cNvSpPr txBox="1">
              <a:spLocks noChangeArrowheads="1"/>
            </p:cNvSpPr>
            <p:nvPr/>
          </p:nvSpPr>
          <p:spPr bwMode="auto">
            <a:xfrm>
              <a:off x="5239617" y="5330383"/>
              <a:ext cx="966009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b="1" dirty="0" smtClean="0">
                  <a:latin typeface="Arial" charset="0"/>
                </a:rPr>
                <a:t>HC</a:t>
              </a:r>
              <a:r>
                <a:rPr lang="nb-NO" sz="1800" b="1" dirty="0" smtClean="0">
                  <a:latin typeface="Arial" charset="0"/>
                </a:rPr>
                <a:t>O</a:t>
              </a:r>
              <a:r>
                <a:rPr lang="nb-NO" sz="1800" b="1" baseline="-25000" dirty="0" smtClean="0">
                  <a:latin typeface="Arial" charset="0"/>
                </a:rPr>
                <a:t>3</a:t>
              </a:r>
              <a:r>
                <a:rPr lang="nb-NO" sz="1800" b="1" baseline="30000" dirty="0" smtClean="0">
                  <a:latin typeface="Arial" charset="0"/>
                </a:rPr>
                <a:t>−</a:t>
              </a:r>
              <a:endParaRPr lang="en-US" sz="1800" b="1" baseline="-25000" dirty="0">
                <a:latin typeface="Arial" charset="0"/>
              </a:endParaRPr>
            </a:p>
          </p:txBody>
        </p:sp>
      </p:grpSp>
      <p:grpSp>
        <p:nvGrpSpPr>
          <p:cNvPr id="10" name="Gruppe 3"/>
          <p:cNvGrpSpPr/>
          <p:nvPr/>
        </p:nvGrpSpPr>
        <p:grpSpPr>
          <a:xfrm>
            <a:off x="1907704" y="4530043"/>
            <a:ext cx="566654" cy="879735"/>
            <a:chOff x="2027238" y="2431107"/>
            <a:chExt cx="566654" cy="879735"/>
          </a:xfrm>
        </p:grpSpPr>
        <p:pic>
          <p:nvPicPr>
            <p:cNvPr id="28684" name="Picture 1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7238" y="2431107"/>
              <a:ext cx="542925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8" name="Text Box 17"/>
            <p:cNvSpPr txBox="1">
              <a:spLocks noChangeArrowheads="1"/>
            </p:cNvSpPr>
            <p:nvPr/>
          </p:nvSpPr>
          <p:spPr bwMode="auto">
            <a:xfrm>
              <a:off x="2059856" y="2941510"/>
              <a:ext cx="53403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b="1" dirty="0" smtClean="0">
                  <a:latin typeface="Arial" charset="0"/>
                </a:rPr>
                <a:t>C</a:t>
              </a:r>
              <a:r>
                <a:rPr lang="nb-NO" sz="1800" b="1" dirty="0" smtClean="0">
                  <a:latin typeface="Arial" charset="0"/>
                </a:rPr>
                <a:t>l</a:t>
              </a:r>
              <a:r>
                <a:rPr lang="nb-NO" sz="1800" b="1" baseline="30000" dirty="0" smtClean="0">
                  <a:latin typeface="Arial" charset="0"/>
                </a:rPr>
                <a:t>−</a:t>
              </a:r>
              <a:endParaRPr lang="en-US" sz="1800" b="1" baseline="-25000" dirty="0">
                <a:latin typeface="Arial" charset="0"/>
              </a:endParaRPr>
            </a:p>
          </p:txBody>
        </p:sp>
      </p:grpSp>
      <p:grpSp>
        <p:nvGrpSpPr>
          <p:cNvPr id="11" name="Gruppe 2"/>
          <p:cNvGrpSpPr/>
          <p:nvPr/>
        </p:nvGrpSpPr>
        <p:grpSpPr>
          <a:xfrm>
            <a:off x="2904957" y="2262860"/>
            <a:ext cx="814427" cy="878108"/>
            <a:chOff x="7069941" y="2622900"/>
            <a:chExt cx="814427" cy="878108"/>
          </a:xfrm>
        </p:grpSpPr>
        <p:sp>
          <p:nvSpPr>
            <p:cNvPr id="760974" name="Text Box 142"/>
            <p:cNvSpPr txBox="1">
              <a:spLocks noChangeArrowheads="1"/>
            </p:cNvSpPr>
            <p:nvPr/>
          </p:nvSpPr>
          <p:spPr bwMode="auto">
            <a:xfrm>
              <a:off x="7090618" y="3134295"/>
              <a:ext cx="7937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800" b="1" dirty="0">
                  <a:latin typeface="Arial" charset="0"/>
                </a:rPr>
                <a:t>Na</a:t>
              </a:r>
              <a:r>
                <a:rPr lang="nb-NO" sz="1800" b="1" baseline="30000" dirty="0">
                  <a:latin typeface="Arial" charset="0"/>
                </a:rPr>
                <a:t>+</a:t>
              </a:r>
              <a:endParaRPr lang="en-US" sz="1800" b="1" baseline="-25000" dirty="0">
                <a:latin typeface="Arial" charset="0"/>
              </a:endParaRPr>
            </a:p>
          </p:txBody>
        </p:sp>
        <p:pic>
          <p:nvPicPr>
            <p:cNvPr id="28686" name="Picture 1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69941" y="2622900"/>
              <a:ext cx="533400" cy="53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uppe 7"/>
          <p:cNvGrpSpPr/>
          <p:nvPr/>
        </p:nvGrpSpPr>
        <p:grpSpPr>
          <a:xfrm>
            <a:off x="3322509" y="4573765"/>
            <a:ext cx="771525" cy="880751"/>
            <a:chOff x="3322509" y="4573765"/>
            <a:chExt cx="771525" cy="880751"/>
          </a:xfrm>
        </p:grpSpPr>
        <p:pic>
          <p:nvPicPr>
            <p:cNvPr id="28689" name="Picture 1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2509" y="4573765"/>
              <a:ext cx="771525" cy="542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9" name="Text Box 17"/>
            <p:cNvSpPr txBox="1">
              <a:spLocks noChangeArrowheads="1"/>
            </p:cNvSpPr>
            <p:nvPr/>
          </p:nvSpPr>
          <p:spPr bwMode="auto">
            <a:xfrm>
              <a:off x="3419872" y="5085184"/>
              <a:ext cx="657199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b="1" dirty="0" smtClean="0">
                  <a:latin typeface="Arial" charset="0"/>
                </a:rPr>
                <a:t>OH</a:t>
              </a:r>
              <a:r>
                <a:rPr lang="nb-NO" sz="1800" b="1" baseline="30000" dirty="0" smtClean="0">
                  <a:latin typeface="Arial" charset="0"/>
                </a:rPr>
                <a:t>−</a:t>
              </a:r>
              <a:endParaRPr lang="en-US" sz="1800" b="1" baseline="-25000" dirty="0">
                <a:latin typeface="Arial" charset="0"/>
              </a:endParaRPr>
            </a:p>
          </p:txBody>
        </p:sp>
      </p:grpSp>
      <p:sp>
        <p:nvSpPr>
          <p:cNvPr id="35" name="Date Placeholder 3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37" name="Footer Placeholder 3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2280" y="2060848"/>
            <a:ext cx="888405" cy="1198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Cloud Callout 12"/>
          <p:cNvSpPr/>
          <p:nvPr/>
        </p:nvSpPr>
        <p:spPr bwMode="auto">
          <a:xfrm>
            <a:off x="6667433" y="332656"/>
            <a:ext cx="2369063" cy="1008112"/>
          </a:xfrm>
          <a:prstGeom prst="cloudCallout">
            <a:avLst>
              <a:gd name="adj1" fmla="val -8445"/>
              <a:gd name="adj2" fmla="val 109758"/>
            </a:avLst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1200" b="1" dirty="0">
                <a:latin typeface="Arial" charset="0"/>
              </a:rPr>
              <a:t>NH</a:t>
            </a:r>
            <a:r>
              <a:rPr lang="nb-NO" sz="1200" b="1" baseline="-25000" dirty="0">
                <a:latin typeface="Arial" charset="0"/>
              </a:rPr>
              <a:t>4</a:t>
            </a:r>
            <a:r>
              <a:rPr lang="nb-NO" sz="1200" b="1" baseline="30000" dirty="0">
                <a:latin typeface="Arial" charset="0"/>
              </a:rPr>
              <a:t>+</a:t>
            </a:r>
            <a:endParaRPr lang="en-US" sz="1200" b="1" baseline="-25000" dirty="0">
              <a:latin typeface="Arial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Oppfører seg som et </a:t>
            </a:r>
            <a:r>
              <a:rPr kumimoji="0" lang="nb-NO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metallion</a:t>
            </a:r>
            <a:r>
              <a:rPr kumimoji="0" lang="nb-NO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i salter</a:t>
            </a:r>
            <a:endParaRPr kumimoji="0" lang="nb-NO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45592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Oppvarming av hornsalt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>
                <a:hlinkClick r:id="rId3"/>
              </a:rPr>
              <a:t>Ammoniakk</a:t>
            </a:r>
            <a:r>
              <a:rPr lang="nb-NO" dirty="0" smtClean="0"/>
              <a:t>, et forsøk fra samlingen </a:t>
            </a:r>
            <a:br>
              <a:rPr lang="nb-NO" dirty="0" smtClean="0"/>
            </a:br>
            <a:r>
              <a:rPr lang="nb-NO" dirty="0" smtClean="0"/>
              <a:t>«</a:t>
            </a:r>
            <a:r>
              <a:rPr lang="nb-NO" dirty="0" smtClean="0">
                <a:hlinkClick r:id="rId4"/>
              </a:rPr>
              <a:t>Kjemi på boks</a:t>
            </a:r>
            <a:r>
              <a:rPr lang="nb-NO" dirty="0" smtClean="0"/>
              <a:t>» </a:t>
            </a:r>
            <a:r>
              <a:rPr lang="nb-NO" sz="1050" dirty="0" smtClean="0"/>
              <a:t> </a:t>
            </a:r>
            <a:r>
              <a:rPr lang="nb-NO" sz="2000" dirty="0" smtClean="0"/>
              <a:t>(</a:t>
            </a:r>
            <a:r>
              <a:rPr lang="nb-NO" sz="2000" dirty="0"/>
              <a:t>ska-as.no)</a:t>
            </a:r>
            <a:endParaRPr lang="nb-NO" sz="2000" dirty="0" smtClean="0"/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3779748"/>
            <a:ext cx="1591829" cy="15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7585" y="2875092"/>
            <a:ext cx="1095020" cy="161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1840" y="3678940"/>
            <a:ext cx="1238250" cy="87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8558" y="5291916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spritbrenner</a:t>
            </a:r>
            <a:endParaRPr lang="nb-NO" dirty="0"/>
          </a:p>
        </p:txBody>
      </p:sp>
      <p:sp>
        <p:nvSpPr>
          <p:cNvPr id="11" name="TextBox 10"/>
          <p:cNvSpPr txBox="1"/>
          <p:nvPr/>
        </p:nvSpPr>
        <p:spPr>
          <a:xfrm>
            <a:off x="2627784" y="4758243"/>
            <a:ext cx="2304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påvisningsreaksjon for ammoniakk, NH</a:t>
            </a:r>
            <a:r>
              <a:rPr lang="nb-NO" baseline="-25000" dirty="0" smtClean="0"/>
              <a:t>3 (fasit)</a:t>
            </a:r>
            <a:endParaRPr lang="nb-NO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5714950" y="4509120"/>
            <a:ext cx="3312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observer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fargeendring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om det dannes vanndråper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om alt stoff går over til gass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4911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79296" cy="994122"/>
          </a:xfrm>
        </p:spPr>
        <p:txBody>
          <a:bodyPr>
            <a:normAutofit/>
          </a:bodyPr>
          <a:lstStyle/>
          <a:p>
            <a:pPr algn="l"/>
            <a:r>
              <a:rPr lang="nb-NO" sz="2800" dirty="0" smtClean="0"/>
              <a:t>To formler for hornsalt: NH</a:t>
            </a:r>
            <a:r>
              <a:rPr lang="nb-NO" sz="2800" baseline="-25000" dirty="0" smtClean="0"/>
              <a:t>4</a:t>
            </a:r>
            <a:r>
              <a:rPr lang="nb-NO" sz="2800" dirty="0" smtClean="0"/>
              <a:t>HCO</a:t>
            </a:r>
            <a:r>
              <a:rPr lang="nb-NO" sz="2800" baseline="-25000" dirty="0" smtClean="0"/>
              <a:t>3 </a:t>
            </a:r>
            <a:r>
              <a:rPr lang="nb-NO" sz="2800" dirty="0" smtClean="0"/>
              <a:t>og CH</a:t>
            </a:r>
            <a:r>
              <a:rPr lang="nb-NO" sz="2800" baseline="-25000" dirty="0" smtClean="0"/>
              <a:t>5</a:t>
            </a:r>
            <a:r>
              <a:rPr lang="nb-NO" sz="2800" dirty="0" smtClean="0"/>
              <a:t>NO</a:t>
            </a:r>
            <a:r>
              <a:rPr lang="nb-NO" sz="2800" baseline="-25000" dirty="0" smtClean="0"/>
              <a:t>3</a:t>
            </a:r>
            <a:endParaRPr lang="nb-NO" sz="2800" baseline="-25000" dirty="0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61197" y="4962872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00745" y="5011414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tel 1"/>
          <p:cNvSpPr txBox="1">
            <a:spLocks/>
          </p:cNvSpPr>
          <p:nvPr/>
        </p:nvSpPr>
        <p:spPr>
          <a:xfrm>
            <a:off x="599423" y="1196752"/>
            <a:ext cx="8229600" cy="48245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b-NO" sz="1200" b="1" dirty="0" smtClean="0"/>
              <a:t>Formelen </a:t>
            </a:r>
            <a:r>
              <a:rPr lang="nb-NO" sz="1200" b="1" dirty="0"/>
              <a:t>CH</a:t>
            </a:r>
            <a:r>
              <a:rPr lang="nb-NO" sz="1200" b="1" baseline="-25000" dirty="0"/>
              <a:t>5</a:t>
            </a:r>
            <a:r>
              <a:rPr lang="nb-NO" sz="1200" b="1" dirty="0"/>
              <a:t>O</a:t>
            </a:r>
            <a:r>
              <a:rPr lang="nb-NO" sz="1200" b="1" baseline="-25000" dirty="0"/>
              <a:t>3</a:t>
            </a:r>
            <a:r>
              <a:rPr lang="nb-NO" sz="1200" b="1" dirty="0"/>
              <a:t>N </a:t>
            </a:r>
            <a:r>
              <a:rPr lang="nb-NO" sz="1200" b="1" dirty="0" smtClean="0"/>
              <a:t> </a:t>
            </a:r>
          </a:p>
          <a:p>
            <a:pPr algn="l"/>
            <a:r>
              <a:rPr lang="nb-NO" sz="1200" dirty="0" smtClean="0"/>
              <a:t>sier hvilke atomtyper som inngår i stoffet og forholdet mellom antall atomer av hvert slag, i stoffet.</a:t>
            </a:r>
            <a:br>
              <a:rPr lang="nb-NO" sz="1200" dirty="0" smtClean="0"/>
            </a:br>
            <a:endParaRPr lang="nb-NO" sz="1200" dirty="0" smtClean="0"/>
          </a:p>
          <a:p>
            <a:pPr algn="l"/>
            <a:r>
              <a:rPr lang="nb-NO" sz="1200" b="1" dirty="0" smtClean="0"/>
              <a:t>Formelen NH</a:t>
            </a:r>
            <a:r>
              <a:rPr lang="nb-NO" sz="1200" b="1" baseline="-25000" dirty="0" smtClean="0"/>
              <a:t>4</a:t>
            </a:r>
            <a:r>
              <a:rPr lang="nb-NO" sz="1200" b="1" dirty="0" smtClean="0"/>
              <a:t>HCO</a:t>
            </a:r>
            <a:r>
              <a:rPr lang="nb-NO" sz="1200" b="1" baseline="-25000" dirty="0" smtClean="0"/>
              <a:t>3</a:t>
            </a:r>
            <a:r>
              <a:rPr lang="nb-NO" sz="1200" b="1" dirty="0" smtClean="0"/>
              <a:t> </a:t>
            </a:r>
          </a:p>
          <a:p>
            <a:pPr algn="l"/>
            <a:r>
              <a:rPr lang="nb-NO" sz="1200" dirty="0" smtClean="0"/>
              <a:t>sier at stoffet er bygd opp av to forskjellige partikler. </a:t>
            </a:r>
            <a:r>
              <a:rPr lang="nb-NO" sz="1200" dirty="0"/>
              <a:t>Begge partiklene er bygd opp av 5 atomer</a:t>
            </a:r>
            <a:r>
              <a:rPr lang="nb-NO" sz="1200" dirty="0" smtClean="0"/>
              <a:t>. Den første består av ett nitrogenatom og 4 hydrogenatomer, den andre består av ett karbonatom, 3 oksygenatomer og ett hydrogenatom.</a:t>
            </a:r>
          </a:p>
          <a:p>
            <a:pPr algn="l"/>
            <a:endParaRPr lang="nb-NO" sz="1200" dirty="0"/>
          </a:p>
          <a:p>
            <a:pPr algn="l"/>
            <a:r>
              <a:rPr lang="nb-NO" sz="1200" dirty="0" smtClean="0"/>
              <a:t>At den første partikkelen er positiv og den andre er negativ, kan vi ikke se av formelen. Partiklene er  </a:t>
            </a:r>
            <a:r>
              <a:rPr lang="nb-NO" sz="1200" dirty="0"/>
              <a:t>NH</a:t>
            </a:r>
            <a:r>
              <a:rPr lang="nb-NO" sz="1200" baseline="-25000" dirty="0"/>
              <a:t>4</a:t>
            </a:r>
            <a:r>
              <a:rPr lang="nb-NO" sz="1200" baseline="30000" dirty="0"/>
              <a:t>+</a:t>
            </a:r>
            <a:r>
              <a:rPr lang="nb-NO" sz="1200" dirty="0"/>
              <a:t> </a:t>
            </a:r>
            <a:r>
              <a:rPr lang="nb-NO" sz="1200" dirty="0" smtClean="0"/>
              <a:t>og </a:t>
            </a:r>
            <a:r>
              <a:rPr lang="nb-NO" sz="1200" dirty="0"/>
              <a:t>HCO</a:t>
            </a:r>
            <a:r>
              <a:rPr lang="nb-NO" sz="1200" baseline="-25000" dirty="0"/>
              <a:t>3</a:t>
            </a:r>
            <a:r>
              <a:rPr lang="nb-NO" sz="1200" baseline="30000" dirty="0" smtClean="0"/>
              <a:t>−</a:t>
            </a:r>
            <a:r>
              <a:rPr lang="nb-NO" sz="1200" dirty="0" smtClean="0"/>
              <a:t>. Ladete partikler kaller vi ioner.</a:t>
            </a:r>
          </a:p>
          <a:p>
            <a:pPr algn="l"/>
            <a:endParaRPr lang="nb-NO" sz="1200" dirty="0"/>
          </a:p>
          <a:p>
            <a:pPr algn="l"/>
            <a:endParaRPr lang="nb-NO" sz="1200" dirty="0" smtClean="0"/>
          </a:p>
          <a:p>
            <a:pPr algn="l"/>
            <a:endParaRPr lang="nb-NO" sz="1200" dirty="0"/>
          </a:p>
          <a:p>
            <a:pPr algn="l"/>
            <a:endParaRPr lang="nb-NO" sz="1200" dirty="0" smtClean="0"/>
          </a:p>
          <a:p>
            <a:pPr algn="l"/>
            <a:endParaRPr lang="nb-NO" sz="1200" dirty="0"/>
          </a:p>
          <a:p>
            <a:pPr algn="l"/>
            <a:endParaRPr lang="nb-NO" sz="1200" dirty="0" smtClean="0"/>
          </a:p>
          <a:p>
            <a:pPr algn="l"/>
            <a:endParaRPr lang="nb-NO" sz="1200" dirty="0"/>
          </a:p>
          <a:p>
            <a:pPr algn="l"/>
            <a:endParaRPr lang="nb-NO" sz="1200" dirty="0" smtClean="0"/>
          </a:p>
          <a:p>
            <a:pPr algn="l"/>
            <a:r>
              <a:rPr lang="nb-NO" sz="1200" dirty="0" smtClean="0"/>
              <a:t>Alle atomene i begge partikler er </a:t>
            </a:r>
            <a:r>
              <a:rPr lang="nb-NO" sz="1200" i="1" dirty="0" smtClean="0"/>
              <a:t>ikke-metaller, </a:t>
            </a:r>
            <a:r>
              <a:rPr lang="nb-NO" sz="1200" dirty="0" smtClean="0"/>
              <a:t>det vil si det er atomer som danner molekyler.</a:t>
            </a:r>
          </a:p>
          <a:p>
            <a:pPr algn="l"/>
            <a:endParaRPr lang="nb-NO" sz="1200" dirty="0"/>
          </a:p>
          <a:p>
            <a:pPr algn="l"/>
            <a:endParaRPr lang="nb-NO" sz="1200" dirty="0" smtClean="0"/>
          </a:p>
          <a:p>
            <a:pPr algn="l"/>
            <a:endParaRPr lang="nb-NO" sz="1200" dirty="0"/>
          </a:p>
          <a:p>
            <a:pPr algn="l"/>
            <a:endParaRPr lang="nb-NO" sz="1200" dirty="0" smtClean="0"/>
          </a:p>
          <a:p>
            <a:pPr algn="l"/>
            <a:endParaRPr lang="nb-NO" sz="1200" dirty="0" smtClean="0"/>
          </a:p>
        </p:txBody>
      </p:sp>
      <p:sp>
        <p:nvSpPr>
          <p:cNvPr id="5" name="Rektangel 4"/>
          <p:cNvSpPr/>
          <p:nvPr/>
        </p:nvSpPr>
        <p:spPr>
          <a:xfrm>
            <a:off x="1547664" y="3696201"/>
            <a:ext cx="686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NH</a:t>
            </a:r>
            <a:r>
              <a:rPr lang="nb-NO" baseline="-25000" dirty="0"/>
              <a:t>4</a:t>
            </a:r>
            <a:r>
              <a:rPr lang="nb-NO" baseline="30000" dirty="0"/>
              <a:t>+</a:t>
            </a:r>
            <a:r>
              <a:rPr lang="nb-NO" dirty="0"/>
              <a:t> </a:t>
            </a:r>
          </a:p>
        </p:txBody>
      </p:sp>
      <p:sp>
        <p:nvSpPr>
          <p:cNvPr id="24" name="Rektangel 23"/>
          <p:cNvSpPr/>
          <p:nvPr/>
        </p:nvSpPr>
        <p:spPr>
          <a:xfrm>
            <a:off x="4460126" y="3696201"/>
            <a:ext cx="75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HCO</a:t>
            </a:r>
            <a:r>
              <a:rPr lang="nb-NO" baseline="-25000" dirty="0"/>
              <a:t>3</a:t>
            </a:r>
            <a:r>
              <a:rPr lang="nb-NO" baseline="30000" dirty="0"/>
              <a:t>−</a:t>
            </a:r>
            <a:endParaRPr lang="nb-NO" dirty="0"/>
          </a:p>
        </p:txBody>
      </p:sp>
      <p:pic>
        <p:nvPicPr>
          <p:cNvPr id="30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75472" y="3356992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34070" y="3421017"/>
            <a:ext cx="10287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974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79296" cy="994122"/>
          </a:xfrm>
        </p:spPr>
        <p:txBody>
          <a:bodyPr>
            <a:normAutofit/>
          </a:bodyPr>
          <a:lstStyle/>
          <a:p>
            <a:r>
              <a:rPr lang="nb-NO" sz="3600" dirty="0" smtClean="0"/>
              <a:t>NH</a:t>
            </a:r>
            <a:r>
              <a:rPr lang="nb-NO" sz="3600" baseline="-25000" dirty="0" smtClean="0"/>
              <a:t>4</a:t>
            </a:r>
            <a:r>
              <a:rPr lang="nb-NO" sz="3600" dirty="0" smtClean="0"/>
              <a:t>HCO</a:t>
            </a:r>
            <a:r>
              <a:rPr lang="nb-NO" sz="3600" baseline="-25000" dirty="0" smtClean="0"/>
              <a:t>3 </a:t>
            </a:r>
            <a:r>
              <a:rPr lang="nb-NO" sz="3600" dirty="0" smtClean="0"/>
              <a:t>er bygd opp av ioner</a:t>
            </a:r>
            <a:endParaRPr lang="nb-NO" sz="3600" baseline="-25000" dirty="0"/>
          </a:p>
        </p:txBody>
      </p:sp>
      <p:sp>
        <p:nvSpPr>
          <p:cNvPr id="6" name="Tittel 1"/>
          <p:cNvSpPr txBox="1">
            <a:spLocks/>
          </p:cNvSpPr>
          <p:nvPr/>
        </p:nvSpPr>
        <p:spPr>
          <a:xfrm>
            <a:off x="599423" y="1196752"/>
            <a:ext cx="82296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b-NO" sz="1400" b="1" dirty="0" smtClean="0"/>
              <a:t>Formelen NH</a:t>
            </a:r>
            <a:r>
              <a:rPr lang="nb-NO" sz="1400" b="1" baseline="-25000" dirty="0" smtClean="0"/>
              <a:t>4</a:t>
            </a:r>
            <a:r>
              <a:rPr lang="nb-NO" sz="1400" b="1" dirty="0" smtClean="0"/>
              <a:t>HCO</a:t>
            </a:r>
            <a:r>
              <a:rPr lang="nb-NO" sz="1400" b="1" baseline="-25000" dirty="0" smtClean="0"/>
              <a:t>3</a:t>
            </a:r>
            <a:r>
              <a:rPr lang="nb-NO" sz="1400" b="1" dirty="0" smtClean="0"/>
              <a:t> </a:t>
            </a:r>
          </a:p>
          <a:p>
            <a:pPr algn="l"/>
            <a:r>
              <a:rPr lang="nb-NO" sz="1400" dirty="0" smtClean="0"/>
              <a:t>sier at stoffet er bygd partiklene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4088" y="5674776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87237" y="5674776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8951" y="4810680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4605" y="4810680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4088" y="3958089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87237" y="3958089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8951" y="3087003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4605" y="3087003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ktangel 3"/>
          <p:cNvSpPr/>
          <p:nvPr/>
        </p:nvSpPr>
        <p:spPr>
          <a:xfrm>
            <a:off x="5357742" y="1412776"/>
            <a:ext cx="32467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smtClean="0"/>
              <a:t>Hornsalt </a:t>
            </a:r>
            <a:r>
              <a:rPr lang="nb-NO" dirty="0"/>
              <a:t>er bygd opp av disse to ionene: NH</a:t>
            </a:r>
            <a:r>
              <a:rPr lang="nb-NO" baseline="-25000" dirty="0"/>
              <a:t>4</a:t>
            </a:r>
            <a:r>
              <a:rPr lang="nb-NO" baseline="30000" dirty="0"/>
              <a:t>+</a:t>
            </a:r>
            <a:r>
              <a:rPr lang="nb-NO" dirty="0"/>
              <a:t> og HCO</a:t>
            </a:r>
            <a:r>
              <a:rPr lang="nb-NO" baseline="-25000" dirty="0"/>
              <a:t>3</a:t>
            </a:r>
            <a:r>
              <a:rPr lang="nb-NO" baseline="30000" dirty="0"/>
              <a:t>− </a:t>
            </a:r>
            <a:r>
              <a:rPr lang="nb-NO" dirty="0" smtClean="0"/>
              <a:t>(som er molekyler </a:t>
            </a:r>
            <a:r>
              <a:rPr lang="nb-NO" dirty="0"/>
              <a:t>med ladning</a:t>
            </a:r>
            <a:r>
              <a:rPr lang="nb-NO" dirty="0" smtClean="0"/>
              <a:t>).  </a:t>
            </a:r>
            <a:r>
              <a:rPr lang="nb-NO" dirty="0"/>
              <a:t>Begge ionene er bygd opp av 5 atomer</a:t>
            </a:r>
            <a:r>
              <a:rPr lang="nb-NO" dirty="0" smtClean="0"/>
              <a:t>. </a:t>
            </a:r>
            <a:endParaRPr lang="nb-NO" dirty="0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23309" y="4846424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93668" y="3967614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88779" y="3935525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4139" y="3087003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2280" y="3093420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8951" y="5692477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7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8184" y="5684301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8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3654" y="4815195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4077903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4813" y="2420888"/>
            <a:ext cx="1057275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" name="Picture 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27200" y="4058853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9826" y="2525663"/>
            <a:ext cx="10287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Pil ned 33"/>
          <p:cNvSpPr/>
          <p:nvPr/>
        </p:nvSpPr>
        <p:spPr>
          <a:xfrm>
            <a:off x="1203251" y="3517523"/>
            <a:ext cx="72008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5" name="Pil ned 114"/>
          <p:cNvSpPr/>
          <p:nvPr/>
        </p:nvSpPr>
        <p:spPr>
          <a:xfrm>
            <a:off x="2931442" y="3551312"/>
            <a:ext cx="72008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Pil høyre 34"/>
          <p:cNvSpPr/>
          <p:nvPr/>
        </p:nvSpPr>
        <p:spPr>
          <a:xfrm>
            <a:off x="3851920" y="4346286"/>
            <a:ext cx="1008112" cy="2575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7" name="Rektangel 116"/>
          <p:cNvSpPr/>
          <p:nvPr/>
        </p:nvSpPr>
        <p:spPr>
          <a:xfrm>
            <a:off x="971600" y="2166951"/>
            <a:ext cx="686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NH</a:t>
            </a:r>
            <a:r>
              <a:rPr lang="nb-NO" baseline="-25000" dirty="0"/>
              <a:t>4</a:t>
            </a:r>
            <a:r>
              <a:rPr lang="nb-NO" baseline="30000" dirty="0"/>
              <a:t>+</a:t>
            </a:r>
            <a:r>
              <a:rPr lang="nb-NO" dirty="0"/>
              <a:t> </a:t>
            </a:r>
          </a:p>
        </p:txBody>
      </p:sp>
      <p:sp>
        <p:nvSpPr>
          <p:cNvPr id="118" name="Rektangel 117"/>
          <p:cNvSpPr/>
          <p:nvPr/>
        </p:nvSpPr>
        <p:spPr>
          <a:xfrm>
            <a:off x="2661779" y="2166951"/>
            <a:ext cx="75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HCO</a:t>
            </a:r>
            <a:r>
              <a:rPr lang="nb-NO" baseline="-25000" dirty="0"/>
              <a:t>3</a:t>
            </a:r>
            <a:r>
              <a:rPr lang="nb-NO" baseline="30000" dirty="0"/>
              <a:t>−</a:t>
            </a:r>
            <a:endParaRPr lang="nb-NO" dirty="0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32" name="Footer Placeholder 3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135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ktangel 16"/>
          <p:cNvSpPr/>
          <p:nvPr/>
        </p:nvSpPr>
        <p:spPr>
          <a:xfrm>
            <a:off x="952248" y="4653136"/>
            <a:ext cx="1907187" cy="1570522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NH</a:t>
            </a:r>
            <a:r>
              <a:rPr lang="nb-NO" baseline="-25000" dirty="0" smtClean="0"/>
              <a:t>4</a:t>
            </a:r>
            <a:r>
              <a:rPr lang="nb-NO" dirty="0" smtClean="0"/>
              <a:t>HCO</a:t>
            </a:r>
            <a:r>
              <a:rPr lang="nb-NO" baseline="-25000" dirty="0" smtClean="0"/>
              <a:t>3 </a:t>
            </a:r>
            <a:r>
              <a:rPr lang="nb-NO" dirty="0" smtClean="0"/>
              <a:t>blir til tre gasser</a:t>
            </a:r>
            <a:endParaRPr lang="nb-NO" dirty="0"/>
          </a:p>
        </p:txBody>
      </p:sp>
      <p:sp>
        <p:nvSpPr>
          <p:cNvPr id="9" name="Rektangel 8"/>
          <p:cNvSpPr/>
          <p:nvPr/>
        </p:nvSpPr>
        <p:spPr>
          <a:xfrm>
            <a:off x="2516232" y="2278420"/>
            <a:ext cx="686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NH</a:t>
            </a:r>
            <a:r>
              <a:rPr lang="nb-NO" baseline="-25000" dirty="0"/>
              <a:t>4</a:t>
            </a:r>
            <a:r>
              <a:rPr lang="nb-NO" baseline="30000" dirty="0"/>
              <a:t>+</a:t>
            </a:r>
            <a:r>
              <a:rPr lang="nb-NO" dirty="0"/>
              <a:t> </a:t>
            </a:r>
          </a:p>
        </p:txBody>
      </p:sp>
      <p:sp>
        <p:nvSpPr>
          <p:cNvPr id="10" name="Rektangel 9"/>
          <p:cNvSpPr/>
          <p:nvPr/>
        </p:nvSpPr>
        <p:spPr>
          <a:xfrm>
            <a:off x="1020876" y="2276872"/>
            <a:ext cx="75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HCO</a:t>
            </a:r>
            <a:r>
              <a:rPr lang="nb-NO" baseline="-25000" dirty="0"/>
              <a:t>3</a:t>
            </a:r>
            <a:r>
              <a:rPr lang="nb-NO" baseline="30000" dirty="0"/>
              <a:t>−</a:t>
            </a:r>
            <a:endParaRPr lang="nb-NO" dirty="0"/>
          </a:p>
        </p:txBody>
      </p:sp>
      <p:cxnSp>
        <p:nvCxnSpPr>
          <p:cNvPr id="12" name="Buet linje 11"/>
          <p:cNvCxnSpPr/>
          <p:nvPr/>
        </p:nvCxnSpPr>
        <p:spPr>
          <a:xfrm rot="16200000" flipH="1">
            <a:off x="990239" y="3788991"/>
            <a:ext cx="1114850" cy="720080"/>
          </a:xfrm>
          <a:prstGeom prst="curvedConnector3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Buet linje 13"/>
          <p:cNvCxnSpPr/>
          <p:nvPr/>
        </p:nvCxnSpPr>
        <p:spPr>
          <a:xfrm rot="16200000" flipH="1">
            <a:off x="1325127" y="3958158"/>
            <a:ext cx="949130" cy="216025"/>
          </a:xfrm>
          <a:prstGeom prst="curvedConnector3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Buet linje 15"/>
          <p:cNvCxnSpPr/>
          <p:nvPr/>
        </p:nvCxnSpPr>
        <p:spPr>
          <a:xfrm rot="5400000">
            <a:off x="1772983" y="3798334"/>
            <a:ext cx="1061531" cy="648072"/>
          </a:xfrm>
          <a:prstGeom prst="curvedConnector3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52874" y="2101142"/>
            <a:ext cx="9906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66646" y="3101267"/>
            <a:ext cx="13620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3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8104" y="2071688"/>
            <a:ext cx="10287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ktangel 28"/>
          <p:cNvSpPr/>
          <p:nvPr/>
        </p:nvSpPr>
        <p:spPr>
          <a:xfrm>
            <a:off x="5754015" y="1772816"/>
            <a:ext cx="536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CO</a:t>
            </a:r>
            <a:r>
              <a:rPr lang="nb-NO" baseline="-25000" dirty="0" smtClean="0"/>
              <a:t>2</a:t>
            </a:r>
            <a:endParaRPr lang="nb-NO" dirty="0"/>
          </a:p>
        </p:txBody>
      </p:sp>
      <p:sp>
        <p:nvSpPr>
          <p:cNvPr id="30" name="Rektangel 29"/>
          <p:cNvSpPr/>
          <p:nvPr/>
        </p:nvSpPr>
        <p:spPr>
          <a:xfrm>
            <a:off x="7255797" y="1781936"/>
            <a:ext cx="5565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NH</a:t>
            </a:r>
            <a:r>
              <a:rPr lang="nb-NO" baseline="-25000" dirty="0" smtClean="0"/>
              <a:t>3</a:t>
            </a:r>
            <a:endParaRPr lang="nb-NO" dirty="0"/>
          </a:p>
        </p:txBody>
      </p:sp>
      <p:sp>
        <p:nvSpPr>
          <p:cNvPr id="31" name="Rektangel 30"/>
          <p:cNvSpPr/>
          <p:nvPr/>
        </p:nvSpPr>
        <p:spPr>
          <a:xfrm>
            <a:off x="6369401" y="4077072"/>
            <a:ext cx="559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H</a:t>
            </a:r>
            <a:r>
              <a:rPr lang="nb-NO" baseline="-25000" dirty="0" smtClean="0"/>
              <a:t>2</a:t>
            </a:r>
            <a:r>
              <a:rPr lang="nb-NO" dirty="0" smtClean="0"/>
              <a:t>O</a:t>
            </a:r>
            <a:endParaRPr lang="nb-NO" dirty="0"/>
          </a:p>
        </p:txBody>
      </p:sp>
      <p:pic>
        <p:nvPicPr>
          <p:cNvPr id="26634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9384" y="2598843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5" name="Picture 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3810" y="4941168"/>
            <a:ext cx="132397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" name="Buet linje 18"/>
          <p:cNvCxnSpPr>
            <a:stCxn id="17" idx="3"/>
          </p:cNvCxnSpPr>
          <p:nvPr/>
        </p:nvCxnSpPr>
        <p:spPr>
          <a:xfrm flipV="1">
            <a:off x="2859435" y="3703378"/>
            <a:ext cx="2894580" cy="1735019"/>
          </a:xfrm>
          <a:prstGeom prst="curvedConnector3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36" name="Picture 1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5085" y="2701376"/>
            <a:ext cx="10287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Pil høyre 24"/>
          <p:cNvSpPr/>
          <p:nvPr/>
        </p:nvSpPr>
        <p:spPr>
          <a:xfrm>
            <a:off x="3779912" y="3055346"/>
            <a:ext cx="1296144" cy="2296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3026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0192" y="753824"/>
            <a:ext cx="1944216" cy="2459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ktangel 9"/>
          <p:cNvSpPr/>
          <p:nvPr/>
        </p:nvSpPr>
        <p:spPr>
          <a:xfrm>
            <a:off x="395536" y="4212377"/>
            <a:ext cx="734481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200" b="1" dirty="0" smtClean="0"/>
              <a:t>NH</a:t>
            </a:r>
            <a:r>
              <a:rPr lang="nb-NO" sz="3200" b="1" baseline="-25000" dirty="0" smtClean="0"/>
              <a:t>4</a:t>
            </a:r>
            <a:r>
              <a:rPr lang="nb-NO" sz="3200" b="1" dirty="0" smtClean="0"/>
              <a:t>HCO</a:t>
            </a:r>
            <a:r>
              <a:rPr lang="nb-NO" sz="3200" b="1" baseline="-25000" dirty="0" smtClean="0"/>
              <a:t>3 </a:t>
            </a:r>
            <a:r>
              <a:rPr lang="nb-NO" sz="3200" b="1" dirty="0" smtClean="0"/>
              <a:t> </a:t>
            </a:r>
            <a:r>
              <a:rPr lang="nb-NO" sz="3200" b="1" dirty="0"/>
              <a:t>→ </a:t>
            </a:r>
            <a:r>
              <a:rPr lang="nb-NO" sz="3200" b="1" dirty="0" smtClean="0"/>
              <a:t> </a:t>
            </a:r>
            <a:r>
              <a:rPr lang="nb-NO" sz="3200" b="1" dirty="0"/>
              <a:t>NH</a:t>
            </a:r>
            <a:r>
              <a:rPr lang="nb-NO" sz="3200" b="1" baseline="-25000" dirty="0"/>
              <a:t>3 </a:t>
            </a:r>
            <a:r>
              <a:rPr lang="nb-NO" sz="3200" b="1" baseline="-25000" dirty="0" smtClean="0"/>
              <a:t> </a:t>
            </a:r>
            <a:r>
              <a:rPr lang="nb-NO" sz="3200" b="1" dirty="0" smtClean="0"/>
              <a:t>+  H</a:t>
            </a:r>
            <a:r>
              <a:rPr lang="nb-NO" sz="3200" b="1" baseline="-25000" dirty="0" smtClean="0"/>
              <a:t>2</a:t>
            </a:r>
            <a:r>
              <a:rPr lang="nb-NO" sz="3200" b="1" dirty="0" smtClean="0"/>
              <a:t>O  +  ??</a:t>
            </a:r>
          </a:p>
          <a:p>
            <a:r>
              <a:rPr lang="nb-NO" sz="2000" dirty="0" smtClean="0"/>
              <a:t>    fast stoff                     gass           </a:t>
            </a:r>
            <a:r>
              <a:rPr lang="nb-NO" sz="2000" dirty="0" err="1" smtClean="0"/>
              <a:t>gass</a:t>
            </a:r>
            <a:r>
              <a:rPr lang="nb-NO" sz="2000" dirty="0" smtClean="0"/>
              <a:t>             </a:t>
            </a:r>
            <a:r>
              <a:rPr lang="nb-NO" sz="2000" dirty="0" err="1" smtClean="0"/>
              <a:t>gass</a:t>
            </a:r>
            <a:endParaRPr lang="nb-NO" sz="2000" dirty="0"/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755576" y="941419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kern="0" dirty="0" smtClean="0"/>
              <a:t>Kjemiske endringer</a:t>
            </a:r>
            <a:endParaRPr lang="nb-NO" kern="0" dirty="0"/>
          </a:p>
        </p:txBody>
      </p:sp>
      <p:sp>
        <p:nvSpPr>
          <p:cNvPr id="9" name="Rektangel 9"/>
          <p:cNvSpPr/>
          <p:nvPr/>
        </p:nvSpPr>
        <p:spPr>
          <a:xfrm>
            <a:off x="420823" y="3212976"/>
            <a:ext cx="73448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200" b="1" dirty="0" smtClean="0"/>
              <a:t> Før          </a:t>
            </a:r>
            <a:r>
              <a:rPr lang="nb-NO" sz="3200" b="1" dirty="0"/>
              <a:t>og          etter</a:t>
            </a:r>
          </a:p>
        </p:txBody>
      </p:sp>
    </p:spTree>
    <p:extLst>
      <p:ext uri="{BB962C8B-B14F-4D97-AF65-F5344CB8AC3E}">
        <p14:creationId xmlns:p14="http://schemas.microsoft.com/office/powerpoint/2010/main" val="555675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Forsøk med karbondioksid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Hvordan kan vi vise at karbondioksid er tyngre enn luft?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 smtClean="0"/>
              <a:t>Se også Naturfag nr. 1, 2011</a:t>
            </a:r>
          </a:p>
          <a:p>
            <a:endParaRPr lang="nb-NO" dirty="0"/>
          </a:p>
          <a:p>
            <a:r>
              <a:rPr lang="nb-NO" dirty="0" smtClean="0"/>
              <a:t>Karbondioksid er viktig i </a:t>
            </a:r>
            <a:br>
              <a:rPr lang="nb-NO" dirty="0" smtClean="0"/>
            </a:br>
            <a:r>
              <a:rPr lang="nb-NO" dirty="0" smtClean="0"/>
              <a:t>VGG-reaksjonen</a:t>
            </a:r>
            <a:endParaRPr lang="nb-NO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8184" y="2924945"/>
            <a:ext cx="2240248" cy="2566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139952" y="2580308"/>
            <a:ext cx="17620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ballongforsøket</a:t>
            </a:r>
          </a:p>
        </p:txBody>
      </p:sp>
    </p:spTree>
    <p:extLst>
      <p:ext uri="{BB962C8B-B14F-4D97-AF65-F5344CB8AC3E}">
        <p14:creationId xmlns:p14="http://schemas.microsoft.com/office/powerpoint/2010/main" val="61850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Kjemiske reaksjoner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Kjemiske reaksjoner</a:t>
            </a:r>
            <a:br>
              <a:rPr lang="nb-NO" dirty="0" smtClean="0"/>
            </a:br>
            <a:r>
              <a:rPr lang="nb-NO" dirty="0" smtClean="0"/>
              <a:t>er likevektsreaksjoner</a:t>
            </a:r>
            <a:br>
              <a:rPr lang="nb-NO" dirty="0" smtClean="0"/>
            </a:br>
            <a:r>
              <a:rPr lang="nb-NO" dirty="0" smtClean="0">
                <a:hlinkClick r:id="rId2"/>
              </a:rPr>
              <a:t>Guldberg-Waage</a:t>
            </a:r>
            <a:endParaRPr lang="nb-NO" dirty="0" smtClean="0"/>
          </a:p>
          <a:p>
            <a:r>
              <a:rPr lang="nb-NO" dirty="0" smtClean="0">
                <a:hlinkClick r:id="rId3"/>
              </a:rPr>
              <a:t>Kjemi på boks</a:t>
            </a:r>
            <a:r>
              <a:rPr lang="nb-NO" dirty="0" smtClean="0"/>
              <a:t> (ska-as.no)</a:t>
            </a:r>
          </a:p>
          <a:p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8184" y="404664"/>
            <a:ext cx="2160240" cy="2733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loud Callout 6"/>
          <p:cNvSpPr/>
          <p:nvPr/>
        </p:nvSpPr>
        <p:spPr bwMode="auto">
          <a:xfrm>
            <a:off x="5724128" y="3429000"/>
            <a:ext cx="3096344" cy="2448272"/>
          </a:xfrm>
          <a:prstGeom prst="cloudCallout">
            <a:avLst>
              <a:gd name="adj1" fmla="val -113947"/>
              <a:gd name="adj2" fmla="val 31520"/>
            </a:avLst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>
                <a:solidFill>
                  <a:srgbClr val="000000"/>
                </a:solidFill>
              </a:rPr>
              <a:t>gjennomføre forsøk med </a:t>
            </a:r>
            <a:r>
              <a:rPr lang="nb-NO" dirty="0">
                <a:solidFill>
                  <a:srgbClr val="FF0000"/>
                </a:solidFill>
              </a:rPr>
              <a:t>ulike kjemiske reaksjoner</a:t>
            </a:r>
            <a:r>
              <a:rPr lang="nb-NO" dirty="0">
                <a:solidFill>
                  <a:srgbClr val="000000"/>
                </a:solidFill>
              </a:rPr>
              <a:t> og beskrive hva som </a:t>
            </a:r>
            <a:r>
              <a:rPr lang="nb-NO" dirty="0">
                <a:solidFill>
                  <a:srgbClr val="FF0000"/>
                </a:solidFill>
              </a:rPr>
              <a:t>kjennetegner</a:t>
            </a:r>
            <a:r>
              <a:rPr lang="nb-NO" dirty="0">
                <a:solidFill>
                  <a:srgbClr val="000000"/>
                </a:solidFill>
              </a:rPr>
              <a:t> dem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158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6156176" y="1916832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Google:</a:t>
            </a:r>
            <a:endParaRPr lang="nb-NO" sz="1200" dirty="0" smtClean="0">
              <a:hlinkClick r:id="rId2"/>
            </a:endParaRPr>
          </a:p>
          <a:p>
            <a:r>
              <a:rPr lang="nb-NO" dirty="0" err="1" smtClean="0">
                <a:hlinkClick r:id="rId2"/>
              </a:rPr>
              <a:t>skolelab</a:t>
            </a:r>
            <a:r>
              <a:rPr lang="nb-NO" dirty="0" smtClean="0">
                <a:hlinkClick r:id="rId2"/>
              </a:rPr>
              <a:t> kjemi</a:t>
            </a:r>
            <a:endParaRPr lang="nb-NO" dirty="0" smtClean="0"/>
          </a:p>
        </p:txBody>
      </p:sp>
      <p:sp>
        <p:nvSpPr>
          <p:cNvPr id="8" name="AutoShape 2" descr="http://www.mn.uio.no/kjemi/forskning/grupper/skole/facebookicon.png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12713" y="1762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1028" name="Picture 4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7448" y="3015891"/>
            <a:ext cx="5143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391278" y="980728"/>
            <a:ext cx="4684778" cy="4811052"/>
            <a:chOff x="391278" y="980728"/>
            <a:chExt cx="4684778" cy="4811052"/>
          </a:xfrm>
        </p:grpSpPr>
        <p:grpSp>
          <p:nvGrpSpPr>
            <p:cNvPr id="3" name="Group 2"/>
            <p:cNvGrpSpPr/>
            <p:nvPr/>
          </p:nvGrpSpPr>
          <p:grpSpPr>
            <a:xfrm>
              <a:off x="391278" y="980728"/>
              <a:ext cx="4684778" cy="4811052"/>
              <a:chOff x="391278" y="1340768"/>
              <a:chExt cx="4684778" cy="4811052"/>
            </a:xfrm>
          </p:grpSpPr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1278" y="1340768"/>
                <a:ext cx="4684778" cy="48110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3" name="Group 12"/>
              <p:cNvGrpSpPr/>
              <p:nvPr/>
            </p:nvGrpSpPr>
            <p:grpSpPr>
              <a:xfrm>
                <a:off x="467544" y="3427446"/>
                <a:ext cx="3169407" cy="2093110"/>
                <a:chOff x="467544" y="3427446"/>
                <a:chExt cx="3169407" cy="2093110"/>
              </a:xfrm>
            </p:grpSpPr>
            <p:pic>
              <p:nvPicPr>
                <p:cNvPr id="1030" name="Picture 6"/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588" y="3933056"/>
                  <a:ext cx="2773363" cy="1587500"/>
                </a:xfrm>
                <a:prstGeom prst="rect">
                  <a:avLst/>
                </a:prstGeom>
                <a:noFill/>
                <a:ln w="9525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7" name="Straight Connector 6"/>
                <p:cNvCxnSpPr/>
                <p:nvPr/>
              </p:nvCxnSpPr>
              <p:spPr bwMode="auto">
                <a:xfrm>
                  <a:off x="467544" y="3536391"/>
                  <a:ext cx="396044" cy="1984165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" name="Straight Connector 9"/>
                <p:cNvCxnSpPr/>
                <p:nvPr/>
              </p:nvCxnSpPr>
              <p:spPr bwMode="auto">
                <a:xfrm>
                  <a:off x="1259632" y="3427446"/>
                  <a:ext cx="2377319" cy="50561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sp>
          <p:nvSpPr>
            <p:cNvPr id="2" name="Rectangle 1"/>
            <p:cNvSpPr/>
            <p:nvPr/>
          </p:nvSpPr>
          <p:spPr bwMode="auto">
            <a:xfrm>
              <a:off x="467544" y="3068960"/>
              <a:ext cx="792088" cy="108945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5752014" y="3580657"/>
            <a:ext cx="271580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100" dirty="0"/>
              <a:t>https://www.facebook.com/skolelabkjemi</a:t>
            </a:r>
          </a:p>
        </p:txBody>
      </p:sp>
      <p:sp>
        <p:nvSpPr>
          <p:cNvPr id="12" name="TextBox 11">
            <a:hlinkClick r:id="rId7"/>
          </p:cNvPr>
          <p:cNvSpPr txBox="1"/>
          <p:nvPr/>
        </p:nvSpPr>
        <p:spPr>
          <a:xfrm>
            <a:off x="1451351" y="5440846"/>
            <a:ext cx="1392458" cy="33855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Videoer</a:t>
            </a:r>
            <a:endParaRPr lang="nb-NO" sz="1600" b="1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629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/>
          <p:cNvSpPr/>
          <p:nvPr/>
        </p:nvSpPr>
        <p:spPr bwMode="auto">
          <a:xfrm>
            <a:off x="4860032" y="1124744"/>
            <a:ext cx="1675644" cy="1675644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 smtClean="0"/>
              <a:t>Brit Skaugrud - </a:t>
            </a:r>
            <a:r>
              <a:rPr lang="nb-NO" dirty="0" err="1" smtClean="0"/>
              <a:t>Skolelab</a:t>
            </a:r>
            <a:r>
              <a:rPr lang="nb-NO" dirty="0" smtClean="0"/>
              <a:t>-kjemi</a:t>
            </a:r>
            <a:endParaRPr lang="nb-NO" dirty="0"/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2998" y="4512119"/>
            <a:ext cx="13620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93273" y="4663173"/>
            <a:ext cx="10287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5875" y="4618389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60051" y="4909442"/>
            <a:ext cx="628518" cy="56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128003" y="4957598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p:sp>
        <p:nvSpPr>
          <p:cNvPr id="10" name="TextBox 9"/>
          <p:cNvSpPr txBox="1"/>
          <p:nvPr/>
        </p:nvSpPr>
        <p:spPr>
          <a:xfrm>
            <a:off x="2704067" y="4981450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p:sp>
        <p:nvSpPr>
          <p:cNvPr id="12" name="TextBox 11"/>
          <p:cNvSpPr txBox="1"/>
          <p:nvPr/>
        </p:nvSpPr>
        <p:spPr>
          <a:xfrm>
            <a:off x="6173393" y="4965299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013153" y="4881998"/>
                <a:ext cx="64312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1" i="0" smtClean="0">
                          <a:latin typeface="Cambria Math"/>
                          <a:ea typeface="Cambria Math"/>
                        </a:rPr>
                        <m:t>→</m:t>
                      </m:r>
                    </m:oMath>
                  </m:oMathPara>
                </a14:m>
                <a:endParaRPr lang="nb-NO" sz="3200" b="1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3153" y="4881998"/>
                <a:ext cx="643125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ktangel 9"/>
          <p:cNvSpPr/>
          <p:nvPr/>
        </p:nvSpPr>
        <p:spPr>
          <a:xfrm>
            <a:off x="1047883" y="5647985"/>
            <a:ext cx="75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HCO</a:t>
            </a:r>
            <a:r>
              <a:rPr lang="nb-NO" baseline="-25000" dirty="0"/>
              <a:t>3</a:t>
            </a:r>
            <a:r>
              <a:rPr lang="nb-NO" baseline="30000" dirty="0"/>
              <a:t>−</a:t>
            </a:r>
            <a:endParaRPr lang="nb-NO" dirty="0"/>
          </a:p>
        </p:txBody>
      </p:sp>
      <p:sp>
        <p:nvSpPr>
          <p:cNvPr id="16" name="Rektangel 9"/>
          <p:cNvSpPr/>
          <p:nvPr/>
        </p:nvSpPr>
        <p:spPr>
          <a:xfrm>
            <a:off x="2622961" y="5666139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H</a:t>
            </a:r>
            <a:r>
              <a:rPr lang="nb-NO" baseline="30000" dirty="0" smtClean="0"/>
              <a:t>+</a:t>
            </a:r>
            <a:endParaRPr lang="nb-NO" dirty="0"/>
          </a:p>
        </p:txBody>
      </p:sp>
      <p:sp>
        <p:nvSpPr>
          <p:cNvPr id="18" name="Rektangel 28"/>
          <p:cNvSpPr/>
          <p:nvPr/>
        </p:nvSpPr>
        <p:spPr>
          <a:xfrm>
            <a:off x="5339184" y="5614171"/>
            <a:ext cx="536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CO</a:t>
            </a:r>
            <a:r>
              <a:rPr lang="nb-NO" baseline="-25000" dirty="0" smtClean="0"/>
              <a:t>2</a:t>
            </a:r>
            <a:endParaRPr lang="nb-NO" dirty="0"/>
          </a:p>
        </p:txBody>
      </p:sp>
      <p:sp>
        <p:nvSpPr>
          <p:cNvPr id="19" name="Rektangel 30"/>
          <p:cNvSpPr/>
          <p:nvPr/>
        </p:nvSpPr>
        <p:spPr>
          <a:xfrm>
            <a:off x="6821465" y="5646612"/>
            <a:ext cx="559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H</a:t>
            </a:r>
            <a:r>
              <a:rPr lang="nb-NO" baseline="-25000" dirty="0" smtClean="0"/>
              <a:t>2</a:t>
            </a:r>
            <a:r>
              <a:rPr lang="nb-NO" dirty="0" smtClean="0"/>
              <a:t>O</a:t>
            </a:r>
            <a:endParaRPr lang="nb-NO" dirty="0"/>
          </a:p>
        </p:txBody>
      </p:sp>
      <p:pic>
        <p:nvPicPr>
          <p:cNvPr id="21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0487" y="1249300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ktangel 9"/>
          <p:cNvSpPr/>
          <p:nvPr/>
        </p:nvSpPr>
        <p:spPr>
          <a:xfrm>
            <a:off x="1052495" y="2278896"/>
            <a:ext cx="75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HCO</a:t>
            </a:r>
            <a:r>
              <a:rPr lang="nb-NO" baseline="-25000" dirty="0"/>
              <a:t>3</a:t>
            </a:r>
            <a:r>
              <a:rPr lang="nb-NO" baseline="30000" dirty="0"/>
              <a:t>−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941041" y="1497214"/>
                <a:ext cx="64312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1" i="0" smtClean="0">
                          <a:latin typeface="Cambria Math"/>
                          <a:ea typeface="Cambria Math"/>
                        </a:rPr>
                        <m:t>→</m:t>
                      </m:r>
                    </m:oMath>
                  </m:oMathPara>
                </a14:m>
                <a:endParaRPr lang="nb-NO" sz="3200" b="1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1041" y="1497214"/>
                <a:ext cx="643125" cy="58477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42477" y="1321308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10844" y="1612361"/>
            <a:ext cx="628518" cy="56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6978796" y="1660517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p:sp>
        <p:nvSpPr>
          <p:cNvPr id="27" name="TextBox 26"/>
          <p:cNvSpPr txBox="1"/>
          <p:nvPr/>
        </p:nvSpPr>
        <p:spPr>
          <a:xfrm>
            <a:off x="7554860" y="1684369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p:sp>
        <p:nvSpPr>
          <p:cNvPr id="28" name="Rektangel 9"/>
          <p:cNvSpPr/>
          <p:nvPr/>
        </p:nvSpPr>
        <p:spPr>
          <a:xfrm>
            <a:off x="7473754" y="2369058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H</a:t>
            </a:r>
            <a:r>
              <a:rPr lang="nb-NO" baseline="30000" dirty="0" smtClean="0"/>
              <a:t>+</a:t>
            </a:r>
            <a:endParaRPr lang="nb-NO" dirty="0"/>
          </a:p>
        </p:txBody>
      </p:sp>
      <p:sp>
        <p:nvSpPr>
          <p:cNvPr id="29" name="Rektangel 9"/>
          <p:cNvSpPr/>
          <p:nvPr/>
        </p:nvSpPr>
        <p:spPr>
          <a:xfrm>
            <a:off x="5465459" y="2348880"/>
            <a:ext cx="7521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CO</a:t>
            </a:r>
            <a:r>
              <a:rPr lang="nb-NO" baseline="-25000" dirty="0" smtClean="0"/>
              <a:t>3</a:t>
            </a:r>
            <a:r>
              <a:rPr lang="nb-NO" baseline="30000" dirty="0" smtClean="0"/>
              <a:t>2-</a:t>
            </a:r>
            <a:endParaRPr lang="nb-NO" dirty="0"/>
          </a:p>
        </p:txBody>
      </p:sp>
      <p:cxnSp>
        <p:nvCxnSpPr>
          <p:cNvPr id="30" name="Straight Arrow Connector 29"/>
          <p:cNvCxnSpPr>
            <a:stCxn id="11" idx="5"/>
          </p:cNvCxnSpPr>
          <p:nvPr/>
        </p:nvCxnSpPr>
        <p:spPr bwMode="auto">
          <a:xfrm>
            <a:off x="6290284" y="2554996"/>
            <a:ext cx="2602196" cy="7494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7596336" y="341970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til «marmor»</a:t>
            </a:r>
            <a:endParaRPr lang="nb-NO" dirty="0"/>
          </a:p>
        </p:txBody>
      </p:sp>
      <p:grpSp>
        <p:nvGrpSpPr>
          <p:cNvPr id="36" name="Gruppe 1"/>
          <p:cNvGrpSpPr/>
          <p:nvPr/>
        </p:nvGrpSpPr>
        <p:grpSpPr>
          <a:xfrm>
            <a:off x="4992462" y="3079712"/>
            <a:ext cx="693444" cy="926743"/>
            <a:chOff x="6643197" y="3661811"/>
            <a:chExt cx="693444" cy="926743"/>
          </a:xfrm>
        </p:grpSpPr>
        <p:sp>
          <p:nvSpPr>
            <p:cNvPr id="37" name="Text Box 142"/>
            <p:cNvSpPr txBox="1">
              <a:spLocks noChangeArrowheads="1"/>
            </p:cNvSpPr>
            <p:nvPr/>
          </p:nvSpPr>
          <p:spPr bwMode="auto">
            <a:xfrm>
              <a:off x="6644483" y="4221841"/>
              <a:ext cx="692158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800" dirty="0" smtClean="0">
                  <a:latin typeface="Arial" charset="0"/>
                </a:rPr>
                <a:t>Ca</a:t>
              </a:r>
              <a:r>
                <a:rPr lang="nb-NO" sz="1800" baseline="30000" dirty="0" smtClean="0">
                  <a:latin typeface="Arial" charset="0"/>
                </a:rPr>
                <a:t>2+</a:t>
              </a:r>
              <a:endParaRPr lang="en-US" sz="1800" baseline="-25000" dirty="0">
                <a:latin typeface="Arial" charset="0"/>
              </a:endParaRPr>
            </a:p>
          </p:txBody>
        </p:sp>
        <p:pic>
          <p:nvPicPr>
            <p:cNvPr id="38" name="Picture 1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3197" y="3661811"/>
              <a:ext cx="542925" cy="55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9" name="Oval 38"/>
          <p:cNvSpPr/>
          <p:nvPr/>
        </p:nvSpPr>
        <p:spPr bwMode="auto">
          <a:xfrm>
            <a:off x="4497749" y="2648228"/>
            <a:ext cx="1675644" cy="1675644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33" name="Straight Arrow Connector 32"/>
          <p:cNvCxnSpPr>
            <a:stCxn id="39" idx="6"/>
          </p:cNvCxnSpPr>
          <p:nvPr/>
        </p:nvCxnSpPr>
        <p:spPr bwMode="auto">
          <a:xfrm flipV="1">
            <a:off x="6173393" y="3304444"/>
            <a:ext cx="2647079" cy="18160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352163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8" grpId="0"/>
      <p:bldP spid="10" grpId="0"/>
      <p:bldP spid="12" grpId="0"/>
      <p:bldP spid="14" grpId="0"/>
      <p:bldP spid="15" grpId="0"/>
      <p:bldP spid="16" grpId="0"/>
      <p:bldP spid="18" grpId="0"/>
      <p:bldP spid="19" grpId="0"/>
      <p:bldP spid="31" grpId="0"/>
      <p:bldP spid="3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VGG reaksjonen</a:t>
            </a:r>
            <a:endParaRPr lang="nb-NO" dirty="0"/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 smtClean="0"/>
              <a:t>vannfritt kalsiumklorid løses i vann, denne reaksjonen avgir varme</a:t>
            </a:r>
          </a:p>
          <a:p>
            <a:r>
              <a:rPr lang="nb-NO" dirty="0" smtClean="0"/>
              <a:t>natriumhydrogenkarbonat løses i vann. I en løsning med hydrogenkarbonationer finnes alltid også karbonationer</a:t>
            </a:r>
          </a:p>
          <a:p>
            <a:r>
              <a:rPr lang="nb-NO" dirty="0" smtClean="0"/>
              <a:t>når en løsning med kalsiumioner blandes med en løsning med karbonationer, felles det ut </a:t>
            </a:r>
            <a:r>
              <a:rPr lang="nb-NO" dirty="0" err="1" smtClean="0"/>
              <a:t>kalsiumkarbonat</a:t>
            </a:r>
            <a:r>
              <a:rPr lang="nb-NO" dirty="0" smtClean="0"/>
              <a:t> (marmor er en form for </a:t>
            </a:r>
            <a:r>
              <a:rPr lang="nb-NO" dirty="0" err="1" smtClean="0"/>
              <a:t>kalsiumkarbonat</a:t>
            </a:r>
            <a:r>
              <a:rPr lang="nb-NO" dirty="0" smtClean="0"/>
              <a:t>)</a:t>
            </a:r>
          </a:p>
          <a:p>
            <a:r>
              <a:rPr lang="nb-NO" dirty="0" smtClean="0"/>
              <a:t>når karbonationer fjernes fra løsningen (ved utfellingen av </a:t>
            </a:r>
            <a:r>
              <a:rPr lang="nb-NO" dirty="0" err="1" smtClean="0"/>
              <a:t>kalsiumkarbonat</a:t>
            </a:r>
            <a:r>
              <a:rPr lang="nb-NO" dirty="0" smtClean="0"/>
              <a:t>), dannes det nye karbonationer fra hydrogenkarbonat som gir fra seg H</a:t>
            </a:r>
            <a:r>
              <a:rPr lang="nb-NO" baseline="30000" dirty="0" smtClean="0"/>
              <a:t>+</a:t>
            </a:r>
            <a:r>
              <a:rPr lang="nb-NO" dirty="0" smtClean="0"/>
              <a:t> ioner. Det blir overskudd av H</a:t>
            </a:r>
            <a:r>
              <a:rPr lang="nb-NO" baseline="30000" dirty="0" smtClean="0"/>
              <a:t>+</a:t>
            </a:r>
            <a:r>
              <a:rPr lang="nb-NO" dirty="0" smtClean="0"/>
              <a:t> ioner og løsningen blir sur.</a:t>
            </a:r>
          </a:p>
          <a:p>
            <a:r>
              <a:rPr lang="nb-NO" dirty="0" smtClean="0"/>
              <a:t>fenolrødt er en syrebaseindikator </a:t>
            </a:r>
            <a:r>
              <a:rPr lang="nb-NO" smtClean="0"/>
              <a:t>som blir gul </a:t>
            </a:r>
            <a:r>
              <a:rPr lang="nb-NO" dirty="0" smtClean="0"/>
              <a:t>i sur løsning</a:t>
            </a:r>
          </a:p>
          <a:p>
            <a:r>
              <a:rPr lang="nb-NO" dirty="0" smtClean="0"/>
              <a:t>når løsningen blir sur nok, tar hydrogenkarbonationene opp </a:t>
            </a:r>
            <a:r>
              <a:rPr lang="nb-NO" dirty="0"/>
              <a:t>H</a:t>
            </a:r>
            <a:r>
              <a:rPr lang="nb-NO" baseline="30000" dirty="0"/>
              <a:t>+</a:t>
            </a:r>
            <a:r>
              <a:rPr lang="nb-NO" dirty="0"/>
              <a:t> ioner </a:t>
            </a:r>
            <a:r>
              <a:rPr lang="nb-NO" dirty="0" smtClean="0"/>
              <a:t>og danner karbonsyre som med en gang spaltes i karbondioksid og vann.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dirty="0" smtClean="0"/>
              <a:t>04.09.2014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4603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894109"/>
            <a:ext cx="5746750" cy="498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6216" y="3645024"/>
            <a:ext cx="2421255" cy="2047875"/>
          </a:xfrm>
          <a:prstGeom prst="rect">
            <a:avLst/>
          </a:prstGeom>
        </p:spPr>
      </p:pic>
      <p:pic>
        <p:nvPicPr>
          <p:cNvPr id="5" name="Picture 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4208" y="1011327"/>
            <a:ext cx="2353945" cy="2047875"/>
          </a:xfrm>
          <a:prstGeom prst="rect">
            <a:avLst/>
          </a:prstGeom>
        </p:spPr>
      </p:pic>
      <p:sp>
        <p:nvSpPr>
          <p:cNvPr id="6" name="Text Box 3"/>
          <p:cNvSpPr txBox="1"/>
          <p:nvPr/>
        </p:nvSpPr>
        <p:spPr>
          <a:xfrm>
            <a:off x="6538535" y="3027551"/>
            <a:ext cx="2353945" cy="545465"/>
          </a:xfrm>
          <a:prstGeom prst="rect">
            <a:avLst/>
          </a:prstGeom>
          <a:solidFill>
            <a:prstClr val="white"/>
          </a:solidFill>
          <a:ln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1000"/>
              </a:spcAft>
            </a:pPr>
            <a:r>
              <a:rPr lang="nb-NO" sz="900" b="1" dirty="0">
                <a:solidFill>
                  <a:srgbClr val="4F81BD"/>
                </a:solidFill>
                <a:effectLst/>
                <a:latin typeface="Calibri"/>
                <a:ea typeface="Calibri"/>
                <a:cs typeface="Times New Roman"/>
              </a:rPr>
              <a:t>Bildet viser laser gjennom en kobber(II)sulfat-løsning. Prinsippet er det samme som for en løsning av vann og konditorfarge</a:t>
            </a:r>
          </a:p>
        </p:txBody>
      </p:sp>
      <p:sp>
        <p:nvSpPr>
          <p:cNvPr id="7" name="Text Box 4"/>
          <p:cNvSpPr txBox="1"/>
          <p:nvPr/>
        </p:nvSpPr>
        <p:spPr>
          <a:xfrm>
            <a:off x="6615241" y="5692899"/>
            <a:ext cx="2421255" cy="405765"/>
          </a:xfrm>
          <a:prstGeom prst="rect">
            <a:avLst/>
          </a:prstGeom>
          <a:solidFill>
            <a:prstClr val="white"/>
          </a:solidFill>
          <a:ln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1000"/>
              </a:spcAft>
            </a:pPr>
            <a:r>
              <a:rPr lang="nb-NO" sz="900" b="1" dirty="0">
                <a:solidFill>
                  <a:srgbClr val="4F81BD"/>
                </a:solidFill>
                <a:effectLst/>
                <a:latin typeface="Calibri"/>
                <a:ea typeface="Calibri"/>
                <a:cs typeface="Times New Roman"/>
              </a:rPr>
              <a:t>Bildet viser laser gjennom en blanding av melk og vann</a:t>
            </a:r>
          </a:p>
        </p:txBody>
      </p:sp>
    </p:spTree>
    <p:extLst>
      <p:ext uri="{BB962C8B-B14F-4D97-AF65-F5344CB8AC3E}">
        <p14:creationId xmlns:p14="http://schemas.microsoft.com/office/powerpoint/2010/main" val="193066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908720"/>
            <a:ext cx="5746750" cy="4805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0152" y="1484784"/>
            <a:ext cx="2871787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6"/>
          <p:cNvSpPr txBox="1"/>
          <p:nvPr/>
        </p:nvSpPr>
        <p:spPr>
          <a:xfrm>
            <a:off x="6169471" y="6381328"/>
            <a:ext cx="2867025" cy="266700"/>
          </a:xfrm>
          <a:prstGeom prst="rect">
            <a:avLst/>
          </a:prstGeom>
          <a:solidFill>
            <a:prstClr val="white"/>
          </a:solidFill>
          <a:ln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1000"/>
              </a:spcAft>
            </a:pPr>
            <a:r>
              <a:rPr lang="nb-NO" sz="900" b="1">
                <a:solidFill>
                  <a:srgbClr val="4F81BD"/>
                </a:solidFill>
                <a:effectLst/>
                <a:latin typeface="Calibri"/>
                <a:ea typeface="Calibri"/>
                <a:cs typeface="Times New Roman"/>
              </a:rPr>
              <a:t>Bildet viser flammefargen til litium</a:t>
            </a:r>
          </a:p>
        </p:txBody>
      </p:sp>
    </p:spTree>
    <p:extLst>
      <p:ext uri="{BB962C8B-B14F-4D97-AF65-F5344CB8AC3E}">
        <p14:creationId xmlns:p14="http://schemas.microsoft.com/office/powerpoint/2010/main" val="25334670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4208" y="1699203"/>
            <a:ext cx="1627187" cy="168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ktangel 3"/>
          <p:cNvSpPr/>
          <p:nvPr/>
        </p:nvSpPr>
        <p:spPr>
          <a:xfrm>
            <a:off x="6372200" y="3429000"/>
            <a:ext cx="257403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/>
              <a:t>By </a:t>
            </a:r>
            <a:r>
              <a:rPr lang="en-US" sz="1100" dirty="0" err="1" smtClean="0"/>
              <a:t>Illustratedjc</a:t>
            </a:r>
            <a:r>
              <a:rPr lang="en-US" sz="1100" dirty="0" smtClean="0"/>
              <a:t> (Own work) [CC-BY-SA-3.0 (http://creativecommons.org/licenses/by-sa/3.0)], via Wikimedia Commons</a:t>
            </a:r>
            <a:endParaRPr lang="nb-NO" sz="1100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1146845"/>
            <a:ext cx="5746750" cy="437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1007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553739"/>
            <a:ext cx="5746750" cy="604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Bilde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2240" y="1268760"/>
            <a:ext cx="1524000" cy="1030605"/>
          </a:xfrm>
          <a:prstGeom prst="rect">
            <a:avLst/>
          </a:prstGeom>
          <a:noFill/>
        </p:spPr>
      </p:pic>
      <p:pic>
        <p:nvPicPr>
          <p:cNvPr id="4" name="Bilde 3" descr="C:\Users\britsk_adm\AppData\Local\Microsoft\Windows\Temporary Internet Files\Content.Word\IMG_0955.jpg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1"/>
          <a:stretch/>
        </p:blipFill>
        <p:spPr bwMode="auto">
          <a:xfrm>
            <a:off x="7236296" y="3068960"/>
            <a:ext cx="804545" cy="28073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3283750"/>
      </p:ext>
    </p:extLst>
  </p:cSld>
  <p:clrMapOvr>
    <a:masterClrMapping/>
  </p:clrMapOvr>
</p:sld>
</file>

<file path=ppt/theme/theme1.xml><?xml version="1.0" encoding="utf-8"?>
<a:theme xmlns:a="http://schemas.openxmlformats.org/drawingml/2006/main" name="skolelab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3C8C92"/>
      </a:hlink>
      <a:folHlink>
        <a:srgbClr val="7299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2013-tynn-tynnere-tynnest-gabriel</Template>
  <TotalTime>6026</TotalTime>
  <Words>1200</Words>
  <Application>Microsoft Office PowerPoint</Application>
  <PresentationFormat>On-screen Show (4:3)</PresentationFormat>
  <Paragraphs>361</Paragraphs>
  <Slides>33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skolelab</vt:lpstr>
      <vt:lpstr> Oppbygning av stoffer Kjemiske endringer</vt:lpstr>
      <vt:lpstr>PowerPoint Presentation</vt:lpstr>
      <vt:lpstr>Aktivere forkunnskaper</vt:lpstr>
      <vt:lpstr>Læreplanen 1. – 4. årstrinn</vt:lpstr>
      <vt:lpstr>Læreplanen 5. – 7. årstrinn</vt:lpstr>
      <vt:lpstr>Forsøk: Sortering, del 1</vt:lpstr>
      <vt:lpstr>Hva er et stoff?</vt:lpstr>
      <vt:lpstr>Resultat</vt:lpstr>
      <vt:lpstr>Hva er kjennetegn på en løsning?</vt:lpstr>
      <vt:lpstr>Faremerkingen avhenger av konsentrasjonen</vt:lpstr>
      <vt:lpstr>Forskjellige atomer</vt:lpstr>
      <vt:lpstr>Faste stoffer, væsker og gasser</vt:lpstr>
      <vt:lpstr>PowerPoint Presentation</vt:lpstr>
      <vt:lpstr>Atomer</vt:lpstr>
      <vt:lpstr>Kjemiske forbindelser består av minst to forskjellige atomer</vt:lpstr>
      <vt:lpstr>”Uendelige” partikler</vt:lpstr>
      <vt:lpstr>Krystaller er stoffer hvor atomer, molekyler  eller ioner er ordnet i et spesielt mønster.</vt:lpstr>
      <vt:lpstr>Atomer, små og store molekyler</vt:lpstr>
      <vt:lpstr>Molekyler og atomer  med ladning kaller vi ioner</vt:lpstr>
      <vt:lpstr>Oppvarming av hornsalt</vt:lpstr>
      <vt:lpstr>To formler for hornsalt: NH4HCO3 og CH5NO3</vt:lpstr>
      <vt:lpstr>NH4HCO3 er bygd opp av ioner</vt:lpstr>
      <vt:lpstr>NH4HCO3 blir til tre gasser</vt:lpstr>
      <vt:lpstr>PowerPoint Presentation</vt:lpstr>
      <vt:lpstr>Forsøk med karbondioksid</vt:lpstr>
      <vt:lpstr>Kjemiske reaksjoner</vt:lpstr>
      <vt:lpstr>PowerPoint Presentation</vt:lpstr>
      <vt:lpstr>PowerPoint Presentation</vt:lpstr>
      <vt:lpstr>VGG reaksjonen</vt:lpstr>
      <vt:lpstr>PowerPoint Presentation</vt:lpstr>
      <vt:lpstr>PowerPoint Presentation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Brit Skaugrud</dc:creator>
  <cp:lastModifiedBy>"britsk"</cp:lastModifiedBy>
  <cp:revision>130</cp:revision>
  <cp:lastPrinted>2014-09-11T08:29:36Z</cp:lastPrinted>
  <dcterms:created xsi:type="dcterms:W3CDTF">2014-08-11T07:38:08Z</dcterms:created>
  <dcterms:modified xsi:type="dcterms:W3CDTF">2014-09-14T10:30:40Z</dcterms:modified>
</cp:coreProperties>
</file>