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287" r:id="rId2"/>
    <p:sldId id="260" r:id="rId3"/>
    <p:sldId id="261" r:id="rId4"/>
    <p:sldId id="262" r:id="rId5"/>
    <p:sldId id="263" r:id="rId6"/>
    <p:sldId id="264" r:id="rId7"/>
    <p:sldId id="265" r:id="rId8"/>
    <p:sldId id="286" r:id="rId9"/>
    <p:sldId id="267" r:id="rId10"/>
    <p:sldId id="269" r:id="rId11"/>
    <p:sldId id="268" r:id="rId12"/>
    <p:sldId id="275" r:id="rId13"/>
    <p:sldId id="279" r:id="rId14"/>
    <p:sldId id="280" r:id="rId15"/>
    <p:sldId id="281" r:id="rId16"/>
    <p:sldId id="282" r:id="rId17"/>
    <p:sldId id="283" r:id="rId18"/>
    <p:sldId id="284" r:id="rId19"/>
    <p:sldId id="285" r:id="rId20"/>
  </p:sldIdLst>
  <p:sldSz cx="9144000" cy="6858000" type="screen4x3"/>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7912" autoAdjust="0"/>
  </p:normalViewPr>
  <p:slideViewPr>
    <p:cSldViewPr>
      <p:cViewPr varScale="1">
        <p:scale>
          <a:sx n="88" d="100"/>
          <a:sy n="88" d="100"/>
        </p:scale>
        <p:origin x="-96" y="-27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F179557-FA6E-447A-BEBA-1AE57EEF7785}" type="datetimeFigureOut">
              <a:rPr lang="nb-NO" smtClean="0"/>
              <a:t>07.10.2014</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96861AA-8AC9-480B-858D-A890628DC477}" type="slidenum">
              <a:rPr lang="nb-NO" smtClean="0"/>
              <a:t>‹#›</a:t>
            </a:fld>
            <a:endParaRPr lang="nb-NO"/>
          </a:p>
        </p:txBody>
      </p:sp>
    </p:spTree>
    <p:extLst>
      <p:ext uri="{BB962C8B-B14F-4D97-AF65-F5344CB8AC3E}">
        <p14:creationId xmlns:p14="http://schemas.microsoft.com/office/powerpoint/2010/main" val="28156519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AC55DD-F7AC-428F-AA64-2551ECDF8938}" type="datetimeFigureOut">
              <a:rPr lang="nb-NO" smtClean="0"/>
              <a:t>07.10.2014</a:t>
            </a:fld>
            <a:endParaRPr lang="nb-NO"/>
          </a:p>
        </p:txBody>
      </p:sp>
      <p:sp>
        <p:nvSpPr>
          <p:cNvPr id="4" name="Plassholder for lysbil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F155A1-6CCF-43B8-8F8B-466F835C0E68}" type="slidenum">
              <a:rPr lang="nb-NO" smtClean="0"/>
              <a:t>‹#›</a:t>
            </a:fld>
            <a:endParaRPr lang="nb-NO"/>
          </a:p>
        </p:txBody>
      </p:sp>
    </p:spTree>
    <p:extLst>
      <p:ext uri="{BB962C8B-B14F-4D97-AF65-F5344CB8AC3E}">
        <p14:creationId xmlns:p14="http://schemas.microsoft.com/office/powerpoint/2010/main" val="2587137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Også store partikler som støvpartikler.</a:t>
            </a:r>
            <a:endParaRPr lang="nb-NO" dirty="0"/>
          </a:p>
        </p:txBody>
      </p:sp>
      <p:sp>
        <p:nvSpPr>
          <p:cNvPr id="4" name="Slide Number Placeholder 3"/>
          <p:cNvSpPr>
            <a:spLocks noGrp="1"/>
          </p:cNvSpPr>
          <p:nvPr>
            <p:ph type="sldNum" sz="quarter" idx="10"/>
          </p:nvPr>
        </p:nvSpPr>
        <p:spPr/>
        <p:txBody>
          <a:bodyPr/>
          <a:lstStyle/>
          <a:p>
            <a:fld id="{DEB034FC-21A3-4EE4-8243-FEDA23B35FF8}" type="slidenum">
              <a:rPr lang="nb-NO" smtClean="0"/>
              <a:t>2</a:t>
            </a:fld>
            <a:endParaRPr lang="nb-NO"/>
          </a:p>
        </p:txBody>
      </p:sp>
    </p:spTree>
    <p:extLst>
      <p:ext uri="{BB962C8B-B14F-4D97-AF65-F5344CB8AC3E}">
        <p14:creationId xmlns:p14="http://schemas.microsoft.com/office/powerpoint/2010/main" val="3117224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OBS! Hva er mellom partiklene?</a:t>
            </a:r>
          </a:p>
          <a:p>
            <a:r>
              <a:rPr lang="nb-NO" dirty="0" smtClean="0"/>
              <a:t>Misoppfatninger.</a:t>
            </a:r>
            <a:endParaRPr lang="nb-NO" dirty="0"/>
          </a:p>
        </p:txBody>
      </p:sp>
      <p:sp>
        <p:nvSpPr>
          <p:cNvPr id="4" name="Slide Number Placeholder 3"/>
          <p:cNvSpPr>
            <a:spLocks noGrp="1"/>
          </p:cNvSpPr>
          <p:nvPr>
            <p:ph type="sldNum" sz="quarter" idx="10"/>
          </p:nvPr>
        </p:nvSpPr>
        <p:spPr/>
        <p:txBody>
          <a:bodyPr/>
          <a:lstStyle/>
          <a:p>
            <a:fld id="{DEB034FC-21A3-4EE4-8243-FEDA23B35FF8}" type="slidenum">
              <a:rPr lang="nb-NO" smtClean="0"/>
              <a:t>4</a:t>
            </a:fld>
            <a:endParaRPr lang="nb-NO"/>
          </a:p>
        </p:txBody>
      </p:sp>
    </p:spTree>
    <p:extLst>
      <p:ext uri="{BB962C8B-B14F-4D97-AF65-F5344CB8AC3E}">
        <p14:creationId xmlns:p14="http://schemas.microsoft.com/office/powerpoint/2010/main" val="15059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Egenskaper ved gasser, på makronivå</a:t>
            </a:r>
          </a:p>
          <a:p>
            <a:r>
              <a:rPr lang="nb-NO" dirty="0" smtClean="0"/>
              <a:t>tetthet er en egenskap som er knyttet til stoffet, ikke partiklene. </a:t>
            </a:r>
            <a:r>
              <a:rPr lang="nb-NO" sz="1000" dirty="0" smtClean="0"/>
              <a:t>(Demo med lys 1 og lys 2)</a:t>
            </a:r>
            <a:endParaRPr lang="nb-NO" dirty="0" smtClean="0"/>
          </a:p>
          <a:p>
            <a:endParaRPr lang="nb-NO" dirty="0" smtClean="0"/>
          </a:p>
          <a:p>
            <a:r>
              <a:rPr lang="nb-NO" dirty="0" smtClean="0"/>
              <a:t>farge er en egenskap som er knyttet til stoffet, ikke partiklene.</a:t>
            </a:r>
          </a:p>
          <a:p>
            <a:endParaRPr lang="nb-NO" dirty="0" smtClean="0"/>
          </a:p>
          <a:p>
            <a:r>
              <a:rPr lang="nb-NO" dirty="0" smtClean="0"/>
              <a:t>lukt er stoffer i gassform</a:t>
            </a:r>
          </a:p>
          <a:p>
            <a:endParaRPr lang="nb-NO" dirty="0" smtClean="0"/>
          </a:p>
          <a:p>
            <a:r>
              <a:rPr lang="nb-NO" dirty="0" smtClean="0"/>
              <a:t>stoffet sprer seg jevnt i hele rommet det er i</a:t>
            </a:r>
          </a:p>
          <a:p>
            <a:endParaRPr lang="nb-NO" dirty="0" smtClean="0"/>
          </a:p>
          <a:p>
            <a:r>
              <a:rPr lang="nb-NO" dirty="0" smtClean="0"/>
              <a:t>kan komprimeres</a:t>
            </a:r>
          </a:p>
          <a:p>
            <a:endParaRPr lang="nb-NO" dirty="0"/>
          </a:p>
        </p:txBody>
      </p:sp>
      <p:sp>
        <p:nvSpPr>
          <p:cNvPr id="4" name="Plassholder for lysbildenummer 3"/>
          <p:cNvSpPr>
            <a:spLocks noGrp="1"/>
          </p:cNvSpPr>
          <p:nvPr>
            <p:ph type="sldNum" sz="quarter" idx="10"/>
          </p:nvPr>
        </p:nvSpPr>
        <p:spPr/>
        <p:txBody>
          <a:bodyPr/>
          <a:lstStyle/>
          <a:p>
            <a:fld id="{3DF155A1-6CCF-43B8-8F8B-466F835C0E68}" type="slidenum">
              <a:rPr lang="nb-NO" smtClean="0"/>
              <a:t>6</a:t>
            </a:fld>
            <a:endParaRPr lang="nb-NO"/>
          </a:p>
        </p:txBody>
      </p:sp>
    </p:spTree>
    <p:extLst>
      <p:ext uri="{BB962C8B-B14F-4D97-AF65-F5344CB8AC3E}">
        <p14:creationId xmlns:p14="http://schemas.microsoft.com/office/powerpoint/2010/main" val="1006695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smtClean="0"/>
              <a:t>Kuber/sylindere</a:t>
            </a:r>
            <a:r>
              <a:rPr lang="nb-NO" baseline="0" dirty="0" smtClean="0"/>
              <a:t> til undersøkelse av tetthet av faste stoffer</a:t>
            </a:r>
            <a:r>
              <a:rPr lang="nb-NO" baseline="0" dirty="0" smtClean="0"/>
              <a:t>.</a:t>
            </a:r>
          </a:p>
          <a:p>
            <a:endParaRPr lang="nb-NO" baseline="0" dirty="0" smtClean="0"/>
          </a:p>
          <a:p>
            <a:pPr marL="0" indent="0">
              <a:buNone/>
            </a:pPr>
            <a:r>
              <a:rPr lang="nb-NO" dirty="0" smtClean="0"/>
              <a:t>Sentrale egenskaper for væsker </a:t>
            </a:r>
          </a:p>
          <a:p>
            <a:r>
              <a:rPr lang="nb-NO" dirty="0" smtClean="0"/>
              <a:t>tetthet</a:t>
            </a:r>
          </a:p>
          <a:p>
            <a:pPr lvl="1"/>
            <a:r>
              <a:rPr lang="nb-NO" dirty="0" smtClean="0"/>
              <a:t>se hvordan is flyter i forskjellige væsker</a:t>
            </a:r>
          </a:p>
          <a:p>
            <a:pPr lvl="1"/>
            <a:r>
              <a:rPr lang="nb-NO" dirty="0" smtClean="0"/>
              <a:t>sammenlign tetthet i forskjellige væsker</a:t>
            </a:r>
          </a:p>
          <a:p>
            <a:r>
              <a:rPr lang="nb-NO" dirty="0" smtClean="0"/>
              <a:t>kan ikke komprimeres</a:t>
            </a:r>
          </a:p>
          <a:p>
            <a:r>
              <a:rPr lang="nb-NO" dirty="0" smtClean="0"/>
              <a:t>husk at vann er et meget spesielt stoff</a:t>
            </a:r>
          </a:p>
          <a:p>
            <a:r>
              <a:rPr lang="nb-NO" dirty="0" smtClean="0"/>
              <a:t>Er Slim en væske eller et fast stoff?</a:t>
            </a:r>
          </a:p>
          <a:p>
            <a:pPr marL="400050" lvl="1" indent="0">
              <a:buNone/>
            </a:pPr>
            <a:r>
              <a:rPr lang="nb-NO" sz="1400" dirty="0" smtClean="0"/>
              <a:t>Slim lages ved å blande 1 del 4% boraksløsning med 5 deler 4 % polyvinylalkoholløsning og røre godt.</a:t>
            </a:r>
          </a:p>
          <a:p>
            <a:endParaRPr lang="nb-NO" dirty="0"/>
          </a:p>
        </p:txBody>
      </p:sp>
      <p:sp>
        <p:nvSpPr>
          <p:cNvPr id="4" name="Slide Number Placeholder 3"/>
          <p:cNvSpPr>
            <a:spLocks noGrp="1"/>
          </p:cNvSpPr>
          <p:nvPr>
            <p:ph type="sldNum" sz="quarter" idx="10"/>
          </p:nvPr>
        </p:nvSpPr>
        <p:spPr/>
        <p:txBody>
          <a:bodyPr/>
          <a:lstStyle/>
          <a:p>
            <a:fld id="{DEB034FC-21A3-4EE4-8243-FEDA23B35FF8}" type="slidenum">
              <a:rPr lang="nb-NO" smtClean="0"/>
              <a:t>7</a:t>
            </a:fld>
            <a:endParaRPr lang="nb-NO"/>
          </a:p>
        </p:txBody>
      </p:sp>
    </p:spTree>
    <p:extLst>
      <p:ext uri="{BB962C8B-B14F-4D97-AF65-F5344CB8AC3E}">
        <p14:creationId xmlns:p14="http://schemas.microsoft.com/office/powerpoint/2010/main" val="38581058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Sentrale egenskaper for faste stoffer</a:t>
            </a:r>
          </a:p>
          <a:p>
            <a:r>
              <a:rPr lang="nb-NO" dirty="0" smtClean="0"/>
              <a:t>tetthet</a:t>
            </a:r>
          </a:p>
          <a:p>
            <a:endParaRPr lang="nb-NO" dirty="0"/>
          </a:p>
        </p:txBody>
      </p:sp>
      <p:sp>
        <p:nvSpPr>
          <p:cNvPr id="4" name="Plassholder for lysbildenummer 3"/>
          <p:cNvSpPr>
            <a:spLocks noGrp="1"/>
          </p:cNvSpPr>
          <p:nvPr>
            <p:ph type="sldNum" sz="quarter" idx="10"/>
          </p:nvPr>
        </p:nvSpPr>
        <p:spPr/>
        <p:txBody>
          <a:bodyPr/>
          <a:lstStyle/>
          <a:p>
            <a:fld id="{3DF155A1-6CCF-43B8-8F8B-466F835C0E68}" type="slidenum">
              <a:rPr lang="nb-NO" smtClean="0"/>
              <a:t>8</a:t>
            </a:fld>
            <a:endParaRPr lang="nb-NO"/>
          </a:p>
        </p:txBody>
      </p:sp>
    </p:spTree>
    <p:extLst>
      <p:ext uri="{BB962C8B-B14F-4D97-AF65-F5344CB8AC3E}">
        <p14:creationId xmlns:p14="http://schemas.microsoft.com/office/powerpoint/2010/main" val="30999656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Boltzmann's analysis of entropy in terms of underlying microscopic configurations was ridiculed by some very powerful German scientists, led by the famous chemist W. Ostwald, who did not believe in atoms! Boltzmann was depressed by these attacks and by his own poor health, and took his own life in 1906. Ostwald got the Nobel prize in 1909.   But Boltzmann's analysis turned out correct.</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S = k </a:t>
            </a:r>
            <a:r>
              <a:rPr lang="nb-NO" dirty="0" err="1" smtClean="0"/>
              <a:t>logW</a:t>
            </a:r>
            <a:endParaRPr lang="nb-NO" dirty="0" smtClean="0"/>
          </a:p>
          <a:p>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smtClean="0"/>
              <a:t>http://d1068036.site.myhosting.com/ePhysics.f/labIII_8.html</a:t>
            </a:r>
          </a:p>
          <a:p>
            <a:endParaRPr lang="nb-NO" dirty="0" smtClean="0"/>
          </a:p>
          <a:p>
            <a:endParaRPr lang="nb-NO" dirty="0"/>
          </a:p>
        </p:txBody>
      </p:sp>
      <p:sp>
        <p:nvSpPr>
          <p:cNvPr id="4" name="Slide Number Placeholder 3"/>
          <p:cNvSpPr>
            <a:spLocks noGrp="1"/>
          </p:cNvSpPr>
          <p:nvPr>
            <p:ph type="sldNum" sz="quarter" idx="10"/>
          </p:nvPr>
        </p:nvSpPr>
        <p:spPr/>
        <p:txBody>
          <a:bodyPr/>
          <a:lstStyle/>
          <a:p>
            <a:fld id="{DEB034FC-21A3-4EE4-8243-FEDA23B35FF8}" type="slidenum">
              <a:rPr lang="nb-NO" smtClean="0"/>
              <a:t>10</a:t>
            </a:fld>
            <a:endParaRPr lang="nb-NO"/>
          </a:p>
        </p:txBody>
      </p:sp>
    </p:spTree>
    <p:extLst>
      <p:ext uri="{BB962C8B-B14F-4D97-AF65-F5344CB8AC3E}">
        <p14:creationId xmlns:p14="http://schemas.microsoft.com/office/powerpoint/2010/main" val="384521510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smtClean="0"/>
              <a:t>Klikk for å redigere tittelstil</a:t>
            </a:r>
            <a:endParaRPr lang="nb-NO"/>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sp>
        <p:nvSpPr>
          <p:cNvPr id="4" name="Plassholder for dato 3"/>
          <p:cNvSpPr>
            <a:spLocks noGrp="1"/>
          </p:cNvSpPr>
          <p:nvPr>
            <p:ph type="dt" sz="half" idx="10"/>
          </p:nvPr>
        </p:nvSpPr>
        <p:spPr/>
        <p:txBody>
          <a:bodyPr/>
          <a:lstStyle/>
          <a:p>
            <a:fld id="{BE4AC203-2AFB-4273-9B09-A849F89C71D1}" type="datetimeFigureOut">
              <a:rPr lang="nb-NO" smtClean="0"/>
              <a:t>07.10.2014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38955238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idx="1"/>
          </p:nvPr>
        </p:nvSpPr>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E4AC203-2AFB-4273-9B09-A849F89C71D1}" type="datetimeFigureOut">
              <a:rPr lang="nb-NO" smtClean="0"/>
              <a:t>07.10.2014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33737642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722313" y="4406900"/>
            <a:ext cx="7772400" cy="1362075"/>
          </a:xfrm>
        </p:spPr>
        <p:txBody>
          <a:bodyPr anchor="t"/>
          <a:lstStyle>
            <a:lvl1pPr algn="l">
              <a:defRPr sz="4000" b="1" cap="all"/>
            </a:lvl1pPr>
          </a:lstStyle>
          <a:p>
            <a:r>
              <a:rPr lang="nb-NO" smtClean="0"/>
              <a:t>Klikk for å redigere tittelstil</a:t>
            </a:r>
            <a:endParaRPr lang="nb-NO"/>
          </a:p>
        </p:txBody>
      </p:sp>
      <p:sp>
        <p:nvSpPr>
          <p:cNvPr id="3" name="Plassholder f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smtClean="0"/>
              <a:t>Klikk for å redigere tekststiler i malen</a:t>
            </a:r>
          </a:p>
        </p:txBody>
      </p:sp>
      <p:sp>
        <p:nvSpPr>
          <p:cNvPr id="4" name="Plassholder for dato 3"/>
          <p:cNvSpPr>
            <a:spLocks noGrp="1"/>
          </p:cNvSpPr>
          <p:nvPr>
            <p:ph type="dt" sz="half" idx="10"/>
          </p:nvPr>
        </p:nvSpPr>
        <p:spPr/>
        <p:txBody>
          <a:bodyPr/>
          <a:lstStyle/>
          <a:p>
            <a:fld id="{BE4AC203-2AFB-4273-9B09-A849F89C71D1}" type="datetimeFigureOut">
              <a:rPr lang="nb-NO" smtClean="0"/>
              <a:t>07.10.2014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4411920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innhol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innhol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dato 4"/>
          <p:cNvSpPr>
            <a:spLocks noGrp="1"/>
          </p:cNvSpPr>
          <p:nvPr>
            <p:ph type="dt" sz="half" idx="10"/>
          </p:nvPr>
        </p:nvSpPr>
        <p:spPr/>
        <p:txBody>
          <a:bodyPr/>
          <a:lstStyle/>
          <a:p>
            <a:fld id="{BE4AC203-2AFB-4273-9B09-A849F89C71D1}" type="datetimeFigureOut">
              <a:rPr lang="nb-NO" smtClean="0"/>
              <a:t>07.10.2014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4159413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lvl1pPr>
              <a:defRPr/>
            </a:lvl1pPr>
          </a:lstStyle>
          <a:p>
            <a:r>
              <a:rPr lang="nb-NO" smtClean="0"/>
              <a:t>Klikk for å redigere tittelstil</a:t>
            </a:r>
            <a:endParaRPr lang="nb-NO"/>
          </a:p>
        </p:txBody>
      </p:sp>
      <p:sp>
        <p:nvSpPr>
          <p:cNvPr id="3" name="Plassholder f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4" name="Plassholder for innhol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5" name="Plassholder f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Klikk for å redigere tekststiler i malen</a:t>
            </a:r>
          </a:p>
        </p:txBody>
      </p:sp>
      <p:sp>
        <p:nvSpPr>
          <p:cNvPr id="6" name="Plassholder for innhol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7" name="Plassholder for dato 6"/>
          <p:cNvSpPr>
            <a:spLocks noGrp="1"/>
          </p:cNvSpPr>
          <p:nvPr>
            <p:ph type="dt" sz="half" idx="10"/>
          </p:nvPr>
        </p:nvSpPr>
        <p:spPr/>
        <p:txBody>
          <a:bodyPr/>
          <a:lstStyle/>
          <a:p>
            <a:fld id="{BE4AC203-2AFB-4273-9B09-A849F89C71D1}" type="datetimeFigureOut">
              <a:rPr lang="nb-NO" smtClean="0"/>
              <a:t>07.10.2014</a:t>
            </a:fld>
            <a:endParaRPr lang="nb-NO"/>
          </a:p>
        </p:txBody>
      </p:sp>
      <p:sp>
        <p:nvSpPr>
          <p:cNvPr id="8" name="Plassholder for bunntekst 7"/>
          <p:cNvSpPr>
            <a:spLocks noGrp="1"/>
          </p:cNvSpPr>
          <p:nvPr>
            <p:ph type="ftr" sz="quarter" idx="11"/>
          </p:nvPr>
        </p:nvSpPr>
        <p:spPr/>
        <p:txBody>
          <a:bodyPr/>
          <a:lstStyle/>
          <a:p>
            <a:endParaRPr lang="nb-NO"/>
          </a:p>
        </p:txBody>
      </p:sp>
      <p:sp>
        <p:nvSpPr>
          <p:cNvPr id="9" name="Plassholder for lysbildenummer 8"/>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805163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dato 2"/>
          <p:cNvSpPr>
            <a:spLocks noGrp="1"/>
          </p:cNvSpPr>
          <p:nvPr>
            <p:ph type="dt" sz="half" idx="10"/>
          </p:nvPr>
        </p:nvSpPr>
        <p:spPr/>
        <p:txBody>
          <a:bodyPr/>
          <a:lstStyle/>
          <a:p>
            <a:fld id="{BE4AC203-2AFB-4273-9B09-A849F89C71D1}" type="datetimeFigureOut">
              <a:rPr lang="nb-NO" smtClean="0"/>
              <a:t>07.10.2014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244481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BE4AC203-2AFB-4273-9B09-A849F89C71D1}" type="datetimeFigureOut">
              <a:rPr lang="nb-NO" smtClean="0"/>
              <a:t>07.10.2014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38848791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050"/>
            <a:ext cx="3008313" cy="1162050"/>
          </a:xfrm>
        </p:spPr>
        <p:txBody>
          <a:bodyPr anchor="b"/>
          <a:lstStyle>
            <a:lvl1pPr algn="l">
              <a:defRPr sz="2000" b="1"/>
            </a:lvl1pPr>
          </a:lstStyle>
          <a:p>
            <a:r>
              <a:rPr lang="nb-NO" smtClean="0"/>
              <a:t>Klikk for å redigere tittelstil</a:t>
            </a:r>
            <a:endParaRPr lang="nb-NO"/>
          </a:p>
        </p:txBody>
      </p:sp>
      <p:sp>
        <p:nvSpPr>
          <p:cNvPr id="3" name="Plassholder for innhol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E4AC203-2AFB-4273-9B09-A849F89C71D1}" type="datetimeFigureOut">
              <a:rPr lang="nb-NO" smtClean="0"/>
              <a:t>07.10.2014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5838927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1792288" y="4800600"/>
            <a:ext cx="5486400" cy="566738"/>
          </a:xfrm>
        </p:spPr>
        <p:txBody>
          <a:bodyPr anchor="b"/>
          <a:lstStyle>
            <a:lvl1pPr algn="l">
              <a:defRPr sz="2000" b="1"/>
            </a:lvl1pPr>
          </a:lstStyle>
          <a:p>
            <a:r>
              <a:rPr lang="nb-NO" smtClean="0"/>
              <a:t>Klikk for å redigere tittelstil</a:t>
            </a:r>
            <a:endParaRPr lang="nb-NO"/>
          </a:p>
        </p:txBody>
      </p:sp>
      <p:sp>
        <p:nvSpPr>
          <p:cNvPr id="3" name="Plassholder for bild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Plassholder f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Klikk for å redigere tekststiler i malen</a:t>
            </a:r>
          </a:p>
        </p:txBody>
      </p:sp>
      <p:sp>
        <p:nvSpPr>
          <p:cNvPr id="5" name="Plassholder for dato 4"/>
          <p:cNvSpPr>
            <a:spLocks noGrp="1"/>
          </p:cNvSpPr>
          <p:nvPr>
            <p:ph type="dt" sz="half" idx="10"/>
          </p:nvPr>
        </p:nvSpPr>
        <p:spPr/>
        <p:txBody>
          <a:bodyPr/>
          <a:lstStyle/>
          <a:p>
            <a:fld id="{BE4AC203-2AFB-4273-9B09-A849F89C71D1}" type="datetimeFigureOut">
              <a:rPr lang="nb-NO" smtClean="0"/>
              <a:t>07.10.2014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22912118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3" name="Plassholder for loddrett tekst 2"/>
          <p:cNvSpPr>
            <a:spLocks noGrp="1"/>
          </p:cNvSpPr>
          <p:nvPr>
            <p:ph type="body" orient="vert" idx="1"/>
          </p:nvPr>
        </p:nvSpPr>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E4AC203-2AFB-4273-9B09-A849F89C71D1}" type="datetimeFigureOut">
              <a:rPr lang="nb-NO" smtClean="0"/>
              <a:t>07.10.2014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22788874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6629400" y="274638"/>
            <a:ext cx="2057400" cy="5851525"/>
          </a:xfrm>
        </p:spPr>
        <p:txBody>
          <a:bodyPr vert="eaVert"/>
          <a:lstStyle/>
          <a:p>
            <a:r>
              <a:rPr lang="nb-NO" smtClean="0"/>
              <a:t>Klikk for å redigere tittelstil</a:t>
            </a:r>
            <a:endParaRPr lang="nb-NO"/>
          </a:p>
        </p:txBody>
      </p:sp>
      <p:sp>
        <p:nvSpPr>
          <p:cNvPr id="3" name="Plassholder for loddrett tekst 2"/>
          <p:cNvSpPr>
            <a:spLocks noGrp="1"/>
          </p:cNvSpPr>
          <p:nvPr>
            <p:ph type="body" orient="vert" idx="1"/>
          </p:nvPr>
        </p:nvSpPr>
        <p:spPr>
          <a:xfrm>
            <a:off x="457200" y="274638"/>
            <a:ext cx="6019800" cy="5851525"/>
          </a:xfrm>
        </p:spPr>
        <p:txBody>
          <a:bodyPr vert="eaVert"/>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10"/>
          </p:nvPr>
        </p:nvSpPr>
        <p:spPr/>
        <p:txBody>
          <a:bodyPr/>
          <a:lstStyle/>
          <a:p>
            <a:fld id="{BE4AC203-2AFB-4273-9B09-A849F89C71D1}" type="datetimeFigureOut">
              <a:rPr lang="nb-NO" smtClean="0"/>
              <a:t>07.10.2014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3CC43270-BCB6-4F96-A4FE-B73FEDB99161}" type="slidenum">
              <a:rPr lang="nb-NO" smtClean="0"/>
              <a:t>‹#›</a:t>
            </a:fld>
            <a:endParaRPr lang="nb-NO"/>
          </a:p>
        </p:txBody>
      </p:sp>
    </p:spTree>
    <p:extLst>
      <p:ext uri="{BB962C8B-B14F-4D97-AF65-F5344CB8AC3E}">
        <p14:creationId xmlns:p14="http://schemas.microsoft.com/office/powerpoint/2010/main" val="3227764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4AC203-2AFB-4273-9B09-A849F89C71D1}" type="datetimeFigureOut">
              <a:rPr lang="nb-NO" smtClean="0"/>
              <a:t>07.10.2014</a:t>
            </a:fld>
            <a:endParaRPr lang="nb-NO"/>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C43270-BCB6-4F96-A4FE-B73FEDB99161}" type="slidenum">
              <a:rPr lang="nb-NO" smtClean="0"/>
              <a:t>‹#›</a:t>
            </a:fld>
            <a:endParaRPr lang="nb-NO"/>
          </a:p>
        </p:txBody>
      </p:sp>
    </p:spTree>
    <p:extLst>
      <p:ext uri="{BB962C8B-B14F-4D97-AF65-F5344CB8AC3E}">
        <p14:creationId xmlns:p14="http://schemas.microsoft.com/office/powerpoint/2010/main" val="29824995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6.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slideLayout" Target="../slideLayouts/slideLayout6.xml"/><Relationship Id="rId4" Type="http://schemas.openxmlformats.org/officeDocument/2006/relationships/image" Target="../media/image15.emf"/></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hyperlink" Target="http://www.chem.purdue.edu/gchelp/atoms/states.html" TargetMode="External"/><Relationship Id="rId1" Type="http://schemas.openxmlformats.org/officeDocument/2006/relationships/slideLayout" Target="../slideLayouts/slideLayout6.xml"/><Relationship Id="rId5" Type="http://schemas.openxmlformats.org/officeDocument/2006/relationships/image" Target="../media/image22.gif"/><Relationship Id="rId4" Type="http://schemas.openxmlformats.org/officeDocument/2006/relationships/image" Target="../media/image21.gif"/></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1.gif"/><Relationship Id="rId2" Type="http://schemas.openxmlformats.org/officeDocument/2006/relationships/image" Target="../media/image20.gif"/><Relationship Id="rId1" Type="http://schemas.openxmlformats.org/officeDocument/2006/relationships/slideLayout" Target="../slideLayouts/slideLayout6.xml"/><Relationship Id="rId5" Type="http://schemas.openxmlformats.org/officeDocument/2006/relationships/hyperlink" Target="http://www.chem.purdue.edu/gchelp/atoms/states.html" TargetMode="External"/><Relationship Id="rId4" Type="http://schemas.openxmlformats.org/officeDocument/2006/relationships/image" Target="../media/image22.gif"/></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6.xml"/><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5.png"/><Relationship Id="rId7" Type="http://schemas.openxmlformats.org/officeDocument/2006/relationships/image" Target="../media/image52.png"/><Relationship Id="rId2" Type="http://schemas.openxmlformats.org/officeDocument/2006/relationships/image" Target="../media/image34.png"/><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37.emf"/><Relationship Id="rId4" Type="http://schemas.openxmlformats.org/officeDocument/2006/relationships/image" Target="../media/image36.png"/><Relationship Id="rId9"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3"/>
          <p:cNvSpPr>
            <a:spLocks noGrp="1"/>
          </p:cNvSpPr>
          <p:nvPr>
            <p:ph type="title"/>
          </p:nvPr>
        </p:nvSpPr>
        <p:spPr/>
        <p:txBody>
          <a:bodyPr/>
          <a:lstStyle/>
          <a:p>
            <a:r>
              <a:rPr lang="nb-NO" dirty="0" smtClean="0"/>
              <a:t>Partikkelmodellen</a:t>
            </a:r>
            <a:endParaRPr lang="nb-NO" dirty="0"/>
          </a:p>
        </p:txBody>
      </p:sp>
      <p:sp>
        <p:nvSpPr>
          <p:cNvPr id="5" name="Plassholder for innhold 4"/>
          <p:cNvSpPr>
            <a:spLocks noGrp="1"/>
          </p:cNvSpPr>
          <p:nvPr>
            <p:ph sz="half" idx="1"/>
          </p:nvPr>
        </p:nvSpPr>
        <p:spPr>
          <a:xfrm>
            <a:off x="4853880" y="1484784"/>
            <a:ext cx="4038600" cy="4525963"/>
          </a:xfrm>
        </p:spPr>
        <p:txBody>
          <a:bodyPr>
            <a:normAutofit fontScale="62500" lnSpcReduction="20000"/>
          </a:bodyPr>
          <a:lstStyle/>
          <a:p>
            <a:pPr marL="514350" indent="-514350">
              <a:buFont typeface="+mj-lt"/>
              <a:buAutoNum type="arabicPeriod"/>
            </a:pPr>
            <a:r>
              <a:rPr lang="nb-NO" dirty="0" smtClean="0"/>
              <a:t>fase, tilstand et stoff er i (aggregattilstand)</a:t>
            </a:r>
          </a:p>
          <a:p>
            <a:pPr lvl="1">
              <a:buFont typeface="Calibri" panose="020F0502020204030204" pitchFamily="34" charset="0"/>
              <a:buChar char="−"/>
            </a:pPr>
            <a:r>
              <a:rPr lang="nb-NO" dirty="0" smtClean="0"/>
              <a:t>gass</a:t>
            </a:r>
          </a:p>
          <a:p>
            <a:pPr lvl="1">
              <a:buFont typeface="Calibri" panose="020F0502020204030204" pitchFamily="34" charset="0"/>
              <a:buChar char="−"/>
            </a:pPr>
            <a:r>
              <a:rPr lang="nb-NO" dirty="0" smtClean="0"/>
              <a:t>væske</a:t>
            </a:r>
          </a:p>
          <a:p>
            <a:pPr lvl="1">
              <a:buFont typeface="Calibri" panose="020F0502020204030204" pitchFamily="34" charset="0"/>
              <a:buChar char="−"/>
            </a:pPr>
            <a:r>
              <a:rPr lang="nb-NO" dirty="0" smtClean="0"/>
              <a:t>fast stoff</a:t>
            </a:r>
          </a:p>
          <a:p>
            <a:pPr marL="514350" indent="-514350">
              <a:buFont typeface="+mj-lt"/>
              <a:buAutoNum type="arabicPeriod"/>
            </a:pPr>
            <a:endParaRPr lang="nb-NO" dirty="0" smtClean="0"/>
          </a:p>
          <a:p>
            <a:pPr marL="514350" indent="-514350">
              <a:buFont typeface="+mj-lt"/>
              <a:buAutoNum type="arabicPeriod"/>
            </a:pPr>
            <a:r>
              <a:rPr lang="nb-NO" dirty="0" smtClean="0"/>
              <a:t>egenskaper for et stoff i forskjellige faser</a:t>
            </a:r>
          </a:p>
          <a:p>
            <a:pPr lvl="1"/>
            <a:r>
              <a:rPr lang="nb-NO" dirty="0" smtClean="0"/>
              <a:t>tetthet</a:t>
            </a:r>
          </a:p>
          <a:p>
            <a:pPr lvl="1"/>
            <a:r>
              <a:rPr lang="nb-NO" dirty="0" smtClean="0"/>
              <a:t>avstand mellom partiklene</a:t>
            </a:r>
          </a:p>
          <a:p>
            <a:pPr lvl="1"/>
            <a:r>
              <a:rPr lang="nb-NO" dirty="0" smtClean="0"/>
              <a:t>krefter mellom partiklene</a:t>
            </a:r>
          </a:p>
          <a:p>
            <a:pPr lvl="1"/>
            <a:r>
              <a:rPr lang="nb-NO" dirty="0" smtClean="0"/>
              <a:t>formbestandighet</a:t>
            </a:r>
          </a:p>
          <a:p>
            <a:pPr marL="514350" indent="-514350">
              <a:buFont typeface="+mj-lt"/>
              <a:buAutoNum type="arabicPeriod"/>
            </a:pPr>
            <a:endParaRPr lang="nb-NO" dirty="0" smtClean="0"/>
          </a:p>
          <a:p>
            <a:pPr marL="514350" indent="-514350">
              <a:buFont typeface="+mj-lt"/>
              <a:buAutoNum type="arabicPeriod"/>
            </a:pPr>
            <a:r>
              <a:rPr lang="nb-NO" dirty="0" smtClean="0"/>
              <a:t>temperatur og partiklenes bevegelse i forskjellige faser</a:t>
            </a:r>
          </a:p>
          <a:p>
            <a:pPr marL="514350" indent="-514350">
              <a:buFont typeface="+mj-lt"/>
              <a:buAutoNum type="arabicPeriod"/>
            </a:pPr>
            <a:endParaRPr lang="nb-NO" dirty="0" smtClean="0"/>
          </a:p>
          <a:p>
            <a:pPr marL="514350" indent="-514350">
              <a:buFont typeface="+mj-lt"/>
              <a:buAutoNum type="arabicPeriod"/>
            </a:pPr>
            <a:r>
              <a:rPr lang="nb-NO" dirty="0" smtClean="0"/>
              <a:t>faseoverganger</a:t>
            </a:r>
          </a:p>
        </p:txBody>
      </p:sp>
      <p:sp>
        <p:nvSpPr>
          <p:cNvPr id="6" name="Plassholder for innhold 5"/>
          <p:cNvSpPr>
            <a:spLocks noGrp="1"/>
          </p:cNvSpPr>
          <p:nvPr>
            <p:ph sz="half" idx="2"/>
          </p:nvPr>
        </p:nvSpPr>
        <p:spPr>
          <a:xfrm>
            <a:off x="251520" y="1600200"/>
            <a:ext cx="4038600" cy="4525963"/>
          </a:xfrm>
        </p:spPr>
        <p:txBody>
          <a:bodyPr>
            <a:normAutofit fontScale="62500" lnSpcReduction="20000"/>
          </a:bodyPr>
          <a:lstStyle/>
          <a:p>
            <a:r>
              <a:rPr lang="nb-NO" dirty="0"/>
              <a:t>beskrive sentrale egenskaper ved gasser, væsker, faste stoffer og faseoverganger </a:t>
            </a:r>
            <a:r>
              <a:rPr lang="nb-NO" dirty="0">
                <a:solidFill>
                  <a:srgbClr val="FF0000"/>
                </a:solidFill>
              </a:rPr>
              <a:t>ved hjelp av partikkelmodellen</a:t>
            </a:r>
          </a:p>
          <a:p>
            <a:endParaRPr lang="nb-NO" dirty="0" smtClean="0"/>
          </a:p>
          <a:p>
            <a:r>
              <a:rPr lang="nb-NO" dirty="0" smtClean="0"/>
              <a:t>forklare </a:t>
            </a:r>
            <a:r>
              <a:rPr lang="nb-NO" dirty="0"/>
              <a:t>hvordan stoffer er bygd opp, og hvordan stoffer kan omdannes ved å bruke begrepene atomer og </a:t>
            </a:r>
            <a:r>
              <a:rPr lang="nb-NO" dirty="0" smtClean="0"/>
              <a:t>molekyler </a:t>
            </a:r>
            <a:r>
              <a:rPr lang="nb-NO" dirty="0" smtClean="0">
                <a:solidFill>
                  <a:srgbClr val="FF0000"/>
                </a:solidFill>
              </a:rPr>
              <a:t>(partiklene er atomer, molekyler og ioner)</a:t>
            </a:r>
            <a:endParaRPr lang="nb-NO" dirty="0"/>
          </a:p>
          <a:p>
            <a:endParaRPr lang="nb-NO" dirty="0" smtClean="0"/>
          </a:p>
          <a:p>
            <a:r>
              <a:rPr lang="nb-NO" dirty="0" smtClean="0"/>
              <a:t>gjennomføre </a:t>
            </a:r>
            <a:r>
              <a:rPr lang="nb-NO" dirty="0"/>
              <a:t>forsøk med ulike kjemiske reaksjoner og beskrive hva som kjennetegner </a:t>
            </a:r>
            <a:r>
              <a:rPr lang="nb-NO" dirty="0" smtClean="0"/>
              <a:t>dem </a:t>
            </a:r>
            <a:r>
              <a:rPr lang="nb-NO" dirty="0" smtClean="0">
                <a:solidFill>
                  <a:srgbClr val="FF0000"/>
                </a:solidFill>
              </a:rPr>
              <a:t>(partiklene er atomer, molekyler og ioner)</a:t>
            </a:r>
            <a:endParaRPr lang="nb-NO" dirty="0" smtClean="0"/>
          </a:p>
          <a:p>
            <a:endParaRPr lang="nb-NO" dirty="0"/>
          </a:p>
          <a:p>
            <a:endParaRPr lang="nb-NO" dirty="0"/>
          </a:p>
        </p:txBody>
      </p:sp>
    </p:spTree>
    <p:extLst>
      <p:ext uri="{BB962C8B-B14F-4D97-AF65-F5344CB8AC3E}">
        <p14:creationId xmlns:p14="http://schemas.microsoft.com/office/powerpoint/2010/main" val="1516807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18256"/>
            <a:ext cx="8229600" cy="1143000"/>
          </a:xfrm>
        </p:spPr>
        <p:txBody>
          <a:bodyPr>
            <a:normAutofit fontScale="90000"/>
          </a:bodyPr>
          <a:lstStyle/>
          <a:p>
            <a:r>
              <a:rPr lang="nb-NO" dirty="0" smtClean="0"/>
              <a:t>Partikkelmodeller og andre modeller</a:t>
            </a:r>
            <a:endParaRPr lang="nb-NO" dirty="0"/>
          </a:p>
        </p:txBody>
      </p:sp>
      <p:sp>
        <p:nvSpPr>
          <p:cNvPr id="3" name="Plassholder for dato 2"/>
          <p:cNvSpPr>
            <a:spLocks noGrp="1"/>
          </p:cNvSpPr>
          <p:nvPr>
            <p:ph type="dt" sz="half" idx="10"/>
          </p:nvPr>
        </p:nvSpPr>
        <p:spPr/>
        <p:txBody>
          <a:bodyPr/>
          <a:lstStyle/>
          <a:p>
            <a:r>
              <a:rPr lang="nb-NO" smtClean="0"/>
              <a:t>10.03.2014</a:t>
            </a:r>
            <a:endParaRPr lang="nb-NO" dirty="0"/>
          </a:p>
        </p:txBody>
      </p:sp>
      <p:sp>
        <p:nvSpPr>
          <p:cNvPr id="5" name="Plassholder for lysbildenummer 4"/>
          <p:cNvSpPr>
            <a:spLocks noGrp="1"/>
          </p:cNvSpPr>
          <p:nvPr>
            <p:ph type="sldNum" sz="quarter" idx="12"/>
          </p:nvPr>
        </p:nvSpPr>
        <p:spPr/>
        <p:txBody>
          <a:bodyPr/>
          <a:lstStyle/>
          <a:p>
            <a:fld id="{F06F8CF8-E463-4D98-BF34-DFC9E5EFDBC4}" type="slidenum">
              <a:rPr lang="nb-NO" smtClean="0"/>
              <a:t>2</a:t>
            </a:fld>
            <a:endParaRPr lang="nb-NO"/>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946523"/>
            <a:ext cx="2943225" cy="1552575"/>
          </a:xfrm>
          <a:prstGeom prst="rect">
            <a:avLst/>
          </a:prstGeom>
          <a:ln/>
          <a:extLst/>
        </p:spPr>
        <p:style>
          <a:lnRef idx="0">
            <a:schemeClr val="accent1"/>
          </a:lnRef>
          <a:fillRef idx="3">
            <a:schemeClr val="accent1"/>
          </a:fillRef>
          <a:effectRef idx="3">
            <a:schemeClr val="accent1"/>
          </a:effectRef>
          <a:fontRef idx="minor">
            <a:schemeClr val="lt1"/>
          </a:fontRef>
        </p:style>
      </p:pic>
      <p:sp>
        <p:nvSpPr>
          <p:cNvPr id="7" name="Rektangel 6"/>
          <p:cNvSpPr/>
          <p:nvPr/>
        </p:nvSpPr>
        <p:spPr>
          <a:xfrm>
            <a:off x="519708" y="2537650"/>
            <a:ext cx="3476228" cy="584775"/>
          </a:xfrm>
          <a:prstGeom prst="rect">
            <a:avLst/>
          </a:prstGeom>
        </p:spPr>
        <p:style>
          <a:lnRef idx="0">
            <a:schemeClr val="accent1"/>
          </a:lnRef>
          <a:fillRef idx="3">
            <a:schemeClr val="accent1"/>
          </a:fillRef>
          <a:effectRef idx="3">
            <a:schemeClr val="accent1"/>
          </a:effectRef>
          <a:fontRef idx="minor">
            <a:schemeClr val="lt1"/>
          </a:fontRef>
        </p:style>
        <p:txBody>
          <a:bodyPr wrap="square">
            <a:spAutoFit/>
          </a:bodyPr>
          <a:lstStyle/>
          <a:p>
            <a:r>
              <a:rPr lang="nb-NO" sz="1600" dirty="0"/>
              <a:t>http://www.wired.com/wiredscience/2013/07/is-light-a-wave-or-a-particle/</a:t>
            </a:r>
          </a:p>
        </p:txBody>
      </p:sp>
      <p:sp>
        <p:nvSpPr>
          <p:cNvPr id="9" name="Rektangel 8"/>
          <p:cNvSpPr/>
          <p:nvPr/>
        </p:nvSpPr>
        <p:spPr>
          <a:xfrm>
            <a:off x="899592" y="5363607"/>
            <a:ext cx="2576128" cy="830997"/>
          </a:xfrm>
          <a:prstGeom prst="rect">
            <a:avLst/>
          </a:prstGeom>
        </p:spPr>
        <p:style>
          <a:lnRef idx="0">
            <a:schemeClr val="accent3"/>
          </a:lnRef>
          <a:fillRef idx="3">
            <a:schemeClr val="accent3"/>
          </a:fillRef>
          <a:effectRef idx="3">
            <a:schemeClr val="accent3"/>
          </a:effectRef>
          <a:fontRef idx="minor">
            <a:schemeClr val="lt1"/>
          </a:fontRef>
        </p:style>
        <p:txBody>
          <a:bodyPr wrap="square">
            <a:spAutoFit/>
          </a:bodyPr>
          <a:lstStyle/>
          <a:p>
            <a:r>
              <a:rPr lang="nb-NO" sz="1600" dirty="0"/>
              <a:t>http://edutech.csun.edu/eduwiki/index.php/Secondary_Science_-_Particles</a:t>
            </a:r>
          </a:p>
        </p:txBody>
      </p:sp>
      <p:sp>
        <p:nvSpPr>
          <p:cNvPr id="10" name="Rektangel 9"/>
          <p:cNvSpPr/>
          <p:nvPr/>
        </p:nvSpPr>
        <p:spPr>
          <a:xfrm>
            <a:off x="4716016" y="2556193"/>
            <a:ext cx="4248472" cy="584775"/>
          </a:xfrm>
          <a:prstGeom prst="rect">
            <a:avLst/>
          </a:prstGeom>
        </p:spPr>
        <p:style>
          <a:lnRef idx="0">
            <a:schemeClr val="accent2"/>
          </a:lnRef>
          <a:fillRef idx="3">
            <a:schemeClr val="accent2"/>
          </a:fillRef>
          <a:effectRef idx="3">
            <a:schemeClr val="accent2"/>
          </a:effectRef>
          <a:fontRef idx="minor">
            <a:schemeClr val="lt1"/>
          </a:fontRef>
        </p:style>
        <p:txBody>
          <a:bodyPr wrap="square">
            <a:spAutoFit/>
          </a:bodyPr>
          <a:lstStyle/>
          <a:p>
            <a:r>
              <a:rPr lang="nb-NO" sz="1600" dirty="0"/>
              <a:t>http://www.blick.ch/life/wissen/cern-forscher-fangen-anti-materie-ein-id63450.html</a:t>
            </a:r>
          </a:p>
        </p:txBody>
      </p:sp>
      <p:pic>
        <p:nvPicPr>
          <p:cNvPr id="4101"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97689" y="981459"/>
            <a:ext cx="1807765" cy="1373341"/>
          </a:xfrm>
          <a:prstGeom prst="rect">
            <a:avLst/>
          </a:prstGeom>
          <a:ln/>
          <a:extLst/>
        </p:spPr>
        <p:style>
          <a:lnRef idx="0">
            <a:schemeClr val="accent2"/>
          </a:lnRef>
          <a:fillRef idx="3">
            <a:schemeClr val="accent2"/>
          </a:fillRef>
          <a:effectRef idx="3">
            <a:schemeClr val="accent2"/>
          </a:effectRef>
          <a:fontRef idx="minor">
            <a:schemeClr val="lt1"/>
          </a:fontRef>
        </p:style>
      </p:pic>
      <p:pic>
        <p:nvPicPr>
          <p:cNvPr id="4102"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5606" y="3573016"/>
            <a:ext cx="2324100" cy="1733550"/>
          </a:xfrm>
          <a:prstGeom prst="rect">
            <a:avLst/>
          </a:prstGeom>
          <a:ln/>
          <a:extLst/>
        </p:spPr>
        <p:style>
          <a:lnRef idx="0">
            <a:schemeClr val="accent3"/>
          </a:lnRef>
          <a:fillRef idx="3">
            <a:schemeClr val="accent3"/>
          </a:fillRef>
          <a:effectRef idx="3">
            <a:schemeClr val="accent3"/>
          </a:effectRef>
          <a:fontRef idx="minor">
            <a:schemeClr val="lt1"/>
          </a:fontRef>
        </p:style>
      </p:pic>
      <p:pic>
        <p:nvPicPr>
          <p:cNvPr id="1026"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576410" y="3660358"/>
            <a:ext cx="3453534" cy="2366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17393" y="4524454"/>
            <a:ext cx="1403079" cy="11592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2531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10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10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Kort repetisjon</a:t>
            </a:r>
            <a:endParaRPr lang="nb-NO" dirty="0"/>
          </a:p>
        </p:txBody>
      </p:sp>
      <p:pic>
        <p:nvPicPr>
          <p:cNvPr id="2051"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502268" y="2269128"/>
            <a:ext cx="735057" cy="7259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83435" y="2277714"/>
            <a:ext cx="735057" cy="7350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7" name="Group 48"/>
          <p:cNvGrpSpPr>
            <a:grpSpLocks/>
          </p:cNvGrpSpPr>
          <p:nvPr/>
        </p:nvGrpSpPr>
        <p:grpSpPr bwMode="auto">
          <a:xfrm>
            <a:off x="8010998" y="2269128"/>
            <a:ext cx="727599" cy="704395"/>
            <a:chOff x="2523" y="3044"/>
            <a:chExt cx="878" cy="850"/>
          </a:xfrm>
        </p:grpSpPr>
        <p:grpSp>
          <p:nvGrpSpPr>
            <p:cNvPr id="8" name="Group 49"/>
            <p:cNvGrpSpPr>
              <a:grpSpLocks/>
            </p:cNvGrpSpPr>
            <p:nvPr/>
          </p:nvGrpSpPr>
          <p:grpSpPr bwMode="auto">
            <a:xfrm>
              <a:off x="2526" y="3044"/>
              <a:ext cx="875" cy="429"/>
              <a:chOff x="2526" y="3044"/>
              <a:chExt cx="875" cy="429"/>
            </a:xfrm>
          </p:grpSpPr>
          <p:sp>
            <p:nvSpPr>
              <p:cNvPr id="18" name="Rectangle 50"/>
              <p:cNvSpPr>
                <a:spLocks noChangeArrowheads="1"/>
              </p:cNvSpPr>
              <p:nvPr/>
            </p:nvSpPr>
            <p:spPr bwMode="auto">
              <a:xfrm>
                <a:off x="2526" y="3044"/>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9" name="Rectangle 51"/>
              <p:cNvSpPr>
                <a:spLocks noChangeArrowheads="1"/>
              </p:cNvSpPr>
              <p:nvPr/>
            </p:nvSpPr>
            <p:spPr bwMode="auto">
              <a:xfrm>
                <a:off x="2752" y="3044"/>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0" name="Rectangle 52"/>
              <p:cNvSpPr>
                <a:spLocks noChangeArrowheads="1"/>
              </p:cNvSpPr>
              <p:nvPr/>
            </p:nvSpPr>
            <p:spPr bwMode="auto">
              <a:xfrm>
                <a:off x="2533" y="3258"/>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1" name="Rectangle 53"/>
              <p:cNvSpPr>
                <a:spLocks noChangeArrowheads="1"/>
              </p:cNvSpPr>
              <p:nvPr/>
            </p:nvSpPr>
            <p:spPr bwMode="auto">
              <a:xfrm>
                <a:off x="2960" y="3258"/>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2" name="Rectangle 54"/>
              <p:cNvSpPr>
                <a:spLocks noChangeArrowheads="1"/>
              </p:cNvSpPr>
              <p:nvPr/>
            </p:nvSpPr>
            <p:spPr bwMode="auto">
              <a:xfrm>
                <a:off x="3186" y="3044"/>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3" name="Rectangle 55"/>
              <p:cNvSpPr>
                <a:spLocks noChangeArrowheads="1"/>
              </p:cNvSpPr>
              <p:nvPr/>
            </p:nvSpPr>
            <p:spPr bwMode="auto">
              <a:xfrm>
                <a:off x="3177" y="3258"/>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4" name="Rectangle 56"/>
              <p:cNvSpPr>
                <a:spLocks noChangeArrowheads="1"/>
              </p:cNvSpPr>
              <p:nvPr/>
            </p:nvSpPr>
            <p:spPr bwMode="auto">
              <a:xfrm>
                <a:off x="2966" y="3044"/>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25" name="Rectangle 57"/>
              <p:cNvSpPr>
                <a:spLocks noChangeArrowheads="1"/>
              </p:cNvSpPr>
              <p:nvPr/>
            </p:nvSpPr>
            <p:spPr bwMode="auto">
              <a:xfrm>
                <a:off x="2741" y="3258"/>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grpSp>
        <p:grpSp>
          <p:nvGrpSpPr>
            <p:cNvPr id="9" name="Group 58"/>
            <p:cNvGrpSpPr>
              <a:grpSpLocks/>
            </p:cNvGrpSpPr>
            <p:nvPr/>
          </p:nvGrpSpPr>
          <p:grpSpPr bwMode="auto">
            <a:xfrm>
              <a:off x="2523" y="3465"/>
              <a:ext cx="875" cy="429"/>
              <a:chOff x="2526" y="3044"/>
              <a:chExt cx="875" cy="429"/>
            </a:xfrm>
          </p:grpSpPr>
          <p:sp>
            <p:nvSpPr>
              <p:cNvPr id="10" name="Rectangle 59"/>
              <p:cNvSpPr>
                <a:spLocks noChangeArrowheads="1"/>
              </p:cNvSpPr>
              <p:nvPr/>
            </p:nvSpPr>
            <p:spPr bwMode="auto">
              <a:xfrm>
                <a:off x="2526" y="3044"/>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1" name="Rectangle 60"/>
              <p:cNvSpPr>
                <a:spLocks noChangeArrowheads="1"/>
              </p:cNvSpPr>
              <p:nvPr/>
            </p:nvSpPr>
            <p:spPr bwMode="auto">
              <a:xfrm>
                <a:off x="2752" y="3044"/>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2" name="Rectangle 61"/>
              <p:cNvSpPr>
                <a:spLocks noChangeArrowheads="1"/>
              </p:cNvSpPr>
              <p:nvPr/>
            </p:nvSpPr>
            <p:spPr bwMode="auto">
              <a:xfrm>
                <a:off x="2533" y="3258"/>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3" name="Rectangle 62"/>
              <p:cNvSpPr>
                <a:spLocks noChangeArrowheads="1"/>
              </p:cNvSpPr>
              <p:nvPr/>
            </p:nvSpPr>
            <p:spPr bwMode="auto">
              <a:xfrm>
                <a:off x="2960" y="3258"/>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4" name="Rectangle 63"/>
              <p:cNvSpPr>
                <a:spLocks noChangeArrowheads="1"/>
              </p:cNvSpPr>
              <p:nvPr/>
            </p:nvSpPr>
            <p:spPr bwMode="auto">
              <a:xfrm>
                <a:off x="3186" y="3044"/>
                <a:ext cx="215" cy="215"/>
              </a:xfrm>
              <a:prstGeom prst="rect">
                <a:avLst/>
              </a:prstGeom>
              <a:solidFill>
                <a:srgbClr val="FF0000"/>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5" name="Rectangle 64"/>
              <p:cNvSpPr>
                <a:spLocks noChangeArrowheads="1"/>
              </p:cNvSpPr>
              <p:nvPr/>
            </p:nvSpPr>
            <p:spPr bwMode="auto">
              <a:xfrm>
                <a:off x="3177" y="3258"/>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6" name="Rectangle 65"/>
              <p:cNvSpPr>
                <a:spLocks noChangeArrowheads="1"/>
              </p:cNvSpPr>
              <p:nvPr/>
            </p:nvSpPr>
            <p:spPr bwMode="auto">
              <a:xfrm>
                <a:off x="2966" y="3044"/>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sp>
            <p:nvSpPr>
              <p:cNvPr id="17" name="Rectangle 66"/>
              <p:cNvSpPr>
                <a:spLocks noChangeArrowheads="1"/>
              </p:cNvSpPr>
              <p:nvPr/>
            </p:nvSpPr>
            <p:spPr bwMode="auto">
              <a:xfrm>
                <a:off x="2741" y="3258"/>
                <a:ext cx="215" cy="215"/>
              </a:xfrm>
              <a:prstGeom prst="rect">
                <a:avLst/>
              </a:prstGeom>
              <a:solidFill>
                <a:srgbClr val="0000FF"/>
              </a:solidFill>
              <a:ln w="2857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nb-NO"/>
              </a:p>
            </p:txBody>
          </p:sp>
        </p:grpSp>
      </p:grpSp>
      <p:pic>
        <p:nvPicPr>
          <p:cNvPr id="2053"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347864" y="2317152"/>
            <a:ext cx="1611822" cy="6923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 name="Text Box 89"/>
          <p:cNvSpPr txBox="1">
            <a:spLocks noChangeArrowheads="1"/>
          </p:cNvSpPr>
          <p:nvPr/>
        </p:nvSpPr>
        <p:spPr bwMode="auto">
          <a:xfrm>
            <a:off x="657884" y="1330166"/>
            <a:ext cx="7903756" cy="31085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nb-NO" altLang="nb-NO" sz="2800" b="1" dirty="0" smtClean="0"/>
              <a:t>Stoffers oppbygning:</a:t>
            </a:r>
          </a:p>
          <a:p>
            <a:pPr>
              <a:spcBef>
                <a:spcPct val="50000"/>
              </a:spcBef>
            </a:pPr>
            <a:endParaRPr lang="nb-NO" altLang="nb-NO" sz="2000" b="1" dirty="0" smtClean="0"/>
          </a:p>
          <a:p>
            <a:pPr>
              <a:spcBef>
                <a:spcPct val="50000"/>
              </a:spcBef>
            </a:pPr>
            <a:endParaRPr lang="nb-NO" altLang="nb-NO" sz="2800" b="1" dirty="0"/>
          </a:p>
          <a:p>
            <a:pPr>
              <a:spcBef>
                <a:spcPct val="50000"/>
              </a:spcBef>
            </a:pPr>
            <a:endParaRPr lang="nb-NO" altLang="nb-NO" sz="2800" dirty="0" smtClean="0"/>
          </a:p>
          <a:p>
            <a:pPr>
              <a:lnSpc>
                <a:spcPct val="100000"/>
              </a:lnSpc>
              <a:spcBef>
                <a:spcPct val="50000"/>
              </a:spcBef>
              <a:buFontTx/>
              <a:buNone/>
            </a:pPr>
            <a:r>
              <a:rPr lang="nb-NO" altLang="nb-NO" dirty="0" smtClean="0"/>
              <a:t>Bare én type atomer: Grunnstoffer</a:t>
            </a:r>
          </a:p>
          <a:p>
            <a:pPr>
              <a:lnSpc>
                <a:spcPct val="100000"/>
              </a:lnSpc>
              <a:spcBef>
                <a:spcPct val="50000"/>
              </a:spcBef>
              <a:buFontTx/>
              <a:buNone/>
            </a:pPr>
            <a:r>
              <a:rPr lang="nb-NO" altLang="nb-NO" dirty="0" smtClean="0"/>
              <a:t>Minst to forskjellige atomer: Kjemiske forbindelser</a:t>
            </a:r>
            <a:endParaRPr lang="en-US" altLang="nb-NO" dirty="0"/>
          </a:p>
        </p:txBody>
      </p:sp>
      <p:sp>
        <p:nvSpPr>
          <p:cNvPr id="33" name="Text Box 89"/>
          <p:cNvSpPr txBox="1">
            <a:spLocks noChangeArrowheads="1"/>
          </p:cNvSpPr>
          <p:nvPr/>
        </p:nvSpPr>
        <p:spPr bwMode="auto">
          <a:xfrm>
            <a:off x="619520" y="4768115"/>
            <a:ext cx="7903756" cy="13542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100000"/>
              </a:lnSpc>
              <a:spcBef>
                <a:spcPct val="50000"/>
              </a:spcBef>
              <a:buFontTx/>
              <a:buNone/>
            </a:pPr>
            <a:r>
              <a:rPr lang="nb-NO" altLang="nb-NO" sz="2800" b="1" dirty="0" smtClean="0"/>
              <a:t>Kjemiske endringer</a:t>
            </a:r>
            <a:r>
              <a:rPr lang="nb-NO" altLang="nb-NO" sz="2800" b="1" dirty="0"/>
              <a:t>:</a:t>
            </a:r>
            <a:endParaRPr lang="nb-NO" altLang="nb-NO" sz="2800" b="1" dirty="0" smtClean="0"/>
          </a:p>
          <a:p>
            <a:pPr>
              <a:lnSpc>
                <a:spcPct val="100000"/>
              </a:lnSpc>
              <a:spcBef>
                <a:spcPct val="50000"/>
              </a:spcBef>
              <a:buFontTx/>
              <a:buNone/>
            </a:pPr>
            <a:r>
              <a:rPr lang="nb-NO" altLang="nb-NO" dirty="0" smtClean="0"/>
              <a:t>utgangsstoffer     →     produkter</a:t>
            </a:r>
          </a:p>
          <a:p>
            <a:pPr>
              <a:lnSpc>
                <a:spcPct val="100000"/>
              </a:lnSpc>
              <a:spcBef>
                <a:spcPct val="50000"/>
              </a:spcBef>
              <a:buFontTx/>
              <a:buNone/>
            </a:pPr>
            <a:r>
              <a:rPr lang="nb-NO" altLang="nb-NO" dirty="0"/>
              <a:t>Det blir dannet nye stoffer</a:t>
            </a:r>
            <a:r>
              <a:rPr lang="nb-NO" altLang="nb-NO" dirty="0" smtClean="0"/>
              <a:t>. Kjennetegn på kjemiske endringer</a:t>
            </a:r>
            <a:endParaRPr lang="en-US" altLang="nb-NO" dirty="0"/>
          </a:p>
        </p:txBody>
      </p:sp>
      <p:sp>
        <p:nvSpPr>
          <p:cNvPr id="4" name="Plassholder for dato 3"/>
          <p:cNvSpPr>
            <a:spLocks noGrp="1"/>
          </p:cNvSpPr>
          <p:nvPr>
            <p:ph type="dt" sz="half" idx="10"/>
          </p:nvPr>
        </p:nvSpPr>
        <p:spPr/>
        <p:txBody>
          <a:bodyPr/>
          <a:lstStyle/>
          <a:p>
            <a:r>
              <a:rPr lang="nb-NO" smtClean="0"/>
              <a:t>10.03.2014</a:t>
            </a:r>
            <a:endParaRPr lang="nb-NO" dirty="0"/>
          </a:p>
        </p:txBody>
      </p:sp>
      <p:sp>
        <p:nvSpPr>
          <p:cNvPr id="5" name="Plassholder for bunntekst 4"/>
          <p:cNvSpPr>
            <a:spLocks noGrp="1"/>
          </p:cNvSpPr>
          <p:nvPr>
            <p:ph type="ftr" sz="quarter" idx="11"/>
          </p:nvPr>
        </p:nvSpPr>
        <p:spPr/>
        <p:txBody>
          <a:bodyPr/>
          <a:lstStyle/>
          <a:p>
            <a:r>
              <a:rPr lang="nb-NO" smtClean="0"/>
              <a:t>Brit Skaugrud, Skolelab-kjemi, UiO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3</a:t>
            </a:fld>
            <a:endParaRPr lang="nb-NO"/>
          </a:p>
        </p:txBody>
      </p:sp>
      <p:pic>
        <p:nvPicPr>
          <p:cNvPr id="409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9520" y="2158724"/>
            <a:ext cx="2470691" cy="12749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26341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2"/>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Oppvarming av et salt</a:t>
            </a:r>
            <a:endParaRPr lang="nb-NO" dirty="0"/>
          </a:p>
        </p:txBody>
      </p:sp>
      <p:sp>
        <p:nvSpPr>
          <p:cNvPr id="3" name="Date Placeholder 2"/>
          <p:cNvSpPr>
            <a:spLocks noGrp="1"/>
          </p:cNvSpPr>
          <p:nvPr>
            <p:ph type="dt" sz="half" idx="10"/>
          </p:nvPr>
        </p:nvSpPr>
        <p:spPr/>
        <p:txBody>
          <a:bodyPr/>
          <a:lstStyle/>
          <a:p>
            <a:r>
              <a:rPr lang="nb-NO" smtClean="0"/>
              <a:t>10.03.2014</a:t>
            </a:r>
            <a:endParaRPr lang="nb-NO" dirty="0"/>
          </a:p>
        </p:txBody>
      </p:sp>
      <p:sp>
        <p:nvSpPr>
          <p:cNvPr id="4" name="Footer Placeholder 3"/>
          <p:cNvSpPr>
            <a:spLocks noGrp="1"/>
          </p:cNvSpPr>
          <p:nvPr>
            <p:ph type="ftr" sz="quarter" idx="11"/>
          </p:nvPr>
        </p:nvSpPr>
        <p:spPr/>
        <p:txBody>
          <a:bodyPr/>
          <a:lstStyle/>
          <a:p>
            <a:r>
              <a:rPr lang="nb-NO" smtClean="0"/>
              <a:t>Brit Skaugrud, Skolelab-kjemi, UiO</a:t>
            </a:r>
            <a:endParaRPr lang="nb-NO" dirty="0" smtClean="0"/>
          </a:p>
        </p:txBody>
      </p:sp>
      <p:sp>
        <p:nvSpPr>
          <p:cNvPr id="5" name="Slide Number Placeholder 4"/>
          <p:cNvSpPr>
            <a:spLocks noGrp="1"/>
          </p:cNvSpPr>
          <p:nvPr>
            <p:ph type="sldNum" sz="quarter" idx="12"/>
          </p:nvPr>
        </p:nvSpPr>
        <p:spPr/>
        <p:txBody>
          <a:bodyPr/>
          <a:lstStyle/>
          <a:p>
            <a:fld id="{F06F8CF8-E463-4D98-BF34-DFC9E5EFDBC4}" type="slidenum">
              <a:rPr lang="nb-NO" smtClean="0"/>
              <a:t>4</a:t>
            </a:fld>
            <a:endParaRPr lang="nb-NO"/>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3383" y="1268760"/>
            <a:ext cx="4655616" cy="2255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67544" y="4293096"/>
            <a:ext cx="5230415" cy="1567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44270" y="2277097"/>
            <a:ext cx="90805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6375715" y="2996952"/>
            <a:ext cx="2736304" cy="1938992"/>
          </a:xfrm>
          <a:prstGeom prst="rect">
            <a:avLst/>
          </a:prstGeom>
          <a:noFill/>
        </p:spPr>
        <p:txBody>
          <a:bodyPr wrap="square" rtlCol="0">
            <a:spAutoFit/>
          </a:bodyPr>
          <a:lstStyle/>
          <a:p>
            <a:r>
              <a:rPr lang="nb-NO" sz="2400" b="1" dirty="0" smtClean="0">
                <a:solidFill>
                  <a:srgbClr val="FF0000"/>
                </a:solidFill>
              </a:rPr>
              <a:t>Hva er forskjellen på oppvarming av natriumklorid og oppvarming av hornsalt?</a:t>
            </a:r>
            <a:endParaRPr lang="nb-NO" sz="2400" b="1" dirty="0">
              <a:solidFill>
                <a:srgbClr val="FF0000"/>
              </a:solidFill>
            </a:endParaRPr>
          </a:p>
        </p:txBody>
      </p:sp>
    </p:spTree>
    <p:extLst>
      <p:ext uri="{BB962C8B-B14F-4D97-AF65-F5344CB8AC3E}">
        <p14:creationId xmlns:p14="http://schemas.microsoft.com/office/powerpoint/2010/main" val="339539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790" y="1145351"/>
            <a:ext cx="1015032" cy="19186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p:txBody>
          <a:bodyPr/>
          <a:lstStyle/>
          <a:p>
            <a:r>
              <a:rPr lang="nb-NO" dirty="0" smtClean="0"/>
              <a:t>Faser - makro</a:t>
            </a:r>
            <a:endParaRPr lang="nb-NO" dirty="0"/>
          </a:p>
        </p:txBody>
      </p:sp>
      <p:sp>
        <p:nvSpPr>
          <p:cNvPr id="9" name="Text Box 7"/>
          <p:cNvSpPr txBox="1">
            <a:spLocks noChangeArrowheads="1"/>
          </p:cNvSpPr>
          <p:nvPr/>
        </p:nvSpPr>
        <p:spPr bwMode="auto">
          <a:xfrm>
            <a:off x="6948264" y="3233583"/>
            <a:ext cx="69408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smtClean="0"/>
              <a:t>gass</a:t>
            </a:r>
          </a:p>
        </p:txBody>
      </p:sp>
      <p:sp>
        <p:nvSpPr>
          <p:cNvPr id="10" name="Text Box 8"/>
          <p:cNvSpPr txBox="1">
            <a:spLocks noChangeArrowheads="1"/>
          </p:cNvSpPr>
          <p:nvPr/>
        </p:nvSpPr>
        <p:spPr bwMode="auto">
          <a:xfrm>
            <a:off x="3901306" y="3212976"/>
            <a:ext cx="8147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væske</a:t>
            </a:r>
            <a:endParaRPr lang="en-US" altLang="nb-NO" dirty="0"/>
          </a:p>
        </p:txBody>
      </p:sp>
      <p:sp>
        <p:nvSpPr>
          <p:cNvPr id="11" name="Text Box 9"/>
          <p:cNvSpPr txBox="1">
            <a:spLocks noChangeArrowheads="1"/>
          </p:cNvSpPr>
          <p:nvPr/>
        </p:nvSpPr>
        <p:spPr bwMode="auto">
          <a:xfrm>
            <a:off x="974750" y="3219941"/>
            <a:ext cx="10541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fast stoff</a:t>
            </a:r>
            <a:endParaRPr lang="en-US" altLang="nb-NO" dirty="0"/>
          </a:p>
        </p:txBody>
      </p:sp>
      <p:sp>
        <p:nvSpPr>
          <p:cNvPr id="12" name="TekstSylinder 11"/>
          <p:cNvSpPr txBox="1"/>
          <p:nvPr/>
        </p:nvSpPr>
        <p:spPr>
          <a:xfrm>
            <a:off x="6206306" y="3881655"/>
            <a:ext cx="2178000" cy="2585323"/>
          </a:xfrm>
          <a:prstGeom prst="rect">
            <a:avLst/>
          </a:prstGeom>
          <a:noFill/>
        </p:spPr>
        <p:txBody>
          <a:bodyPr wrap="square" rtlCol="0">
            <a:spAutoFit/>
          </a:bodyPr>
          <a:lstStyle/>
          <a:p>
            <a:pPr algn="ctr"/>
            <a:r>
              <a:rPr lang="nb-NO" dirty="0" smtClean="0"/>
              <a:t>Stoffet fyller hele rommet det befinner seg i</a:t>
            </a:r>
          </a:p>
          <a:p>
            <a:pPr algn="ctr"/>
            <a:endParaRPr lang="nb-NO" dirty="0"/>
          </a:p>
          <a:p>
            <a:pPr algn="ctr"/>
            <a:r>
              <a:rPr lang="nb-NO" dirty="0" smtClean="0"/>
              <a:t>Stoffet har lav tetthet</a:t>
            </a:r>
          </a:p>
          <a:p>
            <a:pPr algn="ctr"/>
            <a:endParaRPr lang="nb-NO" dirty="0"/>
          </a:p>
          <a:p>
            <a:pPr algn="ctr"/>
            <a:r>
              <a:rPr lang="nb-NO" dirty="0" smtClean="0"/>
              <a:t>Stoffet kan komprimeres</a:t>
            </a:r>
            <a:endParaRPr lang="nb-NO" dirty="0"/>
          </a:p>
        </p:txBody>
      </p:sp>
      <p:sp>
        <p:nvSpPr>
          <p:cNvPr id="13" name="TekstSylinder 12"/>
          <p:cNvSpPr txBox="1"/>
          <p:nvPr/>
        </p:nvSpPr>
        <p:spPr>
          <a:xfrm>
            <a:off x="3275856" y="3861048"/>
            <a:ext cx="2178000" cy="2585323"/>
          </a:xfrm>
          <a:prstGeom prst="rect">
            <a:avLst/>
          </a:prstGeom>
          <a:noFill/>
        </p:spPr>
        <p:txBody>
          <a:bodyPr wrap="square" rtlCol="0">
            <a:spAutoFit/>
          </a:bodyPr>
          <a:lstStyle/>
          <a:p>
            <a:pPr algn="ctr"/>
            <a:r>
              <a:rPr lang="nb-NO" dirty="0" smtClean="0"/>
              <a:t>Stoffet former seg etter karet det befinner seg i</a:t>
            </a:r>
          </a:p>
          <a:p>
            <a:pPr algn="ctr"/>
            <a:endParaRPr lang="nb-NO" dirty="0"/>
          </a:p>
          <a:p>
            <a:pPr algn="ctr"/>
            <a:r>
              <a:rPr lang="nb-NO" dirty="0" smtClean="0"/>
              <a:t>Stoffet har høy tetthet</a:t>
            </a:r>
          </a:p>
          <a:p>
            <a:pPr algn="ctr"/>
            <a:endParaRPr lang="nb-NO" dirty="0"/>
          </a:p>
          <a:p>
            <a:pPr algn="ctr"/>
            <a:r>
              <a:rPr lang="nb-NO" dirty="0" smtClean="0"/>
              <a:t>Stoffet kan ikke komprimeres</a:t>
            </a:r>
            <a:endParaRPr lang="nb-NO" dirty="0"/>
          </a:p>
        </p:txBody>
      </p:sp>
      <p:sp>
        <p:nvSpPr>
          <p:cNvPr id="14" name="TekstSylinder 13"/>
          <p:cNvSpPr txBox="1"/>
          <p:nvPr/>
        </p:nvSpPr>
        <p:spPr>
          <a:xfrm>
            <a:off x="412800" y="3868013"/>
            <a:ext cx="2178000" cy="2585323"/>
          </a:xfrm>
          <a:prstGeom prst="rect">
            <a:avLst/>
          </a:prstGeom>
          <a:noFill/>
        </p:spPr>
        <p:txBody>
          <a:bodyPr wrap="square" rtlCol="0">
            <a:spAutoFit/>
          </a:bodyPr>
          <a:lstStyle/>
          <a:p>
            <a:pPr algn="ctr"/>
            <a:r>
              <a:rPr lang="nb-NO" dirty="0" smtClean="0"/>
              <a:t>Stoffet holder formen</a:t>
            </a:r>
          </a:p>
          <a:p>
            <a:pPr algn="ctr"/>
            <a:endParaRPr lang="nb-NO" dirty="0" smtClean="0"/>
          </a:p>
          <a:p>
            <a:pPr algn="ctr"/>
            <a:endParaRPr lang="nb-NO" dirty="0"/>
          </a:p>
          <a:p>
            <a:pPr algn="ctr"/>
            <a:r>
              <a:rPr lang="nb-NO" dirty="0" smtClean="0"/>
              <a:t>Stoffet har høy tetthet</a:t>
            </a:r>
          </a:p>
          <a:p>
            <a:pPr algn="ctr"/>
            <a:endParaRPr lang="nb-NO" dirty="0"/>
          </a:p>
          <a:p>
            <a:pPr algn="ctr"/>
            <a:r>
              <a:rPr lang="nb-NO" dirty="0" smtClean="0"/>
              <a:t>Stoffet kan ikke komprimeres</a:t>
            </a:r>
            <a:endParaRPr lang="nb-NO"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4750" y="1995433"/>
            <a:ext cx="1128905" cy="10804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71242" y="1524864"/>
            <a:ext cx="1187227" cy="15440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86749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5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5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Forsøk med gass</a:t>
            </a:r>
            <a:endParaRPr lang="nb-NO" dirty="0"/>
          </a:p>
        </p:txBody>
      </p:sp>
      <p:sp>
        <p:nvSpPr>
          <p:cNvPr id="6" name="Text Placeholder 5"/>
          <p:cNvSpPr>
            <a:spLocks noGrp="1"/>
          </p:cNvSpPr>
          <p:nvPr>
            <p:ph type="body" idx="1"/>
          </p:nvPr>
        </p:nvSpPr>
        <p:spPr/>
        <p:txBody>
          <a:bodyPr/>
          <a:lstStyle/>
          <a:p>
            <a:r>
              <a:rPr lang="nb-NO" dirty="0" smtClean="0"/>
              <a:t>Tetthet i CO</a:t>
            </a:r>
            <a:r>
              <a:rPr lang="nb-NO" baseline="-25000" dirty="0" smtClean="0"/>
              <a:t>2</a:t>
            </a:r>
            <a:r>
              <a:rPr lang="nb-NO" dirty="0" smtClean="0"/>
              <a:t>/luft</a:t>
            </a:r>
            <a:endParaRPr lang="nb-NO" dirty="0"/>
          </a:p>
        </p:txBody>
      </p:sp>
      <p:sp>
        <p:nvSpPr>
          <p:cNvPr id="8" name="Text Placeholder 7"/>
          <p:cNvSpPr>
            <a:spLocks noGrp="1"/>
          </p:cNvSpPr>
          <p:nvPr>
            <p:ph type="body" sz="quarter" idx="3"/>
          </p:nvPr>
        </p:nvSpPr>
        <p:spPr>
          <a:xfrm>
            <a:off x="5081984" y="1535113"/>
            <a:ext cx="2951311" cy="639762"/>
          </a:xfrm>
        </p:spPr>
        <p:txBody>
          <a:bodyPr/>
          <a:lstStyle/>
          <a:p>
            <a:r>
              <a:rPr lang="nb-NO" dirty="0" smtClean="0"/>
              <a:t>Komprimering av luft</a:t>
            </a:r>
            <a:endParaRPr lang="nb-NO" dirty="0"/>
          </a:p>
        </p:txBody>
      </p:sp>
      <p:sp>
        <p:nvSpPr>
          <p:cNvPr id="3" name="Date Placeholder 2"/>
          <p:cNvSpPr>
            <a:spLocks noGrp="1"/>
          </p:cNvSpPr>
          <p:nvPr>
            <p:ph type="dt" sz="half" idx="10"/>
          </p:nvPr>
        </p:nvSpPr>
        <p:spPr/>
        <p:txBody>
          <a:bodyPr/>
          <a:lstStyle/>
          <a:p>
            <a:r>
              <a:rPr lang="nb-NO" smtClean="0"/>
              <a:t>10.03.2014</a:t>
            </a:r>
            <a:endParaRPr lang="nb-NO" dirty="0"/>
          </a:p>
        </p:txBody>
      </p:sp>
      <p:sp>
        <p:nvSpPr>
          <p:cNvPr id="4" name="Footer Placeholder 3"/>
          <p:cNvSpPr>
            <a:spLocks noGrp="1"/>
          </p:cNvSpPr>
          <p:nvPr>
            <p:ph type="ftr" sz="quarter" idx="11"/>
          </p:nvPr>
        </p:nvSpPr>
        <p:spPr/>
        <p:txBody>
          <a:bodyPr/>
          <a:lstStyle/>
          <a:p>
            <a:r>
              <a:rPr lang="nb-NO" smtClean="0"/>
              <a:t>Brit Skaugrud, Skolelab-kjemi, UiO</a:t>
            </a:r>
            <a:endParaRPr lang="nb-NO" dirty="0" smtClean="0"/>
          </a:p>
        </p:txBody>
      </p:sp>
      <p:sp>
        <p:nvSpPr>
          <p:cNvPr id="5" name="Slide Number Placeholder 4"/>
          <p:cNvSpPr>
            <a:spLocks noGrp="1"/>
          </p:cNvSpPr>
          <p:nvPr>
            <p:ph type="sldNum" sz="quarter" idx="12"/>
          </p:nvPr>
        </p:nvSpPr>
        <p:spPr/>
        <p:txBody>
          <a:bodyPr/>
          <a:lstStyle/>
          <a:p>
            <a:fld id="{F06F8CF8-E463-4D98-BF34-DFC9E5EFDBC4}" type="slidenum">
              <a:rPr lang="nb-NO" smtClean="0"/>
              <a:t>6</a:t>
            </a:fld>
            <a:endParaRPr lang="nb-NO"/>
          </a:p>
        </p:txBody>
      </p:sp>
      <p:pic>
        <p:nvPicPr>
          <p:cNvPr id="3075" name="Picture 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611560" y="2492896"/>
            <a:ext cx="3296366" cy="31683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Grp="1" noChangeAspect="1" noChangeArrowheads="1"/>
          </p:cNvPicPr>
          <p:nvPr>
            <p:ph sz="quarter" idx="4"/>
          </p:nvPr>
        </p:nvPicPr>
        <p:blipFill>
          <a:blip r:embed="rId4">
            <a:extLst>
              <a:ext uri="{28A0092B-C50C-407E-A947-70E740481C1C}">
                <a14:useLocalDpi xmlns:a14="http://schemas.microsoft.com/office/drawing/2010/main" val="0"/>
              </a:ext>
            </a:extLst>
          </a:blip>
          <a:srcRect/>
          <a:stretch>
            <a:fillRect/>
          </a:stretch>
        </p:blipFill>
        <p:spPr bwMode="auto">
          <a:xfrm>
            <a:off x="5080967" y="2420888"/>
            <a:ext cx="3019425" cy="1514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Text Placeholder 7"/>
          <p:cNvSpPr txBox="1">
            <a:spLocks/>
          </p:cNvSpPr>
          <p:nvPr/>
        </p:nvSpPr>
        <p:spPr>
          <a:xfrm>
            <a:off x="5210855" y="4581128"/>
            <a:ext cx="3609617" cy="639762"/>
          </a:xfrm>
          <a:prstGeom prst="rect">
            <a:avLst/>
          </a:prstGeom>
        </p:spPr>
        <p:txBody>
          <a:bodyPr vert="horz" lIns="91440" tIns="45720" rIns="91440" bIns="45720" rtlCol="0" anchor="b">
            <a:normAutofit fontScale="92500"/>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nb-NO" dirty="0" smtClean="0"/>
              <a:t>Demo med avkjøling av luft</a:t>
            </a:r>
            <a:endParaRPr lang="nb-NO" dirty="0"/>
          </a:p>
        </p:txBody>
      </p:sp>
    </p:spTree>
    <p:extLst>
      <p:ext uri="{BB962C8B-B14F-4D97-AF65-F5344CB8AC3E}">
        <p14:creationId xmlns:p14="http://schemas.microsoft.com/office/powerpoint/2010/main" val="1041748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7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8" grpId="0" build="p"/>
      <p:bldP spid="1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Forsøk med væsker</a:t>
            </a:r>
            <a:endParaRPr lang="nb-NO" dirty="0"/>
          </a:p>
        </p:txBody>
      </p:sp>
      <p:sp>
        <p:nvSpPr>
          <p:cNvPr id="3" name="Text Placeholder 2"/>
          <p:cNvSpPr>
            <a:spLocks noGrp="1"/>
          </p:cNvSpPr>
          <p:nvPr>
            <p:ph type="body" idx="1"/>
          </p:nvPr>
        </p:nvSpPr>
        <p:spPr>
          <a:xfrm>
            <a:off x="3059832" y="1412776"/>
            <a:ext cx="2664296" cy="639762"/>
          </a:xfrm>
        </p:spPr>
        <p:txBody>
          <a:bodyPr>
            <a:normAutofit/>
          </a:bodyPr>
          <a:lstStyle/>
          <a:p>
            <a:r>
              <a:rPr lang="nb-NO" sz="2000" dirty="0" smtClean="0"/>
              <a:t>Komprimering av vann</a:t>
            </a:r>
            <a:endParaRPr lang="nb-NO" sz="2000" dirty="0"/>
          </a:p>
        </p:txBody>
      </p:sp>
      <p:sp>
        <p:nvSpPr>
          <p:cNvPr id="6" name="Content Placeholder 5"/>
          <p:cNvSpPr>
            <a:spLocks noGrp="1"/>
          </p:cNvSpPr>
          <p:nvPr>
            <p:ph sz="quarter" idx="4"/>
          </p:nvPr>
        </p:nvSpPr>
        <p:spPr>
          <a:xfrm>
            <a:off x="323528" y="1628800"/>
            <a:ext cx="2160240" cy="3951288"/>
          </a:xfrm>
        </p:spPr>
        <p:txBody>
          <a:bodyPr>
            <a:normAutofit/>
          </a:bodyPr>
          <a:lstStyle/>
          <a:p>
            <a:pPr marL="0" indent="0">
              <a:buNone/>
            </a:pPr>
            <a:r>
              <a:rPr lang="nb-NO" sz="2000" b="1" dirty="0" smtClean="0"/>
              <a:t>Tetthet av væsker</a:t>
            </a:r>
          </a:p>
          <a:p>
            <a:pPr marL="0" indent="0">
              <a:buNone/>
            </a:pPr>
            <a:endParaRPr lang="nb-NO" sz="2000" dirty="0" smtClean="0"/>
          </a:p>
          <a:p>
            <a:pPr marL="0" indent="0">
              <a:buNone/>
            </a:pPr>
            <a:r>
              <a:rPr lang="nb-NO" sz="2000" dirty="0" smtClean="0"/>
              <a:t>Vei </a:t>
            </a:r>
            <a:r>
              <a:rPr lang="nb-NO" sz="2000" dirty="0" smtClean="0"/>
              <a:t>1,0 </a:t>
            </a:r>
            <a:r>
              <a:rPr lang="nb-NO" sz="2000" dirty="0"/>
              <a:t>dL </a:t>
            </a:r>
            <a:endParaRPr lang="nb-NO" sz="2000" dirty="0" smtClean="0"/>
          </a:p>
          <a:p>
            <a:r>
              <a:rPr lang="nb-NO" sz="2000" dirty="0" smtClean="0"/>
              <a:t>vann</a:t>
            </a:r>
          </a:p>
          <a:p>
            <a:r>
              <a:rPr lang="nb-NO" sz="2000" dirty="0" smtClean="0"/>
              <a:t>olje</a:t>
            </a:r>
          </a:p>
          <a:p>
            <a:pPr marL="0" indent="0">
              <a:buNone/>
            </a:pPr>
            <a:endParaRPr lang="nb-NO" sz="2000" dirty="0" smtClean="0"/>
          </a:p>
          <a:p>
            <a:pPr marL="0" indent="0">
              <a:buNone/>
            </a:pPr>
            <a:r>
              <a:rPr lang="nb-NO" sz="2000" dirty="0" smtClean="0"/>
              <a:t>Hva blir tettheten?</a:t>
            </a:r>
            <a:endParaRPr lang="nb-NO" sz="2000" dirty="0"/>
          </a:p>
        </p:txBody>
      </p:sp>
      <p:sp>
        <p:nvSpPr>
          <p:cNvPr id="7" name="Date Placeholder 6"/>
          <p:cNvSpPr>
            <a:spLocks noGrp="1"/>
          </p:cNvSpPr>
          <p:nvPr>
            <p:ph type="dt" sz="half" idx="10"/>
          </p:nvPr>
        </p:nvSpPr>
        <p:spPr/>
        <p:txBody>
          <a:bodyPr/>
          <a:lstStyle/>
          <a:p>
            <a:r>
              <a:rPr lang="nb-NO" smtClean="0"/>
              <a:t>10.03.2014</a:t>
            </a:r>
            <a:endParaRPr lang="nb-NO"/>
          </a:p>
        </p:txBody>
      </p:sp>
      <p:sp>
        <p:nvSpPr>
          <p:cNvPr id="8" name="Footer Placeholder 7"/>
          <p:cNvSpPr>
            <a:spLocks noGrp="1"/>
          </p:cNvSpPr>
          <p:nvPr>
            <p:ph type="ftr" sz="quarter" idx="11"/>
          </p:nvPr>
        </p:nvSpPr>
        <p:spPr/>
        <p:txBody>
          <a:bodyPr/>
          <a:lstStyle/>
          <a:p>
            <a:r>
              <a:rPr lang="nb-NO" smtClean="0"/>
              <a:t>Brit Skaugrud, Skolelab-kjemi, UiO</a:t>
            </a:r>
            <a:endParaRPr lang="nb-NO"/>
          </a:p>
        </p:txBody>
      </p:sp>
      <p:sp>
        <p:nvSpPr>
          <p:cNvPr id="9" name="Slide Number Placeholder 8"/>
          <p:cNvSpPr>
            <a:spLocks noGrp="1"/>
          </p:cNvSpPr>
          <p:nvPr>
            <p:ph type="sldNum" sz="quarter" idx="12"/>
          </p:nvPr>
        </p:nvSpPr>
        <p:spPr/>
        <p:txBody>
          <a:bodyPr/>
          <a:lstStyle/>
          <a:p>
            <a:fld id="{F06F8CF8-E463-4D98-BF34-DFC9E5EFDBC4}" type="slidenum">
              <a:rPr lang="nb-NO" smtClean="0"/>
              <a:t>7</a:t>
            </a:fld>
            <a:endParaRPr lang="nb-NO"/>
          </a:p>
        </p:txBody>
      </p:sp>
      <p:pic>
        <p:nvPicPr>
          <p:cNvPr id="2050" name="Picture 2"/>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bwMode="auto">
          <a:xfrm>
            <a:off x="3203848" y="2564904"/>
            <a:ext cx="1876377" cy="9419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Content Placeholder 5"/>
          <p:cNvSpPr txBox="1">
            <a:spLocks/>
          </p:cNvSpPr>
          <p:nvPr/>
        </p:nvSpPr>
        <p:spPr>
          <a:xfrm>
            <a:off x="6217840" y="1556792"/>
            <a:ext cx="2386608" cy="125273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nb-NO" sz="2000" dirty="0" smtClean="0"/>
              <a:t>Er slime en væske? </a:t>
            </a:r>
          </a:p>
          <a:p>
            <a:r>
              <a:rPr lang="nb-NO" sz="2000" dirty="0" smtClean="0"/>
              <a:t>Er sand en væske?</a:t>
            </a:r>
          </a:p>
          <a:p>
            <a:endParaRPr lang="nb-NO" sz="2000" dirty="0"/>
          </a:p>
        </p:txBody>
      </p:sp>
      <p:grpSp>
        <p:nvGrpSpPr>
          <p:cNvPr id="12" name="Gruppe 11"/>
          <p:cNvGrpSpPr/>
          <p:nvPr/>
        </p:nvGrpSpPr>
        <p:grpSpPr>
          <a:xfrm>
            <a:off x="6228184" y="3284984"/>
            <a:ext cx="2386608" cy="2931145"/>
            <a:chOff x="6228184" y="3284984"/>
            <a:chExt cx="2386608" cy="2931145"/>
          </a:xfrm>
        </p:grpSpPr>
        <p:sp>
          <p:nvSpPr>
            <p:cNvPr id="11" name="Content Placeholder 5"/>
            <p:cNvSpPr txBox="1">
              <a:spLocks/>
            </p:cNvSpPr>
            <p:nvPr/>
          </p:nvSpPr>
          <p:spPr>
            <a:xfrm>
              <a:off x="6228184" y="3284984"/>
              <a:ext cx="2386608" cy="125273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r>
                <a:rPr lang="nb-NO" sz="2000" dirty="0" smtClean="0"/>
                <a:t>Varmeutvidelse av væsker, demo</a:t>
              </a:r>
            </a:p>
            <a:p>
              <a:endParaRPr lang="nb-NO" sz="2000" dirty="0"/>
            </a:p>
          </p:txBody>
        </p:sp>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42104" y="4149080"/>
              <a:ext cx="1062344" cy="2067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 name="Rektangel 3"/>
          <p:cNvSpPr/>
          <p:nvPr/>
        </p:nvSpPr>
        <p:spPr>
          <a:xfrm>
            <a:off x="395536" y="5733256"/>
            <a:ext cx="6912768" cy="276999"/>
          </a:xfrm>
          <a:prstGeom prst="rect">
            <a:avLst/>
          </a:prstGeom>
        </p:spPr>
        <p:txBody>
          <a:bodyPr wrap="square">
            <a:spAutoFit/>
          </a:bodyPr>
          <a:lstStyle/>
          <a:p>
            <a:r>
              <a:rPr lang="nb-NO" sz="1200" dirty="0" smtClean="0"/>
              <a:t>Slim lages ved å blande 1 del 4% boraksløsning med 5 deler 4 % polyvinylalkoholløsning og røre godt.</a:t>
            </a:r>
            <a:endParaRPr lang="nb-NO" sz="1200" dirty="0"/>
          </a:p>
        </p:txBody>
      </p:sp>
    </p:spTree>
    <p:extLst>
      <p:ext uri="{BB962C8B-B14F-4D97-AF65-F5344CB8AC3E}">
        <p14:creationId xmlns:p14="http://schemas.microsoft.com/office/powerpoint/2010/main" val="149234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0"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title"/>
          </p:nvPr>
        </p:nvSpPr>
        <p:spPr/>
        <p:txBody>
          <a:bodyPr/>
          <a:lstStyle/>
          <a:p>
            <a:r>
              <a:rPr lang="nb-NO" dirty="0" smtClean="0"/>
              <a:t>Forsøk med faste stoffer</a:t>
            </a:r>
            <a:endParaRPr lang="nb-NO" dirty="0"/>
          </a:p>
        </p:txBody>
      </p:sp>
      <p:sp>
        <p:nvSpPr>
          <p:cNvPr id="8" name="Plassholder for innhold 7"/>
          <p:cNvSpPr>
            <a:spLocks noGrp="1"/>
          </p:cNvSpPr>
          <p:nvPr>
            <p:ph idx="1"/>
          </p:nvPr>
        </p:nvSpPr>
        <p:spPr/>
        <p:txBody>
          <a:bodyPr/>
          <a:lstStyle/>
          <a:p>
            <a:r>
              <a:rPr lang="nb-NO" dirty="0" smtClean="0"/>
              <a:t>Tetthet for faste stoffer, eks. terninger, sylindre</a:t>
            </a:r>
          </a:p>
          <a:p>
            <a:r>
              <a:rPr lang="nb-NO" dirty="0" smtClean="0"/>
              <a:t>Forsøk med varmeutvidelse av messing</a:t>
            </a:r>
            <a:endParaRPr lang="nb-NO" dirty="0"/>
          </a:p>
        </p:txBody>
      </p:sp>
    </p:spTree>
    <p:extLst>
      <p:ext uri="{BB962C8B-B14F-4D97-AF65-F5344CB8AC3E}">
        <p14:creationId xmlns:p14="http://schemas.microsoft.com/office/powerpoint/2010/main" val="19410082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tel 6"/>
          <p:cNvSpPr>
            <a:spLocks noGrp="1"/>
          </p:cNvSpPr>
          <p:nvPr>
            <p:ph type="title"/>
          </p:nvPr>
        </p:nvSpPr>
        <p:spPr/>
        <p:txBody>
          <a:bodyPr/>
          <a:lstStyle/>
          <a:p>
            <a:r>
              <a:rPr lang="nb-NO" dirty="0" smtClean="0"/>
              <a:t>Faser - mikro</a:t>
            </a:r>
            <a:endParaRPr lang="nb-NO" dirty="0"/>
          </a:p>
        </p:txBody>
      </p:sp>
      <p:sp>
        <p:nvSpPr>
          <p:cNvPr id="4" name="Plassholder for dato 3"/>
          <p:cNvSpPr>
            <a:spLocks noGrp="1"/>
          </p:cNvSpPr>
          <p:nvPr>
            <p:ph type="dt" sz="half" idx="10"/>
          </p:nvPr>
        </p:nvSpPr>
        <p:spPr/>
        <p:txBody>
          <a:bodyPr/>
          <a:lstStyle/>
          <a:p>
            <a:r>
              <a:rPr lang="nb-NO" smtClean="0"/>
              <a:t>10.03.2014</a:t>
            </a:r>
            <a:endParaRPr lang="nb-NO" dirty="0"/>
          </a:p>
        </p:txBody>
      </p:sp>
      <p:sp>
        <p:nvSpPr>
          <p:cNvPr id="5" name="Plassholder for bunntekst 4"/>
          <p:cNvSpPr>
            <a:spLocks noGrp="1"/>
          </p:cNvSpPr>
          <p:nvPr>
            <p:ph type="ftr" sz="quarter" idx="11"/>
          </p:nvPr>
        </p:nvSpPr>
        <p:spPr/>
        <p:txBody>
          <a:bodyPr/>
          <a:lstStyle/>
          <a:p>
            <a:r>
              <a:rPr lang="nb-NO" smtClean="0"/>
              <a:t>Brit Skaugrud, Skolelab-kjemi, UiO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9</a:t>
            </a:fld>
            <a:endParaRPr lang="nb-NO"/>
          </a:p>
        </p:txBody>
      </p:sp>
      <p:sp>
        <p:nvSpPr>
          <p:cNvPr id="14" name="Text Box 10"/>
          <p:cNvSpPr txBox="1">
            <a:spLocks noChangeArrowheads="1"/>
          </p:cNvSpPr>
          <p:nvPr/>
        </p:nvSpPr>
        <p:spPr bwMode="auto">
          <a:xfrm>
            <a:off x="4630862" y="1246947"/>
            <a:ext cx="4158704" cy="2616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sz="1100" dirty="0"/>
              <a:t>Kilde: </a:t>
            </a:r>
            <a:r>
              <a:rPr lang="en-US" altLang="nb-NO" sz="1100" dirty="0">
                <a:hlinkClick r:id="rId2"/>
              </a:rPr>
              <a:t>http://</a:t>
            </a:r>
            <a:r>
              <a:rPr lang="en-US" altLang="nb-NO" sz="1100" dirty="0" smtClean="0">
                <a:hlinkClick r:id="rId2"/>
              </a:rPr>
              <a:t>www.chem.purdue.edu/gchelp/atoms/states.html</a:t>
            </a:r>
            <a:endParaRPr lang="en-US" altLang="nb-NO" sz="1100" dirty="0"/>
          </a:p>
        </p:txBody>
      </p:sp>
      <p:grpSp>
        <p:nvGrpSpPr>
          <p:cNvPr id="2" name="Gruppe 1"/>
          <p:cNvGrpSpPr/>
          <p:nvPr/>
        </p:nvGrpSpPr>
        <p:grpSpPr>
          <a:xfrm>
            <a:off x="5940152" y="1787257"/>
            <a:ext cx="2178000" cy="2721863"/>
            <a:chOff x="467544" y="1785516"/>
            <a:chExt cx="2178000" cy="2721863"/>
          </a:xfrm>
        </p:grpSpPr>
        <p:pic>
          <p:nvPicPr>
            <p:cNvPr id="8" name="Picture 4" descr="gas"/>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37394" y="1785516"/>
              <a:ext cx="1638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7"/>
            <p:cNvSpPr txBox="1">
              <a:spLocks noChangeArrowheads="1"/>
            </p:cNvSpPr>
            <p:nvPr/>
          </p:nvSpPr>
          <p:spPr bwMode="auto">
            <a:xfrm>
              <a:off x="1209502" y="3429000"/>
              <a:ext cx="69408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smtClean="0"/>
                <a:t>gass</a:t>
              </a:r>
            </a:p>
          </p:txBody>
        </p:sp>
        <p:sp>
          <p:nvSpPr>
            <p:cNvPr id="15" name="TekstSylinder 14"/>
            <p:cNvSpPr txBox="1"/>
            <p:nvPr/>
          </p:nvSpPr>
          <p:spPr>
            <a:xfrm>
              <a:off x="467544" y="3861048"/>
              <a:ext cx="2178000" cy="646331"/>
            </a:xfrm>
            <a:prstGeom prst="rect">
              <a:avLst/>
            </a:prstGeom>
            <a:noFill/>
          </p:spPr>
          <p:txBody>
            <a:bodyPr wrap="square" rtlCol="0">
              <a:spAutoFit/>
            </a:bodyPr>
            <a:lstStyle/>
            <a:p>
              <a:pPr algn="ctr"/>
              <a:r>
                <a:rPr lang="nb-NO" dirty="0" smtClean="0"/>
                <a:t>Partiklene beveger seg helt fritt </a:t>
              </a:r>
              <a:endParaRPr lang="nb-NO" dirty="0"/>
            </a:p>
          </p:txBody>
        </p:sp>
      </p:grpSp>
      <p:grpSp>
        <p:nvGrpSpPr>
          <p:cNvPr id="3" name="Gruppe 2"/>
          <p:cNvGrpSpPr/>
          <p:nvPr/>
        </p:nvGrpSpPr>
        <p:grpSpPr>
          <a:xfrm>
            <a:off x="3275856" y="1772816"/>
            <a:ext cx="2178000" cy="3288561"/>
            <a:chOff x="3275856" y="1772816"/>
            <a:chExt cx="2178000" cy="3288561"/>
          </a:xfrm>
        </p:grpSpPr>
        <p:pic>
          <p:nvPicPr>
            <p:cNvPr id="9" name="Picture 5" descr="liquid"/>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a:xfrm>
              <a:off x="3533006" y="1772816"/>
              <a:ext cx="1663700" cy="1663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2" name="Text Box 8"/>
            <p:cNvSpPr txBox="1">
              <a:spLocks noChangeArrowheads="1"/>
            </p:cNvSpPr>
            <p:nvPr/>
          </p:nvSpPr>
          <p:spPr bwMode="auto">
            <a:xfrm>
              <a:off x="3901306" y="3429000"/>
              <a:ext cx="8147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væske</a:t>
              </a:r>
              <a:endParaRPr lang="en-US" altLang="nb-NO" dirty="0"/>
            </a:p>
          </p:txBody>
        </p:sp>
        <p:sp>
          <p:nvSpPr>
            <p:cNvPr id="16" name="TekstSylinder 15"/>
            <p:cNvSpPr txBox="1"/>
            <p:nvPr/>
          </p:nvSpPr>
          <p:spPr>
            <a:xfrm>
              <a:off x="3275856" y="3861048"/>
              <a:ext cx="2178000" cy="1200329"/>
            </a:xfrm>
            <a:prstGeom prst="rect">
              <a:avLst/>
            </a:prstGeom>
            <a:noFill/>
          </p:spPr>
          <p:txBody>
            <a:bodyPr wrap="square" rtlCol="0">
              <a:spAutoFit/>
            </a:bodyPr>
            <a:lstStyle/>
            <a:p>
              <a:pPr algn="ctr"/>
              <a:r>
                <a:rPr lang="nb-NO" dirty="0" smtClean="0"/>
                <a:t>Partiklene er bundet til hverandre men kan bevege fritt i forhold til hverandre</a:t>
              </a:r>
              <a:endParaRPr lang="nb-NO" dirty="0"/>
            </a:p>
          </p:txBody>
        </p:sp>
      </p:grpSp>
      <p:grpSp>
        <p:nvGrpSpPr>
          <p:cNvPr id="19" name="Gruppe 18"/>
          <p:cNvGrpSpPr/>
          <p:nvPr/>
        </p:nvGrpSpPr>
        <p:grpSpPr>
          <a:xfrm>
            <a:off x="611560" y="1754932"/>
            <a:ext cx="2178000" cy="3282211"/>
            <a:chOff x="5994400" y="1779166"/>
            <a:chExt cx="2178000" cy="3282211"/>
          </a:xfrm>
        </p:grpSpPr>
        <p:pic>
          <p:nvPicPr>
            <p:cNvPr id="10" name="Picture 6" descr="solid"/>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a:xfrm>
              <a:off x="6257900" y="1779166"/>
              <a:ext cx="1651000" cy="1651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3" name="Text Box 9"/>
            <p:cNvSpPr txBox="1">
              <a:spLocks noChangeArrowheads="1"/>
            </p:cNvSpPr>
            <p:nvPr/>
          </p:nvSpPr>
          <p:spPr bwMode="auto">
            <a:xfrm>
              <a:off x="6556350" y="3429000"/>
              <a:ext cx="10541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fast stoff</a:t>
              </a:r>
              <a:endParaRPr lang="en-US" altLang="nb-NO" dirty="0"/>
            </a:p>
          </p:txBody>
        </p:sp>
        <p:sp>
          <p:nvSpPr>
            <p:cNvPr id="17" name="TekstSylinder 16"/>
            <p:cNvSpPr txBox="1"/>
            <p:nvPr/>
          </p:nvSpPr>
          <p:spPr>
            <a:xfrm>
              <a:off x="5994400" y="3861048"/>
              <a:ext cx="2178000" cy="1200329"/>
            </a:xfrm>
            <a:prstGeom prst="rect">
              <a:avLst/>
            </a:prstGeom>
            <a:noFill/>
          </p:spPr>
          <p:txBody>
            <a:bodyPr wrap="square" rtlCol="0">
              <a:spAutoFit/>
            </a:bodyPr>
            <a:lstStyle/>
            <a:p>
              <a:pPr algn="ctr"/>
              <a:r>
                <a:rPr lang="nb-NO" dirty="0" smtClean="0"/>
                <a:t>Partiklene er bundet i et fast mønster. De vibrerer uten å bytte plass i mønsteret. </a:t>
              </a:r>
              <a:endParaRPr lang="nb-NO" dirty="0"/>
            </a:p>
          </p:txBody>
        </p:sp>
      </p:grpSp>
      <p:sp>
        <p:nvSpPr>
          <p:cNvPr id="18" name="TekstSylinder 17"/>
          <p:cNvSpPr txBox="1"/>
          <p:nvPr/>
        </p:nvSpPr>
        <p:spPr>
          <a:xfrm>
            <a:off x="611560" y="5229200"/>
            <a:ext cx="8178006" cy="1200329"/>
          </a:xfrm>
          <a:prstGeom prst="rect">
            <a:avLst/>
          </a:prstGeom>
          <a:noFill/>
        </p:spPr>
        <p:txBody>
          <a:bodyPr wrap="square" rtlCol="0">
            <a:spAutoFit/>
          </a:bodyPr>
          <a:lstStyle/>
          <a:p>
            <a:r>
              <a:rPr lang="nb-NO" sz="2400" b="1" dirty="0" smtClean="0">
                <a:solidFill>
                  <a:srgbClr val="FF0000"/>
                </a:solidFill>
              </a:rPr>
              <a:t>Partiklene er de samme i alle tre faser og, uansett </a:t>
            </a:r>
            <a:r>
              <a:rPr lang="nb-NO" sz="2400" b="1" dirty="0" smtClean="0">
                <a:solidFill>
                  <a:srgbClr val="FF0000"/>
                </a:solidFill>
              </a:rPr>
              <a:t>fase, </a:t>
            </a:r>
          </a:p>
          <a:p>
            <a:r>
              <a:rPr lang="nb-NO" sz="2400" b="1" dirty="0" smtClean="0">
                <a:solidFill>
                  <a:srgbClr val="FF0000"/>
                </a:solidFill>
              </a:rPr>
              <a:t>partiklene beveger seg fortere ved høy temperatur enn ved lav </a:t>
            </a:r>
            <a:r>
              <a:rPr lang="nb-NO" sz="2400" b="1" dirty="0" smtClean="0">
                <a:solidFill>
                  <a:srgbClr val="FF0000"/>
                </a:solidFill>
              </a:rPr>
              <a:t>temperatur</a:t>
            </a:r>
          </a:p>
        </p:txBody>
      </p:sp>
    </p:spTree>
    <p:extLst>
      <p:ext uri="{BB962C8B-B14F-4D97-AF65-F5344CB8AC3E}">
        <p14:creationId xmlns:p14="http://schemas.microsoft.com/office/powerpoint/2010/main" val="5972120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nb-NO" dirty="0"/>
              <a:t>Temperatur </a:t>
            </a:r>
            <a:br>
              <a:rPr lang="nb-NO" dirty="0"/>
            </a:br>
            <a:r>
              <a:rPr lang="nb-NO" dirty="0"/>
              <a:t>er et mål på partiklenes bevegelse </a:t>
            </a:r>
          </a:p>
        </p:txBody>
      </p:sp>
      <p:sp>
        <p:nvSpPr>
          <p:cNvPr id="3" name="Date Placeholder 2"/>
          <p:cNvSpPr>
            <a:spLocks noGrp="1"/>
          </p:cNvSpPr>
          <p:nvPr>
            <p:ph type="dt" sz="half" idx="10"/>
          </p:nvPr>
        </p:nvSpPr>
        <p:spPr/>
        <p:txBody>
          <a:bodyPr/>
          <a:lstStyle/>
          <a:p>
            <a:r>
              <a:rPr lang="nb-NO" smtClean="0"/>
              <a:t>10.03.2014</a:t>
            </a:r>
            <a:endParaRPr lang="nb-NO" dirty="0"/>
          </a:p>
        </p:txBody>
      </p:sp>
      <p:sp>
        <p:nvSpPr>
          <p:cNvPr id="4" name="Footer Placeholder 3"/>
          <p:cNvSpPr>
            <a:spLocks noGrp="1"/>
          </p:cNvSpPr>
          <p:nvPr>
            <p:ph type="ftr" sz="quarter" idx="11"/>
          </p:nvPr>
        </p:nvSpPr>
        <p:spPr/>
        <p:txBody>
          <a:bodyPr/>
          <a:lstStyle/>
          <a:p>
            <a:r>
              <a:rPr lang="nb-NO" smtClean="0"/>
              <a:t>Brit Skaugrud, Skolelab-kjemi, UiO</a:t>
            </a:r>
            <a:endParaRPr lang="nb-NO" dirty="0" smtClean="0"/>
          </a:p>
        </p:txBody>
      </p:sp>
      <p:sp>
        <p:nvSpPr>
          <p:cNvPr id="5" name="Slide Number Placeholder 4"/>
          <p:cNvSpPr>
            <a:spLocks noGrp="1"/>
          </p:cNvSpPr>
          <p:nvPr>
            <p:ph type="sldNum" sz="quarter" idx="12"/>
          </p:nvPr>
        </p:nvSpPr>
        <p:spPr/>
        <p:txBody>
          <a:bodyPr/>
          <a:lstStyle/>
          <a:p>
            <a:fld id="{F06F8CF8-E463-4D98-BF34-DFC9E5EFDBC4}" type="slidenum">
              <a:rPr lang="nb-NO" smtClean="0"/>
              <a:t>10</a:t>
            </a:fld>
            <a:endParaRPr lang="nb-NO"/>
          </a:p>
        </p:txBody>
      </p:sp>
      <p:grpSp>
        <p:nvGrpSpPr>
          <p:cNvPr id="17" name="Group 16"/>
          <p:cNvGrpSpPr/>
          <p:nvPr/>
        </p:nvGrpSpPr>
        <p:grpSpPr>
          <a:xfrm>
            <a:off x="4572000" y="2060382"/>
            <a:ext cx="4269482" cy="3960906"/>
            <a:chOff x="4427984" y="1775382"/>
            <a:chExt cx="4269482" cy="3960906"/>
          </a:xfrm>
        </p:grpSpPr>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16016" y="2276871"/>
              <a:ext cx="3659403" cy="3151639"/>
            </a:xfrm>
            <a:prstGeom prst="rect">
              <a:avLst/>
            </a:prstGeom>
          </p:spPr>
        </p:pic>
        <p:sp>
          <p:nvSpPr>
            <p:cNvPr id="10" name="TextBox 9"/>
            <p:cNvSpPr txBox="1"/>
            <p:nvPr/>
          </p:nvSpPr>
          <p:spPr>
            <a:xfrm>
              <a:off x="5529113" y="2636912"/>
              <a:ext cx="2617787" cy="369332"/>
            </a:xfrm>
            <a:prstGeom prst="rect">
              <a:avLst/>
            </a:prstGeom>
            <a:noFill/>
          </p:spPr>
          <p:txBody>
            <a:bodyPr wrap="square" rtlCol="0">
              <a:spAutoFit/>
            </a:bodyPr>
            <a:lstStyle/>
            <a:p>
              <a:r>
                <a:rPr lang="nb-NO" b="1" dirty="0" smtClean="0">
                  <a:solidFill>
                    <a:srgbClr val="0070C0"/>
                  </a:solidFill>
                </a:rPr>
                <a:t>Stor masse, f. eks. O</a:t>
              </a:r>
              <a:r>
                <a:rPr lang="nb-NO" b="1" baseline="-25000" dirty="0" smtClean="0">
                  <a:solidFill>
                    <a:srgbClr val="0070C0"/>
                  </a:solidFill>
                </a:rPr>
                <a:t>2</a:t>
              </a:r>
              <a:endParaRPr lang="nb-NO" b="1" baseline="-25000" dirty="0">
                <a:solidFill>
                  <a:srgbClr val="0070C0"/>
                </a:solidFill>
              </a:endParaRPr>
            </a:p>
          </p:txBody>
        </p:sp>
        <p:sp>
          <p:nvSpPr>
            <p:cNvPr id="11" name="TextBox 10"/>
            <p:cNvSpPr txBox="1"/>
            <p:nvPr/>
          </p:nvSpPr>
          <p:spPr>
            <a:xfrm>
              <a:off x="6393209" y="4279327"/>
              <a:ext cx="2304257" cy="369332"/>
            </a:xfrm>
            <a:prstGeom prst="rect">
              <a:avLst/>
            </a:prstGeom>
            <a:noFill/>
          </p:spPr>
          <p:txBody>
            <a:bodyPr wrap="square" rtlCol="0">
              <a:spAutoFit/>
            </a:bodyPr>
            <a:lstStyle/>
            <a:p>
              <a:r>
                <a:rPr lang="nb-NO" b="1" dirty="0" smtClean="0">
                  <a:solidFill>
                    <a:srgbClr val="FF0000"/>
                  </a:solidFill>
                </a:rPr>
                <a:t>Liten masse, f. eks. H</a:t>
              </a:r>
              <a:r>
                <a:rPr lang="nb-NO" b="1" baseline="-25000" dirty="0" smtClean="0">
                  <a:solidFill>
                    <a:srgbClr val="FF0000"/>
                  </a:solidFill>
                </a:rPr>
                <a:t>2</a:t>
              </a:r>
              <a:endParaRPr lang="nb-NO" b="1" baseline="-25000" dirty="0">
                <a:solidFill>
                  <a:srgbClr val="FF0000"/>
                </a:solidFill>
              </a:endParaRPr>
            </a:p>
          </p:txBody>
        </p:sp>
        <p:sp>
          <p:nvSpPr>
            <p:cNvPr id="12" name="TextBox 11"/>
            <p:cNvSpPr txBox="1"/>
            <p:nvPr/>
          </p:nvSpPr>
          <p:spPr>
            <a:xfrm>
              <a:off x="7596336" y="5428511"/>
              <a:ext cx="1101130" cy="307777"/>
            </a:xfrm>
            <a:prstGeom prst="rect">
              <a:avLst/>
            </a:prstGeom>
            <a:noFill/>
          </p:spPr>
          <p:txBody>
            <a:bodyPr wrap="square" rtlCol="0">
              <a:spAutoFit/>
            </a:bodyPr>
            <a:lstStyle/>
            <a:p>
              <a:r>
                <a:rPr lang="nb-NO" sz="1400" b="1" dirty="0" smtClean="0"/>
                <a:t>Hastighet</a:t>
              </a:r>
              <a:endParaRPr lang="nb-NO" sz="1400" b="1" dirty="0"/>
            </a:p>
          </p:txBody>
        </p:sp>
        <p:sp>
          <p:nvSpPr>
            <p:cNvPr id="14" name="TextBox 13"/>
            <p:cNvSpPr txBox="1"/>
            <p:nvPr/>
          </p:nvSpPr>
          <p:spPr>
            <a:xfrm rot="16200000">
              <a:off x="3683056" y="2520310"/>
              <a:ext cx="1797633" cy="307777"/>
            </a:xfrm>
            <a:prstGeom prst="rect">
              <a:avLst/>
            </a:prstGeom>
            <a:noFill/>
          </p:spPr>
          <p:txBody>
            <a:bodyPr wrap="square" rtlCol="0">
              <a:spAutoFit/>
            </a:bodyPr>
            <a:lstStyle/>
            <a:p>
              <a:r>
                <a:rPr lang="nb-NO" sz="1400" b="1" dirty="0" smtClean="0"/>
                <a:t>Antall partikler</a:t>
              </a:r>
              <a:endParaRPr lang="nb-NO" sz="1400" b="1" dirty="0"/>
            </a:p>
          </p:txBody>
        </p:sp>
      </p:grpSp>
      <p:grpSp>
        <p:nvGrpSpPr>
          <p:cNvPr id="16" name="Group 15"/>
          <p:cNvGrpSpPr/>
          <p:nvPr/>
        </p:nvGrpSpPr>
        <p:grpSpPr>
          <a:xfrm>
            <a:off x="251521" y="2066200"/>
            <a:ext cx="4197473" cy="3943749"/>
            <a:chOff x="251521" y="1781200"/>
            <a:chExt cx="4197473" cy="3943749"/>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7544" y="2276872"/>
              <a:ext cx="3647013" cy="3140968"/>
            </a:xfrm>
            <a:prstGeom prst="rect">
              <a:avLst/>
            </a:prstGeom>
          </p:spPr>
        </p:pic>
        <p:sp>
          <p:nvSpPr>
            <p:cNvPr id="8" name="TextBox 7"/>
            <p:cNvSpPr txBox="1"/>
            <p:nvPr/>
          </p:nvSpPr>
          <p:spPr>
            <a:xfrm>
              <a:off x="2195736" y="4293096"/>
              <a:ext cx="1800200" cy="369332"/>
            </a:xfrm>
            <a:prstGeom prst="rect">
              <a:avLst/>
            </a:prstGeom>
            <a:noFill/>
          </p:spPr>
          <p:txBody>
            <a:bodyPr wrap="square" rtlCol="0">
              <a:spAutoFit/>
            </a:bodyPr>
            <a:lstStyle/>
            <a:p>
              <a:r>
                <a:rPr lang="nb-NO" b="1" dirty="0" smtClean="0">
                  <a:solidFill>
                    <a:srgbClr val="FF0000"/>
                  </a:solidFill>
                </a:rPr>
                <a:t>Høy temperatur</a:t>
              </a:r>
              <a:endParaRPr lang="nb-NO" b="1" dirty="0">
                <a:solidFill>
                  <a:srgbClr val="FF0000"/>
                </a:solidFill>
              </a:endParaRPr>
            </a:p>
          </p:txBody>
        </p:sp>
        <p:sp>
          <p:nvSpPr>
            <p:cNvPr id="9" name="TextBox 8"/>
            <p:cNvSpPr txBox="1"/>
            <p:nvPr/>
          </p:nvSpPr>
          <p:spPr>
            <a:xfrm>
              <a:off x="1259632" y="2627620"/>
              <a:ext cx="1800200" cy="369332"/>
            </a:xfrm>
            <a:prstGeom prst="rect">
              <a:avLst/>
            </a:prstGeom>
            <a:noFill/>
          </p:spPr>
          <p:txBody>
            <a:bodyPr wrap="square" rtlCol="0">
              <a:spAutoFit/>
            </a:bodyPr>
            <a:lstStyle/>
            <a:p>
              <a:r>
                <a:rPr lang="nb-NO" b="1" dirty="0" smtClean="0">
                  <a:solidFill>
                    <a:srgbClr val="0070C0"/>
                  </a:solidFill>
                </a:rPr>
                <a:t>Lav temperatur</a:t>
              </a:r>
              <a:endParaRPr lang="nb-NO" b="1" dirty="0">
                <a:solidFill>
                  <a:srgbClr val="0070C0"/>
                </a:solidFill>
              </a:endParaRPr>
            </a:p>
          </p:txBody>
        </p:sp>
        <p:sp>
          <p:nvSpPr>
            <p:cNvPr id="13" name="TextBox 12"/>
            <p:cNvSpPr txBox="1"/>
            <p:nvPr/>
          </p:nvSpPr>
          <p:spPr>
            <a:xfrm>
              <a:off x="3347864" y="5417172"/>
              <a:ext cx="1101130" cy="307777"/>
            </a:xfrm>
            <a:prstGeom prst="rect">
              <a:avLst/>
            </a:prstGeom>
            <a:noFill/>
          </p:spPr>
          <p:txBody>
            <a:bodyPr wrap="square" rtlCol="0">
              <a:spAutoFit/>
            </a:bodyPr>
            <a:lstStyle/>
            <a:p>
              <a:r>
                <a:rPr lang="nb-NO" sz="1400" b="1" dirty="0" smtClean="0"/>
                <a:t>Hastighet</a:t>
              </a:r>
              <a:endParaRPr lang="nb-NO" sz="1400" b="1" dirty="0"/>
            </a:p>
          </p:txBody>
        </p:sp>
        <p:sp>
          <p:nvSpPr>
            <p:cNvPr id="15" name="TextBox 14"/>
            <p:cNvSpPr txBox="1"/>
            <p:nvPr/>
          </p:nvSpPr>
          <p:spPr>
            <a:xfrm rot="16200000">
              <a:off x="-493407" y="2526128"/>
              <a:ext cx="1797633" cy="307777"/>
            </a:xfrm>
            <a:prstGeom prst="rect">
              <a:avLst/>
            </a:prstGeom>
            <a:noFill/>
          </p:spPr>
          <p:txBody>
            <a:bodyPr wrap="square" rtlCol="0">
              <a:spAutoFit/>
            </a:bodyPr>
            <a:lstStyle/>
            <a:p>
              <a:r>
                <a:rPr lang="nb-NO" sz="1400" b="1" dirty="0" smtClean="0"/>
                <a:t>Antall partikler</a:t>
              </a:r>
              <a:endParaRPr lang="nb-NO" sz="1400" b="1" dirty="0"/>
            </a:p>
          </p:txBody>
        </p:sp>
      </p:grpSp>
      <p:sp>
        <p:nvSpPr>
          <p:cNvPr id="18" name="TextBox 17"/>
          <p:cNvSpPr txBox="1"/>
          <p:nvPr/>
        </p:nvSpPr>
        <p:spPr>
          <a:xfrm>
            <a:off x="549425" y="2041103"/>
            <a:ext cx="3878559" cy="523220"/>
          </a:xfrm>
          <a:prstGeom prst="rect">
            <a:avLst/>
          </a:prstGeom>
          <a:noFill/>
        </p:spPr>
        <p:txBody>
          <a:bodyPr wrap="square" rtlCol="0">
            <a:spAutoFit/>
          </a:bodyPr>
          <a:lstStyle/>
          <a:p>
            <a:r>
              <a:rPr lang="nb-NO" sz="1400" dirty="0" smtClean="0"/>
              <a:t>En type partikler i en gass </a:t>
            </a:r>
          </a:p>
          <a:p>
            <a:r>
              <a:rPr lang="nb-NO" sz="1400" dirty="0" smtClean="0"/>
              <a:t>ved forskjellige temperaturer</a:t>
            </a:r>
            <a:endParaRPr lang="nb-NO" sz="1400" dirty="0"/>
          </a:p>
        </p:txBody>
      </p:sp>
      <p:sp>
        <p:nvSpPr>
          <p:cNvPr id="19" name="TextBox 18"/>
          <p:cNvSpPr txBox="1"/>
          <p:nvPr/>
        </p:nvSpPr>
        <p:spPr>
          <a:xfrm>
            <a:off x="4932040" y="2041103"/>
            <a:ext cx="3878559" cy="523220"/>
          </a:xfrm>
          <a:prstGeom prst="rect">
            <a:avLst/>
          </a:prstGeom>
          <a:noFill/>
        </p:spPr>
        <p:txBody>
          <a:bodyPr wrap="square" rtlCol="0">
            <a:spAutoFit/>
          </a:bodyPr>
          <a:lstStyle/>
          <a:p>
            <a:r>
              <a:rPr lang="nb-NO" sz="1400" dirty="0" smtClean="0"/>
              <a:t>Partikler med forskjellig masse </a:t>
            </a:r>
          </a:p>
          <a:p>
            <a:r>
              <a:rPr lang="nb-NO" sz="1400" dirty="0" smtClean="0"/>
              <a:t>i en gass ved én </a:t>
            </a:r>
            <a:r>
              <a:rPr lang="nb-NO" sz="1400" dirty="0"/>
              <a:t>temperatur</a:t>
            </a:r>
          </a:p>
        </p:txBody>
      </p:sp>
      <p:sp>
        <p:nvSpPr>
          <p:cNvPr id="20" name="Sky 19"/>
          <p:cNvSpPr/>
          <p:nvPr/>
        </p:nvSpPr>
        <p:spPr>
          <a:xfrm>
            <a:off x="2771800" y="1628800"/>
            <a:ext cx="1800200" cy="933071"/>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rgbClr val="FF0000"/>
                </a:solidFill>
              </a:rPr>
              <a:t>Demo av modell</a:t>
            </a:r>
            <a:endParaRPr lang="nb-NO" dirty="0">
              <a:solidFill>
                <a:srgbClr val="FF0000"/>
              </a:solidFill>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1346" y="1628800"/>
            <a:ext cx="1835150" cy="963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1994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57200" y="-27384"/>
            <a:ext cx="8229600" cy="1143000"/>
          </a:xfrm>
        </p:spPr>
        <p:txBody>
          <a:bodyPr/>
          <a:lstStyle/>
          <a:p>
            <a:r>
              <a:rPr lang="nb-NO" dirty="0" smtClean="0"/>
              <a:t>Faseoverganger</a:t>
            </a:r>
            <a:endParaRPr lang="nb-NO" dirty="0"/>
          </a:p>
        </p:txBody>
      </p:sp>
      <p:sp>
        <p:nvSpPr>
          <p:cNvPr id="3" name="Plassholder for dato 2"/>
          <p:cNvSpPr>
            <a:spLocks noGrp="1"/>
          </p:cNvSpPr>
          <p:nvPr>
            <p:ph type="dt" sz="half" idx="10"/>
          </p:nvPr>
        </p:nvSpPr>
        <p:spPr/>
        <p:txBody>
          <a:bodyPr/>
          <a:lstStyle/>
          <a:p>
            <a:r>
              <a:rPr lang="nb-NO" smtClean="0"/>
              <a:t>10.03.2014</a:t>
            </a:r>
            <a:endParaRPr lang="nb-NO" dirty="0"/>
          </a:p>
        </p:txBody>
      </p:sp>
      <p:sp>
        <p:nvSpPr>
          <p:cNvPr id="5" name="Plassholder for lysbildenummer 4"/>
          <p:cNvSpPr>
            <a:spLocks noGrp="1"/>
          </p:cNvSpPr>
          <p:nvPr>
            <p:ph type="sldNum" sz="quarter" idx="12"/>
          </p:nvPr>
        </p:nvSpPr>
        <p:spPr/>
        <p:txBody>
          <a:bodyPr/>
          <a:lstStyle/>
          <a:p>
            <a:fld id="{F06F8CF8-E463-4D98-BF34-DFC9E5EFDBC4}" type="slidenum">
              <a:rPr lang="nb-NO" smtClean="0"/>
              <a:t>11</a:t>
            </a:fld>
            <a:endParaRPr lang="nb-NO"/>
          </a:p>
        </p:txBody>
      </p:sp>
      <p:pic>
        <p:nvPicPr>
          <p:cNvPr id="6" name="Picture 4" descr="ga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flipH="1">
            <a:off x="6257759" y="2851152"/>
            <a:ext cx="1638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liquid"/>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a:xfrm flipH="1">
            <a:off x="3533006" y="2874422"/>
            <a:ext cx="1663700" cy="16637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 name="Picture 6" descr="solid"/>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a:xfrm flipH="1">
            <a:off x="731044" y="2851152"/>
            <a:ext cx="1651000" cy="1651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Text Box 7"/>
          <p:cNvSpPr txBox="1">
            <a:spLocks noChangeArrowheads="1"/>
          </p:cNvSpPr>
          <p:nvPr/>
        </p:nvSpPr>
        <p:spPr bwMode="auto">
          <a:xfrm flipH="1">
            <a:off x="6729866" y="4597372"/>
            <a:ext cx="69408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smtClean="0"/>
              <a:t>gass</a:t>
            </a:r>
          </a:p>
        </p:txBody>
      </p:sp>
      <p:sp>
        <p:nvSpPr>
          <p:cNvPr id="10" name="Text Box 8"/>
          <p:cNvSpPr txBox="1">
            <a:spLocks noChangeArrowheads="1"/>
          </p:cNvSpPr>
          <p:nvPr/>
        </p:nvSpPr>
        <p:spPr bwMode="auto">
          <a:xfrm flipH="1">
            <a:off x="3973314" y="4602614"/>
            <a:ext cx="814710"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væske</a:t>
            </a:r>
            <a:endParaRPr lang="en-US" altLang="nb-NO" dirty="0"/>
          </a:p>
        </p:txBody>
      </p:sp>
      <p:sp>
        <p:nvSpPr>
          <p:cNvPr id="11" name="Text Box 9"/>
          <p:cNvSpPr txBox="1">
            <a:spLocks noChangeArrowheads="1"/>
          </p:cNvSpPr>
          <p:nvPr/>
        </p:nvSpPr>
        <p:spPr bwMode="auto">
          <a:xfrm flipH="1">
            <a:off x="1029494" y="4648588"/>
            <a:ext cx="1054100" cy="28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dirty="0"/>
              <a:t>fast stoff</a:t>
            </a:r>
            <a:endParaRPr lang="en-US" altLang="nb-NO" dirty="0"/>
          </a:p>
        </p:txBody>
      </p:sp>
      <p:cxnSp>
        <p:nvCxnSpPr>
          <p:cNvPr id="15" name="Rett pil 14"/>
          <p:cNvCxnSpPr/>
          <p:nvPr/>
        </p:nvCxnSpPr>
        <p:spPr>
          <a:xfrm flipH="1">
            <a:off x="2283185" y="2600908"/>
            <a:ext cx="133727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Rett pil 15"/>
          <p:cNvCxnSpPr/>
          <p:nvPr/>
        </p:nvCxnSpPr>
        <p:spPr>
          <a:xfrm flipH="1">
            <a:off x="5064669" y="2600908"/>
            <a:ext cx="133727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Rett pil 16"/>
          <p:cNvCxnSpPr/>
          <p:nvPr/>
        </p:nvCxnSpPr>
        <p:spPr>
          <a:xfrm>
            <a:off x="2283185" y="5122472"/>
            <a:ext cx="133727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8" name="Rett pil 17"/>
          <p:cNvCxnSpPr/>
          <p:nvPr/>
        </p:nvCxnSpPr>
        <p:spPr>
          <a:xfrm>
            <a:off x="5064669" y="5122472"/>
            <a:ext cx="133727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9" name="TekstSylinder 18"/>
          <p:cNvSpPr txBox="1"/>
          <p:nvPr/>
        </p:nvSpPr>
        <p:spPr>
          <a:xfrm flipH="1">
            <a:off x="5070362" y="2179167"/>
            <a:ext cx="1512168" cy="369332"/>
          </a:xfrm>
          <a:prstGeom prst="rect">
            <a:avLst/>
          </a:prstGeom>
          <a:noFill/>
        </p:spPr>
        <p:txBody>
          <a:bodyPr wrap="square" rtlCol="0">
            <a:spAutoFit/>
          </a:bodyPr>
          <a:lstStyle/>
          <a:p>
            <a:r>
              <a:rPr lang="nb-NO" dirty="0" smtClean="0"/>
              <a:t>kondensering</a:t>
            </a:r>
            <a:endParaRPr lang="nb-NO" dirty="0"/>
          </a:p>
        </p:txBody>
      </p:sp>
      <p:sp>
        <p:nvSpPr>
          <p:cNvPr id="20" name="TekstSylinder 19"/>
          <p:cNvSpPr txBox="1"/>
          <p:nvPr/>
        </p:nvSpPr>
        <p:spPr>
          <a:xfrm flipH="1">
            <a:off x="2483768" y="2179167"/>
            <a:ext cx="1080120" cy="369332"/>
          </a:xfrm>
          <a:prstGeom prst="rect">
            <a:avLst/>
          </a:prstGeom>
          <a:noFill/>
        </p:spPr>
        <p:txBody>
          <a:bodyPr wrap="square" rtlCol="0">
            <a:spAutoFit/>
          </a:bodyPr>
          <a:lstStyle/>
          <a:p>
            <a:r>
              <a:rPr lang="nb-NO" dirty="0" err="1" smtClean="0"/>
              <a:t>størkning</a:t>
            </a:r>
            <a:endParaRPr lang="nb-NO" dirty="0"/>
          </a:p>
        </p:txBody>
      </p:sp>
      <p:sp>
        <p:nvSpPr>
          <p:cNvPr id="21" name="TekstSylinder 20"/>
          <p:cNvSpPr txBox="1"/>
          <p:nvPr/>
        </p:nvSpPr>
        <p:spPr>
          <a:xfrm flipH="1">
            <a:off x="5055431" y="5171190"/>
            <a:ext cx="1388777" cy="369332"/>
          </a:xfrm>
          <a:prstGeom prst="rect">
            <a:avLst/>
          </a:prstGeom>
          <a:noFill/>
        </p:spPr>
        <p:txBody>
          <a:bodyPr wrap="square" rtlCol="0">
            <a:spAutoFit/>
          </a:bodyPr>
          <a:lstStyle/>
          <a:p>
            <a:r>
              <a:rPr lang="nb-NO" dirty="0" smtClean="0"/>
              <a:t>fordamping</a:t>
            </a:r>
            <a:endParaRPr lang="nb-NO" dirty="0"/>
          </a:p>
        </p:txBody>
      </p:sp>
      <p:sp>
        <p:nvSpPr>
          <p:cNvPr id="22" name="TekstSylinder 21"/>
          <p:cNvSpPr txBox="1"/>
          <p:nvPr/>
        </p:nvSpPr>
        <p:spPr>
          <a:xfrm flipH="1">
            <a:off x="2381259" y="5171190"/>
            <a:ext cx="1091507" cy="369332"/>
          </a:xfrm>
          <a:prstGeom prst="rect">
            <a:avLst/>
          </a:prstGeom>
          <a:noFill/>
        </p:spPr>
        <p:txBody>
          <a:bodyPr wrap="square" rtlCol="0">
            <a:spAutoFit/>
          </a:bodyPr>
          <a:lstStyle/>
          <a:p>
            <a:r>
              <a:rPr lang="nb-NO" dirty="0" smtClean="0"/>
              <a:t>smelting</a:t>
            </a:r>
            <a:endParaRPr lang="nb-NO" dirty="0"/>
          </a:p>
        </p:txBody>
      </p:sp>
      <p:sp>
        <p:nvSpPr>
          <p:cNvPr id="23" name="TekstSylinder 22"/>
          <p:cNvSpPr txBox="1"/>
          <p:nvPr/>
        </p:nvSpPr>
        <p:spPr>
          <a:xfrm flipH="1">
            <a:off x="1971994" y="1268760"/>
            <a:ext cx="5264302" cy="523220"/>
          </a:xfrm>
          <a:prstGeom prst="rect">
            <a:avLst/>
          </a:prstGeom>
          <a:noFill/>
        </p:spPr>
        <p:txBody>
          <a:bodyPr wrap="square" rtlCol="0">
            <a:spAutoFit/>
          </a:bodyPr>
          <a:lstStyle/>
          <a:p>
            <a:r>
              <a:rPr lang="nb-NO" sz="2800" b="1" dirty="0" smtClean="0">
                <a:solidFill>
                  <a:srgbClr val="0070C0"/>
                </a:solidFill>
              </a:rPr>
              <a:t>Energi </a:t>
            </a:r>
            <a:r>
              <a:rPr lang="nb-NO" sz="2800" b="1" dirty="0" smtClean="0">
                <a:solidFill>
                  <a:srgbClr val="0070C0"/>
                </a:solidFill>
              </a:rPr>
              <a:t>avgis, temperaturen avtar</a:t>
            </a:r>
            <a:endParaRPr lang="nb-NO" sz="2800" b="1" dirty="0">
              <a:solidFill>
                <a:srgbClr val="0070C0"/>
              </a:solidFill>
            </a:endParaRPr>
          </a:p>
        </p:txBody>
      </p:sp>
      <p:sp>
        <p:nvSpPr>
          <p:cNvPr id="24" name="TekstSylinder 23"/>
          <p:cNvSpPr txBox="1"/>
          <p:nvPr/>
        </p:nvSpPr>
        <p:spPr>
          <a:xfrm flipH="1">
            <a:off x="1907704" y="5858108"/>
            <a:ext cx="5264302" cy="523220"/>
          </a:xfrm>
          <a:prstGeom prst="rect">
            <a:avLst/>
          </a:prstGeom>
          <a:noFill/>
        </p:spPr>
        <p:txBody>
          <a:bodyPr wrap="square" rtlCol="0">
            <a:spAutoFit/>
          </a:bodyPr>
          <a:lstStyle/>
          <a:p>
            <a:r>
              <a:rPr lang="nb-NO" sz="2800" b="1" dirty="0">
                <a:solidFill>
                  <a:srgbClr val="FF0000"/>
                </a:solidFill>
              </a:rPr>
              <a:t>Energi </a:t>
            </a:r>
            <a:r>
              <a:rPr lang="nb-NO" sz="2800" b="1" dirty="0" smtClean="0">
                <a:solidFill>
                  <a:srgbClr val="FF0000"/>
                </a:solidFill>
              </a:rPr>
              <a:t>tilføres, temperaturen øker</a:t>
            </a:r>
            <a:endParaRPr lang="nb-NO" sz="2800" b="1" dirty="0">
              <a:solidFill>
                <a:srgbClr val="FF0000"/>
              </a:solidFill>
            </a:endParaRPr>
          </a:p>
        </p:txBody>
      </p:sp>
      <p:cxnSp>
        <p:nvCxnSpPr>
          <p:cNvPr id="25" name="Rett pil 24"/>
          <p:cNvCxnSpPr/>
          <p:nvPr/>
        </p:nvCxnSpPr>
        <p:spPr>
          <a:xfrm flipH="1">
            <a:off x="2123728" y="1916832"/>
            <a:ext cx="4608512" cy="0"/>
          </a:xfrm>
          <a:prstGeom prst="straightConnector1">
            <a:avLst/>
          </a:prstGeom>
          <a:ln w="76200">
            <a:solidFill>
              <a:schemeClr val="accent1"/>
            </a:solidFill>
            <a:tailEnd type="arrow"/>
          </a:ln>
        </p:spPr>
        <p:style>
          <a:lnRef idx="1">
            <a:schemeClr val="accent1"/>
          </a:lnRef>
          <a:fillRef idx="0">
            <a:schemeClr val="accent1"/>
          </a:fillRef>
          <a:effectRef idx="0">
            <a:schemeClr val="accent1"/>
          </a:effectRef>
          <a:fontRef idx="minor">
            <a:schemeClr val="tx1"/>
          </a:fontRef>
        </p:style>
      </p:cxnSp>
      <p:cxnSp>
        <p:nvCxnSpPr>
          <p:cNvPr id="26" name="Rett pil 25"/>
          <p:cNvCxnSpPr/>
          <p:nvPr/>
        </p:nvCxnSpPr>
        <p:spPr>
          <a:xfrm>
            <a:off x="2195736" y="5877272"/>
            <a:ext cx="4536504" cy="0"/>
          </a:xfrm>
          <a:prstGeom prst="straightConnector1">
            <a:avLst/>
          </a:prstGeom>
          <a:ln w="762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7" name="Text Box 10"/>
          <p:cNvSpPr txBox="1">
            <a:spLocks noChangeArrowheads="1"/>
          </p:cNvSpPr>
          <p:nvPr/>
        </p:nvSpPr>
        <p:spPr bwMode="auto">
          <a:xfrm>
            <a:off x="5826446" y="116632"/>
            <a:ext cx="3267187"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342900" indent="-342900">
              <a:defRPr sz="1600">
                <a:solidFill>
                  <a:schemeClr val="tx1"/>
                </a:solidFill>
                <a:latin typeface="Arial" charset="0"/>
              </a:defRPr>
            </a:lvl1pPr>
            <a:lvl2pPr marL="742950" indent="-285750">
              <a:defRPr sz="1600">
                <a:solidFill>
                  <a:schemeClr val="tx1"/>
                </a:solidFill>
                <a:latin typeface="Arial" charset="0"/>
              </a:defRPr>
            </a:lvl2pPr>
            <a:lvl3pPr marL="1143000" indent="-228600">
              <a:defRPr sz="1600">
                <a:solidFill>
                  <a:schemeClr val="tx1"/>
                </a:solidFill>
                <a:latin typeface="Arial" charset="0"/>
              </a:defRPr>
            </a:lvl3pPr>
            <a:lvl4pPr marL="1600200" indent="-228600">
              <a:defRPr sz="1600">
                <a:solidFill>
                  <a:schemeClr val="tx1"/>
                </a:solidFill>
                <a:latin typeface="Arial" charset="0"/>
              </a:defRPr>
            </a:lvl4pPr>
            <a:lvl5pPr marL="2057400" indent="-228600">
              <a:defRPr sz="1600">
                <a:solidFill>
                  <a:schemeClr val="tx1"/>
                </a:solidFill>
                <a:latin typeface="Arial" charset="0"/>
              </a:defRPr>
            </a:lvl5pPr>
            <a:lvl6pPr marL="2514600" indent="-228600" eaLnBrk="0" fontAlgn="base" hangingPunct="0">
              <a:lnSpc>
                <a:spcPct val="80000"/>
              </a:lnSpc>
              <a:spcBef>
                <a:spcPct val="20000"/>
              </a:spcBef>
              <a:spcAft>
                <a:spcPct val="0"/>
              </a:spcAft>
              <a:buChar char="•"/>
              <a:defRPr sz="1600">
                <a:solidFill>
                  <a:schemeClr val="tx1"/>
                </a:solidFill>
                <a:latin typeface="Arial" charset="0"/>
              </a:defRPr>
            </a:lvl6pPr>
            <a:lvl7pPr marL="2971800" indent="-228600" eaLnBrk="0" fontAlgn="base" hangingPunct="0">
              <a:lnSpc>
                <a:spcPct val="80000"/>
              </a:lnSpc>
              <a:spcBef>
                <a:spcPct val="20000"/>
              </a:spcBef>
              <a:spcAft>
                <a:spcPct val="0"/>
              </a:spcAft>
              <a:buChar char="•"/>
              <a:defRPr sz="1600">
                <a:solidFill>
                  <a:schemeClr val="tx1"/>
                </a:solidFill>
                <a:latin typeface="Arial" charset="0"/>
              </a:defRPr>
            </a:lvl7pPr>
            <a:lvl8pPr marL="3429000" indent="-228600" eaLnBrk="0" fontAlgn="base" hangingPunct="0">
              <a:lnSpc>
                <a:spcPct val="80000"/>
              </a:lnSpc>
              <a:spcBef>
                <a:spcPct val="20000"/>
              </a:spcBef>
              <a:spcAft>
                <a:spcPct val="0"/>
              </a:spcAft>
              <a:buChar char="•"/>
              <a:defRPr sz="1600">
                <a:solidFill>
                  <a:schemeClr val="tx1"/>
                </a:solidFill>
                <a:latin typeface="Arial" charset="0"/>
              </a:defRPr>
            </a:lvl8pPr>
            <a:lvl9pPr marL="3886200" indent="-228600" eaLnBrk="0" fontAlgn="base" hangingPunct="0">
              <a:lnSpc>
                <a:spcPct val="80000"/>
              </a:lnSpc>
              <a:spcBef>
                <a:spcPct val="20000"/>
              </a:spcBef>
              <a:spcAft>
                <a:spcPct val="0"/>
              </a:spcAft>
              <a:buChar char="•"/>
              <a:defRPr sz="1600">
                <a:solidFill>
                  <a:schemeClr val="tx1"/>
                </a:solidFill>
                <a:latin typeface="Arial" charset="0"/>
              </a:defRPr>
            </a:lvl9pPr>
          </a:lstStyle>
          <a:p>
            <a:pPr>
              <a:spcBef>
                <a:spcPct val="50000"/>
              </a:spcBef>
              <a:buFontTx/>
              <a:buNone/>
            </a:pPr>
            <a:r>
              <a:rPr lang="nb-NO" altLang="nb-NO" sz="900" dirty="0"/>
              <a:t>Kilde: </a:t>
            </a:r>
            <a:r>
              <a:rPr lang="en-US" altLang="nb-NO" sz="900" dirty="0">
                <a:hlinkClick r:id="rId5"/>
              </a:rPr>
              <a:t>http://</a:t>
            </a:r>
            <a:r>
              <a:rPr lang="en-US" altLang="nb-NO" sz="900" dirty="0" smtClean="0">
                <a:hlinkClick r:id="rId5"/>
              </a:rPr>
              <a:t>www.chem.purdue.edu/gchelp/atoms/states.html</a:t>
            </a:r>
            <a:endParaRPr lang="en-US" altLang="nb-NO" sz="900" dirty="0"/>
          </a:p>
        </p:txBody>
      </p:sp>
    </p:spTree>
    <p:extLst>
      <p:ext uri="{BB962C8B-B14F-4D97-AF65-F5344CB8AC3E}">
        <p14:creationId xmlns:p14="http://schemas.microsoft.com/office/powerpoint/2010/main" val="41742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3"/>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9" grpId="0"/>
      <p:bldP spid="20" grpId="0"/>
      <p:bldP spid="21" grpId="0"/>
      <p:bldP spid="22"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Fra is til vanndamp</a:t>
            </a:r>
            <a:endParaRPr lang="nb-NO" dirty="0"/>
          </a:p>
        </p:txBody>
      </p:sp>
      <p:sp>
        <p:nvSpPr>
          <p:cNvPr id="4" name="Plassholder for dato 3"/>
          <p:cNvSpPr>
            <a:spLocks noGrp="1"/>
          </p:cNvSpPr>
          <p:nvPr>
            <p:ph type="dt" sz="half" idx="10"/>
          </p:nvPr>
        </p:nvSpPr>
        <p:spPr/>
        <p:txBody>
          <a:bodyPr/>
          <a:lstStyle/>
          <a:p>
            <a:r>
              <a:rPr lang="nb-NO" smtClean="0"/>
              <a:t>10.03.2014</a:t>
            </a:r>
            <a:endParaRPr lang="nb-NO" dirty="0"/>
          </a:p>
        </p:txBody>
      </p:sp>
      <p:sp>
        <p:nvSpPr>
          <p:cNvPr id="5" name="Plassholder for bunntekst 4"/>
          <p:cNvSpPr>
            <a:spLocks noGrp="1"/>
          </p:cNvSpPr>
          <p:nvPr>
            <p:ph type="ftr" sz="quarter" idx="11"/>
          </p:nvPr>
        </p:nvSpPr>
        <p:spPr/>
        <p:txBody>
          <a:bodyPr/>
          <a:lstStyle/>
          <a:p>
            <a:r>
              <a:rPr lang="nb-NO" smtClean="0"/>
              <a:t>Brit Skaugrud, Skolelab-kjemi, UiO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12</a:t>
            </a:fld>
            <a:endParaRPr lang="nb-NO"/>
          </a:p>
        </p:txBody>
      </p:sp>
      <p:grpSp>
        <p:nvGrpSpPr>
          <p:cNvPr id="3" name="Gruppe 2"/>
          <p:cNvGrpSpPr/>
          <p:nvPr/>
        </p:nvGrpSpPr>
        <p:grpSpPr>
          <a:xfrm>
            <a:off x="4716016" y="1196752"/>
            <a:ext cx="3097213" cy="3773488"/>
            <a:chOff x="4716016" y="1436548"/>
            <a:chExt cx="3097213" cy="3773488"/>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6016" y="1436548"/>
              <a:ext cx="3097213" cy="3773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TekstSylinder 6"/>
            <p:cNvSpPr txBox="1"/>
            <p:nvPr/>
          </p:nvSpPr>
          <p:spPr>
            <a:xfrm>
              <a:off x="4716016" y="4273932"/>
              <a:ext cx="360040" cy="523220"/>
            </a:xfrm>
            <a:prstGeom prst="rect">
              <a:avLst/>
            </a:prstGeom>
            <a:noFill/>
          </p:spPr>
          <p:txBody>
            <a:bodyPr wrap="square" rtlCol="0">
              <a:spAutoFit/>
            </a:bodyPr>
            <a:lstStyle/>
            <a:p>
              <a:r>
                <a:rPr lang="nb-NO" sz="2800" b="1" dirty="0" smtClean="0">
                  <a:solidFill>
                    <a:srgbClr val="FF0000"/>
                  </a:solidFill>
                </a:rPr>
                <a:t>A</a:t>
              </a:r>
              <a:endParaRPr lang="nb-NO" b="1" dirty="0">
                <a:solidFill>
                  <a:srgbClr val="FF0000"/>
                </a:solidFill>
              </a:endParaRPr>
            </a:p>
          </p:txBody>
        </p:sp>
        <p:sp>
          <p:nvSpPr>
            <p:cNvPr id="16" name="TekstSylinder 11"/>
            <p:cNvSpPr txBox="1"/>
            <p:nvPr/>
          </p:nvSpPr>
          <p:spPr>
            <a:xfrm>
              <a:off x="5076056" y="2864952"/>
              <a:ext cx="360040" cy="523220"/>
            </a:xfrm>
            <a:prstGeom prst="rect">
              <a:avLst/>
            </a:prstGeom>
            <a:noFill/>
          </p:spPr>
          <p:txBody>
            <a:bodyPr wrap="square" rtlCol="0">
              <a:spAutoFit/>
            </a:bodyPr>
            <a:lstStyle/>
            <a:p>
              <a:r>
                <a:rPr lang="nb-NO" sz="2800" b="1" dirty="0" smtClean="0">
                  <a:solidFill>
                    <a:srgbClr val="FF0000"/>
                  </a:solidFill>
                </a:rPr>
                <a:t>B</a:t>
              </a:r>
              <a:endParaRPr lang="nb-NO" b="1" dirty="0">
                <a:solidFill>
                  <a:srgbClr val="FF0000"/>
                </a:solidFill>
              </a:endParaRPr>
            </a:p>
          </p:txBody>
        </p:sp>
        <p:sp>
          <p:nvSpPr>
            <p:cNvPr id="17" name="TekstSylinder 10"/>
            <p:cNvSpPr txBox="1"/>
            <p:nvPr/>
          </p:nvSpPr>
          <p:spPr>
            <a:xfrm>
              <a:off x="5436096" y="3049796"/>
              <a:ext cx="360040" cy="523220"/>
            </a:xfrm>
            <a:prstGeom prst="rect">
              <a:avLst/>
            </a:prstGeom>
            <a:noFill/>
          </p:spPr>
          <p:txBody>
            <a:bodyPr wrap="square" rtlCol="0">
              <a:spAutoFit/>
            </a:bodyPr>
            <a:lstStyle/>
            <a:p>
              <a:r>
                <a:rPr lang="nb-NO" sz="2800" b="1" dirty="0" smtClean="0">
                  <a:solidFill>
                    <a:srgbClr val="FF0000"/>
                  </a:solidFill>
                </a:rPr>
                <a:t>C</a:t>
              </a:r>
              <a:endParaRPr lang="nb-NO" b="1" dirty="0">
                <a:solidFill>
                  <a:srgbClr val="FF0000"/>
                </a:solidFill>
              </a:endParaRPr>
            </a:p>
          </p:txBody>
        </p:sp>
        <p:sp>
          <p:nvSpPr>
            <p:cNvPr id="18" name="TekstSylinder 9"/>
            <p:cNvSpPr txBox="1"/>
            <p:nvPr/>
          </p:nvSpPr>
          <p:spPr>
            <a:xfrm>
              <a:off x="5508104" y="2341732"/>
              <a:ext cx="360040" cy="523220"/>
            </a:xfrm>
            <a:prstGeom prst="rect">
              <a:avLst/>
            </a:prstGeom>
            <a:noFill/>
          </p:spPr>
          <p:txBody>
            <a:bodyPr wrap="square" rtlCol="0">
              <a:spAutoFit/>
            </a:bodyPr>
            <a:lstStyle/>
            <a:p>
              <a:r>
                <a:rPr lang="nb-NO" sz="2800" b="1" dirty="0" smtClean="0">
                  <a:solidFill>
                    <a:srgbClr val="FF0000"/>
                  </a:solidFill>
                </a:rPr>
                <a:t>D</a:t>
              </a:r>
              <a:endParaRPr lang="nb-NO" b="1" dirty="0">
                <a:solidFill>
                  <a:srgbClr val="FF0000"/>
                </a:solidFill>
              </a:endParaRPr>
            </a:p>
          </p:txBody>
        </p:sp>
        <p:sp>
          <p:nvSpPr>
            <p:cNvPr id="19" name="TekstSylinder 12"/>
            <p:cNvSpPr txBox="1"/>
            <p:nvPr/>
          </p:nvSpPr>
          <p:spPr>
            <a:xfrm>
              <a:off x="6876256" y="2545740"/>
              <a:ext cx="360040" cy="523220"/>
            </a:xfrm>
            <a:prstGeom prst="rect">
              <a:avLst/>
            </a:prstGeom>
            <a:noFill/>
          </p:spPr>
          <p:txBody>
            <a:bodyPr wrap="square" rtlCol="0">
              <a:spAutoFit/>
            </a:bodyPr>
            <a:lstStyle/>
            <a:p>
              <a:r>
                <a:rPr lang="nb-NO" sz="2800" b="1" dirty="0" smtClean="0">
                  <a:solidFill>
                    <a:srgbClr val="FF0000"/>
                  </a:solidFill>
                </a:rPr>
                <a:t>E</a:t>
              </a:r>
              <a:endParaRPr lang="nb-NO" b="1" dirty="0">
                <a:solidFill>
                  <a:srgbClr val="FF0000"/>
                </a:solidFill>
              </a:endParaRPr>
            </a:p>
          </p:txBody>
        </p:sp>
        <p:sp>
          <p:nvSpPr>
            <p:cNvPr id="20" name="TekstSylinder 13"/>
            <p:cNvSpPr txBox="1"/>
            <p:nvPr/>
          </p:nvSpPr>
          <p:spPr>
            <a:xfrm>
              <a:off x="7020272" y="1689034"/>
              <a:ext cx="360040" cy="523220"/>
            </a:xfrm>
            <a:prstGeom prst="rect">
              <a:avLst/>
            </a:prstGeom>
            <a:noFill/>
          </p:spPr>
          <p:txBody>
            <a:bodyPr wrap="square" rtlCol="0">
              <a:spAutoFit/>
            </a:bodyPr>
            <a:lstStyle/>
            <a:p>
              <a:r>
                <a:rPr lang="nb-NO" sz="2800" b="1" dirty="0" smtClean="0">
                  <a:solidFill>
                    <a:srgbClr val="FF0000"/>
                  </a:solidFill>
                </a:rPr>
                <a:t>F</a:t>
              </a:r>
              <a:endParaRPr lang="nb-NO" b="1" dirty="0">
                <a:solidFill>
                  <a:srgbClr val="FF0000"/>
                </a:solidFill>
              </a:endParaRPr>
            </a:p>
          </p:txBody>
        </p:sp>
      </p:grpSp>
      <p:sp>
        <p:nvSpPr>
          <p:cNvPr id="21" name="Plassholder for innhold 6"/>
          <p:cNvSpPr txBox="1">
            <a:spLocks/>
          </p:cNvSpPr>
          <p:nvPr/>
        </p:nvSpPr>
        <p:spPr>
          <a:xfrm>
            <a:off x="344203" y="1700808"/>
            <a:ext cx="3651733" cy="3333689"/>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nb-NO" sz="2000" dirty="0" smtClean="0"/>
              <a:t>Er et stoff som holder på å gå over fra væske til gass alltid varmt?</a:t>
            </a:r>
          </a:p>
          <a:p>
            <a:r>
              <a:rPr lang="nb-NO" sz="2000" dirty="0" smtClean="0"/>
              <a:t>Er et stoff som holder på å gå over fra væske til fast stoff alltid kaldt?</a:t>
            </a:r>
          </a:p>
          <a:p>
            <a:r>
              <a:rPr lang="nb-NO" sz="2000" dirty="0" smtClean="0"/>
              <a:t>Hva betyr det at A-B er brattere enn C-D?</a:t>
            </a:r>
          </a:p>
          <a:p>
            <a:r>
              <a:rPr lang="nb-NO" sz="2000" dirty="0" smtClean="0"/>
              <a:t>Hva betyr det at B-C er kortere enn D-E?</a:t>
            </a:r>
            <a:endParaRPr lang="nb-NO" sz="2000"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1595" y="5034497"/>
            <a:ext cx="1798637" cy="99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68514" y="5037899"/>
            <a:ext cx="1517650" cy="1036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7584" y="501427"/>
            <a:ext cx="90170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Sky 21"/>
          <p:cNvSpPr/>
          <p:nvPr/>
        </p:nvSpPr>
        <p:spPr>
          <a:xfrm>
            <a:off x="1475656" y="5141465"/>
            <a:ext cx="2808312" cy="1167855"/>
          </a:xfrm>
          <a:prstGeom prst="cloud">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smtClean="0">
                <a:solidFill>
                  <a:srgbClr val="FF0000"/>
                </a:solidFill>
              </a:rPr>
              <a:t>Demo: Kondensering av vanndamp</a:t>
            </a:r>
            <a:endParaRPr lang="nb-NO" dirty="0">
              <a:solidFill>
                <a:srgbClr val="FF0000"/>
              </a:solidFill>
            </a:endParaRPr>
          </a:p>
        </p:txBody>
      </p:sp>
    </p:spTree>
    <p:extLst>
      <p:ext uri="{BB962C8B-B14F-4D97-AF65-F5344CB8AC3E}">
        <p14:creationId xmlns:p14="http://schemas.microsoft.com/office/powerpoint/2010/main" val="96546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5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effectLst/>
              </a:rPr>
              <a:t>Dramatisering av gass</a:t>
            </a:r>
            <a:endParaRPr lang="nb-NO"/>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395536" y="1412776"/>
            <a:ext cx="468630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4283968" y="4005064"/>
            <a:ext cx="4470276" cy="22088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Plassholder for dato 2"/>
          <p:cNvSpPr>
            <a:spLocks noGrp="1"/>
          </p:cNvSpPr>
          <p:nvPr>
            <p:ph type="dt" sz="half" idx="10"/>
          </p:nvPr>
        </p:nvSpPr>
        <p:spPr/>
        <p:txBody>
          <a:bodyPr/>
          <a:lstStyle/>
          <a:p>
            <a:r>
              <a:rPr lang="nb-NO" smtClean="0"/>
              <a:t>10.03.2014</a:t>
            </a:r>
            <a:endParaRPr lang="nb-NO" dirty="0"/>
          </a:p>
        </p:txBody>
      </p:sp>
      <p:sp>
        <p:nvSpPr>
          <p:cNvPr id="4" name="Plassholder for bunntekst 3"/>
          <p:cNvSpPr>
            <a:spLocks noGrp="1"/>
          </p:cNvSpPr>
          <p:nvPr>
            <p:ph type="ftr" sz="quarter" idx="11"/>
          </p:nvPr>
        </p:nvSpPr>
        <p:spPr/>
        <p:txBody>
          <a:bodyPr/>
          <a:lstStyle/>
          <a:p>
            <a:r>
              <a:rPr lang="nb-NO" smtClean="0"/>
              <a:t>Brit Skaugrud, Skolelab-kjemi, UiO</a:t>
            </a:r>
            <a:endParaRPr lang="nb-NO" dirty="0" smtClean="0"/>
          </a:p>
        </p:txBody>
      </p:sp>
      <p:sp>
        <p:nvSpPr>
          <p:cNvPr id="5" name="Plassholder for lysbildenummer 4"/>
          <p:cNvSpPr>
            <a:spLocks noGrp="1"/>
          </p:cNvSpPr>
          <p:nvPr>
            <p:ph type="sldNum" sz="quarter" idx="12"/>
          </p:nvPr>
        </p:nvSpPr>
        <p:spPr/>
        <p:txBody>
          <a:bodyPr/>
          <a:lstStyle/>
          <a:p>
            <a:fld id="{F06F8CF8-E463-4D98-BF34-DFC9E5EFDBC4}" type="slidenum">
              <a:rPr lang="nb-NO" smtClean="0"/>
              <a:t>13</a:t>
            </a:fld>
            <a:endParaRPr lang="nb-NO"/>
          </a:p>
        </p:txBody>
      </p:sp>
    </p:spTree>
    <p:extLst>
      <p:ext uri="{BB962C8B-B14F-4D97-AF65-F5344CB8AC3E}">
        <p14:creationId xmlns:p14="http://schemas.microsoft.com/office/powerpoint/2010/main" val="166238121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mtClean="0"/>
              <a:t>Dramatisering av væske </a:t>
            </a:r>
            <a:endParaRPr lang="nb-NO"/>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2533650" y="2419350"/>
            <a:ext cx="4076700" cy="2019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lassholder for dato 3"/>
          <p:cNvSpPr>
            <a:spLocks noGrp="1"/>
          </p:cNvSpPr>
          <p:nvPr>
            <p:ph type="dt" sz="half" idx="10"/>
          </p:nvPr>
        </p:nvSpPr>
        <p:spPr/>
        <p:txBody>
          <a:bodyPr/>
          <a:lstStyle/>
          <a:p>
            <a:r>
              <a:rPr lang="nb-NO" smtClean="0"/>
              <a:t>10.03.2014</a:t>
            </a:r>
            <a:endParaRPr lang="nb-NO" dirty="0"/>
          </a:p>
        </p:txBody>
      </p:sp>
      <p:sp>
        <p:nvSpPr>
          <p:cNvPr id="5" name="Plassholder for bunntekst 4"/>
          <p:cNvSpPr>
            <a:spLocks noGrp="1"/>
          </p:cNvSpPr>
          <p:nvPr>
            <p:ph type="ftr" sz="quarter" idx="11"/>
          </p:nvPr>
        </p:nvSpPr>
        <p:spPr/>
        <p:txBody>
          <a:bodyPr/>
          <a:lstStyle/>
          <a:p>
            <a:r>
              <a:rPr lang="nb-NO" smtClean="0"/>
              <a:t>Brit Skaugrud, Skolelab-kjemi, UiO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14</a:t>
            </a:fld>
            <a:endParaRPr lang="nb-NO"/>
          </a:p>
        </p:txBody>
      </p:sp>
    </p:spTree>
    <p:extLst>
      <p:ext uri="{BB962C8B-B14F-4D97-AF65-F5344CB8AC3E}">
        <p14:creationId xmlns:p14="http://schemas.microsoft.com/office/powerpoint/2010/main" val="128011594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p>
            <a:r>
              <a:rPr lang="nb-NO" smtClean="0"/>
              <a:t>Dramatisering av fast stoff </a:t>
            </a:r>
            <a:endParaRPr lang="nb-NO"/>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1700808"/>
            <a:ext cx="3362325" cy="485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Plassholder for dato 3"/>
          <p:cNvSpPr>
            <a:spLocks noGrp="1"/>
          </p:cNvSpPr>
          <p:nvPr>
            <p:ph type="dt" sz="half" idx="10"/>
          </p:nvPr>
        </p:nvSpPr>
        <p:spPr/>
        <p:txBody>
          <a:bodyPr/>
          <a:lstStyle/>
          <a:p>
            <a:r>
              <a:rPr lang="nb-NO" smtClean="0"/>
              <a:t>10.03.2014</a:t>
            </a:r>
            <a:endParaRPr lang="nb-NO" dirty="0"/>
          </a:p>
        </p:txBody>
      </p:sp>
      <p:sp>
        <p:nvSpPr>
          <p:cNvPr id="5" name="Plassholder for bunntekst 4"/>
          <p:cNvSpPr>
            <a:spLocks noGrp="1"/>
          </p:cNvSpPr>
          <p:nvPr>
            <p:ph type="ftr" sz="quarter" idx="11"/>
          </p:nvPr>
        </p:nvSpPr>
        <p:spPr/>
        <p:txBody>
          <a:bodyPr/>
          <a:lstStyle/>
          <a:p>
            <a:r>
              <a:rPr lang="nb-NO" smtClean="0"/>
              <a:t>Brit Skaugrud, Skolelab-kjemi, UiO</a:t>
            </a:r>
            <a:endParaRPr lang="nb-NO" dirty="0" smtClean="0"/>
          </a:p>
        </p:txBody>
      </p:sp>
      <p:sp>
        <p:nvSpPr>
          <p:cNvPr id="6" name="Plassholder for lysbildenummer 5"/>
          <p:cNvSpPr>
            <a:spLocks noGrp="1"/>
          </p:cNvSpPr>
          <p:nvPr>
            <p:ph type="sldNum" sz="quarter" idx="12"/>
          </p:nvPr>
        </p:nvSpPr>
        <p:spPr/>
        <p:txBody>
          <a:bodyPr/>
          <a:lstStyle/>
          <a:p>
            <a:fld id="{F06F8CF8-E463-4D98-BF34-DFC9E5EFDBC4}" type="slidenum">
              <a:rPr lang="nb-NO" smtClean="0"/>
              <a:t>15</a:t>
            </a:fld>
            <a:endParaRPr lang="nb-NO"/>
          </a:p>
        </p:txBody>
      </p:sp>
    </p:spTree>
    <p:extLst>
      <p:ext uri="{BB962C8B-B14F-4D97-AF65-F5344CB8AC3E}">
        <p14:creationId xmlns:p14="http://schemas.microsoft.com/office/powerpoint/2010/main" val="141705487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Oppsummering</a:t>
            </a:r>
            <a:endParaRPr lang="nb-NO"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1863300233"/>
              </p:ext>
            </p:extLst>
          </p:nvPr>
        </p:nvGraphicFramePr>
        <p:xfrm>
          <a:off x="457200" y="1600200"/>
          <a:ext cx="8229600" cy="2225040"/>
        </p:xfrm>
        <a:graphic>
          <a:graphicData uri="http://schemas.openxmlformats.org/drawingml/2006/table">
            <a:tbl>
              <a:tblPr firstRow="1" bandRow="1">
                <a:tableStyleId>{7DF18680-E054-41AD-8BC1-D1AEF772440D}</a:tableStyleId>
              </a:tblPr>
              <a:tblGrid>
                <a:gridCol w="2057400"/>
                <a:gridCol w="2057400"/>
                <a:gridCol w="2057400"/>
                <a:gridCol w="2057400"/>
              </a:tblGrid>
              <a:tr h="370840">
                <a:tc>
                  <a:txBody>
                    <a:bodyPr/>
                    <a:lstStyle/>
                    <a:p>
                      <a:endParaRPr lang="nb-NO" dirty="0"/>
                    </a:p>
                  </a:txBody>
                  <a:tcPr/>
                </a:tc>
                <a:tc>
                  <a:txBody>
                    <a:bodyPr/>
                    <a:lstStyle/>
                    <a:p>
                      <a:r>
                        <a:rPr lang="nb-NO" dirty="0" smtClean="0"/>
                        <a:t>fast</a:t>
                      </a:r>
                      <a:endParaRPr lang="nb-NO" dirty="0"/>
                    </a:p>
                  </a:txBody>
                  <a:tcPr/>
                </a:tc>
                <a:tc>
                  <a:txBody>
                    <a:bodyPr/>
                    <a:lstStyle/>
                    <a:p>
                      <a:r>
                        <a:rPr lang="nb-NO" dirty="0" smtClean="0"/>
                        <a:t>væske</a:t>
                      </a:r>
                      <a:endParaRPr lang="nb-NO" dirty="0"/>
                    </a:p>
                  </a:txBody>
                  <a:tcPr/>
                </a:tc>
                <a:tc>
                  <a:txBody>
                    <a:bodyPr/>
                    <a:lstStyle/>
                    <a:p>
                      <a:r>
                        <a:rPr lang="nb-NO" dirty="0" smtClean="0"/>
                        <a:t>gass</a:t>
                      </a:r>
                      <a:endParaRPr lang="nb-NO" dirty="0"/>
                    </a:p>
                  </a:txBody>
                  <a:tcPr/>
                </a:tc>
              </a:tr>
              <a:tr h="370840">
                <a:tc>
                  <a:txBody>
                    <a:bodyPr/>
                    <a:lstStyle/>
                    <a:p>
                      <a:r>
                        <a:rPr lang="nb-NO" dirty="0" smtClean="0"/>
                        <a:t>tetthet</a:t>
                      </a:r>
                    </a:p>
                  </a:txBody>
                  <a:tcPr/>
                </a:tc>
                <a:tc>
                  <a:txBody>
                    <a:bodyPr/>
                    <a:lstStyle/>
                    <a:p>
                      <a:endParaRPr lang="nb-NO"/>
                    </a:p>
                  </a:txBody>
                  <a:tcPr/>
                </a:tc>
                <a:tc>
                  <a:txBody>
                    <a:bodyPr/>
                    <a:lstStyle/>
                    <a:p>
                      <a:endParaRPr lang="nb-NO"/>
                    </a:p>
                  </a:txBody>
                  <a:tcPr/>
                </a:tc>
                <a:tc>
                  <a:txBody>
                    <a:bodyPr/>
                    <a:lstStyle/>
                    <a:p>
                      <a:endParaRPr lang="nb-NO"/>
                    </a:p>
                  </a:txBody>
                  <a:tcPr/>
                </a:tc>
              </a:tr>
              <a:tr h="370840">
                <a:tc>
                  <a:txBody>
                    <a:bodyPr/>
                    <a:lstStyle/>
                    <a:p>
                      <a:r>
                        <a:rPr lang="nb-NO" dirty="0" smtClean="0"/>
                        <a:t>avstand</a:t>
                      </a:r>
                      <a:endParaRPr lang="nb-NO" dirty="0"/>
                    </a:p>
                  </a:txBody>
                  <a:tcPr/>
                </a:tc>
                <a:tc>
                  <a:txBody>
                    <a:bodyPr/>
                    <a:lstStyle/>
                    <a:p>
                      <a:endParaRPr lang="nb-NO"/>
                    </a:p>
                  </a:txBody>
                  <a:tcPr/>
                </a:tc>
                <a:tc>
                  <a:txBody>
                    <a:bodyPr/>
                    <a:lstStyle/>
                    <a:p>
                      <a:endParaRPr lang="nb-NO"/>
                    </a:p>
                  </a:txBody>
                  <a:tcPr/>
                </a:tc>
                <a:tc>
                  <a:txBody>
                    <a:bodyPr/>
                    <a:lstStyle/>
                    <a:p>
                      <a:endParaRPr lang="nb-NO"/>
                    </a:p>
                  </a:txBody>
                  <a:tcPr/>
                </a:tc>
              </a:tr>
              <a:tr h="370840">
                <a:tc>
                  <a:txBody>
                    <a:bodyPr/>
                    <a:lstStyle/>
                    <a:p>
                      <a:r>
                        <a:rPr lang="nb-NO" dirty="0" smtClean="0"/>
                        <a:t>krefter</a:t>
                      </a:r>
                      <a:endParaRPr lang="nb-NO" dirty="0"/>
                    </a:p>
                  </a:txBody>
                  <a:tcPr/>
                </a:tc>
                <a:tc>
                  <a:txBody>
                    <a:bodyPr/>
                    <a:lstStyle/>
                    <a:p>
                      <a:endParaRPr lang="nb-NO"/>
                    </a:p>
                  </a:txBody>
                  <a:tcPr/>
                </a:tc>
                <a:tc>
                  <a:txBody>
                    <a:bodyPr/>
                    <a:lstStyle/>
                    <a:p>
                      <a:endParaRPr lang="nb-NO"/>
                    </a:p>
                  </a:txBody>
                  <a:tcPr/>
                </a:tc>
                <a:tc>
                  <a:txBody>
                    <a:bodyPr/>
                    <a:lstStyle/>
                    <a:p>
                      <a:endParaRPr lang="nb-NO"/>
                    </a:p>
                  </a:txBody>
                  <a:tcPr/>
                </a:tc>
              </a:tr>
              <a:tr h="370840">
                <a:tc>
                  <a:txBody>
                    <a:bodyPr/>
                    <a:lstStyle/>
                    <a:p>
                      <a:r>
                        <a:rPr lang="nb-NO" dirty="0" smtClean="0"/>
                        <a:t>formbestandighet</a:t>
                      </a:r>
                      <a:endParaRPr lang="nb-NO" dirty="0"/>
                    </a:p>
                  </a:txBody>
                  <a:tcPr/>
                </a:tc>
                <a:tc>
                  <a:txBody>
                    <a:bodyPr/>
                    <a:lstStyle/>
                    <a:p>
                      <a:endParaRPr lang="nb-NO"/>
                    </a:p>
                  </a:txBody>
                  <a:tcPr/>
                </a:tc>
                <a:tc>
                  <a:txBody>
                    <a:bodyPr/>
                    <a:lstStyle/>
                    <a:p>
                      <a:endParaRPr lang="nb-NO"/>
                    </a:p>
                  </a:txBody>
                  <a:tcPr/>
                </a:tc>
                <a:tc>
                  <a:txBody>
                    <a:bodyPr/>
                    <a:lstStyle/>
                    <a:p>
                      <a:endParaRPr lang="nb-NO"/>
                    </a:p>
                  </a:txBody>
                  <a:tcPr/>
                </a:tc>
              </a:tr>
              <a:tr h="370840">
                <a:tc>
                  <a:txBody>
                    <a:bodyPr/>
                    <a:lstStyle/>
                    <a:p>
                      <a:r>
                        <a:rPr lang="nb-NO" dirty="0" smtClean="0"/>
                        <a:t>bevegelser</a:t>
                      </a:r>
                      <a:endParaRPr lang="nb-NO" dirty="0"/>
                    </a:p>
                  </a:txBody>
                  <a:tcPr/>
                </a:tc>
                <a:tc>
                  <a:txBody>
                    <a:bodyPr/>
                    <a:lstStyle/>
                    <a:p>
                      <a:endParaRPr lang="nb-NO"/>
                    </a:p>
                  </a:txBody>
                  <a:tcPr/>
                </a:tc>
                <a:tc>
                  <a:txBody>
                    <a:bodyPr/>
                    <a:lstStyle/>
                    <a:p>
                      <a:endParaRPr lang="nb-NO"/>
                    </a:p>
                  </a:txBody>
                  <a:tcPr/>
                </a:tc>
                <a:tc>
                  <a:txBody>
                    <a:bodyPr/>
                    <a:lstStyle/>
                    <a:p>
                      <a:endParaRPr lang="nb-NO"/>
                    </a:p>
                  </a:txBody>
                  <a:tcPr/>
                </a:tc>
              </a:tr>
            </a:tbl>
          </a:graphicData>
        </a:graphic>
      </p:graphicFrame>
      <p:sp>
        <p:nvSpPr>
          <p:cNvPr id="4" name="Date Placeholder 3"/>
          <p:cNvSpPr>
            <a:spLocks noGrp="1"/>
          </p:cNvSpPr>
          <p:nvPr>
            <p:ph type="dt" sz="half" idx="10"/>
          </p:nvPr>
        </p:nvSpPr>
        <p:spPr/>
        <p:txBody>
          <a:bodyPr/>
          <a:lstStyle/>
          <a:p>
            <a:r>
              <a:rPr lang="nb-NO" smtClean="0"/>
              <a:t>10.03.2014</a:t>
            </a:r>
            <a:endParaRPr lang="nb-NO" dirty="0"/>
          </a:p>
        </p:txBody>
      </p:sp>
      <p:sp>
        <p:nvSpPr>
          <p:cNvPr id="5" name="Footer Placeholder 4"/>
          <p:cNvSpPr>
            <a:spLocks noGrp="1"/>
          </p:cNvSpPr>
          <p:nvPr>
            <p:ph type="ftr" sz="quarter" idx="11"/>
          </p:nvPr>
        </p:nvSpPr>
        <p:spPr/>
        <p:txBody>
          <a:bodyPr/>
          <a:lstStyle/>
          <a:p>
            <a:r>
              <a:rPr lang="nb-NO" smtClean="0"/>
              <a:t>Brit Skaugrud, Skolelab-kjemi, UiO</a:t>
            </a:r>
            <a:endParaRPr lang="nb-NO" dirty="0" smtClean="0"/>
          </a:p>
        </p:txBody>
      </p:sp>
      <p:sp>
        <p:nvSpPr>
          <p:cNvPr id="6" name="Slide Number Placeholder 5"/>
          <p:cNvSpPr>
            <a:spLocks noGrp="1"/>
          </p:cNvSpPr>
          <p:nvPr>
            <p:ph type="sldNum" sz="quarter" idx="12"/>
          </p:nvPr>
        </p:nvSpPr>
        <p:spPr/>
        <p:txBody>
          <a:bodyPr/>
          <a:lstStyle/>
          <a:p>
            <a:fld id="{F06F8CF8-E463-4D98-BF34-DFC9E5EFDBC4}" type="slidenum">
              <a:rPr lang="nb-NO" smtClean="0"/>
              <a:t>16</a:t>
            </a:fld>
            <a:endParaRPr lang="nb-NO"/>
          </a:p>
        </p:txBody>
      </p:sp>
    </p:spTree>
    <p:extLst>
      <p:ext uri="{BB962C8B-B14F-4D97-AF65-F5344CB8AC3E}">
        <p14:creationId xmlns:p14="http://schemas.microsoft.com/office/powerpoint/2010/main" val="228197992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err="1" smtClean="0"/>
              <a:t>VGG</a:t>
            </a:r>
            <a:endParaRPr lang="nb-NO" dirty="0"/>
          </a:p>
        </p:txBody>
      </p:sp>
      <p:sp>
        <p:nvSpPr>
          <p:cNvPr id="6" name="Plassholder for innhold 5"/>
          <p:cNvSpPr>
            <a:spLocks noGrp="1"/>
          </p:cNvSpPr>
          <p:nvPr>
            <p:ph idx="1"/>
          </p:nvPr>
        </p:nvSpPr>
        <p:spPr/>
        <p:txBody>
          <a:bodyPr/>
          <a:lstStyle/>
          <a:p>
            <a:r>
              <a:rPr lang="nb-NO" dirty="0" smtClean="0"/>
              <a:t>Det blir Varmt (temperaturforandring)</a:t>
            </a:r>
          </a:p>
          <a:p>
            <a:r>
              <a:rPr lang="nb-NO" dirty="0" smtClean="0"/>
              <a:t>Det blir Gult (fargeforandring)</a:t>
            </a:r>
          </a:p>
          <a:p>
            <a:r>
              <a:rPr lang="nb-NO" dirty="0" smtClean="0"/>
              <a:t>Det blir Gass (det dannes nytt stoff)</a:t>
            </a:r>
          </a:p>
          <a:p>
            <a:endParaRPr lang="nb-NO" dirty="0"/>
          </a:p>
          <a:p>
            <a:endParaRPr lang="nb-NO" dirty="0"/>
          </a:p>
        </p:txBody>
      </p:sp>
      <p:sp>
        <p:nvSpPr>
          <p:cNvPr id="3" name="Plassholder for dato 2"/>
          <p:cNvSpPr>
            <a:spLocks noGrp="1"/>
          </p:cNvSpPr>
          <p:nvPr>
            <p:ph type="dt" sz="half" idx="10"/>
          </p:nvPr>
        </p:nvSpPr>
        <p:spPr/>
        <p:txBody>
          <a:bodyPr/>
          <a:lstStyle/>
          <a:p>
            <a:r>
              <a:rPr lang="nb-NO" smtClean="0"/>
              <a:t>10.03.2014</a:t>
            </a:r>
            <a:endParaRPr lang="nb-NO" dirty="0"/>
          </a:p>
        </p:txBody>
      </p:sp>
      <p:sp>
        <p:nvSpPr>
          <p:cNvPr id="4" name="Plassholder for bunntekst 3"/>
          <p:cNvSpPr>
            <a:spLocks noGrp="1"/>
          </p:cNvSpPr>
          <p:nvPr>
            <p:ph type="ftr" sz="quarter" idx="11"/>
          </p:nvPr>
        </p:nvSpPr>
        <p:spPr/>
        <p:txBody>
          <a:bodyPr/>
          <a:lstStyle/>
          <a:p>
            <a:r>
              <a:rPr lang="nb-NO" smtClean="0"/>
              <a:t>Brit Skaugrud, Skolelab-kjemi, UiO</a:t>
            </a:r>
            <a:endParaRPr lang="nb-NO" dirty="0" smtClean="0"/>
          </a:p>
        </p:txBody>
      </p:sp>
      <p:sp>
        <p:nvSpPr>
          <p:cNvPr id="5" name="Plassholder for lysbildenummer 4"/>
          <p:cNvSpPr>
            <a:spLocks noGrp="1"/>
          </p:cNvSpPr>
          <p:nvPr>
            <p:ph type="sldNum" sz="quarter" idx="12"/>
          </p:nvPr>
        </p:nvSpPr>
        <p:spPr/>
        <p:txBody>
          <a:bodyPr/>
          <a:lstStyle/>
          <a:p>
            <a:fld id="{F06F8CF8-E463-4D98-BF34-DFC9E5EFDBC4}" type="slidenum">
              <a:rPr lang="nb-NO" smtClean="0"/>
              <a:t>17</a:t>
            </a:fld>
            <a:endParaRPr lang="nb-NO" dirty="0"/>
          </a:p>
        </p:txBody>
      </p:sp>
      <p:sp>
        <p:nvSpPr>
          <p:cNvPr id="7" name="TekstSylinder 6"/>
          <p:cNvSpPr txBox="1"/>
          <p:nvPr/>
        </p:nvSpPr>
        <p:spPr>
          <a:xfrm>
            <a:off x="395536" y="3501008"/>
            <a:ext cx="1728192" cy="1200329"/>
          </a:xfrm>
          <a:prstGeom prst="rect">
            <a:avLst/>
          </a:prstGeom>
          <a:noFill/>
        </p:spPr>
        <p:txBody>
          <a:bodyPr wrap="square" rtlCol="0">
            <a:spAutoFit/>
          </a:bodyPr>
          <a:lstStyle/>
          <a:p>
            <a:r>
              <a:rPr lang="nb-NO" sz="2400" b="1" dirty="0" smtClean="0">
                <a:solidFill>
                  <a:srgbClr val="FF0000"/>
                </a:solidFill>
              </a:rPr>
              <a:t>OBS!</a:t>
            </a:r>
          </a:p>
          <a:p>
            <a:r>
              <a:rPr lang="nb-NO" sz="2400" b="1" dirty="0" smtClean="0">
                <a:solidFill>
                  <a:srgbClr val="FF0000"/>
                </a:solidFill>
              </a:rPr>
              <a:t>Gassen </a:t>
            </a:r>
          </a:p>
          <a:p>
            <a:r>
              <a:rPr lang="nb-NO" sz="2400" b="1" dirty="0" smtClean="0">
                <a:solidFill>
                  <a:srgbClr val="FF0000"/>
                </a:solidFill>
              </a:rPr>
              <a:t>er ikke gul</a:t>
            </a:r>
            <a:endParaRPr lang="nb-NO" sz="2400" b="1" dirty="0">
              <a:solidFill>
                <a:srgbClr val="FF0000"/>
              </a:solidFill>
            </a:endParaRPr>
          </a:p>
        </p:txBody>
      </p:sp>
      <p:grpSp>
        <p:nvGrpSpPr>
          <p:cNvPr id="13" name="Group 12"/>
          <p:cNvGrpSpPr/>
          <p:nvPr/>
        </p:nvGrpSpPr>
        <p:grpSpPr>
          <a:xfrm>
            <a:off x="1397026" y="3516818"/>
            <a:ext cx="2925414" cy="2436414"/>
            <a:chOff x="1259632" y="3501008"/>
            <a:chExt cx="2925414" cy="2436414"/>
          </a:xfrm>
        </p:grpSpPr>
        <p:pic>
          <p:nvPicPr>
            <p:cNvPr id="614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59632" y="3933056"/>
              <a:ext cx="2925414" cy="2004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Ellipse 7"/>
            <p:cNvSpPr/>
            <p:nvPr/>
          </p:nvSpPr>
          <p:spPr>
            <a:xfrm>
              <a:off x="1907704" y="3501008"/>
              <a:ext cx="1656184" cy="143423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grpSp>
      <p:grpSp>
        <p:nvGrpSpPr>
          <p:cNvPr id="14" name="Group 13"/>
          <p:cNvGrpSpPr/>
          <p:nvPr/>
        </p:nvGrpSpPr>
        <p:grpSpPr>
          <a:xfrm>
            <a:off x="4932041" y="5108991"/>
            <a:ext cx="4061048" cy="1200329"/>
            <a:chOff x="4932040" y="4861534"/>
            <a:chExt cx="4730886" cy="1729010"/>
          </a:xfrm>
        </p:grpSpPr>
        <p:sp>
          <p:nvSpPr>
            <p:cNvPr id="10" name="Rectangle 9"/>
            <p:cNvSpPr/>
            <p:nvPr/>
          </p:nvSpPr>
          <p:spPr>
            <a:xfrm>
              <a:off x="4932040" y="4861534"/>
              <a:ext cx="4730886" cy="1729010"/>
            </a:xfrm>
            <a:prstGeom prst="rect">
              <a:avLst/>
            </a:prstGeom>
          </p:spPr>
          <p:txBody>
            <a:bodyPr wrap="none">
              <a:spAutoFit/>
            </a:bodyPr>
            <a:lstStyle/>
            <a:p>
              <a:r>
                <a:rPr lang="nb-NO" sz="2400" b="1" dirty="0" smtClean="0">
                  <a:solidFill>
                    <a:srgbClr val="00B050"/>
                  </a:solidFill>
                </a:rPr>
                <a:t>         CaCl</a:t>
              </a:r>
              <a:r>
                <a:rPr lang="nb-NO" sz="2400" b="1" baseline="-25000" dirty="0" smtClean="0">
                  <a:solidFill>
                    <a:srgbClr val="00B050"/>
                  </a:solidFill>
                </a:rPr>
                <a:t>2</a:t>
              </a:r>
              <a:r>
                <a:rPr lang="nb-NO" sz="2400" b="1" dirty="0" smtClean="0">
                  <a:solidFill>
                    <a:srgbClr val="00B050"/>
                  </a:solidFill>
                </a:rPr>
                <a:t>  +  2NaHCO</a:t>
              </a:r>
              <a:r>
                <a:rPr lang="nb-NO" sz="2400" b="1" baseline="-25000" dirty="0" smtClean="0">
                  <a:solidFill>
                    <a:srgbClr val="00B050"/>
                  </a:solidFill>
                </a:rPr>
                <a:t>3</a:t>
              </a:r>
            </a:p>
            <a:p>
              <a:endParaRPr lang="nb-NO" sz="2400" b="1" dirty="0" smtClean="0">
                <a:solidFill>
                  <a:srgbClr val="00B050"/>
                </a:solidFill>
              </a:endParaRPr>
            </a:p>
            <a:p>
              <a:r>
                <a:rPr lang="nb-NO" sz="2400" b="1" dirty="0" smtClean="0">
                  <a:solidFill>
                    <a:srgbClr val="00B050"/>
                  </a:solidFill>
                </a:rPr>
                <a:t>2NaCl  +  CaCO</a:t>
              </a:r>
              <a:r>
                <a:rPr lang="nb-NO" sz="2400" b="1" baseline="-25000" dirty="0">
                  <a:solidFill>
                    <a:srgbClr val="00B050"/>
                  </a:solidFill>
                </a:rPr>
                <a:t>3</a:t>
              </a:r>
              <a:r>
                <a:rPr lang="nb-NO" sz="2400" b="1" dirty="0" smtClean="0">
                  <a:solidFill>
                    <a:srgbClr val="00B050"/>
                  </a:solidFill>
                </a:rPr>
                <a:t>  +  CO</a:t>
              </a:r>
              <a:r>
                <a:rPr lang="nb-NO" sz="2400" b="1" baseline="-25000" dirty="0">
                  <a:solidFill>
                    <a:srgbClr val="00B050"/>
                  </a:solidFill>
                </a:rPr>
                <a:t>2</a:t>
              </a:r>
              <a:r>
                <a:rPr lang="nb-NO" sz="2400" b="1" dirty="0" smtClean="0">
                  <a:solidFill>
                    <a:srgbClr val="00B050"/>
                  </a:solidFill>
                </a:rPr>
                <a:t>  </a:t>
              </a:r>
              <a:r>
                <a:rPr lang="nb-NO" sz="2400" b="1" dirty="0">
                  <a:solidFill>
                    <a:srgbClr val="00B050"/>
                  </a:solidFill>
                </a:rPr>
                <a:t>+ </a:t>
              </a:r>
              <a:r>
                <a:rPr lang="nb-NO" sz="2400" b="1" dirty="0" smtClean="0">
                  <a:solidFill>
                    <a:srgbClr val="00B050"/>
                  </a:solidFill>
                </a:rPr>
                <a:t> </a:t>
              </a:r>
              <a:r>
                <a:rPr lang="nb-NO" sz="2400" b="1" dirty="0">
                  <a:solidFill>
                    <a:srgbClr val="00B050"/>
                  </a:solidFill>
                </a:rPr>
                <a:t>H</a:t>
              </a:r>
              <a:r>
                <a:rPr lang="nb-NO" sz="2400" b="1" baseline="-25000" dirty="0">
                  <a:solidFill>
                    <a:srgbClr val="00B050"/>
                  </a:solidFill>
                </a:rPr>
                <a:t>2</a:t>
              </a:r>
              <a:r>
                <a:rPr lang="nb-NO" sz="2400" b="1" dirty="0">
                  <a:solidFill>
                    <a:srgbClr val="00B050"/>
                  </a:solidFill>
                </a:rPr>
                <a:t>O </a:t>
              </a:r>
            </a:p>
          </p:txBody>
        </p:sp>
        <p:cxnSp>
          <p:nvCxnSpPr>
            <p:cNvPr id="11" name="Straight Arrow Connector 10"/>
            <p:cNvCxnSpPr/>
            <p:nvPr/>
          </p:nvCxnSpPr>
          <p:spPr>
            <a:xfrm>
              <a:off x="7113053" y="5504439"/>
              <a:ext cx="0" cy="36004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5" name="Rounded Rectangle 14"/>
          <p:cNvSpPr/>
          <p:nvPr/>
        </p:nvSpPr>
        <p:spPr>
          <a:xfrm>
            <a:off x="1259632" y="5195274"/>
            <a:ext cx="3240360" cy="955514"/>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TextBox 15"/>
          <p:cNvSpPr txBox="1"/>
          <p:nvPr/>
        </p:nvSpPr>
        <p:spPr>
          <a:xfrm>
            <a:off x="4932041" y="3789040"/>
            <a:ext cx="3307316" cy="523220"/>
          </a:xfrm>
          <a:prstGeom prst="rect">
            <a:avLst/>
          </a:prstGeom>
          <a:noFill/>
        </p:spPr>
        <p:txBody>
          <a:bodyPr wrap="none" rtlCol="0">
            <a:spAutoFit/>
          </a:bodyPr>
          <a:lstStyle/>
          <a:p>
            <a:r>
              <a:rPr lang="nb-NO" sz="2800" b="1" dirty="0" smtClean="0">
                <a:solidFill>
                  <a:srgbClr val="FFC000"/>
                </a:solidFill>
              </a:rPr>
              <a:t>Hvorfor blir det gult?</a:t>
            </a:r>
            <a:endParaRPr lang="nb-NO" sz="2800" b="1" dirty="0">
              <a:solidFill>
                <a:srgbClr val="FFC000"/>
              </a:solidFill>
            </a:endParaRPr>
          </a:p>
        </p:txBody>
      </p:sp>
    </p:spTree>
    <p:extLst>
      <p:ext uri="{BB962C8B-B14F-4D97-AF65-F5344CB8AC3E}">
        <p14:creationId xmlns:p14="http://schemas.microsoft.com/office/powerpoint/2010/main" val="46096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VGG reaksjonen</a:t>
            </a:r>
            <a:endParaRPr lang="nb-NO" dirty="0"/>
          </a:p>
        </p:txBody>
      </p:sp>
      <p:sp>
        <p:nvSpPr>
          <p:cNvPr id="5" name="Plassholder for innhold 4"/>
          <p:cNvSpPr>
            <a:spLocks noGrp="1"/>
          </p:cNvSpPr>
          <p:nvPr>
            <p:ph idx="1"/>
          </p:nvPr>
        </p:nvSpPr>
        <p:spPr/>
        <p:txBody>
          <a:bodyPr>
            <a:normAutofit fontScale="70000" lnSpcReduction="20000"/>
          </a:bodyPr>
          <a:lstStyle/>
          <a:p>
            <a:r>
              <a:rPr lang="nb-NO" dirty="0" smtClean="0"/>
              <a:t>vannfritt kalsiumklorid løses i vann, denne reaksjonen avgir varme og gir frie kalsium- og kloridioner.</a:t>
            </a:r>
          </a:p>
          <a:p>
            <a:r>
              <a:rPr lang="nb-NO" dirty="0" smtClean="0"/>
              <a:t>natriumhydrogenkarbonat løses i vann. I en løsning med hydrogenkarbonationer finnes alltid også karbonationer</a:t>
            </a:r>
          </a:p>
          <a:p>
            <a:r>
              <a:rPr lang="nb-NO" dirty="0" smtClean="0"/>
              <a:t>når en løsning med kalsiumioner blandes med en løsning med karbonationer, felles det ut </a:t>
            </a:r>
            <a:r>
              <a:rPr lang="nb-NO" dirty="0" err="1" smtClean="0"/>
              <a:t>kalsiumkarbonat</a:t>
            </a:r>
            <a:r>
              <a:rPr lang="nb-NO" dirty="0" smtClean="0"/>
              <a:t> (marmor er en form for </a:t>
            </a:r>
            <a:r>
              <a:rPr lang="nb-NO" dirty="0" err="1" smtClean="0"/>
              <a:t>kalsiumkarbonat</a:t>
            </a:r>
            <a:r>
              <a:rPr lang="nb-NO" dirty="0" smtClean="0"/>
              <a:t>)</a:t>
            </a:r>
          </a:p>
          <a:p>
            <a:r>
              <a:rPr lang="nb-NO" dirty="0" smtClean="0"/>
              <a:t>når karbonationer fjernes fra løsningen (ved utfellingen av </a:t>
            </a:r>
            <a:r>
              <a:rPr lang="nb-NO" dirty="0" err="1" smtClean="0"/>
              <a:t>kalsiumkarbonat</a:t>
            </a:r>
            <a:r>
              <a:rPr lang="nb-NO" dirty="0" smtClean="0"/>
              <a:t>), dannes det nye karbonationer fra hydrogenkarbonat som også gir fra seg H</a:t>
            </a:r>
            <a:r>
              <a:rPr lang="nb-NO" baseline="30000" dirty="0" smtClean="0"/>
              <a:t>+</a:t>
            </a:r>
            <a:r>
              <a:rPr lang="nb-NO" dirty="0" smtClean="0"/>
              <a:t> ioner. Det blir overskudd av H</a:t>
            </a:r>
            <a:r>
              <a:rPr lang="nb-NO" baseline="30000" smtClean="0"/>
              <a:t>+</a:t>
            </a:r>
            <a:r>
              <a:rPr lang="nb-NO" smtClean="0"/>
              <a:t> ioner, </a:t>
            </a:r>
            <a:r>
              <a:rPr lang="nb-NO" dirty="0" smtClean="0"/>
              <a:t>og løsningen blir sur.</a:t>
            </a:r>
          </a:p>
          <a:p>
            <a:r>
              <a:rPr lang="nb-NO" dirty="0" smtClean="0"/>
              <a:t>fenolrødt er en syrebaseindikator som blir gul i sur løsning</a:t>
            </a:r>
          </a:p>
          <a:p>
            <a:r>
              <a:rPr lang="nb-NO" dirty="0" smtClean="0"/>
              <a:t>når løsningen blir sur nok, tar hydrogenkarbonationene opp </a:t>
            </a:r>
            <a:r>
              <a:rPr lang="nb-NO" dirty="0"/>
              <a:t>H</a:t>
            </a:r>
            <a:r>
              <a:rPr lang="nb-NO" baseline="30000" dirty="0"/>
              <a:t>+</a:t>
            </a:r>
            <a:r>
              <a:rPr lang="nb-NO" dirty="0"/>
              <a:t> ioner </a:t>
            </a:r>
            <a:r>
              <a:rPr lang="nb-NO" dirty="0" smtClean="0"/>
              <a:t>og danner karbonsyre som med en gang spaltes i karbondioksid og vann.</a:t>
            </a:r>
            <a:endParaRPr lang="nb-NO" dirty="0"/>
          </a:p>
        </p:txBody>
      </p:sp>
      <p:sp>
        <p:nvSpPr>
          <p:cNvPr id="3" name="Plassholder for dato 2"/>
          <p:cNvSpPr>
            <a:spLocks noGrp="1"/>
          </p:cNvSpPr>
          <p:nvPr>
            <p:ph type="dt" sz="half" idx="10"/>
          </p:nvPr>
        </p:nvSpPr>
        <p:spPr/>
        <p:txBody>
          <a:bodyPr/>
          <a:lstStyle/>
          <a:p>
            <a:r>
              <a:rPr lang="nb-NO" dirty="0" smtClean="0"/>
              <a:t>04.09.2014</a:t>
            </a:r>
            <a:endParaRPr lang="nb-NO" dirty="0"/>
          </a:p>
        </p:txBody>
      </p:sp>
      <p:sp>
        <p:nvSpPr>
          <p:cNvPr id="4" name="Plassholder for bunntekst 3"/>
          <p:cNvSpPr>
            <a:spLocks noGrp="1"/>
          </p:cNvSpPr>
          <p:nvPr>
            <p:ph type="ftr" sz="quarter" idx="11"/>
          </p:nvPr>
        </p:nvSpPr>
        <p:spPr/>
        <p:txBody>
          <a:bodyPr/>
          <a:lstStyle/>
          <a:p>
            <a:r>
              <a:rPr lang="nb-NO" smtClean="0"/>
              <a:t>Brit Skaugrud - Skolelab-kjemi</a:t>
            </a:r>
            <a:endParaRPr lang="nb-NO" dirty="0"/>
          </a:p>
        </p:txBody>
      </p:sp>
    </p:spTree>
    <p:extLst>
      <p:ext uri="{BB962C8B-B14F-4D97-AF65-F5344CB8AC3E}">
        <p14:creationId xmlns:p14="http://schemas.microsoft.com/office/powerpoint/2010/main" val="38186072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val 10"/>
          <p:cNvSpPr/>
          <p:nvPr/>
        </p:nvSpPr>
        <p:spPr bwMode="auto">
          <a:xfrm>
            <a:off x="4860032" y="1124744"/>
            <a:ext cx="1675644" cy="1675644"/>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sp>
        <p:nvSpPr>
          <p:cNvPr id="3" name="Date Placeholder 2"/>
          <p:cNvSpPr>
            <a:spLocks noGrp="1"/>
          </p:cNvSpPr>
          <p:nvPr>
            <p:ph type="dt" sz="half" idx="10"/>
          </p:nvPr>
        </p:nvSpPr>
        <p:spPr/>
        <p:txBody>
          <a:bodyPr/>
          <a:lstStyle/>
          <a:p>
            <a:r>
              <a:rPr lang="nb-NO" smtClean="0"/>
              <a:t>04.09.2014</a:t>
            </a:r>
            <a:endParaRPr lang="nb-NO"/>
          </a:p>
        </p:txBody>
      </p:sp>
      <p:sp>
        <p:nvSpPr>
          <p:cNvPr id="4" name="Footer Placeholder 3"/>
          <p:cNvSpPr>
            <a:spLocks noGrp="1"/>
          </p:cNvSpPr>
          <p:nvPr>
            <p:ph type="ftr" sz="quarter" idx="11"/>
          </p:nvPr>
        </p:nvSpPr>
        <p:spPr/>
        <p:txBody>
          <a:bodyPr/>
          <a:lstStyle/>
          <a:p>
            <a:r>
              <a:rPr lang="nb-NO" dirty="0" smtClean="0"/>
              <a:t>Brit Skaugrud - </a:t>
            </a:r>
            <a:r>
              <a:rPr lang="nb-NO" dirty="0" err="1" smtClean="0"/>
              <a:t>Skolelab</a:t>
            </a:r>
            <a:r>
              <a:rPr lang="nb-NO" dirty="0" smtClean="0"/>
              <a:t>-kjemi</a:t>
            </a:r>
            <a:endParaRPr lang="nb-NO" dirty="0"/>
          </a:p>
        </p:txBody>
      </p:sp>
      <p:pic>
        <p:nvPicPr>
          <p:cNvPr id="5" name="Picture 8"/>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502998" y="4512119"/>
            <a:ext cx="1362075" cy="1133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9"/>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093273" y="4663173"/>
            <a:ext cx="10287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1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75875" y="4618389"/>
            <a:ext cx="981075"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4"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560051" y="4909442"/>
            <a:ext cx="628518" cy="56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2128003" y="4957598"/>
            <a:ext cx="260995" cy="369332"/>
          </a:xfrm>
          <a:prstGeom prst="rect">
            <a:avLst/>
          </a:prstGeom>
          <a:noFill/>
        </p:spPr>
        <p:txBody>
          <a:bodyPr wrap="square" rtlCol="0">
            <a:spAutoFit/>
          </a:bodyPr>
          <a:lstStyle/>
          <a:p>
            <a:r>
              <a:rPr lang="nb-NO" dirty="0" smtClean="0"/>
              <a:t>+</a:t>
            </a:r>
            <a:endParaRPr lang="nb-NO" dirty="0"/>
          </a:p>
        </p:txBody>
      </p:sp>
      <p:sp>
        <p:nvSpPr>
          <p:cNvPr id="10" name="TextBox 9"/>
          <p:cNvSpPr txBox="1"/>
          <p:nvPr/>
        </p:nvSpPr>
        <p:spPr>
          <a:xfrm>
            <a:off x="2704067" y="4981450"/>
            <a:ext cx="260995" cy="369332"/>
          </a:xfrm>
          <a:prstGeom prst="rect">
            <a:avLst/>
          </a:prstGeom>
          <a:noFill/>
        </p:spPr>
        <p:txBody>
          <a:bodyPr wrap="square" rtlCol="0">
            <a:spAutoFit/>
          </a:bodyPr>
          <a:lstStyle/>
          <a:p>
            <a:r>
              <a:rPr lang="nb-NO" dirty="0" smtClean="0"/>
              <a:t>+</a:t>
            </a:r>
            <a:endParaRPr lang="nb-NO" dirty="0"/>
          </a:p>
        </p:txBody>
      </p:sp>
      <p:sp>
        <p:nvSpPr>
          <p:cNvPr id="12" name="TextBox 11"/>
          <p:cNvSpPr txBox="1"/>
          <p:nvPr/>
        </p:nvSpPr>
        <p:spPr>
          <a:xfrm>
            <a:off x="6173393" y="4965299"/>
            <a:ext cx="260995" cy="369332"/>
          </a:xfrm>
          <a:prstGeom prst="rect">
            <a:avLst/>
          </a:prstGeom>
          <a:noFill/>
        </p:spPr>
        <p:txBody>
          <a:bodyPr wrap="square" rtlCol="0">
            <a:spAutoFit/>
          </a:bodyPr>
          <a:lstStyle/>
          <a:p>
            <a:r>
              <a:rPr lang="nb-NO" dirty="0" smtClean="0"/>
              <a:t>+</a:t>
            </a:r>
            <a:endParaRPr lang="nb-NO" dirty="0"/>
          </a:p>
        </p:txBody>
      </p:sp>
      <mc:AlternateContent xmlns:mc="http://schemas.openxmlformats.org/markup-compatibility/2006" xmlns:a14="http://schemas.microsoft.com/office/drawing/2010/main">
        <mc:Choice Requires="a14">
          <p:sp>
            <p:nvSpPr>
              <p:cNvPr id="14" name="TextBox 13"/>
              <p:cNvSpPr txBox="1"/>
              <p:nvPr/>
            </p:nvSpPr>
            <p:spPr>
              <a:xfrm>
                <a:off x="4013153" y="4881998"/>
                <a:ext cx="643125"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nb-NO" sz="3200" b="1" i="0" smtClean="0">
                          <a:latin typeface="Cambria Math"/>
                          <a:ea typeface="Cambria Math"/>
                        </a:rPr>
                        <m:t>→</m:t>
                      </m:r>
                    </m:oMath>
                  </m:oMathPara>
                </a14:m>
                <a:endParaRPr lang="nb-NO" sz="3200" b="1" dirty="0"/>
              </a:p>
            </p:txBody>
          </p:sp>
        </mc:Choice>
        <mc:Fallback xmlns="">
          <p:sp>
            <p:nvSpPr>
              <p:cNvPr id="14" name="TextBox 13"/>
              <p:cNvSpPr txBox="1">
                <a:spLocks noRot="1" noChangeAspect="1" noMove="1" noResize="1" noEditPoints="1" noAdjustHandles="1" noChangeArrowheads="1" noChangeShapeType="1" noTextEdit="1"/>
              </p:cNvSpPr>
              <p:nvPr/>
            </p:nvSpPr>
            <p:spPr>
              <a:xfrm>
                <a:off x="4013153" y="4881998"/>
                <a:ext cx="643125" cy="584775"/>
              </a:xfrm>
              <a:prstGeom prst="rect">
                <a:avLst/>
              </a:prstGeom>
              <a:blipFill rotWithShape="1">
                <a:blip r:embed="rId6"/>
                <a:stretch>
                  <a:fillRect/>
                </a:stretch>
              </a:blipFill>
            </p:spPr>
            <p:txBody>
              <a:bodyPr/>
              <a:lstStyle/>
              <a:p>
                <a:r>
                  <a:rPr lang="nb-NO">
                    <a:noFill/>
                  </a:rPr>
                  <a:t> </a:t>
                </a:r>
              </a:p>
            </p:txBody>
          </p:sp>
        </mc:Fallback>
      </mc:AlternateContent>
      <p:sp>
        <p:nvSpPr>
          <p:cNvPr id="15" name="Rektangel 9"/>
          <p:cNvSpPr/>
          <p:nvPr/>
        </p:nvSpPr>
        <p:spPr>
          <a:xfrm>
            <a:off x="1047883" y="5647985"/>
            <a:ext cx="758093" cy="369332"/>
          </a:xfrm>
          <a:prstGeom prst="rect">
            <a:avLst/>
          </a:prstGeom>
        </p:spPr>
        <p:txBody>
          <a:bodyPr wrap="none">
            <a:spAutoFit/>
          </a:bodyPr>
          <a:lstStyle/>
          <a:p>
            <a:r>
              <a:rPr lang="nb-NO" dirty="0"/>
              <a:t>HCO</a:t>
            </a:r>
            <a:r>
              <a:rPr lang="nb-NO" baseline="-25000" dirty="0"/>
              <a:t>3</a:t>
            </a:r>
            <a:r>
              <a:rPr lang="nb-NO" baseline="30000" dirty="0"/>
              <a:t>−</a:t>
            </a:r>
            <a:endParaRPr lang="nb-NO" dirty="0"/>
          </a:p>
        </p:txBody>
      </p:sp>
      <p:sp>
        <p:nvSpPr>
          <p:cNvPr id="16" name="Rektangel 9"/>
          <p:cNvSpPr/>
          <p:nvPr/>
        </p:nvSpPr>
        <p:spPr>
          <a:xfrm>
            <a:off x="2622961" y="5666139"/>
            <a:ext cx="441146" cy="369332"/>
          </a:xfrm>
          <a:prstGeom prst="rect">
            <a:avLst/>
          </a:prstGeom>
        </p:spPr>
        <p:txBody>
          <a:bodyPr wrap="none">
            <a:spAutoFit/>
          </a:bodyPr>
          <a:lstStyle/>
          <a:p>
            <a:r>
              <a:rPr lang="nb-NO" dirty="0" smtClean="0"/>
              <a:t>H</a:t>
            </a:r>
            <a:r>
              <a:rPr lang="nb-NO" baseline="30000" dirty="0" smtClean="0"/>
              <a:t>+</a:t>
            </a:r>
            <a:endParaRPr lang="nb-NO" dirty="0"/>
          </a:p>
        </p:txBody>
      </p:sp>
      <p:sp>
        <p:nvSpPr>
          <p:cNvPr id="18" name="Rektangel 28"/>
          <p:cNvSpPr/>
          <p:nvPr/>
        </p:nvSpPr>
        <p:spPr>
          <a:xfrm>
            <a:off x="5339184" y="5614171"/>
            <a:ext cx="536878" cy="369332"/>
          </a:xfrm>
          <a:prstGeom prst="rect">
            <a:avLst/>
          </a:prstGeom>
        </p:spPr>
        <p:txBody>
          <a:bodyPr wrap="none">
            <a:spAutoFit/>
          </a:bodyPr>
          <a:lstStyle/>
          <a:p>
            <a:r>
              <a:rPr lang="nb-NO" dirty="0" smtClean="0"/>
              <a:t>CO</a:t>
            </a:r>
            <a:r>
              <a:rPr lang="nb-NO" baseline="-25000" dirty="0" smtClean="0"/>
              <a:t>2</a:t>
            </a:r>
            <a:endParaRPr lang="nb-NO" dirty="0"/>
          </a:p>
        </p:txBody>
      </p:sp>
      <p:sp>
        <p:nvSpPr>
          <p:cNvPr id="19" name="Rektangel 30"/>
          <p:cNvSpPr/>
          <p:nvPr/>
        </p:nvSpPr>
        <p:spPr>
          <a:xfrm>
            <a:off x="6821465" y="5646612"/>
            <a:ext cx="559769" cy="369332"/>
          </a:xfrm>
          <a:prstGeom prst="rect">
            <a:avLst/>
          </a:prstGeom>
        </p:spPr>
        <p:txBody>
          <a:bodyPr wrap="none">
            <a:spAutoFit/>
          </a:bodyPr>
          <a:lstStyle/>
          <a:p>
            <a:r>
              <a:rPr lang="nb-NO" dirty="0" smtClean="0"/>
              <a:t>H</a:t>
            </a:r>
            <a:r>
              <a:rPr lang="nb-NO" baseline="-25000" dirty="0" smtClean="0"/>
              <a:t>2</a:t>
            </a:r>
            <a:r>
              <a:rPr lang="nb-NO" dirty="0" smtClean="0"/>
              <a:t>O</a:t>
            </a:r>
            <a:endParaRPr lang="nb-NO" dirty="0"/>
          </a:p>
        </p:txBody>
      </p:sp>
      <p:pic>
        <p:nvPicPr>
          <p:cNvPr id="21" name="Picture 10"/>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980487" y="1249300"/>
            <a:ext cx="981075"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2" name="Rektangel 9"/>
          <p:cNvSpPr/>
          <p:nvPr/>
        </p:nvSpPr>
        <p:spPr>
          <a:xfrm>
            <a:off x="1052495" y="2278896"/>
            <a:ext cx="758093" cy="369332"/>
          </a:xfrm>
          <a:prstGeom prst="rect">
            <a:avLst/>
          </a:prstGeom>
        </p:spPr>
        <p:txBody>
          <a:bodyPr wrap="none">
            <a:spAutoFit/>
          </a:bodyPr>
          <a:lstStyle/>
          <a:p>
            <a:r>
              <a:rPr lang="nb-NO" dirty="0"/>
              <a:t>HCO</a:t>
            </a:r>
            <a:r>
              <a:rPr lang="nb-NO" baseline="-25000" dirty="0"/>
              <a:t>3</a:t>
            </a:r>
            <a:r>
              <a:rPr lang="nb-NO" baseline="30000" dirty="0"/>
              <a:t>−</a:t>
            </a:r>
            <a:endParaRPr lang="nb-NO" dirty="0"/>
          </a:p>
        </p:txBody>
      </p:sp>
      <mc:AlternateContent xmlns:mc="http://schemas.openxmlformats.org/markup-compatibility/2006" xmlns:a14="http://schemas.microsoft.com/office/drawing/2010/main">
        <mc:Choice Requires="a14">
          <p:sp>
            <p:nvSpPr>
              <p:cNvPr id="23" name="TextBox 22"/>
              <p:cNvSpPr txBox="1"/>
              <p:nvPr/>
            </p:nvSpPr>
            <p:spPr>
              <a:xfrm>
                <a:off x="3941041" y="1497214"/>
                <a:ext cx="643125" cy="58477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nb-NO" sz="3200" b="1" i="0" smtClean="0">
                          <a:latin typeface="Cambria Math"/>
                          <a:ea typeface="Cambria Math"/>
                        </a:rPr>
                        <m:t>→</m:t>
                      </m:r>
                    </m:oMath>
                  </m:oMathPara>
                </a14:m>
                <a:endParaRPr lang="nb-NO" sz="3200" b="1" dirty="0"/>
              </a:p>
            </p:txBody>
          </p:sp>
        </mc:Choice>
        <mc:Fallback xmlns="">
          <p:sp>
            <p:nvSpPr>
              <p:cNvPr id="23" name="TextBox 22"/>
              <p:cNvSpPr txBox="1">
                <a:spLocks noRot="1" noChangeAspect="1" noMove="1" noResize="1" noEditPoints="1" noAdjustHandles="1" noChangeArrowheads="1" noChangeShapeType="1" noTextEdit="1"/>
              </p:cNvSpPr>
              <p:nvPr/>
            </p:nvSpPr>
            <p:spPr>
              <a:xfrm>
                <a:off x="3941041" y="1497214"/>
                <a:ext cx="643125" cy="584775"/>
              </a:xfrm>
              <a:prstGeom prst="rect">
                <a:avLst/>
              </a:prstGeom>
              <a:blipFill rotWithShape="1">
                <a:blip r:embed="rId7"/>
                <a:stretch>
                  <a:fillRect/>
                </a:stretch>
              </a:blipFill>
            </p:spPr>
            <p:txBody>
              <a:bodyPr/>
              <a:lstStyle/>
              <a:p>
                <a:r>
                  <a:rPr lang="nb-NO">
                    <a:noFill/>
                  </a:rPr>
                  <a:t> </a:t>
                </a:r>
              </a:p>
            </p:txBody>
          </p:sp>
        </mc:Fallback>
      </mc:AlternateContent>
      <p:pic>
        <p:nvPicPr>
          <p:cNvPr id="3077" name="Picture 5"/>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5242477" y="1321308"/>
            <a:ext cx="981075" cy="1047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 name="Picture 2"/>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7410844" y="1612361"/>
            <a:ext cx="628518" cy="566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TextBox 25"/>
          <p:cNvSpPr txBox="1"/>
          <p:nvPr/>
        </p:nvSpPr>
        <p:spPr>
          <a:xfrm>
            <a:off x="6978796" y="1660517"/>
            <a:ext cx="260995" cy="369332"/>
          </a:xfrm>
          <a:prstGeom prst="rect">
            <a:avLst/>
          </a:prstGeom>
          <a:noFill/>
        </p:spPr>
        <p:txBody>
          <a:bodyPr wrap="square" rtlCol="0">
            <a:spAutoFit/>
          </a:bodyPr>
          <a:lstStyle/>
          <a:p>
            <a:r>
              <a:rPr lang="nb-NO" dirty="0" smtClean="0"/>
              <a:t>+</a:t>
            </a:r>
            <a:endParaRPr lang="nb-NO" dirty="0"/>
          </a:p>
        </p:txBody>
      </p:sp>
      <p:sp>
        <p:nvSpPr>
          <p:cNvPr id="27" name="TextBox 26"/>
          <p:cNvSpPr txBox="1"/>
          <p:nvPr/>
        </p:nvSpPr>
        <p:spPr>
          <a:xfrm>
            <a:off x="7554860" y="1684369"/>
            <a:ext cx="260995" cy="369332"/>
          </a:xfrm>
          <a:prstGeom prst="rect">
            <a:avLst/>
          </a:prstGeom>
          <a:noFill/>
        </p:spPr>
        <p:txBody>
          <a:bodyPr wrap="square" rtlCol="0">
            <a:spAutoFit/>
          </a:bodyPr>
          <a:lstStyle/>
          <a:p>
            <a:r>
              <a:rPr lang="nb-NO" dirty="0" smtClean="0"/>
              <a:t>+</a:t>
            </a:r>
            <a:endParaRPr lang="nb-NO" dirty="0"/>
          </a:p>
        </p:txBody>
      </p:sp>
      <p:sp>
        <p:nvSpPr>
          <p:cNvPr id="28" name="Rektangel 9"/>
          <p:cNvSpPr/>
          <p:nvPr/>
        </p:nvSpPr>
        <p:spPr>
          <a:xfrm>
            <a:off x="7473754" y="2369058"/>
            <a:ext cx="441146" cy="369332"/>
          </a:xfrm>
          <a:prstGeom prst="rect">
            <a:avLst/>
          </a:prstGeom>
        </p:spPr>
        <p:txBody>
          <a:bodyPr wrap="none">
            <a:spAutoFit/>
          </a:bodyPr>
          <a:lstStyle/>
          <a:p>
            <a:r>
              <a:rPr lang="nb-NO" dirty="0" smtClean="0"/>
              <a:t>H</a:t>
            </a:r>
            <a:r>
              <a:rPr lang="nb-NO" baseline="30000" dirty="0" smtClean="0"/>
              <a:t>+</a:t>
            </a:r>
            <a:endParaRPr lang="nb-NO" dirty="0"/>
          </a:p>
        </p:txBody>
      </p:sp>
      <p:sp>
        <p:nvSpPr>
          <p:cNvPr id="29" name="Rektangel 9"/>
          <p:cNvSpPr/>
          <p:nvPr/>
        </p:nvSpPr>
        <p:spPr>
          <a:xfrm>
            <a:off x="5465459" y="2348880"/>
            <a:ext cx="752129" cy="369332"/>
          </a:xfrm>
          <a:prstGeom prst="rect">
            <a:avLst/>
          </a:prstGeom>
        </p:spPr>
        <p:txBody>
          <a:bodyPr wrap="none">
            <a:spAutoFit/>
          </a:bodyPr>
          <a:lstStyle/>
          <a:p>
            <a:r>
              <a:rPr lang="nb-NO" dirty="0" smtClean="0"/>
              <a:t>CO</a:t>
            </a:r>
            <a:r>
              <a:rPr lang="nb-NO" baseline="-25000" dirty="0" smtClean="0"/>
              <a:t>3</a:t>
            </a:r>
            <a:r>
              <a:rPr lang="nb-NO" baseline="30000" dirty="0" smtClean="0"/>
              <a:t>2-</a:t>
            </a:r>
            <a:endParaRPr lang="nb-NO" dirty="0"/>
          </a:p>
        </p:txBody>
      </p:sp>
      <p:cxnSp>
        <p:nvCxnSpPr>
          <p:cNvPr id="30" name="Straight Arrow Connector 29"/>
          <p:cNvCxnSpPr>
            <a:stCxn id="11" idx="5"/>
          </p:cNvCxnSpPr>
          <p:nvPr/>
        </p:nvCxnSpPr>
        <p:spPr bwMode="auto">
          <a:xfrm>
            <a:off x="6290284" y="2554996"/>
            <a:ext cx="2602196" cy="749448"/>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
        <p:nvSpPr>
          <p:cNvPr id="31" name="TextBox 30"/>
          <p:cNvSpPr txBox="1"/>
          <p:nvPr/>
        </p:nvSpPr>
        <p:spPr>
          <a:xfrm>
            <a:off x="7596336" y="3419708"/>
            <a:ext cx="1944216" cy="369332"/>
          </a:xfrm>
          <a:prstGeom prst="rect">
            <a:avLst/>
          </a:prstGeom>
          <a:noFill/>
        </p:spPr>
        <p:txBody>
          <a:bodyPr wrap="square" rtlCol="0">
            <a:spAutoFit/>
          </a:bodyPr>
          <a:lstStyle/>
          <a:p>
            <a:r>
              <a:rPr lang="nb-NO" dirty="0" smtClean="0"/>
              <a:t>til «marmor»</a:t>
            </a:r>
            <a:endParaRPr lang="nb-NO" dirty="0"/>
          </a:p>
        </p:txBody>
      </p:sp>
      <p:grpSp>
        <p:nvGrpSpPr>
          <p:cNvPr id="36" name="Gruppe 1"/>
          <p:cNvGrpSpPr/>
          <p:nvPr/>
        </p:nvGrpSpPr>
        <p:grpSpPr>
          <a:xfrm>
            <a:off x="4992462" y="3079712"/>
            <a:ext cx="693444" cy="926743"/>
            <a:chOff x="6643197" y="3661811"/>
            <a:chExt cx="693444" cy="926743"/>
          </a:xfrm>
        </p:grpSpPr>
        <p:sp>
          <p:nvSpPr>
            <p:cNvPr id="37" name="Text Box 142"/>
            <p:cNvSpPr txBox="1">
              <a:spLocks noChangeArrowheads="1"/>
            </p:cNvSpPr>
            <p:nvPr/>
          </p:nvSpPr>
          <p:spPr bwMode="auto">
            <a:xfrm>
              <a:off x="6644483" y="4221841"/>
              <a:ext cx="692158"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nb-NO" sz="1800" dirty="0" smtClean="0">
                  <a:latin typeface="Arial" charset="0"/>
                </a:rPr>
                <a:t>Ca</a:t>
              </a:r>
              <a:r>
                <a:rPr lang="nb-NO" sz="1800" baseline="30000" dirty="0" smtClean="0">
                  <a:latin typeface="Arial" charset="0"/>
                </a:rPr>
                <a:t>2+</a:t>
              </a:r>
              <a:endParaRPr lang="en-US" sz="1800" baseline="-25000" dirty="0">
                <a:latin typeface="Arial" charset="0"/>
              </a:endParaRPr>
            </a:p>
          </p:txBody>
        </p:sp>
        <p:pic>
          <p:nvPicPr>
            <p:cNvPr id="38" name="Picture 13"/>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6643197" y="3661811"/>
              <a:ext cx="542925" cy="552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9" name="Oval 38"/>
          <p:cNvSpPr/>
          <p:nvPr/>
        </p:nvSpPr>
        <p:spPr bwMode="auto">
          <a:xfrm>
            <a:off x="4497749" y="2648228"/>
            <a:ext cx="1675644" cy="1675644"/>
          </a:xfrm>
          <a:prstGeom prst="ellips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nb-NO" sz="2000" b="0" i="0" u="none" strike="noStrike" cap="none" normalizeH="0" baseline="0">
              <a:ln>
                <a:noFill/>
              </a:ln>
              <a:solidFill>
                <a:schemeClr val="tx1"/>
              </a:solidFill>
              <a:effectLst/>
              <a:latin typeface="Arial" charset="0"/>
              <a:ea typeface="ヒラギノ角ゴ Pro W3" charset="-128"/>
              <a:cs typeface="ヒラギノ角ゴ Pro W3" charset="-128"/>
            </a:endParaRPr>
          </a:p>
        </p:txBody>
      </p:sp>
      <p:cxnSp>
        <p:nvCxnSpPr>
          <p:cNvPr id="33" name="Straight Arrow Connector 32"/>
          <p:cNvCxnSpPr>
            <a:stCxn id="39" idx="6"/>
          </p:cNvCxnSpPr>
          <p:nvPr/>
        </p:nvCxnSpPr>
        <p:spPr bwMode="auto">
          <a:xfrm flipV="1">
            <a:off x="6173393" y="3304444"/>
            <a:ext cx="2647079" cy="181606"/>
          </a:xfrm>
          <a:prstGeom prst="straightConnector1">
            <a:avLst/>
          </a:prstGeom>
          <a:solidFill>
            <a:schemeClr val="accent1"/>
          </a:solidFill>
          <a:ln w="9525" cap="flat" cmpd="sng" algn="ctr">
            <a:solidFill>
              <a:srgbClr val="FF0000"/>
            </a:solidFill>
            <a:prstDash val="solid"/>
            <a:round/>
            <a:headEnd type="none" w="med" len="med"/>
            <a:tailEnd type="arrow"/>
          </a:ln>
          <a:effectLst/>
        </p:spPr>
      </p:cxnSp>
    </p:spTree>
    <p:extLst>
      <p:ext uri="{BB962C8B-B14F-4D97-AF65-F5344CB8AC3E}">
        <p14:creationId xmlns:p14="http://schemas.microsoft.com/office/powerpoint/2010/main" val="3439556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7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8" grpId="0"/>
      <p:bldP spid="10" grpId="0"/>
      <p:bldP spid="12" grpId="0"/>
      <p:bldP spid="14" grpId="0"/>
      <p:bldP spid="15" grpId="0"/>
      <p:bldP spid="16" grpId="0"/>
      <p:bldP spid="18" grpId="0"/>
      <p:bldP spid="19" grpId="0"/>
      <p:bldP spid="31" grpId="0"/>
      <p:bldP spid="39" grpId="0" animBg="1"/>
    </p:bld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TotalTime>
  <Words>1074</Words>
  <Application>Microsoft Office PowerPoint</Application>
  <PresentationFormat>Skjermfremvisning (4:3)</PresentationFormat>
  <Paragraphs>249</Paragraphs>
  <Slides>19</Slides>
  <Notes>6</Notes>
  <HiddenSlides>0</HiddenSlides>
  <MMClips>0</MMClips>
  <ScaleCrop>false</ScaleCrop>
  <HeadingPairs>
    <vt:vector size="4" baseType="variant">
      <vt:variant>
        <vt:lpstr>Tema</vt:lpstr>
      </vt:variant>
      <vt:variant>
        <vt:i4>1</vt:i4>
      </vt:variant>
      <vt:variant>
        <vt:lpstr>Lysbildetitler</vt:lpstr>
      </vt:variant>
      <vt:variant>
        <vt:i4>19</vt:i4>
      </vt:variant>
    </vt:vector>
  </HeadingPairs>
  <TitlesOfParts>
    <vt:vector size="20" baseType="lpstr">
      <vt:lpstr>Office-tema</vt:lpstr>
      <vt:lpstr>Partikkelmodellen</vt:lpstr>
      <vt:lpstr>Partikkelmodeller og andre modeller</vt:lpstr>
      <vt:lpstr>Kort repetisjon</vt:lpstr>
      <vt:lpstr>Oppvarming av et salt</vt:lpstr>
      <vt:lpstr>Faser - makro</vt:lpstr>
      <vt:lpstr>Forsøk med gass</vt:lpstr>
      <vt:lpstr>Forsøk med væsker</vt:lpstr>
      <vt:lpstr>Forsøk med faste stoffer</vt:lpstr>
      <vt:lpstr>Faser - mikro</vt:lpstr>
      <vt:lpstr>Temperatur  er et mål på partiklenes bevegelse </vt:lpstr>
      <vt:lpstr>Faseoverganger</vt:lpstr>
      <vt:lpstr>Fra is til vanndamp</vt:lpstr>
      <vt:lpstr>Dramatisering av gass</vt:lpstr>
      <vt:lpstr>Dramatisering av væske </vt:lpstr>
      <vt:lpstr>Dramatisering av fast stoff </vt:lpstr>
      <vt:lpstr>Oppsummering</vt:lpstr>
      <vt:lpstr>VGG</vt:lpstr>
      <vt:lpstr>VGG reaksjonen</vt:lpstr>
      <vt:lpstr>PowerPoint-presentasjon</vt:lpstr>
    </vt:vector>
  </TitlesOfParts>
  <Company>Universitetet i Oslo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Partikkelmodellen</dc:title>
  <dc:creator>Brit Skaugrud</dc:creator>
  <cp:lastModifiedBy>Brit Skaugrud</cp:lastModifiedBy>
  <cp:revision>9</cp:revision>
  <cp:lastPrinted>2014-10-07T21:47:44Z</cp:lastPrinted>
  <dcterms:created xsi:type="dcterms:W3CDTF">2014-10-07T18:29:53Z</dcterms:created>
  <dcterms:modified xsi:type="dcterms:W3CDTF">2014-10-07T21:59:49Z</dcterms:modified>
</cp:coreProperties>
</file>