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8" r:id="rId2"/>
    <p:sldId id="331" r:id="rId3"/>
    <p:sldId id="335" r:id="rId4"/>
    <p:sldId id="305" r:id="rId5"/>
    <p:sldId id="333" r:id="rId6"/>
    <p:sldId id="306" r:id="rId7"/>
    <p:sldId id="329" r:id="rId8"/>
    <p:sldId id="328" r:id="rId9"/>
    <p:sldId id="330" r:id="rId10"/>
    <p:sldId id="308" r:id="rId11"/>
    <p:sldId id="309" r:id="rId12"/>
    <p:sldId id="310" r:id="rId13"/>
    <p:sldId id="311" r:id="rId14"/>
    <p:sldId id="312" r:id="rId15"/>
    <p:sldId id="332" r:id="rId16"/>
    <p:sldId id="315" r:id="rId17"/>
    <p:sldId id="316" r:id="rId18"/>
    <p:sldId id="321" r:id="rId19"/>
    <p:sldId id="322" r:id="rId20"/>
    <p:sldId id="323" r:id="rId21"/>
    <p:sldId id="326" r:id="rId22"/>
    <p:sldId id="327" r:id="rId23"/>
    <p:sldId id="334" r:id="rId24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01.03.2016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01.03.2016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Også store partikler som støvpartikler.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224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Egenskaper ved gasser, på makronivå</a:t>
            </a:r>
          </a:p>
          <a:p>
            <a:r>
              <a:rPr lang="nb-NO" dirty="0" smtClean="0"/>
              <a:t>tetthet er en egenskap som er knyttet til stoffet, ikke partiklene. </a:t>
            </a:r>
            <a:r>
              <a:rPr lang="nb-NO" sz="1000" dirty="0" smtClean="0"/>
              <a:t>(Demo med lys 1 og lys 2)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farge er en egenskap som er knyttet til stoffet, ikke partiklene.</a:t>
            </a:r>
          </a:p>
          <a:p>
            <a:endParaRPr lang="nb-NO" dirty="0" smtClean="0"/>
          </a:p>
          <a:p>
            <a:r>
              <a:rPr lang="nb-NO" dirty="0" smtClean="0"/>
              <a:t>lukt er stoffer i gassform</a:t>
            </a:r>
          </a:p>
          <a:p>
            <a:endParaRPr lang="nb-NO" dirty="0" smtClean="0"/>
          </a:p>
          <a:p>
            <a:r>
              <a:rPr lang="nb-NO" dirty="0" smtClean="0"/>
              <a:t>stoffet sprer seg jevnt i hele rommet det er i</a:t>
            </a:r>
          </a:p>
          <a:p>
            <a:endParaRPr lang="nb-NO" dirty="0" smtClean="0"/>
          </a:p>
          <a:p>
            <a:r>
              <a:rPr lang="nb-NO" dirty="0" smtClean="0"/>
              <a:t>kan komprimeres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695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Kuber/sylindere</a:t>
            </a:r>
            <a:r>
              <a:rPr lang="nb-NO" baseline="0" dirty="0" smtClean="0"/>
              <a:t> til undersøkelse av tetthet av faste stoffer.</a:t>
            </a:r>
          </a:p>
          <a:p>
            <a:endParaRPr lang="nb-NO" baseline="0" dirty="0" smtClean="0"/>
          </a:p>
          <a:p>
            <a:pPr marL="0" indent="0">
              <a:buNone/>
            </a:pPr>
            <a:r>
              <a:rPr lang="nb-NO" dirty="0" smtClean="0"/>
              <a:t>Sentrale egenskaper for væsker </a:t>
            </a:r>
          </a:p>
          <a:p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se hvordan is flyter i forskjellige væsker</a:t>
            </a:r>
          </a:p>
          <a:p>
            <a:pPr lvl="1"/>
            <a:r>
              <a:rPr lang="nb-NO" dirty="0" smtClean="0"/>
              <a:t>sammenlign tetthet i forskjellige væsker</a:t>
            </a:r>
          </a:p>
          <a:p>
            <a:r>
              <a:rPr lang="nb-NO" dirty="0" smtClean="0"/>
              <a:t>kan ikke komprimeres</a:t>
            </a:r>
          </a:p>
          <a:p>
            <a:r>
              <a:rPr lang="nb-NO" dirty="0" smtClean="0"/>
              <a:t>husk at vann er et meget spesielt stoff</a:t>
            </a:r>
          </a:p>
          <a:p>
            <a:r>
              <a:rPr lang="nb-NO" dirty="0" smtClean="0"/>
              <a:t>Er Slim en væske eller et fast stoff?</a:t>
            </a:r>
          </a:p>
          <a:p>
            <a:pPr marL="400050" lvl="1" indent="0">
              <a:buNone/>
            </a:pPr>
            <a:r>
              <a:rPr lang="nb-NO" sz="1400" dirty="0" smtClean="0"/>
              <a:t>Slim lages ved å blande 1 del 4% boraksløsning med 5 deler 4 % polyvinylalkoholløsning og røre godt.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034FC-21A3-4EE4-8243-FEDA23B35FF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1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Sentrale egenskaper for faste stoffer</a:t>
            </a:r>
          </a:p>
          <a:p>
            <a:r>
              <a:rPr lang="nb-NO" dirty="0" smtClean="0"/>
              <a:t>tetthet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155A1-6CCF-43B8-8F8B-466F835C0E68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96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24. – 26. februar 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24. – 26. februar 2015</a:t>
            </a:r>
            <a:endParaRPr lang="nb-NO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dirty="0" smtClean="0"/>
              <a:t>Brit Skaugrud og Svein Tveit - </a:t>
            </a:r>
            <a:r>
              <a:rPr lang="nb-NO" dirty="0" err="1" smtClean="0"/>
              <a:t>Skolelab</a:t>
            </a:r>
            <a:r>
              <a:rPr lang="nb-NO" dirty="0" smtClean="0"/>
              <a:t>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4718"/>
            <a:ext cx="1617167" cy="68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facebook.com/skolelabkjemi" TargetMode="External"/><Relationship Id="rId7" Type="http://schemas.openxmlformats.org/officeDocument/2006/relationships/hyperlink" Target="http://www.mn.uio.no/kjemi/forskning/grupper/skole/ressurser/hms/kjemikalier-grunnskole/kjemikalier-barnetrinn/" TargetMode="External"/><Relationship Id="rId2" Type="http://schemas.openxmlformats.org/officeDocument/2006/relationships/hyperlink" Target="http://www.mn.uio.no/kjemi/forskning/grupper/skol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forskning/grupper/skole/ressurser/kjemipaboks/" TargetMode="External"/><Relationship Id="rId5" Type="http://schemas.openxmlformats.org/officeDocument/2006/relationships/hyperlink" Target="mailto:skolelab@kjemi.uio.no" TargetMode="External"/><Relationship Id="rId4" Type="http://schemas.openxmlformats.org/officeDocument/2006/relationships/hyperlink" Target="http://www.instagram.com/skolelabkjemi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://www.mn.uio.no/kjemi/forskning/grupper/skole/ressurser/kjemipaboks/enkelt-ovelser/slim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massetetthet-for-faste-stoffer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hem.purdue.edu/gchelp/atoms/states.html" TargetMode="External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image" Target="../media/image5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42.emf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708920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Partikkelmodellen</a:t>
            </a:r>
            <a:endParaRPr lang="nb-NO" sz="5400" kern="120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Maiandra GD" panose="020E0502030308020204" pitchFamily="34" charset="0"/>
              <a:ea typeface="Batang" panose="02030600000101010101" pitchFamily="18" charset="-127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933056"/>
            <a:ext cx="7543800" cy="936104"/>
          </a:xfrm>
        </p:spPr>
        <p:txBody>
          <a:bodyPr/>
          <a:lstStyle/>
          <a:p>
            <a:r>
              <a:rPr lang="nb-NO" sz="2400" dirty="0" smtClean="0"/>
              <a:t>Nøkler til naturfag – mars 2016</a:t>
            </a:r>
          </a:p>
          <a:p>
            <a:r>
              <a:rPr lang="nb-NO" sz="1600" dirty="0" smtClean="0"/>
              <a:t>Kursdeltakerne har «studentrollen»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25" y="5373216"/>
            <a:ext cx="3320823" cy="140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6136" y="178559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>
                <a:hlinkClick r:id="rId2"/>
              </a:rPr>
              <a:t>Skolelab</a:t>
            </a:r>
            <a:r>
              <a:rPr lang="nb-NO" dirty="0" smtClean="0">
                <a:hlinkClick r:id="rId2"/>
              </a:rPr>
              <a:t>-kjemi</a:t>
            </a:r>
            <a:endParaRPr lang="nb-NO" dirty="0"/>
          </a:p>
        </p:txBody>
      </p:sp>
      <p:sp>
        <p:nvSpPr>
          <p:cNvPr id="10" name="Rectangle 9"/>
          <p:cNvSpPr/>
          <p:nvPr/>
        </p:nvSpPr>
        <p:spPr>
          <a:xfrm>
            <a:off x="5796136" y="4017144"/>
            <a:ext cx="1331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Facebook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Instagram</a:t>
            </a:r>
            <a:endParaRPr lang="nb-N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6136" y="5003884"/>
            <a:ext cx="2496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hlinkClick r:id="rId5"/>
              </a:rPr>
              <a:t>skolelab@kjemi.uio.no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5796136" y="2433662"/>
            <a:ext cx="3217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hlinkClick r:id="rId6"/>
              </a:rPr>
              <a:t>Ressurser for lærere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7"/>
              </a:rPr>
              <a:t>Kjemikalier på barnetrinnet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hlinkClick r:id="rId6"/>
              </a:rPr>
              <a:t>Kjemi på boks</a:t>
            </a:r>
            <a:endParaRPr lang="nb-N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517535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851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90600" y="980728"/>
            <a:ext cx="7696200" cy="5115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i="1" dirty="0" smtClean="0"/>
              <a:t>H</a:t>
            </a:r>
            <a:r>
              <a:rPr lang="nb-NO" i="1" dirty="0" smtClean="0"/>
              <a:t>ensikten med denne økten er å gi kursdeltakerne </a:t>
            </a:r>
          </a:p>
          <a:p>
            <a:r>
              <a:rPr lang="nb-NO" dirty="0" smtClean="0"/>
              <a:t>ideer til noe å lure på</a:t>
            </a:r>
          </a:p>
          <a:p>
            <a:r>
              <a:rPr lang="nb-NO" dirty="0" smtClean="0"/>
              <a:t>ideer til praktiske forsøk</a:t>
            </a:r>
          </a:p>
          <a:p>
            <a:r>
              <a:rPr lang="nb-NO" dirty="0" smtClean="0"/>
              <a:t>noe hjelp til å finne svar</a:t>
            </a:r>
            <a:br>
              <a:rPr lang="nb-NO" dirty="0" smtClean="0"/>
            </a:br>
            <a:endParaRPr lang="nb-NO" dirty="0" smtClean="0"/>
          </a:p>
          <a:p>
            <a:pPr marL="0" indent="0">
              <a:buNone/>
            </a:pPr>
            <a:r>
              <a:rPr lang="nb-NO" b="1" i="1" dirty="0" smtClean="0"/>
              <a:t>Ø</a:t>
            </a:r>
            <a:r>
              <a:rPr lang="nb-NO" i="1" dirty="0" smtClean="0"/>
              <a:t>nsket </a:t>
            </a:r>
            <a:r>
              <a:rPr lang="nb-NO" b="1" i="1" dirty="0" smtClean="0"/>
              <a:t>R</a:t>
            </a:r>
            <a:r>
              <a:rPr lang="nb-NO" i="1" dirty="0" smtClean="0"/>
              <a:t>esultat av denne økten er at kursdeltakerne skal kunne</a:t>
            </a:r>
          </a:p>
          <a:p>
            <a:r>
              <a:rPr lang="nb-NO" dirty="0" smtClean="0"/>
              <a:t>beskrive tre faser og felles og forskjellige egenskaper til fasene</a:t>
            </a:r>
          </a:p>
          <a:p>
            <a:r>
              <a:rPr lang="nb-NO" dirty="0" smtClean="0"/>
              <a:t>beskrive faseoverganger</a:t>
            </a:r>
          </a:p>
          <a:p>
            <a:r>
              <a:rPr lang="nb-NO" dirty="0" smtClean="0"/>
              <a:t>gjennomføre enkle forsøk med elever</a:t>
            </a:r>
          </a:p>
          <a:p>
            <a:r>
              <a:rPr lang="nb-NO" dirty="0" smtClean="0"/>
              <a:t>finne hjelp til selvhjelp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ED4D6-005A-4584-BC5F-8FD6FC2D7B2F}" type="slidenum">
              <a:rPr lang="nb-NO" smtClean="0"/>
              <a:t>3</a:t>
            </a:fld>
            <a:endParaRPr lang="nb-NO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229200"/>
            <a:ext cx="936104" cy="128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20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539552" y="701824"/>
            <a:ext cx="8064896" cy="1143000"/>
          </a:xfrm>
        </p:spPr>
        <p:txBody>
          <a:bodyPr/>
          <a:lstStyle/>
          <a:p>
            <a:r>
              <a:rPr lang="nb-NO" dirty="0" smtClean="0"/>
              <a:t>Partikkelmodellen er sentral på mellomtrinnet 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2"/>
          </p:nvPr>
        </p:nvSpPr>
        <p:spPr>
          <a:xfrm>
            <a:off x="251520" y="2071389"/>
            <a:ext cx="7776864" cy="4525963"/>
          </a:xfrm>
        </p:spPr>
        <p:txBody>
          <a:bodyPr>
            <a:normAutofit fontScale="92500" lnSpcReduction="10000"/>
          </a:bodyPr>
          <a:lstStyle/>
          <a:p>
            <a:r>
              <a:rPr lang="nb-NO" sz="2600" dirty="0"/>
              <a:t>beskrive sentrale egenskaper ved gasser, væsker, faste stoffer og faseoverganger </a:t>
            </a:r>
            <a:r>
              <a:rPr lang="nb-NO" sz="2600" dirty="0">
                <a:solidFill>
                  <a:srgbClr val="FF0000"/>
                </a:solidFill>
              </a:rPr>
              <a:t>ved hjelp av partikkelmodellen</a:t>
            </a:r>
          </a:p>
          <a:p>
            <a:endParaRPr lang="nb-NO" sz="2600" dirty="0" smtClean="0"/>
          </a:p>
          <a:p>
            <a:r>
              <a:rPr lang="nb-NO" sz="2600" dirty="0" smtClean="0"/>
              <a:t>forklare </a:t>
            </a:r>
            <a:r>
              <a:rPr lang="nb-NO" sz="2600" dirty="0"/>
              <a:t>hvordan stoffer er bygd opp, og hvordan stoffer kan omdannes ved å bruke begrepene atomer og </a:t>
            </a:r>
            <a:r>
              <a:rPr lang="nb-NO" sz="2600" dirty="0" smtClean="0"/>
              <a:t>molekyler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/>
          </a:p>
          <a:p>
            <a:endParaRPr lang="nb-NO" sz="2600" dirty="0" smtClean="0"/>
          </a:p>
          <a:p>
            <a:r>
              <a:rPr lang="nb-NO" sz="2600" dirty="0" smtClean="0"/>
              <a:t>gjennomføre </a:t>
            </a:r>
            <a:r>
              <a:rPr lang="nb-NO" sz="2600" dirty="0"/>
              <a:t>forsøk med ulike kjemiske reaksjoner og beskrive hva som kjennetegner </a:t>
            </a:r>
            <a:r>
              <a:rPr lang="nb-NO" sz="2600" dirty="0" smtClean="0"/>
              <a:t>dem </a:t>
            </a:r>
            <a:r>
              <a:rPr lang="nb-NO" sz="2600" dirty="0" smtClean="0">
                <a:solidFill>
                  <a:srgbClr val="FF0000"/>
                </a:solidFill>
              </a:rPr>
              <a:t>(partiklene er atomer, molekyler og ioner)</a:t>
            </a:r>
            <a:endParaRPr lang="nb-NO" sz="2600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525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764704"/>
            <a:ext cx="8352928" cy="1143000"/>
          </a:xfrm>
        </p:spPr>
        <p:txBody>
          <a:bodyPr/>
          <a:lstStyle/>
          <a:p>
            <a:r>
              <a:rPr lang="nb-NO" dirty="0" smtClean="0"/>
              <a:t>Mye kan beskrives med partikkelmodellen</a:t>
            </a:r>
            <a:endParaRPr lang="nb-NO" dirty="0"/>
          </a:p>
        </p:txBody>
      </p:sp>
      <p:sp>
        <p:nvSpPr>
          <p:cNvPr id="7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fase, tilstand et stoff er i (aggregattilstand)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gass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væske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nb-NO" dirty="0" smtClean="0"/>
              <a:t>fast stoff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egenskaper for et stoff i forskjellige faser</a:t>
            </a:r>
          </a:p>
          <a:p>
            <a:pPr lvl="1"/>
            <a:r>
              <a:rPr lang="nb-NO" dirty="0" smtClean="0"/>
              <a:t>tetthet</a:t>
            </a:r>
          </a:p>
          <a:p>
            <a:pPr lvl="1"/>
            <a:r>
              <a:rPr lang="nb-NO" dirty="0" smtClean="0"/>
              <a:t>avstand mellom partiklene</a:t>
            </a:r>
          </a:p>
          <a:p>
            <a:pPr lvl="1"/>
            <a:r>
              <a:rPr lang="nb-NO" dirty="0" smtClean="0"/>
              <a:t>krefter mellom partiklene</a:t>
            </a:r>
          </a:p>
          <a:p>
            <a:pPr lvl="1"/>
            <a:r>
              <a:rPr lang="nb-NO" dirty="0" smtClean="0"/>
              <a:t>formbestandighet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temperatur og partiklenes bevegelse i forskjellige faser</a:t>
            </a:r>
          </a:p>
          <a:p>
            <a:pPr marL="514350" indent="-514350">
              <a:buFont typeface="+mj-lt"/>
              <a:buAutoNum type="arabicPeriod"/>
            </a:pPr>
            <a:endParaRPr lang="nb-NO" dirty="0" smtClean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faseoverganger</a:t>
            </a:r>
          </a:p>
        </p:txBody>
      </p:sp>
    </p:spTree>
    <p:extLst>
      <p:ext uri="{BB962C8B-B14F-4D97-AF65-F5344CB8AC3E}">
        <p14:creationId xmlns:p14="http://schemas.microsoft.com/office/powerpoint/2010/main" val="4832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Partikkelmodeller og andre modeller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55" y="1628800"/>
            <a:ext cx="2943225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7" name="Rektangel 6"/>
          <p:cNvSpPr/>
          <p:nvPr/>
        </p:nvSpPr>
        <p:spPr>
          <a:xfrm>
            <a:off x="1179962" y="3429000"/>
            <a:ext cx="2675210" cy="18466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http://www.wired.com/wiredscience/2013/07/is-light-a-wave-or-a-particle/</a:t>
            </a:r>
          </a:p>
        </p:txBody>
      </p:sp>
      <p:sp>
        <p:nvSpPr>
          <p:cNvPr id="9" name="Rektangel 8"/>
          <p:cNvSpPr/>
          <p:nvPr/>
        </p:nvSpPr>
        <p:spPr>
          <a:xfrm>
            <a:off x="5688124" y="6309320"/>
            <a:ext cx="2736304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http://edutech.csun.edu/eduwiki/index.php/Secondary_Science_-_Particles</a:t>
            </a:r>
          </a:p>
        </p:txBody>
      </p:sp>
      <p:sp>
        <p:nvSpPr>
          <p:cNvPr id="10" name="Rektangel 9"/>
          <p:cNvSpPr/>
          <p:nvPr/>
        </p:nvSpPr>
        <p:spPr>
          <a:xfrm>
            <a:off x="5580112" y="3429000"/>
            <a:ext cx="2952328" cy="1846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600" dirty="0">
                <a:solidFill>
                  <a:schemeClr val="tx1"/>
                </a:solidFill>
              </a:rPr>
              <a:t>http://www.blick.ch/life/wissen/cern-forscher-fangen-anti-materie-ein-id63450.html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44" y="1628800"/>
            <a:ext cx="2072864" cy="1574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50" y="4077072"/>
            <a:ext cx="2710253" cy="202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grpSp>
        <p:nvGrpSpPr>
          <p:cNvPr id="8" name="Group 7"/>
          <p:cNvGrpSpPr/>
          <p:nvPr/>
        </p:nvGrpSpPr>
        <p:grpSpPr>
          <a:xfrm>
            <a:off x="683568" y="4077149"/>
            <a:ext cx="3667998" cy="1877489"/>
            <a:chOff x="4576410" y="3660358"/>
            <a:chExt cx="4244062" cy="236621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410" y="3660358"/>
              <a:ext cx="3453534" cy="236621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393" y="4524454"/>
              <a:ext cx="1403079" cy="11592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5913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92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11274" y="839735"/>
            <a:ext cx="8718457" cy="5499202"/>
            <a:chOff x="4797123" y="2132856"/>
            <a:chExt cx="4202070" cy="2827049"/>
          </a:xfrm>
        </p:grpSpPr>
        <p:grpSp>
          <p:nvGrpSpPr>
            <p:cNvPr id="4" name="Group 3"/>
            <p:cNvGrpSpPr/>
            <p:nvPr/>
          </p:nvGrpSpPr>
          <p:grpSpPr>
            <a:xfrm>
              <a:off x="4797123" y="2132856"/>
              <a:ext cx="4032331" cy="1056125"/>
              <a:chOff x="4797123" y="2252605"/>
              <a:chExt cx="4032331" cy="105612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797123" y="2252605"/>
                <a:ext cx="3663309" cy="744347"/>
                <a:chOff x="4797123" y="2252605"/>
                <a:chExt cx="3663309" cy="744347"/>
              </a:xfrm>
            </p:grpSpPr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97123" y="2252605"/>
                  <a:ext cx="735057" cy="7259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1502" y="2261895"/>
                  <a:ext cx="735057" cy="73505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14" name="Group 48"/>
                <p:cNvGrpSpPr>
                  <a:grpSpLocks/>
                </p:cNvGrpSpPr>
                <p:nvPr/>
              </p:nvGrpSpPr>
              <p:grpSpPr bwMode="auto">
                <a:xfrm>
                  <a:off x="7732833" y="2289287"/>
                  <a:ext cx="727599" cy="704395"/>
                  <a:chOff x="2523" y="3044"/>
                  <a:chExt cx="878" cy="850"/>
                </a:xfrm>
              </p:grpSpPr>
              <p:grpSp>
                <p:nvGrpSpPr>
                  <p:cNvPr id="15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2526" y="3044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25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6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7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8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9" name="Rectangle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0" name="Rectangle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1" name="Rectangle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32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  <p:grpSp>
                <p:nvGrpSpPr>
                  <p:cNvPr id="16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523" y="3465"/>
                    <a:ext cx="875" cy="429"/>
                    <a:chOff x="2526" y="3044"/>
                    <a:chExt cx="875" cy="429"/>
                  </a:xfrm>
                </p:grpSpPr>
                <p:sp>
                  <p:nvSpPr>
                    <p:cNvPr id="17" name="Rectangle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2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8" name="Rectangle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52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19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33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0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0" y="3258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1" name="Rectangle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86" y="3044"/>
                      <a:ext cx="215" cy="215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2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77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3" name="Rectangle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66" y="3044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  <p:sp>
                  <p:nvSpPr>
                    <p:cNvPr id="24" name="Rectangl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41" y="3258"/>
                      <a:ext cx="215" cy="215"/>
                    </a:xfrm>
                    <a:prstGeom prst="rect">
                      <a:avLst/>
                    </a:prstGeom>
                    <a:solidFill>
                      <a:srgbClr val="0000FF"/>
                    </a:solidFill>
                    <a:ln w="2857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nb-NO"/>
                    </a:p>
                  </p:txBody>
                </p:sp>
              </p:grpSp>
            </p:grpSp>
          </p:grpSp>
          <p:sp>
            <p:nvSpPr>
              <p:cNvPr id="9" name="TextBox 8"/>
              <p:cNvSpPr txBox="1"/>
              <p:nvPr/>
            </p:nvSpPr>
            <p:spPr>
              <a:xfrm>
                <a:off x="4901379" y="3065802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Metaller</a:t>
                </a:r>
                <a:endParaRPr lang="nb-NO" sz="2400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111391" y="3065802"/>
                <a:ext cx="1115290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Nettverksstoffer</a:t>
                </a:r>
                <a:endParaRPr lang="nb-NO" sz="2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7893350" y="3071396"/>
                <a:ext cx="93610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Salter</a:t>
                </a:r>
                <a:endParaRPr lang="nb-NO" sz="24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454169" y="3716882"/>
              <a:ext cx="3545024" cy="1243023"/>
              <a:chOff x="5454169" y="3716882"/>
              <a:chExt cx="3545024" cy="1243023"/>
            </a:xfrm>
          </p:grpSpPr>
          <p:pic>
            <p:nvPicPr>
              <p:cNvPr id="6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2120" y="3716882"/>
                <a:ext cx="2011918" cy="8642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5454169" y="4722571"/>
                <a:ext cx="3545024" cy="237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 smtClean="0"/>
                  <a:t>Små, store og kjempestore molekyler</a:t>
                </a:r>
                <a:endParaRPr lang="nb-NO" sz="2400" dirty="0"/>
              </a:p>
            </p:txBody>
          </p:sp>
        </p:grp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501" y="4733463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 bwMode="auto">
          <a:xfrm>
            <a:off x="1907704" y="3501008"/>
            <a:ext cx="6984776" cy="3096344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7078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2478" y="404664"/>
            <a:ext cx="7696200" cy="1143000"/>
          </a:xfrm>
        </p:spPr>
        <p:txBody>
          <a:bodyPr/>
          <a:lstStyle/>
          <a:p>
            <a:r>
              <a:rPr lang="nb-NO" dirty="0" smtClean="0"/>
              <a:t>Kort repetisjon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3" y="1484784"/>
            <a:ext cx="8093686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9"/>
          <p:cNvSpPr txBox="1">
            <a:spLocks noChangeArrowheads="1"/>
          </p:cNvSpPr>
          <p:nvPr/>
        </p:nvSpPr>
        <p:spPr bwMode="auto">
          <a:xfrm>
            <a:off x="470783" y="5877272"/>
            <a:ext cx="790375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Bare én type atomer: </a:t>
            </a:r>
            <a:r>
              <a:rPr lang="nb-NO" altLang="nb-NO" i="1" dirty="0" smtClean="0"/>
              <a:t>Grunnstoffer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Minst to forskjellige atomer: </a:t>
            </a:r>
            <a:r>
              <a:rPr lang="nb-NO" altLang="nb-NO" i="1" dirty="0" smtClean="0"/>
              <a:t>Kjemiske forbindelser</a:t>
            </a:r>
            <a:endParaRPr lang="en-US" altLang="nb-NO" i="1" dirty="0"/>
          </a:p>
        </p:txBody>
      </p:sp>
    </p:spTree>
    <p:extLst>
      <p:ext uri="{BB962C8B-B14F-4D97-AF65-F5344CB8AC3E}">
        <p14:creationId xmlns:p14="http://schemas.microsoft.com/office/powerpoint/2010/main" val="39457963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Faser - makro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48264" y="3233583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901306" y="3212976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974750" y="3219941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6206306" y="4031193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algn="ctr">
              <a:defRPr sz="1600"/>
            </a:lvl1pPr>
          </a:lstStyle>
          <a:p>
            <a:pPr algn="l"/>
            <a:r>
              <a:rPr lang="nb-NO" dirty="0"/>
              <a:t>Stoffet fyller hele rommet det befinner seg i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har lav tetthet</a:t>
            </a:r>
          </a:p>
          <a:p>
            <a:pPr algn="l"/>
            <a:endParaRPr lang="nb-NO" dirty="0"/>
          </a:p>
          <a:p>
            <a:pPr algn="l"/>
            <a:r>
              <a:rPr lang="nb-NO" dirty="0"/>
              <a:t>Stoffet kan komprimeres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4010586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former seg etter karet det befinner seg i</a:t>
            </a:r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412800" y="4017551"/>
            <a:ext cx="2178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Stoffet holder formen</a:t>
            </a:r>
          </a:p>
          <a:p>
            <a:endParaRPr lang="nb-NO" sz="1600" dirty="0" smtClean="0"/>
          </a:p>
          <a:p>
            <a:endParaRPr lang="nb-NO" sz="1600" dirty="0" smtClean="0"/>
          </a:p>
          <a:p>
            <a:endParaRPr lang="nb-NO" sz="1600" dirty="0"/>
          </a:p>
          <a:p>
            <a:r>
              <a:rPr lang="nb-NO" sz="1600" dirty="0" smtClean="0"/>
              <a:t>Stoffet har høy tetthet</a:t>
            </a:r>
          </a:p>
          <a:p>
            <a:endParaRPr lang="nb-NO" sz="1600" dirty="0"/>
          </a:p>
          <a:p>
            <a:r>
              <a:rPr lang="nb-NO" sz="1600" dirty="0" smtClean="0"/>
              <a:t>Stoffet kan ikke komprimeres</a:t>
            </a:r>
            <a:endParaRPr lang="nb-NO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1832"/>
            <a:ext cx="974539" cy="1681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16380"/>
            <a:ext cx="1658508" cy="150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83" y="1767330"/>
            <a:ext cx="1359593" cy="135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66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gass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Tetthet i CO</a:t>
            </a:r>
            <a:r>
              <a:rPr lang="nb-NO" baseline="-25000" dirty="0" smtClean="0"/>
              <a:t>2</a:t>
            </a:r>
            <a:r>
              <a:rPr lang="nb-NO" dirty="0" smtClean="0"/>
              <a:t>/luft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81984" y="1892846"/>
            <a:ext cx="2951311" cy="639762"/>
          </a:xfrm>
        </p:spPr>
        <p:txBody>
          <a:bodyPr/>
          <a:lstStyle/>
          <a:p>
            <a:r>
              <a:rPr lang="nb-NO" dirty="0" smtClean="0"/>
              <a:t>Komprimering av luft</a:t>
            </a:r>
            <a:endParaRPr lang="nb-NO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29636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967" y="2490589"/>
            <a:ext cx="30194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7"/>
          <p:cNvSpPr txBox="1">
            <a:spLocks/>
          </p:cNvSpPr>
          <p:nvPr/>
        </p:nvSpPr>
        <p:spPr>
          <a:xfrm>
            <a:off x="5210855" y="5525542"/>
            <a:ext cx="3609617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Demo med avkjøling av luft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52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4770108"/>
            <a:ext cx="7899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nb-NO" sz="2400" dirty="0" smtClean="0"/>
              <a:t>Hell vannet over i bollen.</a:t>
            </a:r>
          </a:p>
          <a:p>
            <a:pPr marL="342900" indent="-342900">
              <a:buAutoNum type="arabicPeriod"/>
            </a:pPr>
            <a:r>
              <a:rPr lang="nb-NO" sz="2400" dirty="0" smtClean="0"/>
              <a:t>Bruk utstyret til å få vannet tilbake i glasset, uten å helle.</a:t>
            </a:r>
            <a:endParaRPr lang="nb-NO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060848"/>
            <a:ext cx="4123727" cy="2614147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52736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48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væsker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3848" y="1628800"/>
            <a:ext cx="2664296" cy="639762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 smtClean="0"/>
              <a:t>Komprimering av vann</a:t>
            </a:r>
            <a:endParaRPr lang="nb-NO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544" y="1628800"/>
            <a:ext cx="216024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b="1" dirty="0" smtClean="0"/>
              <a:t>Tetthet av væsker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Vei 1,0 </a:t>
            </a:r>
            <a:r>
              <a:rPr lang="nb-NO" sz="2000" dirty="0"/>
              <a:t>dL </a:t>
            </a:r>
            <a:endParaRPr lang="nb-NO" sz="2000" dirty="0" smtClean="0"/>
          </a:p>
          <a:p>
            <a:r>
              <a:rPr lang="nb-NO" sz="2000" dirty="0" smtClean="0"/>
              <a:t>vann</a:t>
            </a:r>
          </a:p>
          <a:p>
            <a:r>
              <a:rPr lang="nb-NO" sz="2000" dirty="0" smtClean="0"/>
              <a:t>olje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Hva blir tettheten, i g/</a:t>
            </a:r>
            <a:r>
              <a:rPr lang="nb-NO" sz="2000" dirty="0" err="1" smtClean="0"/>
              <a:t>mL</a:t>
            </a:r>
            <a:r>
              <a:rPr lang="nb-NO" sz="2000" dirty="0" smtClean="0"/>
              <a:t>?</a:t>
            </a:r>
            <a:endParaRPr lang="nb-NO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276872"/>
            <a:ext cx="1876377" cy="941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5"/>
          <p:cNvSpPr txBox="1">
            <a:spLocks/>
          </p:cNvSpPr>
          <p:nvPr/>
        </p:nvSpPr>
        <p:spPr>
          <a:xfrm>
            <a:off x="6433864" y="1484784"/>
            <a:ext cx="2386608" cy="230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</a:t>
            </a:r>
            <a:r>
              <a:rPr lang="nb-NO" sz="2000" dirty="0" smtClean="0">
                <a:hlinkClick r:id="rId4"/>
              </a:rPr>
              <a:t>slime</a:t>
            </a:r>
            <a:r>
              <a:rPr lang="nb-NO" sz="2000" dirty="0" smtClean="0"/>
              <a:t> en væske? </a:t>
            </a:r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</p:txBody>
      </p:sp>
      <p:sp>
        <p:nvSpPr>
          <p:cNvPr id="4" name="Rektangel 3"/>
          <p:cNvSpPr/>
          <p:nvPr/>
        </p:nvSpPr>
        <p:spPr>
          <a:xfrm>
            <a:off x="6433864" y="4285545"/>
            <a:ext cx="1847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Slim lages ved å blande 1 del 4% boraksløsning med 5 deler 4 % polyvinylalkoholløsning og røre godt.</a:t>
            </a:r>
            <a:endParaRPr lang="nb-NO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64" y="2852936"/>
            <a:ext cx="161977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23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faste stoffer</a:t>
            </a:r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101575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>
                <a:hlinkClick r:id="rId3"/>
              </a:rPr>
              <a:t>1. Tetthet for faste stoffer</a:t>
            </a:r>
            <a:r>
              <a:rPr lang="nb-NO" dirty="0" smtClean="0"/>
              <a:t>, eks. terninger, sylindre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96" y="2940764"/>
            <a:ext cx="2697268" cy="183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157192"/>
            <a:ext cx="61926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2. Varmeutvidelse </a:t>
            </a:r>
            <a:r>
              <a:rPr lang="nb-NO" sz="2800" dirty="0"/>
              <a:t>av messing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580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Modeller- mikro</a:t>
            </a:r>
            <a:endParaRPr lang="nb-NO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76256" y="3140968"/>
            <a:ext cx="10801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51920" y="3212976"/>
            <a:ext cx="1678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væske</a:t>
            </a:r>
            <a:endParaRPr lang="en-US" altLang="nb-NO" sz="24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812974" y="3219941"/>
            <a:ext cx="1814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2400" dirty="0"/>
              <a:t>fast stoff</a:t>
            </a:r>
            <a:endParaRPr lang="en-US" altLang="nb-NO" sz="24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6444208" y="4077072"/>
            <a:ext cx="21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beveger seg helt fritt 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402112" y="4077072"/>
            <a:ext cx="2466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til hverandre men kan bevege fritt i forhold til hverandre</a:t>
            </a:r>
            <a:endParaRPr lang="nb-NO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467544" y="4077072"/>
            <a:ext cx="2394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Partiklene er bundet i et fast mønster. De vibrerer uten å bytte plass i mønsteret. </a:t>
            </a:r>
            <a:endParaRPr lang="nb-NO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602320" y="5622339"/>
            <a:ext cx="8178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Uansett fase, partiklene beveger seg fortere ved høy temperatur enn ved lav temperatur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68332"/>
            <a:ext cx="1102501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1768332"/>
            <a:ext cx="95094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68332"/>
            <a:ext cx="1074706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272" y="6452973"/>
            <a:ext cx="24482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dirty="0" smtClean="0"/>
              <a:t>Figur: www.lardbucket.com</a:t>
            </a:r>
            <a:endParaRPr lang="nb-NO" sz="700" dirty="0"/>
          </a:p>
        </p:txBody>
      </p:sp>
    </p:spTree>
    <p:extLst>
      <p:ext uri="{BB962C8B-B14F-4D97-AF65-F5344CB8AC3E}">
        <p14:creationId xmlns:p14="http://schemas.microsoft.com/office/powerpoint/2010/main" val="331837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nb-NO" dirty="0" smtClean="0"/>
              <a:t>Faseoverganger</a:t>
            </a:r>
            <a:endParaRPr lang="nb-NO" dirty="0"/>
          </a:p>
        </p:txBody>
      </p:sp>
      <p:pic>
        <p:nvPicPr>
          <p:cNvPr id="6" name="Picture 4" descr="ga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7759" y="2851152"/>
            <a:ext cx="16383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liquid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533006" y="2874422"/>
            <a:ext cx="16637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6" descr="solid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1044" y="2851152"/>
            <a:ext cx="16510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 flipH="1">
            <a:off x="6729866" y="4597372"/>
            <a:ext cx="6940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gass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 flipH="1">
            <a:off x="3973314" y="4602614"/>
            <a:ext cx="81471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væske</a:t>
            </a:r>
            <a:endParaRPr lang="en-US" altLang="nb-NO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 flipH="1">
            <a:off x="1029494" y="4648588"/>
            <a:ext cx="10541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dirty="0"/>
              <a:t>fast stoff</a:t>
            </a:r>
            <a:endParaRPr lang="en-US" altLang="nb-NO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83185" y="2179167"/>
            <a:ext cx="4449055" cy="421741"/>
            <a:chOff x="2283185" y="2179167"/>
            <a:chExt cx="4449055" cy="421741"/>
          </a:xfrm>
        </p:grpSpPr>
        <p:cxnSp>
          <p:nvCxnSpPr>
            <p:cNvPr id="15" name="Rett pil 14"/>
            <p:cNvCxnSpPr/>
            <p:nvPr/>
          </p:nvCxnSpPr>
          <p:spPr>
            <a:xfrm flipH="1">
              <a:off x="2283185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pil 15"/>
            <p:cNvCxnSpPr/>
            <p:nvPr/>
          </p:nvCxnSpPr>
          <p:spPr>
            <a:xfrm flipH="1">
              <a:off x="5064669" y="2600908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kstSylinder 18"/>
            <p:cNvSpPr txBox="1"/>
            <p:nvPr/>
          </p:nvSpPr>
          <p:spPr>
            <a:xfrm flipH="1">
              <a:off x="5070362" y="2179167"/>
              <a:ext cx="1661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kondensering</a:t>
              </a:r>
              <a:endParaRPr lang="nb-NO" dirty="0"/>
            </a:p>
          </p:txBody>
        </p:sp>
        <p:sp>
          <p:nvSpPr>
            <p:cNvPr id="20" name="TekstSylinder 19"/>
            <p:cNvSpPr txBox="1"/>
            <p:nvPr/>
          </p:nvSpPr>
          <p:spPr>
            <a:xfrm flipH="1">
              <a:off x="2483768" y="2179167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err="1" smtClean="0"/>
                <a:t>størkning</a:t>
              </a:r>
              <a:endParaRPr lang="nb-NO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83185" y="5122472"/>
            <a:ext cx="4161023" cy="418050"/>
            <a:chOff x="2283185" y="5122472"/>
            <a:chExt cx="4161023" cy="418050"/>
          </a:xfrm>
        </p:grpSpPr>
        <p:cxnSp>
          <p:nvCxnSpPr>
            <p:cNvPr id="17" name="Rett pil 16"/>
            <p:cNvCxnSpPr/>
            <p:nvPr/>
          </p:nvCxnSpPr>
          <p:spPr>
            <a:xfrm>
              <a:off x="2283185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pil 17"/>
            <p:cNvCxnSpPr/>
            <p:nvPr/>
          </p:nvCxnSpPr>
          <p:spPr>
            <a:xfrm>
              <a:off x="5064669" y="5122472"/>
              <a:ext cx="133727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kstSylinder 20"/>
            <p:cNvSpPr txBox="1"/>
            <p:nvPr/>
          </p:nvSpPr>
          <p:spPr>
            <a:xfrm flipH="1">
              <a:off x="5055431" y="5171190"/>
              <a:ext cx="13887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fordamping</a:t>
              </a:r>
              <a:endParaRPr lang="nb-NO" dirty="0"/>
            </a:p>
          </p:txBody>
        </p:sp>
        <p:sp>
          <p:nvSpPr>
            <p:cNvPr id="22" name="TekstSylinder 21"/>
            <p:cNvSpPr txBox="1"/>
            <p:nvPr/>
          </p:nvSpPr>
          <p:spPr>
            <a:xfrm flipH="1">
              <a:off x="2381259" y="5171190"/>
              <a:ext cx="10915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smelting</a:t>
              </a:r>
              <a:endParaRPr lang="nb-NO" dirty="0"/>
            </a:p>
          </p:txBody>
        </p:sp>
      </p:grpSp>
      <p:sp>
        <p:nvSpPr>
          <p:cNvPr id="23" name="TekstSylinder 22"/>
          <p:cNvSpPr txBox="1"/>
          <p:nvPr/>
        </p:nvSpPr>
        <p:spPr>
          <a:xfrm flipH="1">
            <a:off x="1971994" y="1268760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0070C0"/>
                </a:solidFill>
              </a:rPr>
              <a:t>Energi avgis, temperaturen avtar</a:t>
            </a:r>
            <a:endParaRPr lang="nb-NO" sz="2400" b="1" dirty="0">
              <a:solidFill>
                <a:srgbClr val="0070C0"/>
              </a:solidFill>
            </a:endParaRPr>
          </a:p>
        </p:txBody>
      </p:sp>
      <p:sp>
        <p:nvSpPr>
          <p:cNvPr id="24" name="TekstSylinder 23"/>
          <p:cNvSpPr txBox="1"/>
          <p:nvPr/>
        </p:nvSpPr>
        <p:spPr>
          <a:xfrm flipH="1">
            <a:off x="1907704" y="5733256"/>
            <a:ext cx="5264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</a:rPr>
              <a:t>Energi </a:t>
            </a:r>
            <a:r>
              <a:rPr lang="nb-NO" sz="2400" b="1" dirty="0" smtClean="0">
                <a:solidFill>
                  <a:srgbClr val="FF0000"/>
                </a:solidFill>
              </a:rPr>
              <a:t>tilføres, temperaturen øker</a:t>
            </a:r>
            <a:endParaRPr lang="nb-NO" sz="2400" b="1" dirty="0">
              <a:solidFill>
                <a:srgbClr val="FF0000"/>
              </a:solidFill>
            </a:endParaRPr>
          </a:p>
        </p:txBody>
      </p:sp>
      <p:cxnSp>
        <p:nvCxnSpPr>
          <p:cNvPr id="25" name="Rett pil 24"/>
          <p:cNvCxnSpPr/>
          <p:nvPr/>
        </p:nvCxnSpPr>
        <p:spPr>
          <a:xfrm flipH="1">
            <a:off x="2123728" y="1916832"/>
            <a:ext cx="4608512" cy="0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tt pil 25"/>
          <p:cNvCxnSpPr/>
          <p:nvPr/>
        </p:nvCxnSpPr>
        <p:spPr>
          <a:xfrm>
            <a:off x="2195736" y="5661248"/>
            <a:ext cx="4536504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733304" y="6525344"/>
            <a:ext cx="326718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nb-NO" altLang="nb-NO" sz="900" dirty="0"/>
              <a:t>Kilde: </a:t>
            </a:r>
            <a:r>
              <a:rPr lang="en-US" altLang="nb-NO" sz="900" dirty="0">
                <a:hlinkClick r:id="rId5"/>
              </a:rPr>
              <a:t>http://</a:t>
            </a:r>
            <a:r>
              <a:rPr lang="en-US" altLang="nb-NO" sz="900" dirty="0" smtClean="0">
                <a:hlinkClick r:id="rId5"/>
              </a:rPr>
              <a:t>www.chem.purdue.edu/gchelp/atoms/states.html</a:t>
            </a:r>
            <a:endParaRPr lang="en-US" altLang="nb-NO" sz="900" dirty="0"/>
          </a:p>
        </p:txBody>
      </p:sp>
    </p:spTree>
    <p:extLst>
      <p:ext uri="{BB962C8B-B14F-4D97-AF65-F5344CB8AC3E}">
        <p14:creationId xmlns:p14="http://schemas.microsoft.com/office/powerpoint/2010/main" val="35112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696200" cy="1143000"/>
          </a:xfrm>
        </p:spPr>
        <p:txBody>
          <a:bodyPr/>
          <a:lstStyle/>
          <a:p>
            <a:r>
              <a:rPr lang="nb-NO" dirty="0" smtClean="0"/>
              <a:t>Fra is til vanndamp</a:t>
            </a:r>
            <a:endParaRPr lang="nb-NO" dirty="0"/>
          </a:p>
        </p:txBody>
      </p:sp>
      <p:sp>
        <p:nvSpPr>
          <p:cNvPr id="21" name="Plassholder for innhold 6"/>
          <p:cNvSpPr txBox="1">
            <a:spLocks/>
          </p:cNvSpPr>
          <p:nvPr/>
        </p:nvSpPr>
        <p:spPr>
          <a:xfrm>
            <a:off x="344203" y="1700809"/>
            <a:ext cx="3651733" cy="23042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 smtClean="0"/>
              <a:t>Er et stoff som holder på å gå over fra væske til gass alltid varmt?</a:t>
            </a:r>
          </a:p>
          <a:p>
            <a:r>
              <a:rPr lang="nb-NO" sz="2000" dirty="0" smtClean="0"/>
              <a:t>Er et stoff som holder på å gå over fra væske til fast stoff alltid kaldt?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25145"/>
            <a:ext cx="2358536" cy="1303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354" y="4715203"/>
            <a:ext cx="1990081" cy="135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9017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Sky 21"/>
          <p:cNvSpPr/>
          <p:nvPr/>
        </p:nvSpPr>
        <p:spPr>
          <a:xfrm>
            <a:off x="5745091" y="2060848"/>
            <a:ext cx="2808312" cy="1167855"/>
          </a:xfrm>
          <a:prstGeom prst="cloud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FF0000"/>
                </a:solidFill>
              </a:rPr>
              <a:t>Forsøk: Kondensering av vanndamp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VGG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blir Varmt (temperaturforandring)</a:t>
            </a:r>
          </a:p>
          <a:p>
            <a:r>
              <a:rPr lang="nb-NO" dirty="0" smtClean="0"/>
              <a:t>Det blir Gult (fargeforandring)</a:t>
            </a:r>
          </a:p>
          <a:p>
            <a:r>
              <a:rPr lang="nb-NO" dirty="0" smtClean="0"/>
              <a:t>Det blir Gass (det dannes nytt stoff)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397026" y="3516818"/>
            <a:ext cx="2925414" cy="2436414"/>
            <a:chOff x="1259632" y="3501008"/>
            <a:chExt cx="2925414" cy="2436414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3933056"/>
              <a:ext cx="2925414" cy="2004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Ellipse 7"/>
            <p:cNvSpPr/>
            <p:nvPr/>
          </p:nvSpPr>
          <p:spPr>
            <a:xfrm>
              <a:off x="1907704" y="3501008"/>
              <a:ext cx="1656184" cy="143423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32041" y="4797152"/>
            <a:ext cx="4043094" cy="1220847"/>
            <a:chOff x="4932040" y="4412345"/>
            <a:chExt cx="4709971" cy="1758565"/>
          </a:xfrm>
        </p:grpSpPr>
        <p:sp>
          <p:nvSpPr>
            <p:cNvPr id="10" name="Rectangle 9"/>
            <p:cNvSpPr/>
            <p:nvPr/>
          </p:nvSpPr>
          <p:spPr>
            <a:xfrm>
              <a:off x="4932040" y="4412345"/>
              <a:ext cx="4709971" cy="1758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baseline="-25000" dirty="0" smtClean="0">
                <a:solidFill>
                  <a:srgbClr val="00B050"/>
                </a:solidFill>
              </a:endParaRP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25265" y="5111607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12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05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4244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53739"/>
            <a:ext cx="5746750" cy="604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1268760"/>
            <a:ext cx="1524000" cy="1030605"/>
          </a:xfrm>
          <a:prstGeom prst="rect">
            <a:avLst/>
          </a:prstGeom>
          <a:noFill/>
        </p:spPr>
      </p:pic>
      <p:pic>
        <p:nvPicPr>
          <p:cNvPr id="4" name="Bilde 3" descr="C:\Users\britsk_adm\AppData\Local\Microsoft\Windows\Temporary Internet Files\Content.Word\IMG_0955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"/>
          <a:stretch/>
        </p:blipFill>
        <p:spPr bwMode="auto">
          <a:xfrm>
            <a:off x="7236296" y="3068960"/>
            <a:ext cx="804545" cy="280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732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9552" y="836712"/>
            <a:ext cx="8496944" cy="1143000"/>
          </a:xfrm>
        </p:spPr>
        <p:txBody>
          <a:bodyPr/>
          <a:lstStyle/>
          <a:p>
            <a:r>
              <a:rPr lang="nb-NO" sz="2800" dirty="0"/>
              <a:t>Komprimering av luft og vann (gass og væske)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198884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nb-NO" sz="1200" b="1" dirty="0" smtClean="0"/>
              <a:t>Hensikt</a:t>
            </a:r>
          </a:p>
          <a:p>
            <a:pPr marL="0" indent="0">
              <a:buNone/>
            </a:pPr>
            <a:r>
              <a:rPr lang="nb-NO" sz="1200" dirty="0" smtClean="0"/>
              <a:t>Hensikten </a:t>
            </a:r>
            <a:r>
              <a:rPr lang="nb-NO" sz="1200" dirty="0"/>
              <a:t>med forsøket er å undersøke om det er mulig å komprimere luft og vann (gass og væske</a:t>
            </a:r>
            <a:r>
              <a:rPr lang="nb-NO" sz="1200" dirty="0" smtClean="0"/>
              <a:t>).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Utstyr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/>
              <a:t>20 </a:t>
            </a:r>
            <a:r>
              <a:rPr lang="nb-NO" sz="1200" dirty="0" err="1"/>
              <a:t>mL</a:t>
            </a:r>
            <a:r>
              <a:rPr lang="nb-NO" sz="1200" dirty="0"/>
              <a:t> </a:t>
            </a:r>
            <a:r>
              <a:rPr lang="nb-NO" sz="1200" dirty="0" smtClean="0"/>
              <a:t>plastsprøyte</a:t>
            </a:r>
          </a:p>
          <a:p>
            <a:pPr marL="0" indent="0">
              <a:buNone/>
            </a:pPr>
            <a:r>
              <a:rPr lang="nb-NO" sz="1200" dirty="0" smtClean="0"/>
              <a:t>vann</a:t>
            </a:r>
            <a:r>
              <a:rPr lang="nb-NO" sz="1200" dirty="0"/>
              <a:t> </a:t>
            </a:r>
          </a:p>
          <a:p>
            <a:pPr marL="0" indent="0">
              <a:buNone/>
            </a:pPr>
            <a:endParaRPr lang="nb-NO" sz="1200" b="1" dirty="0" smtClean="0"/>
          </a:p>
          <a:p>
            <a:pPr marL="0" indent="0">
              <a:buNone/>
            </a:pPr>
            <a:r>
              <a:rPr lang="nb-NO" sz="1200" b="1" dirty="0" smtClean="0"/>
              <a:t>Fremgangsmåte</a:t>
            </a:r>
            <a:endParaRPr lang="nb-NO" sz="1200" b="1" dirty="0"/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luft i plastsprøyten. Press inn stempelet. Hvor mye klarer du å komprimere lufta?</a:t>
            </a:r>
          </a:p>
          <a:p>
            <a:pPr marL="0" lvl="0" indent="0">
              <a:buNone/>
            </a:pPr>
            <a:r>
              <a:rPr lang="nb-NO" sz="1200" dirty="0"/>
              <a:t>Trekk opp 20 </a:t>
            </a:r>
            <a:r>
              <a:rPr lang="nb-NO" sz="1200" dirty="0" err="1"/>
              <a:t>mL</a:t>
            </a:r>
            <a:r>
              <a:rPr lang="nb-NO" sz="1200" dirty="0"/>
              <a:t> vann i plastsprøyten. Press inn stempelet. Hvor mye klarer du å komprimere vannet?</a:t>
            </a:r>
          </a:p>
          <a:p>
            <a:pPr marL="0" indent="0">
              <a:buNone/>
            </a:pPr>
            <a:r>
              <a:rPr lang="nb-NO" sz="1200" dirty="0"/>
              <a:t> </a:t>
            </a:r>
          </a:p>
          <a:p>
            <a:pPr marL="0" indent="0">
              <a:buNone/>
            </a:pPr>
            <a:r>
              <a:rPr lang="nb-NO" sz="1200" b="1" dirty="0"/>
              <a:t>Resultat</a:t>
            </a:r>
          </a:p>
          <a:p>
            <a:pPr marL="0" indent="0">
              <a:buNone/>
            </a:pPr>
            <a:r>
              <a:rPr lang="nb-NO" sz="1200" dirty="0"/>
              <a:t>Noter resultatene.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b="1" dirty="0" smtClean="0"/>
              <a:t>Forklaring</a:t>
            </a:r>
            <a:endParaRPr lang="nb-NO" sz="1200" b="1" dirty="0"/>
          </a:p>
          <a:p>
            <a:pPr marL="0" indent="0">
              <a:buNone/>
            </a:pPr>
            <a:r>
              <a:rPr lang="nb-NO" sz="1200" dirty="0" smtClean="0"/>
              <a:t>Forklar </a:t>
            </a:r>
            <a:r>
              <a:rPr lang="nb-NO" sz="1200" dirty="0"/>
              <a:t>resultatene dine ved hjelp av partikkelmodellen</a:t>
            </a:r>
            <a:r>
              <a:rPr lang="nb-NO" sz="1200" dirty="0" smtClean="0"/>
              <a:t>.</a:t>
            </a:r>
            <a:r>
              <a:rPr lang="nb-NO" sz="1200" dirty="0"/>
              <a:t> </a:t>
            </a:r>
          </a:p>
          <a:p>
            <a:endParaRPr lang="nb-NO" sz="1200" dirty="0"/>
          </a:p>
        </p:txBody>
      </p:sp>
      <p:pic>
        <p:nvPicPr>
          <p:cNvPr id="10" name="Bild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060848"/>
            <a:ext cx="2914650" cy="154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696200" cy="1143000"/>
          </a:xfrm>
        </p:spPr>
        <p:txBody>
          <a:bodyPr/>
          <a:lstStyle/>
          <a:p>
            <a:r>
              <a:rPr lang="nb-NO" sz="2400" dirty="0" smtClean="0"/>
              <a:t>Tetthet til væsker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192" y="1340768"/>
            <a:ext cx="7696200" cy="5256584"/>
          </a:xfrm>
        </p:spPr>
        <p:txBody>
          <a:bodyPr/>
          <a:lstStyle/>
          <a:p>
            <a:pPr marL="0" indent="0">
              <a:buNone/>
            </a:pPr>
            <a:r>
              <a:rPr lang="nb-NO" sz="900" b="1" dirty="0"/>
              <a:t>Hensikt</a:t>
            </a:r>
          </a:p>
          <a:p>
            <a:pPr marL="0" indent="0">
              <a:buNone/>
            </a:pPr>
            <a:r>
              <a:rPr lang="nb-NO" sz="900" dirty="0"/>
              <a:t>Hensikten er å lære en metode for å bestemme tettheten til væsker, og å finne tettheten til matolje og vann.</a:t>
            </a:r>
          </a:p>
          <a:p>
            <a:pPr marL="0" indent="0">
              <a:buNone/>
            </a:pPr>
            <a:endParaRPr lang="nb-NO" sz="900" b="1" dirty="0" smtClean="0"/>
          </a:p>
          <a:p>
            <a:pPr marL="0" indent="0">
              <a:buNone/>
            </a:pPr>
            <a:r>
              <a:rPr lang="nb-NO" sz="900" b="1" dirty="0" smtClean="0"/>
              <a:t>Utstyr</a:t>
            </a:r>
            <a:endParaRPr lang="nb-NO" sz="900" b="1" dirty="0"/>
          </a:p>
          <a:p>
            <a:pPr marL="0" indent="0">
              <a:buNone/>
            </a:pPr>
            <a:r>
              <a:rPr lang="nb-NO" sz="900" dirty="0"/>
              <a:t>vekt (nøyaktighet 1 g eller 0,1 g)</a:t>
            </a:r>
          </a:p>
          <a:p>
            <a:pPr marL="0" indent="0">
              <a:buNone/>
            </a:pPr>
            <a:r>
              <a:rPr lang="nb-NO" sz="900" dirty="0"/>
              <a:t>1 tomt plastbeger</a:t>
            </a:r>
          </a:p>
          <a:p>
            <a:pPr marL="0" indent="0">
              <a:buNone/>
            </a:pPr>
            <a:r>
              <a:rPr lang="nb-NO" sz="900" dirty="0"/>
              <a:t>1 plastbeger med 1 </a:t>
            </a:r>
            <a:r>
              <a:rPr lang="nb-NO" sz="900" dirty="0" err="1"/>
              <a:t>dL</a:t>
            </a:r>
            <a:r>
              <a:rPr lang="nb-NO" sz="900" dirty="0"/>
              <a:t> vann</a:t>
            </a:r>
          </a:p>
          <a:p>
            <a:pPr marL="0" indent="0">
              <a:buNone/>
            </a:pPr>
            <a:r>
              <a:rPr lang="nb-NO" sz="900" dirty="0"/>
              <a:t>1 plastbeger med 1 </a:t>
            </a:r>
            <a:r>
              <a:rPr lang="nb-NO" sz="900" dirty="0" err="1"/>
              <a:t>dL</a:t>
            </a:r>
            <a:r>
              <a:rPr lang="nb-NO" sz="900" dirty="0"/>
              <a:t> matolje</a:t>
            </a:r>
          </a:p>
          <a:p>
            <a:pPr marL="0" indent="0">
              <a:buNone/>
            </a:pPr>
            <a:r>
              <a:rPr lang="nb-NO" sz="900" dirty="0" smtClean="0"/>
              <a:t>Kalkulator</a:t>
            </a:r>
          </a:p>
          <a:p>
            <a:pPr marL="0" indent="0">
              <a:buNone/>
            </a:pPr>
            <a:endParaRPr lang="nb-NO" sz="900" dirty="0"/>
          </a:p>
          <a:p>
            <a:pPr marL="0" indent="0">
              <a:buNone/>
            </a:pPr>
            <a:r>
              <a:rPr lang="nb-NO" sz="900" b="1" dirty="0"/>
              <a:t>Fremgangsmåte</a:t>
            </a:r>
          </a:p>
          <a:p>
            <a:pPr lvl="0"/>
            <a:r>
              <a:rPr lang="nb-NO" sz="900" dirty="0"/>
              <a:t>Lag en hypotese ut i fra spørsmålet: </a:t>
            </a:r>
            <a:r>
              <a:rPr lang="nb-NO" sz="900" i="1" dirty="0"/>
              <a:t>Hvilken væske har høyest tetthet: Matolje eller vann?</a:t>
            </a:r>
            <a:r>
              <a:rPr lang="nb-NO" sz="900" dirty="0"/>
              <a:t> Husk at en hypotese må være begrunnet. Skriv hypotesen, med begrunnelse, nedenfor.</a:t>
            </a:r>
          </a:p>
          <a:p>
            <a:pPr lvl="0"/>
            <a:r>
              <a:rPr lang="nb-NO" sz="900" dirty="0"/>
              <a:t>vei det tomme plastbegeret, og noter massen i tabellen nedenfor.</a:t>
            </a:r>
          </a:p>
          <a:p>
            <a:pPr lvl="0"/>
            <a:r>
              <a:rPr lang="nb-NO" sz="900" dirty="0"/>
              <a:t>Vei begeret med vann, og noter massen i tabellen nedenfor. </a:t>
            </a:r>
          </a:p>
          <a:p>
            <a:pPr lvl="0"/>
            <a:r>
              <a:rPr lang="nb-NO" sz="900" dirty="0"/>
              <a:t>Vei begeret med matolje, og noter massen i tabellen nedenfor. </a:t>
            </a:r>
          </a:p>
          <a:p>
            <a:pPr lvl="0"/>
            <a:r>
              <a:rPr lang="nb-NO" sz="900" dirty="0"/>
              <a:t>Regn ut massen av matoljen og massen av vannet.</a:t>
            </a:r>
          </a:p>
          <a:p>
            <a:pPr lvl="0"/>
            <a:r>
              <a:rPr lang="nb-NO" sz="900" dirty="0"/>
              <a:t>Gjør om volumet av olje og vann til </a:t>
            </a:r>
            <a:r>
              <a:rPr lang="nb-NO" sz="900" dirty="0" err="1"/>
              <a:t>mL</a:t>
            </a:r>
            <a:r>
              <a:rPr lang="nb-NO" sz="900" dirty="0"/>
              <a:t>, og skriv det i tabellen.</a:t>
            </a:r>
          </a:p>
          <a:p>
            <a:pPr lvl="0"/>
            <a:r>
              <a:rPr lang="nb-NO" sz="900" dirty="0"/>
              <a:t>Regn ut massetettheten til vann og matolje i g/</a:t>
            </a:r>
            <a:r>
              <a:rPr lang="nb-NO" sz="900" dirty="0" err="1"/>
              <a:t>mL</a:t>
            </a:r>
            <a:r>
              <a:rPr lang="nb-NO" sz="900" dirty="0"/>
              <a:t>. Ha med ett desimaltall i beregninger og svar. </a:t>
            </a:r>
          </a:p>
          <a:p>
            <a:pPr lvl="0"/>
            <a:r>
              <a:rPr lang="nb-NO" sz="900" dirty="0"/>
              <a:t>Skriv en konklusjon til hypotesen din. </a:t>
            </a:r>
          </a:p>
          <a:p>
            <a:pPr marL="0" indent="0">
              <a:buNone/>
            </a:pPr>
            <a:endParaRPr lang="nb-NO" sz="1100" b="1" dirty="0" smtClean="0"/>
          </a:p>
          <a:p>
            <a:pPr marL="0" indent="0">
              <a:buNone/>
            </a:pPr>
            <a:r>
              <a:rPr lang="nb-NO" sz="1000" b="1" dirty="0" smtClean="0"/>
              <a:t>Resultater</a:t>
            </a:r>
            <a:endParaRPr lang="nb-NO" sz="1000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841686"/>
              </p:ext>
            </p:extLst>
          </p:nvPr>
        </p:nvGraphicFramePr>
        <p:xfrm>
          <a:off x="501486" y="5085184"/>
          <a:ext cx="6734810" cy="1472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4725"/>
                <a:gridCol w="2244725"/>
                <a:gridCol w="224536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Vann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Matolje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Massen til beger +innhold (g) 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Massen til tomt beger (g)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Massen til innholdet (g)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Volum (mL)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Tetthet (g/mL)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80728"/>
            <a:ext cx="2594471" cy="18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n-28-aug-2014-2 (2)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ntn-28-aug-2014-2 (2)</Template>
  <TotalTime>11273</TotalTime>
  <Words>1056</Words>
  <Application>Microsoft Office PowerPoint</Application>
  <PresentationFormat>On-screen Show (4:3)</PresentationFormat>
  <Paragraphs>240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ntn-28-aug-2014-2 (2)</vt:lpstr>
      <vt:lpstr> Partikkelmodellen</vt:lpstr>
      <vt:lpstr>PowerPoint Presentation</vt:lpstr>
      <vt:lpstr>PowerPoint Presentation</vt:lpstr>
      <vt:lpstr>Partikkelmodellen er sentral på mellomtrinnet </vt:lpstr>
      <vt:lpstr>Mye kan beskrives med partikkelmodellen</vt:lpstr>
      <vt:lpstr>Partikkelmodeller og andre modeller</vt:lpstr>
      <vt:lpstr>Kort repetisjon</vt:lpstr>
      <vt:lpstr>PowerPoint Presentation</vt:lpstr>
      <vt:lpstr>Kort repetisjon</vt:lpstr>
      <vt:lpstr>Faser - makro</vt:lpstr>
      <vt:lpstr>Forsøk med gass</vt:lpstr>
      <vt:lpstr>Oppgave</vt:lpstr>
      <vt:lpstr>Forsøk med væsker</vt:lpstr>
      <vt:lpstr>Forsøk med faste stoffer</vt:lpstr>
      <vt:lpstr>Modeller- mikro</vt:lpstr>
      <vt:lpstr>Faseoverganger</vt:lpstr>
      <vt:lpstr>Fra is til vanndamp</vt:lpstr>
      <vt:lpstr>VGG</vt:lpstr>
      <vt:lpstr>VGG reaksjonen</vt:lpstr>
      <vt:lpstr>PowerPoint Presentation</vt:lpstr>
      <vt:lpstr>PowerPoint Presentation</vt:lpstr>
      <vt:lpstr>Komprimering av luft og vann (gass og væske) </vt:lpstr>
      <vt:lpstr>Tetthet til væsker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Oppbygning av stoffer Kjemiske endringer</dc:title>
  <dc:creator>Brit Skaugrud</dc:creator>
  <cp:lastModifiedBy>Svein Tveit</cp:lastModifiedBy>
  <cp:revision>45</cp:revision>
  <cp:lastPrinted>2016-02-08T09:59:13Z</cp:lastPrinted>
  <dcterms:created xsi:type="dcterms:W3CDTF">2015-02-23T09:14:16Z</dcterms:created>
  <dcterms:modified xsi:type="dcterms:W3CDTF">2016-03-01T08:19:24Z</dcterms:modified>
</cp:coreProperties>
</file>