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8" r:id="rId2"/>
    <p:sldId id="304" r:id="rId3"/>
    <p:sldId id="298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25" r:id="rId14"/>
    <p:sldId id="317" r:id="rId15"/>
    <p:sldId id="318" r:id="rId16"/>
    <p:sldId id="319" r:id="rId17"/>
    <p:sldId id="315" r:id="rId18"/>
    <p:sldId id="316" r:id="rId19"/>
    <p:sldId id="321" r:id="rId20"/>
    <p:sldId id="322" r:id="rId21"/>
    <p:sldId id="323" r:id="rId22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96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62580-C89A-45C0-BA96-2182B862AB28}" type="datetimeFigureOut">
              <a:rPr lang="nb-NO" smtClean="0"/>
              <a:t>23.02.2015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22791-BE39-4369-B2E0-6E0819826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13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23.02.2015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Også store partikler som støvpartikler.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034FC-21A3-4EE4-8243-FEDA23B35FF8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7224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 smtClean="0"/>
              <a:t>Egenskaper ved gasser, på makronivå</a:t>
            </a:r>
          </a:p>
          <a:p>
            <a:r>
              <a:rPr lang="nb-NO" dirty="0" smtClean="0"/>
              <a:t>tetthet er en egenskap som er knyttet til stoffet, ikke partiklene. </a:t>
            </a:r>
            <a:r>
              <a:rPr lang="nb-NO" sz="1000" dirty="0" smtClean="0"/>
              <a:t>(Demo med lys 1 og lys 2)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farge er en egenskap som er knyttet til stoffet, ikke partiklene.</a:t>
            </a:r>
          </a:p>
          <a:p>
            <a:endParaRPr lang="nb-NO" dirty="0" smtClean="0"/>
          </a:p>
          <a:p>
            <a:r>
              <a:rPr lang="nb-NO" dirty="0" smtClean="0"/>
              <a:t>lukt er stoffer i gassform</a:t>
            </a:r>
          </a:p>
          <a:p>
            <a:endParaRPr lang="nb-NO" dirty="0" smtClean="0"/>
          </a:p>
          <a:p>
            <a:r>
              <a:rPr lang="nb-NO" dirty="0" smtClean="0"/>
              <a:t>stoffet sprer seg jevnt i hele rommet det er i</a:t>
            </a:r>
          </a:p>
          <a:p>
            <a:endParaRPr lang="nb-NO" dirty="0" smtClean="0"/>
          </a:p>
          <a:p>
            <a:r>
              <a:rPr lang="nb-NO" dirty="0" smtClean="0"/>
              <a:t>kan komprimeres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155A1-6CCF-43B8-8F8B-466F835C0E68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6695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Kuber/sylindere</a:t>
            </a:r>
            <a:r>
              <a:rPr lang="nb-NO" baseline="0" dirty="0" smtClean="0"/>
              <a:t> til undersøkelse av tetthet av faste stoffer.</a:t>
            </a:r>
          </a:p>
          <a:p>
            <a:endParaRPr lang="nb-NO" baseline="0" dirty="0" smtClean="0"/>
          </a:p>
          <a:p>
            <a:pPr marL="0" indent="0">
              <a:buNone/>
            </a:pPr>
            <a:r>
              <a:rPr lang="nb-NO" dirty="0" smtClean="0"/>
              <a:t>Sentrale egenskaper for væsker </a:t>
            </a:r>
          </a:p>
          <a:p>
            <a:r>
              <a:rPr lang="nb-NO" dirty="0" smtClean="0"/>
              <a:t>tetthet</a:t>
            </a:r>
          </a:p>
          <a:p>
            <a:pPr lvl="1"/>
            <a:r>
              <a:rPr lang="nb-NO" dirty="0" smtClean="0"/>
              <a:t>se hvordan is flyter i forskjellige væsker</a:t>
            </a:r>
          </a:p>
          <a:p>
            <a:pPr lvl="1"/>
            <a:r>
              <a:rPr lang="nb-NO" dirty="0" smtClean="0"/>
              <a:t>sammenlign tetthet i forskjellige væsker</a:t>
            </a:r>
          </a:p>
          <a:p>
            <a:r>
              <a:rPr lang="nb-NO" dirty="0" smtClean="0"/>
              <a:t>kan ikke komprimeres</a:t>
            </a:r>
          </a:p>
          <a:p>
            <a:r>
              <a:rPr lang="nb-NO" dirty="0" smtClean="0"/>
              <a:t>husk at vann er et meget spesielt stoff</a:t>
            </a:r>
          </a:p>
          <a:p>
            <a:r>
              <a:rPr lang="nb-NO" dirty="0" smtClean="0"/>
              <a:t>Er Slim en væske eller et fast stoff?</a:t>
            </a:r>
          </a:p>
          <a:p>
            <a:pPr marL="400050" lvl="1" indent="0">
              <a:buNone/>
            </a:pPr>
            <a:r>
              <a:rPr lang="nb-NO" sz="1400" dirty="0" smtClean="0"/>
              <a:t>Slim lages ved å blande 1 del 4% boraksløsning med 5 deler 4 % polyvinylalkoholløsning og røre godt.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034FC-21A3-4EE4-8243-FEDA23B35FF8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8105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Sentrale egenskaper for faste stoffer</a:t>
            </a:r>
          </a:p>
          <a:p>
            <a:r>
              <a:rPr lang="nb-NO" dirty="0" smtClean="0"/>
              <a:t>tetthet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155A1-6CCF-43B8-8F8B-466F835C0E68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9965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dirty="0" smtClean="0"/>
              <a:t>Brit Skaugrud og Svein Tveit - </a:t>
            </a:r>
            <a:r>
              <a:rPr lang="nb-NO" dirty="0" err="1" smtClean="0"/>
              <a:t>Skolelab</a:t>
            </a:r>
            <a:r>
              <a:rPr lang="nb-NO" dirty="0" smtClean="0"/>
              <a:t>-kjemi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34718"/>
            <a:ext cx="1617167" cy="68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hyperlink" Target="http://www.mn.uio.no/kjemi/forskning/grupper/skole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skolelab@kjemi.uio.no" TargetMode="External"/><Relationship Id="rId5" Type="http://schemas.openxmlformats.org/officeDocument/2006/relationships/hyperlink" Target="http://www.instagram.com/skolelabkjemi" TargetMode="External"/><Relationship Id="rId4" Type="http://schemas.openxmlformats.org/officeDocument/2006/relationships/hyperlink" Target="http://www.facebook.com/skolelabkjemi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hyperlink" Target="http://www.chem.purdue.edu/gchelp/atoms/states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chem.purdue.edu/gchelp/atoms/states.html" TargetMode="External"/><Relationship Id="rId4" Type="http://schemas.openxmlformats.org/officeDocument/2006/relationships/image" Target="../media/image30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png"/><Relationship Id="rId7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45.emf"/><Relationship Id="rId4" Type="http://schemas.openxmlformats.org/officeDocument/2006/relationships/image" Target="../media/image44.png"/><Relationship Id="rId9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2862064"/>
            <a:ext cx="7543800" cy="1143000"/>
          </a:xfrm>
        </p:spPr>
        <p:txBody>
          <a:bodyPr>
            <a:normAutofit fontScale="90000"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/>
            </a:r>
            <a:b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Partikkelmodellen</a:t>
            </a:r>
            <a:endParaRPr lang="nb-NO" sz="5400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Maiandra GD" panose="020E0502030308020204" pitchFamily="34" charset="0"/>
              <a:ea typeface="Batang" panose="02030600000101010101" pitchFamily="18" charset="-127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4149080"/>
            <a:ext cx="7543800" cy="936104"/>
          </a:xfrm>
        </p:spPr>
        <p:txBody>
          <a:bodyPr/>
          <a:lstStyle/>
          <a:p>
            <a:r>
              <a:rPr lang="nb-NO" sz="2400" dirty="0" smtClean="0"/>
              <a:t>Nøkler til naturfag  </a:t>
            </a:r>
            <a:r>
              <a:rPr lang="nb-NO" sz="2400" dirty="0" smtClean="0"/>
              <a:t>24. - 26. februar 2015</a:t>
            </a:r>
            <a:endParaRPr lang="nb-NO" sz="2400" dirty="0" smtClean="0"/>
          </a:p>
          <a:p>
            <a:r>
              <a:rPr lang="nb-NO" sz="1600" dirty="0" smtClean="0"/>
              <a:t>Kursdeltakerne har «studentrollen»</a:t>
            </a:r>
            <a:endParaRPr lang="nb-NO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373216"/>
            <a:ext cx="1584176" cy="12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625" y="5373216"/>
            <a:ext cx="3320823" cy="140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2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6132214" y="23187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hlinkClick r:id="rId2"/>
              </a:rPr>
              <a:t>Skolelab</a:t>
            </a:r>
            <a:r>
              <a:rPr lang="nb-NO" dirty="0" smtClean="0">
                <a:hlinkClick r:id="rId2"/>
              </a:rPr>
              <a:t>-kjemi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5183033" cy="481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132214" y="2966812"/>
            <a:ext cx="1331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Facebook</a:t>
            </a:r>
            <a:endParaRPr lang="nb-NO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Instagram</a:t>
            </a:r>
            <a:endParaRPr lang="nb-NO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32214" y="3953552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hlinkClick r:id="rId6"/>
              </a:rPr>
              <a:t>skolelab@kjemi.uio.no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154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980728"/>
            <a:ext cx="7696200" cy="51152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b="1" i="1" dirty="0" smtClean="0"/>
              <a:t>H</a:t>
            </a:r>
            <a:r>
              <a:rPr lang="nb-NO" i="1" dirty="0" smtClean="0"/>
              <a:t>ensikten </a:t>
            </a:r>
            <a:r>
              <a:rPr lang="nb-NO" i="1" dirty="0" smtClean="0"/>
              <a:t>med denne økten er </a:t>
            </a:r>
            <a:r>
              <a:rPr lang="nb-NO" i="1" dirty="0" smtClean="0"/>
              <a:t>å gi kursdeltakerne </a:t>
            </a:r>
          </a:p>
          <a:p>
            <a:r>
              <a:rPr lang="nb-NO" dirty="0" smtClean="0"/>
              <a:t>ideer </a:t>
            </a:r>
            <a:r>
              <a:rPr lang="nb-NO" dirty="0" smtClean="0"/>
              <a:t>til noe å lure </a:t>
            </a:r>
            <a:r>
              <a:rPr lang="nb-NO" dirty="0" smtClean="0"/>
              <a:t>på</a:t>
            </a:r>
          </a:p>
          <a:p>
            <a:r>
              <a:rPr lang="nb-NO" dirty="0" smtClean="0"/>
              <a:t>ideer til praktiske forsøk</a:t>
            </a:r>
          </a:p>
          <a:p>
            <a:r>
              <a:rPr lang="nb-NO" dirty="0" smtClean="0"/>
              <a:t>noe hjelp til å finne svar</a:t>
            </a:r>
            <a:br>
              <a:rPr lang="nb-NO" dirty="0" smtClean="0"/>
            </a:br>
            <a:endParaRPr lang="nb-NO" dirty="0" smtClean="0"/>
          </a:p>
          <a:p>
            <a:pPr marL="0" indent="0">
              <a:buNone/>
            </a:pPr>
            <a:r>
              <a:rPr lang="nb-NO" b="1" i="1" dirty="0" smtClean="0"/>
              <a:t>Ø</a:t>
            </a:r>
            <a:r>
              <a:rPr lang="nb-NO" i="1" dirty="0" smtClean="0"/>
              <a:t>nsket </a:t>
            </a:r>
            <a:r>
              <a:rPr lang="nb-NO" b="1" i="1" dirty="0" smtClean="0"/>
              <a:t>R</a:t>
            </a:r>
            <a:r>
              <a:rPr lang="nb-NO" i="1" dirty="0" smtClean="0"/>
              <a:t>esultat </a:t>
            </a:r>
            <a:r>
              <a:rPr lang="nb-NO" i="1" dirty="0" smtClean="0"/>
              <a:t>av denne økten er </a:t>
            </a:r>
            <a:r>
              <a:rPr lang="nb-NO" i="1" dirty="0" smtClean="0"/>
              <a:t>at kursdeltakerne </a:t>
            </a:r>
            <a:r>
              <a:rPr lang="nb-NO" i="1" dirty="0" smtClean="0"/>
              <a:t>skal kunne</a:t>
            </a:r>
            <a:endParaRPr lang="nb-NO" i="1" dirty="0" smtClean="0"/>
          </a:p>
          <a:p>
            <a:r>
              <a:rPr lang="nb-NO" dirty="0" smtClean="0"/>
              <a:t>beskrive tre faser og felles og forskjellige egenskaper til fasene</a:t>
            </a:r>
          </a:p>
          <a:p>
            <a:r>
              <a:rPr lang="nb-NO" dirty="0" smtClean="0"/>
              <a:t>beskrive faseoverganger</a:t>
            </a:r>
            <a:endParaRPr lang="nb-NO" dirty="0" smtClean="0"/>
          </a:p>
          <a:p>
            <a:r>
              <a:rPr lang="nb-NO" dirty="0" smtClean="0"/>
              <a:t>gjennomføre enkle </a:t>
            </a:r>
            <a:r>
              <a:rPr lang="nb-NO" dirty="0" smtClean="0"/>
              <a:t>forsøk </a:t>
            </a:r>
            <a:r>
              <a:rPr lang="nb-NO" dirty="0" smtClean="0"/>
              <a:t>med elever</a:t>
            </a:r>
            <a:endParaRPr lang="nb-NO" dirty="0" smtClean="0"/>
          </a:p>
          <a:p>
            <a:r>
              <a:rPr lang="nb-NO" dirty="0" smtClean="0"/>
              <a:t>finne hjelp til selvhjelp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3</a:t>
            </a:fld>
            <a:endParaRPr lang="nb-NO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229200"/>
            <a:ext cx="936104" cy="128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86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Partikkelmodellen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sz="half" idx="1"/>
          </p:nvPr>
        </p:nvSpPr>
        <p:spPr>
          <a:xfrm>
            <a:off x="4853880" y="1955973"/>
            <a:ext cx="4038600" cy="4525963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 smtClean="0"/>
              <a:t>fase, tilstand et stoff er i (aggregattilstand)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dirty="0" smtClean="0"/>
              <a:t>gass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dirty="0" smtClean="0"/>
              <a:t>væske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dirty="0" smtClean="0"/>
              <a:t>fast stoff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egenskaper for et stoff i forskjellige faser</a:t>
            </a:r>
          </a:p>
          <a:p>
            <a:pPr lvl="1"/>
            <a:r>
              <a:rPr lang="nb-NO" dirty="0" smtClean="0"/>
              <a:t>tetthet</a:t>
            </a:r>
          </a:p>
          <a:p>
            <a:pPr lvl="1"/>
            <a:r>
              <a:rPr lang="nb-NO" dirty="0" smtClean="0"/>
              <a:t>avstand mellom partiklene</a:t>
            </a:r>
          </a:p>
          <a:p>
            <a:pPr lvl="1"/>
            <a:r>
              <a:rPr lang="nb-NO" dirty="0" smtClean="0"/>
              <a:t>krefter mellom partiklene</a:t>
            </a:r>
          </a:p>
          <a:p>
            <a:pPr lvl="1"/>
            <a:r>
              <a:rPr lang="nb-NO" dirty="0" smtClean="0"/>
              <a:t>formbestandighet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temperatur og partiklenes bevegelse i forskjellige faser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faseoverganger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half" idx="2"/>
          </p:nvPr>
        </p:nvSpPr>
        <p:spPr>
          <a:xfrm>
            <a:off x="251520" y="2071389"/>
            <a:ext cx="4038600" cy="4525963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beskrive sentrale egenskaper ved gasser, væsker, faste stoffer og faseoverganger </a:t>
            </a:r>
            <a:r>
              <a:rPr lang="nb-NO" dirty="0">
                <a:solidFill>
                  <a:srgbClr val="FF0000"/>
                </a:solidFill>
              </a:rPr>
              <a:t>ved hjelp av partikkelmodellen</a:t>
            </a:r>
          </a:p>
          <a:p>
            <a:endParaRPr lang="nb-NO" dirty="0" smtClean="0"/>
          </a:p>
          <a:p>
            <a:r>
              <a:rPr lang="nb-NO" dirty="0" smtClean="0"/>
              <a:t>forklare </a:t>
            </a:r>
            <a:r>
              <a:rPr lang="nb-NO" dirty="0"/>
              <a:t>hvordan stoffer er bygd opp, og hvordan stoffer kan omdannes ved å bruke begrepene atomer og </a:t>
            </a:r>
            <a:r>
              <a:rPr lang="nb-NO" dirty="0" smtClean="0"/>
              <a:t>molekyler </a:t>
            </a:r>
            <a:r>
              <a:rPr lang="nb-NO" dirty="0" smtClean="0">
                <a:solidFill>
                  <a:srgbClr val="FF0000"/>
                </a:solidFill>
              </a:rPr>
              <a:t>(partiklene er atomer, molekyler og ioner)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gjennomføre </a:t>
            </a:r>
            <a:r>
              <a:rPr lang="nb-NO" dirty="0"/>
              <a:t>forsøk med ulike kjemiske reaksjoner og beskrive hva som kjennetegner </a:t>
            </a:r>
            <a:r>
              <a:rPr lang="nb-NO" dirty="0" smtClean="0"/>
              <a:t>dem </a:t>
            </a:r>
            <a:r>
              <a:rPr lang="nb-NO" dirty="0" smtClean="0">
                <a:solidFill>
                  <a:srgbClr val="FF0000"/>
                </a:solidFill>
              </a:rPr>
              <a:t>(partiklene er atomer, molekyler og ioner)</a:t>
            </a:r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738536" cy="365125"/>
          </a:xfrm>
        </p:spPr>
        <p:txBody>
          <a:bodyPr/>
          <a:lstStyle/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252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 smtClean="0"/>
              <a:t>Partikkelmodeller og andre modeller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55" y="1628800"/>
            <a:ext cx="2943225" cy="1552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7" name="Rektangel 6"/>
          <p:cNvSpPr/>
          <p:nvPr/>
        </p:nvSpPr>
        <p:spPr>
          <a:xfrm>
            <a:off x="1179962" y="3429000"/>
            <a:ext cx="2675210" cy="18466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600" dirty="0">
                <a:solidFill>
                  <a:schemeClr val="tx1"/>
                </a:solidFill>
              </a:rPr>
              <a:t>http://www.wired.com/wiredscience/2013/07/is-light-a-wave-or-a-particle/</a:t>
            </a:r>
          </a:p>
        </p:txBody>
      </p:sp>
      <p:sp>
        <p:nvSpPr>
          <p:cNvPr id="9" name="Rektangel 8"/>
          <p:cNvSpPr/>
          <p:nvPr/>
        </p:nvSpPr>
        <p:spPr>
          <a:xfrm>
            <a:off x="5688124" y="6309320"/>
            <a:ext cx="2736304" cy="1846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600" dirty="0">
                <a:solidFill>
                  <a:schemeClr val="tx1"/>
                </a:solidFill>
              </a:rPr>
              <a:t>http://edutech.csun.edu/eduwiki/index.php/Secondary_Science_-_Particles</a:t>
            </a:r>
          </a:p>
        </p:txBody>
      </p:sp>
      <p:sp>
        <p:nvSpPr>
          <p:cNvPr id="10" name="Rektangel 9"/>
          <p:cNvSpPr/>
          <p:nvPr/>
        </p:nvSpPr>
        <p:spPr>
          <a:xfrm>
            <a:off x="5580112" y="3429000"/>
            <a:ext cx="2952328" cy="1846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600" dirty="0">
                <a:solidFill>
                  <a:schemeClr val="tx1"/>
                </a:solidFill>
              </a:rPr>
              <a:t>http://www.blick.ch/life/wissen/cern-forscher-fangen-anti-materie-ein-id63450.html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44" y="1628800"/>
            <a:ext cx="2072864" cy="1574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150" y="4077072"/>
            <a:ext cx="2710253" cy="2021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grpSp>
        <p:nvGrpSpPr>
          <p:cNvPr id="8" name="Group 7"/>
          <p:cNvGrpSpPr/>
          <p:nvPr/>
        </p:nvGrpSpPr>
        <p:grpSpPr>
          <a:xfrm>
            <a:off x="683568" y="4077149"/>
            <a:ext cx="3667998" cy="1877489"/>
            <a:chOff x="4576410" y="3660358"/>
            <a:chExt cx="4244062" cy="236621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410" y="3660358"/>
              <a:ext cx="3453534" cy="236621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7393" y="4524454"/>
              <a:ext cx="1403079" cy="115925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913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Kort repetisjon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04" y="2158723"/>
            <a:ext cx="3717622" cy="1918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 Box 89"/>
          <p:cNvSpPr txBox="1">
            <a:spLocks noChangeArrowheads="1"/>
          </p:cNvSpPr>
          <p:nvPr/>
        </p:nvSpPr>
        <p:spPr bwMode="auto">
          <a:xfrm>
            <a:off x="323528" y="5164450"/>
            <a:ext cx="790375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Bare én type atomer: </a:t>
            </a:r>
            <a:r>
              <a:rPr lang="nb-NO" altLang="nb-NO" i="1" dirty="0" smtClean="0"/>
              <a:t>Grunnstoffer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Minst to forskjellige atomer: </a:t>
            </a:r>
            <a:r>
              <a:rPr lang="nb-NO" altLang="nb-NO" i="1" dirty="0" smtClean="0"/>
              <a:t>Kjemiske forbindelser</a:t>
            </a:r>
            <a:endParaRPr lang="en-US" altLang="nb-NO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6</a:t>
            </a:fld>
            <a:endParaRPr lang="nb-NO"/>
          </a:p>
        </p:txBody>
      </p:sp>
      <p:grpSp>
        <p:nvGrpSpPr>
          <p:cNvPr id="31" name="Group 30"/>
          <p:cNvGrpSpPr/>
          <p:nvPr/>
        </p:nvGrpSpPr>
        <p:grpSpPr>
          <a:xfrm>
            <a:off x="4734205" y="2132856"/>
            <a:ext cx="3915421" cy="2885860"/>
            <a:chOff x="4734205" y="2132856"/>
            <a:chExt cx="3915421" cy="2885860"/>
          </a:xfrm>
        </p:grpSpPr>
        <p:grpSp>
          <p:nvGrpSpPr>
            <p:cNvPr id="28" name="Group 27"/>
            <p:cNvGrpSpPr/>
            <p:nvPr/>
          </p:nvGrpSpPr>
          <p:grpSpPr>
            <a:xfrm>
              <a:off x="4734205" y="2132856"/>
              <a:ext cx="3915421" cy="1151751"/>
              <a:chOff x="4734205" y="2252605"/>
              <a:chExt cx="3915421" cy="1151751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4797123" y="2252605"/>
                <a:ext cx="3663309" cy="744347"/>
                <a:chOff x="4797123" y="2252605"/>
                <a:chExt cx="3663309" cy="744347"/>
              </a:xfrm>
            </p:grpSpPr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7123" y="2252605"/>
                  <a:ext cx="735057" cy="7259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052" name="Picture 4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44677" y="2261895"/>
                  <a:ext cx="735057" cy="73505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7" name="Group 48"/>
                <p:cNvGrpSpPr>
                  <a:grpSpLocks/>
                </p:cNvGrpSpPr>
                <p:nvPr/>
              </p:nvGrpSpPr>
              <p:grpSpPr bwMode="auto">
                <a:xfrm>
                  <a:off x="7732833" y="2289287"/>
                  <a:ext cx="727599" cy="704395"/>
                  <a:chOff x="2523" y="3044"/>
                  <a:chExt cx="878" cy="850"/>
                </a:xfrm>
              </p:grpSpPr>
              <p:grpSp>
                <p:nvGrpSpPr>
                  <p:cNvPr id="8" name="Group 49"/>
                  <p:cNvGrpSpPr>
                    <a:grpSpLocks/>
                  </p:cNvGrpSpPr>
                  <p:nvPr/>
                </p:nvGrpSpPr>
                <p:grpSpPr bwMode="auto">
                  <a:xfrm>
                    <a:off x="2526" y="3044"/>
                    <a:ext cx="875" cy="429"/>
                    <a:chOff x="2526" y="3044"/>
                    <a:chExt cx="875" cy="429"/>
                  </a:xfrm>
                </p:grpSpPr>
                <p:sp>
                  <p:nvSpPr>
                    <p:cNvPr id="18" name="Rectangle 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9" name="Rectangle 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52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0" name="Rectangle 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1" name="Rectangle 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0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2" name="Rectangle 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3" name="Rectangle 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4" name="Rectangle 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5" name="Rectangle 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1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</p:grpSp>
              <p:grpSp>
                <p:nvGrpSpPr>
                  <p:cNvPr id="9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2523" y="3465"/>
                    <a:ext cx="875" cy="429"/>
                    <a:chOff x="2526" y="3044"/>
                    <a:chExt cx="875" cy="429"/>
                  </a:xfrm>
                </p:grpSpPr>
                <p:sp>
                  <p:nvSpPr>
                    <p:cNvPr id="10" name="Rectangle 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1" name="Rectangle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52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2" name="Rectangle 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3" name="Rectangle 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0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4" name="Rectangle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5" name="Rectangle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6" name="Rectangle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7" name="Rectangle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1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</p:grpSp>
            </p:grpSp>
          </p:grpSp>
          <p:sp>
            <p:nvSpPr>
              <p:cNvPr id="26" name="TextBox 25"/>
              <p:cNvSpPr txBox="1"/>
              <p:nvPr/>
            </p:nvSpPr>
            <p:spPr>
              <a:xfrm>
                <a:off x="4734205" y="3065802"/>
                <a:ext cx="93610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 smtClean="0"/>
                  <a:t>Metaller</a:t>
                </a:r>
                <a:endParaRPr lang="nb-NO" sz="1600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833742" y="3065802"/>
                <a:ext cx="16561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 smtClean="0"/>
                  <a:t>Nettverksstoffer</a:t>
                </a:r>
                <a:endParaRPr lang="nb-NO" sz="160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713522" y="3065802"/>
                <a:ext cx="93610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 smtClean="0"/>
                  <a:t>Salter</a:t>
                </a:r>
                <a:endParaRPr lang="nb-NO" sz="1600" dirty="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4843400" y="3716882"/>
              <a:ext cx="3545024" cy="1301834"/>
              <a:chOff x="4843400" y="3716882"/>
              <a:chExt cx="3545024" cy="1301834"/>
            </a:xfrm>
          </p:grpSpPr>
          <p:pic>
            <p:nvPicPr>
              <p:cNvPr id="2053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52120" y="3716882"/>
                <a:ext cx="2011918" cy="8642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4" name="TextBox 33"/>
              <p:cNvSpPr txBox="1"/>
              <p:nvPr/>
            </p:nvSpPr>
            <p:spPr>
              <a:xfrm>
                <a:off x="4843400" y="4680162"/>
                <a:ext cx="35450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 smtClean="0"/>
                  <a:t>Små, store og kjempestore molekyler</a:t>
                </a:r>
                <a:endParaRPr lang="nb-NO" sz="1600" dirty="0"/>
              </a:p>
            </p:txBody>
          </p:sp>
        </p:grpSp>
      </p:grpSp>
      <p:pic>
        <p:nvPicPr>
          <p:cNvPr id="204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176" y="5261893"/>
            <a:ext cx="90805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437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1143000"/>
          </a:xfrm>
        </p:spPr>
        <p:txBody>
          <a:bodyPr/>
          <a:lstStyle/>
          <a:p>
            <a:r>
              <a:rPr lang="nb-NO" dirty="0" smtClean="0"/>
              <a:t>Faser - makro</a:t>
            </a:r>
            <a:endParaRPr lang="nb-NO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948264" y="3233583"/>
            <a:ext cx="69408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gass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901306" y="3212976"/>
            <a:ext cx="81471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væske</a:t>
            </a:r>
            <a:endParaRPr lang="en-US" altLang="nb-NO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974750" y="3219941"/>
            <a:ext cx="10541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fast stoff</a:t>
            </a:r>
            <a:endParaRPr lang="en-US" altLang="nb-NO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6206306" y="4031193"/>
            <a:ext cx="217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algn="ctr">
              <a:defRPr sz="1600"/>
            </a:lvl1pPr>
          </a:lstStyle>
          <a:p>
            <a:pPr algn="l"/>
            <a:r>
              <a:rPr lang="nb-NO" dirty="0"/>
              <a:t>Stoffet fyller hele rommet det befinner seg i</a:t>
            </a:r>
          </a:p>
          <a:p>
            <a:pPr algn="l"/>
            <a:endParaRPr lang="nb-NO" dirty="0"/>
          </a:p>
          <a:p>
            <a:pPr algn="l"/>
            <a:r>
              <a:rPr lang="nb-NO" dirty="0"/>
              <a:t>Stoffet har lav tetthet</a:t>
            </a:r>
          </a:p>
          <a:p>
            <a:pPr algn="l"/>
            <a:endParaRPr lang="nb-NO" dirty="0"/>
          </a:p>
          <a:p>
            <a:pPr algn="l"/>
            <a:r>
              <a:rPr lang="nb-NO" dirty="0"/>
              <a:t>Stoffet kan komprimeres</a:t>
            </a:r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3275856" y="4010586"/>
            <a:ext cx="217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Stoffet former seg etter karet det befinner seg i</a:t>
            </a:r>
          </a:p>
          <a:p>
            <a:endParaRPr lang="nb-NO" sz="1600" dirty="0"/>
          </a:p>
          <a:p>
            <a:r>
              <a:rPr lang="nb-NO" sz="1600" dirty="0" smtClean="0"/>
              <a:t>Stoffet har høy tetthet</a:t>
            </a:r>
          </a:p>
          <a:p>
            <a:endParaRPr lang="nb-NO" sz="1600" dirty="0"/>
          </a:p>
          <a:p>
            <a:r>
              <a:rPr lang="nb-NO" sz="1600" dirty="0" smtClean="0"/>
              <a:t>Stoffet kan ikke komprimeres</a:t>
            </a:r>
            <a:endParaRPr lang="nb-NO" sz="160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412800" y="4017551"/>
            <a:ext cx="217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Stoffet holder formen</a:t>
            </a:r>
          </a:p>
          <a:p>
            <a:endParaRPr lang="nb-NO" sz="1600" dirty="0" smtClean="0"/>
          </a:p>
          <a:p>
            <a:endParaRPr lang="nb-NO" sz="1600" dirty="0" smtClean="0"/>
          </a:p>
          <a:p>
            <a:endParaRPr lang="nb-NO" sz="1600" dirty="0"/>
          </a:p>
          <a:p>
            <a:r>
              <a:rPr lang="nb-NO" sz="1600" dirty="0" smtClean="0"/>
              <a:t>Stoffet har høy tetthet</a:t>
            </a:r>
          </a:p>
          <a:p>
            <a:endParaRPr lang="nb-NO" sz="1600" dirty="0"/>
          </a:p>
          <a:p>
            <a:r>
              <a:rPr lang="nb-NO" sz="1600" dirty="0" smtClean="0"/>
              <a:t>Stoffet kan ikke komprimeres</a:t>
            </a:r>
            <a:endParaRPr lang="nb-NO" sz="1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7</a:t>
            </a:fld>
            <a:endParaRPr lang="nb-NO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51832"/>
            <a:ext cx="974539" cy="1681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16380"/>
            <a:ext cx="1658508" cy="1503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783" y="1767330"/>
            <a:ext cx="1359593" cy="1359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66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gass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Tetthet i CO</a:t>
            </a:r>
            <a:r>
              <a:rPr lang="nb-NO" baseline="-25000" dirty="0" smtClean="0"/>
              <a:t>2</a:t>
            </a:r>
            <a:r>
              <a:rPr lang="nb-NO" dirty="0" smtClean="0"/>
              <a:t>/luft</a:t>
            </a:r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5081984" y="1535113"/>
            <a:ext cx="2951311" cy="639762"/>
          </a:xfrm>
        </p:spPr>
        <p:txBody>
          <a:bodyPr/>
          <a:lstStyle/>
          <a:p>
            <a:r>
              <a:rPr lang="nb-NO" dirty="0" smtClean="0"/>
              <a:t>Komprimering av luft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 dirty="0" smtClean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329636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967" y="2132856"/>
            <a:ext cx="301942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7"/>
          <p:cNvSpPr txBox="1">
            <a:spLocks/>
          </p:cNvSpPr>
          <p:nvPr/>
        </p:nvSpPr>
        <p:spPr>
          <a:xfrm>
            <a:off x="5210855" y="4581128"/>
            <a:ext cx="3609617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Demo med avkjøling av luft</a:t>
            </a: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528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Oppgave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827584" y="4770108"/>
            <a:ext cx="7899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nb-NO" sz="2400" dirty="0" smtClean="0"/>
              <a:t>Hell vannet over i bollen.</a:t>
            </a:r>
          </a:p>
          <a:p>
            <a:pPr marL="342900" indent="-342900">
              <a:buAutoNum type="arabicPeriod"/>
            </a:pPr>
            <a:r>
              <a:rPr lang="nb-NO" sz="2400" dirty="0" smtClean="0"/>
              <a:t>Bruk utstyret til å få vannet tilbake i glasset, uten å helle.</a:t>
            </a:r>
            <a:endParaRPr lang="nb-NO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060848"/>
            <a:ext cx="4123727" cy="261414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9</a:t>
            </a:fld>
            <a:endParaRPr lang="nb-NO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052736"/>
            <a:ext cx="90805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480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væsker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59832" y="1628800"/>
            <a:ext cx="2664296" cy="639762"/>
          </a:xfrm>
        </p:spPr>
        <p:txBody>
          <a:bodyPr>
            <a:normAutofit fontScale="92500" lnSpcReduction="10000"/>
          </a:bodyPr>
          <a:lstStyle/>
          <a:p>
            <a:r>
              <a:rPr lang="nb-NO" sz="2000" dirty="0" smtClean="0"/>
              <a:t>Komprimering av vann</a:t>
            </a:r>
            <a:endParaRPr lang="nb-NO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3528" y="1628800"/>
            <a:ext cx="2160240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b="1" dirty="0" smtClean="0"/>
              <a:t>Tetthet av væsker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Vei 1,0 </a:t>
            </a:r>
            <a:r>
              <a:rPr lang="nb-NO" sz="2000" dirty="0"/>
              <a:t>dL </a:t>
            </a:r>
            <a:endParaRPr lang="nb-NO" sz="2000" dirty="0" smtClean="0"/>
          </a:p>
          <a:p>
            <a:r>
              <a:rPr lang="nb-NO" sz="2000" dirty="0" smtClean="0"/>
              <a:t>vann</a:t>
            </a:r>
          </a:p>
          <a:p>
            <a:r>
              <a:rPr lang="nb-NO" sz="2000" dirty="0" smtClean="0"/>
              <a:t>olje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Hva blir </a:t>
            </a:r>
            <a:r>
              <a:rPr lang="nb-NO" sz="2000" dirty="0" smtClean="0"/>
              <a:t>tettheten, i g/</a:t>
            </a:r>
            <a:r>
              <a:rPr lang="nb-NO" sz="2000" dirty="0" err="1" smtClean="0"/>
              <a:t>mL</a:t>
            </a:r>
            <a:r>
              <a:rPr lang="nb-NO" sz="2000" dirty="0" smtClean="0"/>
              <a:t>?</a:t>
            </a:r>
            <a:endParaRPr lang="nb-NO" sz="20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276872"/>
            <a:ext cx="1876377" cy="94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5"/>
          <p:cNvSpPr txBox="1">
            <a:spLocks/>
          </p:cNvSpPr>
          <p:nvPr/>
        </p:nvSpPr>
        <p:spPr>
          <a:xfrm>
            <a:off x="6217840" y="1628800"/>
            <a:ext cx="2386608" cy="28803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 smtClean="0"/>
              <a:t>Er slime en væske? </a:t>
            </a:r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r>
              <a:rPr lang="nb-NO" sz="2000" dirty="0" smtClean="0"/>
              <a:t>Er sand en væske?</a:t>
            </a:r>
          </a:p>
          <a:p>
            <a:endParaRPr lang="nb-NO" sz="2000" dirty="0"/>
          </a:p>
        </p:txBody>
      </p:sp>
      <p:sp>
        <p:nvSpPr>
          <p:cNvPr id="4" name="Rektangel 3"/>
          <p:cNvSpPr/>
          <p:nvPr/>
        </p:nvSpPr>
        <p:spPr>
          <a:xfrm>
            <a:off x="1704915" y="5580355"/>
            <a:ext cx="69127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 smtClean="0"/>
              <a:t>Slim lages ved å blande 1 del 4% boraksløsning med 5 deler 4 % polyvinylalkoholløsning og røre godt.</a:t>
            </a:r>
            <a:endParaRPr lang="nb-NO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231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faste stoffer</a:t>
            </a:r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Tetthet for faste stoffer, eks. terninger, </a:t>
            </a:r>
            <a:r>
              <a:rPr lang="nb-NO" dirty="0" smtClean="0"/>
              <a:t>sylindre</a:t>
            </a:r>
            <a:endParaRPr lang="nb-NO" dirty="0" smtClean="0"/>
          </a:p>
          <a:p>
            <a:r>
              <a:rPr lang="nb-NO" dirty="0" smtClean="0"/>
              <a:t>Forsøk med varmeutvidelse av messing</a:t>
            </a:r>
            <a:endParaRPr lang="nb-NO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580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Faser - mikro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 dirty="0" smtClean="0"/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4630862" y="1246947"/>
            <a:ext cx="415870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100" dirty="0"/>
              <a:t>Kilde: </a:t>
            </a:r>
            <a:r>
              <a:rPr lang="en-US" altLang="nb-NO" sz="1100" dirty="0">
                <a:hlinkClick r:id="rId2"/>
              </a:rPr>
              <a:t>http://</a:t>
            </a:r>
            <a:r>
              <a:rPr lang="en-US" altLang="nb-NO" sz="1100" dirty="0" smtClean="0">
                <a:hlinkClick r:id="rId2"/>
              </a:rPr>
              <a:t>www.chem.purdue.edu/gchelp/atoms/states.html</a:t>
            </a:r>
            <a:endParaRPr lang="en-US" altLang="nb-NO" sz="1100" dirty="0"/>
          </a:p>
        </p:txBody>
      </p:sp>
      <p:grpSp>
        <p:nvGrpSpPr>
          <p:cNvPr id="2" name="Gruppe 1"/>
          <p:cNvGrpSpPr/>
          <p:nvPr/>
        </p:nvGrpSpPr>
        <p:grpSpPr>
          <a:xfrm>
            <a:off x="5940152" y="1787257"/>
            <a:ext cx="2178000" cy="2660307"/>
            <a:chOff x="467544" y="1785516"/>
            <a:chExt cx="2178000" cy="2660307"/>
          </a:xfrm>
        </p:grpSpPr>
        <p:pic>
          <p:nvPicPr>
            <p:cNvPr id="8" name="Picture 4" descr="gas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394" y="1785516"/>
              <a:ext cx="1638300" cy="163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1209502" y="3429000"/>
              <a:ext cx="69408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b-NO" altLang="nb-NO" sz="1400" dirty="0" smtClean="0"/>
                <a:t>gass</a:t>
              </a:r>
            </a:p>
          </p:txBody>
        </p:sp>
        <p:sp>
          <p:nvSpPr>
            <p:cNvPr id="15" name="TekstSylinder 14"/>
            <p:cNvSpPr txBox="1"/>
            <p:nvPr/>
          </p:nvSpPr>
          <p:spPr>
            <a:xfrm>
              <a:off x="467544" y="3861048"/>
              <a:ext cx="217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 smtClean="0"/>
                <a:t>Partiklene beveger seg helt fritt </a:t>
              </a:r>
              <a:endParaRPr lang="nb-NO" sz="1600" dirty="0"/>
            </a:p>
          </p:txBody>
        </p:sp>
      </p:grpSp>
      <p:grpSp>
        <p:nvGrpSpPr>
          <p:cNvPr id="3" name="Gruppe 2"/>
          <p:cNvGrpSpPr/>
          <p:nvPr/>
        </p:nvGrpSpPr>
        <p:grpSpPr>
          <a:xfrm>
            <a:off x="3275856" y="1772816"/>
            <a:ext cx="2178000" cy="3165450"/>
            <a:chOff x="3275856" y="1772816"/>
            <a:chExt cx="2178000" cy="3165450"/>
          </a:xfrm>
        </p:grpSpPr>
        <p:pic>
          <p:nvPicPr>
            <p:cNvPr id="9" name="Picture 5" descr="liquid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533006" y="1772816"/>
              <a:ext cx="1663700" cy="1663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3901306" y="3429000"/>
              <a:ext cx="81471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b-NO" altLang="nb-NO" sz="1400" dirty="0"/>
                <a:t>væske</a:t>
              </a:r>
              <a:endParaRPr lang="en-US" altLang="nb-NO" sz="1400" dirty="0"/>
            </a:p>
          </p:txBody>
        </p:sp>
        <p:sp>
          <p:nvSpPr>
            <p:cNvPr id="16" name="TekstSylinder 15"/>
            <p:cNvSpPr txBox="1"/>
            <p:nvPr/>
          </p:nvSpPr>
          <p:spPr>
            <a:xfrm>
              <a:off x="3275856" y="3861048"/>
              <a:ext cx="21780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 smtClean="0"/>
                <a:t>Partiklene er bundet til hverandre men kan bevege fritt i forhold til hverandre</a:t>
              </a:r>
              <a:endParaRPr lang="nb-NO" sz="1600" dirty="0"/>
            </a:p>
          </p:txBody>
        </p:sp>
      </p:grpSp>
      <p:grpSp>
        <p:nvGrpSpPr>
          <p:cNvPr id="19" name="Gruppe 18"/>
          <p:cNvGrpSpPr/>
          <p:nvPr/>
        </p:nvGrpSpPr>
        <p:grpSpPr>
          <a:xfrm>
            <a:off x="611560" y="1754932"/>
            <a:ext cx="2178000" cy="3159100"/>
            <a:chOff x="5994400" y="1779166"/>
            <a:chExt cx="2178000" cy="3159100"/>
          </a:xfrm>
        </p:grpSpPr>
        <p:pic>
          <p:nvPicPr>
            <p:cNvPr id="10" name="Picture 6" descr="solid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257900" y="1779166"/>
              <a:ext cx="1651000" cy="1651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6556350" y="3429000"/>
              <a:ext cx="10541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nb-NO" altLang="nb-NO" sz="1400" dirty="0"/>
                <a:t>fast stoff</a:t>
              </a:r>
              <a:endParaRPr lang="en-US" altLang="nb-NO" sz="1400" dirty="0"/>
            </a:p>
          </p:txBody>
        </p:sp>
        <p:sp>
          <p:nvSpPr>
            <p:cNvPr id="17" name="TekstSylinder 16"/>
            <p:cNvSpPr txBox="1"/>
            <p:nvPr/>
          </p:nvSpPr>
          <p:spPr>
            <a:xfrm>
              <a:off x="5994400" y="3861048"/>
              <a:ext cx="21780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 smtClean="0"/>
                <a:t>Partiklene er bundet i et fast mønster. De vibrerer uten å bytte plass i mønsteret. </a:t>
              </a:r>
              <a:endParaRPr lang="nb-NO" sz="1600" dirty="0"/>
            </a:p>
          </p:txBody>
        </p:sp>
      </p:grpSp>
      <p:sp>
        <p:nvSpPr>
          <p:cNvPr id="18" name="TekstSylinder 17"/>
          <p:cNvSpPr txBox="1"/>
          <p:nvPr/>
        </p:nvSpPr>
        <p:spPr>
          <a:xfrm>
            <a:off x="611560" y="5229200"/>
            <a:ext cx="8178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>
                <a:solidFill>
                  <a:srgbClr val="FF0000"/>
                </a:solidFill>
              </a:rPr>
              <a:t>Partiklene er de samme i alle tre faser og, uansett fase,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partiklene beveger seg fortere ved høy temperatur enn ved lav temperatur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792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790" y="1145351"/>
            <a:ext cx="1015032" cy="1918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1143000"/>
          </a:xfrm>
        </p:spPr>
        <p:txBody>
          <a:bodyPr/>
          <a:lstStyle/>
          <a:p>
            <a:r>
              <a:rPr lang="nb-NO" dirty="0" smtClean="0"/>
              <a:t>Modeller- mikro</a:t>
            </a:r>
            <a:endParaRPr lang="nb-NO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948264" y="3233583"/>
            <a:ext cx="69408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gass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901306" y="3212976"/>
            <a:ext cx="81471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væske</a:t>
            </a:r>
            <a:endParaRPr lang="en-US" altLang="nb-NO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974750" y="3219941"/>
            <a:ext cx="10541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fast stoff</a:t>
            </a:r>
            <a:endParaRPr lang="en-US" altLang="nb-NO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6206306" y="3881655"/>
            <a:ext cx="217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 smtClean="0"/>
              <a:t>Stoffet fyller hele rommet det befinner seg i</a:t>
            </a:r>
          </a:p>
          <a:p>
            <a:pPr algn="ctr"/>
            <a:endParaRPr lang="nb-NO" sz="1600" dirty="0"/>
          </a:p>
          <a:p>
            <a:pPr algn="ctr"/>
            <a:r>
              <a:rPr lang="nb-NO" sz="1600" dirty="0" smtClean="0"/>
              <a:t>Stoffet har lav tetthet</a:t>
            </a:r>
          </a:p>
          <a:p>
            <a:pPr algn="ctr"/>
            <a:endParaRPr lang="nb-NO" sz="1600" dirty="0"/>
          </a:p>
          <a:p>
            <a:pPr algn="ctr"/>
            <a:r>
              <a:rPr lang="nb-NO" sz="1600" dirty="0" smtClean="0"/>
              <a:t>Stoffet kan komprimeres</a:t>
            </a:r>
            <a:endParaRPr lang="nb-NO" sz="1600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3275856" y="3861048"/>
            <a:ext cx="217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 smtClean="0"/>
              <a:t>Stoffet former seg etter karet det befinner seg i</a:t>
            </a:r>
          </a:p>
          <a:p>
            <a:pPr algn="ctr"/>
            <a:endParaRPr lang="nb-NO" sz="1600" dirty="0"/>
          </a:p>
          <a:p>
            <a:pPr algn="ctr"/>
            <a:r>
              <a:rPr lang="nb-NO" sz="1600" dirty="0" smtClean="0"/>
              <a:t>Stoffet har høy tetthet</a:t>
            </a:r>
          </a:p>
          <a:p>
            <a:pPr algn="ctr"/>
            <a:endParaRPr lang="nb-NO" sz="1600" dirty="0"/>
          </a:p>
          <a:p>
            <a:pPr algn="ctr"/>
            <a:r>
              <a:rPr lang="nb-NO" sz="1600" dirty="0" smtClean="0"/>
              <a:t>Stoffet kan ikke komprimeres</a:t>
            </a:r>
            <a:endParaRPr lang="nb-NO" sz="160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412800" y="3868013"/>
            <a:ext cx="2178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 smtClean="0"/>
              <a:t>Stoffet holder formen</a:t>
            </a:r>
          </a:p>
          <a:p>
            <a:pPr algn="ctr"/>
            <a:endParaRPr lang="nb-NO" sz="1600" dirty="0" smtClean="0"/>
          </a:p>
          <a:p>
            <a:pPr algn="ctr"/>
            <a:endParaRPr lang="nb-NO" sz="1600" dirty="0"/>
          </a:p>
          <a:p>
            <a:pPr algn="ctr"/>
            <a:r>
              <a:rPr lang="nb-NO" sz="1600" dirty="0" smtClean="0"/>
              <a:t>Stoffet har høy tetthet</a:t>
            </a:r>
          </a:p>
          <a:p>
            <a:pPr algn="ctr"/>
            <a:endParaRPr lang="nb-NO" sz="1600" dirty="0"/>
          </a:p>
          <a:p>
            <a:pPr algn="ctr"/>
            <a:r>
              <a:rPr lang="nb-NO" sz="1600" dirty="0" smtClean="0"/>
              <a:t>Stoffet kan ikke komprimeres</a:t>
            </a:r>
            <a:endParaRPr lang="nb-NO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50" y="1995433"/>
            <a:ext cx="1128905" cy="1080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242" y="1524864"/>
            <a:ext cx="1187227" cy="154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672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>
                <a:effectLst/>
              </a:rPr>
              <a:t>Dramatisering av gass</a:t>
            </a:r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5536" y="1984800"/>
            <a:ext cx="46863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83968" y="4005064"/>
            <a:ext cx="4470276" cy="2208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852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mtClean="0"/>
              <a:t>Dramatisering av væske </a:t>
            </a:r>
            <a:endParaRPr lang="nb-N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33650" y="2419350"/>
            <a:ext cx="40767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700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mtClean="0"/>
              <a:t>Dramatisering av fast stoff </a:t>
            </a:r>
            <a:endParaRPr lang="nb-NO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700808"/>
            <a:ext cx="3362325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338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nb-NO" dirty="0" smtClean="0"/>
              <a:t>Faseoverganger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 dirty="0"/>
          </a:p>
        </p:txBody>
      </p:sp>
      <p:pic>
        <p:nvPicPr>
          <p:cNvPr id="6" name="Picture 4" descr="ga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57759" y="2851152"/>
            <a:ext cx="16383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liqui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533006" y="2874422"/>
            <a:ext cx="1663700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6" descr="solid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31044" y="2851152"/>
            <a:ext cx="1651000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 flipH="1">
            <a:off x="6729866" y="4597372"/>
            <a:ext cx="69408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gass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 flipH="1">
            <a:off x="3973314" y="4602614"/>
            <a:ext cx="81471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væske</a:t>
            </a:r>
            <a:endParaRPr lang="en-US" altLang="nb-NO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 flipH="1">
            <a:off x="1029494" y="4648588"/>
            <a:ext cx="10541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fast stoff</a:t>
            </a:r>
            <a:endParaRPr lang="en-US" altLang="nb-NO" dirty="0"/>
          </a:p>
        </p:txBody>
      </p:sp>
      <p:cxnSp>
        <p:nvCxnSpPr>
          <p:cNvPr id="15" name="Rett pil 14"/>
          <p:cNvCxnSpPr/>
          <p:nvPr/>
        </p:nvCxnSpPr>
        <p:spPr>
          <a:xfrm flipH="1">
            <a:off x="2283185" y="2600908"/>
            <a:ext cx="133727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pil 15"/>
          <p:cNvCxnSpPr/>
          <p:nvPr/>
        </p:nvCxnSpPr>
        <p:spPr>
          <a:xfrm flipH="1">
            <a:off x="5064669" y="2600908"/>
            <a:ext cx="133727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pil 16"/>
          <p:cNvCxnSpPr/>
          <p:nvPr/>
        </p:nvCxnSpPr>
        <p:spPr>
          <a:xfrm>
            <a:off x="2283185" y="5122472"/>
            <a:ext cx="133727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pil 17"/>
          <p:cNvCxnSpPr/>
          <p:nvPr/>
        </p:nvCxnSpPr>
        <p:spPr>
          <a:xfrm>
            <a:off x="5064669" y="5122472"/>
            <a:ext cx="133727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Sylinder 18"/>
          <p:cNvSpPr txBox="1"/>
          <p:nvPr/>
        </p:nvSpPr>
        <p:spPr>
          <a:xfrm flipH="1">
            <a:off x="5070362" y="2179167"/>
            <a:ext cx="1661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kondensering</a:t>
            </a:r>
            <a:endParaRPr lang="nb-NO" dirty="0"/>
          </a:p>
        </p:txBody>
      </p:sp>
      <p:sp>
        <p:nvSpPr>
          <p:cNvPr id="20" name="TekstSylinder 19"/>
          <p:cNvSpPr txBox="1"/>
          <p:nvPr/>
        </p:nvSpPr>
        <p:spPr>
          <a:xfrm flipH="1">
            <a:off x="2483768" y="2179167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størkning</a:t>
            </a:r>
            <a:endParaRPr lang="nb-NO" dirty="0"/>
          </a:p>
        </p:txBody>
      </p:sp>
      <p:sp>
        <p:nvSpPr>
          <p:cNvPr id="21" name="TekstSylinder 20"/>
          <p:cNvSpPr txBox="1"/>
          <p:nvPr/>
        </p:nvSpPr>
        <p:spPr>
          <a:xfrm flipH="1">
            <a:off x="5055431" y="5171190"/>
            <a:ext cx="1388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fordamping</a:t>
            </a:r>
            <a:endParaRPr lang="nb-NO" dirty="0"/>
          </a:p>
        </p:txBody>
      </p:sp>
      <p:sp>
        <p:nvSpPr>
          <p:cNvPr id="22" name="TekstSylinder 21"/>
          <p:cNvSpPr txBox="1"/>
          <p:nvPr/>
        </p:nvSpPr>
        <p:spPr>
          <a:xfrm flipH="1">
            <a:off x="2381259" y="5171190"/>
            <a:ext cx="1091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smelting</a:t>
            </a:r>
            <a:endParaRPr lang="nb-NO" dirty="0"/>
          </a:p>
        </p:txBody>
      </p:sp>
      <p:sp>
        <p:nvSpPr>
          <p:cNvPr id="23" name="TekstSylinder 22"/>
          <p:cNvSpPr txBox="1"/>
          <p:nvPr/>
        </p:nvSpPr>
        <p:spPr>
          <a:xfrm flipH="1">
            <a:off x="1971994" y="1268760"/>
            <a:ext cx="5264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0070C0"/>
                </a:solidFill>
              </a:rPr>
              <a:t>Energi avgis, temperaturen avtar</a:t>
            </a:r>
            <a:endParaRPr lang="nb-NO" sz="2400" b="1" dirty="0">
              <a:solidFill>
                <a:srgbClr val="0070C0"/>
              </a:solidFill>
            </a:endParaRPr>
          </a:p>
        </p:txBody>
      </p:sp>
      <p:sp>
        <p:nvSpPr>
          <p:cNvPr id="24" name="TekstSylinder 23"/>
          <p:cNvSpPr txBox="1"/>
          <p:nvPr/>
        </p:nvSpPr>
        <p:spPr>
          <a:xfrm flipH="1">
            <a:off x="1907704" y="5733256"/>
            <a:ext cx="5264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FF0000"/>
                </a:solidFill>
              </a:rPr>
              <a:t>Energi </a:t>
            </a:r>
            <a:r>
              <a:rPr lang="nb-NO" sz="2400" b="1" dirty="0" smtClean="0">
                <a:solidFill>
                  <a:srgbClr val="FF0000"/>
                </a:solidFill>
              </a:rPr>
              <a:t>tilføres, temperaturen øker</a:t>
            </a:r>
            <a:endParaRPr lang="nb-NO" sz="2400" b="1" dirty="0">
              <a:solidFill>
                <a:srgbClr val="FF0000"/>
              </a:solidFill>
            </a:endParaRPr>
          </a:p>
        </p:txBody>
      </p:sp>
      <p:cxnSp>
        <p:nvCxnSpPr>
          <p:cNvPr id="25" name="Rett pil 24"/>
          <p:cNvCxnSpPr/>
          <p:nvPr/>
        </p:nvCxnSpPr>
        <p:spPr>
          <a:xfrm flipH="1">
            <a:off x="2123728" y="1916832"/>
            <a:ext cx="4608512" cy="0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pil 25"/>
          <p:cNvCxnSpPr/>
          <p:nvPr/>
        </p:nvCxnSpPr>
        <p:spPr>
          <a:xfrm>
            <a:off x="2195736" y="5661248"/>
            <a:ext cx="4536504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5826446" y="116632"/>
            <a:ext cx="326718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900" dirty="0"/>
              <a:t>Kilde: </a:t>
            </a:r>
            <a:r>
              <a:rPr lang="en-US" altLang="nb-NO" sz="900" dirty="0">
                <a:hlinkClick r:id="rId5"/>
              </a:rPr>
              <a:t>http://</a:t>
            </a:r>
            <a:r>
              <a:rPr lang="en-US" altLang="nb-NO" sz="900" dirty="0" smtClean="0">
                <a:hlinkClick r:id="rId5"/>
              </a:rPr>
              <a:t>www.chem.purdue.edu/gchelp/atoms/states.html</a:t>
            </a:r>
            <a:endParaRPr lang="en-US" altLang="nb-NO" sz="9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124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Fra is til vanndamp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 dirty="0" smtClean="0"/>
          </a:p>
        </p:txBody>
      </p:sp>
      <p:sp>
        <p:nvSpPr>
          <p:cNvPr id="21" name="Plassholder for innhold 6"/>
          <p:cNvSpPr txBox="1">
            <a:spLocks/>
          </p:cNvSpPr>
          <p:nvPr/>
        </p:nvSpPr>
        <p:spPr>
          <a:xfrm>
            <a:off x="344203" y="1700809"/>
            <a:ext cx="3651733" cy="23042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 smtClean="0"/>
              <a:t>Er et stoff som holder på å gå over fra væske til gass alltid varmt?</a:t>
            </a:r>
          </a:p>
          <a:p>
            <a:r>
              <a:rPr lang="nb-NO" sz="2000" dirty="0" smtClean="0"/>
              <a:t>Er et stoff som holder på å gå over fra væske til fast stoff alltid kaldt</a:t>
            </a:r>
            <a:r>
              <a:rPr lang="nb-NO" sz="2000" dirty="0" smtClean="0"/>
              <a:t>?</a:t>
            </a:r>
            <a:endParaRPr lang="nb-NO" sz="20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595" y="5034497"/>
            <a:ext cx="1798637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514" y="5037899"/>
            <a:ext cx="1517650" cy="103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77072"/>
            <a:ext cx="9017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Sky 21"/>
          <p:cNvSpPr/>
          <p:nvPr/>
        </p:nvSpPr>
        <p:spPr>
          <a:xfrm>
            <a:off x="5745091" y="2060848"/>
            <a:ext cx="2808312" cy="1167855"/>
          </a:xfrm>
          <a:prstGeom prst="cloud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rgbClr val="FF0000"/>
                </a:solidFill>
              </a:rPr>
              <a:t>Forsøk: Kondensering av vanndamp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337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VGG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Det blir Varmt (temperaturforandring)</a:t>
            </a:r>
          </a:p>
          <a:p>
            <a:r>
              <a:rPr lang="nb-NO" dirty="0" smtClean="0"/>
              <a:t>Det blir Gult (fargeforandring)</a:t>
            </a:r>
          </a:p>
          <a:p>
            <a:r>
              <a:rPr lang="nb-NO" dirty="0" smtClean="0"/>
              <a:t>Det blir Gass (det dannes nytt stoff)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 dirty="0" smtClean="0"/>
          </a:p>
        </p:txBody>
      </p:sp>
      <p:sp>
        <p:nvSpPr>
          <p:cNvPr id="7" name="TekstSylinder 6"/>
          <p:cNvSpPr txBox="1"/>
          <p:nvPr/>
        </p:nvSpPr>
        <p:spPr>
          <a:xfrm>
            <a:off x="395536" y="3501008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OBS!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Gassen 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er ikke gul</a:t>
            </a:r>
            <a:endParaRPr lang="nb-NO" sz="2400" b="1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397026" y="3516818"/>
            <a:ext cx="2925414" cy="2436414"/>
            <a:chOff x="1259632" y="3501008"/>
            <a:chExt cx="2925414" cy="2436414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3933056"/>
              <a:ext cx="2925414" cy="2004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Ellipse 7"/>
            <p:cNvSpPr/>
            <p:nvPr/>
          </p:nvSpPr>
          <p:spPr>
            <a:xfrm>
              <a:off x="1907704" y="3501008"/>
              <a:ext cx="1656184" cy="143423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932041" y="4797152"/>
            <a:ext cx="4043094" cy="1220847"/>
            <a:chOff x="4932040" y="4412345"/>
            <a:chExt cx="4709971" cy="1758565"/>
          </a:xfrm>
        </p:grpSpPr>
        <p:sp>
          <p:nvSpPr>
            <p:cNvPr id="10" name="Rectangle 9"/>
            <p:cNvSpPr/>
            <p:nvPr/>
          </p:nvSpPr>
          <p:spPr>
            <a:xfrm>
              <a:off x="4932040" y="4412345"/>
              <a:ext cx="4709971" cy="17585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2000" b="1" dirty="0" smtClean="0">
                  <a:solidFill>
                    <a:srgbClr val="00B050"/>
                  </a:solidFill>
                </a:rPr>
                <a:t>         CaCl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2NaHCO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3</a:t>
              </a:r>
            </a:p>
            <a:p>
              <a:endParaRPr lang="nb-NO" sz="2000" b="1" baseline="-25000" dirty="0" smtClean="0">
                <a:solidFill>
                  <a:srgbClr val="00B050"/>
                </a:solidFill>
              </a:endParaRPr>
            </a:p>
            <a:p>
              <a:endParaRPr lang="nb-NO" sz="2000" b="1" dirty="0" smtClean="0">
                <a:solidFill>
                  <a:srgbClr val="00B050"/>
                </a:solidFill>
              </a:endParaRPr>
            </a:p>
            <a:p>
              <a:r>
                <a:rPr lang="nb-NO" sz="2000" b="1" dirty="0" smtClean="0">
                  <a:solidFill>
                    <a:srgbClr val="00B050"/>
                  </a:solidFill>
                </a:rPr>
                <a:t>2NaCl  +  CaCO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3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</a:t>
              </a:r>
              <a:r>
                <a:rPr lang="nb-NO" sz="2000" b="1" dirty="0">
                  <a:solidFill>
                    <a:srgbClr val="00B050"/>
                  </a:solidFill>
                </a:rPr>
                <a:t>+ 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</a:t>
              </a:r>
              <a:r>
                <a:rPr lang="nb-NO" sz="2000" b="1" dirty="0">
                  <a:solidFill>
                    <a:srgbClr val="00B050"/>
                  </a:solidFill>
                </a:rPr>
                <a:t>H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>
                  <a:solidFill>
                    <a:srgbClr val="00B050"/>
                  </a:solidFill>
                </a:rPr>
                <a:t>O 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7113053" y="5504439"/>
              <a:ext cx="0" cy="3600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/>
          <p:cNvSpPr/>
          <p:nvPr/>
        </p:nvSpPr>
        <p:spPr>
          <a:xfrm>
            <a:off x="1259632" y="5195274"/>
            <a:ext cx="3240360" cy="95551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xtBox 15"/>
          <p:cNvSpPr txBox="1"/>
          <p:nvPr/>
        </p:nvSpPr>
        <p:spPr>
          <a:xfrm>
            <a:off x="4932041" y="3789040"/>
            <a:ext cx="3307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solidFill>
                  <a:srgbClr val="FFC000"/>
                </a:solidFill>
              </a:rPr>
              <a:t>Hvorfor blir det gult?</a:t>
            </a:r>
            <a:endParaRPr lang="nb-NO" sz="2800" b="1" dirty="0">
              <a:solidFill>
                <a:srgbClr val="FFC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712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vannfritt kalsiumklorid løses i vann, denne reaksjonen avgir varme og gir frie kalsium- og kloridioner.</a:t>
            </a:r>
          </a:p>
          <a:p>
            <a:r>
              <a:rPr lang="nb-NO" dirty="0" smtClean="0"/>
              <a:t>natriumhydrogenkarbonat løses i vann. I en løsning med hydrogenkarbonationer finnes alltid også karbonationer</a:t>
            </a:r>
          </a:p>
          <a:p>
            <a:r>
              <a:rPr lang="nb-NO" dirty="0" smtClean="0"/>
              <a:t>når en løsning med kalsiumioner blandes med en løsning med karbonationer, felles det ut </a:t>
            </a:r>
            <a:r>
              <a:rPr lang="nb-NO" dirty="0" err="1" smtClean="0"/>
              <a:t>kalsiumkarbonat</a:t>
            </a:r>
            <a:r>
              <a:rPr lang="nb-NO" dirty="0" smtClean="0"/>
              <a:t> (marmor er en form for </a:t>
            </a:r>
            <a:r>
              <a:rPr lang="nb-NO" dirty="0" err="1" smtClean="0"/>
              <a:t>kalsiumkarbonat</a:t>
            </a:r>
            <a:r>
              <a:rPr lang="nb-NO" dirty="0" smtClean="0"/>
              <a:t>)</a:t>
            </a:r>
          </a:p>
          <a:p>
            <a:r>
              <a:rPr lang="nb-NO" dirty="0" smtClean="0"/>
              <a:t>når karbonationer fjernes fra løsningen (ved utfellingen av </a:t>
            </a:r>
            <a:r>
              <a:rPr lang="nb-NO" dirty="0" err="1" smtClean="0"/>
              <a:t>kalsiumkarbonat</a:t>
            </a:r>
            <a:r>
              <a:rPr lang="nb-NO" dirty="0" smtClean="0"/>
              <a:t>), dannes det nye karbonationer fra hydrogenkarbonat som også gir fra seg H</a:t>
            </a:r>
            <a:r>
              <a:rPr lang="nb-NO" baseline="30000" dirty="0" smtClean="0"/>
              <a:t>+</a:t>
            </a:r>
            <a:r>
              <a:rPr lang="nb-NO" dirty="0" smtClean="0"/>
              <a:t> ioner. Det blir overskudd av H</a:t>
            </a:r>
            <a:r>
              <a:rPr lang="nb-NO" baseline="30000" smtClean="0"/>
              <a:t>+</a:t>
            </a:r>
            <a:r>
              <a:rPr lang="nb-NO" smtClean="0"/>
              <a:t> ioner, </a:t>
            </a:r>
            <a:r>
              <a:rPr lang="nb-NO" dirty="0" smtClean="0"/>
              <a:t>og løsningen blir sur.</a:t>
            </a:r>
          </a:p>
          <a:p>
            <a:r>
              <a:rPr lang="nb-NO" dirty="0" smtClean="0"/>
              <a:t>fenolrødt er en syrebaseindikator som blir gul i sur løsning</a:t>
            </a:r>
          </a:p>
          <a:p>
            <a:r>
              <a:rPr lang="nb-NO" dirty="0" smtClean="0"/>
              <a:t>når løsningen blir sur nok, tar hydrogenkarbonationene opp </a:t>
            </a:r>
            <a:r>
              <a:rPr lang="nb-NO" dirty="0"/>
              <a:t>H</a:t>
            </a:r>
            <a:r>
              <a:rPr lang="nb-NO" baseline="30000" dirty="0"/>
              <a:t>+</a:t>
            </a:r>
            <a:r>
              <a:rPr lang="nb-NO" dirty="0"/>
              <a:t> ioner </a:t>
            </a:r>
            <a:r>
              <a:rPr lang="nb-NO" dirty="0" smtClean="0"/>
              <a:t>og danner karbonsyre som med en gang spaltes i karbondioksid og vann.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053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 bwMode="auto">
          <a:xfrm>
            <a:off x="4860032" y="1124744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Brit Skaugrud og Svein Tveit - Skolelab-kjemi</a:t>
            </a:r>
            <a:endParaRPr lang="nb-NO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2998" y="4512119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3273" y="4663173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875" y="4618389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0051" y="4909442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28003" y="4957598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2704067" y="4981450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6173393" y="496529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ktangel 9"/>
          <p:cNvSpPr/>
          <p:nvPr/>
        </p:nvSpPr>
        <p:spPr>
          <a:xfrm>
            <a:off x="1047883" y="5647985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16" name="Rektangel 9"/>
          <p:cNvSpPr/>
          <p:nvPr/>
        </p:nvSpPr>
        <p:spPr>
          <a:xfrm>
            <a:off x="2622961" y="566613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18" name="Rektangel 28"/>
          <p:cNvSpPr/>
          <p:nvPr/>
        </p:nvSpPr>
        <p:spPr>
          <a:xfrm>
            <a:off x="5339184" y="5614171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19" name="Rektangel 30"/>
          <p:cNvSpPr/>
          <p:nvPr/>
        </p:nvSpPr>
        <p:spPr>
          <a:xfrm>
            <a:off x="6821465" y="564661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487" y="1249300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ktangel 9"/>
          <p:cNvSpPr/>
          <p:nvPr/>
        </p:nvSpPr>
        <p:spPr>
          <a:xfrm>
            <a:off x="1052495" y="2278896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2477" y="1321308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0844" y="1612361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978796" y="1660517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7" name="TextBox 26"/>
          <p:cNvSpPr txBox="1"/>
          <p:nvPr/>
        </p:nvSpPr>
        <p:spPr>
          <a:xfrm>
            <a:off x="7554860" y="168436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8" name="Rektangel 9"/>
          <p:cNvSpPr/>
          <p:nvPr/>
        </p:nvSpPr>
        <p:spPr>
          <a:xfrm>
            <a:off x="7473754" y="236905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29" name="Rektangel 9"/>
          <p:cNvSpPr/>
          <p:nvPr/>
        </p:nvSpPr>
        <p:spPr>
          <a:xfrm>
            <a:off x="5465459" y="2348880"/>
            <a:ext cx="752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3</a:t>
            </a:r>
            <a:r>
              <a:rPr lang="nb-NO" baseline="30000" dirty="0" smtClean="0"/>
              <a:t>2-</a:t>
            </a:r>
            <a:endParaRPr lang="nb-NO" dirty="0"/>
          </a:p>
        </p:txBody>
      </p:sp>
      <p:cxnSp>
        <p:nvCxnSpPr>
          <p:cNvPr id="30" name="Straight Arrow Connector 29"/>
          <p:cNvCxnSpPr>
            <a:stCxn id="11" idx="5"/>
          </p:cNvCxnSpPr>
          <p:nvPr/>
        </p:nvCxnSpPr>
        <p:spPr bwMode="auto">
          <a:xfrm>
            <a:off x="6290284" y="2554996"/>
            <a:ext cx="2602196" cy="7494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596336" y="34197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til «marmor»</a:t>
            </a:r>
            <a:endParaRPr lang="nb-NO" dirty="0"/>
          </a:p>
        </p:txBody>
      </p:sp>
      <p:grpSp>
        <p:nvGrpSpPr>
          <p:cNvPr id="36" name="Gruppe 1"/>
          <p:cNvGrpSpPr/>
          <p:nvPr/>
        </p:nvGrpSpPr>
        <p:grpSpPr>
          <a:xfrm>
            <a:off x="4992462" y="3079712"/>
            <a:ext cx="693444" cy="926743"/>
            <a:chOff x="6643197" y="3661811"/>
            <a:chExt cx="693444" cy="926743"/>
          </a:xfrm>
        </p:grpSpPr>
        <p:sp>
          <p:nvSpPr>
            <p:cNvPr id="37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dirty="0" smtClean="0">
                  <a:latin typeface="Arial" charset="0"/>
                </a:rPr>
                <a:t>Ca</a:t>
              </a:r>
              <a:r>
                <a:rPr lang="nb-NO" sz="1800" baseline="30000" dirty="0" smtClean="0">
                  <a:latin typeface="Arial" charset="0"/>
                </a:rPr>
                <a:t>2+</a:t>
              </a:r>
              <a:endParaRPr lang="en-US" sz="1800" baseline="-25000" dirty="0">
                <a:latin typeface="Arial" charset="0"/>
              </a:endParaRPr>
            </a:p>
          </p:txBody>
        </p:sp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Oval 38"/>
          <p:cNvSpPr/>
          <p:nvPr/>
        </p:nvSpPr>
        <p:spPr bwMode="auto">
          <a:xfrm>
            <a:off x="4497749" y="2648228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3" name="Straight Arrow Connector 32"/>
          <p:cNvCxnSpPr>
            <a:stCxn id="39" idx="6"/>
          </p:cNvCxnSpPr>
          <p:nvPr/>
        </p:nvCxnSpPr>
        <p:spPr bwMode="auto">
          <a:xfrm flipV="1">
            <a:off x="6173393" y="3304444"/>
            <a:ext cx="2647079" cy="1816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44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10" grpId="0"/>
      <p:bldP spid="12" grpId="0"/>
      <p:bldP spid="14" grpId="0"/>
      <p:bldP spid="15" grpId="0"/>
      <p:bldP spid="16" grpId="0"/>
      <p:bldP spid="18" grpId="0"/>
      <p:bldP spid="19" grpId="0"/>
      <p:bldP spid="31" grpId="0"/>
      <p:bldP spid="39" grpId="0" animBg="1"/>
    </p:bldLst>
  </p:timing>
</p:sld>
</file>

<file path=ppt/theme/theme1.xml><?xml version="1.0" encoding="utf-8"?>
<a:theme xmlns:a="http://schemas.openxmlformats.org/drawingml/2006/main" name="ntn-28-aug-2014-2 (2)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ntn-28-aug-2014-2 (2)</Template>
  <TotalTime>1362</TotalTime>
  <Words>1162</Words>
  <Application>Microsoft Office PowerPoint</Application>
  <PresentationFormat>On-screen Show (4:3)</PresentationFormat>
  <Paragraphs>261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ntn-28-aug-2014-2 (2)</vt:lpstr>
      <vt:lpstr> Partikkelmodellen</vt:lpstr>
      <vt:lpstr>PowerPoint Presentation</vt:lpstr>
      <vt:lpstr>PowerPoint Presentation</vt:lpstr>
      <vt:lpstr>Partikkelmodellen</vt:lpstr>
      <vt:lpstr>Partikkelmodeller og andre modeller</vt:lpstr>
      <vt:lpstr>Kort repetisjon</vt:lpstr>
      <vt:lpstr>Faser - makro</vt:lpstr>
      <vt:lpstr>Forsøk med gass</vt:lpstr>
      <vt:lpstr>Oppgave</vt:lpstr>
      <vt:lpstr>Forsøk med væsker</vt:lpstr>
      <vt:lpstr>Forsøk med faste stoffer</vt:lpstr>
      <vt:lpstr>Faser - mikro</vt:lpstr>
      <vt:lpstr>Modeller- mikro</vt:lpstr>
      <vt:lpstr>Dramatisering av gass</vt:lpstr>
      <vt:lpstr>Dramatisering av væske </vt:lpstr>
      <vt:lpstr>Dramatisering av fast stoff </vt:lpstr>
      <vt:lpstr>Faseoverganger</vt:lpstr>
      <vt:lpstr>Fra is til vanndamp</vt:lpstr>
      <vt:lpstr>VGG</vt:lpstr>
      <vt:lpstr>VGG reaksjonen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Oppbygning av stoffer Kjemiske endringer</dc:title>
  <dc:creator>Brit Skaugrud</dc:creator>
  <cp:lastModifiedBy>Brit Skaugrud</cp:lastModifiedBy>
  <cp:revision>17</cp:revision>
  <cp:lastPrinted>2014-08-27T20:42:01Z</cp:lastPrinted>
  <dcterms:created xsi:type="dcterms:W3CDTF">2015-02-23T09:14:16Z</dcterms:created>
  <dcterms:modified xsi:type="dcterms:W3CDTF">2015-02-24T07:57:10Z</dcterms:modified>
</cp:coreProperties>
</file>