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7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794500" cy="9906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2895" autoAdjust="0"/>
  </p:normalViewPr>
  <p:slideViewPr>
    <p:cSldViewPr>
      <p:cViewPr>
        <p:scale>
          <a:sx n="100" d="100"/>
          <a:sy n="100" d="100"/>
        </p:scale>
        <p:origin x="-1944" y="-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2FBC85-538B-4E85-88BF-1961A2C1EC7D}" type="datetimeFigureOut">
              <a:rPr lang="nb-NO" smtClean="0"/>
              <a:t>15.10.2015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6C1A26-F6B2-4557-9390-BB58D7E1AB7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57915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EFB23D-9C10-4F5D-B096-4D8B42D37EBA}" type="datetimeFigureOut">
              <a:rPr lang="nb-NO" smtClean="0"/>
              <a:t>15.10.2015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05350"/>
            <a:ext cx="543560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1CAFE8-2B8F-4DB0-A7D7-A97C6B73CCB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3350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218019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7788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19532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05406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633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4289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4484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4347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1CAFE8-2B8F-4DB0-A7D7-A97C6B73CCB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89844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259632" y="1484784"/>
            <a:ext cx="648072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sz="2800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sz="2800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0"/>
            <a:ext cx="8208912" cy="1556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b-NO" dirty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extBox 9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6" name="TextBox 5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5" name="TextBox 4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sp>
        <p:nvSpPr>
          <p:cNvPr id="7" name="TextBox 6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fld id="{F56ED4D6-005A-4584-BC5F-8FD6FC2D7B2F}" type="slidenum">
              <a:rPr lang="nb-NO" smtClean="0"/>
              <a:t>‹#›</a:t>
            </a:fld>
            <a:endParaRPr lang="nb-NO"/>
          </a:p>
        </p:txBody>
      </p:sp>
      <p:pic>
        <p:nvPicPr>
          <p:cNvPr id="1031" name="Picture 6" descr="UiO_A.png"/>
          <p:cNvPicPr>
            <a:picLocks noChangeAspect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304800" y="228600"/>
            <a:ext cx="2300288" cy="14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827584" y="76562"/>
            <a:ext cx="5472608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b-NO" b="1" dirty="0" smtClean="0">
                <a:latin typeface="Calibri" pitchFamily="34" charset="0"/>
                <a:cs typeface="Calibri" pitchFamily="34" charset="0"/>
              </a:rPr>
              <a:t>Kjemisk institutt - Skolelaboratoriet</a:t>
            </a:r>
            <a:endParaRPr lang="nb-NO" b="1" dirty="0">
              <a:latin typeface="Calibri" pitchFamily="34" charset="0"/>
              <a:cs typeface="Calibri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skolelab@kjemi.uio.no" TargetMode="External"/><Relationship Id="rId3" Type="http://schemas.openxmlformats.org/officeDocument/2006/relationships/hyperlink" Target="http://www.mn.uio.no/kjemi/forskning/grupper/skole/" TargetMode="External"/><Relationship Id="rId7" Type="http://schemas.openxmlformats.org/officeDocument/2006/relationships/hyperlink" Target="http://www.instagram.com/skolelabkjemi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www.facebook.com/skolelabkjemi" TargetMode="External"/><Relationship Id="rId5" Type="http://schemas.openxmlformats.org/officeDocument/2006/relationships/hyperlink" Target="http://www.mn.uio.no/kjemi/forskning/grupper/skole/ressurser/kjemipaboks/" TargetMode="External"/><Relationship Id="rId4" Type="http://schemas.openxmlformats.org/officeDocument/2006/relationships/hyperlink" Target="http://www.mn.uio.no/kjemi/forskning/grupper/skole/ressurser/hms/kjemikalier-grunnskole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16.jpeg"/><Relationship Id="rId4" Type="http://schemas.microsoft.com/office/2007/relationships/hdphoto" Target="../media/hdphoto6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sz="quarter" idx="1"/>
          </p:nvPr>
        </p:nvSpPr>
        <p:spPr>
          <a:xfrm>
            <a:off x="1115616" y="2708920"/>
            <a:ext cx="7543800" cy="1752600"/>
          </a:xfrm>
        </p:spPr>
        <p:txBody>
          <a:bodyPr>
            <a:normAutofit lnSpcReduction="10000"/>
          </a:bodyPr>
          <a:lstStyle/>
          <a:p>
            <a:r>
              <a:rPr lang="en-US" sz="3200" dirty="0" err="1" smtClean="0"/>
              <a:t>Detektivoppgaver</a:t>
            </a:r>
            <a:r>
              <a:rPr lang="en-US" sz="3200" dirty="0" smtClean="0"/>
              <a:t> </a:t>
            </a:r>
            <a:r>
              <a:rPr lang="en-US" sz="3200" dirty="0" err="1" smtClean="0"/>
              <a:t>i</a:t>
            </a:r>
            <a:r>
              <a:rPr lang="en-US" sz="3200" dirty="0" smtClean="0"/>
              <a:t> </a:t>
            </a:r>
            <a:r>
              <a:rPr lang="en-US" sz="3200" dirty="0" err="1" smtClean="0"/>
              <a:t>kjemi</a:t>
            </a:r>
            <a:endParaRPr lang="en-US" sz="3200" dirty="0" smtClean="0"/>
          </a:p>
          <a:p>
            <a:pPr lvl="0"/>
            <a:endParaRPr lang="en-US" sz="1600" dirty="0" smtClean="0"/>
          </a:p>
          <a:p>
            <a:pPr lvl="0"/>
            <a:endParaRPr lang="en-US" sz="1600" dirty="0" smtClean="0"/>
          </a:p>
          <a:p>
            <a:pPr lvl="0"/>
            <a:r>
              <a:rPr lang="en-US" sz="1800" dirty="0" err="1" smtClean="0"/>
              <a:t>Torsdag</a:t>
            </a:r>
            <a:r>
              <a:rPr lang="en-US" sz="1800" dirty="0" smtClean="0"/>
              <a:t> 15. </a:t>
            </a:r>
            <a:r>
              <a:rPr lang="en-US" sz="1800" dirty="0" err="1" smtClean="0"/>
              <a:t>oktober</a:t>
            </a:r>
            <a:r>
              <a:rPr lang="en-US" sz="1800" dirty="0" smtClean="0"/>
              <a:t> 2015</a:t>
            </a:r>
            <a:r>
              <a:rPr lang="en-US" sz="1800" dirty="0"/>
              <a:t>	</a:t>
            </a:r>
            <a:r>
              <a:rPr lang="en-US" sz="1800" dirty="0" smtClean="0"/>
              <a:t>12.40 – 13.40</a:t>
            </a:r>
          </a:p>
          <a:p>
            <a:pPr lvl="0"/>
            <a:r>
              <a:rPr lang="nb-NO" sz="1800" dirty="0" smtClean="0"/>
              <a:t>Auditorium 1, Georg Sverdrups hus</a:t>
            </a:r>
            <a:endParaRPr lang="nb-NO" sz="18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30181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4284206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652120" y="908720"/>
            <a:ext cx="3210874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 dirty="0" smtClean="0"/>
              <a:t>Hjemmeside:</a:t>
            </a:r>
          </a:p>
          <a:p>
            <a:r>
              <a:rPr lang="nb-NO" sz="2200" dirty="0" err="1">
                <a:hlinkClick r:id="rId3"/>
              </a:rPr>
              <a:t>Skolelab</a:t>
            </a:r>
            <a:r>
              <a:rPr lang="nb-NO" sz="2200" dirty="0">
                <a:hlinkClick r:id="rId3"/>
              </a:rPr>
              <a:t>-kjemi</a:t>
            </a:r>
            <a:endParaRPr lang="nb-NO" sz="2200" dirty="0"/>
          </a:p>
          <a:p>
            <a:endParaRPr lang="nb-NO" sz="2200" dirty="0" smtClean="0"/>
          </a:p>
          <a:p>
            <a:r>
              <a:rPr lang="nb-NO" sz="2200" dirty="0" smtClean="0"/>
              <a:t>Ressurser for lærere: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hlinkClick r:id="rId4"/>
              </a:rPr>
              <a:t>Kjemikalier </a:t>
            </a:r>
            <a:r>
              <a:rPr lang="nb-NO" sz="2200" dirty="0" smtClean="0">
                <a:hlinkClick r:id="rId4"/>
              </a:rPr>
              <a:t>i skolen</a:t>
            </a:r>
            <a:endParaRPr lang="nb-NO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>
                <a:hlinkClick r:id="rId5"/>
              </a:rPr>
              <a:t>Kjemi på boks</a:t>
            </a:r>
            <a:endParaRPr lang="nb-NO" sz="2200" dirty="0"/>
          </a:p>
          <a:p>
            <a:endParaRPr lang="nb-NO" sz="2200" dirty="0"/>
          </a:p>
          <a:p>
            <a:r>
              <a:rPr lang="nb-NO" sz="2200" dirty="0" smtClean="0"/>
              <a:t>Sosiale medier: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Facebook</a:t>
            </a:r>
            <a:endParaRPr lang="nb-NO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Instagram</a:t>
            </a:r>
            <a:endParaRPr lang="nb-NO" sz="2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sz="2200" dirty="0"/>
          </a:p>
          <a:p>
            <a:r>
              <a:rPr lang="nb-NO" sz="2200" dirty="0" smtClean="0"/>
              <a:t>Kontakt:</a:t>
            </a:r>
          </a:p>
          <a:p>
            <a:r>
              <a:rPr lang="nb-NO" sz="2200" dirty="0" smtClean="0">
                <a:hlinkClick r:id="rId8"/>
              </a:rPr>
              <a:t>skolelab@kjemi.uio.no</a:t>
            </a:r>
            <a:endParaRPr lang="nb-NO" sz="22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5649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1143000"/>
          </a:xfrm>
        </p:spPr>
        <p:txBody>
          <a:bodyPr/>
          <a:lstStyle/>
          <a:p>
            <a:r>
              <a:rPr lang="nb-NO" dirty="0" smtClean="0"/>
              <a:t>Hva er detektivoppgaver?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29018"/>
            <a:ext cx="2676525" cy="2676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229018"/>
            <a:ext cx="2669555" cy="267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19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Hvorfor detektivoppgaver?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sp>
        <p:nvSpPr>
          <p:cNvPr id="12" name="Oval 11"/>
          <p:cNvSpPr/>
          <p:nvPr/>
        </p:nvSpPr>
        <p:spPr bwMode="auto">
          <a:xfrm>
            <a:off x="1439652" y="1772816"/>
            <a:ext cx="3024336" cy="2808312"/>
          </a:xfrm>
          <a:prstGeom prst="ellipse">
            <a:avLst/>
          </a:prstGeom>
          <a:solidFill>
            <a:schemeClr val="accent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83668" y="2204864"/>
            <a:ext cx="27363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 dirty="0" smtClean="0"/>
              <a:t>Motiverende</a:t>
            </a:r>
          </a:p>
          <a:p>
            <a:endParaRPr lang="nb-NO" sz="2400" b="1" dirty="0"/>
          </a:p>
          <a:p>
            <a:pPr algn="ctr"/>
            <a:r>
              <a:rPr lang="nb-NO" sz="2400" b="1" dirty="0" smtClean="0"/>
              <a:t>Engasjerende</a:t>
            </a:r>
          </a:p>
          <a:p>
            <a:endParaRPr lang="nb-NO" sz="2400" b="1" dirty="0"/>
          </a:p>
          <a:p>
            <a:pPr algn="ctr"/>
            <a:r>
              <a:rPr lang="nb-NO" sz="2400" b="1" dirty="0"/>
              <a:t>P</a:t>
            </a:r>
            <a:r>
              <a:rPr lang="nb-NO" sz="2400" b="1" dirty="0" smtClean="0"/>
              <a:t>opulært</a:t>
            </a:r>
            <a:endParaRPr lang="nb-NO" sz="2400" b="1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827584" y="4829637"/>
            <a:ext cx="4248472" cy="780569"/>
          </a:xfrm>
          <a:prstGeom prst="rect">
            <a:avLst/>
          </a:prstGeom>
          <a:solidFill>
            <a:schemeClr val="accent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989602" y="4941168"/>
            <a:ext cx="39244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200" dirty="0" smtClean="0"/>
              <a:t>Kompetansemål i </a:t>
            </a:r>
            <a:r>
              <a:rPr lang="nb-NO" sz="2200" dirty="0" smtClean="0"/>
              <a:t>læreplanen</a:t>
            </a:r>
            <a:endParaRPr lang="nb-NO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106" y="1714833"/>
            <a:ext cx="2902326" cy="386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30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696200" cy="1143000"/>
          </a:xfrm>
        </p:spPr>
        <p:txBody>
          <a:bodyPr/>
          <a:lstStyle/>
          <a:p>
            <a:r>
              <a:rPr lang="nb-NO" dirty="0" smtClean="0"/>
              <a:t>Hvordan jobbe med detektivoppgaver?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971600" y="1628800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Forsøk 1</a:t>
            </a:r>
          </a:p>
          <a:p>
            <a:endParaRPr lang="nb-NO" sz="2400" dirty="0" smtClean="0"/>
          </a:p>
          <a:p>
            <a:r>
              <a:rPr lang="nb-NO" sz="2400" b="1" dirty="0" smtClean="0"/>
              <a:t>Fire løsninger, men hva er hva?</a:t>
            </a:r>
            <a:endParaRPr lang="nb-NO" sz="2400" b="1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1043608" y="4779729"/>
            <a:ext cx="6920484" cy="1025535"/>
          </a:xfrm>
          <a:prstGeom prst="rect">
            <a:avLst/>
          </a:prstGeom>
          <a:solidFill>
            <a:schemeClr val="accent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43608" y="4779729"/>
            <a:ext cx="6920484" cy="116955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 smtClean="0"/>
              <a:t>Gjennomføre forsøk med ulike </a:t>
            </a:r>
            <a:r>
              <a:rPr lang="nb-NO" sz="2000" dirty="0"/>
              <a:t>kjemiske </a:t>
            </a:r>
            <a:r>
              <a:rPr lang="nb-NO" sz="2000" dirty="0" smtClean="0"/>
              <a:t>reaksjoner (7.trinn)</a:t>
            </a:r>
          </a:p>
          <a:p>
            <a:endParaRPr lang="nb-NO" sz="1000" dirty="0" smtClean="0"/>
          </a:p>
          <a:p>
            <a:r>
              <a:rPr lang="nb-NO" sz="2000" dirty="0" smtClean="0"/>
              <a:t>Gjennomføre </a:t>
            </a:r>
            <a:r>
              <a:rPr lang="nb-NO" sz="2000" dirty="0"/>
              <a:t>forsøk med </a:t>
            </a:r>
            <a:r>
              <a:rPr lang="nb-NO" sz="2000" dirty="0" smtClean="0"/>
              <a:t>påvisningsreaksjoner (10. trinn)</a:t>
            </a:r>
            <a:endParaRPr lang="nb-NO" sz="2000" dirty="0"/>
          </a:p>
          <a:p>
            <a:endParaRPr lang="nb-NO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043608" y="4347681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Mål for opplæringen er at eleven skal kunne</a:t>
            </a:r>
            <a:endParaRPr lang="nb-NO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640260"/>
            <a:ext cx="1982588" cy="258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0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Oppsummering - forsøk 1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348880"/>
            <a:ext cx="7696200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A – </a:t>
            </a:r>
            <a:r>
              <a:rPr lang="nb-NO" dirty="0" err="1" smtClean="0"/>
              <a:t>NaCl</a:t>
            </a:r>
            <a:r>
              <a:rPr lang="nb-NO" dirty="0" smtClean="0"/>
              <a:t> løsning</a:t>
            </a:r>
          </a:p>
          <a:p>
            <a:pPr marL="0" indent="0">
              <a:buNone/>
            </a:pPr>
            <a:endParaRPr lang="nb-NO" sz="1000" dirty="0" smtClean="0"/>
          </a:p>
          <a:p>
            <a:pPr marL="0" indent="0">
              <a:buNone/>
            </a:pPr>
            <a:r>
              <a:rPr lang="nb-NO" dirty="0" smtClean="0"/>
              <a:t>B – Na</a:t>
            </a:r>
            <a:r>
              <a:rPr lang="nb-NO" baseline="-25000" dirty="0" smtClean="0"/>
              <a:t>2</a:t>
            </a:r>
            <a:r>
              <a:rPr lang="nb-NO" dirty="0" smtClean="0"/>
              <a:t>SO</a:t>
            </a:r>
            <a:r>
              <a:rPr lang="nb-NO" baseline="-25000" dirty="0"/>
              <a:t>4</a:t>
            </a:r>
            <a:r>
              <a:rPr lang="nb-NO" dirty="0" smtClean="0"/>
              <a:t> løsning</a:t>
            </a:r>
          </a:p>
          <a:p>
            <a:pPr marL="0" indent="0">
              <a:buNone/>
            </a:pPr>
            <a:endParaRPr lang="nb-NO" sz="1000" dirty="0"/>
          </a:p>
          <a:p>
            <a:pPr marL="0" indent="0">
              <a:buNone/>
            </a:pPr>
            <a:r>
              <a:rPr lang="nb-NO" dirty="0" smtClean="0"/>
              <a:t>C – CuSO</a:t>
            </a:r>
            <a:r>
              <a:rPr lang="nb-NO" baseline="-25000" dirty="0"/>
              <a:t>4</a:t>
            </a:r>
            <a:r>
              <a:rPr lang="nb-NO" dirty="0" smtClean="0"/>
              <a:t> løsning</a:t>
            </a:r>
          </a:p>
          <a:p>
            <a:pPr marL="0" indent="0">
              <a:buNone/>
            </a:pPr>
            <a:endParaRPr lang="nb-NO" sz="1000" dirty="0" smtClean="0"/>
          </a:p>
          <a:p>
            <a:pPr marL="0" indent="0">
              <a:buNone/>
            </a:pPr>
            <a:r>
              <a:rPr lang="nb-NO" dirty="0" smtClean="0"/>
              <a:t>D – BaCl</a:t>
            </a:r>
            <a:r>
              <a:rPr lang="nb-NO" baseline="-25000" dirty="0"/>
              <a:t>2</a:t>
            </a:r>
            <a:r>
              <a:rPr lang="nb-NO" dirty="0" smtClean="0"/>
              <a:t> løsning</a:t>
            </a:r>
            <a:endParaRPr lang="nb-NO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132856"/>
            <a:ext cx="2736304" cy="3224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97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991444" y="747385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Forsøk 2</a:t>
            </a:r>
          </a:p>
          <a:p>
            <a:endParaRPr lang="nb-NO" sz="2400" dirty="0" smtClean="0"/>
          </a:p>
          <a:p>
            <a:r>
              <a:rPr lang="nb-NO" sz="2400" b="1" dirty="0" smtClean="0"/>
              <a:t>Seks hvite stoffer, med separasjon</a:t>
            </a:r>
            <a:endParaRPr lang="nb-NO" sz="2400" b="1" dirty="0"/>
          </a:p>
        </p:txBody>
      </p:sp>
      <p:sp>
        <p:nvSpPr>
          <p:cNvPr id="2" name="Rectangle 1"/>
          <p:cNvSpPr/>
          <p:nvPr/>
        </p:nvSpPr>
        <p:spPr bwMode="auto">
          <a:xfrm>
            <a:off x="944191" y="3635091"/>
            <a:ext cx="7456241" cy="2110855"/>
          </a:xfrm>
          <a:prstGeom prst="rect">
            <a:avLst/>
          </a:prstGeom>
          <a:solidFill>
            <a:schemeClr val="accent1">
              <a:alpha val="34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61009" y="3717032"/>
            <a:ext cx="7419019" cy="22467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2000" dirty="0" smtClean="0"/>
              <a:t>Gjennomføre forsøk med ulike </a:t>
            </a:r>
            <a:r>
              <a:rPr lang="nb-NO" sz="2000" dirty="0"/>
              <a:t>kjemiske </a:t>
            </a:r>
            <a:r>
              <a:rPr lang="nb-NO" sz="2000" dirty="0" smtClean="0"/>
              <a:t>reaksjoner (7.trinn)</a:t>
            </a:r>
          </a:p>
          <a:p>
            <a:endParaRPr lang="nb-NO" sz="1000" dirty="0" smtClean="0"/>
          </a:p>
          <a:p>
            <a:r>
              <a:rPr lang="nb-NO" sz="2000" dirty="0" smtClean="0"/>
              <a:t>Undersøke og klassifisere rene stoffer og stoffblandinger </a:t>
            </a:r>
          </a:p>
          <a:p>
            <a:r>
              <a:rPr lang="nb-NO" sz="2000" dirty="0" smtClean="0"/>
              <a:t>etter løselighet i vann og sure og basiske egenskaper (10. trinn)</a:t>
            </a:r>
          </a:p>
          <a:p>
            <a:endParaRPr lang="nb-NO" sz="1000" dirty="0" smtClean="0"/>
          </a:p>
          <a:p>
            <a:r>
              <a:rPr lang="nb-NO" sz="2000" dirty="0" smtClean="0"/>
              <a:t>Gjennomføre </a:t>
            </a:r>
            <a:r>
              <a:rPr lang="nb-NO" sz="2000" dirty="0"/>
              <a:t>forsøk med påvisningsreaksjoner, separasjon av </a:t>
            </a:r>
            <a:endParaRPr lang="nb-NO" sz="2000" dirty="0" smtClean="0"/>
          </a:p>
          <a:p>
            <a:r>
              <a:rPr lang="nb-NO" sz="2000" dirty="0"/>
              <a:t>s</a:t>
            </a:r>
            <a:r>
              <a:rPr lang="nb-NO" sz="2000" dirty="0" smtClean="0"/>
              <a:t>toffer i </a:t>
            </a:r>
            <a:r>
              <a:rPr lang="nb-NO" sz="2000" dirty="0"/>
              <a:t>en blanding og analyse av ukjent </a:t>
            </a:r>
            <a:r>
              <a:rPr lang="nb-NO" sz="2000" dirty="0" smtClean="0"/>
              <a:t>stoff (10. trinn)</a:t>
            </a:r>
            <a:endParaRPr lang="nb-NO" sz="2000" dirty="0"/>
          </a:p>
          <a:p>
            <a:endParaRPr lang="nb-NO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961009" y="3262361"/>
            <a:ext cx="5256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smtClean="0"/>
              <a:t>Mål for opplæringen er at eleven skal kunne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303" y="1556792"/>
            <a:ext cx="2085129" cy="1603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59048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 dirty="0"/>
          </a:p>
        </p:txBody>
      </p:sp>
      <p:sp>
        <p:nvSpPr>
          <p:cNvPr id="7" name="TextBox 6"/>
          <p:cNvSpPr txBox="1"/>
          <p:nvPr/>
        </p:nvSpPr>
        <p:spPr>
          <a:xfrm>
            <a:off x="991444" y="747385"/>
            <a:ext cx="4660676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 smtClean="0"/>
              <a:t>Forsøk 2</a:t>
            </a:r>
          </a:p>
          <a:p>
            <a:endParaRPr lang="nb-NO" sz="2400" dirty="0"/>
          </a:p>
          <a:p>
            <a:endParaRPr lang="nb-NO" dirty="0" smtClean="0"/>
          </a:p>
          <a:p>
            <a:r>
              <a:rPr lang="nb-NO" sz="2400" dirty="0"/>
              <a:t>Vi gjør punkt 1 – 2 i forsøksbeskrivelsen, deretter en oppsummering.</a:t>
            </a:r>
          </a:p>
          <a:p>
            <a:endParaRPr lang="nb-NO" sz="2400" dirty="0"/>
          </a:p>
          <a:p>
            <a:endParaRPr lang="nb-NO" sz="2400" dirty="0"/>
          </a:p>
          <a:p>
            <a:endParaRPr lang="nb-NO" sz="2400" dirty="0" smtClean="0"/>
          </a:p>
          <a:p>
            <a:endParaRPr lang="nb-NO" sz="2400" dirty="0"/>
          </a:p>
          <a:p>
            <a:r>
              <a:rPr lang="nb-NO" sz="2400" dirty="0" smtClean="0"/>
              <a:t>IKKE </a:t>
            </a:r>
            <a:r>
              <a:rPr lang="nb-NO" sz="2400" dirty="0"/>
              <a:t>rør den «ukjente</a:t>
            </a:r>
            <a:r>
              <a:rPr lang="nb-NO" sz="2400" dirty="0" smtClean="0"/>
              <a:t>». </a:t>
            </a:r>
            <a:r>
              <a:rPr lang="nb-NO" sz="2400" dirty="0"/>
              <a:t>Denne skal analyseres </a:t>
            </a:r>
            <a:r>
              <a:rPr lang="nb-NO" sz="2400" dirty="0" smtClean="0"/>
              <a:t>helt til </a:t>
            </a:r>
            <a:r>
              <a:rPr lang="nb-NO" sz="2400" dirty="0"/>
              <a:t>slutt.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857727"/>
            <a:ext cx="2183680" cy="23075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464" y="1568068"/>
            <a:ext cx="2600960" cy="1932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653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3" name="TextBox 2"/>
          <p:cNvSpPr txBox="1"/>
          <p:nvPr/>
        </p:nvSpPr>
        <p:spPr>
          <a:xfrm>
            <a:off x="827584" y="747385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Oppsummering – etter punkt 2</a:t>
            </a:r>
          </a:p>
          <a:p>
            <a:endParaRPr lang="nb-NO" sz="2400" b="1" dirty="0"/>
          </a:p>
          <a:p>
            <a:r>
              <a:rPr lang="nb-NO" sz="2400" dirty="0" smtClean="0"/>
              <a:t>Løselighet</a:t>
            </a:r>
            <a:endParaRPr lang="nb-NO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22" y="2001289"/>
            <a:ext cx="8019626" cy="401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91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3" name="TextBox 2"/>
          <p:cNvSpPr txBox="1"/>
          <p:nvPr/>
        </p:nvSpPr>
        <p:spPr>
          <a:xfrm>
            <a:off x="591394" y="747385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Oppsummering – etter punkt 2</a:t>
            </a:r>
          </a:p>
          <a:p>
            <a:endParaRPr lang="nb-NO" sz="2400" b="1" dirty="0"/>
          </a:p>
          <a:p>
            <a:r>
              <a:rPr lang="nb-NO" sz="2400" dirty="0" smtClean="0"/>
              <a:t>Sure og basiske egenskaper</a:t>
            </a:r>
            <a:endParaRPr lang="nb-NO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94" y="2204863"/>
            <a:ext cx="4412654" cy="37785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64088" y="3717032"/>
            <a:ext cx="34563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Hvilke stoffer </a:t>
            </a:r>
            <a:r>
              <a:rPr lang="nb-NO" sz="2400" dirty="0" smtClean="0"/>
              <a:t>kan vi nå identifisere?</a:t>
            </a:r>
            <a:endParaRPr lang="nb-NO" sz="24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599714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3" name="TextBox 2"/>
          <p:cNvSpPr txBox="1"/>
          <p:nvPr/>
        </p:nvSpPr>
        <p:spPr>
          <a:xfrm>
            <a:off x="539552" y="620688"/>
            <a:ext cx="7901036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Forsøk 2</a:t>
            </a:r>
          </a:p>
          <a:p>
            <a:endParaRPr lang="nb-NO" dirty="0" smtClean="0"/>
          </a:p>
          <a:p>
            <a:endParaRPr lang="nb-NO" dirty="0" smtClean="0"/>
          </a:p>
          <a:p>
            <a:r>
              <a:rPr lang="nb-NO" sz="2400" dirty="0"/>
              <a:t>Vi </a:t>
            </a:r>
            <a:r>
              <a:rPr lang="nb-NO" sz="2400" dirty="0" smtClean="0"/>
              <a:t>gjør: </a:t>
            </a:r>
          </a:p>
          <a:p>
            <a:r>
              <a:rPr lang="nb-NO" sz="2400" dirty="0" smtClean="0"/>
              <a:t>punkt 3  – skille mellom salt og sukker </a:t>
            </a:r>
          </a:p>
          <a:p>
            <a:r>
              <a:rPr lang="nb-NO" sz="2400" dirty="0" smtClean="0"/>
              <a:t>punkt 4 – skille mellom potetmel og </a:t>
            </a:r>
            <a:r>
              <a:rPr lang="nb-NO" sz="2400" dirty="0" smtClean="0"/>
              <a:t>fløtepulver</a:t>
            </a:r>
            <a:endParaRPr lang="nb-NO" sz="2400" dirty="0" smtClean="0"/>
          </a:p>
          <a:p>
            <a:endParaRPr lang="nb-NO" sz="2400" dirty="0" smtClean="0"/>
          </a:p>
          <a:p>
            <a:r>
              <a:rPr lang="nb-NO" sz="2400" dirty="0" smtClean="0"/>
              <a:t>Deretter en oppsummering.</a:t>
            </a:r>
          </a:p>
          <a:p>
            <a:endParaRPr lang="nb-NO" sz="2400" dirty="0"/>
          </a:p>
          <a:p>
            <a:endParaRPr lang="nb-NO" sz="2400" dirty="0"/>
          </a:p>
          <a:p>
            <a:r>
              <a:rPr lang="nb-NO" sz="2400" dirty="0" smtClean="0"/>
              <a:t>IKKE </a:t>
            </a:r>
            <a:r>
              <a:rPr lang="nb-NO" sz="2400" dirty="0"/>
              <a:t>rør den «ukjente</a:t>
            </a:r>
            <a:r>
              <a:rPr lang="nb-NO" sz="2400" dirty="0" smtClean="0"/>
              <a:t>». </a:t>
            </a:r>
            <a:r>
              <a:rPr lang="nb-NO" sz="2400" dirty="0"/>
              <a:t>Denne skal </a:t>
            </a:r>
            <a:endParaRPr lang="nb-NO" sz="2400" dirty="0" smtClean="0"/>
          </a:p>
          <a:p>
            <a:r>
              <a:rPr lang="nb-NO" sz="2400" dirty="0" smtClean="0"/>
              <a:t>analyseres helt til </a:t>
            </a:r>
            <a:r>
              <a:rPr lang="nb-NO" sz="2400" dirty="0"/>
              <a:t>slutt.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940878"/>
            <a:ext cx="2162447" cy="22851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864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3" name="TextBox 2"/>
          <p:cNvSpPr txBox="1"/>
          <p:nvPr/>
        </p:nvSpPr>
        <p:spPr>
          <a:xfrm>
            <a:off x="827584" y="747385"/>
            <a:ext cx="5688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b="1" dirty="0" smtClean="0"/>
              <a:t>Oppsummering – etter punkt 4</a:t>
            </a:r>
          </a:p>
          <a:p>
            <a:endParaRPr lang="nb-NO" sz="2400" b="1" dirty="0"/>
          </a:p>
          <a:p>
            <a:endParaRPr lang="nb-NO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1772815"/>
            <a:ext cx="3168000" cy="316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772815"/>
            <a:ext cx="3168352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3129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/>
          </a:p>
        </p:txBody>
      </p:sp>
      <p:sp>
        <p:nvSpPr>
          <p:cNvPr id="3" name="AutoShape 2" descr="Image result for questionmar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317" y="2204864"/>
            <a:ext cx="2609827" cy="328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55576" y="980728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smtClean="0"/>
              <a:t>Og til slutt… Vi analyserer den ukjente.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2328038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90600" y="692696"/>
            <a:ext cx="7696200" cy="1143000"/>
          </a:xfrm>
        </p:spPr>
        <p:txBody>
          <a:bodyPr/>
          <a:lstStyle/>
          <a:p>
            <a:r>
              <a:rPr lang="nb-NO" dirty="0" smtClean="0"/>
              <a:t>Rydding og utdeling av forsøk</a:t>
            </a:r>
            <a:endParaRPr lang="nb-NO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39552" y="1981200"/>
            <a:ext cx="8352928" cy="4114800"/>
          </a:xfrm>
        </p:spPr>
        <p:txBody>
          <a:bodyPr/>
          <a:lstStyle/>
          <a:p>
            <a:pPr marL="0" indent="0">
              <a:buNone/>
            </a:pPr>
            <a:r>
              <a:rPr lang="nb-NO" dirty="0" smtClean="0"/>
              <a:t>Saks og dråpeflaske i kasser</a:t>
            </a:r>
          </a:p>
          <a:p>
            <a:pPr marL="0" indent="0">
              <a:buNone/>
            </a:pPr>
            <a:r>
              <a:rPr lang="nb-NO" dirty="0" smtClean="0"/>
              <a:t>Resten i søppelsekker</a:t>
            </a:r>
          </a:p>
          <a:p>
            <a:endParaRPr lang="nb-NO" dirty="0"/>
          </a:p>
          <a:p>
            <a:pPr marL="0" indent="0">
              <a:buNone/>
            </a:pPr>
            <a:r>
              <a:rPr lang="nb-NO" dirty="0" smtClean="0"/>
              <a:t>Ta med </a:t>
            </a:r>
            <a:r>
              <a:rPr lang="nb-NO" dirty="0" smtClean="0"/>
              <a:t>deg to forsøk: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1 </a:t>
            </a:r>
            <a:r>
              <a:rPr lang="nb-NO" dirty="0" err="1" smtClean="0"/>
              <a:t>stk</a:t>
            </a:r>
            <a:r>
              <a:rPr lang="nb-NO" dirty="0" smtClean="0"/>
              <a:t> - Fire løsninger, men hva er hva</a:t>
            </a:r>
          </a:p>
          <a:p>
            <a:pPr marL="0" indent="0">
              <a:buNone/>
            </a:pPr>
            <a:r>
              <a:rPr lang="nb-NO" dirty="0" smtClean="0"/>
              <a:t>1 </a:t>
            </a:r>
            <a:r>
              <a:rPr lang="nb-NO" dirty="0" err="1" smtClean="0"/>
              <a:t>stk</a:t>
            </a:r>
            <a:r>
              <a:rPr lang="nb-NO" dirty="0"/>
              <a:t> -</a:t>
            </a:r>
            <a:r>
              <a:rPr lang="nb-NO" dirty="0" smtClean="0"/>
              <a:t> Seks hvite stoffer m/ separasjon</a:t>
            </a:r>
          </a:p>
          <a:p>
            <a:pPr marL="0" indent="0">
              <a:buNone/>
            </a:pPr>
            <a:r>
              <a:rPr lang="nb-NO" dirty="0" smtClean="0"/>
              <a:t> </a:t>
            </a:r>
            <a:endParaRPr lang="nb-NO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smtClean="0"/>
              <a:t>Naturfagkonferansen 15.10.2015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2800225"/>
      </p:ext>
    </p:extLst>
  </p:cSld>
  <p:clrMapOvr>
    <a:masterClrMapping/>
  </p:clrMapOvr>
</p:sld>
</file>

<file path=ppt/theme/theme1.xml><?xml version="1.0" encoding="utf-8"?>
<a:theme xmlns:a="http://schemas.openxmlformats.org/drawingml/2006/main" name="skolelab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3C8C92"/>
      </a:hlink>
      <a:folHlink>
        <a:srgbClr val="7299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2013-tynn-tynnere-tynnest-gabriel</Template>
  <TotalTime>7151</TotalTime>
  <Words>346</Words>
  <Application>Microsoft Office PowerPoint</Application>
  <PresentationFormat>On-screen Show (4:3)</PresentationFormat>
  <Paragraphs>113</Paragraphs>
  <Slides>14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skolelab</vt:lpstr>
      <vt:lpstr>PowerPoint Presentation</vt:lpstr>
      <vt:lpstr>PowerPoint Presentation</vt:lpstr>
      <vt:lpstr>Hva er detektivoppgaver?</vt:lpstr>
      <vt:lpstr>Hvorfor detektivoppgaver?</vt:lpstr>
      <vt:lpstr>Hvordan jobbe med detektivoppgaver?</vt:lpstr>
      <vt:lpstr>Oppsummering - forsøk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Rydding og utdeling av forsøk</vt:lpstr>
    </vt:vector>
  </TitlesOfParts>
  <Company>Universitetet i Oslo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Brit Skaugrud</dc:creator>
  <cp:lastModifiedBy>Svein Tveit</cp:lastModifiedBy>
  <cp:revision>190</cp:revision>
  <cp:lastPrinted>2015-01-20T14:03:17Z</cp:lastPrinted>
  <dcterms:created xsi:type="dcterms:W3CDTF">2014-08-11T07:38:08Z</dcterms:created>
  <dcterms:modified xsi:type="dcterms:W3CDTF">2015-10-15T07:44:05Z</dcterms:modified>
</cp:coreProperties>
</file>