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660" r:id="rId1"/>
  </p:sldMasterIdLst>
  <p:notesMasterIdLst>
    <p:notesMasterId r:id="rId23"/>
  </p:notesMasterIdLst>
  <p:handoutMasterIdLst>
    <p:handoutMasterId r:id="rId24"/>
  </p:handoutMasterIdLst>
  <p:sldIdLst>
    <p:sldId id="258" r:id="rId2"/>
    <p:sldId id="331" r:id="rId3"/>
    <p:sldId id="305" r:id="rId4"/>
    <p:sldId id="333" r:id="rId5"/>
    <p:sldId id="306" r:id="rId6"/>
    <p:sldId id="329" r:id="rId7"/>
    <p:sldId id="328" r:id="rId8"/>
    <p:sldId id="330" r:id="rId9"/>
    <p:sldId id="308" r:id="rId10"/>
    <p:sldId id="309" r:id="rId11"/>
    <p:sldId id="310" r:id="rId12"/>
    <p:sldId id="311" r:id="rId13"/>
    <p:sldId id="312" r:id="rId14"/>
    <p:sldId id="332" r:id="rId15"/>
    <p:sldId id="315" r:id="rId16"/>
    <p:sldId id="316" r:id="rId17"/>
    <p:sldId id="321" r:id="rId18"/>
    <p:sldId id="322" r:id="rId19"/>
    <p:sldId id="323" r:id="rId20"/>
    <p:sldId id="326" r:id="rId21"/>
    <p:sldId id="327" r:id="rId22"/>
  </p:sldIdLst>
  <p:sldSz cx="9144000" cy="6858000" type="screen4x3"/>
  <p:notesSz cx="6794500" cy="9906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-119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962580-C89A-45C0-BA96-2182B862AB28}" type="datetimeFigureOut">
              <a:rPr lang="nb-NO" smtClean="0"/>
              <a:t>19.10.2015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22791-BE39-4369-B2E0-6E081982641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971372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EFB23D-9C10-4F5D-B096-4D8B42D37EBA}" type="datetimeFigureOut">
              <a:rPr lang="nb-NO" smtClean="0"/>
              <a:t>19.10.2015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1CAFE8-2B8F-4DB0-A7D7-A97C6B73CCB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3350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Også store partikler som støvpartikler.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034FC-21A3-4EE4-8243-FEDA23B35FF8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72243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="1" dirty="0" smtClean="0"/>
              <a:t>Egenskaper ved gasser, på makronivå</a:t>
            </a:r>
          </a:p>
          <a:p>
            <a:r>
              <a:rPr lang="nb-NO" dirty="0" smtClean="0"/>
              <a:t>tetthet er en egenskap som er knyttet til stoffet, ikke partiklene. </a:t>
            </a:r>
            <a:r>
              <a:rPr lang="nb-NO" sz="1000" dirty="0" smtClean="0"/>
              <a:t>(Demo med lys 1 og lys 2)</a:t>
            </a:r>
            <a:endParaRPr lang="nb-NO" dirty="0" smtClean="0"/>
          </a:p>
          <a:p>
            <a:endParaRPr lang="nb-NO" dirty="0" smtClean="0"/>
          </a:p>
          <a:p>
            <a:r>
              <a:rPr lang="nb-NO" dirty="0" smtClean="0"/>
              <a:t>farge er en egenskap som er knyttet til stoffet, ikke partiklene.</a:t>
            </a:r>
          </a:p>
          <a:p>
            <a:endParaRPr lang="nb-NO" dirty="0" smtClean="0"/>
          </a:p>
          <a:p>
            <a:r>
              <a:rPr lang="nb-NO" dirty="0" smtClean="0"/>
              <a:t>lukt er stoffer i gassform</a:t>
            </a:r>
          </a:p>
          <a:p>
            <a:endParaRPr lang="nb-NO" dirty="0" smtClean="0"/>
          </a:p>
          <a:p>
            <a:r>
              <a:rPr lang="nb-NO" dirty="0" smtClean="0"/>
              <a:t>stoffet sprer seg jevnt i hele rommet det er i</a:t>
            </a:r>
          </a:p>
          <a:p>
            <a:endParaRPr lang="nb-NO" dirty="0" smtClean="0"/>
          </a:p>
          <a:p>
            <a:r>
              <a:rPr lang="nb-NO" dirty="0" smtClean="0"/>
              <a:t>kan komprimeres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155A1-6CCF-43B8-8F8B-466F835C0E68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66954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Kuber/sylindere</a:t>
            </a:r>
            <a:r>
              <a:rPr lang="nb-NO" baseline="0" dirty="0" smtClean="0"/>
              <a:t> til undersøkelse av tetthet av faste stoffer.</a:t>
            </a:r>
          </a:p>
          <a:p>
            <a:endParaRPr lang="nb-NO" baseline="0" dirty="0" smtClean="0"/>
          </a:p>
          <a:p>
            <a:pPr marL="0" indent="0">
              <a:buNone/>
            </a:pPr>
            <a:r>
              <a:rPr lang="nb-NO" dirty="0" smtClean="0"/>
              <a:t>Sentrale egenskaper for væsker </a:t>
            </a:r>
          </a:p>
          <a:p>
            <a:r>
              <a:rPr lang="nb-NO" dirty="0" smtClean="0"/>
              <a:t>tetthet</a:t>
            </a:r>
          </a:p>
          <a:p>
            <a:pPr lvl="1"/>
            <a:r>
              <a:rPr lang="nb-NO" dirty="0" smtClean="0"/>
              <a:t>se hvordan is flyter i forskjellige væsker</a:t>
            </a:r>
          </a:p>
          <a:p>
            <a:pPr lvl="1"/>
            <a:r>
              <a:rPr lang="nb-NO" dirty="0" smtClean="0"/>
              <a:t>sammenlign tetthet i forskjellige væsker</a:t>
            </a:r>
          </a:p>
          <a:p>
            <a:r>
              <a:rPr lang="nb-NO" dirty="0" smtClean="0"/>
              <a:t>kan ikke komprimeres</a:t>
            </a:r>
          </a:p>
          <a:p>
            <a:r>
              <a:rPr lang="nb-NO" dirty="0" smtClean="0"/>
              <a:t>husk at vann er et meget spesielt stoff</a:t>
            </a:r>
          </a:p>
          <a:p>
            <a:r>
              <a:rPr lang="nb-NO" dirty="0" smtClean="0"/>
              <a:t>Er Slim en væske eller et fast stoff?</a:t>
            </a:r>
          </a:p>
          <a:p>
            <a:pPr marL="400050" lvl="1" indent="0">
              <a:buNone/>
            </a:pPr>
            <a:r>
              <a:rPr lang="nb-NO" sz="1400" dirty="0" smtClean="0"/>
              <a:t>Slim lages ved å blande 1 del 4% boraksløsning med 5 deler 4 % polyvinylalkoholløsning og røre godt.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034FC-21A3-4EE4-8243-FEDA23B35FF8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81058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Sentrale egenskaper for faste stoffer</a:t>
            </a:r>
          </a:p>
          <a:p>
            <a:r>
              <a:rPr lang="nb-NO" dirty="0" smtClean="0"/>
              <a:t>tetthet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155A1-6CCF-43B8-8F8B-466F835C0E68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9965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259632" y="1484784"/>
            <a:ext cx="648072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sz="2800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sz="28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0"/>
            <a:ext cx="8208912" cy="1556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24. – 26. februar 2015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24. – 26. februar 2015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24. – 26. februar 2015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24. – 26. februar 2015</a:t>
            </a:r>
            <a:endParaRPr lang="nb-NO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extBox 9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24. – 26. februar 2015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6" name="TextBox 5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24. – 26. februar 2015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5" name="TextBox 4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24. – 26. februar 2015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5808663"/>
            <a:ext cx="2481263" cy="104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24. – 26. februar 2015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24. – 26. februar 2015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24. – 26. februar 2015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r>
              <a:rPr lang="nb-NO" smtClean="0"/>
              <a:t>24. – 26. februar 2015</a:t>
            </a:r>
            <a:endParaRPr lang="nb-NO" dirty="0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r>
              <a:rPr lang="nb-NO" dirty="0" smtClean="0"/>
              <a:t>Brit Skaugrud og Svein Tveit - </a:t>
            </a:r>
            <a:r>
              <a:rPr lang="nb-NO" dirty="0" err="1" smtClean="0"/>
              <a:t>Skolelab</a:t>
            </a:r>
            <a:r>
              <a:rPr lang="nb-NO" dirty="0" smtClean="0"/>
              <a:t>-kjemi</a:t>
            </a:r>
            <a:endParaRPr lang="nb-NO" dirty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3" cstate="screen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34718"/>
            <a:ext cx="1617167" cy="683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hyperlink" Target="http://www.facebook.com/skolelabkjemi" TargetMode="External"/><Relationship Id="rId7" Type="http://schemas.openxmlformats.org/officeDocument/2006/relationships/hyperlink" Target="http://www.mn.uio.no/kjemi/forskning/grupper/skole/ressurser/hms/kjemikalier-grunnskole/kjemikalier-barnetrinn/" TargetMode="External"/><Relationship Id="rId2" Type="http://schemas.openxmlformats.org/officeDocument/2006/relationships/hyperlink" Target="http://www.mn.uio.no/kjemi/forskning/grupper/skole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mn.uio.no/kjemi/forskning/grupper/skole/ressurser/kjemipaboks/" TargetMode="External"/><Relationship Id="rId5" Type="http://schemas.openxmlformats.org/officeDocument/2006/relationships/hyperlink" Target="mailto:skolelab@kjemi.uio.no" TargetMode="External"/><Relationship Id="rId4" Type="http://schemas.openxmlformats.org/officeDocument/2006/relationships/hyperlink" Target="http://www.instagram.com/skolelabkjemi" TargetMode="External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.png"/><Relationship Id="rId4" Type="http://schemas.openxmlformats.org/officeDocument/2006/relationships/hyperlink" Target="http://www.mn.uio.no/kjemi/forskning/grupper/skole/ressurser/kjemipaboks/enkelt-ovelser/slim.pdf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n.uio.no/kjemi/forskning/grupper/skole/massetetthet-for-faste-stoffer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6.xml"/><Relationship Id="rId5" Type="http://schemas.openxmlformats.org/officeDocument/2006/relationships/hyperlink" Target="http://www.chem.purdue.edu/gchelp/atoms/states.html" TargetMode="External"/><Relationship Id="rId4" Type="http://schemas.openxmlformats.org/officeDocument/2006/relationships/image" Target="../media/image34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0.png"/><Relationship Id="rId7" Type="http://schemas.openxmlformats.org/officeDocument/2006/relationships/image" Target="../media/image5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1.png"/><Relationship Id="rId5" Type="http://schemas.openxmlformats.org/officeDocument/2006/relationships/image" Target="../media/image42.emf"/><Relationship Id="rId4" Type="http://schemas.openxmlformats.org/officeDocument/2006/relationships/image" Target="../media/image41.png"/><Relationship Id="rId9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1143000" y="2708920"/>
            <a:ext cx="7543800" cy="1143000"/>
          </a:xfrm>
        </p:spPr>
        <p:txBody>
          <a:bodyPr>
            <a:normAutofit fontScale="90000"/>
          </a:bodyPr>
          <a:lstStyle/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nb-NO" sz="5400" kern="1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aiandra GD" panose="020E0502030308020204" pitchFamily="34" charset="0"/>
                <a:ea typeface="Batang" panose="02030600000101010101" pitchFamily="18" charset="-127"/>
                <a:cs typeface="+mn-cs"/>
              </a:rPr>
              <a:t/>
            </a:r>
            <a:br>
              <a:rPr lang="nb-NO" sz="5400" kern="1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aiandra GD" panose="020E0502030308020204" pitchFamily="34" charset="0"/>
                <a:ea typeface="Batang" panose="02030600000101010101" pitchFamily="18" charset="-127"/>
                <a:cs typeface="+mn-cs"/>
              </a:rPr>
            </a:br>
            <a:r>
              <a:rPr lang="nb-NO" sz="5400" kern="1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aiandra GD" panose="020E0502030308020204" pitchFamily="34" charset="0"/>
                <a:ea typeface="Batang" panose="02030600000101010101" pitchFamily="18" charset="-127"/>
                <a:cs typeface="+mn-cs"/>
              </a:rPr>
              <a:t>Partikkelmodellen</a:t>
            </a:r>
            <a:endParaRPr lang="nb-NO" sz="5400" kern="1200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Maiandra GD" panose="020E0502030308020204" pitchFamily="34" charset="0"/>
              <a:ea typeface="Batang" panose="02030600000101010101" pitchFamily="18" charset="-127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1143000" y="3933056"/>
            <a:ext cx="7543800" cy="936104"/>
          </a:xfrm>
        </p:spPr>
        <p:txBody>
          <a:bodyPr/>
          <a:lstStyle/>
          <a:p>
            <a:r>
              <a:rPr lang="nb-NO" sz="2400" dirty="0" smtClean="0"/>
              <a:t>Nøkler til naturfag  </a:t>
            </a:r>
            <a:r>
              <a:rPr lang="nb-NO" sz="2400" dirty="0" smtClean="0"/>
              <a:t>22. og 28. </a:t>
            </a:r>
            <a:r>
              <a:rPr lang="nb-NO" sz="2400" dirty="0" smtClean="0"/>
              <a:t>oktober</a:t>
            </a:r>
            <a:r>
              <a:rPr lang="nb-NO" sz="2400" dirty="0" smtClean="0"/>
              <a:t> </a:t>
            </a:r>
            <a:r>
              <a:rPr lang="nb-NO" sz="2400" dirty="0" smtClean="0"/>
              <a:t>2015</a:t>
            </a:r>
          </a:p>
          <a:p>
            <a:r>
              <a:rPr lang="nb-NO" sz="1600" dirty="0" smtClean="0"/>
              <a:t>Kursdeltakerne har «studentrollen»</a:t>
            </a:r>
            <a:endParaRPr lang="nb-NO" sz="16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5373216"/>
            <a:ext cx="1584176" cy="1228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3625" y="5373216"/>
            <a:ext cx="3320823" cy="1402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058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796136" y="178559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 smtClean="0">
                <a:hlinkClick r:id="rId2"/>
              </a:rPr>
              <a:t>Skolelab</a:t>
            </a:r>
            <a:r>
              <a:rPr lang="nb-NO" dirty="0" smtClean="0">
                <a:hlinkClick r:id="rId2"/>
              </a:rPr>
              <a:t>-kjemi</a:t>
            </a:r>
            <a:endParaRPr lang="nb-NO" dirty="0"/>
          </a:p>
        </p:txBody>
      </p:sp>
      <p:sp>
        <p:nvSpPr>
          <p:cNvPr id="10" name="Rectangle 9"/>
          <p:cNvSpPr/>
          <p:nvPr/>
        </p:nvSpPr>
        <p:spPr>
          <a:xfrm>
            <a:off x="5796136" y="4017144"/>
            <a:ext cx="13316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Facebook</a:t>
            </a:r>
            <a:endParaRPr lang="nb-NO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Instagram</a:t>
            </a:r>
            <a:endParaRPr lang="nb-NO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796136" y="5003884"/>
            <a:ext cx="24961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>
                <a:hlinkClick r:id="rId5"/>
              </a:rPr>
              <a:t>skolelab@kjemi.uio.no</a:t>
            </a:r>
            <a:endParaRPr lang="nb-NO" dirty="0"/>
          </a:p>
        </p:txBody>
      </p:sp>
      <p:sp>
        <p:nvSpPr>
          <p:cNvPr id="2" name="TextBox 1"/>
          <p:cNvSpPr txBox="1"/>
          <p:nvPr/>
        </p:nvSpPr>
        <p:spPr>
          <a:xfrm>
            <a:off x="5796136" y="2433662"/>
            <a:ext cx="32175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hlinkClick r:id="rId6"/>
              </a:rPr>
              <a:t>Ressurser for lærere</a:t>
            </a:r>
            <a:endParaRPr lang="nb-NO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hlinkClick r:id="rId7"/>
              </a:rPr>
              <a:t>Kjemikalier på barnetrinnet</a:t>
            </a:r>
            <a:endParaRPr lang="nb-NO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hlinkClick r:id="rId6"/>
              </a:rPr>
              <a:t>Kjemi på boks</a:t>
            </a:r>
            <a:endParaRPr lang="nb-NO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0688"/>
            <a:ext cx="5175354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97152"/>
            <a:ext cx="933450" cy="127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85133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>
          <a:xfrm>
            <a:off x="539552" y="701824"/>
            <a:ext cx="8064896" cy="1143000"/>
          </a:xfrm>
        </p:spPr>
        <p:txBody>
          <a:bodyPr/>
          <a:lstStyle/>
          <a:p>
            <a:r>
              <a:rPr lang="nb-NO" dirty="0" smtClean="0"/>
              <a:t>Partikkelmodellen er sentral på mellomtrinnet </a:t>
            </a:r>
            <a:endParaRPr lang="nb-NO" dirty="0"/>
          </a:p>
        </p:txBody>
      </p:sp>
      <p:sp>
        <p:nvSpPr>
          <p:cNvPr id="6" name="Plassholder for innhold 5"/>
          <p:cNvSpPr>
            <a:spLocks noGrp="1"/>
          </p:cNvSpPr>
          <p:nvPr>
            <p:ph sz="half" idx="2"/>
          </p:nvPr>
        </p:nvSpPr>
        <p:spPr>
          <a:xfrm>
            <a:off x="251520" y="2071389"/>
            <a:ext cx="7776864" cy="4525963"/>
          </a:xfrm>
        </p:spPr>
        <p:txBody>
          <a:bodyPr>
            <a:normAutofit fontScale="92500" lnSpcReduction="10000"/>
          </a:bodyPr>
          <a:lstStyle/>
          <a:p>
            <a:r>
              <a:rPr lang="nb-NO" sz="2600" dirty="0"/>
              <a:t>beskrive sentrale egenskaper ved gasser, væsker, faste stoffer og faseoverganger </a:t>
            </a:r>
            <a:r>
              <a:rPr lang="nb-NO" sz="2600" dirty="0">
                <a:solidFill>
                  <a:srgbClr val="FF0000"/>
                </a:solidFill>
              </a:rPr>
              <a:t>ved hjelp av partikkelmodellen</a:t>
            </a:r>
          </a:p>
          <a:p>
            <a:endParaRPr lang="nb-NO" sz="2600" dirty="0" smtClean="0"/>
          </a:p>
          <a:p>
            <a:r>
              <a:rPr lang="nb-NO" sz="2600" dirty="0" smtClean="0"/>
              <a:t>forklare </a:t>
            </a:r>
            <a:r>
              <a:rPr lang="nb-NO" sz="2600" dirty="0"/>
              <a:t>hvordan stoffer er bygd opp, og hvordan stoffer kan omdannes ved å bruke begrepene atomer og </a:t>
            </a:r>
            <a:r>
              <a:rPr lang="nb-NO" sz="2600" dirty="0" smtClean="0"/>
              <a:t>molekyler </a:t>
            </a:r>
            <a:r>
              <a:rPr lang="nb-NO" sz="2600" dirty="0" smtClean="0">
                <a:solidFill>
                  <a:srgbClr val="FF0000"/>
                </a:solidFill>
              </a:rPr>
              <a:t>(partiklene er atomer, molekyler og ioner)</a:t>
            </a:r>
            <a:endParaRPr lang="nb-NO" sz="2600" dirty="0"/>
          </a:p>
          <a:p>
            <a:endParaRPr lang="nb-NO" sz="2600" dirty="0" smtClean="0"/>
          </a:p>
          <a:p>
            <a:r>
              <a:rPr lang="nb-NO" sz="2600" dirty="0" smtClean="0"/>
              <a:t>gjennomføre </a:t>
            </a:r>
            <a:r>
              <a:rPr lang="nb-NO" sz="2600" dirty="0"/>
              <a:t>forsøk med ulike kjemiske reaksjoner og beskrive hva som kjennetegner </a:t>
            </a:r>
            <a:r>
              <a:rPr lang="nb-NO" sz="2600" dirty="0" smtClean="0"/>
              <a:t>dem </a:t>
            </a:r>
            <a:r>
              <a:rPr lang="nb-NO" sz="2600" dirty="0" smtClean="0">
                <a:solidFill>
                  <a:srgbClr val="FF0000"/>
                </a:solidFill>
              </a:rPr>
              <a:t>(partiklene er atomer, molekyler og ioner)</a:t>
            </a:r>
            <a:endParaRPr lang="nb-NO" sz="2600" dirty="0" smtClean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525273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9552" y="764704"/>
            <a:ext cx="8352928" cy="1143000"/>
          </a:xfrm>
        </p:spPr>
        <p:txBody>
          <a:bodyPr/>
          <a:lstStyle/>
          <a:p>
            <a:r>
              <a:rPr lang="nb-NO" dirty="0" smtClean="0"/>
              <a:t>Mye kan beskrives med partikkelmodellen</a:t>
            </a:r>
            <a:endParaRPr lang="nb-NO" dirty="0"/>
          </a:p>
        </p:txBody>
      </p:sp>
      <p:sp>
        <p:nvSpPr>
          <p:cNvPr id="7" name="Plassholder for innhold 4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nb-NO" dirty="0" smtClean="0"/>
              <a:t>fase, tilstand et stoff er i (aggregattilstand)</a:t>
            </a:r>
          </a:p>
          <a:p>
            <a:pPr lvl="1">
              <a:buFont typeface="Calibri" panose="020F0502020204030204" pitchFamily="34" charset="0"/>
              <a:buChar char="−"/>
            </a:pPr>
            <a:r>
              <a:rPr lang="nb-NO" dirty="0" smtClean="0"/>
              <a:t>gass</a:t>
            </a:r>
          </a:p>
          <a:p>
            <a:pPr lvl="1">
              <a:buFont typeface="Calibri" panose="020F0502020204030204" pitchFamily="34" charset="0"/>
              <a:buChar char="−"/>
            </a:pPr>
            <a:r>
              <a:rPr lang="nb-NO" dirty="0" smtClean="0"/>
              <a:t>væske</a:t>
            </a:r>
          </a:p>
          <a:p>
            <a:pPr lvl="1">
              <a:buFont typeface="Calibri" panose="020F0502020204030204" pitchFamily="34" charset="0"/>
              <a:buChar char="−"/>
            </a:pPr>
            <a:r>
              <a:rPr lang="nb-NO" dirty="0" smtClean="0"/>
              <a:t>fast stoff</a:t>
            </a:r>
          </a:p>
          <a:p>
            <a:pPr marL="514350" indent="-514350">
              <a:buFont typeface="+mj-lt"/>
              <a:buAutoNum type="arabicPeriod"/>
            </a:pPr>
            <a:endParaRPr lang="nb-NO" dirty="0" smtClean="0"/>
          </a:p>
          <a:p>
            <a:pPr marL="514350" indent="-514350">
              <a:buFont typeface="+mj-lt"/>
              <a:buAutoNum type="arabicPeriod"/>
            </a:pPr>
            <a:r>
              <a:rPr lang="nb-NO" dirty="0" smtClean="0"/>
              <a:t>egenskaper for et stoff i forskjellige faser</a:t>
            </a:r>
          </a:p>
          <a:p>
            <a:pPr lvl="1"/>
            <a:r>
              <a:rPr lang="nb-NO" dirty="0" smtClean="0"/>
              <a:t>tetthet</a:t>
            </a:r>
          </a:p>
          <a:p>
            <a:pPr lvl="1"/>
            <a:r>
              <a:rPr lang="nb-NO" dirty="0" smtClean="0"/>
              <a:t>avstand mellom partiklene</a:t>
            </a:r>
          </a:p>
          <a:p>
            <a:pPr lvl="1"/>
            <a:r>
              <a:rPr lang="nb-NO" dirty="0" smtClean="0"/>
              <a:t>krefter mellom partiklene</a:t>
            </a:r>
          </a:p>
          <a:p>
            <a:pPr lvl="1"/>
            <a:r>
              <a:rPr lang="nb-NO" dirty="0" smtClean="0"/>
              <a:t>formbestandighet</a:t>
            </a:r>
          </a:p>
          <a:p>
            <a:pPr marL="514350" indent="-514350">
              <a:buFont typeface="+mj-lt"/>
              <a:buAutoNum type="arabicPeriod"/>
            </a:pPr>
            <a:endParaRPr lang="nb-NO" dirty="0" smtClean="0"/>
          </a:p>
          <a:p>
            <a:pPr marL="514350" indent="-514350">
              <a:buFont typeface="+mj-lt"/>
              <a:buAutoNum type="arabicPeriod"/>
            </a:pPr>
            <a:r>
              <a:rPr lang="nb-NO" dirty="0" smtClean="0"/>
              <a:t>temperatur og partiklenes bevegelse i forskjellige faser</a:t>
            </a:r>
          </a:p>
          <a:p>
            <a:pPr marL="514350" indent="-514350">
              <a:buFont typeface="+mj-lt"/>
              <a:buAutoNum type="arabicPeriod"/>
            </a:pPr>
            <a:endParaRPr lang="nb-NO" dirty="0" smtClean="0"/>
          </a:p>
          <a:p>
            <a:pPr marL="514350" indent="-514350">
              <a:buFont typeface="+mj-lt"/>
              <a:buAutoNum type="arabicPeriod"/>
            </a:pPr>
            <a:r>
              <a:rPr lang="nb-NO" dirty="0" smtClean="0"/>
              <a:t>faseoverganger</a:t>
            </a:r>
          </a:p>
        </p:txBody>
      </p:sp>
    </p:spTree>
    <p:extLst>
      <p:ext uri="{BB962C8B-B14F-4D97-AF65-F5344CB8AC3E}">
        <p14:creationId xmlns:p14="http://schemas.microsoft.com/office/powerpoint/2010/main" val="483209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8229600" cy="1143000"/>
          </a:xfrm>
        </p:spPr>
        <p:txBody>
          <a:bodyPr>
            <a:normAutofit/>
          </a:bodyPr>
          <a:lstStyle/>
          <a:p>
            <a:r>
              <a:rPr lang="nb-NO" dirty="0" smtClean="0"/>
              <a:t>Partikkelmodeller og andre modeller</a:t>
            </a:r>
            <a:endParaRPr lang="nb-NO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955" y="1628800"/>
            <a:ext cx="2943225" cy="1552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  <p:sp>
        <p:nvSpPr>
          <p:cNvPr id="7" name="Rektangel 6"/>
          <p:cNvSpPr/>
          <p:nvPr/>
        </p:nvSpPr>
        <p:spPr>
          <a:xfrm>
            <a:off x="1179962" y="3429000"/>
            <a:ext cx="2675210" cy="184666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nb-NO" sz="600" dirty="0">
                <a:solidFill>
                  <a:schemeClr val="tx1"/>
                </a:solidFill>
              </a:rPr>
              <a:t>http://www.wired.com/wiredscience/2013/07/is-light-a-wave-or-a-particle/</a:t>
            </a:r>
          </a:p>
        </p:txBody>
      </p:sp>
      <p:sp>
        <p:nvSpPr>
          <p:cNvPr id="9" name="Rektangel 8"/>
          <p:cNvSpPr/>
          <p:nvPr/>
        </p:nvSpPr>
        <p:spPr>
          <a:xfrm>
            <a:off x="5688124" y="6309320"/>
            <a:ext cx="2736304" cy="18466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nb-NO" sz="600" dirty="0">
                <a:solidFill>
                  <a:schemeClr val="tx1"/>
                </a:solidFill>
              </a:rPr>
              <a:t>http://edutech.csun.edu/eduwiki/index.php/Secondary_Science_-_Particles</a:t>
            </a:r>
          </a:p>
        </p:txBody>
      </p:sp>
      <p:sp>
        <p:nvSpPr>
          <p:cNvPr id="10" name="Rektangel 9"/>
          <p:cNvSpPr/>
          <p:nvPr/>
        </p:nvSpPr>
        <p:spPr>
          <a:xfrm>
            <a:off x="5580112" y="3429000"/>
            <a:ext cx="2952328" cy="18466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nb-NO" sz="600" dirty="0">
                <a:solidFill>
                  <a:schemeClr val="tx1"/>
                </a:solidFill>
              </a:rPr>
              <a:t>http://www.blick.ch/life/wissen/cern-forscher-fangen-anti-materie-ein-id63450.html</a:t>
            </a: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44" y="1628800"/>
            <a:ext cx="2072864" cy="15747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1150" y="4077072"/>
            <a:ext cx="2710253" cy="20215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grpSp>
        <p:nvGrpSpPr>
          <p:cNvPr id="8" name="Group 7"/>
          <p:cNvGrpSpPr/>
          <p:nvPr/>
        </p:nvGrpSpPr>
        <p:grpSpPr>
          <a:xfrm>
            <a:off x="683568" y="4077149"/>
            <a:ext cx="3667998" cy="1877489"/>
            <a:chOff x="4576410" y="3660358"/>
            <a:chExt cx="4244062" cy="2366211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6410" y="3660358"/>
              <a:ext cx="3453534" cy="236621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17393" y="4524454"/>
              <a:ext cx="1403079" cy="115925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591314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2478" y="404664"/>
            <a:ext cx="7696200" cy="1143000"/>
          </a:xfrm>
        </p:spPr>
        <p:txBody>
          <a:bodyPr/>
          <a:lstStyle/>
          <a:p>
            <a:r>
              <a:rPr lang="nb-NO" dirty="0" smtClean="0"/>
              <a:t>Kort repetisjon</a:t>
            </a:r>
            <a:endParaRPr lang="nb-NO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783" y="1484784"/>
            <a:ext cx="8093686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6925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611274" y="839735"/>
            <a:ext cx="8718457" cy="5499202"/>
            <a:chOff x="4797123" y="2132856"/>
            <a:chExt cx="4202070" cy="2827049"/>
          </a:xfrm>
        </p:grpSpPr>
        <p:grpSp>
          <p:nvGrpSpPr>
            <p:cNvPr id="4" name="Group 3"/>
            <p:cNvGrpSpPr/>
            <p:nvPr/>
          </p:nvGrpSpPr>
          <p:grpSpPr>
            <a:xfrm>
              <a:off x="4797123" y="2132856"/>
              <a:ext cx="4032331" cy="1056125"/>
              <a:chOff x="4797123" y="2252605"/>
              <a:chExt cx="4032331" cy="1056125"/>
            </a:xfrm>
          </p:grpSpPr>
          <p:grpSp>
            <p:nvGrpSpPr>
              <p:cNvPr id="8" name="Group 7"/>
              <p:cNvGrpSpPr/>
              <p:nvPr/>
            </p:nvGrpSpPr>
            <p:grpSpPr>
              <a:xfrm>
                <a:off x="4797123" y="2252605"/>
                <a:ext cx="3663309" cy="744347"/>
                <a:chOff x="4797123" y="2252605"/>
                <a:chExt cx="3663309" cy="744347"/>
              </a:xfrm>
            </p:grpSpPr>
            <p:pic>
              <p:nvPicPr>
                <p:cNvPr id="12" name="Picture 3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7123" y="2252605"/>
                  <a:ext cx="735057" cy="72594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" name="Picture 4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01502" y="2261895"/>
                  <a:ext cx="735057" cy="73505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grpSp>
              <p:nvGrpSpPr>
                <p:cNvPr id="14" name="Group 48"/>
                <p:cNvGrpSpPr>
                  <a:grpSpLocks/>
                </p:cNvGrpSpPr>
                <p:nvPr/>
              </p:nvGrpSpPr>
              <p:grpSpPr bwMode="auto">
                <a:xfrm>
                  <a:off x="7732833" y="2289287"/>
                  <a:ext cx="727599" cy="704395"/>
                  <a:chOff x="2523" y="3044"/>
                  <a:chExt cx="878" cy="850"/>
                </a:xfrm>
              </p:grpSpPr>
              <p:grpSp>
                <p:nvGrpSpPr>
                  <p:cNvPr id="15" name="Group 49"/>
                  <p:cNvGrpSpPr>
                    <a:grpSpLocks/>
                  </p:cNvGrpSpPr>
                  <p:nvPr/>
                </p:nvGrpSpPr>
                <p:grpSpPr bwMode="auto">
                  <a:xfrm>
                    <a:off x="2526" y="3044"/>
                    <a:ext cx="875" cy="429"/>
                    <a:chOff x="2526" y="3044"/>
                    <a:chExt cx="875" cy="429"/>
                  </a:xfrm>
                </p:grpSpPr>
                <p:sp>
                  <p:nvSpPr>
                    <p:cNvPr id="25" name="Rectangle 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26" y="3044"/>
                      <a:ext cx="215" cy="215"/>
                    </a:xfrm>
                    <a:prstGeom prst="rect">
                      <a:avLst/>
                    </a:prstGeom>
                    <a:solidFill>
                      <a:srgbClr val="0000FF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  <p:sp>
                  <p:nvSpPr>
                    <p:cNvPr id="26" name="Rectangle 5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52" y="3044"/>
                      <a:ext cx="215" cy="215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  <p:sp>
                  <p:nvSpPr>
                    <p:cNvPr id="27" name="Rectangle 5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33" y="3258"/>
                      <a:ext cx="215" cy="215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  <p:sp>
                  <p:nvSpPr>
                    <p:cNvPr id="28" name="Rectangle 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60" y="3258"/>
                      <a:ext cx="215" cy="215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  <p:sp>
                  <p:nvSpPr>
                    <p:cNvPr id="29" name="Rectangle 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6" y="3044"/>
                      <a:ext cx="215" cy="215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  <p:sp>
                  <p:nvSpPr>
                    <p:cNvPr id="30" name="Rectangle 5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7" y="3258"/>
                      <a:ext cx="215" cy="215"/>
                    </a:xfrm>
                    <a:prstGeom prst="rect">
                      <a:avLst/>
                    </a:prstGeom>
                    <a:solidFill>
                      <a:srgbClr val="0000FF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  <p:sp>
                  <p:nvSpPr>
                    <p:cNvPr id="31" name="Rectangle 5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66" y="3044"/>
                      <a:ext cx="215" cy="215"/>
                    </a:xfrm>
                    <a:prstGeom prst="rect">
                      <a:avLst/>
                    </a:prstGeom>
                    <a:solidFill>
                      <a:srgbClr val="0000FF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  <p:sp>
                  <p:nvSpPr>
                    <p:cNvPr id="32" name="Rectangle 5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41" y="3258"/>
                      <a:ext cx="215" cy="215"/>
                    </a:xfrm>
                    <a:prstGeom prst="rect">
                      <a:avLst/>
                    </a:prstGeom>
                    <a:solidFill>
                      <a:srgbClr val="0000FF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</p:grpSp>
              <p:grpSp>
                <p:nvGrpSpPr>
                  <p:cNvPr id="16" name="Group 58"/>
                  <p:cNvGrpSpPr>
                    <a:grpSpLocks/>
                  </p:cNvGrpSpPr>
                  <p:nvPr/>
                </p:nvGrpSpPr>
                <p:grpSpPr bwMode="auto">
                  <a:xfrm>
                    <a:off x="2523" y="3465"/>
                    <a:ext cx="875" cy="429"/>
                    <a:chOff x="2526" y="3044"/>
                    <a:chExt cx="875" cy="429"/>
                  </a:xfrm>
                </p:grpSpPr>
                <p:sp>
                  <p:nvSpPr>
                    <p:cNvPr id="17" name="Rectangle 5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26" y="3044"/>
                      <a:ext cx="215" cy="215"/>
                    </a:xfrm>
                    <a:prstGeom prst="rect">
                      <a:avLst/>
                    </a:prstGeom>
                    <a:solidFill>
                      <a:srgbClr val="0000FF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  <p:sp>
                  <p:nvSpPr>
                    <p:cNvPr id="18" name="Rectangle 6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52" y="3044"/>
                      <a:ext cx="215" cy="215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  <p:sp>
                  <p:nvSpPr>
                    <p:cNvPr id="19" name="Rectangle 6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33" y="3258"/>
                      <a:ext cx="215" cy="215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  <p:sp>
                  <p:nvSpPr>
                    <p:cNvPr id="20" name="Rectangle 6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60" y="3258"/>
                      <a:ext cx="215" cy="215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  <p:sp>
                  <p:nvSpPr>
                    <p:cNvPr id="21" name="Rectangle 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6" y="3044"/>
                      <a:ext cx="215" cy="215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  <p:sp>
                  <p:nvSpPr>
                    <p:cNvPr id="22" name="Rectangle 6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7" y="3258"/>
                      <a:ext cx="215" cy="215"/>
                    </a:xfrm>
                    <a:prstGeom prst="rect">
                      <a:avLst/>
                    </a:prstGeom>
                    <a:solidFill>
                      <a:srgbClr val="0000FF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  <p:sp>
                  <p:nvSpPr>
                    <p:cNvPr id="23" name="Rectangle 6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66" y="3044"/>
                      <a:ext cx="215" cy="215"/>
                    </a:xfrm>
                    <a:prstGeom prst="rect">
                      <a:avLst/>
                    </a:prstGeom>
                    <a:solidFill>
                      <a:srgbClr val="0000FF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  <p:sp>
                  <p:nvSpPr>
                    <p:cNvPr id="24" name="Rectangle 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41" y="3258"/>
                      <a:ext cx="215" cy="215"/>
                    </a:xfrm>
                    <a:prstGeom prst="rect">
                      <a:avLst/>
                    </a:prstGeom>
                    <a:solidFill>
                      <a:srgbClr val="0000FF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</p:grpSp>
            </p:grpSp>
          </p:grpSp>
          <p:sp>
            <p:nvSpPr>
              <p:cNvPr id="9" name="TextBox 8"/>
              <p:cNvSpPr txBox="1"/>
              <p:nvPr/>
            </p:nvSpPr>
            <p:spPr>
              <a:xfrm>
                <a:off x="4901379" y="3065802"/>
                <a:ext cx="936104" cy="2373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400" dirty="0" smtClean="0"/>
                  <a:t>Metaller</a:t>
                </a:r>
                <a:endParaRPr lang="nb-NO" sz="2400" dirty="0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6111391" y="3065802"/>
                <a:ext cx="1115290" cy="2373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400" dirty="0" smtClean="0"/>
                  <a:t>Nettverksstoffer</a:t>
                </a:r>
                <a:endParaRPr lang="nb-NO" sz="2400" dirty="0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7893350" y="3071396"/>
                <a:ext cx="936104" cy="2373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400" dirty="0" smtClean="0"/>
                  <a:t>Salter</a:t>
                </a:r>
                <a:endParaRPr lang="nb-NO" sz="2400" dirty="0"/>
              </a:p>
            </p:txBody>
          </p:sp>
        </p:grpSp>
        <p:grpSp>
          <p:nvGrpSpPr>
            <p:cNvPr id="5" name="Group 4"/>
            <p:cNvGrpSpPr/>
            <p:nvPr/>
          </p:nvGrpSpPr>
          <p:grpSpPr>
            <a:xfrm>
              <a:off x="5454169" y="3716882"/>
              <a:ext cx="3545024" cy="1243023"/>
              <a:chOff x="5454169" y="3716882"/>
              <a:chExt cx="3545024" cy="1243023"/>
            </a:xfrm>
          </p:grpSpPr>
          <p:pic>
            <p:nvPicPr>
              <p:cNvPr id="6" name="Picture 5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52120" y="3716882"/>
                <a:ext cx="2011918" cy="8642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7" name="TextBox 6"/>
              <p:cNvSpPr txBox="1"/>
              <p:nvPr/>
            </p:nvSpPr>
            <p:spPr>
              <a:xfrm>
                <a:off x="5454169" y="4722571"/>
                <a:ext cx="3545024" cy="2373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400" dirty="0" smtClean="0"/>
                  <a:t>Små, store og kjempestore molekyler</a:t>
                </a:r>
                <a:endParaRPr lang="nb-NO" sz="2400" dirty="0"/>
              </a:p>
            </p:txBody>
          </p:sp>
        </p:grpSp>
      </p:grpSp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5501" y="4733463"/>
            <a:ext cx="908050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" name="Rectangle 33"/>
          <p:cNvSpPr/>
          <p:nvPr/>
        </p:nvSpPr>
        <p:spPr bwMode="auto">
          <a:xfrm>
            <a:off x="1907704" y="3501008"/>
            <a:ext cx="6984776" cy="3096344"/>
          </a:xfrm>
          <a:prstGeom prst="rect">
            <a:avLst/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3070782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2478" y="404664"/>
            <a:ext cx="7696200" cy="1143000"/>
          </a:xfrm>
        </p:spPr>
        <p:txBody>
          <a:bodyPr/>
          <a:lstStyle/>
          <a:p>
            <a:r>
              <a:rPr lang="nb-NO" dirty="0" smtClean="0"/>
              <a:t>Kort repetisjon</a:t>
            </a:r>
            <a:endParaRPr lang="nb-NO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783" y="1484784"/>
            <a:ext cx="8093686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 Box 89"/>
          <p:cNvSpPr txBox="1">
            <a:spLocks noChangeArrowheads="1"/>
          </p:cNvSpPr>
          <p:nvPr/>
        </p:nvSpPr>
        <p:spPr bwMode="auto">
          <a:xfrm>
            <a:off x="470783" y="5877272"/>
            <a:ext cx="7903756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 smtClean="0"/>
              <a:t>Bare én type atomer: </a:t>
            </a:r>
            <a:r>
              <a:rPr lang="nb-NO" altLang="nb-NO" i="1" dirty="0" smtClean="0"/>
              <a:t>Grunnstoffer</a:t>
            </a:r>
          </a:p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 smtClean="0"/>
              <a:t>Minst to forskjellige atomer: </a:t>
            </a:r>
            <a:r>
              <a:rPr lang="nb-NO" altLang="nb-NO" i="1" dirty="0" smtClean="0"/>
              <a:t>Kjemiske forbindelser</a:t>
            </a:r>
            <a:endParaRPr lang="en-US" altLang="nb-NO" i="1" dirty="0"/>
          </a:p>
        </p:txBody>
      </p:sp>
    </p:spTree>
    <p:extLst>
      <p:ext uri="{BB962C8B-B14F-4D97-AF65-F5344CB8AC3E}">
        <p14:creationId xmlns:p14="http://schemas.microsoft.com/office/powerpoint/2010/main" val="3945796379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90600" y="476672"/>
            <a:ext cx="7696200" cy="1143000"/>
          </a:xfrm>
        </p:spPr>
        <p:txBody>
          <a:bodyPr/>
          <a:lstStyle/>
          <a:p>
            <a:r>
              <a:rPr lang="nb-NO" dirty="0" smtClean="0"/>
              <a:t>Faser - makro</a:t>
            </a:r>
            <a:endParaRPr lang="nb-NO" dirty="0"/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6948264" y="3233583"/>
            <a:ext cx="69408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b-NO" altLang="nb-NO" dirty="0" smtClean="0"/>
              <a:t>gass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3901306" y="3212976"/>
            <a:ext cx="81471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b-NO" altLang="nb-NO" dirty="0"/>
              <a:t>væske</a:t>
            </a:r>
            <a:endParaRPr lang="en-US" altLang="nb-NO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974750" y="3219941"/>
            <a:ext cx="1054100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b-NO" altLang="nb-NO" dirty="0"/>
              <a:t>fast stoff</a:t>
            </a:r>
            <a:endParaRPr lang="en-US" altLang="nb-NO" dirty="0"/>
          </a:p>
        </p:txBody>
      </p:sp>
      <p:sp>
        <p:nvSpPr>
          <p:cNvPr id="12" name="TekstSylinder 11"/>
          <p:cNvSpPr txBox="1"/>
          <p:nvPr/>
        </p:nvSpPr>
        <p:spPr>
          <a:xfrm>
            <a:off x="6206306" y="4031193"/>
            <a:ext cx="2178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b-NO"/>
            </a:defPPr>
            <a:lvl1pPr algn="ctr">
              <a:defRPr sz="1600"/>
            </a:lvl1pPr>
          </a:lstStyle>
          <a:p>
            <a:pPr algn="l"/>
            <a:r>
              <a:rPr lang="nb-NO" dirty="0"/>
              <a:t>Stoffet fyller hele rommet det befinner seg i</a:t>
            </a:r>
          </a:p>
          <a:p>
            <a:pPr algn="l"/>
            <a:endParaRPr lang="nb-NO" dirty="0"/>
          </a:p>
          <a:p>
            <a:pPr algn="l"/>
            <a:r>
              <a:rPr lang="nb-NO" dirty="0"/>
              <a:t>Stoffet har lav tetthet</a:t>
            </a:r>
          </a:p>
          <a:p>
            <a:pPr algn="l"/>
            <a:endParaRPr lang="nb-NO" dirty="0"/>
          </a:p>
          <a:p>
            <a:pPr algn="l"/>
            <a:r>
              <a:rPr lang="nb-NO" dirty="0"/>
              <a:t>Stoffet kan komprimeres</a:t>
            </a:r>
          </a:p>
        </p:txBody>
      </p:sp>
      <p:sp>
        <p:nvSpPr>
          <p:cNvPr id="13" name="TekstSylinder 12"/>
          <p:cNvSpPr txBox="1"/>
          <p:nvPr/>
        </p:nvSpPr>
        <p:spPr>
          <a:xfrm>
            <a:off x="3275856" y="4010586"/>
            <a:ext cx="2178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 smtClean="0"/>
              <a:t>Stoffet former seg etter karet det befinner seg i</a:t>
            </a:r>
          </a:p>
          <a:p>
            <a:endParaRPr lang="nb-NO" sz="1600" dirty="0"/>
          </a:p>
          <a:p>
            <a:r>
              <a:rPr lang="nb-NO" sz="1600" dirty="0" smtClean="0"/>
              <a:t>Stoffet har høy tetthet</a:t>
            </a:r>
          </a:p>
          <a:p>
            <a:endParaRPr lang="nb-NO" sz="1600" dirty="0"/>
          </a:p>
          <a:p>
            <a:r>
              <a:rPr lang="nb-NO" sz="1600" dirty="0" smtClean="0"/>
              <a:t>Stoffet kan ikke komprimeres</a:t>
            </a:r>
            <a:endParaRPr lang="nb-NO" sz="1600" dirty="0"/>
          </a:p>
        </p:txBody>
      </p:sp>
      <p:sp>
        <p:nvSpPr>
          <p:cNvPr id="14" name="TekstSylinder 13"/>
          <p:cNvSpPr txBox="1"/>
          <p:nvPr/>
        </p:nvSpPr>
        <p:spPr>
          <a:xfrm>
            <a:off x="412800" y="4017551"/>
            <a:ext cx="2178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 smtClean="0"/>
              <a:t>Stoffet holder formen</a:t>
            </a:r>
          </a:p>
          <a:p>
            <a:endParaRPr lang="nb-NO" sz="1600" dirty="0" smtClean="0"/>
          </a:p>
          <a:p>
            <a:endParaRPr lang="nb-NO" sz="1600" dirty="0" smtClean="0"/>
          </a:p>
          <a:p>
            <a:endParaRPr lang="nb-NO" sz="1600" dirty="0"/>
          </a:p>
          <a:p>
            <a:r>
              <a:rPr lang="nb-NO" sz="1600" dirty="0" smtClean="0"/>
              <a:t>Stoffet har høy tetthet</a:t>
            </a:r>
          </a:p>
          <a:p>
            <a:endParaRPr lang="nb-NO" sz="1600" dirty="0"/>
          </a:p>
          <a:p>
            <a:r>
              <a:rPr lang="nb-NO" sz="1600" dirty="0" smtClean="0"/>
              <a:t>Stoffet kan ikke komprimeres</a:t>
            </a:r>
            <a:endParaRPr lang="nb-NO" sz="16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551832"/>
            <a:ext cx="974539" cy="1681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16380"/>
            <a:ext cx="1658508" cy="15035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6783" y="1767330"/>
            <a:ext cx="1359593" cy="1359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76673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Forsøk med gass</a:t>
            </a:r>
            <a:endParaRPr lang="nb-NO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Tetthet i CO</a:t>
            </a:r>
            <a:r>
              <a:rPr lang="nb-NO" baseline="-25000" dirty="0" smtClean="0"/>
              <a:t>2</a:t>
            </a:r>
            <a:r>
              <a:rPr lang="nb-NO" dirty="0" smtClean="0"/>
              <a:t>/luft</a:t>
            </a:r>
            <a:endParaRPr lang="nb-NO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5081984" y="1892846"/>
            <a:ext cx="2951311" cy="639762"/>
          </a:xfrm>
        </p:spPr>
        <p:txBody>
          <a:bodyPr/>
          <a:lstStyle/>
          <a:p>
            <a:r>
              <a:rPr lang="nb-NO" dirty="0" smtClean="0"/>
              <a:t>Komprimering av luft</a:t>
            </a:r>
            <a:endParaRPr lang="nb-NO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492896"/>
            <a:ext cx="3296366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967" y="2490589"/>
            <a:ext cx="3019425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Placeholder 7"/>
          <p:cNvSpPr txBox="1">
            <a:spLocks/>
          </p:cNvSpPr>
          <p:nvPr/>
        </p:nvSpPr>
        <p:spPr>
          <a:xfrm>
            <a:off x="5210855" y="5525542"/>
            <a:ext cx="3609617" cy="63976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 smtClean="0"/>
              <a:t>Demo med avkjøling av luft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752898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  <p:bldP spid="1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Oppgave</a:t>
            </a:r>
            <a:endParaRPr lang="nb-NO" dirty="0"/>
          </a:p>
        </p:txBody>
      </p:sp>
      <p:sp>
        <p:nvSpPr>
          <p:cNvPr id="11" name="TextBox 10"/>
          <p:cNvSpPr txBox="1"/>
          <p:nvPr/>
        </p:nvSpPr>
        <p:spPr>
          <a:xfrm>
            <a:off x="827584" y="4770108"/>
            <a:ext cx="78998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nb-NO" sz="2400" dirty="0" smtClean="0"/>
              <a:t>Hell vannet over i bollen.</a:t>
            </a:r>
          </a:p>
          <a:p>
            <a:pPr marL="342900" indent="-342900">
              <a:buAutoNum type="arabicPeriod"/>
            </a:pPr>
            <a:r>
              <a:rPr lang="nb-NO" sz="2400" dirty="0" smtClean="0"/>
              <a:t>Bruk utstyret til å få vannet tilbake i glasset, uten å helle.</a:t>
            </a:r>
            <a:endParaRPr lang="nb-NO" sz="24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2060848"/>
            <a:ext cx="4123727" cy="2614147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052736"/>
            <a:ext cx="908050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48063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Forsøk med væsker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03848" y="1628800"/>
            <a:ext cx="2664296" cy="639762"/>
          </a:xfrm>
        </p:spPr>
        <p:txBody>
          <a:bodyPr>
            <a:normAutofit fontScale="92500" lnSpcReduction="10000"/>
          </a:bodyPr>
          <a:lstStyle/>
          <a:p>
            <a:r>
              <a:rPr lang="nb-NO" sz="2000" dirty="0" smtClean="0"/>
              <a:t>Komprimering av vann</a:t>
            </a:r>
            <a:endParaRPr lang="nb-NO" sz="20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7544" y="1628800"/>
            <a:ext cx="2160240" cy="39512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000" b="1" dirty="0" smtClean="0"/>
              <a:t>Tetthet av væsker</a:t>
            </a:r>
          </a:p>
          <a:p>
            <a:pPr marL="0" indent="0">
              <a:buNone/>
            </a:pPr>
            <a:endParaRPr lang="nb-NO" sz="2000" dirty="0" smtClean="0"/>
          </a:p>
          <a:p>
            <a:pPr marL="0" indent="0">
              <a:buNone/>
            </a:pPr>
            <a:r>
              <a:rPr lang="nb-NO" sz="2000" dirty="0" smtClean="0"/>
              <a:t>Vei 1,0 </a:t>
            </a:r>
            <a:r>
              <a:rPr lang="nb-NO" sz="2000" dirty="0"/>
              <a:t>dL </a:t>
            </a:r>
            <a:endParaRPr lang="nb-NO" sz="2000" dirty="0" smtClean="0"/>
          </a:p>
          <a:p>
            <a:r>
              <a:rPr lang="nb-NO" sz="2000" dirty="0" smtClean="0"/>
              <a:t>vann</a:t>
            </a:r>
          </a:p>
          <a:p>
            <a:r>
              <a:rPr lang="nb-NO" sz="2000" dirty="0" smtClean="0"/>
              <a:t>olje</a:t>
            </a:r>
          </a:p>
          <a:p>
            <a:pPr marL="0" indent="0">
              <a:buNone/>
            </a:pPr>
            <a:endParaRPr lang="nb-NO" sz="2000" dirty="0" smtClean="0"/>
          </a:p>
          <a:p>
            <a:pPr marL="0" indent="0">
              <a:buNone/>
            </a:pPr>
            <a:r>
              <a:rPr lang="nb-NO" sz="2000" dirty="0" smtClean="0"/>
              <a:t>Hva blir tettheten, i g/</a:t>
            </a:r>
            <a:r>
              <a:rPr lang="nb-NO" sz="2000" dirty="0" err="1" smtClean="0"/>
              <a:t>mL</a:t>
            </a:r>
            <a:r>
              <a:rPr lang="nb-NO" sz="2000" dirty="0" smtClean="0"/>
              <a:t>?</a:t>
            </a:r>
            <a:endParaRPr lang="nb-NO" sz="20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276872"/>
            <a:ext cx="1876377" cy="941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Content Placeholder 5"/>
          <p:cNvSpPr txBox="1">
            <a:spLocks/>
          </p:cNvSpPr>
          <p:nvPr/>
        </p:nvSpPr>
        <p:spPr>
          <a:xfrm>
            <a:off x="6433864" y="1484784"/>
            <a:ext cx="2386608" cy="230425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2000" dirty="0" smtClean="0"/>
              <a:t>Er </a:t>
            </a:r>
            <a:r>
              <a:rPr lang="nb-NO" sz="2000" dirty="0" smtClean="0">
                <a:hlinkClick r:id="rId4"/>
              </a:rPr>
              <a:t>slime</a:t>
            </a:r>
            <a:r>
              <a:rPr lang="nb-NO" sz="2000" dirty="0" smtClean="0"/>
              <a:t> en væske? </a:t>
            </a:r>
          </a:p>
          <a:p>
            <a:endParaRPr lang="nb-NO" sz="2000" dirty="0" smtClean="0"/>
          </a:p>
          <a:p>
            <a:endParaRPr lang="nb-NO" sz="2000" dirty="0" smtClean="0"/>
          </a:p>
          <a:p>
            <a:endParaRPr lang="nb-NO" sz="2000" dirty="0" smtClean="0"/>
          </a:p>
          <a:p>
            <a:endParaRPr lang="nb-NO" sz="2000" dirty="0"/>
          </a:p>
        </p:txBody>
      </p:sp>
      <p:sp>
        <p:nvSpPr>
          <p:cNvPr id="4" name="Rektangel 3"/>
          <p:cNvSpPr/>
          <p:nvPr/>
        </p:nvSpPr>
        <p:spPr>
          <a:xfrm>
            <a:off x="6433864" y="4285545"/>
            <a:ext cx="184789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200" dirty="0" smtClean="0"/>
              <a:t>Slim lages ved å blande 1 del 4% boraksløsning med 5 deler 4 % polyvinylalkoholløsning og røre godt.</a:t>
            </a:r>
            <a:endParaRPr lang="nb-NO" sz="12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3864" y="2852936"/>
            <a:ext cx="1619775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3171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Forsøk med faste stoffer</a:t>
            </a:r>
            <a:endParaRPr lang="nb-NO" dirty="0"/>
          </a:p>
        </p:txBody>
      </p:sp>
      <p:sp>
        <p:nvSpPr>
          <p:cNvPr id="8" name="Plassholder for innhold 7"/>
          <p:cNvSpPr>
            <a:spLocks noGrp="1"/>
          </p:cNvSpPr>
          <p:nvPr>
            <p:ph idx="1"/>
          </p:nvPr>
        </p:nvSpPr>
        <p:spPr>
          <a:xfrm>
            <a:off x="990600" y="1981200"/>
            <a:ext cx="7696200" cy="1015752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>
                <a:hlinkClick r:id="rId3"/>
              </a:rPr>
              <a:t>1. Tetthet </a:t>
            </a:r>
            <a:r>
              <a:rPr lang="nb-NO" dirty="0" smtClean="0">
                <a:hlinkClick r:id="rId3"/>
              </a:rPr>
              <a:t>for faste stoffer</a:t>
            </a:r>
            <a:r>
              <a:rPr lang="nb-NO" dirty="0" smtClean="0"/>
              <a:t>, eks. terninger, </a:t>
            </a:r>
            <a:r>
              <a:rPr lang="nb-NO" dirty="0" smtClean="0"/>
              <a:t>sylindre</a:t>
            </a:r>
            <a:endParaRPr lang="nb-NO" dirty="0" smtClean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696" y="2940764"/>
            <a:ext cx="2697268" cy="1836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15616" y="5157192"/>
            <a:ext cx="619268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/>
              <a:t>2. Varmeutvidelse </a:t>
            </a:r>
            <a:r>
              <a:rPr lang="nb-NO" sz="2800" dirty="0"/>
              <a:t>av messing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658046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90600" y="548680"/>
            <a:ext cx="7696200" cy="1143000"/>
          </a:xfrm>
        </p:spPr>
        <p:txBody>
          <a:bodyPr/>
          <a:lstStyle/>
          <a:p>
            <a:r>
              <a:rPr lang="nb-NO" dirty="0" smtClean="0"/>
              <a:t>Modeller- mikro</a:t>
            </a:r>
            <a:endParaRPr lang="nb-NO" dirty="0"/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6876256" y="3140968"/>
            <a:ext cx="108012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b-NO" altLang="nb-NO" sz="2400" dirty="0" smtClean="0"/>
              <a:t>gass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3851920" y="3212976"/>
            <a:ext cx="167880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b-NO" altLang="nb-NO" sz="2400" dirty="0"/>
              <a:t>væske</a:t>
            </a:r>
            <a:endParaRPr lang="en-US" altLang="nb-NO" sz="24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812974" y="3219941"/>
            <a:ext cx="181481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b-NO" altLang="nb-NO" sz="2400" dirty="0"/>
              <a:t>fast stoff</a:t>
            </a:r>
            <a:endParaRPr lang="en-US" altLang="nb-NO" sz="2400" dirty="0"/>
          </a:p>
        </p:txBody>
      </p:sp>
      <p:sp>
        <p:nvSpPr>
          <p:cNvPr id="15" name="TekstSylinder 14"/>
          <p:cNvSpPr txBox="1"/>
          <p:nvPr/>
        </p:nvSpPr>
        <p:spPr>
          <a:xfrm>
            <a:off x="6444208" y="4077072"/>
            <a:ext cx="217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Partiklene beveger seg helt fritt </a:t>
            </a:r>
            <a:endParaRPr lang="nb-NO" dirty="0"/>
          </a:p>
        </p:txBody>
      </p:sp>
      <p:sp>
        <p:nvSpPr>
          <p:cNvPr id="16" name="TekstSylinder 15"/>
          <p:cNvSpPr txBox="1"/>
          <p:nvPr/>
        </p:nvSpPr>
        <p:spPr>
          <a:xfrm>
            <a:off x="3402112" y="4077072"/>
            <a:ext cx="24660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Partiklene er bundet til hverandre men kan bevege fritt i forhold til hverandre</a:t>
            </a:r>
            <a:endParaRPr lang="nb-NO" dirty="0"/>
          </a:p>
        </p:txBody>
      </p:sp>
      <p:sp>
        <p:nvSpPr>
          <p:cNvPr id="17" name="TekstSylinder 16"/>
          <p:cNvSpPr txBox="1"/>
          <p:nvPr/>
        </p:nvSpPr>
        <p:spPr>
          <a:xfrm>
            <a:off x="467544" y="4077072"/>
            <a:ext cx="23940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Partiklene er bundet i et fast mønster. De vibrerer uten å bytte plass i mønsteret. </a:t>
            </a:r>
            <a:endParaRPr lang="nb-NO" dirty="0"/>
          </a:p>
        </p:txBody>
      </p:sp>
      <p:sp>
        <p:nvSpPr>
          <p:cNvPr id="18" name="TekstSylinder 17"/>
          <p:cNvSpPr txBox="1"/>
          <p:nvPr/>
        </p:nvSpPr>
        <p:spPr>
          <a:xfrm>
            <a:off x="602320" y="5622339"/>
            <a:ext cx="81780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 smtClean="0">
                <a:solidFill>
                  <a:srgbClr val="FF0000"/>
                </a:solidFill>
              </a:rPr>
              <a:t>Uansett fase, </a:t>
            </a:r>
            <a:r>
              <a:rPr lang="nb-NO" sz="2400" b="1" dirty="0" smtClean="0">
                <a:solidFill>
                  <a:srgbClr val="FF0000"/>
                </a:solidFill>
              </a:rPr>
              <a:t>partiklene </a:t>
            </a:r>
            <a:r>
              <a:rPr lang="nb-NO" sz="2400" b="1" dirty="0" smtClean="0">
                <a:solidFill>
                  <a:srgbClr val="FF0000"/>
                </a:solidFill>
              </a:rPr>
              <a:t>beveger seg fortere ved høy temperatur enn ved lav temperatur</a:t>
            </a:r>
            <a:endParaRPr lang="nb-NO" sz="2400" b="1" dirty="0">
              <a:solidFill>
                <a:srgbClr val="FF00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68332"/>
            <a:ext cx="1102501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19" y="1768332"/>
            <a:ext cx="950943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768332"/>
            <a:ext cx="1074706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020272" y="6452973"/>
            <a:ext cx="244827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700" dirty="0" smtClean="0"/>
              <a:t>Figur: www.lardbucket.com</a:t>
            </a:r>
            <a:endParaRPr lang="nb-NO" sz="700" dirty="0"/>
          </a:p>
        </p:txBody>
      </p:sp>
    </p:spTree>
    <p:extLst>
      <p:ext uri="{BB962C8B-B14F-4D97-AF65-F5344CB8AC3E}">
        <p14:creationId xmlns:p14="http://schemas.microsoft.com/office/powerpoint/2010/main" val="33183719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5" grpId="0"/>
      <p:bldP spid="16" grpId="0"/>
      <p:bldP spid="17" grpId="0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69776"/>
            <a:ext cx="8229600" cy="1143000"/>
          </a:xfrm>
        </p:spPr>
        <p:txBody>
          <a:bodyPr/>
          <a:lstStyle/>
          <a:p>
            <a:r>
              <a:rPr lang="nb-NO" dirty="0" smtClean="0"/>
              <a:t>Faseoverganger</a:t>
            </a:r>
            <a:endParaRPr lang="nb-NO" dirty="0"/>
          </a:p>
        </p:txBody>
      </p:sp>
      <p:pic>
        <p:nvPicPr>
          <p:cNvPr id="6" name="Picture 4" descr="gas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257759" y="2851152"/>
            <a:ext cx="1638300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liquid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3533006" y="2874422"/>
            <a:ext cx="1663700" cy="166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Picture 6" descr="solid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31044" y="2851152"/>
            <a:ext cx="1651000" cy="165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" name="Text Box 7"/>
          <p:cNvSpPr txBox="1">
            <a:spLocks noChangeArrowheads="1"/>
          </p:cNvSpPr>
          <p:nvPr/>
        </p:nvSpPr>
        <p:spPr bwMode="auto">
          <a:xfrm flipH="1">
            <a:off x="6729866" y="4597372"/>
            <a:ext cx="69408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b-NO" altLang="nb-NO" dirty="0" smtClean="0"/>
              <a:t>gass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 flipH="1">
            <a:off x="3973314" y="4602614"/>
            <a:ext cx="81471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b-NO" altLang="nb-NO" dirty="0"/>
              <a:t>væske</a:t>
            </a:r>
            <a:endParaRPr lang="en-US" altLang="nb-NO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 flipH="1">
            <a:off x="1029494" y="4648588"/>
            <a:ext cx="1054100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b-NO" altLang="nb-NO" dirty="0"/>
              <a:t>fast stoff</a:t>
            </a:r>
            <a:endParaRPr lang="en-US" altLang="nb-NO" dirty="0"/>
          </a:p>
        </p:txBody>
      </p:sp>
      <p:grpSp>
        <p:nvGrpSpPr>
          <p:cNvPr id="13" name="Group 12"/>
          <p:cNvGrpSpPr/>
          <p:nvPr/>
        </p:nvGrpSpPr>
        <p:grpSpPr>
          <a:xfrm>
            <a:off x="2283185" y="2179167"/>
            <a:ext cx="4449055" cy="421741"/>
            <a:chOff x="2283185" y="2179167"/>
            <a:chExt cx="4449055" cy="421741"/>
          </a:xfrm>
        </p:grpSpPr>
        <p:cxnSp>
          <p:nvCxnSpPr>
            <p:cNvPr id="15" name="Rett pil 14"/>
            <p:cNvCxnSpPr/>
            <p:nvPr/>
          </p:nvCxnSpPr>
          <p:spPr>
            <a:xfrm flipH="1">
              <a:off x="2283185" y="2600908"/>
              <a:ext cx="133727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ett pil 15"/>
            <p:cNvCxnSpPr/>
            <p:nvPr/>
          </p:nvCxnSpPr>
          <p:spPr>
            <a:xfrm flipH="1">
              <a:off x="5064669" y="2600908"/>
              <a:ext cx="133727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kstSylinder 18"/>
            <p:cNvSpPr txBox="1"/>
            <p:nvPr/>
          </p:nvSpPr>
          <p:spPr>
            <a:xfrm flipH="1">
              <a:off x="5070362" y="2179167"/>
              <a:ext cx="16618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 smtClean="0"/>
                <a:t>kondensering</a:t>
              </a:r>
              <a:endParaRPr lang="nb-NO" dirty="0"/>
            </a:p>
          </p:txBody>
        </p:sp>
        <p:sp>
          <p:nvSpPr>
            <p:cNvPr id="20" name="TekstSylinder 19"/>
            <p:cNvSpPr txBox="1"/>
            <p:nvPr/>
          </p:nvSpPr>
          <p:spPr>
            <a:xfrm flipH="1">
              <a:off x="2483768" y="2179167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 err="1" smtClean="0"/>
                <a:t>størkning</a:t>
              </a:r>
              <a:endParaRPr lang="nb-NO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2283185" y="5122472"/>
            <a:ext cx="4161023" cy="418050"/>
            <a:chOff x="2283185" y="5122472"/>
            <a:chExt cx="4161023" cy="418050"/>
          </a:xfrm>
        </p:grpSpPr>
        <p:cxnSp>
          <p:nvCxnSpPr>
            <p:cNvPr id="17" name="Rett pil 16"/>
            <p:cNvCxnSpPr/>
            <p:nvPr/>
          </p:nvCxnSpPr>
          <p:spPr>
            <a:xfrm>
              <a:off x="2283185" y="5122472"/>
              <a:ext cx="133727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ett pil 17"/>
            <p:cNvCxnSpPr/>
            <p:nvPr/>
          </p:nvCxnSpPr>
          <p:spPr>
            <a:xfrm>
              <a:off x="5064669" y="5122472"/>
              <a:ext cx="133727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kstSylinder 20"/>
            <p:cNvSpPr txBox="1"/>
            <p:nvPr/>
          </p:nvSpPr>
          <p:spPr>
            <a:xfrm flipH="1">
              <a:off x="5055431" y="5171190"/>
              <a:ext cx="13887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 smtClean="0"/>
                <a:t>fordamping</a:t>
              </a:r>
              <a:endParaRPr lang="nb-NO" dirty="0"/>
            </a:p>
          </p:txBody>
        </p:sp>
        <p:sp>
          <p:nvSpPr>
            <p:cNvPr id="22" name="TekstSylinder 21"/>
            <p:cNvSpPr txBox="1"/>
            <p:nvPr/>
          </p:nvSpPr>
          <p:spPr>
            <a:xfrm flipH="1">
              <a:off x="2381259" y="5171190"/>
              <a:ext cx="109150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 smtClean="0"/>
                <a:t>smelting</a:t>
              </a:r>
              <a:endParaRPr lang="nb-NO" dirty="0"/>
            </a:p>
          </p:txBody>
        </p:sp>
      </p:grpSp>
      <p:sp>
        <p:nvSpPr>
          <p:cNvPr id="23" name="TekstSylinder 22"/>
          <p:cNvSpPr txBox="1"/>
          <p:nvPr/>
        </p:nvSpPr>
        <p:spPr>
          <a:xfrm flipH="1">
            <a:off x="1971994" y="1268760"/>
            <a:ext cx="52643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 smtClean="0">
                <a:solidFill>
                  <a:srgbClr val="0070C0"/>
                </a:solidFill>
              </a:rPr>
              <a:t>Energi avgis, temperaturen avtar</a:t>
            </a:r>
            <a:endParaRPr lang="nb-NO" sz="2400" b="1" dirty="0">
              <a:solidFill>
                <a:srgbClr val="0070C0"/>
              </a:solidFill>
            </a:endParaRPr>
          </a:p>
        </p:txBody>
      </p:sp>
      <p:sp>
        <p:nvSpPr>
          <p:cNvPr id="24" name="TekstSylinder 23"/>
          <p:cNvSpPr txBox="1"/>
          <p:nvPr/>
        </p:nvSpPr>
        <p:spPr>
          <a:xfrm flipH="1">
            <a:off x="1907704" y="5733256"/>
            <a:ext cx="52643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>
                <a:solidFill>
                  <a:srgbClr val="FF0000"/>
                </a:solidFill>
              </a:rPr>
              <a:t>Energi </a:t>
            </a:r>
            <a:r>
              <a:rPr lang="nb-NO" sz="2400" b="1" dirty="0" smtClean="0">
                <a:solidFill>
                  <a:srgbClr val="FF0000"/>
                </a:solidFill>
              </a:rPr>
              <a:t>tilføres, temperaturen øker</a:t>
            </a:r>
            <a:endParaRPr lang="nb-NO" sz="2400" b="1" dirty="0">
              <a:solidFill>
                <a:srgbClr val="FF0000"/>
              </a:solidFill>
            </a:endParaRPr>
          </a:p>
        </p:txBody>
      </p:sp>
      <p:cxnSp>
        <p:nvCxnSpPr>
          <p:cNvPr id="25" name="Rett pil 24"/>
          <p:cNvCxnSpPr/>
          <p:nvPr/>
        </p:nvCxnSpPr>
        <p:spPr>
          <a:xfrm flipH="1">
            <a:off x="2123728" y="1916832"/>
            <a:ext cx="4608512" cy="0"/>
          </a:xfrm>
          <a:prstGeom prst="straightConnector1">
            <a:avLst/>
          </a:prstGeom>
          <a:ln w="762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Rett pil 25"/>
          <p:cNvCxnSpPr/>
          <p:nvPr/>
        </p:nvCxnSpPr>
        <p:spPr>
          <a:xfrm>
            <a:off x="2195736" y="5661248"/>
            <a:ext cx="4536504" cy="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Box 10"/>
          <p:cNvSpPr txBox="1">
            <a:spLocks noChangeArrowheads="1"/>
          </p:cNvSpPr>
          <p:nvPr/>
        </p:nvSpPr>
        <p:spPr bwMode="auto">
          <a:xfrm>
            <a:off x="5733304" y="6525344"/>
            <a:ext cx="3267187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b-NO" altLang="nb-NO" sz="900" dirty="0"/>
              <a:t>Kilde: </a:t>
            </a:r>
            <a:r>
              <a:rPr lang="en-US" altLang="nb-NO" sz="900" dirty="0">
                <a:hlinkClick r:id="rId5"/>
              </a:rPr>
              <a:t>http://</a:t>
            </a:r>
            <a:r>
              <a:rPr lang="en-US" altLang="nb-NO" sz="900" dirty="0" smtClean="0">
                <a:hlinkClick r:id="rId5"/>
              </a:rPr>
              <a:t>www.chem.purdue.edu/gchelp/atoms/states.html</a:t>
            </a:r>
            <a:endParaRPr lang="en-US" altLang="nb-NO" sz="900" dirty="0"/>
          </a:p>
        </p:txBody>
      </p:sp>
    </p:spTree>
    <p:extLst>
      <p:ext uri="{BB962C8B-B14F-4D97-AF65-F5344CB8AC3E}">
        <p14:creationId xmlns:p14="http://schemas.microsoft.com/office/powerpoint/2010/main" val="35112463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23" grpId="0"/>
      <p:bldP spid="2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7696200" cy="1143000"/>
          </a:xfrm>
        </p:spPr>
        <p:txBody>
          <a:bodyPr/>
          <a:lstStyle/>
          <a:p>
            <a:r>
              <a:rPr lang="nb-NO" dirty="0" smtClean="0"/>
              <a:t>Fra is til vanndamp</a:t>
            </a:r>
            <a:endParaRPr lang="nb-NO" dirty="0"/>
          </a:p>
        </p:txBody>
      </p:sp>
      <p:sp>
        <p:nvSpPr>
          <p:cNvPr id="21" name="Plassholder for innhold 6"/>
          <p:cNvSpPr txBox="1">
            <a:spLocks/>
          </p:cNvSpPr>
          <p:nvPr/>
        </p:nvSpPr>
        <p:spPr>
          <a:xfrm>
            <a:off x="344203" y="1700809"/>
            <a:ext cx="3651733" cy="230425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2000" dirty="0" smtClean="0"/>
              <a:t>Er et stoff som holder på å gå over fra væske til gass alltid varmt?</a:t>
            </a:r>
          </a:p>
          <a:p>
            <a:r>
              <a:rPr lang="nb-NO" sz="2000" dirty="0" smtClean="0"/>
              <a:t>Er et stoff som holder på å gå over fra væske til fast stoff alltid kaldt?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4725145"/>
            <a:ext cx="2358536" cy="1303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8354" y="4715203"/>
            <a:ext cx="1990081" cy="1359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077072"/>
            <a:ext cx="90170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Sky 21"/>
          <p:cNvSpPr/>
          <p:nvPr/>
        </p:nvSpPr>
        <p:spPr>
          <a:xfrm>
            <a:off x="5745091" y="2060848"/>
            <a:ext cx="2808312" cy="1167855"/>
          </a:xfrm>
          <a:prstGeom prst="cloud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solidFill>
                  <a:srgbClr val="FF0000"/>
                </a:solidFill>
              </a:rPr>
              <a:t>Forsøk: Kondensering av vanndamp</a:t>
            </a:r>
            <a:endParaRPr lang="nb-NO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33706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VGG</a:t>
            </a:r>
            <a:endParaRPr lang="nb-NO" dirty="0"/>
          </a:p>
        </p:txBody>
      </p:sp>
      <p:sp>
        <p:nvSpPr>
          <p:cNvPr id="6" name="Plassholder for innhol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Det blir Varmt (temperaturforandring)</a:t>
            </a:r>
          </a:p>
          <a:p>
            <a:r>
              <a:rPr lang="nb-NO" dirty="0" smtClean="0"/>
              <a:t>Det blir Gult (fargeforandring)</a:t>
            </a:r>
          </a:p>
          <a:p>
            <a:r>
              <a:rPr lang="nb-NO" dirty="0" smtClean="0"/>
              <a:t>Det blir Gass (det dannes nytt stoff)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7" name="TekstSylinder 6"/>
          <p:cNvSpPr txBox="1"/>
          <p:nvPr/>
        </p:nvSpPr>
        <p:spPr>
          <a:xfrm>
            <a:off x="395536" y="3501008"/>
            <a:ext cx="17281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 smtClean="0">
                <a:solidFill>
                  <a:srgbClr val="FF0000"/>
                </a:solidFill>
              </a:rPr>
              <a:t>OBS!</a:t>
            </a:r>
          </a:p>
          <a:p>
            <a:r>
              <a:rPr lang="nb-NO" sz="2400" b="1" dirty="0" smtClean="0">
                <a:solidFill>
                  <a:srgbClr val="FF0000"/>
                </a:solidFill>
              </a:rPr>
              <a:t>Gassen </a:t>
            </a:r>
          </a:p>
          <a:p>
            <a:r>
              <a:rPr lang="nb-NO" sz="2400" b="1" dirty="0" smtClean="0">
                <a:solidFill>
                  <a:srgbClr val="FF0000"/>
                </a:solidFill>
              </a:rPr>
              <a:t>er ikke gul</a:t>
            </a:r>
            <a:endParaRPr lang="nb-NO" sz="2400" b="1" dirty="0">
              <a:solidFill>
                <a:srgbClr val="FF0000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1397026" y="3516818"/>
            <a:ext cx="2925414" cy="2436414"/>
            <a:chOff x="1259632" y="3501008"/>
            <a:chExt cx="2925414" cy="2436414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9632" y="3933056"/>
              <a:ext cx="2925414" cy="2004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Ellipse 7"/>
            <p:cNvSpPr/>
            <p:nvPr/>
          </p:nvSpPr>
          <p:spPr>
            <a:xfrm>
              <a:off x="1907704" y="3501008"/>
              <a:ext cx="1656184" cy="1434231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932041" y="4797152"/>
            <a:ext cx="4043094" cy="1220847"/>
            <a:chOff x="4932040" y="4412345"/>
            <a:chExt cx="4709971" cy="1758565"/>
          </a:xfrm>
        </p:grpSpPr>
        <p:sp>
          <p:nvSpPr>
            <p:cNvPr id="10" name="Rectangle 9"/>
            <p:cNvSpPr/>
            <p:nvPr/>
          </p:nvSpPr>
          <p:spPr>
            <a:xfrm>
              <a:off x="4932040" y="4412345"/>
              <a:ext cx="4709971" cy="17585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b-NO" sz="2000" b="1" dirty="0" smtClean="0">
                  <a:solidFill>
                    <a:srgbClr val="00B050"/>
                  </a:solidFill>
                </a:rPr>
                <a:t>         CaCl</a:t>
              </a:r>
              <a:r>
                <a:rPr lang="nb-NO" sz="2000" b="1" baseline="-25000" dirty="0" smtClean="0">
                  <a:solidFill>
                    <a:srgbClr val="00B050"/>
                  </a:solidFill>
                </a:rPr>
                <a:t>2</a:t>
              </a:r>
              <a:r>
                <a:rPr lang="nb-NO" sz="2000" b="1" dirty="0" smtClean="0">
                  <a:solidFill>
                    <a:srgbClr val="00B050"/>
                  </a:solidFill>
                </a:rPr>
                <a:t>  +  2NaHCO</a:t>
              </a:r>
              <a:r>
                <a:rPr lang="nb-NO" sz="2000" b="1" baseline="-25000" dirty="0" smtClean="0">
                  <a:solidFill>
                    <a:srgbClr val="00B050"/>
                  </a:solidFill>
                </a:rPr>
                <a:t>3</a:t>
              </a:r>
            </a:p>
            <a:p>
              <a:endParaRPr lang="nb-NO" sz="2000" b="1" baseline="-25000" dirty="0" smtClean="0">
                <a:solidFill>
                  <a:srgbClr val="00B050"/>
                </a:solidFill>
              </a:endParaRPr>
            </a:p>
            <a:p>
              <a:endParaRPr lang="nb-NO" sz="2000" b="1" dirty="0" smtClean="0">
                <a:solidFill>
                  <a:srgbClr val="00B050"/>
                </a:solidFill>
              </a:endParaRPr>
            </a:p>
            <a:p>
              <a:r>
                <a:rPr lang="nb-NO" sz="2000" b="1" dirty="0" smtClean="0">
                  <a:solidFill>
                    <a:srgbClr val="00B050"/>
                  </a:solidFill>
                </a:rPr>
                <a:t>2NaCl  +  CaCO</a:t>
              </a:r>
              <a:r>
                <a:rPr lang="nb-NO" sz="2000" b="1" baseline="-25000" dirty="0">
                  <a:solidFill>
                    <a:srgbClr val="00B050"/>
                  </a:solidFill>
                </a:rPr>
                <a:t>3</a:t>
              </a:r>
              <a:r>
                <a:rPr lang="nb-NO" sz="2000" b="1" dirty="0" smtClean="0">
                  <a:solidFill>
                    <a:srgbClr val="00B050"/>
                  </a:solidFill>
                </a:rPr>
                <a:t>  +  CO</a:t>
              </a:r>
              <a:r>
                <a:rPr lang="nb-NO" sz="2000" b="1" baseline="-25000" dirty="0">
                  <a:solidFill>
                    <a:srgbClr val="00B050"/>
                  </a:solidFill>
                </a:rPr>
                <a:t>2</a:t>
              </a:r>
              <a:r>
                <a:rPr lang="nb-NO" sz="2000" b="1" dirty="0" smtClean="0">
                  <a:solidFill>
                    <a:srgbClr val="00B050"/>
                  </a:solidFill>
                </a:rPr>
                <a:t>  </a:t>
              </a:r>
              <a:r>
                <a:rPr lang="nb-NO" sz="2000" b="1" dirty="0">
                  <a:solidFill>
                    <a:srgbClr val="00B050"/>
                  </a:solidFill>
                </a:rPr>
                <a:t>+ </a:t>
              </a:r>
              <a:r>
                <a:rPr lang="nb-NO" sz="2000" b="1" dirty="0" smtClean="0">
                  <a:solidFill>
                    <a:srgbClr val="00B050"/>
                  </a:solidFill>
                </a:rPr>
                <a:t> </a:t>
              </a:r>
              <a:r>
                <a:rPr lang="nb-NO" sz="2000" b="1" dirty="0">
                  <a:solidFill>
                    <a:srgbClr val="00B050"/>
                  </a:solidFill>
                </a:rPr>
                <a:t>H</a:t>
              </a:r>
              <a:r>
                <a:rPr lang="nb-NO" sz="2000" b="1" baseline="-25000" dirty="0">
                  <a:solidFill>
                    <a:srgbClr val="00B050"/>
                  </a:solidFill>
                </a:rPr>
                <a:t>2</a:t>
              </a:r>
              <a:r>
                <a:rPr lang="nb-NO" sz="2000" b="1" dirty="0">
                  <a:solidFill>
                    <a:srgbClr val="00B050"/>
                  </a:solidFill>
                </a:rPr>
                <a:t>O </a:t>
              </a: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7125265" y="5111607"/>
              <a:ext cx="0" cy="36004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ounded Rectangle 14"/>
          <p:cNvSpPr/>
          <p:nvPr/>
        </p:nvSpPr>
        <p:spPr>
          <a:xfrm>
            <a:off x="1259632" y="5195274"/>
            <a:ext cx="3240360" cy="955514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TextBox 15"/>
          <p:cNvSpPr txBox="1"/>
          <p:nvPr/>
        </p:nvSpPr>
        <p:spPr>
          <a:xfrm>
            <a:off x="4932041" y="3789040"/>
            <a:ext cx="33073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b="1" dirty="0" smtClean="0">
                <a:solidFill>
                  <a:srgbClr val="FFC000"/>
                </a:solidFill>
              </a:rPr>
              <a:t>Hvorfor blir det gult?</a:t>
            </a:r>
            <a:endParaRPr lang="nb-NO" sz="28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125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VGG reaksjonen</a:t>
            </a:r>
            <a:endParaRPr lang="nb-NO" dirty="0"/>
          </a:p>
        </p:txBody>
      </p:sp>
      <p:sp>
        <p:nvSpPr>
          <p:cNvPr id="5" name="Plassholder for innhold 4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b-NO" dirty="0" smtClean="0"/>
              <a:t>vannfritt kalsiumklorid løses i vann, denne reaksjonen avgir varme og gir frie kalsium- og kloridioner.</a:t>
            </a:r>
          </a:p>
          <a:p>
            <a:r>
              <a:rPr lang="nb-NO" dirty="0" smtClean="0"/>
              <a:t>natriumhydrogenkarbonat løses i vann. I en løsning med hydrogenkarbonationer finnes alltid også karbonationer</a:t>
            </a:r>
          </a:p>
          <a:p>
            <a:r>
              <a:rPr lang="nb-NO" dirty="0" smtClean="0"/>
              <a:t>når en løsning med kalsiumioner blandes med en løsning med karbonationer, felles det ut </a:t>
            </a:r>
            <a:r>
              <a:rPr lang="nb-NO" dirty="0" err="1" smtClean="0"/>
              <a:t>kalsiumkarbonat</a:t>
            </a:r>
            <a:r>
              <a:rPr lang="nb-NO" dirty="0" smtClean="0"/>
              <a:t> (marmor er en form for </a:t>
            </a:r>
            <a:r>
              <a:rPr lang="nb-NO" dirty="0" err="1" smtClean="0"/>
              <a:t>kalsiumkarbonat</a:t>
            </a:r>
            <a:r>
              <a:rPr lang="nb-NO" dirty="0" smtClean="0"/>
              <a:t>)</a:t>
            </a:r>
          </a:p>
          <a:p>
            <a:r>
              <a:rPr lang="nb-NO" dirty="0" smtClean="0"/>
              <a:t>når karbonationer fjernes fra løsningen (ved utfellingen av </a:t>
            </a:r>
            <a:r>
              <a:rPr lang="nb-NO" dirty="0" err="1" smtClean="0"/>
              <a:t>kalsiumkarbonat</a:t>
            </a:r>
            <a:r>
              <a:rPr lang="nb-NO" dirty="0" smtClean="0"/>
              <a:t>), dannes det nye karbonationer fra hydrogenkarbonat som også gir fra seg H</a:t>
            </a:r>
            <a:r>
              <a:rPr lang="nb-NO" baseline="30000" dirty="0" smtClean="0"/>
              <a:t>+</a:t>
            </a:r>
            <a:r>
              <a:rPr lang="nb-NO" dirty="0" smtClean="0"/>
              <a:t> ioner. Det blir overskudd av H</a:t>
            </a:r>
            <a:r>
              <a:rPr lang="nb-NO" baseline="30000" smtClean="0"/>
              <a:t>+</a:t>
            </a:r>
            <a:r>
              <a:rPr lang="nb-NO" smtClean="0"/>
              <a:t> ioner, </a:t>
            </a:r>
            <a:r>
              <a:rPr lang="nb-NO" dirty="0" smtClean="0"/>
              <a:t>og løsningen blir sur.</a:t>
            </a:r>
          </a:p>
          <a:p>
            <a:r>
              <a:rPr lang="nb-NO" dirty="0" smtClean="0"/>
              <a:t>fenolrødt er en syrebaseindikator som blir gul i sur løsning</a:t>
            </a:r>
          </a:p>
          <a:p>
            <a:r>
              <a:rPr lang="nb-NO" dirty="0" smtClean="0"/>
              <a:t>når løsningen blir sur nok, tar hydrogenkarbonationene opp </a:t>
            </a:r>
            <a:r>
              <a:rPr lang="nb-NO" dirty="0"/>
              <a:t>H</a:t>
            </a:r>
            <a:r>
              <a:rPr lang="nb-NO" baseline="30000" dirty="0"/>
              <a:t>+</a:t>
            </a:r>
            <a:r>
              <a:rPr lang="nb-NO" dirty="0"/>
              <a:t> ioner </a:t>
            </a:r>
            <a:r>
              <a:rPr lang="nb-NO" dirty="0" smtClean="0"/>
              <a:t>og danner karbonsyre som med en gang spaltes i karbondioksid og vann.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10539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/>
          <p:cNvSpPr/>
          <p:nvPr/>
        </p:nvSpPr>
        <p:spPr bwMode="auto">
          <a:xfrm>
            <a:off x="4860032" y="1124744"/>
            <a:ext cx="1675644" cy="1675644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02998" y="4512119"/>
            <a:ext cx="1362075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93273" y="4663173"/>
            <a:ext cx="10287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5875" y="4618389"/>
            <a:ext cx="98107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60051" y="4909442"/>
            <a:ext cx="628518" cy="566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128003" y="4957598"/>
            <a:ext cx="260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+</a:t>
            </a:r>
            <a:endParaRPr lang="nb-NO" dirty="0"/>
          </a:p>
        </p:txBody>
      </p:sp>
      <p:sp>
        <p:nvSpPr>
          <p:cNvPr id="10" name="TextBox 9"/>
          <p:cNvSpPr txBox="1"/>
          <p:nvPr/>
        </p:nvSpPr>
        <p:spPr>
          <a:xfrm>
            <a:off x="2704067" y="4981450"/>
            <a:ext cx="260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+</a:t>
            </a:r>
            <a:endParaRPr lang="nb-NO" dirty="0"/>
          </a:p>
        </p:txBody>
      </p:sp>
      <p:sp>
        <p:nvSpPr>
          <p:cNvPr id="12" name="TextBox 11"/>
          <p:cNvSpPr txBox="1"/>
          <p:nvPr/>
        </p:nvSpPr>
        <p:spPr>
          <a:xfrm>
            <a:off x="6173393" y="4965299"/>
            <a:ext cx="260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+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013153" y="4881998"/>
                <a:ext cx="64312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1" i="0" smtClean="0">
                          <a:latin typeface="Cambria Math"/>
                          <a:ea typeface="Cambria Math"/>
                        </a:rPr>
                        <m:t>→</m:t>
                      </m:r>
                    </m:oMath>
                  </m:oMathPara>
                </a14:m>
                <a:endParaRPr lang="nb-NO" sz="3200" b="1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3153" y="4881998"/>
                <a:ext cx="643125" cy="58477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ktangel 9"/>
          <p:cNvSpPr/>
          <p:nvPr/>
        </p:nvSpPr>
        <p:spPr>
          <a:xfrm>
            <a:off x="1047883" y="5647985"/>
            <a:ext cx="758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HCO</a:t>
            </a:r>
            <a:r>
              <a:rPr lang="nb-NO" baseline="-25000" dirty="0"/>
              <a:t>3</a:t>
            </a:r>
            <a:r>
              <a:rPr lang="nb-NO" baseline="30000" dirty="0"/>
              <a:t>−</a:t>
            </a:r>
            <a:endParaRPr lang="nb-NO" dirty="0"/>
          </a:p>
        </p:txBody>
      </p:sp>
      <p:sp>
        <p:nvSpPr>
          <p:cNvPr id="16" name="Rektangel 9"/>
          <p:cNvSpPr/>
          <p:nvPr/>
        </p:nvSpPr>
        <p:spPr>
          <a:xfrm>
            <a:off x="2622961" y="5666139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H</a:t>
            </a:r>
            <a:r>
              <a:rPr lang="nb-NO" baseline="30000" dirty="0" smtClean="0"/>
              <a:t>+</a:t>
            </a:r>
            <a:endParaRPr lang="nb-NO" dirty="0"/>
          </a:p>
        </p:txBody>
      </p:sp>
      <p:sp>
        <p:nvSpPr>
          <p:cNvPr id="18" name="Rektangel 28"/>
          <p:cNvSpPr/>
          <p:nvPr/>
        </p:nvSpPr>
        <p:spPr>
          <a:xfrm>
            <a:off x="5339184" y="5614171"/>
            <a:ext cx="5368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CO</a:t>
            </a:r>
            <a:r>
              <a:rPr lang="nb-NO" baseline="-25000" dirty="0" smtClean="0"/>
              <a:t>2</a:t>
            </a:r>
            <a:endParaRPr lang="nb-NO" dirty="0"/>
          </a:p>
        </p:txBody>
      </p:sp>
      <p:sp>
        <p:nvSpPr>
          <p:cNvPr id="19" name="Rektangel 30"/>
          <p:cNvSpPr/>
          <p:nvPr/>
        </p:nvSpPr>
        <p:spPr>
          <a:xfrm>
            <a:off x="6821465" y="5646612"/>
            <a:ext cx="5597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H</a:t>
            </a:r>
            <a:r>
              <a:rPr lang="nb-NO" baseline="-25000" dirty="0" smtClean="0"/>
              <a:t>2</a:t>
            </a:r>
            <a:r>
              <a:rPr lang="nb-NO" dirty="0" smtClean="0"/>
              <a:t>O</a:t>
            </a:r>
            <a:endParaRPr lang="nb-NO" dirty="0"/>
          </a:p>
        </p:txBody>
      </p:sp>
      <p:pic>
        <p:nvPicPr>
          <p:cNvPr id="21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0487" y="1249300"/>
            <a:ext cx="98107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ektangel 9"/>
          <p:cNvSpPr/>
          <p:nvPr/>
        </p:nvSpPr>
        <p:spPr>
          <a:xfrm>
            <a:off x="1052495" y="2278896"/>
            <a:ext cx="758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HCO</a:t>
            </a:r>
            <a:r>
              <a:rPr lang="nb-NO" baseline="-25000" dirty="0"/>
              <a:t>3</a:t>
            </a:r>
            <a:r>
              <a:rPr lang="nb-NO" baseline="30000" dirty="0"/>
              <a:t>−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3941041" y="1497214"/>
                <a:ext cx="64312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1" i="0" smtClean="0">
                          <a:latin typeface="Cambria Math"/>
                          <a:ea typeface="Cambria Math"/>
                        </a:rPr>
                        <m:t>→</m:t>
                      </m:r>
                    </m:oMath>
                  </m:oMathPara>
                </a14:m>
                <a:endParaRPr lang="nb-NO" sz="3200" b="1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1041" y="1497214"/>
                <a:ext cx="643125" cy="58477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42477" y="1321308"/>
            <a:ext cx="98107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10844" y="1612361"/>
            <a:ext cx="628518" cy="566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6978796" y="1660517"/>
            <a:ext cx="260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+</a:t>
            </a:r>
            <a:endParaRPr lang="nb-NO" dirty="0"/>
          </a:p>
        </p:txBody>
      </p:sp>
      <p:sp>
        <p:nvSpPr>
          <p:cNvPr id="27" name="TextBox 26"/>
          <p:cNvSpPr txBox="1"/>
          <p:nvPr/>
        </p:nvSpPr>
        <p:spPr>
          <a:xfrm>
            <a:off x="7554860" y="1684369"/>
            <a:ext cx="260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+</a:t>
            </a:r>
            <a:endParaRPr lang="nb-NO" dirty="0"/>
          </a:p>
        </p:txBody>
      </p:sp>
      <p:sp>
        <p:nvSpPr>
          <p:cNvPr id="28" name="Rektangel 9"/>
          <p:cNvSpPr/>
          <p:nvPr/>
        </p:nvSpPr>
        <p:spPr>
          <a:xfrm>
            <a:off x="7473754" y="2369058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H</a:t>
            </a:r>
            <a:r>
              <a:rPr lang="nb-NO" baseline="30000" dirty="0" smtClean="0"/>
              <a:t>+</a:t>
            </a:r>
            <a:endParaRPr lang="nb-NO" dirty="0"/>
          </a:p>
        </p:txBody>
      </p:sp>
      <p:sp>
        <p:nvSpPr>
          <p:cNvPr id="29" name="Rektangel 9"/>
          <p:cNvSpPr/>
          <p:nvPr/>
        </p:nvSpPr>
        <p:spPr>
          <a:xfrm>
            <a:off x="5465459" y="2348880"/>
            <a:ext cx="7521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CO</a:t>
            </a:r>
            <a:r>
              <a:rPr lang="nb-NO" baseline="-25000" dirty="0" smtClean="0"/>
              <a:t>3</a:t>
            </a:r>
            <a:r>
              <a:rPr lang="nb-NO" baseline="30000" dirty="0" smtClean="0"/>
              <a:t>2-</a:t>
            </a:r>
            <a:endParaRPr lang="nb-NO" dirty="0"/>
          </a:p>
        </p:txBody>
      </p:sp>
      <p:cxnSp>
        <p:nvCxnSpPr>
          <p:cNvPr id="30" name="Straight Arrow Connector 29"/>
          <p:cNvCxnSpPr>
            <a:stCxn id="11" idx="5"/>
          </p:cNvCxnSpPr>
          <p:nvPr/>
        </p:nvCxnSpPr>
        <p:spPr bwMode="auto">
          <a:xfrm>
            <a:off x="6290284" y="2554996"/>
            <a:ext cx="2602196" cy="74944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1" name="TextBox 30"/>
          <p:cNvSpPr txBox="1"/>
          <p:nvPr/>
        </p:nvSpPr>
        <p:spPr>
          <a:xfrm>
            <a:off x="7596336" y="3419708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til «marmor»</a:t>
            </a:r>
            <a:endParaRPr lang="nb-NO" dirty="0"/>
          </a:p>
        </p:txBody>
      </p:sp>
      <p:grpSp>
        <p:nvGrpSpPr>
          <p:cNvPr id="36" name="Gruppe 1"/>
          <p:cNvGrpSpPr/>
          <p:nvPr/>
        </p:nvGrpSpPr>
        <p:grpSpPr>
          <a:xfrm>
            <a:off x="4992462" y="3079712"/>
            <a:ext cx="693444" cy="926743"/>
            <a:chOff x="6643197" y="3661811"/>
            <a:chExt cx="693444" cy="926743"/>
          </a:xfrm>
        </p:grpSpPr>
        <p:sp>
          <p:nvSpPr>
            <p:cNvPr id="37" name="Text Box 142"/>
            <p:cNvSpPr txBox="1">
              <a:spLocks noChangeArrowheads="1"/>
            </p:cNvSpPr>
            <p:nvPr/>
          </p:nvSpPr>
          <p:spPr bwMode="auto">
            <a:xfrm>
              <a:off x="6644483" y="4221841"/>
              <a:ext cx="692158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800" dirty="0" smtClean="0">
                  <a:latin typeface="Arial" charset="0"/>
                </a:rPr>
                <a:t>Ca</a:t>
              </a:r>
              <a:r>
                <a:rPr lang="nb-NO" sz="1800" baseline="30000" dirty="0" smtClean="0">
                  <a:latin typeface="Arial" charset="0"/>
                </a:rPr>
                <a:t>2+</a:t>
              </a:r>
              <a:endParaRPr lang="en-US" sz="1800" baseline="-25000" dirty="0">
                <a:latin typeface="Arial" charset="0"/>
              </a:endParaRPr>
            </a:p>
          </p:txBody>
        </p:sp>
        <p:pic>
          <p:nvPicPr>
            <p:cNvPr id="38" name="Picture 13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3197" y="3661811"/>
              <a:ext cx="542925" cy="552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9" name="Oval 38"/>
          <p:cNvSpPr/>
          <p:nvPr/>
        </p:nvSpPr>
        <p:spPr bwMode="auto">
          <a:xfrm>
            <a:off x="4497749" y="2648228"/>
            <a:ext cx="1675644" cy="1675644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33" name="Straight Arrow Connector 32"/>
          <p:cNvCxnSpPr>
            <a:stCxn id="39" idx="6"/>
          </p:cNvCxnSpPr>
          <p:nvPr/>
        </p:nvCxnSpPr>
        <p:spPr bwMode="auto">
          <a:xfrm flipV="1">
            <a:off x="6173393" y="3304444"/>
            <a:ext cx="2647079" cy="18160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342442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8" grpId="0"/>
      <p:bldP spid="10" grpId="0"/>
      <p:bldP spid="12" grpId="0"/>
      <p:bldP spid="14" grpId="0"/>
      <p:bldP spid="15" grpId="0"/>
      <p:bldP spid="16" grpId="0"/>
      <p:bldP spid="18" grpId="0"/>
      <p:bldP spid="19" grpId="0"/>
      <p:bldP spid="31" grpId="0"/>
      <p:bldP spid="3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553739"/>
            <a:ext cx="5746750" cy="604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Bilde 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32240" y="1268760"/>
            <a:ext cx="1524000" cy="1030605"/>
          </a:xfrm>
          <a:prstGeom prst="rect">
            <a:avLst/>
          </a:prstGeom>
          <a:noFill/>
        </p:spPr>
      </p:pic>
      <p:pic>
        <p:nvPicPr>
          <p:cNvPr id="4" name="Bilde 3" descr="C:\Users\britsk_adm\AppData\Local\Microsoft\Windows\Temporary Internet Files\Content.Word\IMG_0955.jpg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1"/>
          <a:stretch/>
        </p:blipFill>
        <p:spPr bwMode="auto">
          <a:xfrm>
            <a:off x="7236296" y="3068960"/>
            <a:ext cx="804545" cy="28073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87328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39552" y="836712"/>
            <a:ext cx="8496944" cy="1143000"/>
          </a:xfrm>
        </p:spPr>
        <p:txBody>
          <a:bodyPr/>
          <a:lstStyle/>
          <a:p>
            <a:r>
              <a:rPr lang="nb-NO" sz="2800" dirty="0"/>
              <a:t>Komprimering av luft og vann (gass og væske)</a:t>
            </a:r>
            <a:r>
              <a:rPr lang="nb-NO" dirty="0"/>
              <a:t/>
            </a:r>
            <a:br>
              <a:rPr lang="nb-NO" dirty="0"/>
            </a:br>
            <a:endParaRPr lang="nb-NO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39552" y="1988840"/>
            <a:ext cx="5040560" cy="4114800"/>
          </a:xfrm>
        </p:spPr>
        <p:txBody>
          <a:bodyPr/>
          <a:lstStyle/>
          <a:p>
            <a:pPr marL="0" indent="0">
              <a:buNone/>
            </a:pPr>
            <a:r>
              <a:rPr lang="nb-NO" sz="1200" b="1" dirty="0" smtClean="0"/>
              <a:t>Hensikt</a:t>
            </a:r>
          </a:p>
          <a:p>
            <a:pPr marL="0" indent="0">
              <a:buNone/>
            </a:pPr>
            <a:r>
              <a:rPr lang="nb-NO" sz="1200" dirty="0" smtClean="0"/>
              <a:t>Hensikten </a:t>
            </a:r>
            <a:r>
              <a:rPr lang="nb-NO" sz="1200" dirty="0"/>
              <a:t>med forsøket er å undersøke om det er mulig å komprimere luft og vann (gass og væske</a:t>
            </a:r>
            <a:r>
              <a:rPr lang="nb-NO" sz="1200" dirty="0" smtClean="0"/>
              <a:t>).</a:t>
            </a:r>
            <a:r>
              <a:rPr lang="nb-NO" sz="1200" dirty="0"/>
              <a:t> </a:t>
            </a:r>
          </a:p>
          <a:p>
            <a:pPr marL="0" indent="0">
              <a:buNone/>
            </a:pPr>
            <a:endParaRPr lang="nb-NO" sz="1200" b="1" dirty="0" smtClean="0"/>
          </a:p>
          <a:p>
            <a:pPr marL="0" indent="0">
              <a:buNone/>
            </a:pPr>
            <a:r>
              <a:rPr lang="nb-NO" sz="1200" b="1" dirty="0" smtClean="0"/>
              <a:t>Utstyr</a:t>
            </a:r>
            <a:endParaRPr lang="nb-NO" sz="1200" b="1" dirty="0"/>
          </a:p>
          <a:p>
            <a:pPr marL="0" indent="0">
              <a:buNone/>
            </a:pPr>
            <a:r>
              <a:rPr lang="nb-NO" sz="1200" dirty="0"/>
              <a:t>20 </a:t>
            </a:r>
            <a:r>
              <a:rPr lang="nb-NO" sz="1200" dirty="0" err="1"/>
              <a:t>mL</a:t>
            </a:r>
            <a:r>
              <a:rPr lang="nb-NO" sz="1200" dirty="0"/>
              <a:t> </a:t>
            </a:r>
            <a:r>
              <a:rPr lang="nb-NO" sz="1200" dirty="0" smtClean="0"/>
              <a:t>plastsprøyte</a:t>
            </a:r>
          </a:p>
          <a:p>
            <a:pPr marL="0" indent="0">
              <a:buNone/>
            </a:pPr>
            <a:r>
              <a:rPr lang="nb-NO" sz="1200" dirty="0" smtClean="0"/>
              <a:t>vann</a:t>
            </a:r>
            <a:r>
              <a:rPr lang="nb-NO" sz="1200" dirty="0"/>
              <a:t> </a:t>
            </a:r>
          </a:p>
          <a:p>
            <a:pPr marL="0" indent="0">
              <a:buNone/>
            </a:pPr>
            <a:endParaRPr lang="nb-NO" sz="1200" b="1" dirty="0" smtClean="0"/>
          </a:p>
          <a:p>
            <a:pPr marL="0" indent="0">
              <a:buNone/>
            </a:pPr>
            <a:r>
              <a:rPr lang="nb-NO" sz="1200" b="1" dirty="0" smtClean="0"/>
              <a:t>Fremgangsmåte</a:t>
            </a:r>
            <a:endParaRPr lang="nb-NO" sz="1200" b="1" dirty="0"/>
          </a:p>
          <a:p>
            <a:pPr marL="0" lvl="0" indent="0">
              <a:buNone/>
            </a:pPr>
            <a:r>
              <a:rPr lang="nb-NO" sz="1200" dirty="0"/>
              <a:t>Trekk opp 20 </a:t>
            </a:r>
            <a:r>
              <a:rPr lang="nb-NO" sz="1200" dirty="0" err="1"/>
              <a:t>mL</a:t>
            </a:r>
            <a:r>
              <a:rPr lang="nb-NO" sz="1200" dirty="0"/>
              <a:t> luft i plastsprøyten. Press inn stempelet. Hvor mye klarer du å komprimere lufta?</a:t>
            </a:r>
          </a:p>
          <a:p>
            <a:pPr marL="0" lvl="0" indent="0">
              <a:buNone/>
            </a:pPr>
            <a:r>
              <a:rPr lang="nb-NO" sz="1200" dirty="0"/>
              <a:t>Trekk opp 20 </a:t>
            </a:r>
            <a:r>
              <a:rPr lang="nb-NO" sz="1200" dirty="0" err="1"/>
              <a:t>mL</a:t>
            </a:r>
            <a:r>
              <a:rPr lang="nb-NO" sz="1200" dirty="0"/>
              <a:t> vann i plastsprøyten. Press inn stempelet. Hvor mye klarer du å komprimere vannet?</a:t>
            </a:r>
          </a:p>
          <a:p>
            <a:pPr marL="0" indent="0">
              <a:buNone/>
            </a:pPr>
            <a:r>
              <a:rPr lang="nb-NO" sz="1200" dirty="0"/>
              <a:t> </a:t>
            </a:r>
          </a:p>
          <a:p>
            <a:pPr marL="0" indent="0">
              <a:buNone/>
            </a:pPr>
            <a:r>
              <a:rPr lang="nb-NO" sz="1200" b="1" dirty="0"/>
              <a:t>Resultat</a:t>
            </a:r>
          </a:p>
          <a:p>
            <a:pPr marL="0" indent="0">
              <a:buNone/>
            </a:pPr>
            <a:r>
              <a:rPr lang="nb-NO" sz="1200" dirty="0"/>
              <a:t>Noter resultatene.</a:t>
            </a:r>
          </a:p>
          <a:p>
            <a:pPr marL="0" indent="0">
              <a:buNone/>
            </a:pPr>
            <a:endParaRPr lang="nb-NO" sz="1200" dirty="0"/>
          </a:p>
          <a:p>
            <a:pPr marL="0" indent="0">
              <a:buNone/>
            </a:pPr>
            <a:r>
              <a:rPr lang="nb-NO" sz="1200" b="1" dirty="0" smtClean="0"/>
              <a:t>Forklaring</a:t>
            </a:r>
            <a:endParaRPr lang="nb-NO" sz="1200" b="1" dirty="0"/>
          </a:p>
          <a:p>
            <a:pPr marL="0" indent="0">
              <a:buNone/>
            </a:pPr>
            <a:r>
              <a:rPr lang="nb-NO" sz="1200" dirty="0" smtClean="0"/>
              <a:t>Forklar </a:t>
            </a:r>
            <a:r>
              <a:rPr lang="nb-NO" sz="1200" dirty="0"/>
              <a:t>resultatene dine ved hjelp av partikkelmodellen</a:t>
            </a:r>
            <a:r>
              <a:rPr lang="nb-NO" sz="1200" dirty="0" smtClean="0"/>
              <a:t>.</a:t>
            </a:r>
            <a:r>
              <a:rPr lang="nb-NO" sz="1200" dirty="0"/>
              <a:t> </a:t>
            </a:r>
          </a:p>
          <a:p>
            <a:endParaRPr lang="nb-NO" sz="1200" dirty="0"/>
          </a:p>
        </p:txBody>
      </p:sp>
      <p:pic>
        <p:nvPicPr>
          <p:cNvPr id="10" name="Bilde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2060848"/>
            <a:ext cx="2914650" cy="1543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846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tn-28-aug-2014-2 (2)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3C8C92"/>
      </a:hlink>
      <a:folHlink>
        <a:srgbClr val="7299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ntn-28-aug-2014-2 (2)</Template>
  <TotalTime>4560</TotalTime>
  <Words>828</Words>
  <Application>Microsoft Office PowerPoint</Application>
  <PresentationFormat>On-screen Show (4:3)</PresentationFormat>
  <Paragraphs>190</Paragraphs>
  <Slides>21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ntn-28-aug-2014-2 (2)</vt:lpstr>
      <vt:lpstr> Partikkelmodellen</vt:lpstr>
      <vt:lpstr>PowerPoint Presentation</vt:lpstr>
      <vt:lpstr>Partikkelmodellen er sentral på mellomtrinnet </vt:lpstr>
      <vt:lpstr>Mye kan beskrives med partikkelmodellen</vt:lpstr>
      <vt:lpstr>Partikkelmodeller og andre modeller</vt:lpstr>
      <vt:lpstr>Kort repetisjon</vt:lpstr>
      <vt:lpstr>PowerPoint Presentation</vt:lpstr>
      <vt:lpstr>Kort repetisjon</vt:lpstr>
      <vt:lpstr>Faser - makro</vt:lpstr>
      <vt:lpstr>Forsøk med gass</vt:lpstr>
      <vt:lpstr>Oppgave</vt:lpstr>
      <vt:lpstr>Forsøk med væsker</vt:lpstr>
      <vt:lpstr>Forsøk med faste stoffer</vt:lpstr>
      <vt:lpstr>Modeller- mikro</vt:lpstr>
      <vt:lpstr>Faseoverganger</vt:lpstr>
      <vt:lpstr>Fra is til vanndamp</vt:lpstr>
      <vt:lpstr>VGG</vt:lpstr>
      <vt:lpstr>VGG reaksjonen</vt:lpstr>
      <vt:lpstr>PowerPoint Presentation</vt:lpstr>
      <vt:lpstr>PowerPoint Presentation</vt:lpstr>
      <vt:lpstr>Komprimering av luft og vann (gass og væske) 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Oppbygning av stoffer Kjemiske endringer</dc:title>
  <dc:creator>Brit Skaugrud</dc:creator>
  <cp:lastModifiedBy>Svein Tveit</cp:lastModifiedBy>
  <cp:revision>40</cp:revision>
  <cp:lastPrinted>2015-10-21T11:52:53Z</cp:lastPrinted>
  <dcterms:created xsi:type="dcterms:W3CDTF">2015-02-23T09:14:16Z</dcterms:created>
  <dcterms:modified xsi:type="dcterms:W3CDTF">2015-10-21T11:56:52Z</dcterms:modified>
</cp:coreProperties>
</file>