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256" r:id="rId2"/>
    <p:sldId id="266" r:id="rId3"/>
    <p:sldId id="264" r:id="rId4"/>
    <p:sldId id="275" r:id="rId5"/>
    <p:sldId id="276" r:id="rId6"/>
    <p:sldId id="267" r:id="rId7"/>
    <p:sldId id="268" r:id="rId8"/>
    <p:sldId id="270" r:id="rId9"/>
    <p:sldId id="277" r:id="rId10"/>
    <p:sldId id="344" r:id="rId11"/>
    <p:sldId id="274" r:id="rId12"/>
    <p:sldId id="260" r:id="rId13"/>
    <p:sldId id="278" r:id="rId14"/>
    <p:sldId id="347" r:id="rId15"/>
    <p:sldId id="346" r:id="rId16"/>
    <p:sldId id="279" r:id="rId17"/>
    <p:sldId id="336" r:id="rId18"/>
    <p:sldId id="337" r:id="rId19"/>
    <p:sldId id="280" r:id="rId20"/>
    <p:sldId id="294" r:id="rId21"/>
    <p:sldId id="323" r:id="rId22"/>
    <p:sldId id="281" r:id="rId23"/>
    <p:sldId id="314" r:id="rId24"/>
    <p:sldId id="315" r:id="rId25"/>
    <p:sldId id="316" r:id="rId26"/>
    <p:sldId id="317" r:id="rId27"/>
    <p:sldId id="318" r:id="rId28"/>
    <p:sldId id="319" r:id="rId29"/>
    <p:sldId id="320" r:id="rId30"/>
    <p:sldId id="321" r:id="rId31"/>
    <p:sldId id="282" r:id="rId32"/>
    <p:sldId id="298" r:id="rId33"/>
    <p:sldId id="351" r:id="rId34"/>
    <p:sldId id="324" r:id="rId35"/>
    <p:sldId id="349" r:id="rId36"/>
    <p:sldId id="325" r:id="rId37"/>
    <p:sldId id="326" r:id="rId38"/>
    <p:sldId id="327" r:id="rId39"/>
    <p:sldId id="328" r:id="rId40"/>
    <p:sldId id="329" r:id="rId41"/>
    <p:sldId id="330" r:id="rId42"/>
    <p:sldId id="299" r:id="rId43"/>
    <p:sldId id="300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57" r:id="rId56"/>
    <p:sldId id="285" r:id="rId57"/>
    <p:sldId id="263" r:id="rId5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0" y="20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image" Target="../media/image93.png"/><Relationship Id="rId4" Type="http://schemas.openxmlformats.org/officeDocument/2006/relationships/image" Target="../media/image96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image" Target="../media/image98.png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image" Target="../media/image100.png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image" Target="../media/image10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5DA509A-ACE4-A04C-A5F8-A30C3DCA4CA8}" type="datetime1">
              <a:rPr lang="nb-NO"/>
              <a:pPr>
                <a:defRPr/>
              </a:pPr>
              <a:t>07.03.2012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4FE4059-5E25-7B4D-A386-04EEC4BFF3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52545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EAB0058-8764-FA45-A2C0-F66876D43A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8334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848A39-3D31-4C42-9BCB-6FBBB879F00F}" type="slidenum">
              <a:rPr lang="en-US"/>
              <a:pPr/>
              <a:t>10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1259632" y="1484784"/>
            <a:ext cx="64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sz="2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08912" cy="155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7. mars 2012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Brit </a:t>
            </a:r>
            <a:r>
              <a:rPr lang="en-US" dirty="0" err="1" smtClean="0"/>
              <a:t>Skaugrud</a:t>
            </a: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4E77A-20B8-4B6A-B75A-CACDE9465C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7. mars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Brit Skaugrud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6692F-1B21-C84B-8160-8CDA66C687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7. mars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Brit Skaugrud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8580D-6CA7-E845-AFC6-4EE236756D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7. mars 2012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Brit Skaugrud</a:t>
            </a: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9A011-A6FF-5E4A-BB22-ABE6F209F4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7. mars 2012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Brit Skaugrud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4570B-A8F6-6446-855F-DC93C3B8F5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7. mars 2012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Brit Skaugrud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6B964-9405-DD42-A38E-B47B815F93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7. mars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Brit Skaugrud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A6151-C0F3-0D42-B5BA-B5AB7CD905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7. mars 2012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Brit Skaugrud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213E8-D8FE-0F4A-B54B-32C544E563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7. mars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Brit Skaugrud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25E88-88D9-A34A-A084-4DA7997255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7. mars 2012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Brit Skaugrud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F1A3C-16D8-C74A-A0B0-50727F03F9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838200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2209800"/>
            <a:ext cx="37719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29100" y="2209800"/>
            <a:ext cx="37719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Box 4"/>
          <p:cNvSpPr txBox="1"/>
          <p:nvPr userDrawn="1"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 spd="slow" advTm="400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838200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209800"/>
            <a:ext cx="37719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29100" y="2209800"/>
            <a:ext cx="37719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0" y="238125"/>
            <a:ext cx="6934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1400175"/>
            <a:ext cx="6781800" cy="2390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52600" y="3943350"/>
            <a:ext cx="6781800" cy="2390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77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fld id="{173BF7BF-8A79-4502-86C2-F3FA1D8687F6}" type="slidenum">
              <a:rPr lang="nb-NO"/>
              <a:pPr/>
              <a:t>‹#›</a:t>
            </a:fld>
            <a:endParaRPr lang="nb-NO" sz="14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 smtClean="0"/>
              <a:t>7. mars 2012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smtClean="0"/>
              <a:t>Brit Skaugrud</a:t>
            </a:r>
            <a:endParaRPr lang="en-US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87C5F8AC-3718-0142-B4C2-1115594DB1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6" cstate="screen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hyperlink" Target="http://www.naturfagsenteret.no/binfil/download.php?did=711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n.uio.no/kjemi/forskning/grupper/skole/ressurser/kjemipaboks/enkelt-ovelser/korrosjon.pdf" TargetMode="External"/><Relationship Id="rId3" Type="http://schemas.openxmlformats.org/officeDocument/2006/relationships/hyperlink" Target="http://www.mn.uio.no/kjemi/forskning/grupper/skole/ressurser/kjemipaboks/enkelt-ovelser/detektivoppgave-atte-ukjente-losninger.pdf" TargetMode="External"/><Relationship Id="rId7" Type="http://schemas.openxmlformats.org/officeDocument/2006/relationships/hyperlink" Target="http://www.mn.uio.no/kjemi/forskning/grupper/skole/ressurser/kjemipaboks/enkelt-ovelser/buffere.pdf" TargetMode="External"/><Relationship Id="rId2" Type="http://schemas.openxmlformats.org/officeDocument/2006/relationships/hyperlink" Target="http://www.mn.uio.no/kjemi/forskning/grupper/skole/ressurser/kjemipaboks/enkelt-ovelser/ammoniakk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n.uio.no/kjemi/forskning/grupper/skole/ressurser/kjemipaboks/enkelt-ovelser/fortynning-av-en-syre.pdf" TargetMode="External"/><Relationship Id="rId11" Type="http://schemas.openxmlformats.org/officeDocument/2006/relationships/hyperlink" Target="http://www.mn.uio.no/kjemi/forskning/grupper/skole/ressurser/kjemipaboks/enkelt-ovelser/spontane-redoksreaksjoner.pdf" TargetMode="External"/><Relationship Id="rId5" Type="http://schemas.openxmlformats.org/officeDocument/2006/relationships/hyperlink" Target="http://www.mn.uio.no/kjemi/forskning/grupper/skole/ressurser/kjemipaboks/enkelt-ovelser/fettsyrer-fra-gronnsape.pdf" TargetMode="External"/><Relationship Id="rId10" Type="http://schemas.openxmlformats.org/officeDocument/2006/relationships/hyperlink" Target="http://www.mn.uio.no/kjemi/forskning/grupper/skole/ressurser/kjemipaboks/enkelt-ovelser/karbohydrater.pdf" TargetMode="External"/><Relationship Id="rId4" Type="http://schemas.openxmlformats.org/officeDocument/2006/relationships/hyperlink" Target="http://www.mn.uio.no/kjemi/forskning/grupper/skole/ressurser/kjemipaboks/enkelt-ovelser/polare-og-upolare-stoffer-i-sminkefjerner.pdf" TargetMode="External"/><Relationship Id="rId9" Type="http://schemas.openxmlformats.org/officeDocument/2006/relationships/hyperlink" Target="http://www.mn.uio.no/kjemi/forskning/grupper/skole/ressurser/kjemipaboks/enkelt-ovelser/fellingstitrering.pdf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jpeg"/><Relationship Id="rId3" Type="http://schemas.openxmlformats.org/officeDocument/2006/relationships/image" Target="../media/image5.png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5" Type="http://schemas.openxmlformats.org/officeDocument/2006/relationships/image" Target="../media/image6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Relationship Id="rId14" Type="http://schemas.openxmlformats.org/officeDocument/2006/relationships/hyperlink" Target="http://www.naturfagsenteret.no/binfil/download.php?did=7114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://www.ska-as.no/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png"/><Relationship Id="rId4" Type="http://schemas.openxmlformats.org/officeDocument/2006/relationships/hyperlink" Target="http://www.mn.uio.no/kjemi/forskning/grupper/skole/ressurser/kjemipabok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gr.no/members/dgradmin/home.nsf/e8e280e83b7a889dc1256f02003c169c/3c52257666c2dbbcc1256fa8005f5bfe!OpenDocument" TargetMode="Externa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0.png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gr.no/members/dgradmin/home.nsf/568e63c84d406416c1256bf3003f1f65/e422ea76edf0730ac1256e5200386299!OpenDocument" TargetMode="Externa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1.png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microsoft.com/office/2007/relationships/hdphoto" Target="../media/hdphoto2.wdp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png"/><Relationship Id="rId5" Type="http://schemas.microsoft.com/office/2007/relationships/hdphoto" Target="../media/hdphoto1.wdp"/><Relationship Id="rId4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9.jpeg"/><Relationship Id="rId4" Type="http://schemas.openxmlformats.org/officeDocument/2006/relationships/image" Target="../media/image7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jpeg"/><Relationship Id="rId4" Type="http://schemas.openxmlformats.org/officeDocument/2006/relationships/image" Target="../media/image8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4.png"/><Relationship Id="rId11" Type="http://schemas.openxmlformats.org/officeDocument/2006/relationships/hyperlink" Target="http://www.shenet.se/index.html" TargetMode="External"/><Relationship Id="rId5" Type="http://schemas.openxmlformats.org/officeDocument/2006/relationships/oleObject" Target="../embeddings/oleObject4.bin"/><Relationship Id="rId10" Type="http://schemas.openxmlformats.org/officeDocument/2006/relationships/image" Target="../media/image96.png"/><Relationship Id="rId4" Type="http://schemas.openxmlformats.org/officeDocument/2006/relationships/image" Target="../media/image93.png"/><Relationship Id="rId9" Type="http://schemas.openxmlformats.org/officeDocument/2006/relationships/oleObject" Target="../embeddings/oleObject6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9.png"/><Relationship Id="rId5" Type="http://schemas.openxmlformats.org/officeDocument/2006/relationships/oleObject" Target="../embeddings/oleObject10.bin"/><Relationship Id="rId4" Type="http://schemas.openxmlformats.org/officeDocument/2006/relationships/image" Target="../media/image9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01.png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0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03.png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02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wmf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wmf"/><Relationship Id="rId2" Type="http://schemas.openxmlformats.org/officeDocument/2006/relationships/image" Target="../media/image107.wmf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wmf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jpeg"/><Relationship Id="rId13" Type="http://schemas.openxmlformats.org/officeDocument/2006/relationships/image" Target="../media/image120.jpeg"/><Relationship Id="rId3" Type="http://schemas.openxmlformats.org/officeDocument/2006/relationships/image" Target="../media/image112.jpeg"/><Relationship Id="rId7" Type="http://schemas.openxmlformats.org/officeDocument/2006/relationships/image" Target="../media/image116.jpeg"/><Relationship Id="rId12" Type="http://schemas.openxmlformats.org/officeDocument/2006/relationships/image" Target="../media/image119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15.jpeg"/><Relationship Id="rId11" Type="http://schemas.openxmlformats.org/officeDocument/2006/relationships/image" Target="../media/image111.png"/><Relationship Id="rId5" Type="http://schemas.openxmlformats.org/officeDocument/2006/relationships/image" Target="../media/image114.jpeg"/><Relationship Id="rId10" Type="http://schemas.openxmlformats.org/officeDocument/2006/relationships/oleObject" Target="../embeddings/oleObject15.bin"/><Relationship Id="rId4" Type="http://schemas.openxmlformats.org/officeDocument/2006/relationships/image" Target="../media/image113.jpeg"/><Relationship Id="rId9" Type="http://schemas.openxmlformats.org/officeDocument/2006/relationships/image" Target="../media/image118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24.png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26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://www.mn.uio.no/kjemi/forskning/grupper/skole/ressurser/kjemipaboks" TargetMode="Externa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b-NO" i="1" dirty="0"/>
              <a:t>Gjøre, se og lære </a:t>
            </a:r>
            <a:r>
              <a:rPr lang="nb-NO" dirty="0"/>
              <a:t>i Kjemi 1 og </a:t>
            </a:r>
            <a:r>
              <a:rPr lang="nb-NO" dirty="0" smtClean="0"/>
              <a:t>2</a:t>
            </a: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Bergen 7. mars 2012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Forventninger</a:t>
            </a:r>
            <a:endParaRPr lang="nb-NO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Gjøre, se og lære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7. mars 2012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74E77A-20B8-4B6A-B75A-CACDE9465C9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9" name="Content Placeholder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620688"/>
            <a:ext cx="7696200" cy="3134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949280"/>
            <a:ext cx="576064" cy="660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436096" y="6165304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Se </a:t>
            </a:r>
            <a:r>
              <a:rPr lang="nb-NO" sz="1200" dirty="0">
                <a:hlinkClick r:id="rId4"/>
              </a:rPr>
              <a:t>Naturfag 1/11 </a:t>
            </a:r>
            <a:r>
              <a:rPr lang="nb-NO" sz="1200" dirty="0" smtClean="0">
                <a:hlinkClick r:id="rId4"/>
              </a:rPr>
              <a:t>PDF</a:t>
            </a:r>
            <a:endParaRPr lang="nb-NO" sz="1200" dirty="0"/>
          </a:p>
        </p:txBody>
      </p:sp>
      <p:pic>
        <p:nvPicPr>
          <p:cNvPr id="12" name="Picture 11" descr="IMG_746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272" y="4221088"/>
            <a:ext cx="1524000" cy="1314450"/>
          </a:xfrm>
          <a:prstGeom prst="rect">
            <a:avLst/>
          </a:prstGeom>
        </p:spPr>
      </p:pic>
      <p:pic>
        <p:nvPicPr>
          <p:cNvPr id="13" name="Picture 12" descr="IMG_7419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6096" y="4437112"/>
            <a:ext cx="1524000" cy="1095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Forventninger til dagens kurs</a:t>
            </a:r>
            <a:endParaRPr lang="nb-NO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half" idx="1"/>
          </p:nvPr>
        </p:nvSpPr>
        <p:spPr>
          <a:xfrm>
            <a:off x="304800" y="2209800"/>
            <a:ext cx="4483224" cy="4191000"/>
          </a:xfrm>
        </p:spPr>
        <p:txBody>
          <a:bodyPr>
            <a:normAutofit fontScale="85000" lnSpcReduction="20000"/>
          </a:bodyPr>
          <a:lstStyle/>
          <a:p>
            <a:r>
              <a:rPr lang="nb-NO" dirty="0" smtClean="0"/>
              <a:t>Er det mulig?</a:t>
            </a:r>
          </a:p>
          <a:p>
            <a:pPr lvl="1"/>
            <a:r>
              <a:rPr lang="nb-NO" dirty="0" smtClean="0"/>
              <a:t>Gjennomføring </a:t>
            </a:r>
            <a:br>
              <a:rPr lang="nb-NO" dirty="0" smtClean="0"/>
            </a:br>
            <a:r>
              <a:rPr lang="nb-NO" dirty="0" smtClean="0"/>
              <a:t>av dagens 10 forsøk</a:t>
            </a:r>
          </a:p>
          <a:p>
            <a:pPr lvl="1"/>
            <a:r>
              <a:rPr lang="nb-NO" dirty="0" smtClean="0"/>
              <a:t>Utstyr </a:t>
            </a:r>
          </a:p>
          <a:p>
            <a:pPr lvl="1"/>
            <a:r>
              <a:rPr lang="nb-NO" dirty="0" smtClean="0"/>
              <a:t>Porsjonspakking </a:t>
            </a:r>
          </a:p>
          <a:p>
            <a:pPr lvl="1"/>
            <a:r>
              <a:rPr lang="nb-NO" dirty="0" smtClean="0"/>
              <a:t>Nye ideer?</a:t>
            </a:r>
          </a:p>
          <a:p>
            <a:r>
              <a:rPr lang="nb-NO" dirty="0" smtClean="0"/>
              <a:t>Ønsker vi det?</a:t>
            </a:r>
          </a:p>
          <a:p>
            <a:pPr lvl="1"/>
            <a:r>
              <a:rPr lang="nb-NO" dirty="0" smtClean="0"/>
              <a:t>Hva lærer elevene?</a:t>
            </a:r>
          </a:p>
          <a:p>
            <a:pPr lvl="1"/>
            <a:r>
              <a:rPr lang="nb-NO" dirty="0" smtClean="0"/>
              <a:t>Kan det effektivisere elevenes læring?</a:t>
            </a:r>
          </a:p>
          <a:p>
            <a:pPr lvl="1"/>
            <a:r>
              <a:rPr lang="nb-NO" dirty="0" smtClean="0"/>
              <a:t>Hva koster det av tid og penger? 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362744" y="62484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nb-NO" dirty="0" smtClean="0"/>
              <a:t>7. mars 2012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4343400" y="6248400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 smtClean="0"/>
              <a:t>Brit Skaugrud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458200" y="6248400"/>
            <a:ext cx="685800" cy="457200"/>
          </a:xfrm>
        </p:spPr>
        <p:txBody>
          <a:bodyPr/>
          <a:lstStyle/>
          <a:p>
            <a:pPr>
              <a:defRPr/>
            </a:pPr>
            <a:fld id="{EC74E77A-20B8-4B6A-B75A-CACDE9465C9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15" name="Picture 14" descr="IMG_706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2132856"/>
            <a:ext cx="3367759" cy="1368152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323528" y="1609636"/>
            <a:ext cx="82733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1" hangingPunct="1">
              <a:spcBef>
                <a:spcPct val="20000"/>
              </a:spcBef>
            </a:pPr>
            <a:r>
              <a:rPr lang="nb-NO" sz="2800" i="1" kern="0" dirty="0" smtClean="0">
                <a:solidFill>
                  <a:srgbClr val="000000"/>
                </a:solidFill>
                <a:latin typeface="Arial"/>
                <a:ea typeface="ヒラギノ角ゴ Pro W3"/>
              </a:rPr>
              <a:t>Ikke en kjemitime uten praktiske innslag! </a:t>
            </a:r>
          </a:p>
        </p:txBody>
      </p:sp>
      <p:pic>
        <p:nvPicPr>
          <p:cNvPr id="20" name="Picture 19" descr="IMG_70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3573016"/>
            <a:ext cx="1800200" cy="1102622"/>
          </a:xfrm>
          <a:prstGeom prst="rect">
            <a:avLst/>
          </a:prstGeom>
        </p:spPr>
      </p:pic>
      <p:pic>
        <p:nvPicPr>
          <p:cNvPr id="21" name="Picture 20" descr="IMG_726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682" y="3573015"/>
            <a:ext cx="1128726" cy="2376265"/>
          </a:xfrm>
          <a:prstGeom prst="rect">
            <a:avLst/>
          </a:prstGeom>
        </p:spPr>
      </p:pic>
      <p:pic>
        <p:nvPicPr>
          <p:cNvPr id="22" name="Picture 21" descr="IMG_728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064" y="4745397"/>
            <a:ext cx="1800200" cy="1203883"/>
          </a:xfrm>
          <a:prstGeom prst="rect">
            <a:avLst/>
          </a:prstGeom>
        </p:spPr>
      </p:pic>
    </p:spTree>
  </p:cSld>
  <p:clrMapOvr>
    <a:masterClrMapping/>
  </p:clrMapOvr>
  <p:transition spd="slow" advTm="4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7. mars 2012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F6B964-9405-DD42-A38E-B47B815F93A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3568" y="1573194"/>
          <a:ext cx="7416824" cy="4592110"/>
        </p:xfrm>
        <a:graphic>
          <a:graphicData uri="http://schemas.openxmlformats.org/drawingml/2006/table">
            <a:tbl>
              <a:tblPr/>
              <a:tblGrid>
                <a:gridCol w="3312368"/>
                <a:gridCol w="4104456"/>
              </a:tblGrid>
              <a:tr h="359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nb-NO" sz="1800" b="1" i="1" dirty="0">
                          <a:solidFill>
                            <a:srgbClr val="4F81BD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Kjemien stemmer Kjemi 1</a:t>
                      </a: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nb-NO" sz="1800" b="1" i="1" dirty="0">
                          <a:solidFill>
                            <a:srgbClr val="4F81BD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Kjemi på boks - aktiviteter</a:t>
                      </a: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latin typeface="Calibri"/>
                          <a:ea typeface="Times New Roman"/>
                          <a:cs typeface="Times New Roman"/>
                        </a:rPr>
                        <a:t>2 Formler og navn på uorganiske forbindelser </a:t>
                      </a: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u="sng" kern="1200">
                          <a:solidFill>
                            <a:srgbClr val="0B5A9D"/>
                          </a:solidFill>
                          <a:latin typeface="Calibri"/>
                          <a:ea typeface="Times New Roman"/>
                          <a:cs typeface="Times New Roman"/>
                          <a:hlinkClick r:id="rId2"/>
                        </a:rPr>
                        <a:t>Ammoniakk</a:t>
                      </a:r>
                      <a:r>
                        <a:rPr lang="nb-NO" sz="1800" kern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nb-NO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405" marR="6540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latin typeface="Calibri"/>
                          <a:ea typeface="Times New Roman"/>
                          <a:cs typeface="Times New Roman"/>
                        </a:rPr>
                        <a:t>8 Syrer og baser </a:t>
                      </a: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u="sng" kern="1200" dirty="0">
                          <a:solidFill>
                            <a:srgbClr val="0B5A9D"/>
                          </a:solidFill>
                          <a:latin typeface="Calibri"/>
                          <a:ea typeface="Times New Roman"/>
                          <a:cs typeface="Times New Roman"/>
                          <a:hlinkClick r:id="rId3"/>
                        </a:rPr>
                        <a:t>Detektivoppgave: åtte ukjente løsninger</a:t>
                      </a:r>
                      <a:r>
                        <a:rPr lang="nb-NO" sz="18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nb-NO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405" marR="6540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86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latin typeface="Calibri"/>
                          <a:ea typeface="Times New Roman"/>
                          <a:cs typeface="Times New Roman"/>
                        </a:rPr>
                        <a:t>9 Organisk kjemi </a:t>
                      </a: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u="sng" kern="1200">
                          <a:solidFill>
                            <a:srgbClr val="0B5A9D"/>
                          </a:solidFill>
                          <a:latin typeface="Calibri"/>
                          <a:ea typeface="Times New Roman"/>
                          <a:cs typeface="Times New Roman"/>
                          <a:hlinkClick r:id="rId4"/>
                        </a:rPr>
                        <a:t>Polare og upolare stoffer i sminkefjerner</a:t>
                      </a:r>
                      <a:r>
                        <a:rPr lang="nb-NO" sz="1800" kern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nb-NO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u="sng" kern="1200">
                          <a:solidFill>
                            <a:srgbClr val="0B5A9D"/>
                          </a:solidFill>
                          <a:latin typeface="Calibri"/>
                          <a:ea typeface="Times New Roman"/>
                          <a:cs typeface="Times New Roman"/>
                          <a:hlinkClick r:id="rId5"/>
                        </a:rPr>
                        <a:t>Fettsyrer fra grønnsåpe</a:t>
                      </a:r>
                      <a:r>
                        <a:rPr lang="nb-NO" sz="1800" kern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nb-NO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405" marR="6540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nb-NO" sz="1800" b="1" i="1" dirty="0">
                          <a:solidFill>
                            <a:srgbClr val="4F81BD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Kjemien stemmer Kjemi 2</a:t>
                      </a: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b="1" i="1" kern="1200" dirty="0" smtClean="0">
                          <a:solidFill>
                            <a:srgbClr val="4F81BD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Kjemi på boks - aktiviteter</a:t>
                      </a:r>
                    </a:p>
                  </a:txBody>
                  <a:tcPr marL="65405" marR="6540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latin typeface="Calibri"/>
                          <a:ea typeface="Times New Roman"/>
                          <a:cs typeface="Times New Roman"/>
                        </a:rPr>
                        <a:t>1 Forskning i kjemi </a:t>
                      </a: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u="sng" kern="1200">
                          <a:solidFill>
                            <a:srgbClr val="0B5A9D"/>
                          </a:solidFill>
                          <a:latin typeface="Calibri"/>
                          <a:ea typeface="Times New Roman"/>
                          <a:cs typeface="Times New Roman"/>
                          <a:hlinkClick r:id="rId6"/>
                        </a:rPr>
                        <a:t>Fortynning av en syre</a:t>
                      </a:r>
                      <a:r>
                        <a:rPr lang="nb-NO" sz="1800" kern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nb-NO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405" marR="6540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latin typeface="Calibri"/>
                          <a:ea typeface="Times New Roman"/>
                          <a:cs typeface="Times New Roman"/>
                        </a:rPr>
                        <a:t>2 Buffere </a:t>
                      </a: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u="sng" kern="1200">
                          <a:solidFill>
                            <a:srgbClr val="0B5A9D"/>
                          </a:solidFill>
                          <a:latin typeface="Calibri"/>
                          <a:ea typeface="Times New Roman"/>
                          <a:cs typeface="Times New Roman"/>
                          <a:hlinkClick r:id="rId7"/>
                        </a:rPr>
                        <a:t>Buffere</a:t>
                      </a:r>
                      <a:r>
                        <a:rPr lang="nb-NO" sz="1800" kern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nb-NO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405" marR="6540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latin typeface="Calibri"/>
                          <a:ea typeface="Times New Roman"/>
                          <a:cs typeface="Times New Roman"/>
                        </a:rPr>
                        <a:t>3 Redoksreaksjoner </a:t>
                      </a: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u="sng" kern="1200">
                          <a:solidFill>
                            <a:srgbClr val="0B5A9D"/>
                          </a:solidFill>
                          <a:latin typeface="Calibri"/>
                          <a:ea typeface="Times New Roman"/>
                          <a:cs typeface="Times New Roman"/>
                          <a:hlinkClick r:id="rId8"/>
                        </a:rPr>
                        <a:t>Korrosjon</a:t>
                      </a:r>
                      <a:r>
                        <a:rPr lang="nb-NO" sz="1800" kern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nb-NO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405" marR="6540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0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latin typeface="Calibri"/>
                          <a:ea typeface="Times New Roman"/>
                          <a:cs typeface="Times New Roman"/>
                        </a:rPr>
                        <a:t>4 Analyse av uorganiske stoffer </a:t>
                      </a: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u="sng" kern="1200" dirty="0">
                          <a:solidFill>
                            <a:srgbClr val="0B5A9D"/>
                          </a:solidFill>
                          <a:latin typeface="Calibri"/>
                          <a:ea typeface="Times New Roman"/>
                          <a:cs typeface="Times New Roman"/>
                          <a:hlinkClick r:id="rId9"/>
                        </a:rPr>
                        <a:t>Fellingstitrering</a:t>
                      </a:r>
                      <a:r>
                        <a:rPr lang="nb-NO" sz="18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nb-NO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405" marR="6540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latin typeface="Calibri"/>
                          <a:ea typeface="Times New Roman"/>
                          <a:cs typeface="Times New Roman"/>
                        </a:rPr>
                        <a:t>5 Reaksjoner i organisk kjemi </a:t>
                      </a: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u="sng" kern="1200" dirty="0">
                          <a:solidFill>
                            <a:srgbClr val="0B5A9D"/>
                          </a:solidFill>
                          <a:latin typeface="Calibri"/>
                          <a:ea typeface="Times New Roman"/>
                          <a:cs typeface="Times New Roman"/>
                          <a:hlinkClick r:id="rId10"/>
                        </a:rPr>
                        <a:t>Karbohydrater</a:t>
                      </a:r>
                      <a:r>
                        <a:rPr lang="nb-NO" sz="18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nb-NO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405" marR="6540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latin typeface="Calibri"/>
                          <a:ea typeface="Times New Roman"/>
                          <a:cs typeface="Times New Roman"/>
                        </a:rPr>
                        <a:t>9 Elektrokjemi </a:t>
                      </a: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u="sng" kern="1200" dirty="0">
                          <a:solidFill>
                            <a:srgbClr val="0B5A9D"/>
                          </a:solidFill>
                          <a:latin typeface="Calibri"/>
                          <a:ea typeface="Times New Roman"/>
                          <a:cs typeface="Times New Roman"/>
                          <a:hlinkClick r:id="rId11"/>
                        </a:rPr>
                        <a:t>Spontane </a:t>
                      </a:r>
                      <a:r>
                        <a:rPr lang="nb-NO" sz="1800" u="sng" kern="1200" dirty="0" err="1">
                          <a:solidFill>
                            <a:srgbClr val="0B5A9D"/>
                          </a:solidFill>
                          <a:latin typeface="Calibri"/>
                          <a:ea typeface="Times New Roman"/>
                          <a:cs typeface="Times New Roman"/>
                          <a:hlinkClick r:id="rId11"/>
                        </a:rPr>
                        <a:t>reoksreaksjoner</a:t>
                      </a:r>
                      <a:r>
                        <a:rPr lang="nb-NO" sz="18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nb-NO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405" marR="6540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itle 6"/>
          <p:cNvSpPr txBox="1">
            <a:spLocks/>
          </p:cNvSpPr>
          <p:nvPr/>
        </p:nvSpPr>
        <p:spPr>
          <a:xfrm>
            <a:off x="304800" y="838200"/>
            <a:ext cx="76962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Dagens forsøk</a:t>
            </a:r>
            <a:endParaRPr kumimoji="0" lang="nb-NO" sz="32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7. mars 2012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F6B964-9405-DD42-A38E-B47B815F93A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95536" y="1628800"/>
          <a:ext cx="4316322" cy="4414335"/>
        </p:xfrm>
        <a:graphic>
          <a:graphicData uri="http://schemas.openxmlformats.org/drawingml/2006/table">
            <a:tbl>
              <a:tblPr/>
              <a:tblGrid>
                <a:gridCol w="2158161"/>
                <a:gridCol w="2158161"/>
              </a:tblGrid>
              <a:tr h="18976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b="1" i="0" dirty="0" smtClean="0">
                          <a:solidFill>
                            <a:srgbClr val="FF0000"/>
                          </a:solidFill>
                          <a:latin typeface="Franklin Gothic Book"/>
                          <a:ea typeface="Times New Roman"/>
                          <a:cs typeface="Franklin Gothic Book"/>
                        </a:rPr>
                        <a:t>Læreplan Kjemi 1</a:t>
                      </a:r>
                      <a:endParaRPr lang="nb-NO" sz="1000" b="1" i="0" dirty="0" smtClean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75" marR="476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b="1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Forsøk</a:t>
                      </a:r>
                      <a:endParaRPr lang="nb-NO" sz="10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75" marR="476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45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nb-NO" sz="800" b="1" dirty="0" smtClean="0">
                          <a:solidFill>
                            <a:srgbClr val="4F81BD"/>
                          </a:solidFill>
                          <a:latin typeface="Franklin Gothic Book"/>
                          <a:ea typeface="Times New Roman"/>
                          <a:cs typeface="Franklin Gothic Book"/>
                        </a:rPr>
                        <a:t>Språk </a:t>
                      </a:r>
                      <a:r>
                        <a:rPr lang="nb-NO" sz="800" b="1" dirty="0">
                          <a:solidFill>
                            <a:srgbClr val="4F81BD"/>
                          </a:solidFill>
                          <a:latin typeface="Franklin Gothic Book"/>
                          <a:ea typeface="Times New Roman"/>
                          <a:cs typeface="Franklin Gothic Book"/>
                        </a:rPr>
                        <a:t>og modeller </a:t>
                      </a:r>
                      <a:endParaRPr lang="nb-NO" sz="800" b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nb-NO" sz="800" b="1" i="1" dirty="0">
                          <a:solidFill>
                            <a:srgbClr val="243F6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Mål for opplæringen er at eleven skal kunne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nb-NO" sz="700" dirty="0">
                          <a:highlight>
                            <a:srgbClr val="FFFF00"/>
                          </a:highlight>
                          <a:latin typeface="Franklin Gothic Book"/>
                          <a:ea typeface="Times New Roman"/>
                          <a:cs typeface="Franklin Gothic Book"/>
                        </a:rPr>
                        <a:t>sette navn på enkle uorganiske forbindelser ved hjelp av regler for navnsetting </a:t>
                      </a:r>
                      <a:endParaRPr lang="nb-NO" sz="800" dirty="0">
                        <a:latin typeface="Calibri"/>
                        <a:ea typeface="Times New Roman"/>
                        <a:cs typeface="Symbol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nb-NO" sz="700" dirty="0">
                          <a:highlight>
                            <a:srgbClr val="FFFF00"/>
                          </a:highlight>
                          <a:latin typeface="Franklin Gothic Book"/>
                          <a:ea typeface="Times New Roman"/>
                          <a:cs typeface="Franklin Gothic Book"/>
                        </a:rPr>
                        <a:t>sette opp reaksjonslikninger med tilstandssymboler og bruke reaksjonslikninger i beregninger med stoffmengde</a:t>
                      </a:r>
                      <a:endParaRPr lang="nb-NO" sz="800" dirty="0">
                        <a:latin typeface="Calibri"/>
                        <a:ea typeface="Times New Roman"/>
                        <a:cs typeface="Symbol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nb-NO" sz="800" b="1" dirty="0">
                          <a:solidFill>
                            <a:srgbClr val="4F81BD"/>
                          </a:solidFill>
                          <a:latin typeface="Franklin Gothic Book"/>
                          <a:ea typeface="Times New Roman"/>
                          <a:cs typeface="Franklin Gothic Book"/>
                        </a:rPr>
                        <a:t>Metoder og forsøk</a:t>
                      </a:r>
                      <a:endParaRPr lang="nb-NO" sz="800" b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700" i="1" dirty="0">
                          <a:latin typeface="Franklin Gothic Book"/>
                          <a:ea typeface="Times New Roman"/>
                          <a:cs typeface="Franklin Gothic Book"/>
                        </a:rPr>
                        <a:t>Mål for opplæringen er at eleven skal kunne</a:t>
                      </a:r>
                      <a:endParaRPr lang="nb-NO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nb-NO" sz="700" dirty="0">
                          <a:latin typeface="Franklin Gothic Book"/>
                          <a:ea typeface="Times New Roman"/>
                          <a:cs typeface="Franklin Gothic Book"/>
                        </a:rPr>
                        <a:t>planlegge og </a:t>
                      </a:r>
                      <a:r>
                        <a:rPr lang="nb-NO" sz="700" dirty="0">
                          <a:highlight>
                            <a:srgbClr val="FFFF00"/>
                          </a:highlight>
                          <a:latin typeface="Franklin Gothic Book"/>
                          <a:ea typeface="Times New Roman"/>
                          <a:cs typeface="Franklin Gothic Book"/>
                        </a:rPr>
                        <a:t>gjennomføre forsøk og vurdere risiko, feilkilder og resultater</a:t>
                      </a:r>
                      <a:endParaRPr lang="nb-NO" sz="800" dirty="0">
                        <a:latin typeface="Calibri"/>
                        <a:ea typeface="Times New Roman"/>
                        <a:cs typeface="Symbol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nb-NO" sz="800" b="1" dirty="0">
                          <a:solidFill>
                            <a:srgbClr val="4F81BD"/>
                          </a:solidFill>
                          <a:latin typeface="Franklin Gothic Book"/>
                          <a:ea typeface="Times New Roman"/>
                          <a:cs typeface="Franklin Gothic Book"/>
                        </a:rPr>
                        <a:t>Vannkjemi</a:t>
                      </a:r>
                      <a:endParaRPr lang="nb-NO" sz="800" b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nb-NO" sz="700" i="1" dirty="0">
                          <a:latin typeface="Franklin Gothic Book"/>
                          <a:ea typeface="Times New Roman"/>
                          <a:cs typeface="Franklin Gothic Book"/>
                        </a:rPr>
                        <a:t>Mål for opplæringen er at eleven skal kunne </a:t>
                      </a:r>
                      <a:endParaRPr lang="nb-NO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nb-NO" sz="700" dirty="0">
                          <a:highlight>
                            <a:srgbClr val="FFFF00"/>
                          </a:highlight>
                          <a:latin typeface="Franklin Gothic Book"/>
                          <a:ea typeface="Times New Roman"/>
                          <a:cs typeface="Franklin Gothic Book"/>
                        </a:rPr>
                        <a:t>gjøre rede for vann som løsemiddel for polare og upolare stoffer </a:t>
                      </a:r>
                      <a:endParaRPr lang="nb-NO" sz="800" dirty="0">
                        <a:latin typeface="Calibri"/>
                        <a:ea typeface="Times New Roman"/>
                        <a:cs typeface="Symbol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nb-NO" sz="800" b="1" dirty="0">
                          <a:solidFill>
                            <a:srgbClr val="4F81BD"/>
                          </a:solidFill>
                          <a:latin typeface="Franklin Gothic Book"/>
                          <a:ea typeface="Times New Roman"/>
                          <a:cs typeface="Franklin Gothic Book"/>
                        </a:rPr>
                        <a:t>Syrer og baser</a:t>
                      </a:r>
                      <a:endParaRPr lang="nb-NO" sz="800" b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nb-NO" sz="700" i="1" dirty="0">
                          <a:latin typeface="Franklin Gothic Book"/>
                          <a:ea typeface="Times New Roman"/>
                          <a:cs typeface="Franklin Gothic Book"/>
                        </a:rPr>
                        <a:t>Mål for opplæringen er at eleven skal kunne</a:t>
                      </a:r>
                      <a:endParaRPr lang="nb-NO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nb-NO" sz="700" dirty="0">
                          <a:highlight>
                            <a:srgbClr val="FFFF00"/>
                          </a:highlight>
                          <a:latin typeface="Franklin Gothic Book"/>
                          <a:ea typeface="Times New Roman"/>
                          <a:cs typeface="Franklin Gothic Book"/>
                        </a:rPr>
                        <a:t>definere syre og base og gjøre rede for </a:t>
                      </a:r>
                      <a:r>
                        <a:rPr lang="nb-NO" sz="700" dirty="0" err="1">
                          <a:highlight>
                            <a:srgbClr val="FFFF00"/>
                          </a:highlight>
                          <a:latin typeface="Franklin Gothic Book"/>
                          <a:ea typeface="Times New Roman"/>
                          <a:cs typeface="Franklin Gothic Book"/>
                        </a:rPr>
                        <a:t>syre-base-reaksjoner</a:t>
                      </a:r>
                      <a:endParaRPr lang="nb-NO" sz="800" dirty="0">
                        <a:latin typeface="Calibri"/>
                        <a:ea typeface="Times New Roman"/>
                        <a:cs typeface="Symbol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nb-NO" sz="800" b="1" dirty="0">
                          <a:solidFill>
                            <a:srgbClr val="4F81BD"/>
                          </a:solidFill>
                          <a:latin typeface="Franklin Gothic Book"/>
                          <a:ea typeface="Times New Roman"/>
                          <a:cs typeface="Franklin Gothic Book"/>
                        </a:rPr>
                        <a:t>Organisk kjemi </a:t>
                      </a:r>
                      <a:endParaRPr lang="nb-NO" sz="800" b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700" i="1" dirty="0">
                          <a:latin typeface="Franklin Gothic Book"/>
                          <a:ea typeface="Times New Roman"/>
                          <a:cs typeface="Franklin Gothic Book"/>
                        </a:rPr>
                        <a:t>Mål for opplæringen er at eleven skal kunne </a:t>
                      </a:r>
                      <a:endParaRPr lang="nb-NO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nb-NO" sz="700" dirty="0">
                          <a:latin typeface="Franklin Gothic Book"/>
                          <a:ea typeface="Times New Roman"/>
                          <a:cs typeface="Franklin Gothic Book"/>
                        </a:rPr>
                        <a:t>gjøre rede for </a:t>
                      </a:r>
                      <a:r>
                        <a:rPr lang="nb-NO" sz="700" dirty="0">
                          <a:highlight>
                            <a:srgbClr val="FFFF00"/>
                          </a:highlight>
                          <a:latin typeface="Franklin Gothic Book"/>
                          <a:ea typeface="Times New Roman"/>
                          <a:cs typeface="Franklin Gothic Book"/>
                        </a:rPr>
                        <a:t>struktur, navnsetting</a:t>
                      </a:r>
                      <a:r>
                        <a:rPr lang="nb-NO" sz="700" dirty="0">
                          <a:latin typeface="Franklin Gothic Book"/>
                          <a:ea typeface="Times New Roman"/>
                          <a:cs typeface="Franklin Gothic Book"/>
                        </a:rPr>
                        <a:t>, framstilling, </a:t>
                      </a:r>
                      <a:r>
                        <a:rPr lang="nb-NO" sz="7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Franklin Gothic Book"/>
                          <a:ea typeface="Times New Roman"/>
                          <a:cs typeface="Franklin Gothic Book"/>
                        </a:rPr>
                        <a:t>egenskaper </a:t>
                      </a:r>
                      <a:r>
                        <a:rPr lang="nb-NO" sz="700" dirty="0">
                          <a:latin typeface="Franklin Gothic Book"/>
                          <a:ea typeface="Times New Roman"/>
                          <a:cs typeface="Franklin Gothic Book"/>
                        </a:rPr>
                        <a:t>og bruk av alifatiske hydrokarboner, </a:t>
                      </a:r>
                      <a:r>
                        <a:rPr lang="nb-NO" sz="700" dirty="0" err="1">
                          <a:latin typeface="Franklin Gothic Book"/>
                          <a:ea typeface="Times New Roman"/>
                          <a:cs typeface="Franklin Gothic Book"/>
                        </a:rPr>
                        <a:t>alkylhalider</a:t>
                      </a:r>
                      <a:r>
                        <a:rPr lang="nb-NO" sz="700" dirty="0">
                          <a:latin typeface="Franklin Gothic Book"/>
                          <a:ea typeface="Times New Roman"/>
                          <a:cs typeface="Franklin Gothic Book"/>
                        </a:rPr>
                        <a:t>, alkoholer, </a:t>
                      </a:r>
                      <a:r>
                        <a:rPr lang="nb-NO" sz="7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Franklin Gothic Book"/>
                          <a:ea typeface="Times New Roman"/>
                          <a:cs typeface="Franklin Gothic Book"/>
                        </a:rPr>
                        <a:t>aldehyder, ketoner</a:t>
                      </a:r>
                      <a:r>
                        <a:rPr lang="nb-NO" sz="700" dirty="0">
                          <a:latin typeface="Franklin Gothic Book"/>
                          <a:ea typeface="Times New Roman"/>
                          <a:cs typeface="Franklin Gothic Book"/>
                        </a:rPr>
                        <a:t>, karboksylsyrer, estere, etere og aminer </a:t>
                      </a:r>
                      <a:endParaRPr lang="nb-NO" sz="800" dirty="0">
                        <a:latin typeface="Calibri"/>
                        <a:ea typeface="Times New Roman"/>
                        <a:cs typeface="Symbol"/>
                      </a:endParaRPr>
                    </a:p>
                  </a:txBody>
                  <a:tcPr marL="47675" marR="476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800" dirty="0" smtClean="0">
                          <a:latin typeface="Calibri"/>
                          <a:ea typeface="Times New Roman"/>
                          <a:cs typeface="Times New Roman"/>
                        </a:rPr>
                        <a:t>Ammoniakk</a:t>
                      </a:r>
                      <a:endParaRPr lang="nb-NO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800" dirty="0">
                          <a:latin typeface="Calibri"/>
                          <a:ea typeface="Times New Roman"/>
                          <a:cs typeface="Times New Roman"/>
                        </a:rPr>
                        <a:t>Detektivoppgave: åtte ukjente løsninger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800" dirty="0" smtClean="0">
                          <a:latin typeface="Calibri"/>
                          <a:ea typeface="Times New Roman"/>
                          <a:cs typeface="Times New Roman"/>
                        </a:rPr>
                        <a:t>Alle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800" dirty="0" smtClean="0">
                          <a:latin typeface="Calibri"/>
                          <a:ea typeface="Times New Roman"/>
                          <a:cs typeface="Times New Roman"/>
                        </a:rPr>
                        <a:t>Polare </a:t>
                      </a:r>
                      <a:r>
                        <a:rPr lang="nb-NO" sz="800" dirty="0">
                          <a:latin typeface="Calibri"/>
                          <a:ea typeface="Times New Roman"/>
                          <a:cs typeface="Times New Roman"/>
                        </a:rPr>
                        <a:t>og upolare stoffer i </a:t>
                      </a:r>
                      <a:r>
                        <a:rPr lang="nb-NO" sz="800" dirty="0" err="1">
                          <a:latin typeface="Calibri"/>
                          <a:ea typeface="Times New Roman"/>
                          <a:cs typeface="Times New Roman"/>
                        </a:rPr>
                        <a:t>sminkefjerner</a:t>
                      </a:r>
                      <a:endParaRPr lang="nb-NO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800" dirty="0">
                          <a:latin typeface="Calibri"/>
                          <a:ea typeface="Times New Roman"/>
                          <a:cs typeface="Times New Roman"/>
                        </a:rPr>
                        <a:t>Fettsyrer fra grønnsåpe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800" dirty="0" smtClean="0">
                          <a:latin typeface="Calibri"/>
                          <a:ea typeface="Times New Roman"/>
                          <a:cs typeface="Times New Roman"/>
                        </a:rPr>
                        <a:t>Fortynning </a:t>
                      </a:r>
                      <a:r>
                        <a:rPr lang="nb-NO" sz="800" dirty="0">
                          <a:latin typeface="Calibri"/>
                          <a:ea typeface="Times New Roman"/>
                          <a:cs typeface="Times New Roman"/>
                        </a:rPr>
                        <a:t>av en </a:t>
                      </a:r>
                      <a:r>
                        <a:rPr lang="nb-NO" sz="800" dirty="0" smtClean="0">
                          <a:latin typeface="Calibri"/>
                          <a:ea typeface="Times New Roman"/>
                          <a:cs typeface="Times New Roman"/>
                        </a:rPr>
                        <a:t>syre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800" dirty="0" smtClean="0">
                          <a:latin typeface="Calibri"/>
                          <a:ea typeface="Times New Roman"/>
                          <a:cs typeface="Times New Roman"/>
                        </a:rPr>
                        <a:t>Detektivoppgave: åtte ukjente løsninger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8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800" dirty="0" smtClean="0">
                          <a:latin typeface="Calibri"/>
                          <a:ea typeface="Times New Roman"/>
                          <a:cs typeface="Times New Roman"/>
                        </a:rPr>
                        <a:t>Karbohydrater</a:t>
                      </a:r>
                      <a:endParaRPr lang="nb-NO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75" marR="476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35762" y="1633626"/>
          <a:ext cx="3712702" cy="4387662"/>
        </p:xfrm>
        <a:graphic>
          <a:graphicData uri="http://schemas.openxmlformats.org/drawingml/2006/table">
            <a:tbl>
              <a:tblPr/>
              <a:tblGrid>
                <a:gridCol w="1856351"/>
                <a:gridCol w="1856351"/>
              </a:tblGrid>
              <a:tr h="1849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b="1" i="0" dirty="0" smtClean="0">
                          <a:solidFill>
                            <a:srgbClr val="FF0000"/>
                          </a:solidFill>
                          <a:latin typeface="Franklin Gothic Book"/>
                          <a:ea typeface="Times New Roman"/>
                          <a:cs typeface="Franklin Gothic Book"/>
                        </a:rPr>
                        <a:t>Læreplan Kjemi 2</a:t>
                      </a:r>
                      <a:endParaRPr lang="nb-NO" sz="1000" b="1" i="0" dirty="0" smtClean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75" marR="476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b="1" dirty="0" smtClean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Forsøk</a:t>
                      </a:r>
                      <a:endParaRPr lang="nb-NO" sz="10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7675" marR="476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27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nb-NO" sz="700" b="1" dirty="0" smtClean="0">
                          <a:solidFill>
                            <a:srgbClr val="4F81BD"/>
                          </a:solidFill>
                          <a:latin typeface="Franklin Gothic Book"/>
                          <a:ea typeface="Times New Roman"/>
                          <a:cs typeface="Franklin Gothic Book"/>
                        </a:rPr>
                        <a:t>Forskning</a:t>
                      </a:r>
                      <a:endParaRPr lang="nb-NO" sz="700" b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600" i="1" dirty="0">
                          <a:latin typeface="Franklin Gothic Book"/>
                          <a:ea typeface="Times New Roman"/>
                          <a:cs typeface="Franklin Gothic Book"/>
                        </a:rPr>
                        <a:t>Mål for opplæringen er at eleven skal kunne</a:t>
                      </a:r>
                      <a:r>
                        <a:rPr lang="nb-NO" sz="600" dirty="0">
                          <a:latin typeface="Franklin Gothic Book"/>
                          <a:ea typeface="Times New Roman"/>
                          <a:cs typeface="Franklin Gothic Book"/>
                        </a:rPr>
                        <a:t> </a:t>
                      </a:r>
                      <a:endParaRPr lang="nb-NO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nb-NO" sz="600" dirty="0">
                          <a:latin typeface="Franklin Gothic Book"/>
                          <a:ea typeface="Times New Roman"/>
                          <a:cs typeface="Franklin Gothic Book"/>
                        </a:rPr>
                        <a:t>gjøre rede for trekk ved vitenskapelig metode i kjemi, og gi eksempler på </a:t>
                      </a:r>
                      <a:r>
                        <a:rPr lang="nb-NO" sz="600" dirty="0">
                          <a:highlight>
                            <a:srgbClr val="FFFF00"/>
                          </a:highlight>
                          <a:latin typeface="Franklin Gothic Book"/>
                          <a:ea typeface="Times New Roman"/>
                          <a:cs typeface="Franklin Gothic Book"/>
                        </a:rPr>
                        <a:t>forklaringsmodeller som ikke er forenlige med kjemiens forklaringer</a:t>
                      </a:r>
                      <a:endParaRPr lang="nb-NO" sz="700" dirty="0">
                        <a:latin typeface="Calibri"/>
                        <a:ea typeface="Times New Roman"/>
                        <a:cs typeface="Symbol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nb-NO" sz="700" b="1" dirty="0">
                          <a:solidFill>
                            <a:srgbClr val="4F81BD"/>
                          </a:solidFill>
                          <a:latin typeface="Franklin Gothic Book"/>
                          <a:ea typeface="Times New Roman"/>
                          <a:cs typeface="Franklin Gothic Book"/>
                        </a:rPr>
                        <a:t>Analyse</a:t>
                      </a:r>
                      <a:endParaRPr lang="nb-NO" sz="700" b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600" i="1" dirty="0">
                          <a:latin typeface="Franklin Gothic Book"/>
                          <a:ea typeface="Times New Roman"/>
                          <a:cs typeface="Franklin Gothic Book"/>
                        </a:rPr>
                        <a:t>Mål for opplæringen er at eleven skal kunne</a:t>
                      </a:r>
                      <a:r>
                        <a:rPr lang="nb-NO" sz="600" dirty="0">
                          <a:latin typeface="Franklin Gothic Book"/>
                          <a:ea typeface="Times New Roman"/>
                          <a:cs typeface="Franklin Gothic Book"/>
                        </a:rPr>
                        <a:t> </a:t>
                      </a:r>
                      <a:endParaRPr lang="nb-NO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nb-NO" sz="60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Franklin Gothic Book"/>
                          <a:ea typeface="Times New Roman"/>
                          <a:cs typeface="Franklin Gothic Book"/>
                        </a:rPr>
                        <a:t>planlegge og gjennomføre enkle vannanalyser og vurdere analyseresultatene i forhold til vannets bruksområde </a:t>
                      </a:r>
                      <a:endParaRPr lang="nb-NO" sz="700" dirty="0">
                        <a:latin typeface="Calibri"/>
                        <a:ea typeface="Times New Roman"/>
                        <a:cs typeface="Symbol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nb-NO" sz="60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Franklin Gothic Book"/>
                          <a:ea typeface="Times New Roman"/>
                          <a:cs typeface="Franklin Gothic Book"/>
                        </a:rPr>
                        <a:t>forklare hvordan buffere virker, og beregne pH og kapasitet i buffere </a:t>
                      </a:r>
                      <a:endParaRPr lang="nb-NO" sz="700" dirty="0">
                        <a:latin typeface="Calibri"/>
                        <a:ea typeface="Times New Roman"/>
                        <a:cs typeface="Symbol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nb-NO" sz="700" b="1" dirty="0">
                          <a:solidFill>
                            <a:srgbClr val="4F81BD"/>
                          </a:solidFill>
                          <a:latin typeface="Franklin Gothic Book"/>
                          <a:ea typeface="Times New Roman"/>
                          <a:cs typeface="Franklin Gothic Book"/>
                        </a:rPr>
                        <a:t>Organisk kjemi </a:t>
                      </a:r>
                      <a:endParaRPr lang="nb-NO" sz="700" b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600" i="1" dirty="0">
                          <a:latin typeface="Franklin Gothic Book"/>
                          <a:ea typeface="Times New Roman"/>
                          <a:cs typeface="Franklin Gothic Book"/>
                        </a:rPr>
                        <a:t>Mål for opplæringen er at eleven skal kunne</a:t>
                      </a:r>
                      <a:endParaRPr lang="nb-NO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nb-NO" sz="600" dirty="0">
                          <a:highlight>
                            <a:srgbClr val="FFFF00"/>
                          </a:highlight>
                          <a:latin typeface="Franklin Gothic Book"/>
                          <a:ea typeface="Times New Roman"/>
                          <a:cs typeface="Franklin Gothic Book"/>
                        </a:rPr>
                        <a:t>gjøre påvisningsreaksjoner på enkle organiske forbindelser </a:t>
                      </a:r>
                      <a:endParaRPr lang="nb-NO" sz="700" dirty="0">
                        <a:latin typeface="Calibri"/>
                        <a:ea typeface="Times New Roman"/>
                        <a:cs typeface="Symbol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nb-NO" sz="600" dirty="0">
                          <a:latin typeface="Franklin Gothic Book"/>
                          <a:ea typeface="Times New Roman"/>
                          <a:cs typeface="Franklin Gothic Book"/>
                        </a:rPr>
                        <a:t>gjøre rede for struktur og egenskaper til aminosyrer, proteiner, lipider, </a:t>
                      </a:r>
                      <a:r>
                        <a:rPr lang="nb-NO" sz="600" dirty="0">
                          <a:highlight>
                            <a:srgbClr val="FFFF00"/>
                          </a:highlight>
                          <a:latin typeface="Franklin Gothic Book"/>
                          <a:ea typeface="Times New Roman"/>
                          <a:cs typeface="Franklin Gothic Book"/>
                        </a:rPr>
                        <a:t>karbohydrater</a:t>
                      </a:r>
                      <a:r>
                        <a:rPr lang="nb-NO" sz="600" dirty="0">
                          <a:latin typeface="Franklin Gothic Book"/>
                          <a:ea typeface="Times New Roman"/>
                          <a:cs typeface="Franklin Gothic Book"/>
                        </a:rPr>
                        <a:t> og ATP</a:t>
                      </a:r>
                      <a:endParaRPr lang="nb-NO" sz="700" dirty="0">
                        <a:latin typeface="Calibri"/>
                        <a:ea typeface="Times New Roman"/>
                        <a:cs typeface="Symbol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nb-NO" sz="700" b="1" dirty="0">
                          <a:solidFill>
                            <a:srgbClr val="4F81BD"/>
                          </a:solidFill>
                          <a:latin typeface="Franklin Gothic Book"/>
                          <a:ea typeface="Times New Roman"/>
                          <a:cs typeface="Franklin Gothic Book"/>
                        </a:rPr>
                        <a:t>Redoksreaksjoner</a:t>
                      </a:r>
                      <a:endParaRPr lang="nb-NO" sz="700" b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600" i="1" dirty="0">
                          <a:latin typeface="Franklin Gothic Book"/>
                          <a:ea typeface="Times New Roman"/>
                          <a:cs typeface="Franklin Gothic Book"/>
                        </a:rPr>
                        <a:t>Mål for opplæringen er at eleven skal kunne</a:t>
                      </a:r>
                      <a:endParaRPr lang="nb-NO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nb-NO" sz="600" dirty="0">
                          <a:highlight>
                            <a:srgbClr val="FFFF00"/>
                          </a:highlight>
                          <a:latin typeface="Franklin Gothic Book"/>
                          <a:ea typeface="Times New Roman"/>
                          <a:cs typeface="Franklin Gothic Book"/>
                        </a:rPr>
                        <a:t>gjøre forsøk med korrosjon og forklare hvordan korrosjon kan hindres</a:t>
                      </a:r>
                      <a:endParaRPr lang="nb-NO" sz="700" dirty="0">
                        <a:latin typeface="Calibri"/>
                        <a:ea typeface="Times New Roman"/>
                        <a:cs typeface="Symbol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nb-NO" sz="600" dirty="0">
                          <a:highlight>
                            <a:srgbClr val="FFFF00"/>
                          </a:highlight>
                          <a:latin typeface="Franklin Gothic Book"/>
                          <a:ea typeface="Times New Roman"/>
                          <a:cs typeface="Franklin Gothic Book"/>
                        </a:rPr>
                        <a:t>gjøre forsøk med elektrokjemiske celler og gjøre rede for spontane og ikke-spontane redoksreaksjoner </a:t>
                      </a:r>
                      <a:endParaRPr lang="nb-NO" sz="700" dirty="0">
                        <a:latin typeface="Calibri"/>
                        <a:ea typeface="Times New Roman"/>
                        <a:cs typeface="Symbol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nb-NO" sz="600" dirty="0">
                          <a:highlight>
                            <a:srgbClr val="FFFF00"/>
                          </a:highlight>
                          <a:latin typeface="Franklin Gothic Book"/>
                          <a:ea typeface="Times New Roman"/>
                          <a:cs typeface="Franklin Gothic Book"/>
                        </a:rPr>
                        <a:t>beregne kapasiteten og cellepotensialet</a:t>
                      </a:r>
                      <a:r>
                        <a:rPr lang="nb-NO" sz="600" dirty="0">
                          <a:latin typeface="Franklin Gothic Book"/>
                          <a:ea typeface="Times New Roman"/>
                          <a:cs typeface="Franklin Gothic Book"/>
                        </a:rPr>
                        <a:t> til et batteri og utbyttet i en elektrolyse </a:t>
                      </a:r>
                      <a:endParaRPr lang="nb-NO" sz="700" dirty="0">
                        <a:latin typeface="Calibri"/>
                        <a:ea typeface="Times New Roman"/>
                        <a:cs typeface="Symbol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nb-NO" sz="700" b="1" dirty="0">
                          <a:solidFill>
                            <a:srgbClr val="4F81BD"/>
                          </a:solidFill>
                          <a:latin typeface="Franklin Gothic Book"/>
                          <a:ea typeface="Times New Roman"/>
                          <a:cs typeface="Franklin Gothic Book"/>
                        </a:rPr>
                        <a:t>Materialer</a:t>
                      </a:r>
                      <a:endParaRPr lang="nb-NO" sz="700" b="1" dirty="0">
                        <a:solidFill>
                          <a:srgbClr val="4F81BD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600" i="1" dirty="0">
                          <a:latin typeface="Franklin Gothic Book"/>
                          <a:ea typeface="Times New Roman"/>
                          <a:cs typeface="Franklin Gothic Book"/>
                        </a:rPr>
                        <a:t>Mål for opplæringen er at eleven skal kunne </a:t>
                      </a:r>
                      <a:endParaRPr lang="nb-NO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nb-NO" sz="600" dirty="0">
                          <a:latin typeface="Franklin Gothic Book"/>
                          <a:ea typeface="Times New Roman"/>
                          <a:cs typeface="Franklin Gothic Book"/>
                        </a:rPr>
                        <a:t>beskrive den kjemiske strukturen og egenskapene til noen syntetiske polymerer og tilsatsstoffer til dem </a:t>
                      </a:r>
                      <a:endParaRPr lang="nb-NO" sz="700" dirty="0">
                        <a:latin typeface="Calibri"/>
                        <a:ea typeface="Times New Roman"/>
                        <a:cs typeface="Symbol"/>
                      </a:endParaRPr>
                    </a:p>
                  </a:txBody>
                  <a:tcPr marL="41008" marR="410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7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7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7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7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7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700" dirty="0" smtClean="0">
                          <a:latin typeface="Calibri"/>
                          <a:ea typeface="Times New Roman"/>
                          <a:cs typeface="Times New Roman"/>
                        </a:rPr>
                        <a:t>Fortynning </a:t>
                      </a:r>
                      <a:r>
                        <a:rPr lang="nb-NO" sz="700" dirty="0">
                          <a:latin typeface="Calibri"/>
                          <a:ea typeface="Times New Roman"/>
                          <a:cs typeface="Times New Roman"/>
                        </a:rPr>
                        <a:t>av en syre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7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7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7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700" dirty="0" smtClean="0">
                          <a:latin typeface="Calibri"/>
                          <a:ea typeface="Times New Roman"/>
                          <a:cs typeface="Times New Roman"/>
                        </a:rPr>
                        <a:t>Fellingstitrering</a:t>
                      </a:r>
                      <a:endParaRPr lang="nb-NO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7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700" dirty="0" smtClean="0">
                          <a:latin typeface="Calibri"/>
                          <a:ea typeface="Times New Roman"/>
                          <a:cs typeface="Times New Roman"/>
                        </a:rPr>
                        <a:t>Buffere</a:t>
                      </a:r>
                      <a:endParaRPr lang="nb-NO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700" dirty="0">
                          <a:latin typeface="Calibri"/>
                          <a:ea typeface="Times New Roman"/>
                          <a:cs typeface="Times New Roman"/>
                        </a:rPr>
                        <a:t>Detektivoppgave: åtte ukjente løsninger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7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7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7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700" dirty="0" smtClean="0">
                          <a:latin typeface="Calibri"/>
                          <a:ea typeface="Times New Roman"/>
                          <a:cs typeface="Times New Roman"/>
                        </a:rPr>
                        <a:t>Fettsyrer </a:t>
                      </a:r>
                      <a:r>
                        <a:rPr lang="nb-NO" sz="700" dirty="0">
                          <a:latin typeface="Calibri"/>
                          <a:ea typeface="Times New Roman"/>
                          <a:cs typeface="Times New Roman"/>
                        </a:rPr>
                        <a:t>fra grønnsåpe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700" dirty="0" smtClean="0">
                          <a:latin typeface="Calibri"/>
                          <a:ea typeface="Times New Roman"/>
                          <a:cs typeface="Times New Roman"/>
                        </a:rPr>
                        <a:t>Karbohydrater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7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7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7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7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700" dirty="0" smtClean="0">
                          <a:latin typeface="Calibri"/>
                          <a:ea typeface="Times New Roman"/>
                          <a:cs typeface="Times New Roman"/>
                        </a:rPr>
                        <a:t>Korrosjon</a:t>
                      </a:r>
                      <a:endParaRPr lang="nb-NO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7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700" dirty="0" smtClean="0">
                          <a:latin typeface="Calibri"/>
                          <a:ea typeface="Times New Roman"/>
                          <a:cs typeface="Times New Roman"/>
                        </a:rPr>
                        <a:t>Spontane </a:t>
                      </a:r>
                      <a:r>
                        <a:rPr lang="nb-NO" sz="700" dirty="0" err="1" smtClean="0">
                          <a:latin typeface="Calibri"/>
                          <a:ea typeface="Times New Roman"/>
                          <a:cs typeface="Times New Roman"/>
                        </a:rPr>
                        <a:t>reoksreaksjoner</a:t>
                      </a:r>
                      <a:endParaRPr lang="nb-NO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008" marR="410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itle 6"/>
          <p:cNvSpPr txBox="1">
            <a:spLocks/>
          </p:cNvSpPr>
          <p:nvPr/>
        </p:nvSpPr>
        <p:spPr>
          <a:xfrm>
            <a:off x="304800" y="838200"/>
            <a:ext cx="76962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Dagens forsøk og læreplanen</a:t>
            </a:r>
            <a:endParaRPr kumimoji="0" lang="nb-NO" sz="32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755774" y="838200"/>
            <a:ext cx="7696200" cy="1143000"/>
          </a:xfrm>
        </p:spPr>
        <p:txBody>
          <a:bodyPr/>
          <a:lstStyle/>
          <a:p>
            <a:pPr lvl="0"/>
            <a:r>
              <a:rPr lang="nb-NO" dirty="0" smtClean="0"/>
              <a:t>Utstyr</a:t>
            </a:r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7. mars 2012</a:t>
            </a:r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C9A011-A6FF-5E4A-BB22-ABE6F209F48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13" name="Picture 2" descr="pinner_30p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7899" y="4564063"/>
            <a:ext cx="2581275" cy="1722437"/>
          </a:xfrm>
          <a:prstGeom prst="rect">
            <a:avLst/>
          </a:prstGeom>
          <a:noFill/>
        </p:spPr>
      </p:pic>
      <p:grpSp>
        <p:nvGrpSpPr>
          <p:cNvPr id="15" name="Group 4"/>
          <p:cNvGrpSpPr>
            <a:grpSpLocks/>
          </p:cNvGrpSpPr>
          <p:nvPr/>
        </p:nvGrpSpPr>
        <p:grpSpPr bwMode="auto">
          <a:xfrm>
            <a:off x="179512" y="3957638"/>
            <a:ext cx="3157537" cy="2106612"/>
            <a:chOff x="284" y="2674"/>
            <a:chExt cx="1989" cy="1327"/>
          </a:xfrm>
        </p:grpSpPr>
        <p:pic>
          <p:nvPicPr>
            <p:cNvPr id="16" name="Picture 5" descr="stativ_30pc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4" y="2674"/>
              <a:ext cx="1989" cy="1327"/>
            </a:xfrm>
            <a:prstGeom prst="rect">
              <a:avLst/>
            </a:prstGeom>
            <a:noFill/>
          </p:spPr>
        </p:pic>
        <p:sp>
          <p:nvSpPr>
            <p:cNvPr id="17" name="Text Box 6"/>
            <p:cNvSpPr txBox="1">
              <a:spLocks noChangeArrowheads="1"/>
            </p:cNvSpPr>
            <p:nvPr/>
          </p:nvSpPr>
          <p:spPr bwMode="auto">
            <a:xfrm>
              <a:off x="313" y="2943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nb-NO" sz="1400" b="1">
                  <a:latin typeface="Arial" charset="0"/>
                </a:rPr>
                <a:t>2,5 mL</a:t>
              </a:r>
              <a:endParaRPr lang="en-US" sz="1400" b="1">
                <a:latin typeface="Arial" charset="0"/>
              </a:endParaRPr>
            </a:p>
          </p:txBody>
        </p:sp>
        <p:sp>
          <p:nvSpPr>
            <p:cNvPr id="18" name="Text Box 7"/>
            <p:cNvSpPr txBox="1">
              <a:spLocks noChangeArrowheads="1"/>
            </p:cNvSpPr>
            <p:nvPr/>
          </p:nvSpPr>
          <p:spPr bwMode="auto">
            <a:xfrm>
              <a:off x="822" y="2750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nb-NO" sz="1400" b="1">
                  <a:latin typeface="Arial" charset="0"/>
                </a:rPr>
                <a:t>4,5 mL</a:t>
              </a:r>
              <a:endParaRPr lang="en-US" sz="1400" b="1">
                <a:latin typeface="Arial" charset="0"/>
              </a:endParaRPr>
            </a:p>
          </p:txBody>
        </p:sp>
        <p:sp>
          <p:nvSpPr>
            <p:cNvPr id="19" name="Text Box 8"/>
            <p:cNvSpPr txBox="1">
              <a:spLocks noChangeArrowheads="1"/>
            </p:cNvSpPr>
            <p:nvPr/>
          </p:nvSpPr>
          <p:spPr bwMode="auto">
            <a:xfrm>
              <a:off x="1707" y="3281"/>
              <a:ext cx="52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nb-NO" sz="1400" b="1">
                  <a:latin typeface="Arial" charset="0"/>
                </a:rPr>
                <a:t>1,5 mL</a:t>
              </a:r>
              <a:endParaRPr lang="en-US" sz="1400" b="1">
                <a:latin typeface="Arial" charset="0"/>
              </a:endParaRPr>
            </a:p>
          </p:txBody>
        </p:sp>
      </p:grpSp>
      <p:grpSp>
        <p:nvGrpSpPr>
          <p:cNvPr id="20" name="Group 9"/>
          <p:cNvGrpSpPr>
            <a:grpSpLocks/>
          </p:cNvGrpSpPr>
          <p:nvPr/>
        </p:nvGrpSpPr>
        <p:grpSpPr bwMode="auto">
          <a:xfrm>
            <a:off x="3206874" y="4198938"/>
            <a:ext cx="3309938" cy="2106612"/>
            <a:chOff x="748" y="2432"/>
            <a:chExt cx="2085" cy="1327"/>
          </a:xfrm>
        </p:grpSpPr>
        <p:pic>
          <p:nvPicPr>
            <p:cNvPr id="21" name="Picture 10" descr="pipetter_30pc_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48" y="2432"/>
              <a:ext cx="1989" cy="1327"/>
            </a:xfrm>
            <a:prstGeom prst="rect">
              <a:avLst/>
            </a:prstGeom>
            <a:noFill/>
          </p:spPr>
        </p:pic>
        <p:sp>
          <p:nvSpPr>
            <p:cNvPr id="22" name="Text Box 11"/>
            <p:cNvSpPr txBox="1">
              <a:spLocks noChangeArrowheads="1"/>
            </p:cNvSpPr>
            <p:nvPr/>
          </p:nvSpPr>
          <p:spPr bwMode="auto">
            <a:xfrm>
              <a:off x="1423" y="2878"/>
              <a:ext cx="85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nb-NO" sz="1400" b="1">
                  <a:latin typeface="Arial" charset="0"/>
                </a:rPr>
                <a:t>3 mL gradert</a:t>
              </a:r>
              <a:endParaRPr lang="en-US" sz="1400" b="1">
                <a:latin typeface="Arial" charset="0"/>
              </a:endParaRPr>
            </a:p>
          </p:txBody>
        </p:sp>
        <p:sp>
          <p:nvSpPr>
            <p:cNvPr id="23" name="Text Box 12"/>
            <p:cNvSpPr txBox="1">
              <a:spLocks noChangeArrowheads="1"/>
            </p:cNvSpPr>
            <p:nvPr/>
          </p:nvSpPr>
          <p:spPr bwMode="auto">
            <a:xfrm>
              <a:off x="1979" y="3304"/>
              <a:ext cx="85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nb-NO" sz="1400" b="1">
                  <a:latin typeface="Arial" charset="0"/>
                </a:rPr>
                <a:t>1 mL gradert</a:t>
              </a:r>
              <a:endParaRPr lang="en-US" sz="1400" b="1">
                <a:latin typeface="Arial" charset="0"/>
              </a:endParaRPr>
            </a:p>
          </p:txBody>
        </p:sp>
        <p:sp>
          <p:nvSpPr>
            <p:cNvPr id="24" name="Text Box 13"/>
            <p:cNvSpPr txBox="1">
              <a:spLocks noChangeArrowheads="1"/>
            </p:cNvSpPr>
            <p:nvPr/>
          </p:nvSpPr>
          <p:spPr bwMode="auto">
            <a:xfrm>
              <a:off x="1205" y="2539"/>
              <a:ext cx="85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nb-NO" sz="1400" b="1">
                  <a:latin typeface="Arial" charset="0"/>
                </a:rPr>
                <a:t>kapillær</a:t>
              </a:r>
              <a:endParaRPr lang="en-US" sz="1400" b="1">
                <a:latin typeface="Arial" charset="0"/>
              </a:endParaRPr>
            </a:p>
          </p:txBody>
        </p:sp>
        <p:sp>
          <p:nvSpPr>
            <p:cNvPr id="25" name="Text Box 14"/>
            <p:cNvSpPr txBox="1">
              <a:spLocks noChangeArrowheads="1"/>
            </p:cNvSpPr>
            <p:nvPr/>
          </p:nvSpPr>
          <p:spPr bwMode="auto">
            <a:xfrm>
              <a:off x="988" y="3296"/>
              <a:ext cx="85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nb-NO" sz="1400" b="1">
                  <a:latin typeface="Arial" charset="0"/>
                </a:rPr>
                <a:t>kapillær</a:t>
              </a:r>
              <a:endParaRPr lang="en-US" sz="1400" b="1">
                <a:latin typeface="Arial" charset="0"/>
              </a:endParaRPr>
            </a:p>
          </p:txBody>
        </p:sp>
      </p:grpSp>
      <p:grpSp>
        <p:nvGrpSpPr>
          <p:cNvPr id="26" name="Group 15"/>
          <p:cNvGrpSpPr>
            <a:grpSpLocks/>
          </p:cNvGrpSpPr>
          <p:nvPr/>
        </p:nvGrpSpPr>
        <p:grpSpPr bwMode="auto">
          <a:xfrm>
            <a:off x="3079874" y="2146300"/>
            <a:ext cx="3157538" cy="2106613"/>
            <a:chOff x="2088" y="1352"/>
            <a:chExt cx="1989" cy="1327"/>
          </a:xfrm>
        </p:grpSpPr>
        <p:pic>
          <p:nvPicPr>
            <p:cNvPr id="27" name="Picture 16" descr="plastbokser_30pc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88" y="1352"/>
              <a:ext cx="1989" cy="1327"/>
            </a:xfrm>
            <a:prstGeom prst="rect">
              <a:avLst/>
            </a:prstGeom>
            <a:noFill/>
          </p:spPr>
        </p:pic>
        <p:sp>
          <p:nvSpPr>
            <p:cNvPr id="28" name="Text Box 17"/>
            <p:cNvSpPr txBox="1">
              <a:spLocks noChangeArrowheads="1"/>
            </p:cNvSpPr>
            <p:nvPr/>
          </p:nvSpPr>
          <p:spPr bwMode="auto">
            <a:xfrm>
              <a:off x="2612" y="2311"/>
              <a:ext cx="1137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 b="1">
                  <a:latin typeface="Arial" charset="0"/>
                </a:rPr>
                <a:t>Plastbeger, 30 mL</a:t>
              </a:r>
            </a:p>
          </p:txBody>
        </p:sp>
      </p:grpSp>
      <p:grpSp>
        <p:nvGrpSpPr>
          <p:cNvPr id="29" name="Group 18"/>
          <p:cNvGrpSpPr>
            <a:grpSpLocks/>
          </p:cNvGrpSpPr>
          <p:nvPr/>
        </p:nvGrpSpPr>
        <p:grpSpPr bwMode="auto">
          <a:xfrm>
            <a:off x="473199" y="2646363"/>
            <a:ext cx="2674938" cy="1376362"/>
            <a:chOff x="446" y="1667"/>
            <a:chExt cx="1685" cy="867"/>
          </a:xfrm>
        </p:grpSpPr>
        <p:pic>
          <p:nvPicPr>
            <p:cNvPr id="30" name="Picture 19" descr="plastbeger_30pc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46" y="1667"/>
              <a:ext cx="1685" cy="867"/>
            </a:xfrm>
            <a:prstGeom prst="rect">
              <a:avLst/>
            </a:prstGeom>
            <a:noFill/>
          </p:spPr>
        </p:pic>
        <p:sp>
          <p:nvSpPr>
            <p:cNvPr id="31" name="Text Box 20"/>
            <p:cNvSpPr txBox="1">
              <a:spLocks noChangeArrowheads="1"/>
            </p:cNvSpPr>
            <p:nvPr/>
          </p:nvSpPr>
          <p:spPr bwMode="auto">
            <a:xfrm>
              <a:off x="515" y="2076"/>
              <a:ext cx="1137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 b="1">
                  <a:latin typeface="Arial" charset="0"/>
                </a:rPr>
                <a:t>Plastbeger, 200 mL</a:t>
              </a:r>
            </a:p>
          </p:txBody>
        </p:sp>
      </p:grpSp>
      <p:grpSp>
        <p:nvGrpSpPr>
          <p:cNvPr id="32" name="Group 21"/>
          <p:cNvGrpSpPr>
            <a:grpSpLocks/>
          </p:cNvGrpSpPr>
          <p:nvPr/>
        </p:nvGrpSpPr>
        <p:grpSpPr bwMode="auto">
          <a:xfrm>
            <a:off x="5877049" y="2740025"/>
            <a:ext cx="3001963" cy="2185988"/>
            <a:chOff x="3850" y="1726"/>
            <a:chExt cx="1891" cy="1377"/>
          </a:xfrm>
        </p:grpSpPr>
        <p:pic>
          <p:nvPicPr>
            <p:cNvPr id="33" name="Picture 22" descr="aktivitet_4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850" y="1726"/>
              <a:ext cx="1815" cy="1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Text Box 23"/>
            <p:cNvSpPr txBox="1">
              <a:spLocks noChangeArrowheads="1"/>
            </p:cNvSpPr>
            <p:nvPr/>
          </p:nvSpPr>
          <p:spPr bwMode="auto">
            <a:xfrm>
              <a:off x="4604" y="2447"/>
              <a:ext cx="1137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 b="1">
                  <a:latin typeface="Arial" charset="0"/>
                </a:rPr>
                <a:t>Reaksjonsbrett</a:t>
              </a:r>
            </a:p>
          </p:txBody>
        </p:sp>
      </p:grpSp>
      <p:grpSp>
        <p:nvGrpSpPr>
          <p:cNvPr id="35" name="Group 24"/>
          <p:cNvGrpSpPr>
            <a:grpSpLocks/>
          </p:cNvGrpSpPr>
          <p:nvPr/>
        </p:nvGrpSpPr>
        <p:grpSpPr bwMode="auto">
          <a:xfrm>
            <a:off x="4673724" y="927100"/>
            <a:ext cx="3984625" cy="2373313"/>
            <a:chOff x="3092" y="584"/>
            <a:chExt cx="2510" cy="1495"/>
          </a:xfrm>
        </p:grpSpPr>
        <p:pic>
          <p:nvPicPr>
            <p:cNvPr id="36" name="Picture 25" descr="skal_30pc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092" y="584"/>
              <a:ext cx="1224" cy="817"/>
            </a:xfrm>
            <a:prstGeom prst="rect">
              <a:avLst/>
            </a:prstGeom>
            <a:noFill/>
          </p:spPr>
        </p:pic>
        <p:pic>
          <p:nvPicPr>
            <p:cNvPr id="37" name="Picture 26" descr="skal_2_30pc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047" y="1102"/>
              <a:ext cx="1555" cy="977"/>
            </a:xfrm>
            <a:prstGeom prst="rect">
              <a:avLst/>
            </a:prstGeom>
            <a:noFill/>
          </p:spPr>
        </p:pic>
        <p:sp>
          <p:nvSpPr>
            <p:cNvPr id="38" name="Text Box 27"/>
            <p:cNvSpPr txBox="1">
              <a:spLocks noChangeArrowheads="1"/>
            </p:cNvSpPr>
            <p:nvPr/>
          </p:nvSpPr>
          <p:spPr bwMode="auto">
            <a:xfrm>
              <a:off x="3824" y="1099"/>
              <a:ext cx="1137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sz="1400" b="1">
                  <a:latin typeface="Arial" charset="0"/>
                </a:rPr>
                <a:t>Veieskip</a:t>
              </a:r>
            </a:p>
          </p:txBody>
        </p:sp>
      </p:grpSp>
      <p:pic>
        <p:nvPicPr>
          <p:cNvPr id="39" name="Picture 28" descr="ror_plast_med_lokk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519487" y="557213"/>
            <a:ext cx="2212975" cy="217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>
          <a:xfrm>
            <a:off x="593725" y="363538"/>
            <a:ext cx="4125913" cy="1143000"/>
          </a:xfrm>
        </p:spPr>
        <p:txBody>
          <a:bodyPr/>
          <a:lstStyle/>
          <a:p>
            <a:r>
              <a:rPr lang="nb-NO"/>
              <a:t>Porsjonspakking</a:t>
            </a:r>
            <a:endParaRPr lang="en-US"/>
          </a:p>
        </p:txBody>
      </p:sp>
      <p:pic>
        <p:nvPicPr>
          <p:cNvPr id="301059" name="Picture 3" descr="pakker_1_30p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62175" y="3208338"/>
            <a:ext cx="2867025" cy="3289300"/>
          </a:xfrm>
          <a:prstGeom prst="rect">
            <a:avLst/>
          </a:prstGeom>
          <a:noFill/>
        </p:spPr>
      </p:pic>
      <p:pic>
        <p:nvPicPr>
          <p:cNvPr id="301060" name="Picture 4" descr="pose_30p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14913" y="3325813"/>
            <a:ext cx="2925762" cy="1951037"/>
          </a:xfrm>
          <a:prstGeom prst="rect">
            <a:avLst/>
          </a:prstGeom>
          <a:noFill/>
        </p:spPr>
      </p:pic>
      <p:pic>
        <p:nvPicPr>
          <p:cNvPr id="301061" name="Picture 5" descr="fylling_2_30p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63875" y="1274763"/>
            <a:ext cx="3679825" cy="2138362"/>
          </a:xfrm>
          <a:prstGeom prst="rect">
            <a:avLst/>
          </a:prstGeom>
          <a:noFill/>
        </p:spPr>
      </p:pic>
      <p:pic>
        <p:nvPicPr>
          <p:cNvPr id="301062" name="Picture 6" descr="fylling_30pc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8925" y="1887538"/>
            <a:ext cx="3071813" cy="2049462"/>
          </a:xfrm>
          <a:prstGeom prst="rect">
            <a:avLst/>
          </a:prstGeom>
          <a:noFill/>
        </p:spPr>
      </p:pic>
      <p:pic>
        <p:nvPicPr>
          <p:cNvPr id="301063" name="Picture 7" descr="fylling_5_30pc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65913" y="420688"/>
            <a:ext cx="2103437" cy="3144837"/>
          </a:xfrm>
          <a:prstGeom prst="rect">
            <a:avLst/>
          </a:prstGeom>
          <a:noFill/>
        </p:spPr>
      </p:pic>
      <p:pic>
        <p:nvPicPr>
          <p:cNvPr id="301064" name="Picture 8" descr="fargede_ror_30pc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91100" y="5091113"/>
            <a:ext cx="2557463" cy="1498600"/>
          </a:xfrm>
          <a:prstGeom prst="rect">
            <a:avLst/>
          </a:prstGeom>
          <a:noFill/>
        </p:spPr>
      </p:pic>
      <p:pic>
        <p:nvPicPr>
          <p:cNvPr id="301065" name="Picture 9" descr="IMG_158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60375" y="3821113"/>
            <a:ext cx="1706563" cy="2549525"/>
          </a:xfrm>
          <a:prstGeom prst="rect">
            <a:avLst/>
          </a:prstGeom>
          <a:noFill/>
        </p:spPr>
      </p:pic>
    </p:spTree>
  </p:cSld>
  <p:clrMapOvr>
    <a:masterClrMapping/>
  </p:clrMapOvr>
  <p:transition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01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01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01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01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01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301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01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01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301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01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01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301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01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301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301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301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301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30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301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301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301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/>
              <a:t/>
            </a:r>
            <a:br>
              <a:rPr lang="nb-NO" sz="3200"/>
            </a:br>
            <a:endParaRPr lang="en-US" sz="3200"/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692150"/>
            <a:ext cx="3771900" cy="187325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nb-NO" sz="2400" b="1"/>
              <a:t>Oppbevaring</a:t>
            </a:r>
            <a:br>
              <a:rPr lang="nb-NO" sz="2400" b="1"/>
            </a:br>
            <a:endParaRPr lang="nb-NO" sz="2400" b="1"/>
          </a:p>
          <a:p>
            <a:pPr>
              <a:lnSpc>
                <a:spcPct val="80000"/>
              </a:lnSpc>
            </a:pPr>
            <a:r>
              <a:rPr lang="nb-NO" sz="1800"/>
              <a:t>”Frysebokser” med lokk</a:t>
            </a:r>
          </a:p>
          <a:p>
            <a:pPr>
              <a:lnSpc>
                <a:spcPct val="80000"/>
              </a:lnSpc>
            </a:pPr>
            <a:r>
              <a:rPr lang="nb-NO" sz="1800"/>
              <a:t>Mange størrelser</a:t>
            </a:r>
          </a:p>
          <a:p>
            <a:pPr>
              <a:lnSpc>
                <a:spcPct val="80000"/>
              </a:lnSpc>
            </a:pPr>
            <a:r>
              <a:rPr lang="nb-NO" sz="1800"/>
              <a:t>Ett lokk</a:t>
            </a:r>
            <a:endParaRPr lang="en-US" sz="1800"/>
          </a:p>
        </p:txBody>
      </p:sp>
      <p:sp>
        <p:nvSpPr>
          <p:cNvPr id="30515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23850" y="3573463"/>
            <a:ext cx="3771900" cy="2735262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nb-NO" sz="2400" b="1"/>
              <a:t>Avfallshåndtering</a:t>
            </a:r>
            <a:r>
              <a:rPr lang="nb-NO" sz="1800"/>
              <a:t> </a:t>
            </a:r>
          </a:p>
          <a:p>
            <a:pPr>
              <a:lnSpc>
                <a:spcPct val="80000"/>
              </a:lnSpc>
            </a:pPr>
            <a:r>
              <a:rPr lang="nb-NO" sz="1800"/>
              <a:t>Alt som restavfall</a:t>
            </a:r>
          </a:p>
          <a:p>
            <a:pPr lvl="1">
              <a:lnSpc>
                <a:spcPct val="80000"/>
              </a:lnSpc>
            </a:pPr>
            <a:r>
              <a:rPr lang="nb-NO" sz="1400"/>
              <a:t>Pose</a:t>
            </a:r>
          </a:p>
          <a:p>
            <a:pPr lvl="1">
              <a:lnSpc>
                <a:spcPct val="80000"/>
              </a:lnSpc>
            </a:pPr>
            <a:r>
              <a:rPr lang="nb-NO" sz="1400"/>
              <a:t>Tørkepapir, suger opp små mengder væske</a:t>
            </a:r>
          </a:p>
          <a:p>
            <a:pPr lvl="1">
              <a:lnSpc>
                <a:spcPct val="80000"/>
              </a:lnSpc>
            </a:pPr>
            <a:r>
              <a:rPr lang="nb-NO" sz="1400"/>
              <a:t>Åpen pose tørker fort</a:t>
            </a:r>
          </a:p>
          <a:p>
            <a:pPr>
              <a:lnSpc>
                <a:spcPct val="80000"/>
              </a:lnSpc>
            </a:pPr>
            <a:r>
              <a:rPr lang="nb-NO" sz="1800"/>
              <a:t>Resirkulering</a:t>
            </a:r>
          </a:p>
          <a:p>
            <a:pPr lvl="1">
              <a:lnSpc>
                <a:spcPct val="80000"/>
              </a:lnSpc>
            </a:pPr>
            <a:r>
              <a:rPr lang="nb-NO" sz="1400"/>
              <a:t>Plast, glass og metall rengjøres, sorteres og resirkuleres</a:t>
            </a:r>
          </a:p>
          <a:p>
            <a:pPr>
              <a:lnSpc>
                <a:spcPct val="80000"/>
              </a:lnSpc>
            </a:pPr>
            <a:r>
              <a:rPr lang="nb-NO" sz="1800"/>
              <a:t>Gjenbruk</a:t>
            </a:r>
          </a:p>
          <a:p>
            <a:pPr lvl="1">
              <a:lnSpc>
                <a:spcPct val="80000"/>
              </a:lnSpc>
            </a:pPr>
            <a:r>
              <a:rPr lang="nb-NO" sz="1400"/>
              <a:t>Utstyret vaskes og brukes om igjen</a:t>
            </a:r>
            <a:endParaRPr lang="en-US" sz="1400"/>
          </a:p>
          <a:p>
            <a:pPr>
              <a:lnSpc>
                <a:spcPct val="80000"/>
              </a:lnSpc>
            </a:pPr>
            <a:endParaRPr lang="en-US" sz="1800"/>
          </a:p>
        </p:txBody>
      </p:sp>
      <p:pic>
        <p:nvPicPr>
          <p:cNvPr id="305156" name="Picture 4" descr="bokser_30pc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771775" y="1916113"/>
            <a:ext cx="1033463" cy="1295400"/>
          </a:xfrm>
          <a:noFill/>
          <a:ln/>
        </p:spPr>
      </p:pic>
      <p:pic>
        <p:nvPicPr>
          <p:cNvPr id="305157" name="Picture 5" descr="oppbevarin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140200" y="735013"/>
            <a:ext cx="3384550" cy="2492375"/>
          </a:xfrm>
          <a:noFill/>
          <a:ln/>
        </p:spPr>
      </p:pic>
      <p:pic>
        <p:nvPicPr>
          <p:cNvPr id="305159" name="Picture 7" descr="avfal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0200" y="3716338"/>
            <a:ext cx="3455988" cy="272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05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05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05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05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05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05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05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05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305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Nye ideer?</a:t>
            </a:r>
            <a:endParaRPr lang="nb-NO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En problemstilling</a:t>
            </a:r>
            <a:endParaRPr lang="nb-NO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 smtClean="0"/>
              <a:t>mange forsøk</a:t>
            </a:r>
            <a:endParaRPr lang="nb-NO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Ett forsøk</a:t>
            </a:r>
            <a:endParaRPr lang="nb-NO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498975" cy="3951288"/>
          </a:xfrm>
        </p:spPr>
        <p:txBody>
          <a:bodyPr/>
          <a:lstStyle/>
          <a:p>
            <a:r>
              <a:rPr lang="nb-NO" dirty="0" smtClean="0"/>
              <a:t>ulike læringsmål, på alle trinn</a:t>
            </a:r>
            <a:endParaRPr lang="nb-NO" dirty="0"/>
          </a:p>
        </p:txBody>
      </p:sp>
      <p:sp>
        <p:nvSpPr>
          <p:cNvPr id="16386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nb-NO" smtClean="0"/>
              <a:t>7. mars 2012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Brit Skaugrud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dirty="0" smtClean="0"/>
              <a:t>3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624" y="4509120"/>
            <a:ext cx="1656184" cy="1899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kobbersulfat_stalull_slut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8263" y="2924944"/>
            <a:ext cx="1872209" cy="839741"/>
          </a:xfrm>
          <a:prstGeom prst="rect">
            <a:avLst/>
          </a:prstGeom>
        </p:spPr>
      </p:pic>
      <p:pic>
        <p:nvPicPr>
          <p:cNvPr id="8" name="Picture 7" descr="kobbersulfat_stalull_star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56" y="2924945"/>
            <a:ext cx="1786965" cy="853390"/>
          </a:xfrm>
          <a:prstGeom prst="rect">
            <a:avLst/>
          </a:prstGeom>
        </p:spPr>
      </p:pic>
      <p:pic>
        <p:nvPicPr>
          <p:cNvPr id="15" name="Picture 14" descr="IMG_7489-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560" y="2782182"/>
            <a:ext cx="693027" cy="939697"/>
          </a:xfrm>
          <a:prstGeom prst="rect">
            <a:avLst/>
          </a:prstGeom>
        </p:spPr>
      </p:pic>
      <p:pic>
        <p:nvPicPr>
          <p:cNvPr id="16" name="Picture 15" descr="IMG_7499-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5655" y="2780928"/>
            <a:ext cx="648072" cy="934157"/>
          </a:xfrm>
          <a:prstGeom prst="rect">
            <a:avLst/>
          </a:prstGeom>
        </p:spPr>
      </p:pic>
      <p:pic>
        <p:nvPicPr>
          <p:cNvPr id="20" name="Picture 19" descr="IMG_2823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559" y="5272039"/>
            <a:ext cx="1235294" cy="826104"/>
          </a:xfrm>
          <a:prstGeom prst="rect">
            <a:avLst/>
          </a:prstGeom>
        </p:spPr>
      </p:pic>
      <p:pic>
        <p:nvPicPr>
          <p:cNvPr id="21" name="Picture 20" descr="IMG_2824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96546" y="5272039"/>
            <a:ext cx="1235294" cy="826104"/>
          </a:xfrm>
          <a:prstGeom prst="rect">
            <a:avLst/>
          </a:prstGeom>
        </p:spPr>
      </p:pic>
      <p:pic>
        <p:nvPicPr>
          <p:cNvPr id="22" name="Picture 21" descr="IMG_2826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03848" y="5272039"/>
            <a:ext cx="1235294" cy="826104"/>
          </a:xfrm>
          <a:prstGeom prst="rect">
            <a:avLst/>
          </a:prstGeom>
        </p:spPr>
      </p:pic>
      <p:pic>
        <p:nvPicPr>
          <p:cNvPr id="23" name="Picture 22" descr="IMG_7504-2.jpg"/>
          <p:cNvPicPr>
            <a:picLocks noChangeAspect="1"/>
          </p:cNvPicPr>
          <p:nvPr/>
        </p:nvPicPr>
        <p:blipFill>
          <a:blip r:embed="rId11"/>
          <a:srcRect l="19017" r="19016"/>
          <a:stretch>
            <a:fillRect/>
          </a:stretch>
        </p:blipFill>
        <p:spPr>
          <a:xfrm>
            <a:off x="611560" y="3937903"/>
            <a:ext cx="515940" cy="1091952"/>
          </a:xfrm>
          <a:prstGeom prst="rect">
            <a:avLst/>
          </a:prstGeom>
        </p:spPr>
      </p:pic>
      <p:pic>
        <p:nvPicPr>
          <p:cNvPr id="25" name="Picture 24" descr="IMG_7509-slukket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71516" y="3937903"/>
            <a:ext cx="668821" cy="1091952"/>
          </a:xfrm>
          <a:prstGeom prst="rect">
            <a:avLst/>
          </a:prstGeom>
        </p:spPr>
      </p:pic>
      <p:pic>
        <p:nvPicPr>
          <p:cNvPr id="28" name="Picture 27" descr="IMG_7514-3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63604" y="3937903"/>
            <a:ext cx="593749" cy="109195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380312" y="5112067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Les mer:</a:t>
            </a:r>
            <a:endParaRPr lang="nb-NO" dirty="0"/>
          </a:p>
        </p:txBody>
      </p:sp>
      <p:sp>
        <p:nvSpPr>
          <p:cNvPr id="30" name="TextBox 29"/>
          <p:cNvSpPr txBox="1"/>
          <p:nvPr/>
        </p:nvSpPr>
        <p:spPr>
          <a:xfrm>
            <a:off x="7380312" y="5589240"/>
            <a:ext cx="1476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>
                <a:hlinkClick r:id="rId14"/>
              </a:rPr>
              <a:t>Naturfag </a:t>
            </a:r>
            <a:r>
              <a:rPr lang="nb-NO" sz="1200" dirty="0">
                <a:hlinkClick r:id="rId14"/>
              </a:rPr>
              <a:t>1/11 </a:t>
            </a:r>
            <a:r>
              <a:rPr lang="nb-NO" sz="1200" dirty="0" smtClean="0">
                <a:hlinkClick r:id="rId14"/>
              </a:rPr>
              <a:t>PDF</a:t>
            </a:r>
            <a:endParaRPr lang="nb-NO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4283968" y="548680"/>
            <a:ext cx="3096344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dirty="0" smtClean="0"/>
              <a:t>Og hva med kjemiforsøk </a:t>
            </a:r>
          </a:p>
          <a:p>
            <a:r>
              <a:rPr lang="nb-NO" dirty="0" smtClean="0"/>
              <a:t>som hjemmelekse?</a:t>
            </a:r>
            <a:endParaRPr lang="nb-NO" dirty="0"/>
          </a:p>
        </p:txBody>
      </p:sp>
      <p:pic>
        <p:nvPicPr>
          <p:cNvPr id="32" name="Picture 31" descr="IMG_7467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52320" y="332656"/>
            <a:ext cx="1524000" cy="1314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  <p:bldP spid="11" grpId="0" build="p"/>
      <p:bldP spid="12" grpId="0" build="p"/>
      <p:bldP spid="29" grpId="0"/>
      <p:bldP spid="30" grpId="0"/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Redoksreaksjoner</a:t>
            </a:r>
            <a:endParaRPr lang="en-US" dirty="0"/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467544" y="2695576"/>
            <a:ext cx="3888432" cy="1243013"/>
            <a:chOff x="249" y="1698"/>
            <a:chExt cx="1951" cy="783"/>
          </a:xfrm>
        </p:grpSpPr>
        <p:sp>
          <p:nvSpPr>
            <p:cNvPr id="129032" name="Text Box 8"/>
            <p:cNvSpPr txBox="1">
              <a:spLocks noChangeArrowheads="1"/>
            </p:cNvSpPr>
            <p:nvPr/>
          </p:nvSpPr>
          <p:spPr bwMode="auto">
            <a:xfrm>
              <a:off x="249" y="1698"/>
              <a:ext cx="113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dirty="0"/>
                <a:t>blå løsning   +   </a:t>
              </a:r>
              <a:endParaRPr lang="en-US" dirty="0"/>
            </a:p>
          </p:txBody>
        </p:sp>
        <p:sp>
          <p:nvSpPr>
            <p:cNvPr id="129033" name="Text Box 9"/>
            <p:cNvSpPr txBox="1">
              <a:spLocks noChangeArrowheads="1"/>
            </p:cNvSpPr>
            <p:nvPr/>
          </p:nvSpPr>
          <p:spPr bwMode="auto">
            <a:xfrm>
              <a:off x="1383" y="1699"/>
              <a:ext cx="77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dirty="0"/>
                <a:t>stålull  </a:t>
              </a:r>
              <a:r>
                <a:rPr lang="nb-NO" dirty="0" smtClean="0"/>
                <a:t>    </a:t>
              </a:r>
              <a:r>
                <a:rPr lang="nb-NO" dirty="0">
                  <a:latin typeface="Times New Roman" pitchFamily="18" charset="0"/>
                  <a:cs typeface="Times New Roman" pitchFamily="18" charset="0"/>
                </a:rPr>
                <a:t>→   </a:t>
              </a:r>
              <a:r>
                <a:rPr lang="nb-NO" dirty="0"/>
                <a:t>   </a:t>
              </a:r>
              <a:endParaRPr lang="en-US" dirty="0"/>
            </a:p>
          </p:txBody>
        </p:sp>
        <p:sp>
          <p:nvSpPr>
            <p:cNvPr id="129036" name="Text Box 12"/>
            <p:cNvSpPr txBox="1">
              <a:spLocks noChangeArrowheads="1"/>
            </p:cNvSpPr>
            <p:nvPr/>
          </p:nvSpPr>
          <p:spPr bwMode="auto">
            <a:xfrm>
              <a:off x="476" y="2035"/>
              <a:ext cx="953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dirty="0"/>
                <a:t>Cu</a:t>
              </a:r>
              <a:r>
                <a:rPr lang="nb-NO" baseline="30000" dirty="0"/>
                <a:t>2</a:t>
              </a:r>
              <a:r>
                <a:rPr lang="nb-NO" baseline="30000" dirty="0" smtClean="0"/>
                <a:t>+ </a:t>
              </a:r>
              <a:r>
                <a:rPr lang="nb-NO" dirty="0" smtClean="0"/>
                <a:t>(</a:t>
              </a:r>
              <a:r>
                <a:rPr lang="nb-NO" dirty="0" err="1" smtClean="0"/>
                <a:t>aq</a:t>
              </a:r>
              <a:r>
                <a:rPr lang="nb-NO" dirty="0" smtClean="0"/>
                <a:t>) + </a:t>
              </a:r>
              <a:endParaRPr lang="en-US" dirty="0"/>
            </a:p>
          </p:txBody>
        </p:sp>
        <p:sp>
          <p:nvSpPr>
            <p:cNvPr id="129037" name="Text Box 13"/>
            <p:cNvSpPr txBox="1">
              <a:spLocks noChangeArrowheads="1"/>
            </p:cNvSpPr>
            <p:nvPr/>
          </p:nvSpPr>
          <p:spPr bwMode="auto">
            <a:xfrm>
              <a:off x="1383" y="2035"/>
              <a:ext cx="817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dirty="0" smtClean="0"/>
                <a:t>Fe(s)       </a:t>
              </a:r>
              <a:r>
                <a:rPr lang="nb-NO" dirty="0"/>
                <a:t>→</a:t>
              </a:r>
              <a:endParaRPr lang="en-US" dirty="0"/>
            </a:p>
          </p:txBody>
        </p:sp>
      </p:grpSp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4499421" y="2697161"/>
            <a:ext cx="4537075" cy="933449"/>
            <a:chOff x="2154" y="1699"/>
            <a:chExt cx="2858" cy="588"/>
          </a:xfrm>
        </p:grpSpPr>
        <p:sp>
          <p:nvSpPr>
            <p:cNvPr id="129034" name="Text Box 10"/>
            <p:cNvSpPr txBox="1">
              <a:spLocks noChangeArrowheads="1"/>
            </p:cNvSpPr>
            <p:nvPr/>
          </p:nvSpPr>
          <p:spPr bwMode="auto">
            <a:xfrm>
              <a:off x="2154" y="1699"/>
              <a:ext cx="154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dirty="0"/>
                <a:t>fargeløs  løsning   +   </a:t>
              </a:r>
              <a:endParaRPr lang="en-US" dirty="0"/>
            </a:p>
          </p:txBody>
        </p:sp>
        <p:sp>
          <p:nvSpPr>
            <p:cNvPr id="129035" name="Text Box 11"/>
            <p:cNvSpPr txBox="1">
              <a:spLocks noChangeArrowheads="1"/>
            </p:cNvSpPr>
            <p:nvPr/>
          </p:nvSpPr>
          <p:spPr bwMode="auto">
            <a:xfrm>
              <a:off x="3606" y="1699"/>
              <a:ext cx="14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/>
                <a:t>rødbrun ”stålull”</a:t>
              </a:r>
              <a:endParaRPr lang="en-US"/>
            </a:p>
          </p:txBody>
        </p:sp>
        <p:sp>
          <p:nvSpPr>
            <p:cNvPr id="129038" name="Text Box 14"/>
            <p:cNvSpPr txBox="1">
              <a:spLocks noChangeArrowheads="1"/>
            </p:cNvSpPr>
            <p:nvPr/>
          </p:nvSpPr>
          <p:spPr bwMode="auto">
            <a:xfrm>
              <a:off x="2562" y="2035"/>
              <a:ext cx="127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dirty="0"/>
                <a:t>Fe</a:t>
              </a:r>
              <a:r>
                <a:rPr lang="nb-NO" baseline="30000" dirty="0"/>
                <a:t>2</a:t>
              </a:r>
              <a:r>
                <a:rPr lang="nb-NO" baseline="30000" dirty="0" smtClean="0"/>
                <a:t>+</a:t>
              </a:r>
              <a:r>
                <a:rPr lang="nb-NO" dirty="0" smtClean="0"/>
                <a:t>(</a:t>
              </a:r>
              <a:r>
                <a:rPr lang="nb-NO" dirty="0" err="1" smtClean="0"/>
                <a:t>aq</a:t>
              </a:r>
              <a:r>
                <a:rPr lang="nb-NO" dirty="0" smtClean="0"/>
                <a:t>)       +             </a:t>
              </a:r>
              <a:endParaRPr lang="en-US" dirty="0"/>
            </a:p>
          </p:txBody>
        </p:sp>
        <p:sp>
          <p:nvSpPr>
            <p:cNvPr id="129039" name="Text Box 15"/>
            <p:cNvSpPr txBox="1">
              <a:spLocks noChangeArrowheads="1"/>
            </p:cNvSpPr>
            <p:nvPr/>
          </p:nvSpPr>
          <p:spPr bwMode="auto">
            <a:xfrm>
              <a:off x="3878" y="2035"/>
              <a:ext cx="59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dirty="0" err="1" smtClean="0"/>
                <a:t>Cu</a:t>
              </a:r>
              <a:r>
                <a:rPr lang="nb-NO" dirty="0" smtClean="0"/>
                <a:t>(s) </a:t>
              </a:r>
              <a:endParaRPr lang="en-US" dirty="0"/>
            </a:p>
          </p:txBody>
        </p:sp>
      </p:grp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611262" y="3860800"/>
            <a:ext cx="2665412" cy="1492250"/>
            <a:chOff x="113" y="2432"/>
            <a:chExt cx="1679" cy="940"/>
          </a:xfrm>
        </p:grpSpPr>
        <p:grpSp>
          <p:nvGrpSpPr>
            <p:cNvPr id="5" name="Group 24"/>
            <p:cNvGrpSpPr>
              <a:grpSpLocks/>
            </p:cNvGrpSpPr>
            <p:nvPr/>
          </p:nvGrpSpPr>
          <p:grpSpPr bwMode="auto">
            <a:xfrm>
              <a:off x="567" y="2432"/>
              <a:ext cx="1225" cy="393"/>
              <a:chOff x="567" y="3188"/>
              <a:chExt cx="1225" cy="393"/>
            </a:xfrm>
          </p:grpSpPr>
          <p:sp>
            <p:nvSpPr>
              <p:cNvPr id="129040" name="Line 16"/>
              <p:cNvSpPr>
                <a:spLocks noChangeShapeType="1"/>
              </p:cNvSpPr>
              <p:nvPr/>
            </p:nvSpPr>
            <p:spPr bwMode="auto">
              <a:xfrm>
                <a:off x="703" y="3226"/>
                <a:ext cx="0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  <a:effectLst/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29041" name="Text Box 17"/>
              <p:cNvSpPr txBox="1">
                <a:spLocks noChangeArrowheads="1"/>
              </p:cNvSpPr>
              <p:nvPr/>
            </p:nvSpPr>
            <p:spPr bwMode="auto">
              <a:xfrm>
                <a:off x="567" y="3188"/>
                <a:ext cx="1225" cy="3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nb-NO" sz="1400" dirty="0"/>
                  <a:t>K</a:t>
                </a:r>
                <a:r>
                  <a:rPr lang="nb-NO" sz="1400" baseline="-25000" dirty="0"/>
                  <a:t>3</a:t>
                </a:r>
                <a:r>
                  <a:rPr lang="nb-NO" sz="1400" dirty="0"/>
                  <a:t>[Fe(CN)</a:t>
                </a:r>
                <a:r>
                  <a:rPr lang="nb-NO" sz="1400" baseline="-25000" dirty="0"/>
                  <a:t>6</a:t>
                </a:r>
                <a:r>
                  <a:rPr lang="nb-NO" sz="1400" dirty="0"/>
                  <a:t>](</a:t>
                </a:r>
                <a:r>
                  <a:rPr lang="nb-NO" sz="1400" dirty="0" err="1"/>
                  <a:t>aq</a:t>
                </a:r>
                <a:r>
                  <a:rPr lang="nb-NO" sz="1400" dirty="0"/>
                  <a:t>)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nb-NO" sz="1400" dirty="0"/>
                  <a:t>gul</a:t>
                </a:r>
                <a:endParaRPr lang="en-US" sz="1400" dirty="0"/>
              </a:p>
            </p:txBody>
          </p:sp>
        </p:grpSp>
        <p:sp>
          <p:nvSpPr>
            <p:cNvPr id="129042" name="Text Box 18"/>
            <p:cNvSpPr txBox="1">
              <a:spLocks noChangeArrowheads="1"/>
            </p:cNvSpPr>
            <p:nvPr/>
          </p:nvSpPr>
          <p:spPr bwMode="auto">
            <a:xfrm>
              <a:off x="113" y="2916"/>
              <a:ext cx="1361" cy="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dirty="0">
                  <a:solidFill>
                    <a:srgbClr val="CC6600"/>
                  </a:solidFill>
                </a:rPr>
                <a:t>Cu</a:t>
              </a:r>
              <a:r>
                <a:rPr lang="nb-NO" baseline="-25000" dirty="0">
                  <a:solidFill>
                    <a:srgbClr val="CC6600"/>
                  </a:solidFill>
                </a:rPr>
                <a:t>3</a:t>
              </a:r>
              <a:r>
                <a:rPr lang="nb-NO" dirty="0">
                  <a:solidFill>
                    <a:srgbClr val="CC6600"/>
                  </a:solidFill>
                </a:rPr>
                <a:t>[Fe(CN)</a:t>
              </a:r>
              <a:r>
                <a:rPr lang="nb-NO" baseline="-25000" dirty="0">
                  <a:solidFill>
                    <a:srgbClr val="CC6600"/>
                  </a:solidFill>
                </a:rPr>
                <a:t>6</a:t>
              </a:r>
              <a:r>
                <a:rPr lang="nb-NO" dirty="0">
                  <a:solidFill>
                    <a:srgbClr val="CC6600"/>
                  </a:solidFill>
                </a:rPr>
                <a:t>]</a:t>
              </a:r>
              <a:r>
                <a:rPr lang="nb-NO" baseline="-25000" dirty="0">
                  <a:solidFill>
                    <a:srgbClr val="CC6600"/>
                  </a:solidFill>
                </a:rPr>
                <a:t>2</a:t>
              </a:r>
              <a:r>
                <a:rPr lang="nb-NO" dirty="0">
                  <a:solidFill>
                    <a:srgbClr val="CC6600"/>
                  </a:solidFill>
                </a:rPr>
                <a:t>(s)</a:t>
              </a:r>
            </a:p>
            <a:p>
              <a:pPr algn="ctr">
                <a:spcBef>
                  <a:spcPct val="50000"/>
                </a:spcBef>
              </a:pPr>
              <a:r>
                <a:rPr lang="nb-NO" sz="1400" dirty="0">
                  <a:solidFill>
                    <a:srgbClr val="CC6600"/>
                  </a:solidFill>
                </a:rPr>
                <a:t>gulbrunt</a:t>
              </a:r>
              <a:endParaRPr lang="en-US" sz="1400" dirty="0">
                <a:solidFill>
                  <a:srgbClr val="CC6600"/>
                </a:solidFill>
              </a:endParaRPr>
            </a:p>
          </p:txBody>
        </p:sp>
      </p:grpSp>
      <p:grpSp>
        <p:nvGrpSpPr>
          <p:cNvPr id="6" name="Group 33"/>
          <p:cNvGrpSpPr>
            <a:grpSpLocks/>
          </p:cNvGrpSpPr>
          <p:nvPr/>
        </p:nvGrpSpPr>
        <p:grpSpPr bwMode="auto">
          <a:xfrm>
            <a:off x="4499421" y="3862388"/>
            <a:ext cx="2665413" cy="1492250"/>
            <a:chOff x="2154" y="2433"/>
            <a:chExt cx="1679" cy="940"/>
          </a:xfrm>
        </p:grpSpPr>
        <p:grpSp>
          <p:nvGrpSpPr>
            <p:cNvPr id="7" name="Group 25"/>
            <p:cNvGrpSpPr>
              <a:grpSpLocks/>
            </p:cNvGrpSpPr>
            <p:nvPr/>
          </p:nvGrpSpPr>
          <p:grpSpPr bwMode="auto">
            <a:xfrm>
              <a:off x="2608" y="2433"/>
              <a:ext cx="1225" cy="393"/>
              <a:chOff x="2608" y="3189"/>
              <a:chExt cx="1225" cy="393"/>
            </a:xfrm>
          </p:grpSpPr>
          <p:sp>
            <p:nvSpPr>
              <p:cNvPr id="129043" name="Line 19"/>
              <p:cNvSpPr>
                <a:spLocks noChangeShapeType="1"/>
              </p:cNvSpPr>
              <p:nvPr/>
            </p:nvSpPr>
            <p:spPr bwMode="auto">
              <a:xfrm>
                <a:off x="2744" y="3227"/>
                <a:ext cx="0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  <a:effectLst/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129044" name="Text Box 20"/>
              <p:cNvSpPr txBox="1">
                <a:spLocks noChangeArrowheads="1"/>
              </p:cNvSpPr>
              <p:nvPr/>
            </p:nvSpPr>
            <p:spPr bwMode="auto">
              <a:xfrm>
                <a:off x="2608" y="3189"/>
                <a:ext cx="1225" cy="3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nb-NO" sz="1400"/>
                  <a:t>K</a:t>
                </a:r>
                <a:r>
                  <a:rPr lang="nb-NO" sz="1400" baseline="-25000"/>
                  <a:t>3</a:t>
                </a:r>
                <a:r>
                  <a:rPr lang="nb-NO" sz="1400"/>
                  <a:t>[Fe(CN)</a:t>
                </a:r>
                <a:r>
                  <a:rPr lang="nb-NO" sz="1400" baseline="-25000"/>
                  <a:t>6</a:t>
                </a:r>
                <a:r>
                  <a:rPr lang="nb-NO" sz="1400"/>
                  <a:t>](aq)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nb-NO" sz="1400"/>
                  <a:t>gul</a:t>
                </a:r>
                <a:endParaRPr lang="en-US" sz="1400"/>
              </a:p>
            </p:txBody>
          </p:sp>
        </p:grpSp>
        <p:sp>
          <p:nvSpPr>
            <p:cNvPr id="129045" name="Text Box 21"/>
            <p:cNvSpPr txBox="1">
              <a:spLocks noChangeArrowheads="1"/>
            </p:cNvSpPr>
            <p:nvPr/>
          </p:nvSpPr>
          <p:spPr bwMode="auto">
            <a:xfrm>
              <a:off x="2154" y="2917"/>
              <a:ext cx="1406" cy="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nb-NO" dirty="0" err="1">
                  <a:solidFill>
                    <a:srgbClr val="0033CC"/>
                  </a:solidFill>
                </a:rPr>
                <a:t>KFe</a:t>
              </a:r>
              <a:r>
                <a:rPr lang="nb-NO" dirty="0">
                  <a:solidFill>
                    <a:srgbClr val="0033CC"/>
                  </a:solidFill>
                </a:rPr>
                <a:t>[Fe(CN)</a:t>
              </a:r>
              <a:r>
                <a:rPr lang="nb-NO" baseline="-25000" dirty="0">
                  <a:solidFill>
                    <a:srgbClr val="0033CC"/>
                  </a:solidFill>
                </a:rPr>
                <a:t>6</a:t>
              </a:r>
              <a:r>
                <a:rPr lang="nb-NO" dirty="0">
                  <a:solidFill>
                    <a:srgbClr val="0033CC"/>
                  </a:solidFill>
                </a:rPr>
                <a:t>]</a:t>
              </a:r>
              <a:r>
                <a:rPr lang="nb-NO" baseline="-25000" dirty="0">
                  <a:solidFill>
                    <a:srgbClr val="0033CC"/>
                  </a:solidFill>
                </a:rPr>
                <a:t>2</a:t>
              </a:r>
              <a:r>
                <a:rPr lang="nb-NO" dirty="0">
                  <a:solidFill>
                    <a:srgbClr val="0033CC"/>
                  </a:solidFill>
                </a:rPr>
                <a:t>(s)</a:t>
              </a:r>
            </a:p>
            <a:p>
              <a:pPr algn="ctr">
                <a:spcBef>
                  <a:spcPct val="50000"/>
                </a:spcBef>
              </a:pPr>
              <a:r>
                <a:rPr lang="nb-NO" sz="1400" dirty="0">
                  <a:solidFill>
                    <a:srgbClr val="0033CC"/>
                  </a:solidFill>
                </a:rPr>
                <a:t>mørk blå</a:t>
              </a:r>
              <a:endParaRPr lang="en-US" sz="1400" dirty="0">
                <a:solidFill>
                  <a:srgbClr val="0033CC"/>
                </a:solidFill>
              </a:endParaRPr>
            </a:p>
          </p:txBody>
        </p:sp>
      </p:grpSp>
      <p:pic>
        <p:nvPicPr>
          <p:cNvPr id="129051" name="Picture 27" descr="aktivitet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2120" y="620688"/>
            <a:ext cx="2941946" cy="18002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10 Forsøk i dag</a:t>
            </a:r>
            <a:endParaRPr lang="nb-NO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Flere forsøk: Klikk på bildet</a:t>
            </a:r>
            <a:endParaRPr lang="nb-NO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7. mars 2012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F6B964-9405-DD42-A38E-B47B815F93A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36865" name="Picture 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 l="22727" t="13091" r="22727" b="14182"/>
          <a:stretch>
            <a:fillRect/>
          </a:stretch>
        </p:blipFill>
        <p:spPr bwMode="auto">
          <a:xfrm>
            <a:off x="755576" y="692696"/>
            <a:ext cx="3600400" cy="3000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6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 l="23894" t="12015" r="23538" b="6062"/>
          <a:stretch>
            <a:fillRect/>
          </a:stretch>
        </p:blipFill>
        <p:spPr bwMode="auto">
          <a:xfrm>
            <a:off x="5076056" y="692696"/>
            <a:ext cx="3569677" cy="3476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32656"/>
            <a:ext cx="7696200" cy="1143000"/>
          </a:xfrm>
        </p:spPr>
        <p:txBody>
          <a:bodyPr/>
          <a:lstStyle/>
          <a:p>
            <a:r>
              <a:rPr lang="nb-NO" dirty="0" smtClean="0"/>
              <a:t>Ammoniakk</a:t>
            </a:r>
            <a:endParaRPr lang="nb-NO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268760"/>
            <a:ext cx="3771900" cy="41910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 dirty="0" smtClean="0"/>
              <a:t>Påvisningsreaksjon for ammoniakk</a:t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endParaRPr lang="nb-NO" dirty="0" smtClean="0"/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Lag en spritbrenner</a:t>
            </a:r>
          </a:p>
          <a:p>
            <a:endParaRPr lang="nb-NO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2"/>
          </p:nvPr>
        </p:nvSpPr>
        <p:spPr>
          <a:xfrm>
            <a:off x="4229100" y="1268760"/>
            <a:ext cx="3771900" cy="4191000"/>
          </a:xfrm>
        </p:spPr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nb-NO" dirty="0" smtClean="0"/>
              <a:t>Oppvarming av hornsalt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62484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nb-NO" smtClean="0"/>
              <a:t>7. mars 2012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4343400" y="6248400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 smtClean="0"/>
              <a:t>Brit Skaugrud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458200" y="6248400"/>
            <a:ext cx="685800" cy="457200"/>
          </a:xfrm>
        </p:spPr>
        <p:txBody>
          <a:bodyPr/>
          <a:lstStyle/>
          <a:p>
            <a:pPr>
              <a:defRPr/>
            </a:pPr>
            <a:fld id="{EC74E77A-20B8-4B6A-B75A-CACDE9465C99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5508104" y="2330152"/>
            <a:ext cx="284797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9592" y="2276872"/>
            <a:ext cx="1596008" cy="1127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>
            <a:lum bright="10000"/>
          </a:blip>
          <a:srcRect/>
          <a:stretch>
            <a:fillRect/>
          </a:stretch>
        </p:blipFill>
        <p:spPr bwMode="auto">
          <a:xfrm>
            <a:off x="899592" y="4797152"/>
            <a:ext cx="2160240" cy="1120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5"/>
          <a:srcRect l="31740" r="36520"/>
          <a:stretch>
            <a:fillRect/>
          </a:stretch>
        </p:blipFill>
        <p:spPr bwMode="auto">
          <a:xfrm>
            <a:off x="3131840" y="4581128"/>
            <a:ext cx="792088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802967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Fortynning av en syre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7. mars 2012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4570B-A8F6-6446-855F-DC93C3B8F5F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 t="11631"/>
          <a:stretch>
            <a:fillRect/>
          </a:stretch>
        </p:blipFill>
        <p:spPr bwMode="auto">
          <a:xfrm>
            <a:off x="1979712" y="1988840"/>
            <a:ext cx="4695825" cy="547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3608" y="5229200"/>
            <a:ext cx="69627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827584" y="3002176"/>
            <a:ext cx="78488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dirty="0" err="1" smtClean="0"/>
              <a:t>BTB-løsning</a:t>
            </a:r>
            <a:r>
              <a:rPr lang="nb-NO" dirty="0" smtClean="0"/>
              <a:t> i dråpeteller (blå), bruk 2-3 dråper i hver skål 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saltsyre i gradert rør, 1 mol/L, pH=0 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dråpeteller til å fjerne saltsyre før fortynning med vann fra dråpeflaske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9 skåler, se bildet nedenfor, til saltsyre med forskjellig konsentrasjon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47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</a:t>
            </a:r>
            <a:r>
              <a:rPr lang="en-US" dirty="0" err="1" smtClean="0"/>
              <a:t>forklaringer</a:t>
            </a:r>
            <a:endParaRPr lang="nb-NO" dirty="0"/>
          </a:p>
        </p:txBody>
      </p:sp>
      <p:sp>
        <p:nvSpPr>
          <p:cNvPr id="702472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2032000"/>
            <a:ext cx="3771900" cy="4191000"/>
          </a:xfrm>
        </p:spPr>
        <p:txBody>
          <a:bodyPr/>
          <a:lstStyle/>
          <a:p>
            <a:pPr>
              <a:buFontTx/>
              <a:buNone/>
            </a:pPr>
            <a:r>
              <a:rPr lang="nb-NO" sz="2400" b="1" dirty="0">
                <a:solidFill>
                  <a:srgbClr val="FF0000"/>
                </a:solidFill>
              </a:rPr>
              <a:t>Skal vi tro på dette?</a:t>
            </a:r>
            <a:r>
              <a:rPr lang="nb-NO" sz="2400" dirty="0">
                <a:solidFill>
                  <a:srgbClr val="FF0000"/>
                </a:solidFill>
              </a:rPr>
              <a:t/>
            </a:r>
            <a:br>
              <a:rPr lang="nb-NO" sz="2400" dirty="0">
                <a:solidFill>
                  <a:srgbClr val="FF0000"/>
                </a:solidFill>
              </a:rPr>
            </a:br>
            <a:r>
              <a:rPr lang="nb-NO" sz="1800" i="1" dirty="0" smtClean="0"/>
              <a:t>”</a:t>
            </a:r>
            <a:r>
              <a:rPr lang="nb-NO" sz="1800" i="1" dirty="0"/>
              <a:t>En essens fremstilles på ulike måter, men er alltid basert på følgende: Man benytter helt rent vann, enten destillert eller fra en kilde. Vannet utsettes så for et fokus, vanligvis i form av en substans (blomst, edelsten el. lign.) for den utsettes for vibrasjon i form av sollys, laser, lydbølger, tankebølger etc.”</a:t>
            </a:r>
          </a:p>
        </p:txBody>
      </p:sp>
      <p:sp>
        <p:nvSpPr>
          <p:cNvPr id="702473" name="Rectangle 9"/>
          <p:cNvSpPr>
            <a:spLocks noChangeArrowheads="1"/>
          </p:cNvSpPr>
          <p:nvPr/>
        </p:nvSpPr>
        <p:spPr bwMode="auto">
          <a:xfrm>
            <a:off x="749300" y="5602357"/>
            <a:ext cx="703580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  <a:hlinkClick r:id="rId3"/>
              </a:rPr>
              <a:t>For en </a:t>
            </a:r>
            <a:r>
              <a:rPr lang="en-US" i="1" dirty="0" err="1">
                <a:solidFill>
                  <a:srgbClr val="FF0000"/>
                </a:solidFill>
                <a:hlinkClick r:id="rId3"/>
              </a:rPr>
              <a:t>grundigere</a:t>
            </a:r>
            <a:r>
              <a:rPr lang="en-US" i="1" dirty="0">
                <a:solidFill>
                  <a:srgbClr val="FF0000"/>
                </a:solidFill>
                <a:hlinkClick r:id="rId3"/>
              </a:rPr>
              <a:t> </a:t>
            </a:r>
            <a:r>
              <a:rPr lang="en-US" i="1" dirty="0" err="1">
                <a:solidFill>
                  <a:srgbClr val="FF0000"/>
                </a:solidFill>
                <a:hlinkClick r:id="rId3"/>
              </a:rPr>
              <a:t>innføring</a:t>
            </a:r>
            <a:r>
              <a:rPr lang="en-US" i="1" dirty="0">
                <a:solidFill>
                  <a:srgbClr val="FF0000"/>
                </a:solidFill>
                <a:hlinkClick r:id="rId3"/>
              </a:rPr>
              <a:t> i </a:t>
            </a:r>
            <a:r>
              <a:rPr lang="en-US" i="1" dirty="0" err="1">
                <a:solidFill>
                  <a:srgbClr val="FF0000"/>
                </a:solidFill>
                <a:hlinkClick r:id="rId3"/>
              </a:rPr>
              <a:t>hva</a:t>
            </a:r>
            <a:r>
              <a:rPr lang="en-US" i="1" dirty="0">
                <a:solidFill>
                  <a:srgbClr val="FF0000"/>
                </a:solidFill>
                <a:hlinkClick r:id="rId3"/>
              </a:rPr>
              <a:t> </a:t>
            </a:r>
            <a:r>
              <a:rPr lang="en-US" i="1" dirty="0" err="1">
                <a:solidFill>
                  <a:srgbClr val="FF0000"/>
                </a:solidFill>
                <a:hlinkClick r:id="rId3"/>
              </a:rPr>
              <a:t>essenser</a:t>
            </a:r>
            <a:r>
              <a:rPr lang="en-US" i="1" dirty="0">
                <a:solidFill>
                  <a:srgbClr val="FF0000"/>
                </a:solidFill>
                <a:hlinkClick r:id="rId3"/>
              </a:rPr>
              <a:t> </a:t>
            </a:r>
            <a:r>
              <a:rPr lang="en-US" i="1" dirty="0" err="1">
                <a:solidFill>
                  <a:srgbClr val="FF0000"/>
                </a:solidFill>
                <a:hlinkClick r:id="rId3"/>
              </a:rPr>
              <a:t>er</a:t>
            </a:r>
            <a:r>
              <a:rPr lang="en-US" i="1" dirty="0">
                <a:solidFill>
                  <a:srgbClr val="FF0000"/>
                </a:solidFill>
                <a:hlinkClick r:id="rId3"/>
              </a:rPr>
              <a:t>, </a:t>
            </a:r>
            <a:r>
              <a:rPr lang="en-US" i="1" dirty="0" smtClean="0">
                <a:solidFill>
                  <a:srgbClr val="FF0000"/>
                </a:solidFill>
                <a:hlinkClick r:id="rId3"/>
              </a:rPr>
              <a:t>les mer.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i="1" dirty="0" err="1" smtClean="0"/>
              <a:t>Bruk</a:t>
            </a:r>
            <a:r>
              <a:rPr lang="en-US" i="1" dirty="0" smtClean="0"/>
              <a:t> </a:t>
            </a:r>
            <a:r>
              <a:rPr lang="en-US" i="1" dirty="0" err="1" smtClean="0"/>
              <a:t>søkeord</a:t>
            </a:r>
            <a:r>
              <a:rPr lang="en-US" i="1" dirty="0" smtClean="0"/>
              <a:t>: </a:t>
            </a:r>
            <a:r>
              <a:rPr lang="nb-NO" dirty="0"/>
              <a:t>vibrasjonsessenser og blomstermedisiner</a:t>
            </a:r>
            <a:r>
              <a:rPr lang="en-US" i="1" dirty="0" smtClean="0"/>
              <a:t> </a:t>
            </a:r>
            <a:endParaRPr lang="en-US" i="1" dirty="0"/>
          </a:p>
        </p:txBody>
      </p:sp>
      <p:graphicFrame>
        <p:nvGraphicFramePr>
          <p:cNvPr id="702478" name="Object 14"/>
          <p:cNvGraphicFramePr>
            <a:graphicFrameLocks noChangeAspect="1"/>
          </p:cNvGraphicFramePr>
          <p:nvPr/>
        </p:nvGraphicFramePr>
        <p:xfrm>
          <a:off x="4225925" y="2520950"/>
          <a:ext cx="3714750" cy="293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6" name="Photo Editor Photo" r:id="rId4" imgW="3715269" imgH="2933333" progId="">
                  <p:embed/>
                </p:oleObj>
              </mc:Choice>
              <mc:Fallback>
                <p:oleObj name="Photo Editor Photo" r:id="rId4" imgW="3715269" imgH="2933333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5925" y="2520950"/>
                        <a:ext cx="3714750" cy="293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</a:t>
            </a:r>
            <a:r>
              <a:rPr lang="en-US" dirty="0" err="1" smtClean="0"/>
              <a:t>forklaringer</a:t>
            </a:r>
            <a:endParaRPr lang="en-US" dirty="0"/>
          </a:p>
        </p:txBody>
      </p:sp>
      <p:sp>
        <p:nvSpPr>
          <p:cNvPr id="752644" name="Rectangle 4"/>
          <p:cNvSpPr>
            <a:spLocks noChangeArrowheads="1"/>
          </p:cNvSpPr>
          <p:nvPr/>
        </p:nvSpPr>
        <p:spPr bwMode="auto">
          <a:xfrm>
            <a:off x="415925" y="2060667"/>
            <a:ext cx="4437063" cy="44627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00000"/>
              </a:lnSpc>
              <a:buFontTx/>
              <a:buNone/>
            </a:pPr>
            <a:r>
              <a:rPr lang="nb-NO" sz="2400" b="1" dirty="0">
                <a:solidFill>
                  <a:srgbClr val="FF0000"/>
                </a:solidFill>
              </a:rPr>
              <a:t>Hadde det bare vært så lett</a:t>
            </a:r>
            <a:r>
              <a:rPr lang="nb-NO" sz="2400" b="1" dirty="0" smtClean="0">
                <a:solidFill>
                  <a:srgbClr val="FF0000"/>
                </a:solidFill>
              </a:rPr>
              <a:t>!</a:t>
            </a:r>
            <a:r>
              <a:rPr lang="nb-NO" dirty="0"/>
              <a:t/>
            </a:r>
            <a:br>
              <a:rPr lang="nb-NO" dirty="0"/>
            </a:br>
            <a:endParaRPr lang="en-US" sz="2000" i="1" dirty="0">
              <a:latin typeface="Baskerville Old Face" pitchFamily="18" charset="0"/>
            </a:endParaRPr>
          </a:p>
          <a:p>
            <a:pPr lvl="1"/>
            <a:r>
              <a:rPr lang="en-US" sz="2000" i="1" dirty="0"/>
              <a:t>“Comet Shaping Solutions Body Contour </a:t>
            </a:r>
            <a:br>
              <a:rPr lang="en-US" sz="2000" i="1" dirty="0"/>
            </a:br>
            <a:r>
              <a:rPr lang="en-US" sz="2000" i="1" dirty="0"/>
              <a:t>- for </a:t>
            </a:r>
            <a:r>
              <a:rPr lang="en-US" sz="2000" i="1" dirty="0" err="1"/>
              <a:t>oppstramming</a:t>
            </a:r>
            <a:r>
              <a:rPr lang="en-US" sz="2000" i="1" dirty="0"/>
              <a:t> </a:t>
            </a:r>
            <a:r>
              <a:rPr lang="en-US" sz="2000" i="1" dirty="0" err="1"/>
              <a:t>av</a:t>
            </a:r>
            <a:r>
              <a:rPr lang="en-US" sz="2000" i="1" dirty="0"/>
              <a:t> </a:t>
            </a:r>
            <a:r>
              <a:rPr lang="en-US" sz="2000" i="1" dirty="0" err="1"/>
              <a:t>kroppen</a:t>
            </a:r>
            <a:r>
              <a:rPr lang="en-US" sz="2000" i="1" dirty="0"/>
              <a:t>!</a:t>
            </a:r>
            <a:br>
              <a:rPr lang="en-US" sz="2000" i="1" dirty="0"/>
            </a:br>
            <a:r>
              <a:rPr lang="en-US" sz="2000" i="1" dirty="0"/>
              <a:t>En </a:t>
            </a:r>
            <a:r>
              <a:rPr lang="en-US" sz="2000" i="1" dirty="0" err="1"/>
              <a:t>fettforbrennende</a:t>
            </a:r>
            <a:r>
              <a:rPr lang="en-US" sz="2000" i="1" dirty="0"/>
              <a:t> </a:t>
            </a:r>
            <a:r>
              <a:rPr lang="en-US" sz="2000" i="1" dirty="0" err="1"/>
              <a:t>krem</a:t>
            </a:r>
            <a:r>
              <a:rPr lang="en-US" sz="2000" i="1" dirty="0"/>
              <a:t> med </a:t>
            </a:r>
            <a:r>
              <a:rPr lang="en-US" sz="2000" i="1" dirty="0" err="1"/>
              <a:t>dokumentert</a:t>
            </a:r>
            <a:r>
              <a:rPr lang="en-US" sz="2000" i="1" dirty="0"/>
              <a:t> </a:t>
            </a:r>
            <a:r>
              <a:rPr lang="en-US" sz="2000" i="1" dirty="0" err="1"/>
              <a:t>effekt</a:t>
            </a:r>
            <a:r>
              <a:rPr lang="en-US" sz="2000" i="1" dirty="0"/>
              <a:t>, for å </a:t>
            </a:r>
            <a:r>
              <a:rPr lang="en-US" sz="2000" i="1" dirty="0" err="1"/>
              <a:t>øke</a:t>
            </a:r>
            <a:r>
              <a:rPr lang="en-US" sz="2000" i="1" dirty="0"/>
              <a:t> </a:t>
            </a:r>
            <a:r>
              <a:rPr lang="en-US" sz="2000" i="1" dirty="0" err="1"/>
              <a:t>forbrenningen</a:t>
            </a:r>
            <a:r>
              <a:rPr lang="en-US" sz="2000" i="1" dirty="0"/>
              <a:t> </a:t>
            </a:r>
            <a:r>
              <a:rPr lang="en-US" sz="2000" i="1" dirty="0" err="1"/>
              <a:t>av</a:t>
            </a:r>
            <a:r>
              <a:rPr lang="en-US" sz="2000" i="1" dirty="0"/>
              <a:t> </a:t>
            </a:r>
            <a:r>
              <a:rPr lang="en-US" sz="2000" i="1" dirty="0" err="1"/>
              <a:t>fett</a:t>
            </a:r>
            <a:r>
              <a:rPr lang="en-US" sz="2000" i="1" dirty="0"/>
              <a:t> </a:t>
            </a:r>
            <a:r>
              <a:rPr lang="en-US" sz="2000" i="1" dirty="0" err="1"/>
              <a:t>og</a:t>
            </a:r>
            <a:r>
              <a:rPr lang="en-US" sz="2000" i="1" dirty="0"/>
              <a:t> </a:t>
            </a:r>
            <a:r>
              <a:rPr lang="en-US" sz="2000" i="1" dirty="0" err="1"/>
              <a:t>reduserer</a:t>
            </a:r>
            <a:r>
              <a:rPr lang="en-US" sz="2000" i="1" dirty="0"/>
              <a:t> </a:t>
            </a:r>
            <a:r>
              <a:rPr lang="en-US" sz="2000" i="1" dirty="0" err="1"/>
              <a:t>omkrets</a:t>
            </a:r>
            <a:r>
              <a:rPr lang="en-US" sz="2000" i="1" dirty="0"/>
              <a:t>. </a:t>
            </a:r>
            <a:r>
              <a:rPr lang="en-US" sz="2000" i="1" dirty="0" err="1"/>
              <a:t>Veldig</a:t>
            </a:r>
            <a:r>
              <a:rPr lang="en-US" sz="2000" i="1" dirty="0"/>
              <a:t> </a:t>
            </a:r>
            <a:r>
              <a:rPr lang="en-US" sz="2000" i="1" dirty="0" err="1"/>
              <a:t>effektiv</a:t>
            </a:r>
            <a:r>
              <a:rPr lang="en-US" sz="2000" i="1" dirty="0"/>
              <a:t> </a:t>
            </a:r>
            <a:r>
              <a:rPr lang="en-US" sz="2000" i="1" dirty="0" err="1"/>
              <a:t>til</a:t>
            </a:r>
            <a:r>
              <a:rPr lang="en-US" sz="2000" i="1" dirty="0"/>
              <a:t> å </a:t>
            </a:r>
            <a:r>
              <a:rPr lang="en-US" sz="2000" i="1" dirty="0" err="1"/>
              <a:t>redusere</a:t>
            </a:r>
            <a:r>
              <a:rPr lang="en-US" sz="2000" i="1" dirty="0"/>
              <a:t> </a:t>
            </a:r>
            <a:r>
              <a:rPr lang="en-US" sz="2000" i="1" dirty="0" err="1"/>
              <a:t>forekomsten</a:t>
            </a:r>
            <a:r>
              <a:rPr lang="en-US" sz="2000" i="1" dirty="0"/>
              <a:t> </a:t>
            </a:r>
            <a:r>
              <a:rPr lang="en-US" sz="2000" i="1" dirty="0" err="1"/>
              <a:t>av</a:t>
            </a:r>
            <a:r>
              <a:rPr lang="en-US" sz="2000" i="1" dirty="0"/>
              <a:t> </a:t>
            </a:r>
            <a:r>
              <a:rPr lang="en-US" sz="2000" i="1" dirty="0" err="1"/>
              <a:t>appelsinhud</a:t>
            </a:r>
            <a:r>
              <a:rPr lang="en-US" sz="2000" i="1" dirty="0"/>
              <a:t>, </a:t>
            </a:r>
            <a:r>
              <a:rPr lang="en-US" sz="2000" i="1" dirty="0" err="1"/>
              <a:t>strekkmerker</a:t>
            </a:r>
            <a:r>
              <a:rPr lang="en-US" sz="2000" i="1" dirty="0"/>
              <a:t> </a:t>
            </a:r>
            <a:r>
              <a:rPr lang="en-US" sz="2000" i="1" dirty="0" err="1"/>
              <a:t>og</a:t>
            </a:r>
            <a:r>
              <a:rPr lang="en-US" sz="2000" i="1" dirty="0"/>
              <a:t> arr. </a:t>
            </a:r>
            <a:br>
              <a:rPr lang="en-US" sz="2000" i="1" dirty="0"/>
            </a:br>
            <a:r>
              <a:rPr lang="en-US" sz="2000" i="1" dirty="0"/>
              <a:t>Kr. 990,-”     </a:t>
            </a:r>
            <a:r>
              <a:rPr lang="en-US" sz="2000" i="1" dirty="0">
                <a:hlinkClick r:id="rId3"/>
              </a:rPr>
              <a:t>Les mer...</a:t>
            </a:r>
            <a:r>
              <a:rPr lang="en-US" sz="2000" i="1" dirty="0"/>
              <a:t> </a:t>
            </a:r>
            <a:r>
              <a:rPr lang="en-US" sz="2000" i="1" dirty="0" smtClean="0"/>
              <a:t>(</a:t>
            </a:r>
            <a:r>
              <a:rPr lang="en-US" sz="2000" i="1" dirty="0" err="1" smtClean="0"/>
              <a:t>søk</a:t>
            </a:r>
            <a:r>
              <a:rPr lang="en-US" sz="2000" i="1" dirty="0" smtClean="0"/>
              <a:t> med </a:t>
            </a:r>
            <a:r>
              <a:rPr lang="en-US" sz="2000" i="1" dirty="0" err="1" smtClean="0"/>
              <a:t>ordene</a:t>
            </a:r>
            <a:r>
              <a:rPr lang="en-US" sz="2000" i="1" dirty="0" smtClean="0"/>
              <a:t> </a:t>
            </a:r>
            <a:r>
              <a:rPr lang="nb-NO" i="1" dirty="0"/>
              <a:t>Comet Shaping Body </a:t>
            </a:r>
            <a:r>
              <a:rPr lang="nb-NO" i="1" dirty="0" err="1" smtClean="0"/>
              <a:t>Contour</a:t>
            </a:r>
            <a:r>
              <a:rPr lang="nb-NO" i="1" dirty="0" smtClean="0"/>
              <a:t>)</a:t>
            </a:r>
            <a:endParaRPr lang="nb-NO" i="1" dirty="0"/>
          </a:p>
        </p:txBody>
      </p:sp>
      <p:graphicFrame>
        <p:nvGraphicFramePr>
          <p:cNvPr id="752647" name="Object 7"/>
          <p:cNvGraphicFramePr>
            <a:graphicFrameLocks noChangeAspect="1"/>
          </p:cNvGraphicFramePr>
          <p:nvPr/>
        </p:nvGraphicFramePr>
        <p:xfrm>
          <a:off x="5476875" y="2089150"/>
          <a:ext cx="1314450" cy="369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2" name="Photo Editor Photo" r:id="rId4" imgW="1314286" imgH="3696216" progId="">
                  <p:embed/>
                </p:oleObj>
              </mc:Choice>
              <mc:Fallback>
                <p:oleObj name="Photo Editor Photo" r:id="rId4" imgW="1314286" imgH="3696216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6875" y="2089150"/>
                        <a:ext cx="1314450" cy="3695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696200" cy="1143000"/>
          </a:xfrm>
        </p:spPr>
        <p:txBody>
          <a:bodyPr/>
          <a:lstStyle/>
          <a:p>
            <a:r>
              <a:rPr lang="nb-NO" dirty="0" smtClean="0"/>
              <a:t>Karbohydrater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7. mars 2012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4570B-A8F6-6446-855F-DC93C3B8F5F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755576" y="1556792"/>
            <a:ext cx="15240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loud Callout 6"/>
          <p:cNvSpPr/>
          <p:nvPr/>
        </p:nvSpPr>
        <p:spPr bwMode="auto">
          <a:xfrm>
            <a:off x="4788024" y="188640"/>
            <a:ext cx="3024336" cy="1152128"/>
          </a:xfrm>
          <a:prstGeom prst="cloudCallout">
            <a:avLst>
              <a:gd name="adj1" fmla="val -92262"/>
              <a:gd name="adj2" fmla="val 28769"/>
            </a:avLst>
          </a:prstGeom>
          <a:solidFill>
            <a:schemeClr val="bg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Husk kokende vann!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55776" y="1484785"/>
            <a:ext cx="658822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dirty="0" smtClean="0"/>
              <a:t>Legg omtrent halvparten av glukose på skålen. Drypp 2-3 dråper </a:t>
            </a:r>
            <a:r>
              <a:rPr lang="nb-NO" dirty="0" err="1" smtClean="0"/>
              <a:t>jodløsning</a:t>
            </a:r>
            <a:r>
              <a:rPr lang="nb-NO" dirty="0" smtClean="0"/>
              <a:t> på glukosen. 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Ta en ny skål og en ny spatel og gjør det samme med de fem andre karbohydratene. 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Bruk dråpetelleren med lang stilk og tilsett omtrent</a:t>
            </a:r>
            <a:br>
              <a:rPr lang="nb-NO" dirty="0" smtClean="0"/>
            </a:br>
            <a:r>
              <a:rPr lang="nb-NO" dirty="0" smtClean="0"/>
              <a:t>1 </a:t>
            </a:r>
            <a:r>
              <a:rPr lang="nb-NO" dirty="0" err="1" smtClean="0"/>
              <a:t>mL</a:t>
            </a:r>
            <a:r>
              <a:rPr lang="nb-NO" dirty="0" smtClean="0"/>
              <a:t> </a:t>
            </a:r>
            <a:r>
              <a:rPr lang="nb-NO" dirty="0" err="1" smtClean="0"/>
              <a:t>Benedicts</a:t>
            </a:r>
            <a:r>
              <a:rPr lang="nb-NO" dirty="0" smtClean="0"/>
              <a:t> løsning til hvert av rørene med karbohydrater. Sett i proppene og rist godt. </a:t>
            </a:r>
            <a:br>
              <a:rPr lang="nb-NO" dirty="0" smtClean="0"/>
            </a:br>
            <a:r>
              <a:rPr lang="nb-NO" dirty="0" smtClean="0"/>
              <a:t>Bruk stiften og </a:t>
            </a:r>
            <a:r>
              <a:rPr lang="nb-NO" i="1" dirty="0" smtClean="0">
                <a:solidFill>
                  <a:srgbClr val="FF0000"/>
                </a:solidFill>
              </a:rPr>
              <a:t>stikk hull i alle proppene</a:t>
            </a:r>
            <a:r>
              <a:rPr lang="nb-NO" i="1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Legg rørene i </a:t>
            </a:r>
            <a:r>
              <a:rPr lang="nb-NO" dirty="0" err="1" smtClean="0"/>
              <a:t>isoporbegeret</a:t>
            </a:r>
            <a:r>
              <a:rPr lang="nb-NO" dirty="0" smtClean="0"/>
              <a:t> og fyll det halvfullt med kokende vann. La rørene ligge i det varme vannet i ca. fem minutter. 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Tøm innholdet i det gule</a:t>
            </a:r>
            <a:br>
              <a:rPr lang="nb-NO" dirty="0" smtClean="0"/>
            </a:br>
            <a:r>
              <a:rPr lang="nb-NO" dirty="0" smtClean="0"/>
              <a:t> røret på en skål. Gjør </a:t>
            </a:r>
            <a:br>
              <a:rPr lang="nb-NO" dirty="0" smtClean="0"/>
            </a:br>
            <a:r>
              <a:rPr lang="nb-NO" dirty="0" smtClean="0"/>
              <a:t>det samme med de fem </a:t>
            </a:r>
            <a:br>
              <a:rPr lang="nb-NO" dirty="0" smtClean="0"/>
            </a:br>
            <a:r>
              <a:rPr lang="nb-NO" dirty="0" smtClean="0"/>
              <a:t>andre rørene.  </a:t>
            </a:r>
          </a:p>
          <a:p>
            <a:pPr marL="457200" indent="-457200">
              <a:buFont typeface="+mj-lt"/>
              <a:buAutoNum type="arabicPeriod"/>
            </a:pPr>
            <a:endParaRPr lang="nb-NO" dirty="0" smtClean="0"/>
          </a:p>
          <a:p>
            <a:pPr marL="457200" indent="-457200">
              <a:buFont typeface="+mj-lt"/>
              <a:buAutoNum type="arabicPeriod"/>
            </a:pPr>
            <a:endParaRPr lang="nb-NO" dirty="0"/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>
            <a:lum bright="10000" contrast="10000"/>
          </a:blip>
          <a:srcRect/>
          <a:stretch>
            <a:fillRect/>
          </a:stretch>
        </p:blipFill>
        <p:spPr bwMode="auto">
          <a:xfrm>
            <a:off x="251520" y="2708920"/>
            <a:ext cx="2088232" cy="1226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520" y="4005064"/>
            <a:ext cx="2088232" cy="1031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5">
            <a:lum bright="20000"/>
          </a:blip>
          <a:srcRect/>
          <a:stretch>
            <a:fillRect/>
          </a:stretch>
        </p:blipFill>
        <p:spPr bwMode="auto">
          <a:xfrm>
            <a:off x="6012160" y="4941168"/>
            <a:ext cx="2979641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C4A8794-BBF2-4F7E-90E6-036D083212A3}" type="slidenum">
              <a:rPr lang="nb-NO"/>
              <a:pPr/>
              <a:t>18</a:t>
            </a:fld>
            <a:endParaRPr lang="nb-NO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7593012" cy="990600"/>
          </a:xfrm>
        </p:spPr>
        <p:txBody>
          <a:bodyPr/>
          <a:lstStyle/>
          <a:p>
            <a:r>
              <a:rPr lang="nb-NO" smtClean="0"/>
              <a:t>Påvisning av reduserende sukker</a:t>
            </a:r>
            <a:endParaRPr lang="en-US" smtClean="0"/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268413"/>
            <a:ext cx="5649912" cy="5386387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buFont typeface="Times" pitchFamily="18" charset="0"/>
              <a:buAutoNum type="arabicParenR"/>
            </a:pPr>
            <a:r>
              <a:rPr lang="nb-NO" smtClean="0">
                <a:latin typeface="Arial" charset="0"/>
              </a:rPr>
              <a:t>Ta en spatelspiss med melkepulver opp i ett av rørene med Fehlings væske. Det andre røret er blindprøve.</a:t>
            </a:r>
          </a:p>
          <a:p>
            <a:pPr marL="457200" indent="-457200">
              <a:lnSpc>
                <a:spcPct val="90000"/>
              </a:lnSpc>
              <a:buFont typeface="Times" pitchFamily="18" charset="0"/>
              <a:buAutoNum type="arabicParenR"/>
            </a:pPr>
            <a:endParaRPr lang="nb-NO" smtClean="0">
              <a:latin typeface="Arial" charset="0"/>
            </a:endParaRPr>
          </a:p>
          <a:p>
            <a:pPr marL="457200" indent="-457200">
              <a:lnSpc>
                <a:spcPct val="90000"/>
              </a:lnSpc>
              <a:buFont typeface="Times" pitchFamily="18" charset="0"/>
              <a:buAutoNum type="arabicParenR"/>
            </a:pPr>
            <a:r>
              <a:rPr lang="nb-NO" smtClean="0">
                <a:latin typeface="Arial" charset="0"/>
              </a:rPr>
              <a:t>Sett på lokket og rist. Stikk et hull i lokket på begge rør og legg dem i varmt vann, i isoporbegeret.</a:t>
            </a:r>
          </a:p>
          <a:p>
            <a:pPr marL="457200" indent="-457200">
              <a:lnSpc>
                <a:spcPct val="90000"/>
              </a:lnSpc>
              <a:buFont typeface="Times" pitchFamily="18" charset="0"/>
              <a:buAutoNum type="arabicParenR"/>
            </a:pPr>
            <a:endParaRPr lang="nb-NO" smtClean="0">
              <a:latin typeface="Arial" charset="0"/>
            </a:endParaRPr>
          </a:p>
          <a:p>
            <a:pPr marL="457200" indent="-457200">
              <a:lnSpc>
                <a:spcPct val="90000"/>
              </a:lnSpc>
              <a:buFont typeface="Times" pitchFamily="18" charset="0"/>
              <a:buAutoNum type="arabicParenR"/>
            </a:pPr>
            <a:r>
              <a:rPr lang="nb-NO" smtClean="0">
                <a:latin typeface="Arial" charset="0"/>
              </a:rPr>
              <a:t>La dem ligge et par minutter. Observer og noter!</a:t>
            </a:r>
          </a:p>
          <a:p>
            <a:pPr marL="457200" indent="-457200">
              <a:lnSpc>
                <a:spcPct val="90000"/>
              </a:lnSpc>
            </a:pPr>
            <a:endParaRPr lang="nb-NO" smtClean="0">
              <a:latin typeface="Arial" charset="0"/>
            </a:endParaRPr>
          </a:p>
          <a:p>
            <a:pPr marL="457200" indent="-457200">
              <a:lnSpc>
                <a:spcPct val="90000"/>
              </a:lnSpc>
            </a:pPr>
            <a:endParaRPr lang="en-US" smtClean="0">
              <a:latin typeface="Arial" charset="0"/>
            </a:endParaRPr>
          </a:p>
        </p:txBody>
      </p:sp>
      <p:pic>
        <p:nvPicPr>
          <p:cNvPr id="34821" name="Picture 4" descr="vannbad_5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19875" y="1520825"/>
            <a:ext cx="2116138" cy="171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5" descr="sukker_1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19875" y="3559175"/>
            <a:ext cx="1943100" cy="233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533400"/>
            <a:ext cx="7042150" cy="990600"/>
          </a:xfrm>
        </p:spPr>
        <p:txBody>
          <a:bodyPr/>
          <a:lstStyle/>
          <a:p>
            <a:r>
              <a:rPr lang="nb-NO" dirty="0" smtClean="0"/>
              <a:t>Næringsstoffer</a:t>
            </a:r>
            <a:endParaRPr lang="en-US" dirty="0"/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971600" y="3082156"/>
            <a:ext cx="3816424" cy="2363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1" hangingPunct="1">
              <a:spcBef>
                <a:spcPct val="20000"/>
              </a:spcBef>
              <a:buClr>
                <a:srgbClr val="D4BA00"/>
              </a:buClr>
              <a:buFont typeface="Times" pitchFamily="18" charset="0"/>
              <a:buNone/>
            </a:pPr>
            <a:r>
              <a:rPr lang="nb-NO" b="1" i="1" dirty="0">
                <a:solidFill>
                  <a:srgbClr val="424242"/>
                </a:solidFill>
              </a:rPr>
              <a:t>Problemstilling</a:t>
            </a:r>
            <a:endParaRPr lang="nb-NO" dirty="0">
              <a:solidFill>
                <a:srgbClr val="424242"/>
              </a:solidFill>
            </a:endParaRPr>
          </a:p>
          <a:p>
            <a:pPr marL="457200" indent="-457200" eaLnBrk="1" hangingPunct="1">
              <a:spcBef>
                <a:spcPct val="20000"/>
              </a:spcBef>
              <a:buClr>
                <a:srgbClr val="D4BA00"/>
              </a:buClr>
              <a:buFont typeface="Times" pitchFamily="18" charset="0"/>
              <a:buChar char="•"/>
            </a:pPr>
            <a:r>
              <a:rPr lang="nb-NO" dirty="0">
                <a:solidFill>
                  <a:srgbClr val="424242"/>
                </a:solidFill>
              </a:rPr>
              <a:t>Påvisning av </a:t>
            </a:r>
            <a:r>
              <a:rPr lang="nb-NO" dirty="0">
                <a:solidFill>
                  <a:srgbClr val="970254"/>
                </a:solidFill>
              </a:rPr>
              <a:t>protein</a:t>
            </a:r>
          </a:p>
          <a:p>
            <a:pPr marL="457200" indent="-457200" eaLnBrk="1" hangingPunct="1">
              <a:spcBef>
                <a:spcPct val="20000"/>
              </a:spcBef>
              <a:buClr>
                <a:srgbClr val="D4BA00"/>
              </a:buClr>
              <a:buFont typeface="Times" pitchFamily="18" charset="0"/>
              <a:buChar char="•"/>
            </a:pPr>
            <a:r>
              <a:rPr lang="nb-NO" dirty="0">
                <a:solidFill>
                  <a:srgbClr val="424242"/>
                </a:solidFill>
              </a:rPr>
              <a:t>Påvisning av </a:t>
            </a:r>
            <a:br>
              <a:rPr lang="nb-NO" dirty="0">
                <a:solidFill>
                  <a:srgbClr val="424242"/>
                </a:solidFill>
              </a:rPr>
            </a:br>
            <a:r>
              <a:rPr lang="nb-NO" dirty="0">
                <a:solidFill>
                  <a:srgbClr val="878800"/>
                </a:solidFill>
              </a:rPr>
              <a:t>reduserende sukker</a:t>
            </a:r>
          </a:p>
          <a:p>
            <a:pPr marL="457200" indent="-457200" eaLnBrk="1" hangingPunct="1">
              <a:spcBef>
                <a:spcPct val="20000"/>
              </a:spcBef>
              <a:buClr>
                <a:srgbClr val="D4BA00"/>
              </a:buClr>
              <a:buFont typeface="Times" pitchFamily="18" charset="0"/>
              <a:buChar char="•"/>
            </a:pPr>
            <a:r>
              <a:rPr lang="nb-NO" dirty="0">
                <a:solidFill>
                  <a:srgbClr val="424242"/>
                </a:solidFill>
              </a:rPr>
              <a:t>Påvisning av </a:t>
            </a:r>
            <a:r>
              <a:rPr lang="nb-NO" dirty="0" smtClean="0">
                <a:solidFill>
                  <a:srgbClr val="007EA3"/>
                </a:solidFill>
              </a:rPr>
              <a:t>fett</a:t>
            </a:r>
            <a:endParaRPr lang="nb-NO" dirty="0">
              <a:solidFill>
                <a:srgbClr val="007EA3"/>
              </a:solidFill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932040" y="3212976"/>
            <a:ext cx="2857500" cy="2324100"/>
            <a:chOff x="3714" y="2274"/>
            <a:chExt cx="1800" cy="1464"/>
          </a:xfrm>
        </p:grpSpPr>
        <p:pic>
          <p:nvPicPr>
            <p:cNvPr id="90118" name="Picture 6" descr="Næringsinnhold i morsmelk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14" y="2274"/>
              <a:ext cx="1800" cy="1464"/>
            </a:xfrm>
            <a:prstGeom prst="rect">
              <a:avLst/>
            </a:prstGeom>
            <a:noFill/>
          </p:spPr>
        </p:pic>
        <p:sp>
          <p:nvSpPr>
            <p:cNvPr id="90119" name="Rectangle 7"/>
            <p:cNvSpPr>
              <a:spLocks noChangeArrowheads="1"/>
            </p:cNvSpPr>
            <p:nvPr/>
          </p:nvSpPr>
          <p:spPr bwMode="auto">
            <a:xfrm>
              <a:off x="3714" y="2886"/>
              <a:ext cx="1800" cy="84"/>
            </a:xfrm>
            <a:prstGeom prst="rect">
              <a:avLst/>
            </a:prstGeom>
            <a:noFill/>
            <a:ln w="19050">
              <a:solidFill>
                <a:srgbClr val="970254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90120" name="Rectangle 8"/>
            <p:cNvSpPr>
              <a:spLocks noChangeArrowheads="1"/>
            </p:cNvSpPr>
            <p:nvPr/>
          </p:nvSpPr>
          <p:spPr bwMode="auto">
            <a:xfrm>
              <a:off x="3714" y="3264"/>
              <a:ext cx="1800" cy="78"/>
            </a:xfrm>
            <a:prstGeom prst="rect">
              <a:avLst/>
            </a:prstGeom>
            <a:noFill/>
            <a:ln w="19050">
              <a:solidFill>
                <a:srgbClr val="8788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>
                <a:solidFill>
                  <a:srgbClr val="424242"/>
                </a:solidFill>
              </a:endParaRPr>
            </a:p>
          </p:txBody>
        </p:sp>
        <p:sp>
          <p:nvSpPr>
            <p:cNvPr id="90121" name="Rectangle 9"/>
            <p:cNvSpPr>
              <a:spLocks noChangeArrowheads="1"/>
            </p:cNvSpPr>
            <p:nvPr/>
          </p:nvSpPr>
          <p:spPr bwMode="auto">
            <a:xfrm>
              <a:off x="3714" y="3366"/>
              <a:ext cx="1800" cy="102"/>
            </a:xfrm>
            <a:prstGeom prst="rect">
              <a:avLst/>
            </a:prstGeom>
            <a:noFill/>
            <a:ln w="19050">
              <a:solidFill>
                <a:srgbClr val="007EA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90124" name="Text Box 12"/>
          <p:cNvSpPr txBox="1">
            <a:spLocks noChangeArrowheads="1"/>
          </p:cNvSpPr>
          <p:nvPr/>
        </p:nvSpPr>
        <p:spPr bwMode="auto">
          <a:xfrm>
            <a:off x="1043608" y="1556792"/>
            <a:ext cx="6911975" cy="952500"/>
          </a:xfrm>
          <a:prstGeom prst="rect">
            <a:avLst/>
          </a:prstGeom>
          <a:solidFill>
            <a:srgbClr val="FFF9C9"/>
          </a:solidFill>
          <a:ln w="9525">
            <a:solidFill>
              <a:srgbClr val="D4BA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i="1" dirty="0" err="1"/>
              <a:t>Mål</a:t>
            </a:r>
            <a:r>
              <a:rPr lang="en-US" sz="1400" i="1" dirty="0"/>
              <a:t> for </a:t>
            </a:r>
            <a:r>
              <a:rPr lang="en-US" sz="1400" i="1" dirty="0" err="1"/>
              <a:t>opplæringen</a:t>
            </a:r>
            <a:r>
              <a:rPr lang="en-US" sz="1400" i="1" dirty="0"/>
              <a:t> </a:t>
            </a:r>
            <a:r>
              <a:rPr lang="en-US" sz="1400" i="1" dirty="0" err="1"/>
              <a:t>er</a:t>
            </a:r>
            <a:r>
              <a:rPr lang="en-US" sz="1400" i="1" dirty="0"/>
              <a:t> at du </a:t>
            </a:r>
            <a:r>
              <a:rPr lang="en-US" sz="1400" i="1" dirty="0" err="1"/>
              <a:t>skal</a:t>
            </a:r>
            <a:r>
              <a:rPr lang="en-US" sz="1400" i="1" dirty="0"/>
              <a:t> </a:t>
            </a:r>
            <a:r>
              <a:rPr lang="en-US" sz="1400" i="1" dirty="0" err="1"/>
              <a:t>kunne</a:t>
            </a:r>
            <a:endParaRPr lang="en-US" sz="1400" dirty="0"/>
          </a:p>
          <a:p>
            <a:pPr>
              <a:buFontTx/>
              <a:buChar char="•"/>
            </a:pPr>
            <a:r>
              <a:rPr lang="en-US" sz="1400" dirty="0" err="1"/>
              <a:t>gjøre</a:t>
            </a:r>
            <a:r>
              <a:rPr lang="en-US" sz="1400" dirty="0"/>
              <a:t> </a:t>
            </a:r>
            <a:r>
              <a:rPr lang="en-US" sz="1400" dirty="0" err="1"/>
              <a:t>rede</a:t>
            </a:r>
            <a:r>
              <a:rPr lang="en-US" sz="1400" dirty="0"/>
              <a:t> for </a:t>
            </a:r>
            <a:r>
              <a:rPr lang="en-US" sz="1400" dirty="0" err="1"/>
              <a:t>struktur</a:t>
            </a:r>
            <a:r>
              <a:rPr lang="en-US" sz="1400" dirty="0"/>
              <a:t> </a:t>
            </a:r>
            <a:r>
              <a:rPr lang="en-US" sz="1400" dirty="0" err="1"/>
              <a:t>og</a:t>
            </a:r>
            <a:r>
              <a:rPr lang="en-US" sz="1400" dirty="0"/>
              <a:t> </a:t>
            </a:r>
            <a:r>
              <a:rPr lang="en-US" sz="1400" dirty="0" err="1"/>
              <a:t>egenskaper</a:t>
            </a:r>
            <a:r>
              <a:rPr lang="en-US" sz="1400" dirty="0"/>
              <a:t> </a:t>
            </a:r>
            <a:r>
              <a:rPr lang="en-US" sz="1400" dirty="0" err="1"/>
              <a:t>til</a:t>
            </a:r>
            <a:r>
              <a:rPr lang="en-US" sz="1400" dirty="0"/>
              <a:t> </a:t>
            </a:r>
            <a:r>
              <a:rPr lang="en-US" sz="1400" dirty="0" err="1"/>
              <a:t>aminosyrer</a:t>
            </a:r>
            <a:r>
              <a:rPr lang="en-US" sz="1400" dirty="0"/>
              <a:t>, </a:t>
            </a:r>
            <a:r>
              <a:rPr lang="en-US" sz="1400" dirty="0" err="1"/>
              <a:t>proteiner</a:t>
            </a:r>
            <a:r>
              <a:rPr lang="en-US" sz="1400" dirty="0"/>
              <a:t>, </a:t>
            </a:r>
            <a:r>
              <a:rPr lang="en-US" sz="1400" dirty="0" err="1"/>
              <a:t>lipider</a:t>
            </a:r>
            <a:r>
              <a:rPr lang="en-US" sz="1400" dirty="0"/>
              <a:t> </a:t>
            </a:r>
            <a:r>
              <a:rPr lang="en-US" sz="1400" dirty="0" err="1"/>
              <a:t>og</a:t>
            </a:r>
            <a:r>
              <a:rPr lang="en-US" sz="1400" dirty="0"/>
              <a:t> </a:t>
            </a:r>
            <a:r>
              <a:rPr lang="en-US" sz="1400" dirty="0" err="1"/>
              <a:t>karbohydrater</a:t>
            </a:r>
            <a:r>
              <a:rPr lang="en-US" sz="1400" dirty="0"/>
              <a:t> </a:t>
            </a:r>
          </a:p>
          <a:p>
            <a:pPr>
              <a:buFontTx/>
              <a:buChar char="•"/>
            </a:pPr>
            <a:r>
              <a:rPr lang="en-US" sz="1400" dirty="0" err="1"/>
              <a:t>gjøre</a:t>
            </a:r>
            <a:r>
              <a:rPr lang="en-US" sz="1400" dirty="0"/>
              <a:t> </a:t>
            </a:r>
            <a:r>
              <a:rPr lang="en-US" sz="1400" dirty="0" err="1"/>
              <a:t>påvisningsreaksjoner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  <a:r>
              <a:rPr lang="en-US" sz="1400" dirty="0" err="1"/>
              <a:t>enkle</a:t>
            </a:r>
            <a:r>
              <a:rPr lang="en-US" sz="1400" dirty="0"/>
              <a:t> </a:t>
            </a:r>
            <a:r>
              <a:rPr lang="en-US" sz="1400" dirty="0" err="1"/>
              <a:t>organiske</a:t>
            </a:r>
            <a:r>
              <a:rPr lang="en-US" sz="1400" dirty="0"/>
              <a:t> </a:t>
            </a:r>
            <a:r>
              <a:rPr lang="en-US" sz="1400" dirty="0" err="1"/>
              <a:t>forbindelser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8248" y="838200"/>
            <a:ext cx="7696200" cy="1143000"/>
          </a:xfrm>
        </p:spPr>
        <p:txBody>
          <a:bodyPr/>
          <a:lstStyle/>
          <a:p>
            <a:r>
              <a:rPr lang="nb-NO" dirty="0" smtClean="0"/>
              <a:t>Fettsyrer fra grønnsåpe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7. mars 2012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4570B-A8F6-6446-855F-DC93C3B8F5F3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lum bright="20000" contrast="10000"/>
          </a:blip>
          <a:srcRect l="16875" t="17699" r="3814" b="16563"/>
          <a:stretch>
            <a:fillRect/>
          </a:stretch>
        </p:blipFill>
        <p:spPr bwMode="auto">
          <a:xfrm>
            <a:off x="971600" y="1916832"/>
            <a:ext cx="3905049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4499992" y="4509120"/>
            <a:ext cx="204583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4288" y="404664"/>
            <a:ext cx="1728192" cy="54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899592" y="4553833"/>
            <a:ext cx="33123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dirty="0" smtClean="0"/>
              <a:t>Grønnsåpe og vann i begge begrene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Eddik i begge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Salt i ett av begrene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Grønnsåpe</a:t>
            </a:r>
            <a:endParaRPr lang="en-US" dirty="0"/>
          </a:p>
        </p:txBody>
      </p:sp>
      <p:sp>
        <p:nvSpPr>
          <p:cNvPr id="125960" name="Rectangle 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381000" indent="-381000">
              <a:lnSpc>
                <a:spcPct val="90000"/>
              </a:lnSpc>
              <a:buFontTx/>
              <a:buAutoNum type="arabicPeriod"/>
            </a:pPr>
            <a:r>
              <a:rPr lang="nb-NO" sz="1800"/>
              <a:t>Drypp én dråpe grønnsåpe i røret med vann</a:t>
            </a:r>
          </a:p>
          <a:p>
            <a:pPr marL="381000" indent="-381000">
              <a:lnSpc>
                <a:spcPct val="90000"/>
              </a:lnSpc>
              <a:buFontTx/>
              <a:buAutoNum type="arabicPeriod"/>
            </a:pPr>
            <a:r>
              <a:rPr lang="nb-NO" sz="1800"/>
              <a:t>Kjenn på såpeløsningen med fingrene</a:t>
            </a:r>
          </a:p>
          <a:p>
            <a:pPr marL="381000" indent="-381000">
              <a:lnSpc>
                <a:spcPct val="90000"/>
              </a:lnSpc>
              <a:buFontTx/>
              <a:buAutoNum type="arabicPeriod"/>
            </a:pPr>
            <a:r>
              <a:rPr lang="nb-NO" sz="1800"/>
              <a:t>Tilsett CaCl</a:t>
            </a:r>
            <a:r>
              <a:rPr lang="nb-NO" sz="1800" baseline="-25000"/>
              <a:t>2</a:t>
            </a:r>
            <a:r>
              <a:rPr lang="nb-NO" sz="1800"/>
              <a:t>(aq), rist. Observer og kjenn på løsningen med fingrene</a:t>
            </a:r>
          </a:p>
          <a:p>
            <a:pPr marL="381000" indent="-381000">
              <a:lnSpc>
                <a:spcPct val="90000"/>
              </a:lnSpc>
              <a:buFontTx/>
              <a:buAutoNum type="arabicPeriod"/>
            </a:pPr>
            <a:r>
              <a:rPr lang="nb-NO" sz="1800"/>
              <a:t>Fordel resten av grønnsåpen i de to tomme rørene og fordel eddiken på begge rør</a:t>
            </a:r>
          </a:p>
          <a:p>
            <a:pPr marL="381000" indent="-381000">
              <a:lnSpc>
                <a:spcPct val="90000"/>
              </a:lnSpc>
              <a:buFontTx/>
              <a:buAutoNum type="arabicPeriod"/>
            </a:pPr>
            <a:r>
              <a:rPr lang="nb-NO" sz="1800"/>
              <a:t>Tilsett salt til det ene røret med grønnsåpe og eddik</a:t>
            </a:r>
          </a:p>
          <a:p>
            <a:pPr marL="381000" indent="-381000">
              <a:lnSpc>
                <a:spcPct val="90000"/>
              </a:lnSpc>
              <a:buFontTx/>
              <a:buAutoNum type="arabicPeriod"/>
            </a:pPr>
            <a:r>
              <a:rPr lang="nb-NO" sz="1800"/>
              <a:t>Forklar hva som skjer i de tre rørene med grønnsåpeløsning </a:t>
            </a:r>
          </a:p>
          <a:p>
            <a:pPr marL="381000" indent="-381000">
              <a:lnSpc>
                <a:spcPct val="90000"/>
              </a:lnSpc>
              <a:buFontTx/>
              <a:buAutoNum type="arabicPeriod"/>
            </a:pPr>
            <a:endParaRPr lang="nb-NO" sz="1800"/>
          </a:p>
          <a:p>
            <a:pPr marL="381000" indent="-381000">
              <a:lnSpc>
                <a:spcPct val="90000"/>
              </a:lnSpc>
              <a:buFontTx/>
              <a:buAutoNum type="arabicPeriod"/>
            </a:pPr>
            <a:endParaRPr lang="en-US" sz="1800"/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69850" y="2884488"/>
            <a:ext cx="3973513" cy="2584450"/>
            <a:chOff x="44" y="1817"/>
            <a:chExt cx="2503" cy="1628"/>
          </a:xfrm>
        </p:grpSpPr>
        <p:pic>
          <p:nvPicPr>
            <p:cNvPr id="125963" name="Picture 11" descr="aktivitet_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4" y="1817"/>
              <a:ext cx="2503" cy="1628"/>
            </a:xfrm>
            <a:prstGeom prst="rect">
              <a:avLst/>
            </a:prstGeom>
            <a:noFill/>
          </p:spPr>
        </p:pic>
        <p:sp>
          <p:nvSpPr>
            <p:cNvPr id="125964" name="Text Box 12"/>
            <p:cNvSpPr txBox="1">
              <a:spLocks noChangeArrowheads="1"/>
            </p:cNvSpPr>
            <p:nvPr/>
          </p:nvSpPr>
          <p:spPr bwMode="auto">
            <a:xfrm>
              <a:off x="1395" y="2521"/>
              <a:ext cx="102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400" b="1"/>
                <a:t>Grønnsåpe (1:3)</a:t>
              </a:r>
              <a:endParaRPr lang="en-US" sz="1400" b="1"/>
            </a:p>
          </p:txBody>
        </p:sp>
        <p:sp>
          <p:nvSpPr>
            <p:cNvPr id="125965" name="Text Box 13"/>
            <p:cNvSpPr txBox="1">
              <a:spLocks noChangeArrowheads="1"/>
            </p:cNvSpPr>
            <p:nvPr/>
          </p:nvSpPr>
          <p:spPr bwMode="auto">
            <a:xfrm>
              <a:off x="969" y="1931"/>
              <a:ext cx="50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400" b="1"/>
                <a:t>vann</a:t>
              </a:r>
              <a:endParaRPr lang="en-US" sz="1400" b="1"/>
            </a:p>
          </p:txBody>
        </p:sp>
        <p:sp>
          <p:nvSpPr>
            <p:cNvPr id="125966" name="Text Box 14"/>
            <p:cNvSpPr txBox="1">
              <a:spLocks noChangeArrowheads="1"/>
            </p:cNvSpPr>
            <p:nvPr/>
          </p:nvSpPr>
          <p:spPr bwMode="auto">
            <a:xfrm>
              <a:off x="799" y="3077"/>
              <a:ext cx="71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400" b="1"/>
                <a:t>CaCl</a:t>
              </a:r>
              <a:r>
                <a:rPr lang="nb-NO" sz="1400" b="1" baseline="-25000"/>
                <a:t>2</a:t>
              </a:r>
              <a:r>
                <a:rPr lang="nb-NO" sz="1400" b="1"/>
                <a:t>(aq)</a:t>
              </a:r>
              <a:endParaRPr lang="en-US" sz="1400" b="1"/>
            </a:p>
          </p:txBody>
        </p:sp>
        <p:sp>
          <p:nvSpPr>
            <p:cNvPr id="125967" name="Text Box 15"/>
            <p:cNvSpPr txBox="1">
              <a:spLocks noChangeArrowheads="1"/>
            </p:cNvSpPr>
            <p:nvPr/>
          </p:nvSpPr>
          <p:spPr bwMode="auto">
            <a:xfrm>
              <a:off x="387" y="2792"/>
              <a:ext cx="72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400" b="1"/>
                <a:t>Eddik, 7%</a:t>
              </a:r>
              <a:endParaRPr lang="en-US" sz="1400" b="1"/>
            </a:p>
          </p:txBody>
        </p:sp>
        <p:sp>
          <p:nvSpPr>
            <p:cNvPr id="125968" name="Text Box 16"/>
            <p:cNvSpPr txBox="1">
              <a:spLocks noChangeArrowheads="1"/>
            </p:cNvSpPr>
            <p:nvPr/>
          </p:nvSpPr>
          <p:spPr bwMode="auto">
            <a:xfrm>
              <a:off x="325" y="2195"/>
              <a:ext cx="84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400" b="1"/>
                <a:t>2 tomme rør</a:t>
              </a:r>
              <a:endParaRPr lang="en-US" sz="1400" b="1"/>
            </a:p>
          </p:txBody>
        </p:sp>
        <p:sp>
          <p:nvSpPr>
            <p:cNvPr id="125971" name="Rectangle 19"/>
            <p:cNvSpPr>
              <a:spLocks noChangeArrowheads="1"/>
            </p:cNvSpPr>
            <p:nvPr/>
          </p:nvSpPr>
          <p:spPr bwMode="auto">
            <a:xfrm>
              <a:off x="1557" y="3046"/>
              <a:ext cx="795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lvl="1">
                <a:lnSpc>
                  <a:spcPct val="90000"/>
                </a:lnSpc>
                <a:spcBef>
                  <a:spcPct val="20000"/>
                </a:spcBef>
              </a:pPr>
              <a:r>
                <a:rPr lang="nb-NO" sz="1400" b="1"/>
                <a:t>NaCl(s)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Grønnsåpe</a:t>
            </a:r>
            <a:r>
              <a:rPr lang="nb-NO" dirty="0"/>
              <a:t>, forklaring</a:t>
            </a:r>
            <a:endParaRPr lang="en-US" dirty="0"/>
          </a:p>
        </p:txBody>
      </p:sp>
      <p:sp>
        <p:nvSpPr>
          <p:cNvPr id="137226" name="Rectangle 10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nb-NO" sz="2000"/>
              <a:t>Felling av kalksåper</a:t>
            </a:r>
          </a:p>
          <a:p>
            <a:r>
              <a:rPr lang="nb-NO" sz="2000"/>
              <a:t>Frie fettsyrer</a:t>
            </a:r>
          </a:p>
          <a:p>
            <a:r>
              <a:rPr lang="nb-NO" sz="2000"/>
              <a:t>Utsalting</a:t>
            </a:r>
            <a:br>
              <a:rPr lang="nb-NO" sz="2000"/>
            </a:br>
            <a:endParaRPr lang="nb-NO" sz="2000"/>
          </a:p>
          <a:p>
            <a:r>
              <a:rPr lang="nb-NO" sz="2000"/>
              <a:t>Bare NaCl</a:t>
            </a:r>
          </a:p>
          <a:p>
            <a:r>
              <a:rPr lang="nb-NO" sz="2000"/>
              <a:t>Grønnsåpeløsning</a:t>
            </a:r>
            <a:endParaRPr lang="en-US" sz="2000"/>
          </a:p>
        </p:txBody>
      </p:sp>
      <p:sp>
        <p:nvSpPr>
          <p:cNvPr id="137227" name="Text Box 11"/>
          <p:cNvSpPr txBox="1">
            <a:spLocks noChangeArrowheads="1"/>
          </p:cNvSpPr>
          <p:nvPr/>
        </p:nvSpPr>
        <p:spPr bwMode="auto">
          <a:xfrm>
            <a:off x="704850" y="4733925"/>
            <a:ext cx="5862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400" b="1" i="1">
                <a:solidFill>
                  <a:srgbClr val="3399FF"/>
                </a:solidFill>
              </a:rPr>
              <a:t>Ekstra: Kontroller pH med rødkålsaft</a:t>
            </a:r>
            <a:endParaRPr lang="en-US" sz="2400" b="1" i="1">
              <a:solidFill>
                <a:srgbClr val="3399FF"/>
              </a:solidFill>
            </a:endParaRPr>
          </a:p>
        </p:txBody>
      </p:sp>
      <p:pic>
        <p:nvPicPr>
          <p:cNvPr id="137233" name="Picture 17" descr="IMG_140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t="6852" b="7240"/>
          <a:stretch>
            <a:fillRect/>
          </a:stretch>
        </p:blipFill>
        <p:spPr>
          <a:xfrm>
            <a:off x="3702050" y="2132856"/>
            <a:ext cx="3771900" cy="2160240"/>
          </a:xfrm>
          <a:noFill/>
          <a:ln/>
        </p:spPr>
      </p:pic>
      <p:sp>
        <p:nvSpPr>
          <p:cNvPr id="137234" name="Line 18"/>
          <p:cNvSpPr>
            <a:spLocks noChangeShapeType="1"/>
          </p:cNvSpPr>
          <p:nvPr/>
        </p:nvSpPr>
        <p:spPr bwMode="auto">
          <a:xfrm>
            <a:off x="3152775" y="2420938"/>
            <a:ext cx="2538413" cy="311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37235" name="Line 19"/>
          <p:cNvSpPr>
            <a:spLocks noChangeShapeType="1"/>
          </p:cNvSpPr>
          <p:nvPr/>
        </p:nvSpPr>
        <p:spPr bwMode="auto">
          <a:xfrm>
            <a:off x="2290763" y="2786063"/>
            <a:ext cx="2679700" cy="398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37236" name="Line 20"/>
          <p:cNvSpPr>
            <a:spLocks noChangeShapeType="1"/>
          </p:cNvSpPr>
          <p:nvPr/>
        </p:nvSpPr>
        <p:spPr bwMode="auto">
          <a:xfrm>
            <a:off x="1828800" y="3184525"/>
            <a:ext cx="2441575" cy="117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37237" name="Line 21"/>
          <p:cNvSpPr>
            <a:spLocks noChangeShapeType="1"/>
          </p:cNvSpPr>
          <p:nvPr/>
        </p:nvSpPr>
        <p:spPr bwMode="auto">
          <a:xfrm flipV="1">
            <a:off x="2011363" y="3292475"/>
            <a:ext cx="4281487" cy="527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37238" name="Line 22"/>
          <p:cNvSpPr>
            <a:spLocks noChangeShapeType="1"/>
          </p:cNvSpPr>
          <p:nvPr/>
        </p:nvSpPr>
        <p:spPr bwMode="auto">
          <a:xfrm flipV="1">
            <a:off x="2914650" y="3409950"/>
            <a:ext cx="4152900" cy="796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Spontane redoksreaksjoner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7. mars 2012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4570B-A8F6-6446-855F-DC93C3B8F5F3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6" t="9793" r="44452"/>
          <a:stretch/>
        </p:blipFill>
        <p:spPr bwMode="auto">
          <a:xfrm>
            <a:off x="5940152" y="2223078"/>
            <a:ext cx="2552528" cy="3670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223078"/>
            <a:ext cx="3114238" cy="169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91913"/>
            <a:ext cx="1871663" cy="895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19425"/>
            <a:ext cx="1871663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8" y="4653136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Jern og kobbersulfatløsning</a:t>
            </a:r>
            <a:endParaRPr lang="nb-NO" dirty="0"/>
          </a:p>
        </p:txBody>
      </p:sp>
      <p:sp>
        <p:nvSpPr>
          <p:cNvPr id="12" name="TextBox 11"/>
          <p:cNvSpPr txBox="1"/>
          <p:nvPr/>
        </p:nvSpPr>
        <p:spPr>
          <a:xfrm>
            <a:off x="2843808" y="4058513"/>
            <a:ext cx="2610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Magnesium og kobbersulfatløsning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E6C4E1F-7546-41F1-8EF3-EBC50D8253CE}" type="slidenum">
              <a:rPr lang="nb-NO"/>
              <a:pPr/>
              <a:t>24</a:t>
            </a:fld>
            <a:endParaRPr lang="nb-NO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476250"/>
            <a:ext cx="6985000" cy="990600"/>
          </a:xfrm>
        </p:spPr>
        <p:txBody>
          <a:bodyPr/>
          <a:lstStyle/>
          <a:p>
            <a:r>
              <a:rPr lang="nb-NO" dirty="0" smtClean="0"/>
              <a:t>En spontan redoksreaksjon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2420888"/>
            <a:ext cx="3744912" cy="276542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nb-NO" sz="2400" smtClean="0">
                <a:latin typeface="Arial" charset="0"/>
              </a:rPr>
              <a:t>Drypp litt kobbersulfatløsning i røret med stålull.</a:t>
            </a:r>
          </a:p>
          <a:p>
            <a:pPr>
              <a:lnSpc>
                <a:spcPct val="90000"/>
              </a:lnSpc>
            </a:pPr>
            <a:r>
              <a:rPr lang="nb-NO" sz="2400" smtClean="0">
                <a:latin typeface="Arial" charset="0"/>
              </a:rPr>
              <a:t>Hvor kommer elektronene fra?</a:t>
            </a:r>
          </a:p>
          <a:p>
            <a:pPr>
              <a:lnSpc>
                <a:spcPct val="90000"/>
              </a:lnSpc>
            </a:pPr>
            <a:r>
              <a:rPr lang="nb-NO" sz="2400" smtClean="0">
                <a:latin typeface="Arial" charset="0"/>
              </a:rPr>
              <a:t>Hvor blir det av elektronene?</a:t>
            </a:r>
          </a:p>
          <a:p>
            <a:pPr>
              <a:lnSpc>
                <a:spcPct val="90000"/>
              </a:lnSpc>
              <a:buFontTx/>
              <a:buNone/>
            </a:pPr>
            <a:endParaRPr lang="nb-NO" sz="2400" smtClean="0">
              <a:latin typeface="Arial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156127" y="2997151"/>
            <a:ext cx="2736850" cy="1660525"/>
            <a:chOff x="3787" y="1842"/>
            <a:chExt cx="1724" cy="1046"/>
          </a:xfrm>
        </p:grpSpPr>
        <p:sp>
          <p:nvSpPr>
            <p:cNvPr id="38920" name="Text Box 5"/>
            <p:cNvSpPr txBox="1">
              <a:spLocks noChangeArrowheads="1"/>
            </p:cNvSpPr>
            <p:nvPr/>
          </p:nvSpPr>
          <p:spPr bwMode="auto">
            <a:xfrm>
              <a:off x="3787" y="2523"/>
              <a:ext cx="172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3200" b="1">
                  <a:ea typeface="ヒラギノ角ゴ Pro W3" pitchFamily="1" charset="-128"/>
                </a:rPr>
                <a:t>Fe          Cu</a:t>
              </a:r>
              <a:r>
                <a:rPr lang="nb-NO" sz="3200" b="1" baseline="30000">
                  <a:ea typeface="ヒラギノ角ゴ Pro W3" pitchFamily="1" charset="-128"/>
                </a:rPr>
                <a:t>2+</a:t>
              </a:r>
            </a:p>
          </p:txBody>
        </p:sp>
        <p:sp>
          <p:nvSpPr>
            <p:cNvPr id="38921" name="AutoShape 6"/>
            <p:cNvSpPr>
              <a:spLocks noChangeArrowheads="1"/>
            </p:cNvSpPr>
            <p:nvPr/>
          </p:nvSpPr>
          <p:spPr bwMode="auto">
            <a:xfrm>
              <a:off x="3923" y="1888"/>
              <a:ext cx="1225" cy="817"/>
            </a:xfrm>
            <a:custGeom>
              <a:avLst/>
              <a:gdLst>
                <a:gd name="T0" fmla="*/ 612 w 21600"/>
                <a:gd name="T1" fmla="*/ 0 h 21600"/>
                <a:gd name="T2" fmla="*/ 153 w 21600"/>
                <a:gd name="T3" fmla="*/ 409 h 21600"/>
                <a:gd name="T4" fmla="*/ 612 w 21600"/>
                <a:gd name="T5" fmla="*/ 204 h 21600"/>
                <a:gd name="T6" fmla="*/ 1378 w 21600"/>
                <a:gd name="T7" fmla="*/ 409 h 21600"/>
                <a:gd name="T8" fmla="*/ 1072 w 21600"/>
                <a:gd name="T9" fmla="*/ 613 h 21600"/>
                <a:gd name="T10" fmla="*/ 766 w 21600"/>
                <a:gd name="T11" fmla="*/ 409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56 w 21600"/>
                <a:gd name="T19" fmla="*/ 3173 h 21600"/>
                <a:gd name="T20" fmla="*/ 18444 w 21600"/>
                <a:gd name="T21" fmla="*/ 1842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cubicBezTo>
                    <a:pt x="5399" y="10801"/>
                    <a:pt x="5400" y="10803"/>
                    <a:pt x="5400" y="10804"/>
                  </a:cubicBezTo>
                  <a:lnTo>
                    <a:pt x="0" y="10809"/>
                  </a:lnTo>
                  <a:cubicBezTo>
                    <a:pt x="0" y="10806"/>
                    <a:pt x="0" y="10803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-1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noFill/>
            <a:ln w="19050">
              <a:solidFill>
                <a:srgbClr val="007EA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8922" name="Text Box 7"/>
            <p:cNvSpPr txBox="1">
              <a:spLocks noChangeArrowheads="1"/>
            </p:cNvSpPr>
            <p:nvPr/>
          </p:nvSpPr>
          <p:spPr bwMode="auto">
            <a:xfrm>
              <a:off x="4466" y="1842"/>
              <a:ext cx="26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1">
                  <a:ea typeface="ヒラギノ角ゴ Pro W3" pitchFamily="1" charset="-128"/>
                </a:rPr>
                <a:t>e</a:t>
              </a:r>
              <a:r>
                <a:rPr lang="nb-NO" b="1" baseline="30000">
                  <a:ea typeface="ヒラギノ角ゴ Pro W3" pitchFamily="1" charset="-128"/>
                </a:rPr>
                <a:t>-</a:t>
              </a:r>
            </a:p>
          </p:txBody>
        </p:sp>
        <p:sp>
          <p:nvSpPr>
            <p:cNvPr id="38923" name="Text Box 8"/>
            <p:cNvSpPr txBox="1">
              <a:spLocks noChangeArrowheads="1"/>
            </p:cNvSpPr>
            <p:nvPr/>
          </p:nvSpPr>
          <p:spPr bwMode="auto">
            <a:xfrm>
              <a:off x="4784" y="1933"/>
              <a:ext cx="26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1">
                  <a:ea typeface="ヒラギノ角ゴ Pro W3" pitchFamily="1" charset="-128"/>
                </a:rPr>
                <a:t>e</a:t>
              </a:r>
              <a:r>
                <a:rPr lang="nb-NO" b="1" baseline="30000">
                  <a:ea typeface="ヒラギノ角ゴ Pro W3" pitchFamily="1" charset="-128"/>
                </a:rPr>
                <a:t>-</a:t>
              </a:r>
            </a:p>
          </p:txBody>
        </p:sp>
        <p:sp>
          <p:nvSpPr>
            <p:cNvPr id="38924" name="Text Box 9"/>
            <p:cNvSpPr txBox="1">
              <a:spLocks noChangeArrowheads="1"/>
            </p:cNvSpPr>
            <p:nvPr/>
          </p:nvSpPr>
          <p:spPr bwMode="auto">
            <a:xfrm>
              <a:off x="4876" y="2205"/>
              <a:ext cx="26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1">
                  <a:ea typeface="ヒラギノ角ゴ Pro W3" pitchFamily="1" charset="-128"/>
                </a:rPr>
                <a:t>e</a:t>
              </a:r>
              <a:r>
                <a:rPr lang="nb-NO" b="1" baseline="30000">
                  <a:ea typeface="ヒラギノ角ゴ Pro W3" pitchFamily="1" charset="-128"/>
                </a:rPr>
                <a:t>-</a:t>
              </a:r>
            </a:p>
          </p:txBody>
        </p:sp>
        <p:sp>
          <p:nvSpPr>
            <p:cNvPr id="38925" name="Text Box 10"/>
            <p:cNvSpPr txBox="1">
              <a:spLocks noChangeArrowheads="1"/>
            </p:cNvSpPr>
            <p:nvPr/>
          </p:nvSpPr>
          <p:spPr bwMode="auto">
            <a:xfrm>
              <a:off x="4194" y="1872"/>
              <a:ext cx="26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1">
                  <a:ea typeface="ヒラギノ角ゴ Pro W3" pitchFamily="1" charset="-128"/>
                </a:rPr>
                <a:t>e</a:t>
              </a:r>
              <a:r>
                <a:rPr lang="nb-NO" b="1" baseline="30000">
                  <a:ea typeface="ヒラギノ角ゴ Pro W3" pitchFamily="1" charset="-128"/>
                </a:rPr>
                <a:t>-</a:t>
              </a:r>
            </a:p>
          </p:txBody>
        </p:sp>
        <p:sp>
          <p:nvSpPr>
            <p:cNvPr id="38926" name="Text Box 11"/>
            <p:cNvSpPr txBox="1">
              <a:spLocks noChangeArrowheads="1"/>
            </p:cNvSpPr>
            <p:nvPr/>
          </p:nvSpPr>
          <p:spPr bwMode="auto">
            <a:xfrm>
              <a:off x="3969" y="2024"/>
              <a:ext cx="26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1">
                  <a:ea typeface="ヒラギノ角ゴ Pro W3" pitchFamily="1" charset="-128"/>
                </a:rPr>
                <a:t>e</a:t>
              </a:r>
              <a:r>
                <a:rPr lang="nb-NO" b="1" baseline="30000">
                  <a:ea typeface="ヒラギノ角ゴ Pro W3" pitchFamily="1" charset="-128"/>
                </a:rPr>
                <a:t>-</a:t>
              </a:r>
            </a:p>
          </p:txBody>
        </p:sp>
      </p:grpSp>
      <p:pic>
        <p:nvPicPr>
          <p:cNvPr id="38918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6977" y="2708226"/>
            <a:ext cx="1973262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7583D35-183C-48FD-AD22-B13DE6E9F0EC}" type="slidenum">
              <a:rPr lang="nb-NO"/>
              <a:pPr/>
              <a:t>25</a:t>
            </a:fld>
            <a:endParaRPr lang="nb-NO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78160"/>
            <a:ext cx="8353425" cy="990600"/>
          </a:xfrm>
        </p:spPr>
        <p:txBody>
          <a:bodyPr/>
          <a:lstStyle/>
          <a:p>
            <a:r>
              <a:rPr lang="nb-NO" dirty="0" smtClean="0"/>
              <a:t>En annen spontan redoksreaksjon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724525" y="1912938"/>
            <a:ext cx="2736850" cy="1660525"/>
            <a:chOff x="3787" y="1842"/>
            <a:chExt cx="1724" cy="1046"/>
          </a:xfrm>
        </p:grpSpPr>
        <p:sp>
          <p:nvSpPr>
            <p:cNvPr id="39946" name="Text Box 4"/>
            <p:cNvSpPr txBox="1">
              <a:spLocks noChangeArrowheads="1"/>
            </p:cNvSpPr>
            <p:nvPr/>
          </p:nvSpPr>
          <p:spPr bwMode="auto">
            <a:xfrm>
              <a:off x="3787" y="2523"/>
              <a:ext cx="172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3200" b="1">
                  <a:ea typeface="ヒラギノ角ゴ Pro W3" pitchFamily="1" charset="-128"/>
                </a:rPr>
                <a:t>Mg         Cu</a:t>
              </a:r>
              <a:r>
                <a:rPr lang="nb-NO" sz="3200" b="1" baseline="30000">
                  <a:ea typeface="ヒラギノ角ゴ Pro W3" pitchFamily="1" charset="-128"/>
                </a:rPr>
                <a:t>2+</a:t>
              </a:r>
            </a:p>
          </p:txBody>
        </p:sp>
        <p:sp>
          <p:nvSpPr>
            <p:cNvPr id="39947" name="AutoShape 5"/>
            <p:cNvSpPr>
              <a:spLocks noChangeArrowheads="1"/>
            </p:cNvSpPr>
            <p:nvPr/>
          </p:nvSpPr>
          <p:spPr bwMode="auto">
            <a:xfrm>
              <a:off x="3923" y="1888"/>
              <a:ext cx="1225" cy="817"/>
            </a:xfrm>
            <a:custGeom>
              <a:avLst/>
              <a:gdLst>
                <a:gd name="T0" fmla="*/ 612 w 21600"/>
                <a:gd name="T1" fmla="*/ 0 h 21600"/>
                <a:gd name="T2" fmla="*/ 153 w 21600"/>
                <a:gd name="T3" fmla="*/ 409 h 21600"/>
                <a:gd name="T4" fmla="*/ 612 w 21600"/>
                <a:gd name="T5" fmla="*/ 204 h 21600"/>
                <a:gd name="T6" fmla="*/ 1378 w 21600"/>
                <a:gd name="T7" fmla="*/ 409 h 21600"/>
                <a:gd name="T8" fmla="*/ 1072 w 21600"/>
                <a:gd name="T9" fmla="*/ 613 h 21600"/>
                <a:gd name="T10" fmla="*/ 766 w 21600"/>
                <a:gd name="T11" fmla="*/ 409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56 w 21600"/>
                <a:gd name="T19" fmla="*/ 3173 h 21600"/>
                <a:gd name="T20" fmla="*/ 18444 w 21600"/>
                <a:gd name="T21" fmla="*/ 1842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cubicBezTo>
                    <a:pt x="5399" y="10801"/>
                    <a:pt x="5400" y="10803"/>
                    <a:pt x="5400" y="10804"/>
                  </a:cubicBezTo>
                  <a:lnTo>
                    <a:pt x="0" y="10809"/>
                  </a:lnTo>
                  <a:cubicBezTo>
                    <a:pt x="0" y="10806"/>
                    <a:pt x="0" y="10803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-1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noFill/>
            <a:ln w="19050">
              <a:solidFill>
                <a:srgbClr val="007EA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9948" name="Text Box 6"/>
            <p:cNvSpPr txBox="1">
              <a:spLocks noChangeArrowheads="1"/>
            </p:cNvSpPr>
            <p:nvPr/>
          </p:nvSpPr>
          <p:spPr bwMode="auto">
            <a:xfrm>
              <a:off x="4466" y="1842"/>
              <a:ext cx="26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1">
                  <a:ea typeface="ヒラギノ角ゴ Pro W3" pitchFamily="1" charset="-128"/>
                </a:rPr>
                <a:t>e</a:t>
              </a:r>
              <a:r>
                <a:rPr lang="nb-NO" b="1" baseline="30000">
                  <a:ea typeface="ヒラギノ角ゴ Pro W3" pitchFamily="1" charset="-128"/>
                </a:rPr>
                <a:t>-</a:t>
              </a:r>
            </a:p>
          </p:txBody>
        </p:sp>
        <p:sp>
          <p:nvSpPr>
            <p:cNvPr id="39949" name="Text Box 7"/>
            <p:cNvSpPr txBox="1">
              <a:spLocks noChangeArrowheads="1"/>
            </p:cNvSpPr>
            <p:nvPr/>
          </p:nvSpPr>
          <p:spPr bwMode="auto">
            <a:xfrm>
              <a:off x="4784" y="1933"/>
              <a:ext cx="26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1">
                  <a:ea typeface="ヒラギノ角ゴ Pro W3" pitchFamily="1" charset="-128"/>
                </a:rPr>
                <a:t>e</a:t>
              </a:r>
              <a:r>
                <a:rPr lang="nb-NO" b="1" baseline="30000">
                  <a:ea typeface="ヒラギノ角ゴ Pro W3" pitchFamily="1" charset="-128"/>
                </a:rPr>
                <a:t>-</a:t>
              </a:r>
            </a:p>
          </p:txBody>
        </p:sp>
        <p:sp>
          <p:nvSpPr>
            <p:cNvPr id="39950" name="Text Box 8"/>
            <p:cNvSpPr txBox="1">
              <a:spLocks noChangeArrowheads="1"/>
            </p:cNvSpPr>
            <p:nvPr/>
          </p:nvSpPr>
          <p:spPr bwMode="auto">
            <a:xfrm>
              <a:off x="4876" y="2205"/>
              <a:ext cx="26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1">
                  <a:ea typeface="ヒラギノ角ゴ Pro W3" pitchFamily="1" charset="-128"/>
                </a:rPr>
                <a:t>e</a:t>
              </a:r>
              <a:r>
                <a:rPr lang="nb-NO" b="1" baseline="30000">
                  <a:ea typeface="ヒラギノ角ゴ Pro W3" pitchFamily="1" charset="-128"/>
                </a:rPr>
                <a:t>-</a:t>
              </a:r>
            </a:p>
          </p:txBody>
        </p:sp>
        <p:sp>
          <p:nvSpPr>
            <p:cNvPr id="39951" name="Text Box 9"/>
            <p:cNvSpPr txBox="1">
              <a:spLocks noChangeArrowheads="1"/>
            </p:cNvSpPr>
            <p:nvPr/>
          </p:nvSpPr>
          <p:spPr bwMode="auto">
            <a:xfrm>
              <a:off x="4194" y="1872"/>
              <a:ext cx="26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1">
                  <a:ea typeface="ヒラギノ角ゴ Pro W3" pitchFamily="1" charset="-128"/>
                </a:rPr>
                <a:t>e</a:t>
              </a:r>
              <a:r>
                <a:rPr lang="nb-NO" b="1" baseline="30000">
                  <a:ea typeface="ヒラギノ角ゴ Pro W3" pitchFamily="1" charset="-128"/>
                </a:rPr>
                <a:t>-</a:t>
              </a:r>
            </a:p>
          </p:txBody>
        </p:sp>
        <p:sp>
          <p:nvSpPr>
            <p:cNvPr id="39952" name="Text Box 10"/>
            <p:cNvSpPr txBox="1">
              <a:spLocks noChangeArrowheads="1"/>
            </p:cNvSpPr>
            <p:nvPr/>
          </p:nvSpPr>
          <p:spPr bwMode="auto">
            <a:xfrm>
              <a:off x="3969" y="2024"/>
              <a:ext cx="26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1">
                  <a:ea typeface="ヒラギノ角ゴ Pro W3" pitchFamily="1" charset="-128"/>
                </a:rPr>
                <a:t>e</a:t>
              </a:r>
              <a:r>
                <a:rPr lang="nb-NO" b="1" baseline="30000">
                  <a:ea typeface="ヒラギノ角ゴ Pro W3" pitchFamily="1" charset="-128"/>
                </a:rPr>
                <a:t>-</a:t>
              </a:r>
            </a:p>
          </p:txBody>
        </p:sp>
      </p:grpSp>
      <p:sp>
        <p:nvSpPr>
          <p:cNvPr id="39941" name="Text Box 11"/>
          <p:cNvSpPr txBox="1">
            <a:spLocks noChangeArrowheads="1"/>
          </p:cNvSpPr>
          <p:nvPr/>
        </p:nvSpPr>
        <p:spPr bwMode="auto">
          <a:xfrm>
            <a:off x="466725" y="4772025"/>
            <a:ext cx="655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>
                <a:solidFill>
                  <a:srgbClr val="424242"/>
                </a:solidFill>
                <a:ea typeface="ヒラギノ角ゴ Pro W3" pitchFamily="1" charset="-128"/>
              </a:rPr>
              <a:t>Oksidasjon og reduksjon skjer på samme sted.</a:t>
            </a:r>
            <a:endParaRPr lang="en-US">
              <a:solidFill>
                <a:srgbClr val="424242"/>
              </a:solidFill>
              <a:ea typeface="ヒラギノ角ゴ Pro W3" pitchFamily="1" charset="-128"/>
            </a:endParaRPr>
          </a:p>
        </p:txBody>
      </p:sp>
      <p:pic>
        <p:nvPicPr>
          <p:cNvPr id="39942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692275"/>
            <a:ext cx="4249738" cy="231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3" name="AutoShape 15"/>
          <p:cNvSpPr>
            <a:spLocks/>
          </p:cNvSpPr>
          <p:nvPr/>
        </p:nvSpPr>
        <p:spPr bwMode="auto">
          <a:xfrm>
            <a:off x="679450" y="1196975"/>
            <a:ext cx="1724025" cy="330200"/>
          </a:xfrm>
          <a:prstGeom prst="borderCallout1">
            <a:avLst>
              <a:gd name="adj1" fmla="val 34616"/>
              <a:gd name="adj2" fmla="val 104421"/>
              <a:gd name="adj3" fmla="val 387019"/>
              <a:gd name="adj4" fmla="val 14180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nb-NO" sz="1600">
                <a:solidFill>
                  <a:srgbClr val="424242"/>
                </a:solidFill>
              </a:rPr>
              <a:t>magnesiumbånd</a:t>
            </a:r>
            <a:endParaRPr lang="en-US" sz="1600">
              <a:solidFill>
                <a:srgbClr val="424242"/>
              </a:solidFill>
            </a:endParaRPr>
          </a:p>
        </p:txBody>
      </p:sp>
      <p:sp>
        <p:nvSpPr>
          <p:cNvPr id="39944" name="AutoShape 16"/>
          <p:cNvSpPr>
            <a:spLocks/>
          </p:cNvSpPr>
          <p:nvPr/>
        </p:nvSpPr>
        <p:spPr bwMode="auto">
          <a:xfrm>
            <a:off x="1619250" y="4221163"/>
            <a:ext cx="2016125" cy="330200"/>
          </a:xfrm>
          <a:prstGeom prst="borderCallout1">
            <a:avLst>
              <a:gd name="adj1" fmla="val 34616"/>
              <a:gd name="adj2" fmla="val 103778"/>
              <a:gd name="adj3" fmla="val -344231"/>
              <a:gd name="adj4" fmla="val 13385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nb-NO" sz="1600">
                <a:solidFill>
                  <a:srgbClr val="424242"/>
                </a:solidFill>
              </a:rPr>
              <a:t>kobbersulfatløsning</a:t>
            </a:r>
            <a:endParaRPr lang="en-US" sz="1600">
              <a:solidFill>
                <a:srgbClr val="424242"/>
              </a:solidFill>
            </a:endParaRPr>
          </a:p>
        </p:txBody>
      </p:sp>
      <p:sp>
        <p:nvSpPr>
          <p:cNvPr id="39945" name="Text Box 17"/>
          <p:cNvSpPr txBox="1">
            <a:spLocks noChangeArrowheads="1"/>
          </p:cNvSpPr>
          <p:nvPr/>
        </p:nvSpPr>
        <p:spPr bwMode="auto">
          <a:xfrm>
            <a:off x="468313" y="5486400"/>
            <a:ext cx="83518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/>
              <a:t>Fra en spontan redoksreaksjon til et galvanisk element…… og videre til et batteri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70124A5-E4F5-4A9B-979F-C12426C50BFF}" type="slidenum">
              <a:rPr lang="nb-NO"/>
              <a:pPr/>
              <a:t>26</a:t>
            </a:fld>
            <a:endParaRPr lang="nb-NO"/>
          </a:p>
        </p:txBody>
      </p:sp>
      <p:pic>
        <p:nvPicPr>
          <p:cNvPr id="4096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6988"/>
            <a:ext cx="9144000" cy="6480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763713" y="836613"/>
            <a:ext cx="2865437" cy="2039937"/>
            <a:chOff x="793" y="1298"/>
            <a:chExt cx="1225" cy="863"/>
          </a:xfrm>
        </p:grpSpPr>
        <p:sp>
          <p:nvSpPr>
            <p:cNvPr id="40975" name="AutoShape 6"/>
            <p:cNvSpPr>
              <a:spLocks noChangeArrowheads="1"/>
            </p:cNvSpPr>
            <p:nvPr/>
          </p:nvSpPr>
          <p:spPr bwMode="auto">
            <a:xfrm>
              <a:off x="793" y="1344"/>
              <a:ext cx="1225" cy="817"/>
            </a:xfrm>
            <a:custGeom>
              <a:avLst/>
              <a:gdLst>
                <a:gd name="T0" fmla="*/ 612 w 21600"/>
                <a:gd name="T1" fmla="*/ 0 h 21600"/>
                <a:gd name="T2" fmla="*/ 153 w 21600"/>
                <a:gd name="T3" fmla="*/ 409 h 21600"/>
                <a:gd name="T4" fmla="*/ 612 w 21600"/>
                <a:gd name="T5" fmla="*/ 204 h 21600"/>
                <a:gd name="T6" fmla="*/ 1378 w 21600"/>
                <a:gd name="T7" fmla="*/ 409 h 21600"/>
                <a:gd name="T8" fmla="*/ 1072 w 21600"/>
                <a:gd name="T9" fmla="*/ 613 h 21600"/>
                <a:gd name="T10" fmla="*/ 766 w 21600"/>
                <a:gd name="T11" fmla="*/ 409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56 w 21600"/>
                <a:gd name="T19" fmla="*/ 3173 h 21600"/>
                <a:gd name="T20" fmla="*/ 18444 w 21600"/>
                <a:gd name="T21" fmla="*/ 1842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7817" y="5400"/>
                    <a:pt x="5400" y="7817"/>
                    <a:pt x="5400" y="10800"/>
                  </a:cubicBezTo>
                  <a:cubicBezTo>
                    <a:pt x="5399" y="10801"/>
                    <a:pt x="5400" y="10803"/>
                    <a:pt x="5400" y="10804"/>
                  </a:cubicBezTo>
                  <a:lnTo>
                    <a:pt x="0" y="10809"/>
                  </a:lnTo>
                  <a:cubicBezTo>
                    <a:pt x="0" y="10806"/>
                    <a:pt x="0" y="10803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-1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noFill/>
            <a:ln w="28575">
              <a:solidFill>
                <a:srgbClr val="0033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0976" name="Text Box 7"/>
            <p:cNvSpPr txBox="1">
              <a:spLocks noChangeArrowheads="1"/>
            </p:cNvSpPr>
            <p:nvPr/>
          </p:nvSpPr>
          <p:spPr bwMode="auto">
            <a:xfrm>
              <a:off x="1336" y="1298"/>
              <a:ext cx="180" cy="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1">
                  <a:ea typeface="ヒラギノ角ゴ Pro W3" pitchFamily="1" charset="-128"/>
                </a:rPr>
                <a:t>e</a:t>
              </a:r>
              <a:r>
                <a:rPr lang="nb-NO" b="1" baseline="30000">
                  <a:ea typeface="ヒラギノ角ゴ Pro W3" pitchFamily="1" charset="-128"/>
                </a:rPr>
                <a:t>-</a:t>
              </a:r>
            </a:p>
          </p:txBody>
        </p:sp>
        <p:sp>
          <p:nvSpPr>
            <p:cNvPr id="40977" name="Text Box 8"/>
            <p:cNvSpPr txBox="1">
              <a:spLocks noChangeArrowheads="1"/>
            </p:cNvSpPr>
            <p:nvPr/>
          </p:nvSpPr>
          <p:spPr bwMode="auto">
            <a:xfrm>
              <a:off x="1654" y="1389"/>
              <a:ext cx="181" cy="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1">
                  <a:ea typeface="ヒラギノ角ゴ Pro W3" pitchFamily="1" charset="-128"/>
                </a:rPr>
                <a:t>e</a:t>
              </a:r>
              <a:r>
                <a:rPr lang="nb-NO" b="1" baseline="30000">
                  <a:ea typeface="ヒラギノ角ゴ Pro W3" pitchFamily="1" charset="-128"/>
                </a:rPr>
                <a:t>-</a:t>
              </a:r>
            </a:p>
          </p:txBody>
        </p:sp>
        <p:sp>
          <p:nvSpPr>
            <p:cNvPr id="40978" name="Text Box 9"/>
            <p:cNvSpPr txBox="1">
              <a:spLocks noChangeArrowheads="1"/>
            </p:cNvSpPr>
            <p:nvPr/>
          </p:nvSpPr>
          <p:spPr bwMode="auto">
            <a:xfrm>
              <a:off x="1746" y="1661"/>
              <a:ext cx="180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1">
                  <a:ea typeface="ヒラギノ角ゴ Pro W3" pitchFamily="1" charset="-128"/>
                </a:rPr>
                <a:t>e</a:t>
              </a:r>
              <a:r>
                <a:rPr lang="nb-NO" b="1" baseline="30000">
                  <a:ea typeface="ヒラギノ角ゴ Pro W3" pitchFamily="1" charset="-128"/>
                </a:rPr>
                <a:t>-</a:t>
              </a:r>
            </a:p>
          </p:txBody>
        </p:sp>
        <p:sp>
          <p:nvSpPr>
            <p:cNvPr id="40979" name="Text Box 10"/>
            <p:cNvSpPr txBox="1">
              <a:spLocks noChangeArrowheads="1"/>
            </p:cNvSpPr>
            <p:nvPr/>
          </p:nvSpPr>
          <p:spPr bwMode="auto">
            <a:xfrm>
              <a:off x="1064" y="1328"/>
              <a:ext cx="180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1">
                  <a:ea typeface="ヒラギノ角ゴ Pro W3" pitchFamily="1" charset="-128"/>
                </a:rPr>
                <a:t>e</a:t>
              </a:r>
              <a:r>
                <a:rPr lang="nb-NO" b="1" baseline="30000">
                  <a:ea typeface="ヒラギノ角ゴ Pro W3" pitchFamily="1" charset="-128"/>
                </a:rPr>
                <a:t>-</a:t>
              </a:r>
            </a:p>
          </p:txBody>
        </p:sp>
        <p:sp>
          <p:nvSpPr>
            <p:cNvPr id="40980" name="Text Box 11"/>
            <p:cNvSpPr txBox="1">
              <a:spLocks noChangeArrowheads="1"/>
            </p:cNvSpPr>
            <p:nvPr/>
          </p:nvSpPr>
          <p:spPr bwMode="auto">
            <a:xfrm>
              <a:off x="839" y="1480"/>
              <a:ext cx="181" cy="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b="1">
                  <a:ea typeface="ヒラギノ角ゴ Pro W3" pitchFamily="1" charset="-128"/>
                </a:rPr>
                <a:t>e</a:t>
              </a:r>
              <a:r>
                <a:rPr lang="nb-NO" b="1" baseline="30000">
                  <a:ea typeface="ヒラギノ角ゴ Pro W3" pitchFamily="1" charset="-128"/>
                </a:rPr>
                <a:t>-</a:t>
              </a:r>
            </a:p>
          </p:txBody>
        </p:sp>
      </p:grpSp>
      <p:sp>
        <p:nvSpPr>
          <p:cNvPr id="40965" name="Text Box 12"/>
          <p:cNvSpPr txBox="1">
            <a:spLocks noChangeArrowheads="1"/>
          </p:cNvSpPr>
          <p:nvPr/>
        </p:nvSpPr>
        <p:spPr bwMode="auto">
          <a:xfrm>
            <a:off x="719138" y="3908425"/>
            <a:ext cx="1166812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3200" b="1">
                <a:ea typeface="ヒラギノ角ゴ Pro W3" pitchFamily="1" charset="-128"/>
              </a:rPr>
              <a:t>Mg</a:t>
            </a:r>
            <a:endParaRPr lang="nb-NO" sz="3200" b="1" baseline="30000">
              <a:ea typeface="ヒラギノ角ゴ Pro W3" pitchFamily="1" charset="-128"/>
            </a:endParaRPr>
          </a:p>
        </p:txBody>
      </p:sp>
      <p:sp>
        <p:nvSpPr>
          <p:cNvPr id="40966" name="Text Box 13"/>
          <p:cNvSpPr txBox="1">
            <a:spLocks noChangeArrowheads="1"/>
          </p:cNvSpPr>
          <p:nvPr/>
        </p:nvSpPr>
        <p:spPr bwMode="auto">
          <a:xfrm>
            <a:off x="3995738" y="4689475"/>
            <a:ext cx="1697037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3200" b="1">
                <a:ea typeface="ヒラギノ角ゴ Pro W3" pitchFamily="1" charset="-128"/>
              </a:rPr>
              <a:t>Cu</a:t>
            </a:r>
            <a:r>
              <a:rPr lang="nb-NO" sz="3200" b="1" baseline="30000">
                <a:ea typeface="ヒラギノ角ゴ Pro W3" pitchFamily="1" charset="-128"/>
              </a:rPr>
              <a:t>2+</a:t>
            </a:r>
          </a:p>
        </p:txBody>
      </p:sp>
      <p:sp>
        <p:nvSpPr>
          <p:cNvPr id="40967" name="Text Box 20"/>
          <p:cNvSpPr txBox="1">
            <a:spLocks noChangeArrowheads="1"/>
          </p:cNvSpPr>
          <p:nvPr/>
        </p:nvSpPr>
        <p:spPr bwMode="auto">
          <a:xfrm>
            <a:off x="4037013" y="5443538"/>
            <a:ext cx="14668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3200" b="1">
                <a:ea typeface="ヒラギノ角ゴ Pro W3" pitchFamily="1" charset="-128"/>
              </a:rPr>
              <a:t>SO</a:t>
            </a:r>
            <a:r>
              <a:rPr lang="nb-NO" sz="3200" b="1" baseline="-25000">
                <a:ea typeface="ヒラギノ角ゴ Pro W3" pitchFamily="1" charset="-128"/>
              </a:rPr>
              <a:t>4</a:t>
            </a:r>
            <a:r>
              <a:rPr lang="nb-NO" sz="3200" b="1" baseline="30000">
                <a:ea typeface="ヒラギノ角ゴ Pro W3" pitchFamily="1" charset="-128"/>
              </a:rPr>
              <a:t>2</a:t>
            </a:r>
            <a:r>
              <a:rPr lang="nb-NO" sz="3200" b="1" baseline="30000">
                <a:ea typeface="ヒラギノ角ゴ Pro W3" pitchFamily="1" charset="-128"/>
                <a:cs typeface="Arial" charset="0"/>
              </a:rPr>
              <a:t>–</a:t>
            </a:r>
          </a:p>
        </p:txBody>
      </p:sp>
      <p:sp>
        <p:nvSpPr>
          <p:cNvPr id="40968" name="Text Box 21"/>
          <p:cNvSpPr txBox="1">
            <a:spLocks noChangeArrowheads="1"/>
          </p:cNvSpPr>
          <p:nvPr/>
        </p:nvSpPr>
        <p:spPr bwMode="auto">
          <a:xfrm>
            <a:off x="719138" y="4657725"/>
            <a:ext cx="1697037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3200" b="1">
                <a:ea typeface="ヒラギノ角ゴ Pro W3" pitchFamily="1" charset="-128"/>
              </a:rPr>
              <a:t>Na</a:t>
            </a:r>
            <a:r>
              <a:rPr lang="nb-NO" sz="3200" b="1" baseline="30000">
                <a:ea typeface="ヒラギノ角ゴ Pro W3" pitchFamily="1" charset="-128"/>
              </a:rPr>
              <a:t>+</a:t>
            </a:r>
          </a:p>
        </p:txBody>
      </p:sp>
      <p:sp>
        <p:nvSpPr>
          <p:cNvPr id="40969" name="Text Box 23"/>
          <p:cNvSpPr txBox="1">
            <a:spLocks noChangeArrowheads="1"/>
          </p:cNvSpPr>
          <p:nvPr/>
        </p:nvSpPr>
        <p:spPr bwMode="auto">
          <a:xfrm>
            <a:off x="611188" y="5302250"/>
            <a:ext cx="21209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3200" b="1">
                <a:ea typeface="ヒラギノ角ゴ Pro W3" pitchFamily="1" charset="-128"/>
              </a:rPr>
              <a:t>SO</a:t>
            </a:r>
            <a:r>
              <a:rPr lang="nb-NO" sz="3200" b="1" baseline="-25000">
                <a:ea typeface="ヒラギノ角ゴ Pro W3" pitchFamily="1" charset="-128"/>
              </a:rPr>
              <a:t>4</a:t>
            </a:r>
            <a:r>
              <a:rPr lang="nb-NO" sz="3200" b="1" baseline="30000">
                <a:ea typeface="ヒラギノ角ゴ Pro W3" pitchFamily="1" charset="-128"/>
              </a:rPr>
              <a:t>2</a:t>
            </a:r>
            <a:r>
              <a:rPr lang="nb-NO" sz="3200" b="1" baseline="30000">
                <a:ea typeface="ヒラギノ角ゴ Pro W3" pitchFamily="1" charset="-128"/>
                <a:cs typeface="Arial" charset="0"/>
              </a:rPr>
              <a:t>–</a:t>
            </a:r>
          </a:p>
        </p:txBody>
      </p:sp>
      <p:sp>
        <p:nvSpPr>
          <p:cNvPr id="40970" name="AutoShape 25"/>
          <p:cNvSpPr>
            <a:spLocks noChangeArrowheads="1"/>
          </p:cNvSpPr>
          <p:nvPr/>
        </p:nvSpPr>
        <p:spPr bwMode="auto">
          <a:xfrm>
            <a:off x="1619250" y="4797425"/>
            <a:ext cx="2305050" cy="936625"/>
          </a:xfrm>
          <a:prstGeom prst="leftRightArrowCallout">
            <a:avLst>
              <a:gd name="adj1" fmla="val 25000"/>
              <a:gd name="adj2" fmla="val 25000"/>
              <a:gd name="adj3" fmla="val 30763"/>
              <a:gd name="adj4" fmla="val 50000"/>
            </a:avLst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 b="1"/>
              <a:t>Na</a:t>
            </a:r>
            <a:r>
              <a:rPr lang="nb-NO" b="1" baseline="30000"/>
              <a:t>+</a:t>
            </a:r>
            <a:r>
              <a:rPr lang="nb-NO" b="1"/>
              <a:t>  </a:t>
            </a:r>
          </a:p>
          <a:p>
            <a:pPr algn="ctr"/>
            <a:r>
              <a:rPr lang="nb-NO" b="1"/>
              <a:t>SO</a:t>
            </a:r>
            <a:r>
              <a:rPr lang="nb-NO" b="1" baseline="-25000"/>
              <a:t>4</a:t>
            </a:r>
            <a:r>
              <a:rPr lang="nb-NO" b="1" baseline="30000"/>
              <a:t>2–</a:t>
            </a:r>
            <a:endParaRPr lang="en-US" b="1" baseline="30000"/>
          </a:p>
        </p:txBody>
      </p:sp>
      <p:sp>
        <p:nvSpPr>
          <p:cNvPr id="40971" name="Rectangle 2"/>
          <p:cNvSpPr>
            <a:spLocks noGrp="1" noChangeArrowheads="1"/>
          </p:cNvSpPr>
          <p:nvPr>
            <p:ph type="title"/>
          </p:nvPr>
        </p:nvSpPr>
        <p:spPr>
          <a:xfrm>
            <a:off x="5865813" y="188913"/>
            <a:ext cx="3170237" cy="2303462"/>
          </a:xfrm>
        </p:spPr>
        <p:txBody>
          <a:bodyPr/>
          <a:lstStyle/>
          <a:p>
            <a:pPr algn="r"/>
            <a:r>
              <a:rPr lang="nb-NO" sz="3600" b="1" smtClean="0">
                <a:solidFill>
                  <a:schemeClr val="tx1"/>
                </a:solidFill>
              </a:rPr>
              <a:t>Et galvanisk element </a:t>
            </a:r>
            <a:br>
              <a:rPr lang="nb-NO" sz="3600" b="1" smtClean="0">
                <a:solidFill>
                  <a:schemeClr val="tx1"/>
                </a:solidFill>
              </a:rPr>
            </a:br>
            <a:r>
              <a:rPr lang="nb-NO" sz="3600" b="1" smtClean="0">
                <a:solidFill>
                  <a:schemeClr val="tx1"/>
                </a:solidFill>
              </a:rPr>
              <a:t>og  et batteri</a:t>
            </a:r>
          </a:p>
        </p:txBody>
      </p:sp>
      <p:sp>
        <p:nvSpPr>
          <p:cNvPr id="40972" name="Rectangle 26"/>
          <p:cNvSpPr>
            <a:spLocks noChangeArrowheads="1"/>
          </p:cNvSpPr>
          <p:nvPr/>
        </p:nvSpPr>
        <p:spPr bwMode="auto">
          <a:xfrm>
            <a:off x="1763713" y="5876925"/>
            <a:ext cx="19446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/>
              <a:t>saltbro</a:t>
            </a:r>
            <a:endParaRPr lang="en-US"/>
          </a:p>
        </p:txBody>
      </p:sp>
      <p:sp>
        <p:nvSpPr>
          <p:cNvPr id="40973" name="Rectangle 27"/>
          <p:cNvSpPr>
            <a:spLocks noChangeArrowheads="1"/>
          </p:cNvSpPr>
          <p:nvPr/>
        </p:nvSpPr>
        <p:spPr bwMode="auto">
          <a:xfrm>
            <a:off x="2195513" y="549275"/>
            <a:ext cx="19446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/>
              <a:t>leder</a:t>
            </a:r>
            <a:endParaRPr lang="en-US"/>
          </a:p>
        </p:txBody>
      </p:sp>
      <p:sp>
        <p:nvSpPr>
          <p:cNvPr id="40974" name="Rectangle 28"/>
          <p:cNvSpPr>
            <a:spLocks noChangeArrowheads="1"/>
          </p:cNvSpPr>
          <p:nvPr/>
        </p:nvSpPr>
        <p:spPr bwMode="auto">
          <a:xfrm>
            <a:off x="6011863" y="2492375"/>
            <a:ext cx="2987675" cy="366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800">
                <a:solidFill>
                  <a:srgbClr val="424242"/>
                </a:solidFill>
              </a:rPr>
              <a:t>Elektronene fra oksidasjonen av magnesiumen må gå gjennom dioden for å komme til kobbersulfatløsningen hvor reduksjonen skjer, reduksjon  av kobberioner til kobbermetall. </a:t>
            </a:r>
          </a:p>
          <a:p>
            <a:endParaRPr lang="nb-NO" sz="1800">
              <a:solidFill>
                <a:srgbClr val="424242"/>
              </a:solidFill>
            </a:endParaRPr>
          </a:p>
          <a:p>
            <a:r>
              <a:rPr lang="nb-NO" sz="1800">
                <a:solidFill>
                  <a:srgbClr val="424242"/>
                </a:solidFill>
              </a:rPr>
              <a:t>Ionene i saltbroen jevner ut ladningsforskjeller slik at vi får en strøm til å gå.</a:t>
            </a:r>
            <a:endParaRPr lang="en-US" sz="1800">
              <a:solidFill>
                <a:srgbClr val="42424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790B758E-C7A0-442E-BE4D-48E0F62796D7}" type="slidenum">
              <a:rPr lang="nb-NO"/>
              <a:pPr/>
              <a:t>27</a:t>
            </a:fld>
            <a:endParaRPr lang="nb-NO"/>
          </a:p>
        </p:txBody>
      </p: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363" y="3429000"/>
            <a:ext cx="4267200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429000"/>
            <a:ext cx="4267200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Rectangle 4"/>
          <p:cNvSpPr>
            <a:spLocks noChangeArrowheads="1"/>
          </p:cNvSpPr>
          <p:nvPr/>
        </p:nvSpPr>
        <p:spPr bwMode="auto">
          <a:xfrm>
            <a:off x="323850" y="5373688"/>
            <a:ext cx="44640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nb-NO" sz="1800">
                <a:ea typeface="ヒラギノ角ゴ Pro W3" pitchFamily="1" charset="-128"/>
              </a:rPr>
              <a:t>En dioden leder strøm bare en vei. </a:t>
            </a:r>
            <a:br>
              <a:rPr lang="nb-NO" sz="1800">
                <a:ea typeface="ヒラギノ角ゴ Pro W3" pitchFamily="1" charset="-128"/>
              </a:rPr>
            </a:br>
            <a:r>
              <a:rPr lang="nb-NO" sz="1800">
                <a:ea typeface="ヒラギノ角ゴ Pro W3" pitchFamily="1" charset="-128"/>
              </a:rPr>
              <a:t>Det korteste benet må kobles til negativ pol på batteriet for at dioden skal lyse.</a:t>
            </a:r>
          </a:p>
        </p:txBody>
      </p:sp>
      <p:sp>
        <p:nvSpPr>
          <p:cNvPr id="41990" name="Rectangle 5"/>
          <p:cNvSpPr>
            <a:spLocks noChangeArrowheads="1"/>
          </p:cNvSpPr>
          <p:nvPr/>
        </p:nvSpPr>
        <p:spPr bwMode="auto">
          <a:xfrm>
            <a:off x="4716463" y="5589588"/>
            <a:ext cx="43926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nb-NO" sz="1800">
                <a:ea typeface="ヒラギノ角ゴ Pro W3" pitchFamily="1" charset="-128"/>
              </a:rPr>
              <a:t>Det korte benet er bøyd. Brett magnesiumbiten rundt det bøyde benet.</a:t>
            </a:r>
          </a:p>
        </p:txBody>
      </p:sp>
      <p:pic>
        <p:nvPicPr>
          <p:cNvPr id="41991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980729"/>
            <a:ext cx="4319587" cy="230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2" name="Rectangle 7"/>
          <p:cNvSpPr>
            <a:spLocks noChangeArrowheads="1"/>
          </p:cNvSpPr>
          <p:nvPr/>
        </p:nvSpPr>
        <p:spPr bwMode="auto">
          <a:xfrm>
            <a:off x="4716463" y="1268413"/>
            <a:ext cx="2374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nb-NO" sz="1800">
                <a:ea typeface="ヒラギノ角ゴ Pro W3" pitchFamily="1" charset="-128"/>
              </a:rPr>
              <a:t>Natriumsulfatløsning</a:t>
            </a:r>
          </a:p>
        </p:txBody>
      </p:sp>
      <p:sp>
        <p:nvSpPr>
          <p:cNvPr id="41993" name="Rectangle 8"/>
          <p:cNvSpPr>
            <a:spLocks noChangeArrowheads="1"/>
          </p:cNvSpPr>
          <p:nvPr/>
        </p:nvSpPr>
        <p:spPr bwMode="auto">
          <a:xfrm>
            <a:off x="4718050" y="1844675"/>
            <a:ext cx="2374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nb-NO" sz="1800" dirty="0">
                <a:ea typeface="ヒラギノ角ゴ Pro W3" pitchFamily="1" charset="-128"/>
              </a:rPr>
              <a:t>Kobbersulfatløsning</a:t>
            </a:r>
          </a:p>
        </p:txBody>
      </p:sp>
      <p:sp>
        <p:nvSpPr>
          <p:cNvPr id="41994" name="Rectangle 9"/>
          <p:cNvSpPr>
            <a:spLocks noChangeArrowheads="1"/>
          </p:cNvSpPr>
          <p:nvPr/>
        </p:nvSpPr>
        <p:spPr bwMode="auto">
          <a:xfrm>
            <a:off x="1" y="508610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nb-NO" b="1" dirty="0">
                <a:ea typeface="ヒラギノ角ゴ Pro W3" pitchFamily="1" charset="-128"/>
              </a:rPr>
              <a:t>Hvordan kan vi få elektronene til å gå gjennom dioden</a:t>
            </a:r>
            <a:r>
              <a:rPr lang="nb-NO" b="1" dirty="0" smtClean="0">
                <a:ea typeface="ヒラギノ角ゴ Pro W3" pitchFamily="1" charset="-128"/>
              </a:rPr>
              <a:t>, slik </a:t>
            </a:r>
            <a:r>
              <a:rPr lang="nb-NO" b="1" dirty="0">
                <a:ea typeface="ヒラギノ角ゴ Pro W3" pitchFamily="1" charset="-128"/>
              </a:rPr>
              <a:t>at den lyser?</a:t>
            </a:r>
          </a:p>
        </p:txBody>
      </p:sp>
      <p:pic>
        <p:nvPicPr>
          <p:cNvPr id="41995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981075"/>
            <a:ext cx="4249738" cy="231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6" name="Rectangle 11"/>
          <p:cNvSpPr>
            <a:spLocks noChangeArrowheads="1"/>
          </p:cNvSpPr>
          <p:nvPr/>
        </p:nvSpPr>
        <p:spPr bwMode="auto">
          <a:xfrm>
            <a:off x="323850" y="1052513"/>
            <a:ext cx="41036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nb-NO" sz="1800">
                <a:solidFill>
                  <a:schemeClr val="bg1"/>
                </a:solidFill>
                <a:ea typeface="ヒラギノ角ゴ Pro W3" pitchFamily="1" charset="-128"/>
              </a:rPr>
              <a:t>Magnesium i kobersulfatløsning</a:t>
            </a:r>
          </a:p>
        </p:txBody>
      </p:sp>
      <p:sp>
        <p:nvSpPr>
          <p:cNvPr id="41997" name="Oval 12"/>
          <p:cNvSpPr>
            <a:spLocks noChangeArrowheads="1"/>
          </p:cNvSpPr>
          <p:nvPr/>
        </p:nvSpPr>
        <p:spPr bwMode="auto">
          <a:xfrm>
            <a:off x="4932363" y="3717925"/>
            <a:ext cx="431800" cy="431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nb-NO" sz="2000" b="1">
                <a:ea typeface="ヒラギノ角ゴ Pro W3" pitchFamily="1" charset="-128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D389946D-1800-4197-9279-3C8675E8508E}" type="slidenum">
              <a:rPr lang="nb-NO"/>
              <a:pPr/>
              <a:t>28</a:t>
            </a:fld>
            <a:endParaRPr lang="nb-NO"/>
          </a:p>
        </p:txBody>
      </p:sp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627335"/>
            <a:ext cx="4267200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9488" y="627335"/>
            <a:ext cx="3959225" cy="285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3795985"/>
            <a:ext cx="42672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7900" y="3795985"/>
            <a:ext cx="3960813" cy="287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5" name="Text Box 6"/>
          <p:cNvSpPr txBox="1">
            <a:spLocks noChangeArrowheads="1"/>
          </p:cNvSpPr>
          <p:nvPr/>
        </p:nvSpPr>
        <p:spPr bwMode="auto">
          <a:xfrm>
            <a:off x="827088" y="700360"/>
            <a:ext cx="3673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nb-NO" sz="1800">
                <a:ea typeface="ヒラギノ角ゴ Pro W3" pitchFamily="1" charset="-128"/>
              </a:rPr>
              <a:t>Legg et stykke tøy på hver side av plastbiten og hold dem fast</a:t>
            </a:r>
          </a:p>
        </p:txBody>
      </p:sp>
      <p:sp>
        <p:nvSpPr>
          <p:cNvPr id="43016" name="Text Box 7"/>
          <p:cNvSpPr txBox="1">
            <a:spLocks noChangeArrowheads="1"/>
          </p:cNvSpPr>
          <p:nvPr/>
        </p:nvSpPr>
        <p:spPr bwMode="auto">
          <a:xfrm>
            <a:off x="6372225" y="700360"/>
            <a:ext cx="230346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nb-NO" sz="1800">
                <a:ea typeface="ヒラギノ角ゴ Pro W3" pitchFamily="1" charset="-128"/>
              </a:rPr>
              <a:t>Sett dioden med ett ben på hver side av plasten</a:t>
            </a:r>
          </a:p>
        </p:txBody>
      </p:sp>
      <p:sp>
        <p:nvSpPr>
          <p:cNvPr id="43017" name="Text Box 8"/>
          <p:cNvSpPr txBox="1">
            <a:spLocks noChangeArrowheads="1"/>
          </p:cNvSpPr>
          <p:nvPr/>
        </p:nvSpPr>
        <p:spPr bwMode="auto">
          <a:xfrm>
            <a:off x="1403350" y="3867423"/>
            <a:ext cx="3095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nb-NO" sz="1800">
                <a:ea typeface="ヒラギノ角ゴ Pro W3" pitchFamily="1" charset="-128"/>
              </a:rPr>
              <a:t>Brett tøy over </a:t>
            </a:r>
            <a:br>
              <a:rPr lang="nb-NO" sz="1800">
                <a:ea typeface="ヒラギノ角ゴ Pro W3" pitchFamily="1" charset="-128"/>
              </a:rPr>
            </a:br>
            <a:r>
              <a:rPr lang="nb-NO" sz="1800">
                <a:ea typeface="ヒラギノ角ゴ Pro W3" pitchFamily="1" charset="-128"/>
              </a:rPr>
              <a:t>diodebena og hold fast</a:t>
            </a:r>
          </a:p>
        </p:txBody>
      </p:sp>
      <p:sp>
        <p:nvSpPr>
          <p:cNvPr id="43018" name="Text Box 9"/>
          <p:cNvSpPr txBox="1">
            <a:spLocks noChangeArrowheads="1"/>
          </p:cNvSpPr>
          <p:nvPr/>
        </p:nvSpPr>
        <p:spPr bwMode="auto">
          <a:xfrm>
            <a:off x="6227763" y="3875360"/>
            <a:ext cx="252095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nb-NO" sz="1800" dirty="0">
                <a:ea typeface="ヒラギノ角ゴ Pro W3" pitchFamily="1" charset="-128"/>
              </a:rPr>
              <a:t>Sett klypen slik at den holder alt på plass. Sett et merke på den siden hvor det er </a:t>
            </a:r>
            <a:r>
              <a:rPr lang="nb-NO" sz="1800" dirty="0" smtClean="0">
                <a:ea typeface="ヒラギノ角ゴ Pro W3" pitchFamily="1" charset="-128"/>
              </a:rPr>
              <a:t>magnesium.</a:t>
            </a:r>
            <a:endParaRPr lang="nb-NO" sz="1800" dirty="0">
              <a:ea typeface="ヒラギノ角ゴ Pro W3" pitchFamily="1" charset="-128"/>
            </a:endParaRPr>
          </a:p>
        </p:txBody>
      </p:sp>
      <p:sp>
        <p:nvSpPr>
          <p:cNvPr id="43019" name="Oval 10"/>
          <p:cNvSpPr>
            <a:spLocks noChangeArrowheads="1"/>
          </p:cNvSpPr>
          <p:nvPr/>
        </p:nvSpPr>
        <p:spPr bwMode="auto">
          <a:xfrm>
            <a:off x="395288" y="700360"/>
            <a:ext cx="431800" cy="431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nb-NO" sz="2000" b="1">
                <a:ea typeface="ヒラギノ角ゴ Pro W3" pitchFamily="1" charset="-128"/>
              </a:rPr>
              <a:t>2</a:t>
            </a:r>
          </a:p>
        </p:txBody>
      </p:sp>
      <p:sp>
        <p:nvSpPr>
          <p:cNvPr id="43020" name="Oval 11"/>
          <p:cNvSpPr>
            <a:spLocks noChangeArrowheads="1"/>
          </p:cNvSpPr>
          <p:nvPr/>
        </p:nvSpPr>
        <p:spPr bwMode="auto">
          <a:xfrm>
            <a:off x="4860925" y="3867423"/>
            <a:ext cx="431800" cy="431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nb-NO" sz="2000" b="1">
                <a:ea typeface="ヒラギノ角ゴ Pro W3" pitchFamily="1" charset="-128"/>
              </a:rPr>
              <a:t>5</a:t>
            </a:r>
          </a:p>
        </p:txBody>
      </p:sp>
      <p:sp>
        <p:nvSpPr>
          <p:cNvPr id="43021" name="Oval 12"/>
          <p:cNvSpPr>
            <a:spLocks noChangeArrowheads="1"/>
          </p:cNvSpPr>
          <p:nvPr/>
        </p:nvSpPr>
        <p:spPr bwMode="auto">
          <a:xfrm>
            <a:off x="395288" y="3867423"/>
            <a:ext cx="431800" cy="431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nb-NO" sz="2000" b="1">
                <a:ea typeface="ヒラギノ角ゴ Pro W3" pitchFamily="1" charset="-128"/>
              </a:rPr>
              <a:t>4</a:t>
            </a:r>
          </a:p>
        </p:txBody>
      </p:sp>
      <p:sp>
        <p:nvSpPr>
          <p:cNvPr id="43022" name="Oval 13"/>
          <p:cNvSpPr>
            <a:spLocks noChangeArrowheads="1"/>
          </p:cNvSpPr>
          <p:nvPr/>
        </p:nvSpPr>
        <p:spPr bwMode="auto">
          <a:xfrm>
            <a:off x="4859338" y="700360"/>
            <a:ext cx="431800" cy="431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nb-NO" sz="2000" b="1">
                <a:ea typeface="ヒラギノ角ゴ Pro W3" pitchFamily="1" charset="-128"/>
              </a:rPr>
              <a:t>3</a:t>
            </a:r>
          </a:p>
        </p:txBody>
      </p:sp>
      <p:sp>
        <p:nvSpPr>
          <p:cNvPr id="43023" name="Rectangle 14"/>
          <p:cNvSpPr>
            <a:spLocks noChangeArrowheads="1"/>
          </p:cNvSpPr>
          <p:nvPr/>
        </p:nvSpPr>
        <p:spPr bwMode="auto">
          <a:xfrm>
            <a:off x="6156325" y="5524773"/>
            <a:ext cx="360363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nb-NO" sz="1400">
                <a:ea typeface="ヒラギノ角ゴ Pro W3" pitchFamily="1" charset="-128"/>
              </a:rPr>
              <a:t>Mg</a:t>
            </a:r>
            <a:endParaRPr lang="en-US" sz="1400">
              <a:ea typeface="ヒラギノ角ゴ Pro W3" pitchFamily="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EE7CAA2-63DB-4F8A-8CE4-7E4738F24899}" type="slidenum">
              <a:rPr lang="nb-NO"/>
              <a:pPr/>
              <a:t>29</a:t>
            </a:fld>
            <a:endParaRPr lang="nb-NO"/>
          </a:p>
        </p:txBody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3677939"/>
            <a:ext cx="4176712" cy="291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695027"/>
            <a:ext cx="426720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677564"/>
            <a:ext cx="4176713" cy="271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3677939"/>
            <a:ext cx="4267200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9" name="Text Box 6"/>
          <p:cNvSpPr txBox="1">
            <a:spLocks noChangeArrowheads="1"/>
          </p:cNvSpPr>
          <p:nvPr/>
        </p:nvSpPr>
        <p:spPr bwMode="auto">
          <a:xfrm>
            <a:off x="1187450" y="725189"/>
            <a:ext cx="324008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nb-NO" sz="1800">
                <a:ea typeface="ヒラギノ角ゴ Pro W3" pitchFamily="1" charset="-128"/>
              </a:rPr>
              <a:t>Fukt tøyet på siden hvor magnesiumbiten er, med natriumsulfatløsning</a:t>
            </a:r>
          </a:p>
        </p:txBody>
      </p:sp>
      <p:sp>
        <p:nvSpPr>
          <p:cNvPr id="44040" name="Text Box 7"/>
          <p:cNvSpPr txBox="1">
            <a:spLocks noChangeArrowheads="1"/>
          </p:cNvSpPr>
          <p:nvPr/>
        </p:nvSpPr>
        <p:spPr bwMode="auto">
          <a:xfrm>
            <a:off x="4787900" y="2669877"/>
            <a:ext cx="4032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nb-NO" sz="1800">
                <a:ea typeface="ヒラギノ角ゴ Pro W3" pitchFamily="1" charset="-128"/>
              </a:rPr>
              <a:t>Fukt den smale tøybiten </a:t>
            </a:r>
            <a:br>
              <a:rPr lang="nb-NO" sz="1800">
                <a:ea typeface="ヒラギノ角ゴ Pro W3" pitchFamily="1" charset="-128"/>
              </a:rPr>
            </a:br>
            <a:r>
              <a:rPr lang="nb-NO" sz="1800">
                <a:ea typeface="ヒラギノ角ゴ Pro W3" pitchFamily="1" charset="-128"/>
              </a:rPr>
              <a:t>med natriumsulfatløsning (saltbro)</a:t>
            </a:r>
          </a:p>
        </p:txBody>
      </p:sp>
      <p:sp>
        <p:nvSpPr>
          <p:cNvPr id="44041" name="Text Box 8"/>
          <p:cNvSpPr txBox="1">
            <a:spLocks noChangeArrowheads="1"/>
          </p:cNvSpPr>
          <p:nvPr/>
        </p:nvSpPr>
        <p:spPr bwMode="auto">
          <a:xfrm>
            <a:off x="395288" y="5838527"/>
            <a:ext cx="4032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nb-NO" sz="1800">
                <a:ea typeface="ヒラギノ角ゴ Pro W3" pitchFamily="1" charset="-128"/>
              </a:rPr>
              <a:t>Fukt tøybiten på den andre siden, med kobbersulfatløsning</a:t>
            </a:r>
          </a:p>
        </p:txBody>
      </p:sp>
      <p:sp>
        <p:nvSpPr>
          <p:cNvPr id="44042" name="Oval 9"/>
          <p:cNvSpPr>
            <a:spLocks noChangeArrowheads="1"/>
          </p:cNvSpPr>
          <p:nvPr/>
        </p:nvSpPr>
        <p:spPr bwMode="auto">
          <a:xfrm>
            <a:off x="4787900" y="3749377"/>
            <a:ext cx="431800" cy="431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nb-NO" sz="2000" b="1">
                <a:ea typeface="ヒラギノ角ゴ Pro W3" pitchFamily="1" charset="-128"/>
              </a:rPr>
              <a:t>9</a:t>
            </a:r>
          </a:p>
        </p:txBody>
      </p:sp>
      <p:sp>
        <p:nvSpPr>
          <p:cNvPr id="44043" name="Oval 10"/>
          <p:cNvSpPr>
            <a:spLocks noChangeArrowheads="1"/>
          </p:cNvSpPr>
          <p:nvPr/>
        </p:nvSpPr>
        <p:spPr bwMode="auto">
          <a:xfrm>
            <a:off x="323850" y="3749377"/>
            <a:ext cx="431800" cy="431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nb-NO" sz="2000" b="1">
                <a:ea typeface="ヒラギノ角ゴ Pro W3" pitchFamily="1" charset="-128"/>
              </a:rPr>
              <a:t>8</a:t>
            </a:r>
          </a:p>
        </p:txBody>
      </p:sp>
      <p:sp>
        <p:nvSpPr>
          <p:cNvPr id="44044" name="Oval 11"/>
          <p:cNvSpPr>
            <a:spLocks noChangeArrowheads="1"/>
          </p:cNvSpPr>
          <p:nvPr/>
        </p:nvSpPr>
        <p:spPr bwMode="auto">
          <a:xfrm>
            <a:off x="4787900" y="798214"/>
            <a:ext cx="431800" cy="431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nb-NO" sz="2000" b="1">
                <a:ea typeface="ヒラギノ角ゴ Pro W3" pitchFamily="1" charset="-128"/>
              </a:rPr>
              <a:t>7</a:t>
            </a:r>
          </a:p>
        </p:txBody>
      </p:sp>
      <p:sp>
        <p:nvSpPr>
          <p:cNvPr id="44045" name="Oval 12"/>
          <p:cNvSpPr>
            <a:spLocks noChangeArrowheads="1"/>
          </p:cNvSpPr>
          <p:nvPr/>
        </p:nvSpPr>
        <p:spPr bwMode="auto">
          <a:xfrm>
            <a:off x="468313" y="798214"/>
            <a:ext cx="431800" cy="431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nb-NO" sz="2000" b="1">
                <a:ea typeface="ヒラギノ角ゴ Pro W3" pitchFamily="1" charset="-128"/>
              </a:rPr>
              <a:t>6</a:t>
            </a:r>
          </a:p>
        </p:txBody>
      </p:sp>
      <p:sp>
        <p:nvSpPr>
          <p:cNvPr id="44046" name="Line 13"/>
          <p:cNvSpPr>
            <a:spLocks noChangeShapeType="1"/>
          </p:cNvSpPr>
          <p:nvPr/>
        </p:nvSpPr>
        <p:spPr bwMode="auto">
          <a:xfrm flipV="1">
            <a:off x="7667625" y="1949152"/>
            <a:ext cx="360363" cy="7921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44047" name="Text Box 14"/>
          <p:cNvSpPr txBox="1">
            <a:spLocks noChangeArrowheads="1"/>
          </p:cNvSpPr>
          <p:nvPr/>
        </p:nvSpPr>
        <p:spPr bwMode="auto">
          <a:xfrm>
            <a:off x="4716463" y="5838527"/>
            <a:ext cx="403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nb-NO" sz="1800">
                <a:ea typeface="ヒラギノ角ゴ Pro W3" pitchFamily="1" charset="-128"/>
              </a:rPr>
              <a:t>Snu klypen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9CA2809-7FCF-482C-8429-93F7EBC9DA63}" type="slidenum">
              <a:rPr lang="nb-NO"/>
              <a:pPr/>
              <a:t>30</a:t>
            </a:fld>
            <a:endParaRPr lang="nb-NO"/>
          </a:p>
        </p:txBody>
      </p:sp>
      <p:pic>
        <p:nvPicPr>
          <p:cNvPr id="450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620985"/>
            <a:ext cx="426720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3716610"/>
            <a:ext cx="426720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25975" y="620985"/>
            <a:ext cx="426720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6463" y="3718198"/>
            <a:ext cx="4176712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3" name="Text Box 6"/>
          <p:cNvSpPr txBox="1">
            <a:spLocks noChangeArrowheads="1"/>
          </p:cNvSpPr>
          <p:nvPr/>
        </p:nvSpPr>
        <p:spPr bwMode="auto">
          <a:xfrm>
            <a:off x="323850" y="2564085"/>
            <a:ext cx="417671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nb-NO" sz="1800">
                <a:ea typeface="ヒラギノ角ゴ Pro W3" pitchFamily="1" charset="-128"/>
              </a:rPr>
              <a:t>Legg den smale tøybiten ved siden av klypen, på den siden hvor det er magnesium</a:t>
            </a:r>
          </a:p>
        </p:txBody>
      </p:sp>
      <p:sp>
        <p:nvSpPr>
          <p:cNvPr id="45064" name="Text Box 7"/>
          <p:cNvSpPr txBox="1">
            <a:spLocks noChangeArrowheads="1"/>
          </p:cNvSpPr>
          <p:nvPr/>
        </p:nvSpPr>
        <p:spPr bwMode="auto">
          <a:xfrm>
            <a:off x="4643438" y="713060"/>
            <a:ext cx="41751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nb-NO" sz="1800">
                <a:ea typeface="ヒラギノ角ゴ Pro W3" pitchFamily="1" charset="-128"/>
              </a:rPr>
              <a:t>Løft opp klypen og brett den løse enden av den smale tøybiten ned på den andre siden</a:t>
            </a:r>
          </a:p>
        </p:txBody>
      </p:sp>
      <p:sp>
        <p:nvSpPr>
          <p:cNvPr id="45065" name="Text Box 8"/>
          <p:cNvSpPr txBox="1">
            <a:spLocks noChangeArrowheads="1"/>
          </p:cNvSpPr>
          <p:nvPr/>
        </p:nvSpPr>
        <p:spPr bwMode="auto">
          <a:xfrm>
            <a:off x="2914650" y="3788048"/>
            <a:ext cx="15128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nb-NO" sz="1800">
                <a:ea typeface="ヒラギノ角ゴ Pro W3" pitchFamily="1" charset="-128"/>
              </a:rPr>
              <a:t>Dioden lyser</a:t>
            </a:r>
          </a:p>
        </p:txBody>
      </p:sp>
      <p:sp>
        <p:nvSpPr>
          <p:cNvPr id="45066" name="Text Box 9"/>
          <p:cNvSpPr txBox="1">
            <a:spLocks noChangeArrowheads="1"/>
          </p:cNvSpPr>
          <p:nvPr/>
        </p:nvSpPr>
        <p:spPr bwMode="auto">
          <a:xfrm>
            <a:off x="6227763" y="3788048"/>
            <a:ext cx="25923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nb-NO" sz="1800">
                <a:ea typeface="ヒラギノ角ゴ Pro W3" pitchFamily="1" charset="-128"/>
              </a:rPr>
              <a:t>Se på dioden ovenfra</a:t>
            </a:r>
          </a:p>
        </p:txBody>
      </p:sp>
      <p:sp>
        <p:nvSpPr>
          <p:cNvPr id="45067" name="Oval 10"/>
          <p:cNvSpPr>
            <a:spLocks noChangeArrowheads="1"/>
          </p:cNvSpPr>
          <p:nvPr/>
        </p:nvSpPr>
        <p:spPr bwMode="auto">
          <a:xfrm>
            <a:off x="4787900" y="3788048"/>
            <a:ext cx="431800" cy="431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nb-NO" sz="2000" b="1">
                <a:ea typeface="ヒラギノ角ゴ Pro W3" pitchFamily="1" charset="-128"/>
              </a:rPr>
              <a:t>13</a:t>
            </a:r>
          </a:p>
        </p:txBody>
      </p:sp>
      <p:sp>
        <p:nvSpPr>
          <p:cNvPr id="45068" name="Oval 11"/>
          <p:cNvSpPr>
            <a:spLocks noChangeArrowheads="1"/>
          </p:cNvSpPr>
          <p:nvPr/>
        </p:nvSpPr>
        <p:spPr bwMode="auto">
          <a:xfrm>
            <a:off x="323850" y="3788048"/>
            <a:ext cx="431800" cy="431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nb-NO" sz="2000" b="1">
                <a:ea typeface="ヒラギノ角ゴ Pro W3" pitchFamily="1" charset="-128"/>
              </a:rPr>
              <a:t>12</a:t>
            </a:r>
          </a:p>
        </p:txBody>
      </p:sp>
      <p:sp>
        <p:nvSpPr>
          <p:cNvPr id="45069" name="Oval 12"/>
          <p:cNvSpPr>
            <a:spLocks noChangeArrowheads="1"/>
          </p:cNvSpPr>
          <p:nvPr/>
        </p:nvSpPr>
        <p:spPr bwMode="auto">
          <a:xfrm>
            <a:off x="4716463" y="692423"/>
            <a:ext cx="431800" cy="431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nb-NO" sz="2000" b="1">
                <a:ea typeface="ヒラギノ角ゴ Pro W3" pitchFamily="1" charset="-128"/>
              </a:rPr>
              <a:t>11</a:t>
            </a:r>
          </a:p>
        </p:txBody>
      </p:sp>
      <p:sp>
        <p:nvSpPr>
          <p:cNvPr id="45070" name="Oval 13"/>
          <p:cNvSpPr>
            <a:spLocks noChangeArrowheads="1"/>
          </p:cNvSpPr>
          <p:nvPr/>
        </p:nvSpPr>
        <p:spPr bwMode="auto">
          <a:xfrm>
            <a:off x="323850" y="692423"/>
            <a:ext cx="431800" cy="431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nb-NO" sz="2000" b="1">
                <a:ea typeface="ヒラギノ角ゴ Pro W3" pitchFamily="1" charset="-128"/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A809CAE-CBEA-4EC8-8E63-AD81CB2587A2}" type="slidenum">
              <a:rPr lang="nb-NO"/>
              <a:pPr/>
              <a:t>31</a:t>
            </a:fld>
            <a:endParaRPr lang="nb-NO"/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3575" y="693439"/>
            <a:ext cx="5581650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4" name="AutoShape 3"/>
          <p:cNvSpPr>
            <a:spLocks noChangeArrowheads="1"/>
          </p:cNvSpPr>
          <p:nvPr/>
        </p:nvSpPr>
        <p:spPr bwMode="auto">
          <a:xfrm>
            <a:off x="6732588" y="620414"/>
            <a:ext cx="792162" cy="360363"/>
          </a:xfrm>
          <a:prstGeom prst="wedgeRoundRectCallout">
            <a:avLst>
              <a:gd name="adj1" fmla="val -58819"/>
              <a:gd name="adj2" fmla="val 139426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nb-NO" sz="1400" b="1">
                <a:ea typeface="ヒラギノ角ゴ Pro W3" pitchFamily="1" charset="-128"/>
              </a:rPr>
              <a:t>diode</a:t>
            </a:r>
            <a:endParaRPr lang="en-US" sz="1400" b="1">
              <a:ea typeface="ヒラギノ角ゴ Pro W3" pitchFamily="1" charset="-128"/>
            </a:endParaRPr>
          </a:p>
        </p:txBody>
      </p:sp>
      <p:pic>
        <p:nvPicPr>
          <p:cNvPr id="46085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4293889"/>
            <a:ext cx="2808288" cy="193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6" name="AutoShape 12"/>
          <p:cNvSpPr>
            <a:spLocks noChangeArrowheads="1"/>
          </p:cNvSpPr>
          <p:nvPr/>
        </p:nvSpPr>
        <p:spPr bwMode="auto">
          <a:xfrm>
            <a:off x="7885113" y="5228927"/>
            <a:ext cx="1223962" cy="576262"/>
          </a:xfrm>
          <a:prstGeom prst="wedgeRoundRectCallout">
            <a:avLst>
              <a:gd name="adj1" fmla="val -537551"/>
              <a:gd name="adj2" fmla="val -79477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nb-NO" sz="1400" b="1">
                <a:ea typeface="ヒラギノ角ゴ Pro W3" pitchFamily="1" charset="-128"/>
              </a:rPr>
              <a:t>Lengste diodeben</a:t>
            </a:r>
            <a:endParaRPr lang="en-US" sz="1400" b="1">
              <a:ea typeface="ヒラギノ角ゴ Pro W3" pitchFamily="1" charset="-128"/>
            </a:endParaRPr>
          </a:p>
        </p:txBody>
      </p:sp>
      <p:sp>
        <p:nvSpPr>
          <p:cNvPr id="46087" name="AutoShape 13"/>
          <p:cNvSpPr>
            <a:spLocks noChangeArrowheads="1"/>
          </p:cNvSpPr>
          <p:nvPr/>
        </p:nvSpPr>
        <p:spPr bwMode="auto">
          <a:xfrm>
            <a:off x="107950" y="6021089"/>
            <a:ext cx="1582738" cy="576263"/>
          </a:xfrm>
          <a:prstGeom prst="wedgeRoundRectCallout">
            <a:avLst>
              <a:gd name="adj1" fmla="val 54713"/>
              <a:gd name="adj2" fmla="val -22631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nb-NO" sz="1400" b="1">
                <a:ea typeface="ヒラギノ角ゴ Pro W3" pitchFamily="1" charset="-128"/>
              </a:rPr>
              <a:t>Korteste diodeben</a:t>
            </a:r>
            <a:endParaRPr lang="en-US" sz="1400" b="1">
              <a:ea typeface="ヒラギノ角ゴ Pro W3" pitchFamily="1" charset="-128"/>
            </a:endParaRPr>
          </a:p>
        </p:txBody>
      </p:sp>
      <p:sp>
        <p:nvSpPr>
          <p:cNvPr id="46088" name="AutoShape 14"/>
          <p:cNvSpPr>
            <a:spLocks noChangeArrowheads="1"/>
          </p:cNvSpPr>
          <p:nvPr/>
        </p:nvSpPr>
        <p:spPr bwMode="auto">
          <a:xfrm>
            <a:off x="4356100" y="5660727"/>
            <a:ext cx="2376488" cy="360362"/>
          </a:xfrm>
          <a:prstGeom prst="wedgeRoundRectCallout">
            <a:avLst>
              <a:gd name="adj1" fmla="val 64162"/>
              <a:gd name="adj2" fmla="val -375111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nb-NO" sz="1400" b="1">
                <a:ea typeface="ヒラギノ角ゴ Pro W3" pitchFamily="1" charset="-128"/>
              </a:rPr>
              <a:t>Korteste diodeben</a:t>
            </a:r>
            <a:endParaRPr lang="en-US" sz="1400" b="1">
              <a:ea typeface="ヒラギノ角ゴ Pro W3" pitchFamily="1" charset="-128"/>
            </a:endParaRPr>
          </a:p>
        </p:txBody>
      </p:sp>
      <p:sp>
        <p:nvSpPr>
          <p:cNvPr id="46089" name="AutoShape 16"/>
          <p:cNvSpPr>
            <a:spLocks noChangeArrowheads="1"/>
          </p:cNvSpPr>
          <p:nvPr/>
        </p:nvSpPr>
        <p:spPr bwMode="auto">
          <a:xfrm>
            <a:off x="611188" y="3284239"/>
            <a:ext cx="2376487" cy="360363"/>
          </a:xfrm>
          <a:prstGeom prst="wedgeRoundRectCallout">
            <a:avLst>
              <a:gd name="adj1" fmla="val -24884"/>
              <a:gd name="adj2" fmla="val 39713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nb-NO" sz="1400" b="1">
                <a:ea typeface="ヒラギノ角ゴ Pro W3" pitchFamily="1" charset="-128"/>
              </a:rPr>
              <a:t>natriumsulfatløsning</a:t>
            </a:r>
            <a:endParaRPr lang="en-US" sz="1400" b="1">
              <a:ea typeface="ヒラギノ角ゴ Pro W3" pitchFamily="1" charset="-128"/>
            </a:endParaRPr>
          </a:p>
        </p:txBody>
      </p:sp>
      <p:sp>
        <p:nvSpPr>
          <p:cNvPr id="46090" name="AutoShape 17"/>
          <p:cNvSpPr>
            <a:spLocks noChangeArrowheads="1"/>
          </p:cNvSpPr>
          <p:nvPr/>
        </p:nvSpPr>
        <p:spPr bwMode="auto">
          <a:xfrm>
            <a:off x="611188" y="3284239"/>
            <a:ext cx="2376487" cy="360363"/>
          </a:xfrm>
          <a:prstGeom prst="wedgeRoundRectCallout">
            <a:avLst>
              <a:gd name="adj1" fmla="val 24681"/>
              <a:gd name="adj2" fmla="val 42797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nb-NO" sz="1400" b="1">
                <a:ea typeface="ヒラギノ角ゴ Pro W3" pitchFamily="1" charset="-128"/>
              </a:rPr>
              <a:t>natriumsulfatløsning</a:t>
            </a:r>
            <a:endParaRPr lang="en-US" sz="1400" b="1">
              <a:ea typeface="ヒラギノ角ゴ Pro W3" pitchFamily="1" charset="-128"/>
            </a:endParaRPr>
          </a:p>
        </p:txBody>
      </p:sp>
      <p:sp>
        <p:nvSpPr>
          <p:cNvPr id="46091" name="AutoShape 18"/>
          <p:cNvSpPr>
            <a:spLocks noChangeArrowheads="1"/>
          </p:cNvSpPr>
          <p:nvPr/>
        </p:nvSpPr>
        <p:spPr bwMode="auto">
          <a:xfrm>
            <a:off x="1258888" y="980777"/>
            <a:ext cx="2376487" cy="360362"/>
          </a:xfrm>
          <a:prstGeom prst="wedgeRoundRectCallout">
            <a:avLst>
              <a:gd name="adj1" fmla="val 111926"/>
              <a:gd name="adj2" fmla="val 397579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nb-NO" sz="1400" b="1">
                <a:ea typeface="ヒラギノ角ゴ Pro W3" pitchFamily="1" charset="-128"/>
              </a:rPr>
              <a:t>natriumsulfatløsning</a:t>
            </a:r>
            <a:endParaRPr lang="en-US" sz="1400" b="1">
              <a:ea typeface="ヒラギノ角ゴ Pro W3" pitchFamily="1" charset="-128"/>
            </a:endParaRPr>
          </a:p>
        </p:txBody>
      </p:sp>
      <p:sp>
        <p:nvSpPr>
          <p:cNvPr id="46092" name="AutoShape 19"/>
          <p:cNvSpPr>
            <a:spLocks noChangeArrowheads="1"/>
          </p:cNvSpPr>
          <p:nvPr/>
        </p:nvSpPr>
        <p:spPr bwMode="auto">
          <a:xfrm>
            <a:off x="1258888" y="980777"/>
            <a:ext cx="2376487" cy="360362"/>
          </a:xfrm>
          <a:prstGeom prst="wedgeRoundRectCallout">
            <a:avLst>
              <a:gd name="adj1" fmla="val 77056"/>
              <a:gd name="adj2" fmla="val 64339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nb-NO" sz="1400" b="1">
                <a:ea typeface="ヒラギノ角ゴ Pro W3" pitchFamily="1" charset="-128"/>
              </a:rPr>
              <a:t>natriumsulfatløsning</a:t>
            </a:r>
            <a:endParaRPr lang="en-US" sz="1400" b="1">
              <a:ea typeface="ヒラギノ角ゴ Pro W3" pitchFamily="1" charset="-128"/>
            </a:endParaRPr>
          </a:p>
        </p:txBody>
      </p:sp>
      <p:sp>
        <p:nvSpPr>
          <p:cNvPr id="46093" name="AutoShape 10"/>
          <p:cNvSpPr>
            <a:spLocks noChangeArrowheads="1"/>
          </p:cNvSpPr>
          <p:nvPr/>
        </p:nvSpPr>
        <p:spPr bwMode="auto">
          <a:xfrm>
            <a:off x="107950" y="6021089"/>
            <a:ext cx="1943100" cy="576263"/>
          </a:xfrm>
          <a:prstGeom prst="wedgeRoundRectCallout">
            <a:avLst>
              <a:gd name="adj1" fmla="val 146241"/>
              <a:gd name="adj2" fmla="val -394352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nb-NO" sz="1400" b="1">
                <a:ea typeface="ヒラギノ角ゴ Pro W3" pitchFamily="1" charset="-128"/>
              </a:rPr>
              <a:t>Korteste diodeben med Mg</a:t>
            </a:r>
            <a:endParaRPr lang="en-US" sz="1400" b="1">
              <a:ea typeface="ヒラギノ角ゴ Pro W3" pitchFamily="1" charset="-128"/>
            </a:endParaRPr>
          </a:p>
        </p:txBody>
      </p:sp>
      <p:sp>
        <p:nvSpPr>
          <p:cNvPr id="46094" name="AutoShape 7"/>
          <p:cNvSpPr>
            <a:spLocks noChangeArrowheads="1"/>
          </p:cNvSpPr>
          <p:nvPr/>
        </p:nvSpPr>
        <p:spPr bwMode="auto">
          <a:xfrm>
            <a:off x="7885113" y="5228927"/>
            <a:ext cx="1223962" cy="576262"/>
          </a:xfrm>
          <a:prstGeom prst="wedgeRoundRectCallout">
            <a:avLst>
              <a:gd name="adj1" fmla="val -37940"/>
              <a:gd name="adj2" fmla="val -212810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nb-NO" sz="1400" b="1">
                <a:ea typeface="ヒラギノ角ゴ Pro W3" pitchFamily="1" charset="-128"/>
              </a:rPr>
              <a:t>Lengste diodeben</a:t>
            </a:r>
            <a:endParaRPr lang="en-US" sz="1400" b="1">
              <a:ea typeface="ヒラギノ角ゴ Pro W3" pitchFamily="1" charset="-128"/>
            </a:endParaRPr>
          </a:p>
        </p:txBody>
      </p:sp>
      <p:sp>
        <p:nvSpPr>
          <p:cNvPr id="46095" name="AutoShape 15"/>
          <p:cNvSpPr>
            <a:spLocks noChangeArrowheads="1"/>
          </p:cNvSpPr>
          <p:nvPr/>
        </p:nvSpPr>
        <p:spPr bwMode="auto">
          <a:xfrm>
            <a:off x="4356100" y="5660727"/>
            <a:ext cx="2376488" cy="360362"/>
          </a:xfrm>
          <a:prstGeom prst="wedgeRoundRectCallout">
            <a:avLst>
              <a:gd name="adj1" fmla="val -158685"/>
              <a:gd name="adj2" fmla="val -113435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nb-NO" sz="1400" b="1">
                <a:ea typeface="ヒラギノ角ゴ Pro W3" pitchFamily="1" charset="-128"/>
              </a:rPr>
              <a:t>kobbersulfatløsning</a:t>
            </a:r>
            <a:endParaRPr lang="en-US" sz="1400" b="1">
              <a:ea typeface="ヒラギノ角ゴ Pro W3" pitchFamily="1" charset="-128"/>
            </a:endParaRPr>
          </a:p>
        </p:txBody>
      </p:sp>
      <p:sp>
        <p:nvSpPr>
          <p:cNvPr id="46096" name="TextBox 15"/>
          <p:cNvSpPr txBox="1">
            <a:spLocks noChangeArrowheads="1"/>
          </p:cNvSpPr>
          <p:nvPr/>
        </p:nvSpPr>
        <p:spPr bwMode="auto">
          <a:xfrm>
            <a:off x="6372225" y="6236989"/>
            <a:ext cx="2592388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1200"/>
              <a:t>Figur: Kosmos SF side 75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153400" cy="1143000"/>
          </a:xfrm>
        </p:spPr>
        <p:txBody>
          <a:bodyPr/>
          <a:lstStyle/>
          <a:p>
            <a:r>
              <a:rPr lang="nb-NO" dirty="0" smtClean="0"/>
              <a:t>Polare og upolare stoffer i </a:t>
            </a:r>
            <a:r>
              <a:rPr lang="nb-NO" dirty="0" err="1" smtClean="0"/>
              <a:t>sminkefjerner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7. mars 2012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4570B-A8F6-6446-855F-DC93C3B8F5F3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6" name="Rectangle 8"/>
          <p:cNvSpPr txBox="1">
            <a:spLocks noChangeArrowheads="1"/>
          </p:cNvSpPr>
          <p:nvPr/>
        </p:nvSpPr>
        <p:spPr>
          <a:xfrm>
            <a:off x="4938713" y="2360613"/>
            <a:ext cx="3771900" cy="3148012"/>
          </a:xfrm>
          <a:prstGeom prst="rect">
            <a:avLst/>
          </a:prstGeom>
        </p:spPr>
        <p:txBody>
          <a:bodyPr/>
          <a:lstStyle/>
          <a:p>
            <a:pPr marL="381000" marR="0" lvl="0" indent="-381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Observer og noter når du</a:t>
            </a:r>
          </a:p>
          <a:p>
            <a:pPr marL="762000" marR="0" lvl="1" indent="-3048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6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tilsetter vannet dråpevis</a:t>
            </a:r>
          </a:p>
          <a:p>
            <a:pPr marL="762000" marR="0" lvl="1" indent="-3048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6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rister og lar røret stå</a:t>
            </a:r>
          </a:p>
          <a:p>
            <a:pPr marL="381000" marR="0" lvl="0" indent="-381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Observer og noter når du</a:t>
            </a:r>
          </a:p>
          <a:p>
            <a:pPr marL="762000" marR="0" lvl="1" indent="-3048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6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tilsetter etanolen dråpevis, forsiktig</a:t>
            </a:r>
          </a:p>
          <a:p>
            <a:pPr marL="762000" marR="0" lvl="1" indent="-3048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nb-NO" sz="16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rister og lar røret stå</a:t>
            </a:r>
          </a:p>
          <a:p>
            <a:pPr marL="381000" marR="0" lvl="0" indent="-3810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Beskriv hva som løses/ikke løses i hva og forklar hvorfor</a:t>
            </a: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7" name="Group 14"/>
          <p:cNvGrpSpPr>
            <a:grpSpLocks/>
          </p:cNvGrpSpPr>
          <p:nvPr/>
        </p:nvGrpSpPr>
        <p:grpSpPr bwMode="auto">
          <a:xfrm>
            <a:off x="358775" y="4352925"/>
            <a:ext cx="4632325" cy="1609725"/>
            <a:chOff x="2604" y="995"/>
            <a:chExt cx="2918" cy="1014"/>
          </a:xfrm>
        </p:grpSpPr>
        <p:pic>
          <p:nvPicPr>
            <p:cNvPr id="8" name="Picture 10" descr="aktivitet_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604" y="1009"/>
              <a:ext cx="2795" cy="1000"/>
            </a:xfrm>
            <a:prstGeom prst="rect">
              <a:avLst/>
            </a:prstGeom>
            <a:noFill/>
          </p:spPr>
        </p:pic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3029" y="995"/>
              <a:ext cx="8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400" b="1"/>
                <a:t>Parafinolje</a:t>
              </a:r>
              <a:endParaRPr lang="en-US" sz="1400" b="1"/>
            </a:p>
          </p:txBody>
        </p:sp>
        <p:sp>
          <p:nvSpPr>
            <p:cNvPr id="10" name="Text Box 12"/>
            <p:cNvSpPr txBox="1">
              <a:spLocks noChangeArrowheads="1"/>
            </p:cNvSpPr>
            <p:nvPr/>
          </p:nvSpPr>
          <p:spPr bwMode="auto">
            <a:xfrm>
              <a:off x="3646" y="1369"/>
              <a:ext cx="187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nb-NO" sz="1400" b="1"/>
                <a:t>Etanol med blå konditorfarge</a:t>
              </a:r>
              <a:endParaRPr lang="en-US" sz="1400" b="1"/>
            </a:p>
          </p:txBody>
        </p:sp>
        <p:sp>
          <p:nvSpPr>
            <p:cNvPr id="11" name="Text Box 13"/>
            <p:cNvSpPr txBox="1">
              <a:spLocks noChangeArrowheads="1"/>
            </p:cNvSpPr>
            <p:nvPr/>
          </p:nvSpPr>
          <p:spPr bwMode="auto">
            <a:xfrm>
              <a:off x="3449" y="1761"/>
              <a:ext cx="40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400" b="1"/>
                <a:t>vann</a:t>
              </a:r>
              <a:endParaRPr lang="en-US" sz="1400" b="1"/>
            </a:p>
          </p:txBody>
        </p:sp>
      </p:grpSp>
      <p:pic>
        <p:nvPicPr>
          <p:cNvPr id="12" name="Picture 16" descr="makeup_fjern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39838" y="1987550"/>
            <a:ext cx="2857500" cy="2192338"/>
          </a:xfrm>
          <a:prstGeom prst="rect">
            <a:avLst/>
          </a:prstGeom>
          <a:noFill/>
          <a:ln/>
        </p:spPr>
      </p:pic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420" y="5305747"/>
            <a:ext cx="1394876" cy="1313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236296" y="5721350"/>
            <a:ext cx="1440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smtClean="0"/>
              <a:t>Blå konditorfarge</a:t>
            </a:r>
            <a:endParaRPr lang="nb-NO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20688"/>
            <a:ext cx="8443664" cy="1143000"/>
          </a:xfrm>
        </p:spPr>
        <p:txBody>
          <a:bodyPr/>
          <a:lstStyle/>
          <a:p>
            <a:r>
              <a:rPr lang="nb-NO" dirty="0"/>
              <a:t>Polare og </a:t>
            </a:r>
            <a:r>
              <a:rPr lang="nb-NO" dirty="0" err="1"/>
              <a:t>upolare</a:t>
            </a:r>
            <a:r>
              <a:rPr lang="nb-NO" dirty="0"/>
              <a:t> </a:t>
            </a:r>
            <a:r>
              <a:rPr lang="nb-NO" dirty="0" smtClean="0"/>
              <a:t>stoffer </a:t>
            </a:r>
            <a:r>
              <a:rPr lang="nb-NO" dirty="0"/>
              <a:t>i </a:t>
            </a:r>
            <a:r>
              <a:rPr lang="nb-NO" dirty="0" err="1"/>
              <a:t>sminkefjerner</a:t>
            </a:r>
            <a:endParaRPr lang="en-US" dirty="0"/>
          </a:p>
        </p:txBody>
      </p:sp>
      <p:sp>
        <p:nvSpPr>
          <p:cNvPr id="132110" name="Rectangle 14"/>
          <p:cNvSpPr>
            <a:spLocks noGrp="1" noChangeArrowheads="1"/>
          </p:cNvSpPr>
          <p:nvPr>
            <p:ph type="body" sz="half" idx="1"/>
          </p:nvPr>
        </p:nvSpPr>
        <p:spPr>
          <a:xfrm>
            <a:off x="4932040" y="4586064"/>
            <a:ext cx="3311566" cy="2299320"/>
          </a:xfrm>
        </p:spPr>
        <p:txBody>
          <a:bodyPr/>
          <a:lstStyle/>
          <a:p>
            <a:r>
              <a:rPr lang="nb-NO" sz="2000" dirty="0"/>
              <a:t>Løselighet</a:t>
            </a:r>
          </a:p>
          <a:p>
            <a:pPr lvl="1"/>
            <a:r>
              <a:rPr lang="nb-NO" sz="1600" dirty="0"/>
              <a:t>Hydrokarboner</a:t>
            </a:r>
          </a:p>
          <a:p>
            <a:pPr lvl="1"/>
            <a:r>
              <a:rPr lang="nb-NO" sz="1600" dirty="0" smtClean="0"/>
              <a:t>Alkoholer</a:t>
            </a:r>
          </a:p>
          <a:p>
            <a:pPr lvl="1"/>
            <a:r>
              <a:rPr lang="nb-NO" sz="1600" dirty="0" smtClean="0"/>
              <a:t>Vann </a:t>
            </a:r>
            <a:endParaRPr lang="nb-NO" sz="1600" dirty="0"/>
          </a:p>
          <a:p>
            <a:r>
              <a:rPr lang="nb-NO" sz="2000" dirty="0" smtClean="0"/>
              <a:t>Tetthet</a:t>
            </a:r>
          </a:p>
          <a:p>
            <a:r>
              <a:rPr lang="nb-NO" sz="2000" dirty="0" smtClean="0"/>
              <a:t>Innledning til emulsjoner</a:t>
            </a:r>
            <a:endParaRPr lang="nb-NO" sz="2000" dirty="0"/>
          </a:p>
        </p:txBody>
      </p:sp>
      <p:pic>
        <p:nvPicPr>
          <p:cNvPr id="7" name="Picture 9" descr="Bilde 0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3609" y="4725144"/>
            <a:ext cx="2708203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 descr="IMG_175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52078" y="1772816"/>
            <a:ext cx="4536504" cy="264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05" y="1772816"/>
            <a:ext cx="1413933" cy="2813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772816"/>
            <a:ext cx="1250279" cy="2813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7BFE2FDB-A189-44F7-B91D-C117DD5F74CD}" type="slidenum">
              <a:rPr lang="nb-NO"/>
              <a:pPr/>
              <a:t>34</a:t>
            </a:fld>
            <a:endParaRPr lang="nb-NO"/>
          </a:p>
        </p:txBody>
      </p:sp>
      <p:sp>
        <p:nvSpPr>
          <p:cNvPr id="12295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351837" cy="1143000"/>
          </a:xfrm>
        </p:spPr>
        <p:txBody>
          <a:bodyPr/>
          <a:lstStyle/>
          <a:p>
            <a:r>
              <a:rPr lang="nb-NO" smtClean="0"/>
              <a:t>Noen eksempler på ”sminkefjerner”</a:t>
            </a:r>
            <a:endParaRPr lang="en-US" smtClean="0"/>
          </a:p>
        </p:txBody>
      </p:sp>
      <p:sp>
        <p:nvSpPr>
          <p:cNvPr id="1229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188" y="1844675"/>
            <a:ext cx="2784475" cy="549275"/>
          </a:xfrm>
        </p:spPr>
        <p:txBody>
          <a:bodyPr/>
          <a:lstStyle/>
          <a:p>
            <a:pPr>
              <a:buFontTx/>
              <a:buNone/>
            </a:pPr>
            <a:r>
              <a:rPr lang="nb-NO" b="1" smtClean="0">
                <a:solidFill>
                  <a:srgbClr val="003366"/>
                </a:solidFill>
                <a:latin typeface="Arial" charset="0"/>
              </a:rPr>
              <a:t>Vann og såpe</a:t>
            </a:r>
            <a:endParaRPr lang="en-US" sz="2400" smtClean="0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1229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456238" y="2068513"/>
            <a:ext cx="1852612" cy="79216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nb-NO" b="1" smtClean="0">
                <a:solidFill>
                  <a:srgbClr val="003366"/>
                </a:solidFill>
                <a:latin typeface="Arial" charset="0"/>
              </a:rPr>
              <a:t>To-fase</a:t>
            </a:r>
            <a:endParaRPr lang="nb-NO" sz="2400" smtClean="0">
              <a:solidFill>
                <a:srgbClr val="003366"/>
              </a:solidFill>
              <a:latin typeface="Arial" charset="0"/>
            </a:endParaRPr>
          </a:p>
        </p:txBody>
      </p:sp>
      <p:graphicFrame>
        <p:nvGraphicFramePr>
          <p:cNvPr id="12290" name="Object 5"/>
          <p:cNvGraphicFramePr>
            <a:graphicFrameLocks noChangeAspect="1"/>
          </p:cNvGraphicFramePr>
          <p:nvPr/>
        </p:nvGraphicFramePr>
        <p:xfrm>
          <a:off x="3132138" y="1412875"/>
          <a:ext cx="985837" cy="209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4" name="Photo Editor Photo" r:id="rId3" imgW="1380952" imgH="2933333" progId="">
                  <p:embed/>
                </p:oleObj>
              </mc:Choice>
              <mc:Fallback>
                <p:oleObj name="Photo Editor Photo" r:id="rId3" imgW="1380952" imgH="2933333" progId="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1412875"/>
                        <a:ext cx="985837" cy="209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6"/>
          <p:cNvGraphicFramePr>
            <a:graphicFrameLocks noChangeAspect="1"/>
          </p:cNvGraphicFramePr>
          <p:nvPr/>
        </p:nvGraphicFramePr>
        <p:xfrm>
          <a:off x="1476375" y="3500438"/>
          <a:ext cx="857250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5" name="Photo Editor Photo" r:id="rId5" imgW="857143" imgH="1905266" progId="">
                  <p:embed/>
                </p:oleObj>
              </mc:Choice>
              <mc:Fallback>
                <p:oleObj name="Photo Editor Photo" r:id="rId5" imgW="857143" imgH="1905266" progId="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3500438"/>
                        <a:ext cx="857250" cy="190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Object 7"/>
          <p:cNvGraphicFramePr>
            <a:graphicFrameLocks noChangeAspect="1"/>
          </p:cNvGraphicFramePr>
          <p:nvPr/>
        </p:nvGraphicFramePr>
        <p:xfrm>
          <a:off x="5292725" y="3284538"/>
          <a:ext cx="1285875" cy="244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6" name="Photo Editor Photo" r:id="rId7" imgW="1171429" imgH="2228571" progId="">
                  <p:embed/>
                </p:oleObj>
              </mc:Choice>
              <mc:Fallback>
                <p:oleObj name="Photo Editor Photo" r:id="rId7" imgW="1171429" imgH="2228571" progId="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3284538"/>
                        <a:ext cx="1285875" cy="244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7019925" y="1484313"/>
            <a:ext cx="1728788" cy="3673475"/>
            <a:chOff x="3535" y="1198"/>
            <a:chExt cx="1170" cy="2676"/>
          </a:xfrm>
        </p:grpSpPr>
        <p:graphicFrame>
          <p:nvGraphicFramePr>
            <p:cNvPr id="12293" name="Object 9"/>
            <p:cNvGraphicFramePr>
              <a:graphicFrameLocks noChangeAspect="1"/>
            </p:cNvGraphicFramePr>
            <p:nvPr/>
          </p:nvGraphicFramePr>
          <p:xfrm>
            <a:off x="3535" y="1198"/>
            <a:ext cx="1170" cy="26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337" name="Bitmap Image" r:id="rId9" imgW="1857143" imgH="4247619" progId="PBrush">
                    <p:embed/>
                  </p:oleObj>
                </mc:Choice>
                <mc:Fallback>
                  <p:oleObj name="Bitmap Image" r:id="rId9" imgW="1857143" imgH="4247619" progId="PBrush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35" y="1198"/>
                          <a:ext cx="1170" cy="26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02" name="Text Box 10"/>
            <p:cNvSpPr txBox="1">
              <a:spLocks noChangeArrowheads="1"/>
            </p:cNvSpPr>
            <p:nvPr/>
          </p:nvSpPr>
          <p:spPr bwMode="auto">
            <a:xfrm>
              <a:off x="3752" y="3240"/>
              <a:ext cx="785" cy="49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nb-NO" sz="1200" b="1">
                  <a:ea typeface="ヒラギノ角ゴ Pro W3" pitchFamily="1" charset="-128"/>
                </a:rPr>
                <a:t>Ingredienser: Vann, parafinolje, etanol, farge</a:t>
              </a:r>
              <a:r>
                <a:rPr lang="nb-NO" sz="1200">
                  <a:ea typeface="ヒラギノ角ゴ Pro W3" pitchFamily="1" charset="-128"/>
                </a:rPr>
                <a:t> </a:t>
              </a:r>
              <a:endParaRPr lang="en-US" sz="1200">
                <a:ea typeface="ヒラギノ角ゴ Pro W3" pitchFamily="1" charset="-128"/>
              </a:endParaRPr>
            </a:p>
          </p:txBody>
        </p:sp>
      </p:grp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3203575" y="3933825"/>
            <a:ext cx="2087563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b="1">
                <a:solidFill>
                  <a:srgbClr val="003366"/>
                </a:solidFill>
                <a:ea typeface="ヒラギノ角ゴ Pro W3" pitchFamily="1" charset="-128"/>
              </a:rPr>
              <a:t>Emulsjoner</a:t>
            </a:r>
          </a:p>
          <a:p>
            <a:pPr lvl="1"/>
            <a:r>
              <a:rPr lang="nb-NO" sz="1600">
                <a:solidFill>
                  <a:srgbClr val="424242"/>
                </a:solidFill>
                <a:ea typeface="ヒラギノ角ゴ Pro W3" pitchFamily="1" charset="-128"/>
              </a:rPr>
              <a:t>Rensemelk = </a:t>
            </a:r>
          </a:p>
          <a:p>
            <a:pPr lvl="1"/>
            <a:r>
              <a:rPr lang="nb-NO" sz="1600">
                <a:solidFill>
                  <a:srgbClr val="424242"/>
                </a:solidFill>
                <a:ea typeface="ヒラギノ角ゴ Pro W3" pitchFamily="1" charset="-128"/>
              </a:rPr>
              <a:t>”enkel krem” med dobbelt dose vann og kanskje litt glyserol</a:t>
            </a: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468313" y="3789363"/>
            <a:ext cx="14414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nb-NO" sz="2800" b="1">
                <a:solidFill>
                  <a:srgbClr val="003366"/>
                </a:solidFill>
              </a:rPr>
              <a:t>Olje</a:t>
            </a:r>
            <a:endParaRPr lang="en-US">
              <a:solidFill>
                <a:srgbClr val="003366"/>
              </a:solidFill>
            </a:endParaRPr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250825" y="5999163"/>
            <a:ext cx="399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nb-NO" sz="1400" b="1"/>
              <a:t>Nettsted med ”alt om kosmetikk”:  </a:t>
            </a:r>
            <a:r>
              <a:rPr lang="nb-NO" sz="1400" b="1">
                <a:hlinkClick r:id="rId11"/>
              </a:rPr>
              <a:t>shenet.se</a:t>
            </a:r>
            <a:r>
              <a:rPr lang="nb-NO" sz="1400" b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918654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239000" y="5995988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39E6806E-2001-4711-9B1E-948ABF9A509F}" type="slidenum">
              <a:rPr lang="nb-NO"/>
              <a:pPr/>
              <a:t>35</a:t>
            </a:fld>
            <a:endParaRPr lang="nb-NO"/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En enkel krem</a:t>
            </a:r>
            <a:endParaRPr lang="en-US" smtClean="0"/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188" y="1557338"/>
            <a:ext cx="5256212" cy="37496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b-NO" sz="2400" smtClean="0">
                <a:latin typeface="Arial" charset="0"/>
              </a:rPr>
              <a:t>1 del stearin</a:t>
            </a:r>
          </a:p>
          <a:p>
            <a:pPr>
              <a:lnSpc>
                <a:spcPct val="90000"/>
              </a:lnSpc>
            </a:pPr>
            <a:r>
              <a:rPr lang="nb-NO" sz="2400" smtClean="0">
                <a:latin typeface="Arial" charset="0"/>
              </a:rPr>
              <a:t>2 deler olje</a:t>
            </a:r>
          </a:p>
          <a:p>
            <a:pPr>
              <a:lnSpc>
                <a:spcPct val="90000"/>
              </a:lnSpc>
            </a:pPr>
            <a:r>
              <a:rPr lang="nb-NO" sz="2400" smtClean="0">
                <a:latin typeface="Arial" charset="0"/>
              </a:rPr>
              <a:t>6 deler vann</a:t>
            </a:r>
          </a:p>
          <a:p>
            <a:pPr>
              <a:lnSpc>
                <a:spcPct val="90000"/>
              </a:lnSpc>
            </a:pPr>
            <a:r>
              <a:rPr lang="nb-NO" sz="2400" smtClean="0">
                <a:latin typeface="Arial" charset="0"/>
              </a:rPr>
              <a:t>1 kryddermål natron per dL blanding</a:t>
            </a:r>
          </a:p>
          <a:p>
            <a:pPr>
              <a:lnSpc>
                <a:spcPct val="90000"/>
              </a:lnSpc>
            </a:pPr>
            <a:r>
              <a:rPr lang="nb-NO" sz="2400" smtClean="0">
                <a:latin typeface="Arial" charset="0"/>
              </a:rPr>
              <a:t>(1/4 kryddermål natriumbenzoat )</a:t>
            </a:r>
          </a:p>
          <a:p>
            <a:pPr>
              <a:lnSpc>
                <a:spcPct val="90000"/>
              </a:lnSpc>
            </a:pPr>
            <a:r>
              <a:rPr lang="nb-NO" sz="2400" smtClean="0">
                <a:latin typeface="Arial" charset="0"/>
              </a:rPr>
              <a:t>Farge (konditorfarge tilsettes vannet)</a:t>
            </a:r>
          </a:p>
          <a:p>
            <a:pPr>
              <a:lnSpc>
                <a:spcPct val="90000"/>
              </a:lnSpc>
            </a:pPr>
            <a:r>
              <a:rPr lang="nb-NO" sz="2400" smtClean="0">
                <a:latin typeface="Arial" charset="0"/>
              </a:rPr>
              <a:t>Lukt (eteriske oljer tilsettes når kremen er noe avkjølt)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6084888" y="1557338"/>
          <a:ext cx="2659062" cy="368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7" name="Photo Editor Photo" r:id="rId3" imgW="2000000" imgH="2771429" progId="">
                  <p:embed/>
                </p:oleObj>
              </mc:Choice>
              <mc:Fallback>
                <p:oleObj name="Photo Editor Photo" r:id="rId3" imgW="2000000" imgH="2771429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888" y="1557338"/>
                        <a:ext cx="2659062" cy="3684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Text Box 5"/>
          <p:cNvSpPr txBox="1">
            <a:spLocks noChangeArrowheads="1"/>
          </p:cNvSpPr>
          <p:nvPr/>
        </p:nvSpPr>
        <p:spPr bwMode="auto">
          <a:xfrm>
            <a:off x="971550" y="5584825"/>
            <a:ext cx="73088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 dirty="0">
                <a:ea typeface="ヒラギノ角ゴ Pro W3" pitchFamily="1" charset="-128"/>
              </a:rPr>
              <a:t>Bland alle ingrediensene, unntatt natron, i et beger og varm på vannbad til all stearinen er helt smeltet. Tilsett natron og rør godt til kremen er helt </a:t>
            </a:r>
            <a:r>
              <a:rPr lang="nb-NO" sz="1600" dirty="0" smtClean="0">
                <a:ea typeface="ヒラギノ角ゴ Pro W3" pitchFamily="1" charset="-128"/>
              </a:rPr>
              <a:t>kald.</a:t>
            </a:r>
            <a:endParaRPr lang="en-US" sz="1600" dirty="0">
              <a:ea typeface="ヒラギノ角ゴ Pro W3" pitchFamily="1" charset="-12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1059F3C-0885-4A01-9DD7-49ABD9BF1C0B}" type="slidenum">
              <a:rPr lang="nb-NO"/>
              <a:pPr/>
              <a:t>36</a:t>
            </a:fld>
            <a:endParaRPr lang="nb-NO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5203825" cy="1143000"/>
          </a:xfrm>
        </p:spPr>
        <p:txBody>
          <a:bodyPr/>
          <a:lstStyle/>
          <a:p>
            <a:r>
              <a:rPr lang="nb-NO" smtClean="0"/>
              <a:t>Lotion = tynn krem</a:t>
            </a:r>
            <a:endParaRPr lang="en-US" smtClean="0"/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1870075"/>
            <a:ext cx="6337300" cy="422275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nb-NO" sz="2400" smtClean="0">
                <a:latin typeface="Arial" charset="0"/>
              </a:rPr>
              <a:t>Lag Bodylotion eller Rensemelk </a:t>
            </a:r>
          </a:p>
          <a:p>
            <a:pPr>
              <a:lnSpc>
                <a:spcPct val="90000"/>
              </a:lnSpc>
            </a:pPr>
            <a:r>
              <a:rPr lang="nb-NO" sz="2400" smtClean="0">
                <a:latin typeface="Arial" charset="0"/>
              </a:rPr>
              <a:t>Bruk oppskriften til ”En enkel krem” </a:t>
            </a:r>
          </a:p>
          <a:p>
            <a:pPr>
              <a:lnSpc>
                <a:spcPct val="90000"/>
              </a:lnSpc>
            </a:pPr>
            <a:r>
              <a:rPr lang="nb-NO" sz="2400" smtClean="0">
                <a:latin typeface="Arial" charset="0"/>
              </a:rPr>
              <a:t>Benytt dobbelt(?) så mye vann</a:t>
            </a:r>
            <a:br>
              <a:rPr lang="nb-NO" sz="2400" smtClean="0">
                <a:latin typeface="Arial" charset="0"/>
              </a:rPr>
            </a:br>
            <a:r>
              <a:rPr lang="nb-NO" sz="2400" smtClean="0">
                <a:latin typeface="Arial" charset="0"/>
              </a:rPr>
              <a:t/>
            </a:r>
            <a:br>
              <a:rPr lang="nb-NO" sz="2400" smtClean="0">
                <a:latin typeface="Arial" charset="0"/>
              </a:rPr>
            </a:br>
            <a:endParaRPr lang="nb-NO" sz="2400" smtClean="0">
              <a:latin typeface="Arial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nb-NO" sz="2400" smtClean="0">
                <a:latin typeface="Arial" charset="0"/>
              </a:rPr>
              <a:t>En forskerspireoppgave? Variér parametre:</a:t>
            </a:r>
            <a:endParaRPr lang="en-US" sz="2400" smtClean="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nb-NO" sz="2400" smtClean="0">
                <a:latin typeface="Arial" charset="0"/>
              </a:rPr>
              <a:t>vannmengde</a:t>
            </a:r>
          </a:p>
          <a:p>
            <a:pPr>
              <a:lnSpc>
                <a:spcPct val="90000"/>
              </a:lnSpc>
            </a:pPr>
            <a:r>
              <a:rPr lang="nb-NO" sz="2400" smtClean="0">
                <a:latin typeface="Arial" charset="0"/>
              </a:rPr>
              <a:t>mengden natriumhydrogenkarbonat</a:t>
            </a:r>
          </a:p>
          <a:p>
            <a:pPr>
              <a:lnSpc>
                <a:spcPct val="90000"/>
              </a:lnSpc>
            </a:pPr>
            <a:r>
              <a:rPr lang="nb-NO" sz="2400" smtClean="0">
                <a:latin typeface="Arial" charset="0"/>
              </a:rPr>
              <a:t>erstatt stearin med  stearinsyre</a:t>
            </a:r>
          </a:p>
          <a:p>
            <a:pPr>
              <a:lnSpc>
                <a:spcPct val="90000"/>
              </a:lnSpc>
            </a:pPr>
            <a:r>
              <a:rPr lang="nb-NO" sz="2400" smtClean="0">
                <a:latin typeface="Arial" charset="0"/>
              </a:rPr>
              <a:t>bruk andre typer olje/matolje/delfiafett</a:t>
            </a: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7019925" y="2009775"/>
          <a:ext cx="1768475" cy="336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9" name="Photo Editor Photo" r:id="rId3" imgW="1171429" imgH="2228571" progId="">
                  <p:embed/>
                </p:oleObj>
              </mc:Choice>
              <mc:Fallback>
                <p:oleObj name="Photo Editor Photo" r:id="rId3" imgW="1171429" imgH="2228571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9925" y="2009775"/>
                        <a:ext cx="1768475" cy="336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96659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3ADC109-EF86-4FEB-93C8-C3D49CADCC10}" type="slidenum">
              <a:rPr lang="nb-NO"/>
              <a:pPr/>
              <a:t>37</a:t>
            </a:fld>
            <a:endParaRPr lang="nb-NO"/>
          </a:p>
        </p:txBody>
      </p:sp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Stearinsyre og stearin </a:t>
            </a:r>
            <a:endParaRPr lang="en-US" smtClean="0"/>
          </a:p>
        </p:txBody>
      </p:sp>
      <p:graphicFrame>
        <p:nvGraphicFramePr>
          <p:cNvPr id="8194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539750" y="3689499"/>
          <a:ext cx="5649913" cy="276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4" name="Chem3D XML" r:id="rId3" imgW="5649416" imgH="2764608" progId="">
                  <p:embed/>
                </p:oleObj>
              </mc:Choice>
              <mc:Fallback>
                <p:oleObj name="Chem3D XML" r:id="rId3" imgW="5649416" imgH="2764608" progId="">
                  <p:embed/>
                  <p:pic>
                    <p:nvPicPr>
                      <p:cNvPr id="0" name="Picture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3689499"/>
                        <a:ext cx="5649913" cy="2763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4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2949575" y="1656259"/>
          <a:ext cx="6194425" cy="2636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5" name="Chem3D XML" r:id="rId5" imgW="6490818" imgH="2764608" progId="">
                  <p:embed/>
                </p:oleObj>
              </mc:Choice>
              <mc:Fallback>
                <p:oleObj name="Chem3D XML" r:id="rId5" imgW="6490818" imgH="2764608" progId="">
                  <p:embed/>
                  <p:pic>
                    <p:nvPicPr>
                      <p:cNvPr id="0" name="Picture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9575" y="1656259"/>
                        <a:ext cx="6194425" cy="2636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99158A3-403E-489A-A5D4-9E893A1F17DD}" type="slidenum">
              <a:rPr lang="nb-NO"/>
              <a:pPr/>
              <a:t>38</a:t>
            </a:fld>
            <a:endParaRPr lang="nb-NO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Stearinsyre - stearat</a:t>
            </a:r>
            <a:endParaRPr lang="en-US" smtClean="0"/>
          </a:p>
        </p:txBody>
      </p:sp>
      <p:graphicFrame>
        <p:nvGraphicFramePr>
          <p:cNvPr id="9218" name="Object 3"/>
          <p:cNvGraphicFramePr>
            <a:graphicFrameLocks noChangeAspect="1"/>
          </p:cNvGraphicFramePr>
          <p:nvPr/>
        </p:nvGraphicFramePr>
        <p:xfrm>
          <a:off x="900113" y="3789363"/>
          <a:ext cx="4740275" cy="187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8" name="Chem3D XML" r:id="rId3" imgW="2984975" imgH="1282137" progId="">
                  <p:embed/>
                </p:oleObj>
              </mc:Choice>
              <mc:Fallback>
                <p:oleObj name="Chem3D XML" r:id="rId3" imgW="2984975" imgH="1282137" progId="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789363"/>
                        <a:ext cx="4740275" cy="187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4"/>
          <p:cNvGraphicFramePr>
            <a:graphicFrameLocks noChangeAspect="1"/>
          </p:cNvGraphicFramePr>
          <p:nvPr/>
        </p:nvGraphicFramePr>
        <p:xfrm>
          <a:off x="3419475" y="1916113"/>
          <a:ext cx="4773613" cy="205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9" name="Chem3D XML" r:id="rId5" imgW="3005008" imgH="1401947" progId="">
                  <p:embed/>
                </p:oleObj>
              </mc:Choice>
              <mc:Fallback>
                <p:oleObj name="Chem3D XML" r:id="rId5" imgW="3005008" imgH="1401947" progId="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1916113"/>
                        <a:ext cx="4773613" cy="205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Rectangle 5"/>
          <p:cNvSpPr>
            <a:spLocks noChangeArrowheads="1"/>
          </p:cNvSpPr>
          <p:nvPr/>
        </p:nvSpPr>
        <p:spPr bwMode="auto">
          <a:xfrm>
            <a:off x="6372225" y="1916113"/>
            <a:ext cx="12303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/>
              <a:t>Stearinsyre</a:t>
            </a:r>
          </a:p>
        </p:txBody>
      </p:sp>
      <p:sp>
        <p:nvSpPr>
          <p:cNvPr id="9223" name="Rectangle 6"/>
          <p:cNvSpPr>
            <a:spLocks noChangeArrowheads="1"/>
          </p:cNvSpPr>
          <p:nvPr/>
        </p:nvSpPr>
        <p:spPr bwMode="auto">
          <a:xfrm>
            <a:off x="1258888" y="5157788"/>
            <a:ext cx="1184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/>
              <a:t>Stearat-ion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A837B21-C9E9-4EA1-B768-763220F8C4F4}" type="slidenum">
              <a:rPr lang="nb-NO"/>
              <a:pPr/>
              <a:t>39</a:t>
            </a:fld>
            <a:endParaRPr lang="nb-NO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187450" y="3644900"/>
          <a:ext cx="5741988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2" name="CS ChemDraw Drawing" r:id="rId3" imgW="6442560" imgH="995760" progId="">
                  <p:embed/>
                </p:oleObj>
              </mc:Choice>
              <mc:Fallback>
                <p:oleObj name="CS ChemDraw Drawing" r:id="rId3" imgW="6442560" imgH="995760" progId="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3644900"/>
                        <a:ext cx="5741988" cy="88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1535113" y="2111375"/>
          <a:ext cx="4176712" cy="190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3" name="Chem3D XML" r:id="rId5" imgW="5589316" imgH="2543533" progId="">
                  <p:embed/>
                </p:oleObj>
              </mc:Choice>
              <mc:Fallback>
                <p:oleObj name="Chem3D XML" r:id="rId5" imgW="5589316" imgH="2543533" progId="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5113" y="2111375"/>
                        <a:ext cx="4176712" cy="190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331913" y="4973638"/>
            <a:ext cx="5257800" cy="217487"/>
            <a:chOff x="839" y="3133"/>
            <a:chExt cx="3312" cy="137"/>
          </a:xfrm>
        </p:grpSpPr>
        <p:sp>
          <p:nvSpPr>
            <p:cNvPr id="10249" name="Line 5"/>
            <p:cNvSpPr>
              <a:spLocks noChangeShapeType="1"/>
            </p:cNvSpPr>
            <p:nvPr/>
          </p:nvSpPr>
          <p:spPr bwMode="auto">
            <a:xfrm>
              <a:off x="839" y="3203"/>
              <a:ext cx="317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250" name="Oval 6"/>
            <p:cNvSpPr>
              <a:spLocks noChangeArrowheads="1"/>
            </p:cNvSpPr>
            <p:nvPr/>
          </p:nvSpPr>
          <p:spPr bwMode="auto">
            <a:xfrm>
              <a:off x="4014" y="3133"/>
              <a:ext cx="137" cy="13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5435600" y="5399088"/>
            <a:ext cx="2132013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nb-NO" sz="1800"/>
              <a:t>Hydrofil del</a:t>
            </a:r>
          </a:p>
          <a:p>
            <a:pPr algn="ctr" eaLnBrk="1" hangingPunct="1">
              <a:spcBef>
                <a:spcPct val="50000"/>
              </a:spcBef>
            </a:pPr>
            <a:r>
              <a:rPr lang="nb-NO" sz="1800"/>
              <a:t>(polar eller ladet)</a:t>
            </a:r>
            <a:endParaRPr lang="en-US" sz="1800"/>
          </a:p>
        </p:txBody>
      </p:sp>
      <p:sp>
        <p:nvSpPr>
          <p:cNvPr id="10247" name="Text Box 8"/>
          <p:cNvSpPr txBox="1">
            <a:spLocks noChangeArrowheads="1"/>
          </p:cNvSpPr>
          <p:nvPr/>
        </p:nvSpPr>
        <p:spPr bwMode="auto">
          <a:xfrm>
            <a:off x="2095500" y="5400675"/>
            <a:ext cx="1817688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nb-NO" sz="1800"/>
              <a:t>Hydrofob del</a:t>
            </a:r>
          </a:p>
          <a:p>
            <a:pPr algn="ctr" eaLnBrk="1" hangingPunct="1">
              <a:spcBef>
                <a:spcPct val="50000"/>
              </a:spcBef>
            </a:pPr>
            <a:r>
              <a:rPr lang="nb-NO" sz="1800"/>
              <a:t>(upolar)</a:t>
            </a:r>
            <a:endParaRPr lang="en-US" sz="1800"/>
          </a:p>
        </p:txBody>
      </p:sp>
      <p:sp>
        <p:nvSpPr>
          <p:cNvPr id="10248" name="Rectangle 9"/>
          <p:cNvSpPr>
            <a:spLocks noChangeArrowheads="1"/>
          </p:cNvSpPr>
          <p:nvPr/>
        </p:nvSpPr>
        <p:spPr bwMode="auto">
          <a:xfrm>
            <a:off x="395288" y="333375"/>
            <a:ext cx="84661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nb-NO" sz="4000">
                <a:solidFill>
                  <a:schemeClr val="tx2"/>
                </a:solidFill>
                <a:latin typeface="Georgia" pitchFamily="18" charset="0"/>
              </a:rPr>
              <a:t>Emulgator: Stearation - såpeanion</a:t>
            </a:r>
            <a:endParaRPr lang="en-US" sz="4000">
              <a:solidFill>
                <a:schemeClr val="tx2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8F840DE-6D21-4965-B959-4CF0E8F22E31}" type="slidenum">
              <a:rPr lang="nb-NO"/>
              <a:pPr/>
              <a:t>40</a:t>
            </a:fld>
            <a:endParaRPr lang="nb-NO"/>
          </a:p>
        </p:txBody>
      </p:sp>
      <p:sp>
        <p:nvSpPr>
          <p:cNvPr id="114690" name="Line 2"/>
          <p:cNvSpPr>
            <a:spLocks noChangeShapeType="1"/>
          </p:cNvSpPr>
          <p:nvPr/>
        </p:nvSpPr>
        <p:spPr bwMode="auto">
          <a:xfrm>
            <a:off x="4213225" y="1628775"/>
            <a:ext cx="503238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39750" y="2533650"/>
            <a:ext cx="7059613" cy="3065463"/>
            <a:chOff x="505" y="1676"/>
            <a:chExt cx="4447" cy="1931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505" y="1676"/>
              <a:ext cx="2136" cy="1625"/>
              <a:chOff x="505" y="1676"/>
              <a:chExt cx="2136" cy="1625"/>
            </a:xfrm>
          </p:grpSpPr>
          <p:sp>
            <p:nvSpPr>
              <p:cNvPr id="25644" name="Rectangle 5"/>
              <p:cNvSpPr>
                <a:spLocks noChangeArrowheads="1"/>
              </p:cNvSpPr>
              <p:nvPr/>
            </p:nvSpPr>
            <p:spPr bwMode="auto">
              <a:xfrm>
                <a:off x="505" y="1676"/>
                <a:ext cx="2136" cy="1625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45" name="Oval 6"/>
              <p:cNvSpPr>
                <a:spLocks noChangeArrowheads="1"/>
              </p:cNvSpPr>
              <p:nvPr/>
            </p:nvSpPr>
            <p:spPr bwMode="auto">
              <a:xfrm>
                <a:off x="2130" y="2382"/>
                <a:ext cx="259" cy="259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46" name="Oval 7"/>
              <p:cNvSpPr>
                <a:spLocks noChangeArrowheads="1"/>
              </p:cNvSpPr>
              <p:nvPr/>
            </p:nvSpPr>
            <p:spPr bwMode="auto">
              <a:xfrm>
                <a:off x="1289" y="2628"/>
                <a:ext cx="259" cy="259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47" name="Oval 8"/>
              <p:cNvSpPr>
                <a:spLocks noChangeArrowheads="1"/>
              </p:cNvSpPr>
              <p:nvPr/>
            </p:nvSpPr>
            <p:spPr bwMode="auto">
              <a:xfrm>
                <a:off x="1859" y="2771"/>
                <a:ext cx="259" cy="259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48" name="Oval 9"/>
              <p:cNvSpPr>
                <a:spLocks noChangeArrowheads="1"/>
              </p:cNvSpPr>
              <p:nvPr/>
            </p:nvSpPr>
            <p:spPr bwMode="auto">
              <a:xfrm>
                <a:off x="810" y="2777"/>
                <a:ext cx="259" cy="259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49" name="Oval 10"/>
              <p:cNvSpPr>
                <a:spLocks noChangeArrowheads="1"/>
              </p:cNvSpPr>
              <p:nvPr/>
            </p:nvSpPr>
            <p:spPr bwMode="auto">
              <a:xfrm>
                <a:off x="1929" y="1903"/>
                <a:ext cx="259" cy="259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50" name="Oval 11"/>
              <p:cNvSpPr>
                <a:spLocks noChangeArrowheads="1"/>
              </p:cNvSpPr>
              <p:nvPr/>
            </p:nvSpPr>
            <p:spPr bwMode="auto">
              <a:xfrm>
                <a:off x="1411" y="2130"/>
                <a:ext cx="259" cy="259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51" name="Oval 12"/>
              <p:cNvSpPr>
                <a:spLocks noChangeArrowheads="1"/>
              </p:cNvSpPr>
              <p:nvPr/>
            </p:nvSpPr>
            <p:spPr bwMode="auto">
              <a:xfrm>
                <a:off x="965" y="1936"/>
                <a:ext cx="259" cy="259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52" name="Oval 13"/>
              <p:cNvSpPr>
                <a:spLocks noChangeArrowheads="1"/>
              </p:cNvSpPr>
              <p:nvPr/>
            </p:nvSpPr>
            <p:spPr bwMode="auto">
              <a:xfrm>
                <a:off x="1515" y="3016"/>
                <a:ext cx="207" cy="194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53" name="Oval 14"/>
              <p:cNvSpPr>
                <a:spLocks noChangeArrowheads="1"/>
              </p:cNvSpPr>
              <p:nvPr/>
            </p:nvSpPr>
            <p:spPr bwMode="auto">
              <a:xfrm>
                <a:off x="2369" y="1974"/>
                <a:ext cx="207" cy="194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54" name="Oval 15"/>
              <p:cNvSpPr>
                <a:spLocks noChangeArrowheads="1"/>
              </p:cNvSpPr>
              <p:nvPr/>
            </p:nvSpPr>
            <p:spPr bwMode="auto">
              <a:xfrm>
                <a:off x="563" y="1723"/>
                <a:ext cx="207" cy="194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55" name="Oval 16"/>
              <p:cNvSpPr>
                <a:spLocks noChangeArrowheads="1"/>
              </p:cNvSpPr>
              <p:nvPr/>
            </p:nvSpPr>
            <p:spPr bwMode="auto">
              <a:xfrm>
                <a:off x="1547" y="1768"/>
                <a:ext cx="207" cy="194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56" name="Oval 17"/>
              <p:cNvSpPr>
                <a:spLocks noChangeArrowheads="1"/>
              </p:cNvSpPr>
              <p:nvPr/>
            </p:nvSpPr>
            <p:spPr bwMode="auto">
              <a:xfrm>
                <a:off x="771" y="2240"/>
                <a:ext cx="207" cy="194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57" name="Oval 18"/>
              <p:cNvSpPr>
                <a:spLocks noChangeArrowheads="1"/>
              </p:cNvSpPr>
              <p:nvPr/>
            </p:nvSpPr>
            <p:spPr bwMode="auto">
              <a:xfrm>
                <a:off x="2278" y="2945"/>
                <a:ext cx="207" cy="194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58" name="Oval 19"/>
              <p:cNvSpPr>
                <a:spLocks noChangeArrowheads="1"/>
              </p:cNvSpPr>
              <p:nvPr/>
            </p:nvSpPr>
            <p:spPr bwMode="auto">
              <a:xfrm>
                <a:off x="1703" y="2395"/>
                <a:ext cx="207" cy="194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59" name="Oval 20"/>
              <p:cNvSpPr>
                <a:spLocks noChangeArrowheads="1"/>
              </p:cNvSpPr>
              <p:nvPr/>
            </p:nvSpPr>
            <p:spPr bwMode="auto">
              <a:xfrm>
                <a:off x="1204" y="3081"/>
                <a:ext cx="143" cy="123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60" name="Oval 21"/>
              <p:cNvSpPr>
                <a:spLocks noChangeArrowheads="1"/>
              </p:cNvSpPr>
              <p:nvPr/>
            </p:nvSpPr>
            <p:spPr bwMode="auto">
              <a:xfrm>
                <a:off x="647" y="2621"/>
                <a:ext cx="143" cy="123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61" name="Oval 22"/>
              <p:cNvSpPr>
                <a:spLocks noChangeArrowheads="1"/>
              </p:cNvSpPr>
              <p:nvPr/>
            </p:nvSpPr>
            <p:spPr bwMode="auto">
              <a:xfrm>
                <a:off x="1166" y="2421"/>
                <a:ext cx="143" cy="123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62" name="Oval 23"/>
              <p:cNvSpPr>
                <a:spLocks noChangeArrowheads="1"/>
              </p:cNvSpPr>
              <p:nvPr/>
            </p:nvSpPr>
            <p:spPr bwMode="auto">
              <a:xfrm>
                <a:off x="1210" y="1767"/>
                <a:ext cx="143" cy="123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63" name="Oval 24"/>
              <p:cNvSpPr>
                <a:spLocks noChangeArrowheads="1"/>
              </p:cNvSpPr>
              <p:nvPr/>
            </p:nvSpPr>
            <p:spPr bwMode="auto">
              <a:xfrm>
                <a:off x="2188" y="1786"/>
                <a:ext cx="143" cy="123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4" name="Group 25"/>
            <p:cNvGrpSpPr>
              <a:grpSpLocks/>
            </p:cNvGrpSpPr>
            <p:nvPr/>
          </p:nvGrpSpPr>
          <p:grpSpPr bwMode="auto">
            <a:xfrm>
              <a:off x="2816" y="1676"/>
              <a:ext cx="2136" cy="1625"/>
              <a:chOff x="2816" y="1676"/>
              <a:chExt cx="2136" cy="1625"/>
            </a:xfrm>
          </p:grpSpPr>
          <p:sp>
            <p:nvSpPr>
              <p:cNvPr id="25624" name="Rectangle 26"/>
              <p:cNvSpPr>
                <a:spLocks noChangeArrowheads="1"/>
              </p:cNvSpPr>
              <p:nvPr/>
            </p:nvSpPr>
            <p:spPr bwMode="auto">
              <a:xfrm>
                <a:off x="2816" y="1676"/>
                <a:ext cx="2136" cy="1625"/>
              </a:xfrm>
              <a:prstGeom prst="rect">
                <a:avLst/>
              </a:prstGeom>
              <a:solidFill>
                <a:srgbClr val="FFCC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25" name="Oval 27"/>
              <p:cNvSpPr>
                <a:spLocks noChangeArrowheads="1"/>
              </p:cNvSpPr>
              <p:nvPr/>
            </p:nvSpPr>
            <p:spPr bwMode="auto">
              <a:xfrm>
                <a:off x="4441" y="2382"/>
                <a:ext cx="259" cy="259"/>
              </a:xfrm>
              <a:prstGeom prst="ellipse">
                <a:avLst/>
              </a:prstGeom>
              <a:solidFill>
                <a:srgbClr val="99CC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26" name="Oval 28"/>
              <p:cNvSpPr>
                <a:spLocks noChangeArrowheads="1"/>
              </p:cNvSpPr>
              <p:nvPr/>
            </p:nvSpPr>
            <p:spPr bwMode="auto">
              <a:xfrm>
                <a:off x="3600" y="2628"/>
                <a:ext cx="259" cy="259"/>
              </a:xfrm>
              <a:prstGeom prst="ellipse">
                <a:avLst/>
              </a:prstGeom>
              <a:solidFill>
                <a:srgbClr val="99CC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27" name="Oval 29"/>
              <p:cNvSpPr>
                <a:spLocks noChangeArrowheads="1"/>
              </p:cNvSpPr>
              <p:nvPr/>
            </p:nvSpPr>
            <p:spPr bwMode="auto">
              <a:xfrm>
                <a:off x="4170" y="2771"/>
                <a:ext cx="259" cy="259"/>
              </a:xfrm>
              <a:prstGeom prst="ellipse">
                <a:avLst/>
              </a:prstGeom>
              <a:solidFill>
                <a:srgbClr val="99CC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28" name="Oval 30"/>
              <p:cNvSpPr>
                <a:spLocks noChangeArrowheads="1"/>
              </p:cNvSpPr>
              <p:nvPr/>
            </p:nvSpPr>
            <p:spPr bwMode="auto">
              <a:xfrm>
                <a:off x="3121" y="2777"/>
                <a:ext cx="259" cy="259"/>
              </a:xfrm>
              <a:prstGeom prst="ellipse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29" name="Oval 31"/>
              <p:cNvSpPr>
                <a:spLocks noChangeArrowheads="1"/>
              </p:cNvSpPr>
              <p:nvPr/>
            </p:nvSpPr>
            <p:spPr bwMode="auto">
              <a:xfrm>
                <a:off x="4240" y="1903"/>
                <a:ext cx="259" cy="259"/>
              </a:xfrm>
              <a:prstGeom prst="ellipse">
                <a:avLst/>
              </a:prstGeom>
              <a:solidFill>
                <a:srgbClr val="99CC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30" name="Oval 32"/>
              <p:cNvSpPr>
                <a:spLocks noChangeArrowheads="1"/>
              </p:cNvSpPr>
              <p:nvPr/>
            </p:nvSpPr>
            <p:spPr bwMode="auto">
              <a:xfrm>
                <a:off x="3722" y="2130"/>
                <a:ext cx="259" cy="259"/>
              </a:xfrm>
              <a:prstGeom prst="ellipse">
                <a:avLst/>
              </a:prstGeom>
              <a:solidFill>
                <a:srgbClr val="99CC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31" name="Oval 33"/>
              <p:cNvSpPr>
                <a:spLocks noChangeArrowheads="1"/>
              </p:cNvSpPr>
              <p:nvPr/>
            </p:nvSpPr>
            <p:spPr bwMode="auto">
              <a:xfrm>
                <a:off x="3276" y="1936"/>
                <a:ext cx="259" cy="259"/>
              </a:xfrm>
              <a:prstGeom prst="ellipse">
                <a:avLst/>
              </a:prstGeom>
              <a:solidFill>
                <a:srgbClr val="99CC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32" name="Oval 34"/>
              <p:cNvSpPr>
                <a:spLocks noChangeArrowheads="1"/>
              </p:cNvSpPr>
              <p:nvPr/>
            </p:nvSpPr>
            <p:spPr bwMode="auto">
              <a:xfrm>
                <a:off x="3826" y="3016"/>
                <a:ext cx="207" cy="194"/>
              </a:xfrm>
              <a:prstGeom prst="ellipse">
                <a:avLst/>
              </a:prstGeom>
              <a:solidFill>
                <a:srgbClr val="99CC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33" name="Oval 35"/>
              <p:cNvSpPr>
                <a:spLocks noChangeArrowheads="1"/>
              </p:cNvSpPr>
              <p:nvPr/>
            </p:nvSpPr>
            <p:spPr bwMode="auto">
              <a:xfrm>
                <a:off x="4680" y="1974"/>
                <a:ext cx="207" cy="194"/>
              </a:xfrm>
              <a:prstGeom prst="ellipse">
                <a:avLst/>
              </a:prstGeom>
              <a:solidFill>
                <a:srgbClr val="99CC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34" name="Oval 36"/>
              <p:cNvSpPr>
                <a:spLocks noChangeArrowheads="1"/>
              </p:cNvSpPr>
              <p:nvPr/>
            </p:nvSpPr>
            <p:spPr bwMode="auto">
              <a:xfrm>
                <a:off x="2874" y="1723"/>
                <a:ext cx="207" cy="194"/>
              </a:xfrm>
              <a:prstGeom prst="ellipse">
                <a:avLst/>
              </a:prstGeom>
              <a:solidFill>
                <a:srgbClr val="99CC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35" name="Oval 37"/>
              <p:cNvSpPr>
                <a:spLocks noChangeArrowheads="1"/>
              </p:cNvSpPr>
              <p:nvPr/>
            </p:nvSpPr>
            <p:spPr bwMode="auto">
              <a:xfrm>
                <a:off x="3858" y="1768"/>
                <a:ext cx="207" cy="194"/>
              </a:xfrm>
              <a:prstGeom prst="ellipse">
                <a:avLst/>
              </a:prstGeom>
              <a:solidFill>
                <a:srgbClr val="99CC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36" name="Oval 38"/>
              <p:cNvSpPr>
                <a:spLocks noChangeArrowheads="1"/>
              </p:cNvSpPr>
              <p:nvPr/>
            </p:nvSpPr>
            <p:spPr bwMode="auto">
              <a:xfrm>
                <a:off x="3082" y="2240"/>
                <a:ext cx="207" cy="194"/>
              </a:xfrm>
              <a:prstGeom prst="ellipse">
                <a:avLst/>
              </a:prstGeom>
              <a:solidFill>
                <a:srgbClr val="99CC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37" name="Oval 39"/>
              <p:cNvSpPr>
                <a:spLocks noChangeArrowheads="1"/>
              </p:cNvSpPr>
              <p:nvPr/>
            </p:nvSpPr>
            <p:spPr bwMode="auto">
              <a:xfrm>
                <a:off x="4589" y="2945"/>
                <a:ext cx="207" cy="194"/>
              </a:xfrm>
              <a:prstGeom prst="ellipse">
                <a:avLst/>
              </a:prstGeom>
              <a:solidFill>
                <a:srgbClr val="99CC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38" name="Oval 40"/>
              <p:cNvSpPr>
                <a:spLocks noChangeArrowheads="1"/>
              </p:cNvSpPr>
              <p:nvPr/>
            </p:nvSpPr>
            <p:spPr bwMode="auto">
              <a:xfrm>
                <a:off x="4014" y="2395"/>
                <a:ext cx="207" cy="194"/>
              </a:xfrm>
              <a:prstGeom prst="ellipse">
                <a:avLst/>
              </a:prstGeom>
              <a:solidFill>
                <a:srgbClr val="99CC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39" name="Oval 41"/>
              <p:cNvSpPr>
                <a:spLocks noChangeArrowheads="1"/>
              </p:cNvSpPr>
              <p:nvPr/>
            </p:nvSpPr>
            <p:spPr bwMode="auto">
              <a:xfrm>
                <a:off x="3515" y="3081"/>
                <a:ext cx="143" cy="123"/>
              </a:xfrm>
              <a:prstGeom prst="ellipse">
                <a:avLst/>
              </a:prstGeom>
              <a:solidFill>
                <a:srgbClr val="99CC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40" name="Oval 42"/>
              <p:cNvSpPr>
                <a:spLocks noChangeArrowheads="1"/>
              </p:cNvSpPr>
              <p:nvPr/>
            </p:nvSpPr>
            <p:spPr bwMode="auto">
              <a:xfrm>
                <a:off x="2958" y="2621"/>
                <a:ext cx="143" cy="123"/>
              </a:xfrm>
              <a:prstGeom prst="ellipse">
                <a:avLst/>
              </a:prstGeom>
              <a:solidFill>
                <a:srgbClr val="99CC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41" name="Oval 43"/>
              <p:cNvSpPr>
                <a:spLocks noChangeArrowheads="1"/>
              </p:cNvSpPr>
              <p:nvPr/>
            </p:nvSpPr>
            <p:spPr bwMode="auto">
              <a:xfrm>
                <a:off x="3477" y="2421"/>
                <a:ext cx="143" cy="123"/>
              </a:xfrm>
              <a:prstGeom prst="ellipse">
                <a:avLst/>
              </a:prstGeom>
              <a:solidFill>
                <a:srgbClr val="99CC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42" name="Oval 44"/>
              <p:cNvSpPr>
                <a:spLocks noChangeArrowheads="1"/>
              </p:cNvSpPr>
              <p:nvPr/>
            </p:nvSpPr>
            <p:spPr bwMode="auto">
              <a:xfrm>
                <a:off x="3521" y="1767"/>
                <a:ext cx="143" cy="123"/>
              </a:xfrm>
              <a:prstGeom prst="ellipse">
                <a:avLst/>
              </a:prstGeom>
              <a:solidFill>
                <a:srgbClr val="99CC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5643" name="Oval 45"/>
              <p:cNvSpPr>
                <a:spLocks noChangeArrowheads="1"/>
              </p:cNvSpPr>
              <p:nvPr/>
            </p:nvSpPr>
            <p:spPr bwMode="auto">
              <a:xfrm>
                <a:off x="4499" y="1786"/>
                <a:ext cx="143" cy="123"/>
              </a:xfrm>
              <a:prstGeom prst="ellipse">
                <a:avLst/>
              </a:prstGeom>
              <a:solidFill>
                <a:srgbClr val="99CCFF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25622" name="Text Box 46"/>
            <p:cNvSpPr txBox="1">
              <a:spLocks noChangeArrowheads="1"/>
            </p:cNvSpPr>
            <p:nvPr/>
          </p:nvSpPr>
          <p:spPr bwMode="auto">
            <a:xfrm>
              <a:off x="855" y="3376"/>
              <a:ext cx="14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nb-NO" sz="1800"/>
                <a:t>Olje i vann-emulsjon</a:t>
              </a:r>
              <a:endParaRPr lang="en-US" sz="1800"/>
            </a:p>
          </p:txBody>
        </p:sp>
        <p:sp>
          <p:nvSpPr>
            <p:cNvPr id="25623" name="Text Box 47"/>
            <p:cNvSpPr txBox="1">
              <a:spLocks noChangeArrowheads="1"/>
            </p:cNvSpPr>
            <p:nvPr/>
          </p:nvSpPr>
          <p:spPr bwMode="auto">
            <a:xfrm>
              <a:off x="3166" y="3376"/>
              <a:ext cx="14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nb-NO" sz="1800"/>
                <a:t>Vann i olje-emulsjon</a:t>
              </a:r>
              <a:endParaRPr lang="en-US" sz="1800"/>
            </a:p>
          </p:txBody>
        </p:sp>
      </p:grpSp>
      <p:sp>
        <p:nvSpPr>
          <p:cNvPr id="114736" name="Text Box 48"/>
          <p:cNvSpPr txBox="1">
            <a:spLocks noChangeArrowheads="1"/>
          </p:cNvSpPr>
          <p:nvPr/>
        </p:nvSpPr>
        <p:spPr bwMode="auto">
          <a:xfrm>
            <a:off x="1042988" y="1844675"/>
            <a:ext cx="1900237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nb-NO" sz="1800"/>
              <a:t>Kontinuerlig fase</a:t>
            </a:r>
            <a:endParaRPr lang="en-US" sz="1800"/>
          </a:p>
        </p:txBody>
      </p:sp>
      <p:sp>
        <p:nvSpPr>
          <p:cNvPr id="114737" name="Text Box 49"/>
          <p:cNvSpPr txBox="1">
            <a:spLocks noChangeArrowheads="1"/>
          </p:cNvSpPr>
          <p:nvPr/>
        </p:nvSpPr>
        <p:spPr bwMode="auto">
          <a:xfrm>
            <a:off x="5508625" y="1844675"/>
            <a:ext cx="1601788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nb-NO" sz="1800"/>
              <a:t>Dispers fase</a:t>
            </a:r>
            <a:endParaRPr lang="en-US" sz="1800"/>
          </a:p>
        </p:txBody>
      </p:sp>
      <p:sp>
        <p:nvSpPr>
          <p:cNvPr id="114738" name="Line 50"/>
          <p:cNvSpPr>
            <a:spLocks noChangeShapeType="1"/>
          </p:cNvSpPr>
          <p:nvPr/>
        </p:nvSpPr>
        <p:spPr bwMode="auto">
          <a:xfrm flipH="1">
            <a:off x="2008188" y="2205038"/>
            <a:ext cx="476250" cy="730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14739" name="Line 51"/>
          <p:cNvSpPr>
            <a:spLocks noChangeShapeType="1"/>
          </p:cNvSpPr>
          <p:nvPr/>
        </p:nvSpPr>
        <p:spPr bwMode="auto">
          <a:xfrm>
            <a:off x="2484438" y="2205038"/>
            <a:ext cx="2082800" cy="2538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14740" name="Line 52"/>
          <p:cNvSpPr>
            <a:spLocks noChangeShapeType="1"/>
          </p:cNvSpPr>
          <p:nvPr/>
        </p:nvSpPr>
        <p:spPr bwMode="auto">
          <a:xfrm flipH="1">
            <a:off x="3635375" y="2205038"/>
            <a:ext cx="2160588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114741" name="Line 53"/>
          <p:cNvSpPr>
            <a:spLocks noChangeShapeType="1"/>
          </p:cNvSpPr>
          <p:nvPr/>
        </p:nvSpPr>
        <p:spPr bwMode="auto">
          <a:xfrm>
            <a:off x="5795963" y="2205038"/>
            <a:ext cx="209550" cy="615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grpSp>
        <p:nvGrpSpPr>
          <p:cNvPr id="5" name="Group 54"/>
          <p:cNvGrpSpPr>
            <a:grpSpLocks/>
          </p:cNvGrpSpPr>
          <p:nvPr/>
        </p:nvGrpSpPr>
        <p:grpSpPr bwMode="auto">
          <a:xfrm>
            <a:off x="1614488" y="5799138"/>
            <a:ext cx="1046162" cy="366712"/>
            <a:chOff x="1152" y="3850"/>
            <a:chExt cx="659" cy="231"/>
          </a:xfrm>
        </p:grpSpPr>
        <p:sp>
          <p:nvSpPr>
            <p:cNvPr id="25618" name="Oval 55"/>
            <p:cNvSpPr>
              <a:spLocks noChangeArrowheads="1"/>
            </p:cNvSpPr>
            <p:nvPr/>
          </p:nvSpPr>
          <p:spPr bwMode="auto">
            <a:xfrm>
              <a:off x="1152" y="3869"/>
              <a:ext cx="194" cy="19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5619" name="Text Box 56"/>
            <p:cNvSpPr txBox="1">
              <a:spLocks noChangeArrowheads="1"/>
            </p:cNvSpPr>
            <p:nvPr/>
          </p:nvSpPr>
          <p:spPr bwMode="auto">
            <a:xfrm>
              <a:off x="1385" y="3850"/>
              <a:ext cx="42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nb-NO" sz="1800"/>
                <a:t>Olje</a:t>
              </a:r>
              <a:endParaRPr lang="en-US" sz="1800"/>
            </a:p>
          </p:txBody>
        </p:sp>
      </p:grpSp>
      <p:grpSp>
        <p:nvGrpSpPr>
          <p:cNvPr id="6" name="Group 57"/>
          <p:cNvGrpSpPr>
            <a:grpSpLocks/>
          </p:cNvGrpSpPr>
          <p:nvPr/>
        </p:nvGrpSpPr>
        <p:grpSpPr bwMode="auto">
          <a:xfrm>
            <a:off x="5343525" y="5799138"/>
            <a:ext cx="1128713" cy="366712"/>
            <a:chOff x="3495" y="3856"/>
            <a:chExt cx="711" cy="231"/>
          </a:xfrm>
        </p:grpSpPr>
        <p:sp>
          <p:nvSpPr>
            <p:cNvPr id="25616" name="Oval 58"/>
            <p:cNvSpPr>
              <a:spLocks noChangeArrowheads="1"/>
            </p:cNvSpPr>
            <p:nvPr/>
          </p:nvSpPr>
          <p:spPr bwMode="auto">
            <a:xfrm>
              <a:off x="3495" y="3875"/>
              <a:ext cx="194" cy="194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5617" name="Text Box 59"/>
            <p:cNvSpPr txBox="1">
              <a:spLocks noChangeArrowheads="1"/>
            </p:cNvSpPr>
            <p:nvPr/>
          </p:nvSpPr>
          <p:spPr bwMode="auto">
            <a:xfrm>
              <a:off x="3728" y="3856"/>
              <a:ext cx="47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nb-NO" sz="1800"/>
                <a:t>Vann</a:t>
              </a:r>
              <a:endParaRPr lang="en-US" sz="1800"/>
            </a:p>
          </p:txBody>
        </p:sp>
      </p:grpSp>
      <p:sp>
        <p:nvSpPr>
          <p:cNvPr id="25613" name="Rectangle 60"/>
          <p:cNvSpPr>
            <a:spLocks noGrp="1" noChangeArrowheads="1"/>
          </p:cNvSpPr>
          <p:nvPr>
            <p:ph type="title"/>
          </p:nvPr>
        </p:nvSpPr>
        <p:spPr>
          <a:xfrm>
            <a:off x="611188" y="261938"/>
            <a:ext cx="8137525" cy="935037"/>
          </a:xfrm>
        </p:spPr>
        <p:txBody>
          <a:bodyPr/>
          <a:lstStyle/>
          <a:p>
            <a:r>
              <a:rPr lang="nb-NO" smtClean="0"/>
              <a:t>Emulsjoner</a:t>
            </a:r>
            <a:endParaRPr lang="en-US" smtClean="0"/>
          </a:p>
        </p:txBody>
      </p:sp>
      <p:sp>
        <p:nvSpPr>
          <p:cNvPr id="114749" name="Text Box 61"/>
          <p:cNvSpPr txBox="1">
            <a:spLocks noChangeArrowheads="1"/>
          </p:cNvSpPr>
          <p:nvPr/>
        </p:nvSpPr>
        <p:spPr bwMode="auto">
          <a:xfrm>
            <a:off x="2195513" y="1268413"/>
            <a:ext cx="4319587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1800"/>
              <a:t>Emulsjoner er hvite fordi lyset spres</a:t>
            </a:r>
            <a:endParaRPr lang="en-US" sz="1800"/>
          </a:p>
        </p:txBody>
      </p:sp>
      <p:sp>
        <p:nvSpPr>
          <p:cNvPr id="114750" name="Line 62"/>
          <p:cNvSpPr>
            <a:spLocks noChangeShapeType="1"/>
          </p:cNvSpPr>
          <p:nvPr/>
        </p:nvSpPr>
        <p:spPr bwMode="auto">
          <a:xfrm flipH="1">
            <a:off x="3563938" y="1628775"/>
            <a:ext cx="649287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4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4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4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4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4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4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4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4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4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4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4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4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4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4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 animBg="1"/>
      <p:bldP spid="114736" grpId="0" animBg="1"/>
      <p:bldP spid="114737" grpId="0" animBg="1"/>
      <p:bldP spid="114738" grpId="0" animBg="1"/>
      <p:bldP spid="114739" grpId="0" animBg="1"/>
      <p:bldP spid="114740" grpId="0" animBg="1"/>
      <p:bldP spid="114741" grpId="0" animBg="1"/>
      <p:bldP spid="114749" grpId="0" animBg="1"/>
      <p:bldP spid="11475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114B3D7-F5F6-444E-8298-DD0451716679}" type="slidenum">
              <a:rPr lang="nb-NO"/>
              <a:pPr/>
              <a:t>41</a:t>
            </a:fld>
            <a:endParaRPr lang="nb-NO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150938" y="2178050"/>
            <a:ext cx="2973387" cy="3492500"/>
            <a:chOff x="368" y="866"/>
            <a:chExt cx="2563" cy="2874"/>
          </a:xfrm>
        </p:grpSpPr>
        <p:sp>
          <p:nvSpPr>
            <p:cNvPr id="26684" name="Rectangle 3"/>
            <p:cNvSpPr>
              <a:spLocks noChangeArrowheads="1"/>
            </p:cNvSpPr>
            <p:nvPr/>
          </p:nvSpPr>
          <p:spPr bwMode="auto">
            <a:xfrm>
              <a:off x="368" y="866"/>
              <a:ext cx="2563" cy="2874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783" y="1431"/>
              <a:ext cx="1734" cy="1744"/>
              <a:chOff x="794" y="1636"/>
              <a:chExt cx="1734" cy="1744"/>
            </a:xfrm>
          </p:grpSpPr>
          <p:sp>
            <p:nvSpPr>
              <p:cNvPr id="26686" name="Oval 5"/>
              <p:cNvSpPr>
                <a:spLocks noChangeArrowheads="1"/>
              </p:cNvSpPr>
              <p:nvPr/>
            </p:nvSpPr>
            <p:spPr bwMode="auto">
              <a:xfrm>
                <a:off x="880" y="1722"/>
                <a:ext cx="1566" cy="1566"/>
              </a:xfrm>
              <a:prstGeom prst="ellipse">
                <a:avLst/>
              </a:prstGeom>
              <a:solidFill>
                <a:srgbClr val="FFCC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grpSp>
            <p:nvGrpSpPr>
              <p:cNvPr id="4" name="Group 6"/>
              <p:cNvGrpSpPr>
                <a:grpSpLocks/>
              </p:cNvGrpSpPr>
              <p:nvPr/>
            </p:nvGrpSpPr>
            <p:grpSpPr bwMode="auto">
              <a:xfrm rot="-5400000">
                <a:off x="1292" y="1961"/>
                <a:ext cx="730" cy="79"/>
                <a:chOff x="3583" y="3836"/>
                <a:chExt cx="730" cy="79"/>
              </a:xfrm>
            </p:grpSpPr>
            <p:sp>
              <p:nvSpPr>
                <p:cNvPr id="26733" name="Line 7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734" name="Oval 8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5" name="Group 9"/>
              <p:cNvGrpSpPr>
                <a:grpSpLocks/>
              </p:cNvGrpSpPr>
              <p:nvPr/>
            </p:nvGrpSpPr>
            <p:grpSpPr bwMode="auto">
              <a:xfrm>
                <a:off x="1798" y="2451"/>
                <a:ext cx="730" cy="79"/>
                <a:chOff x="3583" y="3836"/>
                <a:chExt cx="730" cy="79"/>
              </a:xfrm>
            </p:grpSpPr>
            <p:sp>
              <p:nvSpPr>
                <p:cNvPr id="26731" name="Line 10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732" name="Oval 11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6" name="Group 12"/>
              <p:cNvGrpSpPr>
                <a:grpSpLocks/>
              </p:cNvGrpSpPr>
              <p:nvPr/>
            </p:nvGrpSpPr>
            <p:grpSpPr bwMode="auto">
              <a:xfrm flipH="1">
                <a:off x="794" y="2432"/>
                <a:ext cx="730" cy="79"/>
                <a:chOff x="3583" y="3836"/>
                <a:chExt cx="730" cy="79"/>
              </a:xfrm>
            </p:grpSpPr>
            <p:sp>
              <p:nvSpPr>
                <p:cNvPr id="26729" name="Line 13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730" name="Oval 14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7" name="Group 15"/>
              <p:cNvGrpSpPr>
                <a:grpSpLocks/>
              </p:cNvGrpSpPr>
              <p:nvPr/>
            </p:nvGrpSpPr>
            <p:grpSpPr bwMode="auto">
              <a:xfrm rot="5400000" flipV="1">
                <a:off x="1298" y="2975"/>
                <a:ext cx="730" cy="79"/>
                <a:chOff x="3583" y="3836"/>
                <a:chExt cx="730" cy="79"/>
              </a:xfrm>
            </p:grpSpPr>
            <p:sp>
              <p:nvSpPr>
                <p:cNvPr id="26727" name="Line 16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728" name="Oval 17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8" name="Group 18"/>
              <p:cNvGrpSpPr>
                <a:grpSpLocks/>
              </p:cNvGrpSpPr>
              <p:nvPr/>
            </p:nvGrpSpPr>
            <p:grpSpPr bwMode="auto">
              <a:xfrm rot="9613951" flipV="1">
                <a:off x="818" y="2613"/>
                <a:ext cx="730" cy="79"/>
                <a:chOff x="3583" y="3836"/>
                <a:chExt cx="730" cy="79"/>
              </a:xfrm>
            </p:grpSpPr>
            <p:sp>
              <p:nvSpPr>
                <p:cNvPr id="26725" name="Line 19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726" name="Oval 20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9" name="Group 21"/>
              <p:cNvGrpSpPr>
                <a:grpSpLocks/>
              </p:cNvGrpSpPr>
              <p:nvPr/>
            </p:nvGrpSpPr>
            <p:grpSpPr bwMode="auto">
              <a:xfrm rot="20413951" flipV="1">
                <a:off x="1764" y="2274"/>
                <a:ext cx="730" cy="79"/>
                <a:chOff x="3583" y="3836"/>
                <a:chExt cx="730" cy="79"/>
              </a:xfrm>
            </p:grpSpPr>
            <p:sp>
              <p:nvSpPr>
                <p:cNvPr id="26723" name="Line 22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724" name="Oval 23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10" name="Group 24"/>
              <p:cNvGrpSpPr>
                <a:grpSpLocks/>
              </p:cNvGrpSpPr>
              <p:nvPr/>
            </p:nvGrpSpPr>
            <p:grpSpPr bwMode="auto">
              <a:xfrm rot="4213951" flipV="1">
                <a:off x="1464" y="2944"/>
                <a:ext cx="730" cy="79"/>
                <a:chOff x="3583" y="3836"/>
                <a:chExt cx="730" cy="79"/>
              </a:xfrm>
            </p:grpSpPr>
            <p:sp>
              <p:nvSpPr>
                <p:cNvPr id="26721" name="Line 25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722" name="Oval 26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11" name="Group 27"/>
              <p:cNvGrpSpPr>
                <a:grpSpLocks/>
              </p:cNvGrpSpPr>
              <p:nvPr/>
            </p:nvGrpSpPr>
            <p:grpSpPr bwMode="auto">
              <a:xfrm rot="-4213951" flipH="1" flipV="1">
                <a:off x="1119" y="2936"/>
                <a:ext cx="730" cy="79"/>
                <a:chOff x="3583" y="3836"/>
                <a:chExt cx="730" cy="79"/>
              </a:xfrm>
            </p:grpSpPr>
            <p:sp>
              <p:nvSpPr>
                <p:cNvPr id="26719" name="Line 28"/>
                <p:cNvSpPr>
                  <a:spLocks noChangeShapeType="1"/>
                </p:cNvSpPr>
                <p:nvPr/>
              </p:nvSpPr>
              <p:spPr bwMode="auto">
                <a:xfrm flipH="1"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720" name="Oval 29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12" name="Group 30"/>
              <p:cNvGrpSpPr>
                <a:grpSpLocks/>
              </p:cNvGrpSpPr>
              <p:nvPr/>
            </p:nvGrpSpPr>
            <p:grpSpPr bwMode="auto">
              <a:xfrm rot="4213951" flipH="1">
                <a:off x="1119" y="1991"/>
                <a:ext cx="730" cy="79"/>
                <a:chOff x="3583" y="3836"/>
                <a:chExt cx="730" cy="79"/>
              </a:xfrm>
            </p:grpSpPr>
            <p:sp>
              <p:nvSpPr>
                <p:cNvPr id="26717" name="Line 31"/>
                <p:cNvSpPr>
                  <a:spLocks noChangeShapeType="1"/>
                </p:cNvSpPr>
                <p:nvPr/>
              </p:nvSpPr>
              <p:spPr bwMode="auto">
                <a:xfrm flipH="1"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718" name="Oval 32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13" name="Group 33"/>
              <p:cNvGrpSpPr>
                <a:grpSpLocks/>
              </p:cNvGrpSpPr>
              <p:nvPr/>
            </p:nvGrpSpPr>
            <p:grpSpPr bwMode="auto">
              <a:xfrm rot="-4213951">
                <a:off x="1487" y="1998"/>
                <a:ext cx="730" cy="79"/>
                <a:chOff x="3583" y="3836"/>
                <a:chExt cx="730" cy="79"/>
              </a:xfrm>
            </p:grpSpPr>
            <p:sp>
              <p:nvSpPr>
                <p:cNvPr id="26715" name="Line 34"/>
                <p:cNvSpPr>
                  <a:spLocks noChangeShapeType="1"/>
                </p:cNvSpPr>
                <p:nvPr/>
              </p:nvSpPr>
              <p:spPr bwMode="auto">
                <a:xfrm flipH="1"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716" name="Oval 35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14" name="Group 36"/>
              <p:cNvGrpSpPr>
                <a:grpSpLocks/>
              </p:cNvGrpSpPr>
              <p:nvPr/>
            </p:nvGrpSpPr>
            <p:grpSpPr bwMode="auto">
              <a:xfrm rot="1186049" flipH="1" flipV="1">
                <a:off x="838" y="2262"/>
                <a:ext cx="730" cy="79"/>
                <a:chOff x="3583" y="3836"/>
                <a:chExt cx="730" cy="79"/>
              </a:xfrm>
            </p:grpSpPr>
            <p:sp>
              <p:nvSpPr>
                <p:cNvPr id="26713" name="Line 37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714" name="Oval 38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15" name="Group 39"/>
              <p:cNvGrpSpPr>
                <a:grpSpLocks/>
              </p:cNvGrpSpPr>
              <p:nvPr/>
            </p:nvGrpSpPr>
            <p:grpSpPr bwMode="auto">
              <a:xfrm rot="-9613951" flipH="1" flipV="1">
                <a:off x="1772" y="2639"/>
                <a:ext cx="730" cy="79"/>
                <a:chOff x="3583" y="3836"/>
                <a:chExt cx="730" cy="79"/>
              </a:xfrm>
            </p:grpSpPr>
            <p:sp>
              <p:nvSpPr>
                <p:cNvPr id="26711" name="Line 40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712" name="Oval 41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16" name="Group 42"/>
              <p:cNvGrpSpPr>
                <a:grpSpLocks/>
              </p:cNvGrpSpPr>
              <p:nvPr/>
            </p:nvGrpSpPr>
            <p:grpSpPr bwMode="auto">
              <a:xfrm rot="-8303089" flipH="1" flipV="1">
                <a:off x="1660" y="2815"/>
                <a:ext cx="730" cy="79"/>
                <a:chOff x="3583" y="3836"/>
                <a:chExt cx="730" cy="79"/>
              </a:xfrm>
            </p:grpSpPr>
            <p:sp>
              <p:nvSpPr>
                <p:cNvPr id="26709" name="Line 43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710" name="Oval 44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17" name="Group 45"/>
              <p:cNvGrpSpPr>
                <a:grpSpLocks/>
              </p:cNvGrpSpPr>
              <p:nvPr/>
            </p:nvGrpSpPr>
            <p:grpSpPr bwMode="auto">
              <a:xfrm rot="8303089" flipV="1">
                <a:off x="927" y="2807"/>
                <a:ext cx="730" cy="79"/>
                <a:chOff x="3583" y="3836"/>
                <a:chExt cx="730" cy="79"/>
              </a:xfrm>
            </p:grpSpPr>
            <p:sp>
              <p:nvSpPr>
                <p:cNvPr id="26707" name="Line 46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708" name="Oval 47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18" name="Group 48"/>
              <p:cNvGrpSpPr>
                <a:grpSpLocks/>
              </p:cNvGrpSpPr>
              <p:nvPr/>
            </p:nvGrpSpPr>
            <p:grpSpPr bwMode="auto">
              <a:xfrm rot="-8303089">
                <a:off x="948" y="2107"/>
                <a:ext cx="730" cy="79"/>
                <a:chOff x="3583" y="3836"/>
                <a:chExt cx="730" cy="79"/>
              </a:xfrm>
            </p:grpSpPr>
            <p:sp>
              <p:nvSpPr>
                <p:cNvPr id="26705" name="Line 49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706" name="Oval 50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19" name="Group 51"/>
              <p:cNvGrpSpPr>
                <a:grpSpLocks/>
              </p:cNvGrpSpPr>
              <p:nvPr/>
            </p:nvGrpSpPr>
            <p:grpSpPr bwMode="auto">
              <a:xfrm rot="8303089" flipH="1">
                <a:off x="1663" y="2120"/>
                <a:ext cx="730" cy="79"/>
                <a:chOff x="3583" y="3836"/>
                <a:chExt cx="730" cy="79"/>
              </a:xfrm>
            </p:grpSpPr>
            <p:sp>
              <p:nvSpPr>
                <p:cNvPr id="26703" name="Line 52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704" name="Oval 53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</p:grpSp>
      <p:grpSp>
        <p:nvGrpSpPr>
          <p:cNvPr id="20" name="Group 54"/>
          <p:cNvGrpSpPr>
            <a:grpSpLocks/>
          </p:cNvGrpSpPr>
          <p:nvPr/>
        </p:nvGrpSpPr>
        <p:grpSpPr bwMode="auto">
          <a:xfrm>
            <a:off x="4922838" y="2178050"/>
            <a:ext cx="3033712" cy="3479800"/>
            <a:chOff x="2805" y="1156"/>
            <a:chExt cx="1911" cy="2192"/>
          </a:xfrm>
        </p:grpSpPr>
        <p:grpSp>
          <p:nvGrpSpPr>
            <p:cNvPr id="21" name="Group 55"/>
            <p:cNvGrpSpPr>
              <a:grpSpLocks/>
            </p:cNvGrpSpPr>
            <p:nvPr/>
          </p:nvGrpSpPr>
          <p:grpSpPr bwMode="auto">
            <a:xfrm>
              <a:off x="2805" y="1156"/>
              <a:ext cx="1911" cy="2192"/>
              <a:chOff x="3093" y="860"/>
              <a:chExt cx="2563" cy="2874"/>
            </a:xfrm>
          </p:grpSpPr>
          <p:grpSp>
            <p:nvGrpSpPr>
              <p:cNvPr id="22" name="Group 56"/>
              <p:cNvGrpSpPr>
                <a:grpSpLocks/>
              </p:cNvGrpSpPr>
              <p:nvPr/>
            </p:nvGrpSpPr>
            <p:grpSpPr bwMode="auto">
              <a:xfrm>
                <a:off x="3093" y="860"/>
                <a:ext cx="2563" cy="2874"/>
                <a:chOff x="3093" y="860"/>
                <a:chExt cx="2563" cy="2874"/>
              </a:xfrm>
            </p:grpSpPr>
            <p:sp>
              <p:nvSpPr>
                <p:cNvPr id="26682" name="Rectangle 57"/>
                <p:cNvSpPr>
                  <a:spLocks noChangeArrowheads="1"/>
                </p:cNvSpPr>
                <p:nvPr/>
              </p:nvSpPr>
              <p:spPr bwMode="auto">
                <a:xfrm>
                  <a:off x="3093" y="860"/>
                  <a:ext cx="2563" cy="2874"/>
                </a:xfrm>
                <a:prstGeom prst="rect">
                  <a:avLst/>
                </a:prstGeom>
                <a:solidFill>
                  <a:srgbClr val="FFCC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26683" name="Oval 58"/>
                <p:cNvSpPr>
                  <a:spLocks noChangeArrowheads="1"/>
                </p:cNvSpPr>
                <p:nvPr/>
              </p:nvSpPr>
              <p:spPr bwMode="auto">
                <a:xfrm>
                  <a:off x="3776" y="1698"/>
                  <a:ext cx="1197" cy="1197"/>
                </a:xfrm>
                <a:prstGeom prst="ellipse">
                  <a:avLst/>
                </a:prstGeom>
                <a:solidFill>
                  <a:srgbClr val="99CC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23" name="Group 59"/>
              <p:cNvGrpSpPr>
                <a:grpSpLocks/>
              </p:cNvGrpSpPr>
              <p:nvPr/>
            </p:nvGrpSpPr>
            <p:grpSpPr bwMode="auto">
              <a:xfrm rot="-5400000">
                <a:off x="4058" y="3115"/>
                <a:ext cx="730" cy="79"/>
                <a:chOff x="3583" y="3836"/>
                <a:chExt cx="730" cy="79"/>
              </a:xfrm>
            </p:grpSpPr>
            <p:sp>
              <p:nvSpPr>
                <p:cNvPr id="26680" name="Line 60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681" name="Oval 61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24" name="Group 62"/>
              <p:cNvGrpSpPr>
                <a:grpSpLocks/>
              </p:cNvGrpSpPr>
              <p:nvPr/>
            </p:nvGrpSpPr>
            <p:grpSpPr bwMode="auto">
              <a:xfrm>
                <a:off x="3146" y="2272"/>
                <a:ext cx="730" cy="79"/>
                <a:chOff x="3583" y="3836"/>
                <a:chExt cx="730" cy="79"/>
              </a:xfrm>
            </p:grpSpPr>
            <p:sp>
              <p:nvSpPr>
                <p:cNvPr id="26678" name="Line 63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679" name="Oval 64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25" name="Group 65"/>
              <p:cNvGrpSpPr>
                <a:grpSpLocks/>
              </p:cNvGrpSpPr>
              <p:nvPr/>
            </p:nvGrpSpPr>
            <p:grpSpPr bwMode="auto">
              <a:xfrm flipH="1">
                <a:off x="4874" y="2247"/>
                <a:ext cx="730" cy="79"/>
                <a:chOff x="3583" y="3836"/>
                <a:chExt cx="730" cy="79"/>
              </a:xfrm>
            </p:grpSpPr>
            <p:sp>
              <p:nvSpPr>
                <p:cNvPr id="26676" name="Line 66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677" name="Oval 67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26" name="Group 68"/>
              <p:cNvGrpSpPr>
                <a:grpSpLocks/>
              </p:cNvGrpSpPr>
              <p:nvPr/>
            </p:nvGrpSpPr>
            <p:grpSpPr bwMode="auto">
              <a:xfrm rot="5400000" flipV="1">
                <a:off x="3967" y="1398"/>
                <a:ext cx="730" cy="79"/>
                <a:chOff x="3583" y="3836"/>
                <a:chExt cx="730" cy="79"/>
              </a:xfrm>
            </p:grpSpPr>
            <p:sp>
              <p:nvSpPr>
                <p:cNvPr id="26674" name="Line 69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675" name="Oval 70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27" name="Group 71"/>
              <p:cNvGrpSpPr>
                <a:grpSpLocks/>
              </p:cNvGrpSpPr>
              <p:nvPr/>
            </p:nvGrpSpPr>
            <p:grpSpPr bwMode="auto">
              <a:xfrm rot="9613951" flipV="1">
                <a:off x="4781" y="1859"/>
                <a:ext cx="730" cy="79"/>
                <a:chOff x="3583" y="3836"/>
                <a:chExt cx="730" cy="79"/>
              </a:xfrm>
            </p:grpSpPr>
            <p:sp>
              <p:nvSpPr>
                <p:cNvPr id="26672" name="Line 72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673" name="Oval 73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28" name="Group 74"/>
              <p:cNvGrpSpPr>
                <a:grpSpLocks/>
              </p:cNvGrpSpPr>
              <p:nvPr/>
            </p:nvGrpSpPr>
            <p:grpSpPr bwMode="auto">
              <a:xfrm rot="20413951" flipV="1">
                <a:off x="3203" y="2548"/>
                <a:ext cx="730" cy="79"/>
                <a:chOff x="3583" y="3836"/>
                <a:chExt cx="730" cy="79"/>
              </a:xfrm>
            </p:grpSpPr>
            <p:sp>
              <p:nvSpPr>
                <p:cNvPr id="26670" name="Line 75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671" name="Oval 76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29" name="Group 77"/>
              <p:cNvGrpSpPr>
                <a:grpSpLocks/>
              </p:cNvGrpSpPr>
              <p:nvPr/>
            </p:nvGrpSpPr>
            <p:grpSpPr bwMode="auto">
              <a:xfrm rot="4213951" flipV="1">
                <a:off x="3602" y="1503"/>
                <a:ext cx="730" cy="79"/>
                <a:chOff x="3583" y="3836"/>
                <a:chExt cx="730" cy="79"/>
              </a:xfrm>
            </p:grpSpPr>
            <p:sp>
              <p:nvSpPr>
                <p:cNvPr id="26668" name="Line 78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669" name="Oval 79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30" name="Group 80"/>
              <p:cNvGrpSpPr>
                <a:grpSpLocks/>
              </p:cNvGrpSpPr>
              <p:nvPr/>
            </p:nvGrpSpPr>
            <p:grpSpPr bwMode="auto">
              <a:xfrm rot="-4213951" flipH="1" flipV="1">
                <a:off x="4254" y="1437"/>
                <a:ext cx="730" cy="79"/>
                <a:chOff x="3583" y="3836"/>
                <a:chExt cx="730" cy="79"/>
              </a:xfrm>
            </p:grpSpPr>
            <p:sp>
              <p:nvSpPr>
                <p:cNvPr id="26666" name="Line 81"/>
                <p:cNvSpPr>
                  <a:spLocks noChangeShapeType="1"/>
                </p:cNvSpPr>
                <p:nvPr/>
              </p:nvSpPr>
              <p:spPr bwMode="auto">
                <a:xfrm flipH="1"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667" name="Oval 82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31" name="Group 83"/>
              <p:cNvGrpSpPr>
                <a:grpSpLocks/>
              </p:cNvGrpSpPr>
              <p:nvPr/>
            </p:nvGrpSpPr>
            <p:grpSpPr bwMode="auto">
              <a:xfrm rot="-4213951">
                <a:off x="3670" y="3049"/>
                <a:ext cx="730" cy="79"/>
                <a:chOff x="3583" y="3836"/>
                <a:chExt cx="730" cy="79"/>
              </a:xfrm>
            </p:grpSpPr>
            <p:sp>
              <p:nvSpPr>
                <p:cNvPr id="26664" name="Line 84"/>
                <p:cNvSpPr>
                  <a:spLocks noChangeShapeType="1"/>
                </p:cNvSpPr>
                <p:nvPr/>
              </p:nvSpPr>
              <p:spPr bwMode="auto">
                <a:xfrm flipH="1"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665" name="Oval 85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26685" name="Group 86"/>
              <p:cNvGrpSpPr>
                <a:grpSpLocks/>
              </p:cNvGrpSpPr>
              <p:nvPr/>
            </p:nvGrpSpPr>
            <p:grpSpPr bwMode="auto">
              <a:xfrm rot="1186049" flipH="1" flipV="1">
                <a:off x="4801" y="2582"/>
                <a:ext cx="730" cy="79"/>
                <a:chOff x="3583" y="3836"/>
                <a:chExt cx="730" cy="79"/>
              </a:xfrm>
            </p:grpSpPr>
            <p:sp>
              <p:nvSpPr>
                <p:cNvPr id="26662" name="Line 87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663" name="Oval 88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26687" name="Group 89"/>
              <p:cNvGrpSpPr>
                <a:grpSpLocks/>
              </p:cNvGrpSpPr>
              <p:nvPr/>
            </p:nvGrpSpPr>
            <p:grpSpPr bwMode="auto">
              <a:xfrm rot="-9613951" flipH="1" flipV="1">
                <a:off x="3211" y="1975"/>
                <a:ext cx="730" cy="79"/>
                <a:chOff x="3583" y="3836"/>
                <a:chExt cx="730" cy="79"/>
              </a:xfrm>
            </p:grpSpPr>
            <p:sp>
              <p:nvSpPr>
                <p:cNvPr id="26660" name="Line 90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661" name="Oval 91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26688" name="Group 92"/>
              <p:cNvGrpSpPr>
                <a:grpSpLocks/>
              </p:cNvGrpSpPr>
              <p:nvPr/>
            </p:nvGrpSpPr>
            <p:grpSpPr bwMode="auto">
              <a:xfrm rot="-8303089" flipH="1" flipV="1">
                <a:off x="3339" y="1711"/>
                <a:ext cx="730" cy="79"/>
                <a:chOff x="3583" y="3836"/>
                <a:chExt cx="730" cy="79"/>
              </a:xfrm>
            </p:grpSpPr>
            <p:sp>
              <p:nvSpPr>
                <p:cNvPr id="26658" name="Line 93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659" name="Oval 94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26689" name="Group 95"/>
              <p:cNvGrpSpPr>
                <a:grpSpLocks/>
              </p:cNvGrpSpPr>
              <p:nvPr/>
            </p:nvGrpSpPr>
            <p:grpSpPr bwMode="auto">
              <a:xfrm rot="-8303089">
                <a:off x="4633" y="2859"/>
                <a:ext cx="730" cy="79"/>
                <a:chOff x="3583" y="3836"/>
                <a:chExt cx="730" cy="79"/>
              </a:xfrm>
            </p:grpSpPr>
            <p:sp>
              <p:nvSpPr>
                <p:cNvPr id="26656" name="Line 96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657" name="Oval 97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pSp>
            <p:nvGrpSpPr>
              <p:cNvPr id="26690" name="Group 98"/>
              <p:cNvGrpSpPr>
                <a:grpSpLocks/>
              </p:cNvGrpSpPr>
              <p:nvPr/>
            </p:nvGrpSpPr>
            <p:grpSpPr bwMode="auto">
              <a:xfrm rot="8303089" flipH="1">
                <a:off x="3354" y="2815"/>
                <a:ext cx="730" cy="79"/>
                <a:chOff x="3583" y="3836"/>
                <a:chExt cx="730" cy="79"/>
              </a:xfrm>
            </p:grpSpPr>
            <p:sp>
              <p:nvSpPr>
                <p:cNvPr id="26654" name="Line 99"/>
                <p:cNvSpPr>
                  <a:spLocks noChangeShapeType="1"/>
                </p:cNvSpPr>
                <p:nvPr/>
              </p:nvSpPr>
              <p:spPr bwMode="auto">
                <a:xfrm>
                  <a:off x="3583" y="3876"/>
                  <a:ext cx="65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6655" name="Oval 100"/>
                <p:cNvSpPr>
                  <a:spLocks noChangeArrowheads="1"/>
                </p:cNvSpPr>
                <p:nvPr/>
              </p:nvSpPr>
              <p:spPr bwMode="auto">
                <a:xfrm>
                  <a:off x="4234" y="3836"/>
                  <a:ext cx="79" cy="7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</p:grpSp>
        <p:grpSp>
          <p:nvGrpSpPr>
            <p:cNvPr id="26691" name="Group 101"/>
            <p:cNvGrpSpPr>
              <a:grpSpLocks/>
            </p:cNvGrpSpPr>
            <p:nvPr/>
          </p:nvGrpSpPr>
          <p:grpSpPr bwMode="auto">
            <a:xfrm rot="8303089" flipV="1">
              <a:off x="3923" y="1729"/>
              <a:ext cx="557" cy="67"/>
              <a:chOff x="3583" y="3836"/>
              <a:chExt cx="730" cy="79"/>
            </a:xfrm>
          </p:grpSpPr>
          <p:sp>
            <p:nvSpPr>
              <p:cNvPr id="26637" name="Line 102"/>
              <p:cNvSpPr>
                <a:spLocks noChangeShapeType="1"/>
              </p:cNvSpPr>
              <p:nvPr/>
            </p:nvSpPr>
            <p:spPr bwMode="auto">
              <a:xfrm>
                <a:off x="3583" y="3876"/>
                <a:ext cx="651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6638" name="Oval 103"/>
              <p:cNvSpPr>
                <a:spLocks noChangeArrowheads="1"/>
              </p:cNvSpPr>
              <p:nvPr/>
            </p:nvSpPr>
            <p:spPr bwMode="auto">
              <a:xfrm>
                <a:off x="4234" y="3836"/>
                <a:ext cx="79" cy="7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26692" name="Group 104"/>
            <p:cNvGrpSpPr>
              <a:grpSpLocks/>
            </p:cNvGrpSpPr>
            <p:nvPr/>
          </p:nvGrpSpPr>
          <p:grpSpPr bwMode="auto">
            <a:xfrm rot="4213951" flipH="1">
              <a:off x="3760" y="2828"/>
              <a:ext cx="540" cy="27"/>
              <a:chOff x="3583" y="3836"/>
              <a:chExt cx="730" cy="79"/>
            </a:xfrm>
          </p:grpSpPr>
          <p:sp>
            <p:nvSpPr>
              <p:cNvPr id="26635" name="Line 105"/>
              <p:cNvSpPr>
                <a:spLocks noChangeShapeType="1"/>
              </p:cNvSpPr>
              <p:nvPr/>
            </p:nvSpPr>
            <p:spPr bwMode="auto">
              <a:xfrm flipH="1">
                <a:off x="3583" y="3876"/>
                <a:ext cx="651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6636" name="Oval 106"/>
              <p:cNvSpPr>
                <a:spLocks noChangeArrowheads="1"/>
              </p:cNvSpPr>
              <p:nvPr/>
            </p:nvSpPr>
            <p:spPr bwMode="auto">
              <a:xfrm>
                <a:off x="4234" y="3836"/>
                <a:ext cx="79" cy="7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sp>
        <p:nvSpPr>
          <p:cNvPr id="26629" name="Rectangle 107"/>
          <p:cNvSpPr>
            <a:spLocks noChangeArrowheads="1"/>
          </p:cNvSpPr>
          <p:nvPr/>
        </p:nvSpPr>
        <p:spPr bwMode="auto">
          <a:xfrm>
            <a:off x="611188" y="476250"/>
            <a:ext cx="43195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nb-NO" sz="4000">
                <a:solidFill>
                  <a:schemeClr val="tx2"/>
                </a:solidFill>
                <a:latin typeface="Georgia" pitchFamily="18" charset="0"/>
              </a:rPr>
              <a:t>Miceller</a:t>
            </a:r>
            <a:endParaRPr lang="en-US" sz="4000">
              <a:solidFill>
                <a:schemeClr val="tx2"/>
              </a:solidFill>
              <a:latin typeface="Georgia" pitchFamily="18" charset="0"/>
            </a:endParaRPr>
          </a:p>
        </p:txBody>
      </p:sp>
      <p:sp>
        <p:nvSpPr>
          <p:cNvPr id="26630" name="Rectangle 108"/>
          <p:cNvSpPr>
            <a:spLocks noChangeArrowheads="1"/>
          </p:cNvSpPr>
          <p:nvPr/>
        </p:nvSpPr>
        <p:spPr bwMode="auto">
          <a:xfrm>
            <a:off x="1500188" y="1700213"/>
            <a:ext cx="2254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800"/>
              <a:t>Olje i vann-emulsjon</a:t>
            </a:r>
            <a:endParaRPr lang="en-US" sz="1800"/>
          </a:p>
        </p:txBody>
      </p:sp>
      <p:sp>
        <p:nvSpPr>
          <p:cNvPr id="26631" name="Rectangle 109"/>
          <p:cNvSpPr>
            <a:spLocks noChangeArrowheads="1"/>
          </p:cNvSpPr>
          <p:nvPr/>
        </p:nvSpPr>
        <p:spPr bwMode="auto">
          <a:xfrm>
            <a:off x="5314950" y="1700213"/>
            <a:ext cx="2241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nb-NO" sz="1800"/>
              <a:t>Vann i olje-emulsjon</a:t>
            </a:r>
            <a:endParaRPr lang="en-U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275F13D-2A40-46DC-991B-F8F6931EC758}" type="slidenum">
              <a:rPr lang="nb-NO"/>
              <a:pPr/>
              <a:t>42</a:t>
            </a:fld>
            <a:endParaRPr lang="nb-NO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8925" y="53975"/>
            <a:ext cx="5435600" cy="1143000"/>
          </a:xfrm>
        </p:spPr>
        <p:txBody>
          <a:bodyPr/>
          <a:lstStyle/>
          <a:p>
            <a:r>
              <a:rPr lang="nb-NO" smtClean="0"/>
              <a:t>Emulsjoners stabilitet</a:t>
            </a:r>
            <a:endParaRPr lang="en-US" smtClean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88975" y="2357438"/>
            <a:ext cx="3390900" cy="2579687"/>
            <a:chOff x="505" y="1676"/>
            <a:chExt cx="2136" cy="1625"/>
          </a:xfrm>
        </p:grpSpPr>
        <p:sp>
          <p:nvSpPr>
            <p:cNvPr id="27721" name="Rectangle 4"/>
            <p:cNvSpPr>
              <a:spLocks noChangeArrowheads="1"/>
            </p:cNvSpPr>
            <p:nvPr/>
          </p:nvSpPr>
          <p:spPr bwMode="auto">
            <a:xfrm>
              <a:off x="505" y="1676"/>
              <a:ext cx="2136" cy="1625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7722" name="Oval 5"/>
            <p:cNvSpPr>
              <a:spLocks noChangeArrowheads="1"/>
            </p:cNvSpPr>
            <p:nvPr/>
          </p:nvSpPr>
          <p:spPr bwMode="auto">
            <a:xfrm>
              <a:off x="2130" y="2382"/>
              <a:ext cx="259" cy="25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7723" name="Oval 6"/>
            <p:cNvSpPr>
              <a:spLocks noChangeArrowheads="1"/>
            </p:cNvSpPr>
            <p:nvPr/>
          </p:nvSpPr>
          <p:spPr bwMode="auto">
            <a:xfrm>
              <a:off x="1289" y="2628"/>
              <a:ext cx="259" cy="25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7724" name="Oval 7"/>
            <p:cNvSpPr>
              <a:spLocks noChangeArrowheads="1"/>
            </p:cNvSpPr>
            <p:nvPr/>
          </p:nvSpPr>
          <p:spPr bwMode="auto">
            <a:xfrm>
              <a:off x="1859" y="2771"/>
              <a:ext cx="259" cy="25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7725" name="Oval 8"/>
            <p:cNvSpPr>
              <a:spLocks noChangeArrowheads="1"/>
            </p:cNvSpPr>
            <p:nvPr/>
          </p:nvSpPr>
          <p:spPr bwMode="auto">
            <a:xfrm>
              <a:off x="810" y="2777"/>
              <a:ext cx="259" cy="25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7726" name="Oval 9"/>
            <p:cNvSpPr>
              <a:spLocks noChangeArrowheads="1"/>
            </p:cNvSpPr>
            <p:nvPr/>
          </p:nvSpPr>
          <p:spPr bwMode="auto">
            <a:xfrm>
              <a:off x="1929" y="1903"/>
              <a:ext cx="259" cy="25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7727" name="Oval 10"/>
            <p:cNvSpPr>
              <a:spLocks noChangeArrowheads="1"/>
            </p:cNvSpPr>
            <p:nvPr/>
          </p:nvSpPr>
          <p:spPr bwMode="auto">
            <a:xfrm>
              <a:off x="1411" y="2130"/>
              <a:ext cx="259" cy="25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7728" name="Oval 11"/>
            <p:cNvSpPr>
              <a:spLocks noChangeArrowheads="1"/>
            </p:cNvSpPr>
            <p:nvPr/>
          </p:nvSpPr>
          <p:spPr bwMode="auto">
            <a:xfrm>
              <a:off x="965" y="1936"/>
              <a:ext cx="259" cy="259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7729" name="Oval 12"/>
            <p:cNvSpPr>
              <a:spLocks noChangeArrowheads="1"/>
            </p:cNvSpPr>
            <p:nvPr/>
          </p:nvSpPr>
          <p:spPr bwMode="auto">
            <a:xfrm>
              <a:off x="1515" y="3016"/>
              <a:ext cx="207" cy="19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7730" name="Oval 13"/>
            <p:cNvSpPr>
              <a:spLocks noChangeArrowheads="1"/>
            </p:cNvSpPr>
            <p:nvPr/>
          </p:nvSpPr>
          <p:spPr bwMode="auto">
            <a:xfrm>
              <a:off x="2369" y="1974"/>
              <a:ext cx="207" cy="19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7731" name="Oval 14"/>
            <p:cNvSpPr>
              <a:spLocks noChangeArrowheads="1"/>
            </p:cNvSpPr>
            <p:nvPr/>
          </p:nvSpPr>
          <p:spPr bwMode="auto">
            <a:xfrm>
              <a:off x="563" y="1723"/>
              <a:ext cx="207" cy="19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7732" name="Oval 15"/>
            <p:cNvSpPr>
              <a:spLocks noChangeArrowheads="1"/>
            </p:cNvSpPr>
            <p:nvPr/>
          </p:nvSpPr>
          <p:spPr bwMode="auto">
            <a:xfrm>
              <a:off x="1547" y="1768"/>
              <a:ext cx="207" cy="19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7733" name="Oval 16"/>
            <p:cNvSpPr>
              <a:spLocks noChangeArrowheads="1"/>
            </p:cNvSpPr>
            <p:nvPr/>
          </p:nvSpPr>
          <p:spPr bwMode="auto">
            <a:xfrm>
              <a:off x="771" y="2240"/>
              <a:ext cx="207" cy="19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7734" name="Oval 17"/>
            <p:cNvSpPr>
              <a:spLocks noChangeArrowheads="1"/>
            </p:cNvSpPr>
            <p:nvPr/>
          </p:nvSpPr>
          <p:spPr bwMode="auto">
            <a:xfrm>
              <a:off x="2278" y="2945"/>
              <a:ext cx="207" cy="19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7735" name="Oval 18"/>
            <p:cNvSpPr>
              <a:spLocks noChangeArrowheads="1"/>
            </p:cNvSpPr>
            <p:nvPr/>
          </p:nvSpPr>
          <p:spPr bwMode="auto">
            <a:xfrm>
              <a:off x="1703" y="2395"/>
              <a:ext cx="207" cy="19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7736" name="Oval 19"/>
            <p:cNvSpPr>
              <a:spLocks noChangeArrowheads="1"/>
            </p:cNvSpPr>
            <p:nvPr/>
          </p:nvSpPr>
          <p:spPr bwMode="auto">
            <a:xfrm>
              <a:off x="1204" y="3081"/>
              <a:ext cx="143" cy="123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7737" name="Oval 20"/>
            <p:cNvSpPr>
              <a:spLocks noChangeArrowheads="1"/>
            </p:cNvSpPr>
            <p:nvPr/>
          </p:nvSpPr>
          <p:spPr bwMode="auto">
            <a:xfrm>
              <a:off x="647" y="2621"/>
              <a:ext cx="143" cy="123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7738" name="Oval 21"/>
            <p:cNvSpPr>
              <a:spLocks noChangeArrowheads="1"/>
            </p:cNvSpPr>
            <p:nvPr/>
          </p:nvSpPr>
          <p:spPr bwMode="auto">
            <a:xfrm>
              <a:off x="1166" y="2421"/>
              <a:ext cx="143" cy="123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7739" name="Oval 22"/>
            <p:cNvSpPr>
              <a:spLocks noChangeArrowheads="1"/>
            </p:cNvSpPr>
            <p:nvPr/>
          </p:nvSpPr>
          <p:spPr bwMode="auto">
            <a:xfrm>
              <a:off x="1210" y="1767"/>
              <a:ext cx="143" cy="123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27740" name="Oval 23"/>
            <p:cNvSpPr>
              <a:spLocks noChangeArrowheads="1"/>
            </p:cNvSpPr>
            <p:nvPr/>
          </p:nvSpPr>
          <p:spPr bwMode="auto">
            <a:xfrm>
              <a:off x="2188" y="1786"/>
              <a:ext cx="143" cy="123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27653" name="Line 24"/>
          <p:cNvSpPr>
            <a:spLocks noChangeShapeType="1"/>
          </p:cNvSpPr>
          <p:nvPr/>
        </p:nvSpPr>
        <p:spPr bwMode="auto">
          <a:xfrm>
            <a:off x="1363663" y="4300538"/>
            <a:ext cx="0" cy="514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diamond" w="med" len="med"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7654" name="Line 25"/>
          <p:cNvSpPr>
            <a:spLocks noChangeShapeType="1"/>
          </p:cNvSpPr>
          <p:nvPr/>
        </p:nvSpPr>
        <p:spPr bwMode="auto">
          <a:xfrm flipV="1">
            <a:off x="1363663" y="3662363"/>
            <a:ext cx="0" cy="646112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898525" y="5446713"/>
            <a:ext cx="1206500" cy="430212"/>
            <a:chOff x="906" y="3481"/>
            <a:chExt cx="760" cy="271"/>
          </a:xfrm>
        </p:grpSpPr>
        <p:sp>
          <p:nvSpPr>
            <p:cNvPr id="27719" name="Line 27"/>
            <p:cNvSpPr>
              <a:spLocks noChangeShapeType="1"/>
            </p:cNvSpPr>
            <p:nvPr/>
          </p:nvSpPr>
          <p:spPr bwMode="auto">
            <a:xfrm flipV="1">
              <a:off x="906" y="3481"/>
              <a:ext cx="0" cy="27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7720" name="Text Box 28"/>
            <p:cNvSpPr txBox="1">
              <a:spLocks noChangeArrowheads="1"/>
            </p:cNvSpPr>
            <p:nvPr/>
          </p:nvSpPr>
          <p:spPr bwMode="auto">
            <a:xfrm>
              <a:off x="940" y="3502"/>
              <a:ext cx="72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nb-NO" sz="1800"/>
                <a:t>Oppdrift</a:t>
              </a:r>
              <a:endParaRPr lang="el-GR" sz="1800">
                <a:cs typeface="Arial" charset="0"/>
              </a:endParaRPr>
            </a:p>
          </p:txBody>
        </p:sp>
      </p:grp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2830513" y="5478463"/>
            <a:ext cx="1020762" cy="366712"/>
            <a:chOff x="913" y="3890"/>
            <a:chExt cx="643" cy="231"/>
          </a:xfrm>
        </p:grpSpPr>
        <p:sp>
          <p:nvSpPr>
            <p:cNvPr id="27717" name="Line 30"/>
            <p:cNvSpPr>
              <a:spLocks noChangeShapeType="1"/>
            </p:cNvSpPr>
            <p:nvPr/>
          </p:nvSpPr>
          <p:spPr bwMode="auto">
            <a:xfrm>
              <a:off x="913" y="3892"/>
              <a:ext cx="0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7718" name="Text Box 31"/>
            <p:cNvSpPr txBox="1">
              <a:spLocks noChangeArrowheads="1"/>
            </p:cNvSpPr>
            <p:nvPr/>
          </p:nvSpPr>
          <p:spPr bwMode="auto">
            <a:xfrm>
              <a:off x="940" y="3890"/>
              <a:ext cx="6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nb-NO" sz="1800"/>
                <a:t>Tyngde</a:t>
              </a:r>
              <a:endParaRPr lang="el-GR" sz="1800">
                <a:cs typeface="Arial" charset="0"/>
              </a:endParaRPr>
            </a:p>
          </p:txBody>
        </p:sp>
      </p:grpSp>
      <p:sp>
        <p:nvSpPr>
          <p:cNvPr id="27657" name="Text Box 32"/>
          <p:cNvSpPr txBox="1">
            <a:spLocks noChangeArrowheads="1"/>
          </p:cNvSpPr>
          <p:nvPr/>
        </p:nvSpPr>
        <p:spPr bwMode="auto">
          <a:xfrm>
            <a:off x="696913" y="1125538"/>
            <a:ext cx="3359150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nb-NO" sz="1800" b="1"/>
              <a:t>Skillende krefter:</a:t>
            </a:r>
          </a:p>
          <a:p>
            <a:pPr eaLnBrk="1" hangingPunct="1">
              <a:spcBef>
                <a:spcPct val="50000"/>
              </a:spcBef>
            </a:pPr>
            <a:r>
              <a:rPr lang="nb-NO" sz="1800"/>
              <a:t>O – G = V</a:t>
            </a:r>
            <a:r>
              <a:rPr lang="nb-NO" sz="1800">
                <a:cs typeface="Arial" charset="0"/>
              </a:rPr>
              <a:t>∙</a:t>
            </a:r>
            <a:r>
              <a:rPr lang="el-GR" sz="1800">
                <a:cs typeface="Arial" charset="0"/>
              </a:rPr>
              <a:t>ρ</a:t>
            </a:r>
            <a:r>
              <a:rPr lang="nb-NO" sz="1800" baseline="-25000">
                <a:cs typeface="Arial" charset="0"/>
              </a:rPr>
              <a:t>vann </a:t>
            </a:r>
            <a:r>
              <a:rPr lang="el-GR" sz="1800">
                <a:cs typeface="Arial" charset="0"/>
              </a:rPr>
              <a:t>∙</a:t>
            </a:r>
            <a:r>
              <a:rPr lang="nb-NO" sz="1800">
                <a:cs typeface="Arial" charset="0"/>
              </a:rPr>
              <a:t>g </a:t>
            </a:r>
            <a:r>
              <a:rPr lang="nb-NO" sz="1800"/>
              <a:t>–</a:t>
            </a:r>
            <a:r>
              <a:rPr lang="nb-NO" sz="1800">
                <a:cs typeface="Arial" charset="0"/>
              </a:rPr>
              <a:t> </a:t>
            </a:r>
            <a:r>
              <a:rPr lang="nb-NO" sz="1800"/>
              <a:t>V</a:t>
            </a:r>
            <a:r>
              <a:rPr lang="nb-NO" sz="1800">
                <a:cs typeface="Arial" charset="0"/>
              </a:rPr>
              <a:t>∙</a:t>
            </a:r>
            <a:r>
              <a:rPr lang="el-GR" sz="1800">
                <a:cs typeface="Arial" charset="0"/>
              </a:rPr>
              <a:t>ρ</a:t>
            </a:r>
            <a:r>
              <a:rPr lang="nb-NO" sz="1800" baseline="-25000">
                <a:cs typeface="Arial" charset="0"/>
              </a:rPr>
              <a:t>olje </a:t>
            </a:r>
            <a:r>
              <a:rPr lang="el-GR" sz="1800">
                <a:cs typeface="Arial" charset="0"/>
              </a:rPr>
              <a:t>∙</a:t>
            </a:r>
            <a:r>
              <a:rPr lang="nb-NO" sz="1800">
                <a:cs typeface="Arial" charset="0"/>
              </a:rPr>
              <a:t>g</a:t>
            </a:r>
          </a:p>
          <a:p>
            <a:pPr eaLnBrk="1" hangingPunct="1">
              <a:spcBef>
                <a:spcPct val="50000"/>
              </a:spcBef>
            </a:pPr>
            <a:r>
              <a:rPr lang="nb-NO" sz="1800">
                <a:cs typeface="Arial" charset="0"/>
              </a:rPr>
              <a:t>           = </a:t>
            </a:r>
            <a:r>
              <a:rPr lang="nb-NO" sz="1800"/>
              <a:t>V</a:t>
            </a:r>
            <a:r>
              <a:rPr lang="nb-NO" sz="1800">
                <a:cs typeface="Arial" charset="0"/>
              </a:rPr>
              <a:t>∙ (</a:t>
            </a:r>
            <a:r>
              <a:rPr lang="el-GR" sz="1800">
                <a:cs typeface="Arial" charset="0"/>
              </a:rPr>
              <a:t>ρ</a:t>
            </a:r>
            <a:r>
              <a:rPr lang="nb-NO" sz="1800" baseline="-25000">
                <a:cs typeface="Arial" charset="0"/>
              </a:rPr>
              <a:t>vann </a:t>
            </a:r>
            <a:r>
              <a:rPr lang="nb-NO" sz="1800"/>
              <a:t>–</a:t>
            </a:r>
            <a:r>
              <a:rPr lang="nb-NO" sz="1800">
                <a:cs typeface="Arial" charset="0"/>
              </a:rPr>
              <a:t> </a:t>
            </a:r>
            <a:r>
              <a:rPr lang="el-GR" sz="1800">
                <a:cs typeface="Arial" charset="0"/>
              </a:rPr>
              <a:t>ρ</a:t>
            </a:r>
            <a:r>
              <a:rPr lang="nb-NO" sz="1800" baseline="-25000">
                <a:cs typeface="Arial" charset="0"/>
              </a:rPr>
              <a:t>olje</a:t>
            </a:r>
            <a:r>
              <a:rPr lang="nb-NO" sz="1800">
                <a:cs typeface="Arial" charset="0"/>
              </a:rPr>
              <a:t>) </a:t>
            </a:r>
            <a:r>
              <a:rPr lang="el-GR" sz="1800">
                <a:cs typeface="Arial" charset="0"/>
              </a:rPr>
              <a:t>∙</a:t>
            </a:r>
            <a:r>
              <a:rPr lang="nb-NO" sz="1800">
                <a:cs typeface="Arial" charset="0"/>
              </a:rPr>
              <a:t> g</a:t>
            </a:r>
            <a:endParaRPr lang="en-US" sz="1800">
              <a:cs typeface="Arial" charset="0"/>
            </a:endParaRPr>
          </a:p>
        </p:txBody>
      </p:sp>
      <p:grpSp>
        <p:nvGrpSpPr>
          <p:cNvPr id="5" name="Group 33"/>
          <p:cNvGrpSpPr>
            <a:grpSpLocks/>
          </p:cNvGrpSpPr>
          <p:nvPr/>
        </p:nvGrpSpPr>
        <p:grpSpPr bwMode="auto">
          <a:xfrm>
            <a:off x="4986338" y="1125538"/>
            <a:ext cx="3698875" cy="5092700"/>
            <a:chOff x="2919" y="900"/>
            <a:chExt cx="2330" cy="3208"/>
          </a:xfrm>
        </p:grpSpPr>
        <p:grpSp>
          <p:nvGrpSpPr>
            <p:cNvPr id="6" name="Group 34"/>
            <p:cNvGrpSpPr>
              <a:grpSpLocks/>
            </p:cNvGrpSpPr>
            <p:nvPr/>
          </p:nvGrpSpPr>
          <p:grpSpPr bwMode="auto">
            <a:xfrm>
              <a:off x="3090" y="3501"/>
              <a:ext cx="1811" cy="231"/>
              <a:chOff x="3269" y="3500"/>
              <a:chExt cx="1811" cy="231"/>
            </a:xfrm>
          </p:grpSpPr>
          <p:sp>
            <p:nvSpPr>
              <p:cNvPr id="27715" name="Oval 35"/>
              <p:cNvSpPr>
                <a:spLocks noChangeArrowheads="1"/>
              </p:cNvSpPr>
              <p:nvPr/>
            </p:nvSpPr>
            <p:spPr bwMode="auto">
              <a:xfrm>
                <a:off x="3269" y="3519"/>
                <a:ext cx="207" cy="194"/>
              </a:xfrm>
              <a:prstGeom prst="ellipse">
                <a:avLst/>
              </a:prstGeom>
              <a:solidFill>
                <a:srgbClr val="FFCC66"/>
              </a:solidFill>
              <a:ln w="381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7716" name="Text Box 36"/>
              <p:cNvSpPr txBox="1">
                <a:spLocks noChangeArrowheads="1"/>
              </p:cNvSpPr>
              <p:nvPr/>
            </p:nvSpPr>
            <p:spPr bwMode="auto">
              <a:xfrm>
                <a:off x="3468" y="3500"/>
                <a:ext cx="161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nb-NO" sz="1800"/>
                  <a:t>Negativt ladet overflate</a:t>
                </a:r>
                <a:endParaRPr lang="en-US" sz="1800"/>
              </a:p>
            </p:txBody>
          </p:sp>
        </p:grpSp>
        <p:grpSp>
          <p:nvGrpSpPr>
            <p:cNvPr id="7" name="Group 37"/>
            <p:cNvGrpSpPr>
              <a:grpSpLocks/>
            </p:cNvGrpSpPr>
            <p:nvPr/>
          </p:nvGrpSpPr>
          <p:grpSpPr bwMode="auto">
            <a:xfrm>
              <a:off x="3158" y="3877"/>
              <a:ext cx="1675" cy="231"/>
              <a:chOff x="3120" y="3864"/>
              <a:chExt cx="1675" cy="231"/>
            </a:xfrm>
          </p:grpSpPr>
          <p:sp>
            <p:nvSpPr>
              <p:cNvPr id="27713" name="Line 38"/>
              <p:cNvSpPr>
                <a:spLocks noChangeShapeType="1"/>
              </p:cNvSpPr>
              <p:nvPr/>
            </p:nvSpPr>
            <p:spPr bwMode="auto">
              <a:xfrm>
                <a:off x="3120" y="3979"/>
                <a:ext cx="3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714" name="Text Box 39"/>
              <p:cNvSpPr txBox="1">
                <a:spLocks noChangeArrowheads="1"/>
              </p:cNvSpPr>
              <p:nvPr/>
            </p:nvSpPr>
            <p:spPr bwMode="auto">
              <a:xfrm>
                <a:off x="3436" y="3864"/>
                <a:ext cx="1359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nb-NO" sz="1800"/>
                  <a:t>Frastøtende krefter</a:t>
                </a:r>
                <a:endParaRPr lang="en-US" sz="1800"/>
              </a:p>
            </p:txBody>
          </p:sp>
        </p:grpSp>
        <p:grpSp>
          <p:nvGrpSpPr>
            <p:cNvPr id="8" name="Group 40"/>
            <p:cNvGrpSpPr>
              <a:grpSpLocks/>
            </p:cNvGrpSpPr>
            <p:nvPr/>
          </p:nvGrpSpPr>
          <p:grpSpPr bwMode="auto">
            <a:xfrm>
              <a:off x="2927" y="1676"/>
              <a:ext cx="2136" cy="1625"/>
              <a:chOff x="2927" y="1676"/>
              <a:chExt cx="2136" cy="1625"/>
            </a:xfrm>
          </p:grpSpPr>
          <p:sp>
            <p:nvSpPr>
              <p:cNvPr id="27687" name="Rectangle 41"/>
              <p:cNvSpPr>
                <a:spLocks noChangeArrowheads="1"/>
              </p:cNvSpPr>
              <p:nvPr/>
            </p:nvSpPr>
            <p:spPr bwMode="auto">
              <a:xfrm>
                <a:off x="2927" y="1676"/>
                <a:ext cx="2136" cy="1625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7688" name="Oval 42"/>
              <p:cNvSpPr>
                <a:spLocks noChangeArrowheads="1"/>
              </p:cNvSpPr>
              <p:nvPr/>
            </p:nvSpPr>
            <p:spPr bwMode="auto">
              <a:xfrm>
                <a:off x="4552" y="2382"/>
                <a:ext cx="259" cy="259"/>
              </a:xfrm>
              <a:prstGeom prst="ellipse">
                <a:avLst/>
              </a:prstGeom>
              <a:solidFill>
                <a:srgbClr val="FFCC66"/>
              </a:solidFill>
              <a:ln w="381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7689" name="Oval 43"/>
              <p:cNvSpPr>
                <a:spLocks noChangeArrowheads="1"/>
              </p:cNvSpPr>
              <p:nvPr/>
            </p:nvSpPr>
            <p:spPr bwMode="auto">
              <a:xfrm>
                <a:off x="3711" y="2628"/>
                <a:ext cx="259" cy="259"/>
              </a:xfrm>
              <a:prstGeom prst="ellipse">
                <a:avLst/>
              </a:prstGeom>
              <a:solidFill>
                <a:srgbClr val="FFCC66"/>
              </a:solidFill>
              <a:ln w="381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7690" name="Oval 44"/>
              <p:cNvSpPr>
                <a:spLocks noChangeArrowheads="1"/>
              </p:cNvSpPr>
              <p:nvPr/>
            </p:nvSpPr>
            <p:spPr bwMode="auto">
              <a:xfrm>
                <a:off x="4281" y="2771"/>
                <a:ext cx="259" cy="259"/>
              </a:xfrm>
              <a:prstGeom prst="ellipse">
                <a:avLst/>
              </a:prstGeom>
              <a:solidFill>
                <a:srgbClr val="FFCC66"/>
              </a:solidFill>
              <a:ln w="381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7691" name="Oval 45"/>
              <p:cNvSpPr>
                <a:spLocks noChangeArrowheads="1"/>
              </p:cNvSpPr>
              <p:nvPr/>
            </p:nvSpPr>
            <p:spPr bwMode="auto">
              <a:xfrm>
                <a:off x="3232" y="2777"/>
                <a:ext cx="259" cy="259"/>
              </a:xfrm>
              <a:prstGeom prst="ellipse">
                <a:avLst/>
              </a:prstGeom>
              <a:solidFill>
                <a:srgbClr val="FFCC66"/>
              </a:solidFill>
              <a:ln w="381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7692" name="Oval 46"/>
              <p:cNvSpPr>
                <a:spLocks noChangeArrowheads="1"/>
              </p:cNvSpPr>
              <p:nvPr/>
            </p:nvSpPr>
            <p:spPr bwMode="auto">
              <a:xfrm>
                <a:off x="4351" y="1903"/>
                <a:ext cx="259" cy="259"/>
              </a:xfrm>
              <a:prstGeom prst="ellipse">
                <a:avLst/>
              </a:prstGeom>
              <a:solidFill>
                <a:srgbClr val="FFCC66"/>
              </a:solidFill>
              <a:ln w="381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7693" name="Oval 47"/>
              <p:cNvSpPr>
                <a:spLocks noChangeArrowheads="1"/>
              </p:cNvSpPr>
              <p:nvPr/>
            </p:nvSpPr>
            <p:spPr bwMode="auto">
              <a:xfrm>
                <a:off x="3833" y="2130"/>
                <a:ext cx="259" cy="259"/>
              </a:xfrm>
              <a:prstGeom prst="ellipse">
                <a:avLst/>
              </a:prstGeom>
              <a:solidFill>
                <a:srgbClr val="FFCC66"/>
              </a:solidFill>
              <a:ln w="381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7694" name="Oval 48"/>
              <p:cNvSpPr>
                <a:spLocks noChangeArrowheads="1"/>
              </p:cNvSpPr>
              <p:nvPr/>
            </p:nvSpPr>
            <p:spPr bwMode="auto">
              <a:xfrm>
                <a:off x="3387" y="1936"/>
                <a:ext cx="259" cy="259"/>
              </a:xfrm>
              <a:prstGeom prst="ellipse">
                <a:avLst/>
              </a:prstGeom>
              <a:solidFill>
                <a:srgbClr val="FFCC66"/>
              </a:solidFill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7695" name="Oval 49"/>
              <p:cNvSpPr>
                <a:spLocks noChangeArrowheads="1"/>
              </p:cNvSpPr>
              <p:nvPr/>
            </p:nvSpPr>
            <p:spPr bwMode="auto">
              <a:xfrm>
                <a:off x="3937" y="3016"/>
                <a:ext cx="207" cy="194"/>
              </a:xfrm>
              <a:prstGeom prst="ellipse">
                <a:avLst/>
              </a:prstGeom>
              <a:solidFill>
                <a:srgbClr val="FFCC66"/>
              </a:solidFill>
              <a:ln w="381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7696" name="Oval 50"/>
              <p:cNvSpPr>
                <a:spLocks noChangeArrowheads="1"/>
              </p:cNvSpPr>
              <p:nvPr/>
            </p:nvSpPr>
            <p:spPr bwMode="auto">
              <a:xfrm>
                <a:off x="4791" y="1974"/>
                <a:ext cx="207" cy="194"/>
              </a:xfrm>
              <a:prstGeom prst="ellipse">
                <a:avLst/>
              </a:prstGeom>
              <a:solidFill>
                <a:srgbClr val="FFCC66"/>
              </a:solidFill>
              <a:ln w="381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7697" name="Oval 51"/>
              <p:cNvSpPr>
                <a:spLocks noChangeArrowheads="1"/>
              </p:cNvSpPr>
              <p:nvPr/>
            </p:nvSpPr>
            <p:spPr bwMode="auto">
              <a:xfrm>
                <a:off x="2985" y="1723"/>
                <a:ext cx="207" cy="194"/>
              </a:xfrm>
              <a:prstGeom prst="ellipse">
                <a:avLst/>
              </a:prstGeom>
              <a:solidFill>
                <a:srgbClr val="FFCC66"/>
              </a:solidFill>
              <a:ln w="381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7698" name="Oval 52"/>
              <p:cNvSpPr>
                <a:spLocks noChangeArrowheads="1"/>
              </p:cNvSpPr>
              <p:nvPr/>
            </p:nvSpPr>
            <p:spPr bwMode="auto">
              <a:xfrm>
                <a:off x="3969" y="1768"/>
                <a:ext cx="207" cy="194"/>
              </a:xfrm>
              <a:prstGeom prst="ellipse">
                <a:avLst/>
              </a:prstGeom>
              <a:solidFill>
                <a:srgbClr val="FFCC66"/>
              </a:solidFill>
              <a:ln w="381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7699" name="Oval 53"/>
              <p:cNvSpPr>
                <a:spLocks noChangeArrowheads="1"/>
              </p:cNvSpPr>
              <p:nvPr/>
            </p:nvSpPr>
            <p:spPr bwMode="auto">
              <a:xfrm>
                <a:off x="3193" y="2240"/>
                <a:ext cx="207" cy="194"/>
              </a:xfrm>
              <a:prstGeom prst="ellipse">
                <a:avLst/>
              </a:prstGeom>
              <a:solidFill>
                <a:srgbClr val="FFCC66"/>
              </a:solidFill>
              <a:ln w="381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7700" name="Oval 54"/>
              <p:cNvSpPr>
                <a:spLocks noChangeArrowheads="1"/>
              </p:cNvSpPr>
              <p:nvPr/>
            </p:nvSpPr>
            <p:spPr bwMode="auto">
              <a:xfrm>
                <a:off x="4700" y="2945"/>
                <a:ext cx="207" cy="194"/>
              </a:xfrm>
              <a:prstGeom prst="ellipse">
                <a:avLst/>
              </a:prstGeom>
              <a:solidFill>
                <a:srgbClr val="FFCC66"/>
              </a:solidFill>
              <a:ln w="381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7701" name="Oval 55"/>
              <p:cNvSpPr>
                <a:spLocks noChangeArrowheads="1"/>
              </p:cNvSpPr>
              <p:nvPr/>
            </p:nvSpPr>
            <p:spPr bwMode="auto">
              <a:xfrm>
                <a:off x="4125" y="2395"/>
                <a:ext cx="207" cy="194"/>
              </a:xfrm>
              <a:prstGeom prst="ellipse">
                <a:avLst/>
              </a:prstGeom>
              <a:solidFill>
                <a:srgbClr val="FFCC66"/>
              </a:solidFill>
              <a:ln w="381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7702" name="Oval 56"/>
              <p:cNvSpPr>
                <a:spLocks noChangeArrowheads="1"/>
              </p:cNvSpPr>
              <p:nvPr/>
            </p:nvSpPr>
            <p:spPr bwMode="auto">
              <a:xfrm>
                <a:off x="3626" y="3081"/>
                <a:ext cx="143" cy="123"/>
              </a:xfrm>
              <a:prstGeom prst="ellipse">
                <a:avLst/>
              </a:prstGeom>
              <a:solidFill>
                <a:srgbClr val="FFCC66"/>
              </a:solidFill>
              <a:ln w="381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7703" name="Oval 57"/>
              <p:cNvSpPr>
                <a:spLocks noChangeArrowheads="1"/>
              </p:cNvSpPr>
              <p:nvPr/>
            </p:nvSpPr>
            <p:spPr bwMode="auto">
              <a:xfrm>
                <a:off x="3069" y="2621"/>
                <a:ext cx="143" cy="123"/>
              </a:xfrm>
              <a:prstGeom prst="ellipse">
                <a:avLst/>
              </a:prstGeom>
              <a:solidFill>
                <a:srgbClr val="FFCC66"/>
              </a:solidFill>
              <a:ln w="381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7704" name="Oval 58"/>
              <p:cNvSpPr>
                <a:spLocks noChangeArrowheads="1"/>
              </p:cNvSpPr>
              <p:nvPr/>
            </p:nvSpPr>
            <p:spPr bwMode="auto">
              <a:xfrm>
                <a:off x="3588" y="2421"/>
                <a:ext cx="143" cy="123"/>
              </a:xfrm>
              <a:prstGeom prst="ellipse">
                <a:avLst/>
              </a:prstGeom>
              <a:solidFill>
                <a:srgbClr val="FFCC66"/>
              </a:solidFill>
              <a:ln w="381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7705" name="Oval 59"/>
              <p:cNvSpPr>
                <a:spLocks noChangeArrowheads="1"/>
              </p:cNvSpPr>
              <p:nvPr/>
            </p:nvSpPr>
            <p:spPr bwMode="auto">
              <a:xfrm>
                <a:off x="3632" y="1767"/>
                <a:ext cx="143" cy="123"/>
              </a:xfrm>
              <a:prstGeom prst="ellipse">
                <a:avLst/>
              </a:prstGeom>
              <a:solidFill>
                <a:srgbClr val="FFCC66"/>
              </a:solidFill>
              <a:ln w="381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7706" name="Oval 60"/>
              <p:cNvSpPr>
                <a:spLocks noChangeArrowheads="1"/>
              </p:cNvSpPr>
              <p:nvPr/>
            </p:nvSpPr>
            <p:spPr bwMode="auto">
              <a:xfrm>
                <a:off x="4610" y="1786"/>
                <a:ext cx="143" cy="123"/>
              </a:xfrm>
              <a:prstGeom prst="ellipse">
                <a:avLst/>
              </a:prstGeom>
              <a:solidFill>
                <a:srgbClr val="FFCC66"/>
              </a:solidFill>
              <a:ln w="381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27707" name="Line 61"/>
              <p:cNvSpPr>
                <a:spLocks noChangeShapeType="1"/>
              </p:cNvSpPr>
              <p:nvPr/>
            </p:nvSpPr>
            <p:spPr bwMode="auto">
              <a:xfrm>
                <a:off x="3650" y="2129"/>
                <a:ext cx="181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708" name="Line 62"/>
              <p:cNvSpPr>
                <a:spLocks noChangeShapeType="1"/>
              </p:cNvSpPr>
              <p:nvPr/>
            </p:nvSpPr>
            <p:spPr bwMode="auto">
              <a:xfrm flipH="1">
                <a:off x="3722" y="2336"/>
                <a:ext cx="135" cy="11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709" name="Line 63"/>
              <p:cNvSpPr>
                <a:spLocks noChangeShapeType="1"/>
              </p:cNvSpPr>
              <p:nvPr/>
            </p:nvSpPr>
            <p:spPr bwMode="auto">
              <a:xfrm flipH="1">
                <a:off x="3877" y="2401"/>
                <a:ext cx="58" cy="2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710" name="Line 64"/>
              <p:cNvSpPr>
                <a:spLocks noChangeShapeType="1"/>
              </p:cNvSpPr>
              <p:nvPr/>
            </p:nvSpPr>
            <p:spPr bwMode="auto">
              <a:xfrm flipV="1">
                <a:off x="4000" y="1967"/>
                <a:ext cx="51" cy="14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711" name="Line 65"/>
              <p:cNvSpPr>
                <a:spLocks noChangeShapeType="1"/>
              </p:cNvSpPr>
              <p:nvPr/>
            </p:nvSpPr>
            <p:spPr bwMode="auto">
              <a:xfrm flipV="1">
                <a:off x="4097" y="2084"/>
                <a:ext cx="259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712" name="Line 66"/>
              <p:cNvSpPr>
                <a:spLocks noChangeShapeType="1"/>
              </p:cNvSpPr>
              <p:nvPr/>
            </p:nvSpPr>
            <p:spPr bwMode="auto">
              <a:xfrm>
                <a:off x="4058" y="2349"/>
                <a:ext cx="90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27686" name="Text Box 67"/>
            <p:cNvSpPr txBox="1">
              <a:spLocks noChangeArrowheads="1"/>
            </p:cNvSpPr>
            <p:nvPr/>
          </p:nvSpPr>
          <p:spPr bwMode="auto">
            <a:xfrm>
              <a:off x="2919" y="900"/>
              <a:ext cx="2330" cy="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nb-NO" sz="1800" b="1"/>
                <a:t>Stabiliserende krefter: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nb-NO" sz="1800"/>
                <a:t>Like ladninger frastøter hverandre</a:t>
              </a:r>
              <a:endParaRPr lang="en-US" sz="1800"/>
            </a:p>
          </p:txBody>
        </p:sp>
      </p:grpSp>
      <p:grpSp>
        <p:nvGrpSpPr>
          <p:cNvPr id="9" name="Group 68"/>
          <p:cNvGrpSpPr>
            <a:grpSpLocks/>
          </p:cNvGrpSpPr>
          <p:nvPr/>
        </p:nvGrpSpPr>
        <p:grpSpPr bwMode="auto">
          <a:xfrm>
            <a:off x="3479800" y="3051175"/>
            <a:ext cx="0" cy="1152525"/>
            <a:chOff x="859" y="2498"/>
            <a:chExt cx="0" cy="726"/>
          </a:xfrm>
        </p:grpSpPr>
        <p:sp>
          <p:nvSpPr>
            <p:cNvPr id="27681" name="Line 69"/>
            <p:cNvSpPr>
              <a:spLocks noChangeShapeType="1"/>
            </p:cNvSpPr>
            <p:nvPr/>
          </p:nvSpPr>
          <p:spPr bwMode="auto">
            <a:xfrm>
              <a:off x="859" y="2900"/>
              <a:ext cx="0" cy="3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7682" name="Line 70"/>
            <p:cNvSpPr>
              <a:spLocks noChangeShapeType="1"/>
            </p:cNvSpPr>
            <p:nvPr/>
          </p:nvSpPr>
          <p:spPr bwMode="auto">
            <a:xfrm flipV="1">
              <a:off x="859" y="2498"/>
              <a:ext cx="0" cy="40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0" name="Group 71"/>
          <p:cNvGrpSpPr>
            <a:grpSpLocks/>
          </p:cNvGrpSpPr>
          <p:nvPr/>
        </p:nvGrpSpPr>
        <p:grpSpPr bwMode="auto">
          <a:xfrm>
            <a:off x="2319338" y="2643188"/>
            <a:ext cx="0" cy="1152525"/>
            <a:chOff x="859" y="2498"/>
            <a:chExt cx="0" cy="726"/>
          </a:xfrm>
        </p:grpSpPr>
        <p:sp>
          <p:nvSpPr>
            <p:cNvPr id="27679" name="Line 72"/>
            <p:cNvSpPr>
              <a:spLocks noChangeShapeType="1"/>
            </p:cNvSpPr>
            <p:nvPr/>
          </p:nvSpPr>
          <p:spPr bwMode="auto">
            <a:xfrm>
              <a:off x="859" y="2900"/>
              <a:ext cx="0" cy="3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7680" name="Line 73"/>
            <p:cNvSpPr>
              <a:spLocks noChangeShapeType="1"/>
            </p:cNvSpPr>
            <p:nvPr/>
          </p:nvSpPr>
          <p:spPr bwMode="auto">
            <a:xfrm flipV="1">
              <a:off x="859" y="2498"/>
              <a:ext cx="0" cy="40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1" name="Group 74"/>
          <p:cNvGrpSpPr>
            <a:grpSpLocks/>
          </p:cNvGrpSpPr>
          <p:nvPr/>
        </p:nvGrpSpPr>
        <p:grpSpPr bwMode="auto">
          <a:xfrm>
            <a:off x="1846263" y="3362325"/>
            <a:ext cx="1587" cy="431800"/>
            <a:chOff x="1163" y="2297"/>
            <a:chExt cx="1" cy="272"/>
          </a:xfrm>
        </p:grpSpPr>
        <p:sp>
          <p:nvSpPr>
            <p:cNvPr id="27677" name="Line 75"/>
            <p:cNvSpPr>
              <a:spLocks noChangeShapeType="1"/>
            </p:cNvSpPr>
            <p:nvPr/>
          </p:nvSpPr>
          <p:spPr bwMode="auto">
            <a:xfrm flipH="1">
              <a:off x="1163" y="2472"/>
              <a:ext cx="1" cy="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7678" name="Line 76"/>
            <p:cNvSpPr>
              <a:spLocks noChangeShapeType="1"/>
            </p:cNvSpPr>
            <p:nvPr/>
          </p:nvSpPr>
          <p:spPr bwMode="auto">
            <a:xfrm flipV="1">
              <a:off x="1163" y="2297"/>
              <a:ext cx="0" cy="17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2" name="Group 77"/>
          <p:cNvGrpSpPr>
            <a:grpSpLocks/>
          </p:cNvGrpSpPr>
          <p:nvPr/>
        </p:nvGrpSpPr>
        <p:grpSpPr bwMode="auto">
          <a:xfrm>
            <a:off x="1274763" y="2932113"/>
            <a:ext cx="9525" cy="801687"/>
            <a:chOff x="785" y="2020"/>
            <a:chExt cx="6" cy="505"/>
          </a:xfrm>
        </p:grpSpPr>
        <p:sp>
          <p:nvSpPr>
            <p:cNvPr id="27675" name="Line 78"/>
            <p:cNvSpPr>
              <a:spLocks noChangeShapeType="1"/>
            </p:cNvSpPr>
            <p:nvPr/>
          </p:nvSpPr>
          <p:spPr bwMode="auto">
            <a:xfrm>
              <a:off x="789" y="2324"/>
              <a:ext cx="0" cy="2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7676" name="Line 79"/>
            <p:cNvSpPr>
              <a:spLocks noChangeShapeType="1"/>
            </p:cNvSpPr>
            <p:nvPr/>
          </p:nvSpPr>
          <p:spPr bwMode="auto">
            <a:xfrm flipH="1" flipV="1">
              <a:off x="785" y="2020"/>
              <a:ext cx="6" cy="28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3" name="Group 80"/>
          <p:cNvGrpSpPr>
            <a:grpSpLocks/>
          </p:cNvGrpSpPr>
          <p:nvPr/>
        </p:nvGrpSpPr>
        <p:grpSpPr bwMode="auto">
          <a:xfrm>
            <a:off x="1016000" y="3681413"/>
            <a:ext cx="1588" cy="431800"/>
            <a:chOff x="1163" y="2297"/>
            <a:chExt cx="1" cy="272"/>
          </a:xfrm>
        </p:grpSpPr>
        <p:sp>
          <p:nvSpPr>
            <p:cNvPr id="27673" name="Line 81"/>
            <p:cNvSpPr>
              <a:spLocks noChangeShapeType="1"/>
            </p:cNvSpPr>
            <p:nvPr/>
          </p:nvSpPr>
          <p:spPr bwMode="auto">
            <a:xfrm flipH="1">
              <a:off x="1163" y="2472"/>
              <a:ext cx="1" cy="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7674" name="Line 82"/>
            <p:cNvSpPr>
              <a:spLocks noChangeShapeType="1"/>
            </p:cNvSpPr>
            <p:nvPr/>
          </p:nvSpPr>
          <p:spPr bwMode="auto">
            <a:xfrm flipV="1">
              <a:off x="1163" y="2297"/>
              <a:ext cx="0" cy="17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4" name="Group 83"/>
          <p:cNvGrpSpPr>
            <a:grpSpLocks/>
          </p:cNvGrpSpPr>
          <p:nvPr/>
        </p:nvGrpSpPr>
        <p:grpSpPr bwMode="auto">
          <a:xfrm>
            <a:off x="3470275" y="2354263"/>
            <a:ext cx="1588" cy="431800"/>
            <a:chOff x="1163" y="2297"/>
            <a:chExt cx="1" cy="272"/>
          </a:xfrm>
        </p:grpSpPr>
        <p:sp>
          <p:nvSpPr>
            <p:cNvPr id="27671" name="Line 84"/>
            <p:cNvSpPr>
              <a:spLocks noChangeShapeType="1"/>
            </p:cNvSpPr>
            <p:nvPr/>
          </p:nvSpPr>
          <p:spPr bwMode="auto">
            <a:xfrm flipH="1">
              <a:off x="1163" y="2472"/>
              <a:ext cx="1" cy="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7672" name="Line 85"/>
            <p:cNvSpPr>
              <a:spLocks noChangeShapeType="1"/>
            </p:cNvSpPr>
            <p:nvPr/>
          </p:nvSpPr>
          <p:spPr bwMode="auto">
            <a:xfrm flipV="1">
              <a:off x="1163" y="2297"/>
              <a:ext cx="0" cy="17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5" name="Group 86"/>
          <p:cNvGrpSpPr>
            <a:grpSpLocks/>
          </p:cNvGrpSpPr>
          <p:nvPr/>
        </p:nvGrpSpPr>
        <p:grpSpPr bwMode="auto">
          <a:xfrm>
            <a:off x="2755900" y="3175000"/>
            <a:ext cx="9525" cy="801688"/>
            <a:chOff x="785" y="2020"/>
            <a:chExt cx="6" cy="505"/>
          </a:xfrm>
        </p:grpSpPr>
        <p:sp>
          <p:nvSpPr>
            <p:cNvPr id="27669" name="Line 87"/>
            <p:cNvSpPr>
              <a:spLocks noChangeShapeType="1"/>
            </p:cNvSpPr>
            <p:nvPr/>
          </p:nvSpPr>
          <p:spPr bwMode="auto">
            <a:xfrm>
              <a:off x="789" y="2324"/>
              <a:ext cx="0" cy="2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7670" name="Line 88"/>
            <p:cNvSpPr>
              <a:spLocks noChangeShapeType="1"/>
            </p:cNvSpPr>
            <p:nvPr/>
          </p:nvSpPr>
          <p:spPr bwMode="auto">
            <a:xfrm flipH="1" flipV="1">
              <a:off x="785" y="2020"/>
              <a:ext cx="6" cy="28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6" name="Group 89"/>
          <p:cNvGrpSpPr>
            <a:grpSpLocks/>
          </p:cNvGrpSpPr>
          <p:nvPr/>
        </p:nvGrpSpPr>
        <p:grpSpPr bwMode="auto">
          <a:xfrm>
            <a:off x="2446338" y="4157663"/>
            <a:ext cx="9525" cy="801687"/>
            <a:chOff x="785" y="2020"/>
            <a:chExt cx="6" cy="505"/>
          </a:xfrm>
        </p:grpSpPr>
        <p:sp>
          <p:nvSpPr>
            <p:cNvPr id="27667" name="Line 90"/>
            <p:cNvSpPr>
              <a:spLocks noChangeShapeType="1"/>
            </p:cNvSpPr>
            <p:nvPr/>
          </p:nvSpPr>
          <p:spPr bwMode="auto">
            <a:xfrm>
              <a:off x="789" y="2324"/>
              <a:ext cx="0" cy="2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7668" name="Line 91"/>
            <p:cNvSpPr>
              <a:spLocks noChangeShapeType="1"/>
            </p:cNvSpPr>
            <p:nvPr/>
          </p:nvSpPr>
          <p:spPr bwMode="auto">
            <a:xfrm flipH="1" flipV="1">
              <a:off x="785" y="2020"/>
              <a:ext cx="6" cy="28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838200"/>
            <a:ext cx="8153400" cy="1143000"/>
          </a:xfrm>
        </p:spPr>
        <p:txBody>
          <a:bodyPr/>
          <a:lstStyle/>
          <a:p>
            <a:r>
              <a:rPr lang="nb-NO" dirty="0" smtClean="0"/>
              <a:t>Detektivoppgave: åtte ukjente løsninger</a:t>
            </a:r>
            <a:br>
              <a:rPr lang="nb-NO" dirty="0" smtClean="0"/>
            </a:br>
            <a:endParaRPr lang="en-US" dirty="0"/>
          </a:p>
        </p:txBody>
      </p:sp>
      <p:sp>
        <p:nvSpPr>
          <p:cNvPr id="123918" name="Rectangle 14"/>
          <p:cNvSpPr>
            <a:spLocks noGrp="1" noChangeArrowheads="1"/>
          </p:cNvSpPr>
          <p:nvPr>
            <p:ph type="body" sz="half" idx="1"/>
          </p:nvPr>
        </p:nvSpPr>
        <p:spPr>
          <a:xfrm>
            <a:off x="944116" y="4702448"/>
            <a:ext cx="3771900" cy="1328738"/>
          </a:xfrm>
        </p:spPr>
        <p:txBody>
          <a:bodyPr/>
          <a:lstStyle/>
          <a:p>
            <a:pPr>
              <a:buFontTx/>
              <a:buAutoNum type="arabicPeriod" startAt="3"/>
            </a:pPr>
            <a:r>
              <a:rPr lang="nb-NO" sz="1800"/>
              <a:t>Planlegg fremgangsmåte</a:t>
            </a:r>
          </a:p>
          <a:p>
            <a:pPr>
              <a:buFontTx/>
              <a:buAutoNum type="arabicPeriod" startAt="3"/>
            </a:pPr>
            <a:r>
              <a:rPr lang="nb-NO" sz="1800"/>
              <a:t>Finn løsningen </a:t>
            </a:r>
          </a:p>
          <a:p>
            <a:pPr>
              <a:buFontTx/>
              <a:buAutoNum type="arabicPeriod" startAt="3"/>
            </a:pPr>
            <a:r>
              <a:rPr lang="nb-NO" sz="1800"/>
              <a:t>Skriv konklusjonen med reaksjonslikninger</a:t>
            </a:r>
            <a:endParaRPr lang="en-US" sz="1800"/>
          </a:p>
        </p:txBody>
      </p:sp>
      <p:sp>
        <p:nvSpPr>
          <p:cNvPr id="12390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381000" indent="-381000">
              <a:buFontTx/>
              <a:buAutoNum type="arabicPeriod"/>
            </a:pPr>
            <a:r>
              <a:rPr lang="nb-NO" sz="1800" dirty="0"/>
              <a:t>Åtte nummererte løsninger:</a:t>
            </a:r>
          </a:p>
          <a:p>
            <a:pPr marL="762000" lvl="1" indent="-304800"/>
            <a:r>
              <a:rPr lang="nb-NO" sz="1400" dirty="0" err="1"/>
              <a:t>HCl</a:t>
            </a:r>
            <a:endParaRPr lang="nb-NO" sz="1400" dirty="0"/>
          </a:p>
          <a:p>
            <a:pPr marL="762000" lvl="1" indent="-304800"/>
            <a:r>
              <a:rPr lang="nb-NO" sz="1400" dirty="0"/>
              <a:t>CH</a:t>
            </a:r>
            <a:r>
              <a:rPr lang="nb-NO" sz="1400" baseline="-25000" dirty="0"/>
              <a:t>3</a:t>
            </a:r>
            <a:r>
              <a:rPr lang="nb-NO" sz="1400" dirty="0"/>
              <a:t>COOH</a:t>
            </a:r>
          </a:p>
          <a:p>
            <a:pPr marL="762000" lvl="1" indent="-304800"/>
            <a:r>
              <a:rPr lang="nb-NO" sz="1400" dirty="0"/>
              <a:t>H</a:t>
            </a:r>
            <a:r>
              <a:rPr lang="nb-NO" sz="1400" baseline="-25000" dirty="0"/>
              <a:t>2</a:t>
            </a:r>
            <a:r>
              <a:rPr lang="nb-NO" sz="1400" dirty="0"/>
              <a:t>SO</a:t>
            </a:r>
            <a:r>
              <a:rPr lang="nb-NO" sz="1400" baseline="-25000" dirty="0"/>
              <a:t>4</a:t>
            </a:r>
          </a:p>
          <a:p>
            <a:pPr marL="762000" lvl="1" indent="-304800"/>
            <a:r>
              <a:rPr lang="nb-NO" sz="1400" dirty="0"/>
              <a:t>NH</a:t>
            </a:r>
            <a:r>
              <a:rPr lang="nb-NO" sz="1400" baseline="-25000" dirty="0"/>
              <a:t>3</a:t>
            </a:r>
          </a:p>
          <a:p>
            <a:pPr marL="762000" lvl="1" indent="-304800"/>
            <a:r>
              <a:rPr lang="nb-NO" sz="1400" dirty="0" err="1"/>
              <a:t>NaOH</a:t>
            </a:r>
            <a:endParaRPr lang="nb-NO" sz="1400" dirty="0"/>
          </a:p>
          <a:p>
            <a:pPr marL="762000" lvl="1" indent="-304800"/>
            <a:r>
              <a:rPr lang="nb-NO" sz="1400" dirty="0" err="1"/>
              <a:t>KCl</a:t>
            </a:r>
            <a:endParaRPr lang="nb-NO" sz="1400" dirty="0"/>
          </a:p>
          <a:p>
            <a:pPr marL="762000" lvl="1" indent="-304800"/>
            <a:r>
              <a:rPr lang="nb-NO" sz="1400" dirty="0"/>
              <a:t>Na</a:t>
            </a:r>
            <a:r>
              <a:rPr lang="nb-NO" sz="1400" baseline="-25000" dirty="0"/>
              <a:t>2</a:t>
            </a:r>
            <a:r>
              <a:rPr lang="nb-NO" sz="1400" dirty="0"/>
              <a:t>SO</a:t>
            </a:r>
            <a:r>
              <a:rPr lang="nb-NO" sz="1400" baseline="-25000" dirty="0"/>
              <a:t>4</a:t>
            </a:r>
          </a:p>
          <a:p>
            <a:pPr marL="762000" lvl="1" indent="-304800"/>
            <a:r>
              <a:rPr lang="nb-NO" sz="1400" dirty="0" smtClean="0"/>
              <a:t>CuSO</a:t>
            </a:r>
            <a:r>
              <a:rPr lang="nb-NO" sz="1400" baseline="-25000" dirty="0" smtClean="0"/>
              <a:t>4</a:t>
            </a:r>
            <a:br>
              <a:rPr lang="nb-NO" sz="1400" baseline="-25000" dirty="0" smtClean="0"/>
            </a:br>
            <a:endParaRPr lang="nb-NO" sz="1400" baseline="-25000" dirty="0"/>
          </a:p>
          <a:p>
            <a:pPr marL="381000" indent="-381000">
              <a:buFontTx/>
              <a:buAutoNum type="arabicPeriod"/>
            </a:pPr>
            <a:r>
              <a:rPr lang="nb-NO" sz="1800" dirty="0" smtClean="0"/>
              <a:t>Tre hjelpeløsninger</a:t>
            </a:r>
            <a:r>
              <a:rPr lang="nb-NO" sz="1800" dirty="0"/>
              <a:t>:</a:t>
            </a:r>
          </a:p>
          <a:p>
            <a:pPr marL="762000" lvl="1" indent="-304800">
              <a:buFontTx/>
              <a:buAutoNum type="alphaUcPeriod"/>
            </a:pPr>
            <a:r>
              <a:rPr lang="nb-NO" sz="1400" dirty="0" smtClean="0"/>
              <a:t>BTB-løsning</a:t>
            </a:r>
          </a:p>
          <a:p>
            <a:pPr marL="762000" lvl="1" indent="-304800">
              <a:buFontTx/>
              <a:buAutoNum type="alphaUcPeriod"/>
            </a:pPr>
            <a:r>
              <a:rPr lang="nb-NO" sz="1400" dirty="0" smtClean="0"/>
              <a:t>0,1 M Ba(NO</a:t>
            </a:r>
            <a:r>
              <a:rPr lang="nb-NO" sz="1400" baseline="-25000" dirty="0" smtClean="0"/>
              <a:t>3</a:t>
            </a:r>
            <a:r>
              <a:rPr lang="nb-NO" sz="1400" dirty="0" smtClean="0"/>
              <a:t>)</a:t>
            </a:r>
            <a:r>
              <a:rPr lang="nb-NO" sz="1400" baseline="-25000" dirty="0" smtClean="0"/>
              <a:t>2</a:t>
            </a:r>
          </a:p>
          <a:p>
            <a:pPr marL="762000" lvl="1" indent="-304800">
              <a:buFontTx/>
              <a:buAutoNum type="alphaUcPeriod"/>
            </a:pPr>
            <a:r>
              <a:rPr lang="nb-NO" sz="1400" dirty="0" smtClean="0"/>
              <a:t>0,1 M AgNO</a:t>
            </a:r>
            <a:r>
              <a:rPr lang="nb-NO" sz="1400" baseline="-25000" dirty="0" smtClean="0"/>
              <a:t>3</a:t>
            </a:r>
            <a:endParaRPr lang="nb-NO" sz="1800" dirty="0"/>
          </a:p>
          <a:p>
            <a:pPr marL="381000" indent="-381000">
              <a:buFontTx/>
              <a:buAutoNum type="arabicPeriod"/>
            </a:pPr>
            <a:endParaRPr lang="en-US" sz="1800" baseline="-25000" dirty="0"/>
          </a:p>
        </p:txBody>
      </p:sp>
      <p:pic>
        <p:nvPicPr>
          <p:cNvPr id="123914" name="Picture 10" descr="aktivitet_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3654" y="2060848"/>
            <a:ext cx="3190875" cy="242093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8" grpId="0"/>
      <p:bldP spid="123908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Fasit</a:t>
            </a:r>
            <a:endParaRPr lang="en-US" dirty="0"/>
          </a:p>
        </p:txBody>
      </p:sp>
      <p:sp>
        <p:nvSpPr>
          <p:cNvPr id="134152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1096888" y="2732088"/>
            <a:ext cx="2683024" cy="1730375"/>
          </a:xfrm>
        </p:spPr>
        <p:txBody>
          <a:bodyPr/>
          <a:lstStyle/>
          <a:p>
            <a:pPr marL="457200" indent="-457200">
              <a:buFontTx/>
              <a:buAutoNum type="arabicPeriod"/>
            </a:pPr>
            <a:r>
              <a:rPr lang="nb-NO" sz="2000" dirty="0"/>
              <a:t>0,1 M </a:t>
            </a:r>
            <a:r>
              <a:rPr lang="nb-NO" sz="2000" dirty="0" err="1"/>
              <a:t>HCl</a:t>
            </a:r>
            <a:endParaRPr lang="nb-NO" sz="2000" dirty="0"/>
          </a:p>
          <a:p>
            <a:pPr marL="457200" indent="-457200">
              <a:buFontTx/>
              <a:buAutoNum type="arabicPeriod"/>
            </a:pPr>
            <a:r>
              <a:rPr lang="nb-NO" sz="2000" dirty="0"/>
              <a:t>0,1 M CuSO</a:t>
            </a:r>
            <a:r>
              <a:rPr lang="nb-NO" sz="2000" baseline="-25000" dirty="0"/>
              <a:t>4</a:t>
            </a:r>
          </a:p>
          <a:p>
            <a:pPr marL="457200" indent="-457200">
              <a:buFontTx/>
              <a:buAutoNum type="arabicPeriod"/>
            </a:pPr>
            <a:r>
              <a:rPr lang="nb-NO" sz="2000" dirty="0"/>
              <a:t>1 M NH</a:t>
            </a:r>
            <a:r>
              <a:rPr lang="nb-NO" sz="2000" baseline="-25000" dirty="0"/>
              <a:t>3 </a:t>
            </a:r>
            <a:endParaRPr lang="nb-NO" sz="2000" dirty="0"/>
          </a:p>
          <a:p>
            <a:pPr marL="457200" indent="-457200">
              <a:buFontTx/>
              <a:buAutoNum type="arabicPeriod"/>
            </a:pPr>
            <a:r>
              <a:rPr lang="nb-NO" sz="2000" dirty="0"/>
              <a:t>0,1 M Na</a:t>
            </a:r>
            <a:r>
              <a:rPr lang="nb-NO" sz="2000" baseline="-25000" dirty="0"/>
              <a:t>2</a:t>
            </a:r>
            <a:r>
              <a:rPr lang="nb-NO" sz="2000" dirty="0"/>
              <a:t>SO</a:t>
            </a:r>
            <a:r>
              <a:rPr lang="nb-NO" sz="2000" baseline="-25000" dirty="0"/>
              <a:t>4</a:t>
            </a:r>
          </a:p>
          <a:p>
            <a:pPr marL="457200" indent="-457200">
              <a:buFontTx/>
              <a:buAutoNum type="arabicPeriod"/>
            </a:pPr>
            <a:endParaRPr lang="nb-NO" sz="2000" dirty="0"/>
          </a:p>
          <a:p>
            <a:pPr marL="457200" indent="-457200"/>
            <a:endParaRPr lang="en-US" sz="2000" dirty="0"/>
          </a:p>
        </p:txBody>
      </p:sp>
      <p:sp>
        <p:nvSpPr>
          <p:cNvPr id="134153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4229100" y="2732088"/>
            <a:ext cx="3771900" cy="1995487"/>
          </a:xfrm>
        </p:spPr>
        <p:txBody>
          <a:bodyPr/>
          <a:lstStyle/>
          <a:p>
            <a:pPr marL="381000" indent="-381000">
              <a:buFontTx/>
              <a:buAutoNum type="arabicPeriod" startAt="5"/>
            </a:pPr>
            <a:r>
              <a:rPr lang="nb-NO" sz="2000" dirty="0" smtClean="0"/>
              <a:t>0,1 </a:t>
            </a:r>
            <a:r>
              <a:rPr lang="nb-NO" sz="2000" dirty="0"/>
              <a:t>M </a:t>
            </a:r>
            <a:r>
              <a:rPr lang="nb-NO" sz="2000" dirty="0" err="1"/>
              <a:t>NaOH</a:t>
            </a:r>
            <a:r>
              <a:rPr lang="nb-NO" sz="2000" dirty="0"/>
              <a:t> </a:t>
            </a:r>
          </a:p>
          <a:p>
            <a:pPr marL="381000" indent="-381000">
              <a:buFontTx/>
              <a:buAutoNum type="arabicPeriod" startAt="5"/>
            </a:pPr>
            <a:r>
              <a:rPr lang="nb-NO" sz="2000" dirty="0"/>
              <a:t>0,1 M H</a:t>
            </a:r>
            <a:r>
              <a:rPr lang="nb-NO" sz="2000" baseline="-25000" dirty="0"/>
              <a:t>2</a:t>
            </a:r>
            <a:r>
              <a:rPr lang="nb-NO" sz="2000" dirty="0"/>
              <a:t>SO</a:t>
            </a:r>
            <a:r>
              <a:rPr lang="nb-NO" sz="2000" baseline="-25000" dirty="0"/>
              <a:t>4</a:t>
            </a:r>
          </a:p>
          <a:p>
            <a:pPr marL="381000" indent="-381000">
              <a:buFontTx/>
              <a:buAutoNum type="arabicPeriod" startAt="5"/>
            </a:pPr>
            <a:r>
              <a:rPr lang="nb-NO" sz="2000" dirty="0"/>
              <a:t>0,1 M </a:t>
            </a:r>
            <a:r>
              <a:rPr lang="nb-NO" sz="2000" dirty="0" err="1"/>
              <a:t>KCl</a:t>
            </a:r>
            <a:endParaRPr lang="nb-NO" sz="2000" dirty="0"/>
          </a:p>
          <a:p>
            <a:pPr marL="381000" indent="-381000">
              <a:buFontTx/>
              <a:buAutoNum type="arabicPeriod" startAt="5"/>
            </a:pPr>
            <a:r>
              <a:rPr lang="nb-NO" sz="2000" dirty="0"/>
              <a:t>0,1 M CH</a:t>
            </a:r>
            <a:r>
              <a:rPr lang="nb-NO" sz="2000" baseline="-25000" dirty="0"/>
              <a:t>3</a:t>
            </a:r>
            <a:r>
              <a:rPr lang="nb-NO" sz="2000" dirty="0"/>
              <a:t>COOH</a:t>
            </a:r>
            <a:endParaRPr lang="en-US" sz="2000" dirty="0"/>
          </a:p>
        </p:txBody>
      </p:sp>
      <p:pic>
        <p:nvPicPr>
          <p:cNvPr id="134150" name="Picture 6" descr="aktivitet_4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499992" y="908720"/>
            <a:ext cx="1566863" cy="1189038"/>
          </a:xfrm>
          <a:noFill/>
          <a:ln/>
        </p:spPr>
      </p:pic>
      <p:sp>
        <p:nvSpPr>
          <p:cNvPr id="134154" name="Text Box 10"/>
          <p:cNvSpPr txBox="1">
            <a:spLocks noChangeArrowheads="1"/>
          </p:cNvSpPr>
          <p:nvPr/>
        </p:nvSpPr>
        <p:spPr bwMode="auto">
          <a:xfrm>
            <a:off x="834256" y="4957763"/>
            <a:ext cx="8346256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nb-NO" sz="2400" b="1" i="1" dirty="0">
                <a:solidFill>
                  <a:srgbClr val="3399FF"/>
                </a:solidFill>
              </a:rPr>
              <a:t>Utfordring: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nb-NO" sz="2400" b="1" i="1" dirty="0">
                <a:solidFill>
                  <a:srgbClr val="3399FF"/>
                </a:solidFill>
              </a:rPr>
              <a:t>Lag en oppgave som kan løses uten </a:t>
            </a:r>
            <a:r>
              <a:rPr lang="nb-NO" sz="2400" b="1" i="1" dirty="0" smtClean="0">
                <a:solidFill>
                  <a:srgbClr val="3399FF"/>
                </a:solidFill>
              </a:rPr>
              <a:t>hjelpeløsninger</a:t>
            </a:r>
            <a:endParaRPr lang="en-US" sz="2400" b="1" i="1" dirty="0">
              <a:solidFill>
                <a:srgbClr val="3399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88640"/>
            <a:ext cx="4301480" cy="1143000"/>
          </a:xfrm>
        </p:spPr>
        <p:txBody>
          <a:bodyPr/>
          <a:lstStyle/>
          <a:p>
            <a:r>
              <a:rPr lang="nb-NO" dirty="0"/>
              <a:t>Buffere</a:t>
            </a:r>
            <a:endParaRPr lang="en-US" dirty="0"/>
          </a:p>
        </p:txBody>
      </p:sp>
      <p:sp>
        <p:nvSpPr>
          <p:cNvPr id="38947" name="Rectangle 35"/>
          <p:cNvSpPr>
            <a:spLocks noGrp="1" noChangeArrowheads="1"/>
          </p:cNvSpPr>
          <p:nvPr>
            <p:ph type="body" idx="1"/>
          </p:nvPr>
        </p:nvSpPr>
        <p:spPr>
          <a:xfrm>
            <a:off x="1219200" y="1076325"/>
            <a:ext cx="4271963" cy="5534025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nb-NO" dirty="0"/>
              <a:t>Bruk 10 </a:t>
            </a:r>
            <a:r>
              <a:rPr lang="nb-NO" dirty="0" err="1"/>
              <a:t>mL</a:t>
            </a:r>
            <a:r>
              <a:rPr lang="nb-NO" dirty="0"/>
              <a:t> sprøyte og mål opp buffer i 2 begre og lag en fortynnet buffer (1:10) i 2 andre </a:t>
            </a:r>
            <a:r>
              <a:rPr lang="nb-NO" dirty="0" smtClean="0"/>
              <a:t>begre</a:t>
            </a:r>
            <a:br>
              <a:rPr lang="nb-NO" dirty="0" smtClean="0"/>
            </a:br>
            <a:endParaRPr lang="en-US" dirty="0"/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nb-NO" dirty="0" smtClean="0">
                <a:solidFill>
                  <a:schemeClr val="tx1"/>
                </a:solidFill>
              </a:rPr>
              <a:t>Sammenlign </a:t>
            </a:r>
            <a:r>
              <a:rPr lang="nb-NO" dirty="0">
                <a:solidFill>
                  <a:schemeClr val="tx1"/>
                </a:solidFill>
              </a:rPr>
              <a:t>pH i bufferen og fortynnet </a:t>
            </a:r>
            <a:r>
              <a:rPr lang="nb-NO" dirty="0" smtClean="0">
                <a:solidFill>
                  <a:schemeClr val="tx1"/>
                </a:solidFill>
              </a:rPr>
              <a:t>buffer</a:t>
            </a:r>
            <a:br>
              <a:rPr lang="nb-NO" dirty="0" smtClean="0">
                <a:solidFill>
                  <a:schemeClr val="tx1"/>
                </a:solidFill>
              </a:rPr>
            </a:br>
            <a:endParaRPr lang="nb-NO" dirty="0">
              <a:solidFill>
                <a:schemeClr val="tx1"/>
              </a:solidFill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nb-NO" dirty="0">
                <a:solidFill>
                  <a:schemeClr val="tx1"/>
                </a:solidFill>
              </a:rPr>
              <a:t>Tilsett 2 dråper fenolftalein i hvert beger (hvor pH ble målt</a:t>
            </a:r>
            <a:r>
              <a:rPr lang="nb-NO" dirty="0" smtClean="0">
                <a:solidFill>
                  <a:schemeClr val="tx1"/>
                </a:solidFill>
              </a:rPr>
              <a:t>)</a:t>
            </a:r>
            <a:br>
              <a:rPr lang="nb-NO" dirty="0" smtClean="0">
                <a:solidFill>
                  <a:schemeClr val="tx1"/>
                </a:solidFill>
              </a:rPr>
            </a:br>
            <a:endParaRPr lang="nb-NO" dirty="0">
              <a:solidFill>
                <a:schemeClr val="tx1"/>
              </a:solidFill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nb-NO" dirty="0">
                <a:solidFill>
                  <a:schemeClr val="tx1"/>
                </a:solidFill>
              </a:rPr>
              <a:t>Tøm luten i et tomt beger, bruk 1 </a:t>
            </a:r>
            <a:r>
              <a:rPr lang="nb-NO" dirty="0" err="1">
                <a:solidFill>
                  <a:schemeClr val="tx1"/>
                </a:solidFill>
              </a:rPr>
              <a:t>mL</a:t>
            </a:r>
            <a:r>
              <a:rPr lang="nb-NO" dirty="0">
                <a:solidFill>
                  <a:schemeClr val="tx1"/>
                </a:solidFill>
              </a:rPr>
              <a:t> sprøyte og titrer begge løsninger med lut </a:t>
            </a:r>
            <a:r>
              <a:rPr lang="nb-NO" dirty="0" smtClean="0">
                <a:solidFill>
                  <a:schemeClr val="tx1"/>
                </a:solidFill>
              </a:rPr>
              <a:t>til fargeomslag </a:t>
            </a:r>
            <a:r>
              <a:rPr lang="nb-NO" dirty="0">
                <a:solidFill>
                  <a:schemeClr val="tx1"/>
                </a:solidFill>
              </a:rPr>
              <a:t>til rødt, den fortynnede først</a:t>
            </a:r>
            <a:br>
              <a:rPr lang="nb-NO" dirty="0">
                <a:solidFill>
                  <a:schemeClr val="tx1"/>
                </a:solidFill>
              </a:rPr>
            </a:br>
            <a:r>
              <a:rPr lang="nb-NO" dirty="0">
                <a:solidFill>
                  <a:schemeClr val="tx1"/>
                </a:solidFill>
              </a:rPr>
              <a:t/>
            </a:r>
            <a:br>
              <a:rPr lang="nb-NO" dirty="0">
                <a:solidFill>
                  <a:schemeClr val="tx1"/>
                </a:solidFill>
              </a:rPr>
            </a:br>
            <a:endParaRPr lang="nb-NO" dirty="0">
              <a:solidFill>
                <a:schemeClr val="tx1"/>
              </a:solidFill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nb-NO" dirty="0">
                <a:solidFill>
                  <a:schemeClr val="tx1"/>
                </a:solidFill>
              </a:rPr>
              <a:t>Tilsett 2 dråper </a:t>
            </a:r>
            <a:r>
              <a:rPr lang="nb-NO" dirty="0" smtClean="0">
                <a:solidFill>
                  <a:schemeClr val="tx1"/>
                </a:solidFill>
              </a:rPr>
              <a:t>metylrødt</a:t>
            </a:r>
            <a:br>
              <a:rPr lang="nb-NO" dirty="0" smtClean="0">
                <a:solidFill>
                  <a:schemeClr val="tx1"/>
                </a:solidFill>
              </a:rPr>
            </a:br>
            <a:endParaRPr lang="nb-NO" dirty="0">
              <a:solidFill>
                <a:schemeClr val="tx1"/>
              </a:solidFill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nb-NO" dirty="0">
                <a:solidFill>
                  <a:schemeClr val="tx1"/>
                </a:solidFill>
              </a:rPr>
              <a:t>Titrer med saltsyre til fargeomslag fra gult til rødt</a:t>
            </a:r>
          </a:p>
          <a:p>
            <a:pPr marL="457200" indent="-457200">
              <a:lnSpc>
                <a:spcPct val="90000"/>
              </a:lnSpc>
            </a:pPr>
            <a:endParaRPr lang="en-US" dirty="0"/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5442497" y="2852936"/>
            <a:ext cx="3711575" cy="623887"/>
            <a:chOff x="3414" y="1137"/>
            <a:chExt cx="2338" cy="393"/>
          </a:xfrm>
        </p:grpSpPr>
        <p:grpSp>
          <p:nvGrpSpPr>
            <p:cNvPr id="3" name="Group 29"/>
            <p:cNvGrpSpPr>
              <a:grpSpLocks/>
            </p:cNvGrpSpPr>
            <p:nvPr/>
          </p:nvGrpSpPr>
          <p:grpSpPr bwMode="auto">
            <a:xfrm>
              <a:off x="3414" y="1137"/>
              <a:ext cx="1133" cy="363"/>
              <a:chOff x="3325" y="1137"/>
              <a:chExt cx="1133" cy="363"/>
            </a:xfrm>
          </p:grpSpPr>
          <p:sp>
            <p:nvSpPr>
              <p:cNvPr id="38915" name="Line 3"/>
              <p:cNvSpPr>
                <a:spLocks noChangeShapeType="1"/>
              </p:cNvSpPr>
              <p:nvPr/>
            </p:nvSpPr>
            <p:spPr bwMode="auto">
              <a:xfrm>
                <a:off x="3325" y="1137"/>
                <a:ext cx="45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8916" name="Line 4"/>
              <p:cNvSpPr>
                <a:spLocks noChangeShapeType="1"/>
              </p:cNvSpPr>
              <p:nvPr/>
            </p:nvSpPr>
            <p:spPr bwMode="auto">
              <a:xfrm flipH="1">
                <a:off x="3642" y="1137"/>
                <a:ext cx="45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8917" name="Line 5"/>
              <p:cNvSpPr>
                <a:spLocks noChangeShapeType="1"/>
              </p:cNvSpPr>
              <p:nvPr/>
            </p:nvSpPr>
            <p:spPr bwMode="auto">
              <a:xfrm>
                <a:off x="3370" y="1500"/>
                <a:ext cx="2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8918" name="Line 6"/>
              <p:cNvSpPr>
                <a:spLocks noChangeShapeType="1"/>
              </p:cNvSpPr>
              <p:nvPr/>
            </p:nvSpPr>
            <p:spPr bwMode="auto">
              <a:xfrm>
                <a:off x="3325" y="1273"/>
                <a:ext cx="3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8924" name="Text Box 12"/>
              <p:cNvSpPr txBox="1">
                <a:spLocks noChangeArrowheads="1"/>
              </p:cNvSpPr>
              <p:nvPr/>
            </p:nvSpPr>
            <p:spPr bwMode="auto">
              <a:xfrm>
                <a:off x="3642" y="1182"/>
                <a:ext cx="81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400" dirty="0"/>
                  <a:t>10 </a:t>
                </a:r>
                <a:r>
                  <a:rPr lang="nb-NO" sz="1400" dirty="0" err="1"/>
                  <a:t>mL</a:t>
                </a:r>
                <a:r>
                  <a:rPr lang="nb-NO" sz="1400" dirty="0"/>
                  <a:t> buffer</a:t>
                </a:r>
                <a:endParaRPr lang="en-US" sz="1400" dirty="0"/>
              </a:p>
            </p:txBody>
          </p:sp>
        </p:grpSp>
        <p:grpSp>
          <p:nvGrpSpPr>
            <p:cNvPr id="4" name="Group 28"/>
            <p:cNvGrpSpPr>
              <a:grpSpLocks/>
            </p:cNvGrpSpPr>
            <p:nvPr/>
          </p:nvGrpSpPr>
          <p:grpSpPr bwMode="auto">
            <a:xfrm>
              <a:off x="4528" y="1137"/>
              <a:ext cx="1224" cy="393"/>
              <a:chOff x="4505" y="1137"/>
              <a:chExt cx="1224" cy="393"/>
            </a:xfrm>
          </p:grpSpPr>
          <p:sp>
            <p:nvSpPr>
              <p:cNvPr id="38919" name="Line 7"/>
              <p:cNvSpPr>
                <a:spLocks noChangeShapeType="1"/>
              </p:cNvSpPr>
              <p:nvPr/>
            </p:nvSpPr>
            <p:spPr bwMode="auto">
              <a:xfrm>
                <a:off x="4505" y="1137"/>
                <a:ext cx="45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8920" name="Line 8"/>
              <p:cNvSpPr>
                <a:spLocks noChangeShapeType="1"/>
              </p:cNvSpPr>
              <p:nvPr/>
            </p:nvSpPr>
            <p:spPr bwMode="auto">
              <a:xfrm flipH="1">
                <a:off x="4822" y="1137"/>
                <a:ext cx="45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8921" name="Line 9"/>
              <p:cNvSpPr>
                <a:spLocks noChangeShapeType="1"/>
              </p:cNvSpPr>
              <p:nvPr/>
            </p:nvSpPr>
            <p:spPr bwMode="auto">
              <a:xfrm>
                <a:off x="4550" y="1500"/>
                <a:ext cx="2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8922" name="Line 10"/>
              <p:cNvSpPr>
                <a:spLocks noChangeShapeType="1"/>
              </p:cNvSpPr>
              <p:nvPr/>
            </p:nvSpPr>
            <p:spPr bwMode="auto">
              <a:xfrm>
                <a:off x="4505" y="1273"/>
                <a:ext cx="3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8923" name="Line 11"/>
              <p:cNvSpPr>
                <a:spLocks noChangeShapeType="1"/>
              </p:cNvSpPr>
              <p:nvPr/>
            </p:nvSpPr>
            <p:spPr bwMode="auto">
              <a:xfrm>
                <a:off x="4550" y="1455"/>
                <a:ext cx="2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8925" name="Text Box 13"/>
              <p:cNvSpPr txBox="1">
                <a:spLocks noChangeArrowheads="1"/>
              </p:cNvSpPr>
              <p:nvPr/>
            </p:nvSpPr>
            <p:spPr bwMode="auto">
              <a:xfrm>
                <a:off x="4913" y="1137"/>
                <a:ext cx="816" cy="3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400"/>
                  <a:t>9 mL vann 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400"/>
                  <a:t>1 mL buffer</a:t>
                </a:r>
                <a:endParaRPr lang="en-US" sz="1400"/>
              </a:p>
            </p:txBody>
          </p:sp>
        </p:grpSp>
      </p:grp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5442497" y="5094288"/>
            <a:ext cx="3711575" cy="623887"/>
            <a:chOff x="3413" y="2795"/>
            <a:chExt cx="2338" cy="393"/>
          </a:xfrm>
        </p:grpSpPr>
        <p:grpSp>
          <p:nvGrpSpPr>
            <p:cNvPr id="6" name="Group 30"/>
            <p:cNvGrpSpPr>
              <a:grpSpLocks/>
            </p:cNvGrpSpPr>
            <p:nvPr/>
          </p:nvGrpSpPr>
          <p:grpSpPr bwMode="auto">
            <a:xfrm>
              <a:off x="3413" y="2795"/>
              <a:ext cx="1133" cy="363"/>
              <a:chOff x="2926" y="2795"/>
              <a:chExt cx="1133" cy="363"/>
            </a:xfrm>
          </p:grpSpPr>
          <p:sp>
            <p:nvSpPr>
              <p:cNvPr id="38926" name="Line 14"/>
              <p:cNvSpPr>
                <a:spLocks noChangeShapeType="1"/>
              </p:cNvSpPr>
              <p:nvPr/>
            </p:nvSpPr>
            <p:spPr bwMode="auto">
              <a:xfrm>
                <a:off x="2926" y="2795"/>
                <a:ext cx="45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8927" name="Line 15"/>
              <p:cNvSpPr>
                <a:spLocks noChangeShapeType="1"/>
              </p:cNvSpPr>
              <p:nvPr/>
            </p:nvSpPr>
            <p:spPr bwMode="auto">
              <a:xfrm flipH="1">
                <a:off x="3243" y="2795"/>
                <a:ext cx="45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8928" name="Line 16"/>
              <p:cNvSpPr>
                <a:spLocks noChangeShapeType="1"/>
              </p:cNvSpPr>
              <p:nvPr/>
            </p:nvSpPr>
            <p:spPr bwMode="auto">
              <a:xfrm>
                <a:off x="2971" y="3158"/>
                <a:ext cx="2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8929" name="Line 17"/>
              <p:cNvSpPr>
                <a:spLocks noChangeShapeType="1"/>
              </p:cNvSpPr>
              <p:nvPr/>
            </p:nvSpPr>
            <p:spPr bwMode="auto">
              <a:xfrm>
                <a:off x="2926" y="2931"/>
                <a:ext cx="3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8935" name="Text Box 23"/>
              <p:cNvSpPr txBox="1">
                <a:spLocks noChangeArrowheads="1"/>
              </p:cNvSpPr>
              <p:nvPr/>
            </p:nvSpPr>
            <p:spPr bwMode="auto">
              <a:xfrm>
                <a:off x="3243" y="2840"/>
                <a:ext cx="81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400"/>
                  <a:t>10 mL buffer</a:t>
                </a:r>
                <a:endParaRPr lang="en-US" sz="1400"/>
              </a:p>
            </p:txBody>
          </p:sp>
        </p:grpSp>
        <p:grpSp>
          <p:nvGrpSpPr>
            <p:cNvPr id="7" name="Group 27"/>
            <p:cNvGrpSpPr>
              <a:grpSpLocks/>
            </p:cNvGrpSpPr>
            <p:nvPr/>
          </p:nvGrpSpPr>
          <p:grpSpPr bwMode="auto">
            <a:xfrm>
              <a:off x="4527" y="2795"/>
              <a:ext cx="1224" cy="393"/>
              <a:chOff x="4358" y="2795"/>
              <a:chExt cx="1224" cy="393"/>
            </a:xfrm>
          </p:grpSpPr>
          <p:sp>
            <p:nvSpPr>
              <p:cNvPr id="38930" name="Line 18"/>
              <p:cNvSpPr>
                <a:spLocks noChangeShapeType="1"/>
              </p:cNvSpPr>
              <p:nvPr/>
            </p:nvSpPr>
            <p:spPr bwMode="auto">
              <a:xfrm>
                <a:off x="4358" y="2795"/>
                <a:ext cx="45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8931" name="Line 19"/>
              <p:cNvSpPr>
                <a:spLocks noChangeShapeType="1"/>
              </p:cNvSpPr>
              <p:nvPr/>
            </p:nvSpPr>
            <p:spPr bwMode="auto">
              <a:xfrm flipH="1">
                <a:off x="4675" y="2795"/>
                <a:ext cx="45" cy="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8932" name="Line 20"/>
              <p:cNvSpPr>
                <a:spLocks noChangeShapeType="1"/>
              </p:cNvSpPr>
              <p:nvPr/>
            </p:nvSpPr>
            <p:spPr bwMode="auto">
              <a:xfrm>
                <a:off x="4403" y="3158"/>
                <a:ext cx="2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8933" name="Line 21"/>
              <p:cNvSpPr>
                <a:spLocks noChangeShapeType="1"/>
              </p:cNvSpPr>
              <p:nvPr/>
            </p:nvSpPr>
            <p:spPr bwMode="auto">
              <a:xfrm>
                <a:off x="4358" y="2931"/>
                <a:ext cx="3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8934" name="Line 22"/>
              <p:cNvSpPr>
                <a:spLocks noChangeShapeType="1"/>
              </p:cNvSpPr>
              <p:nvPr/>
            </p:nvSpPr>
            <p:spPr bwMode="auto">
              <a:xfrm>
                <a:off x="4403" y="3113"/>
                <a:ext cx="2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38936" name="Text Box 24"/>
              <p:cNvSpPr txBox="1">
                <a:spLocks noChangeArrowheads="1"/>
              </p:cNvSpPr>
              <p:nvPr/>
            </p:nvSpPr>
            <p:spPr bwMode="auto">
              <a:xfrm>
                <a:off x="4766" y="2795"/>
                <a:ext cx="816" cy="3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nb-NO" sz="1400"/>
                  <a:t>9 mL vann </a:t>
                </a:r>
              </a:p>
              <a:p>
                <a:pPr>
                  <a:spcBef>
                    <a:spcPct val="50000"/>
                  </a:spcBef>
                </a:pPr>
                <a:r>
                  <a:rPr lang="nb-NO" sz="1400"/>
                  <a:t>1 mL buffer</a:t>
                </a:r>
                <a:endParaRPr lang="en-US" sz="1400"/>
              </a:p>
            </p:txBody>
          </p:sp>
        </p:grpSp>
      </p:grpSp>
      <p:sp>
        <p:nvSpPr>
          <p:cNvPr id="38938" name="Rectangle 26"/>
          <p:cNvSpPr>
            <a:spLocks noChangeArrowheads="1"/>
          </p:cNvSpPr>
          <p:nvPr/>
        </p:nvSpPr>
        <p:spPr bwMode="auto">
          <a:xfrm>
            <a:off x="477838" y="1312863"/>
            <a:ext cx="8456612" cy="26685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38945" name="Rectangle 33"/>
          <p:cNvSpPr>
            <a:spLocks noChangeArrowheads="1"/>
          </p:cNvSpPr>
          <p:nvPr/>
        </p:nvSpPr>
        <p:spPr bwMode="auto">
          <a:xfrm>
            <a:off x="295275" y="4391025"/>
            <a:ext cx="8639175" cy="19399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pic>
        <p:nvPicPr>
          <p:cNvPr id="38946" name="Picture 34" descr="pH-papir_4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4599" y="1988840"/>
            <a:ext cx="1297043" cy="751068"/>
          </a:xfrm>
          <a:prstGeom prst="rect">
            <a:avLst/>
          </a:prstGeom>
          <a:noFill/>
        </p:spPr>
      </p:pic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497" y="1124744"/>
            <a:ext cx="371316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Buffer - resultater</a:t>
            </a:r>
            <a:endParaRPr lang="en-US"/>
          </a:p>
        </p:txBody>
      </p:sp>
      <p:graphicFrame>
        <p:nvGraphicFramePr>
          <p:cNvPr id="41004" name="Group 44"/>
          <p:cNvGraphicFramePr>
            <a:graphicFrameLocks noGrp="1"/>
          </p:cNvGraphicFramePr>
          <p:nvPr>
            <p:ph sz="half" idx="1"/>
          </p:nvPr>
        </p:nvGraphicFramePr>
        <p:xfrm>
          <a:off x="1752600" y="1400175"/>
          <a:ext cx="6781800" cy="1927226"/>
        </p:xfrm>
        <a:graphic>
          <a:graphicData uri="http://schemas.openxmlformats.org/drawingml/2006/table">
            <a:tbl>
              <a:tblPr/>
              <a:tblGrid>
                <a:gridCol w="2260600"/>
                <a:gridCol w="2260600"/>
                <a:gridCol w="2260600"/>
              </a:tblGrid>
              <a:tr h="482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BA00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24242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Måling/titrering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424242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B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BA00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24242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Buffer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424242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B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BA00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24242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Fortynnet buffer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424242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BA00"/>
                    </a:solidFill>
                  </a:tcPr>
                </a:tc>
              </a:tr>
              <a:tr h="481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BA00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24242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pH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424242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BA00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702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BA00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70254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BA00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24242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0,10 mol/L NaOH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424242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BA00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24242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2,3 mL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424242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BA00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24242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0,3 mL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424242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1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BA00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24242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0,10 mol/L HCl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424242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BA00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2,9 mL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8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BA00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0,3 mL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800"/>
                    </a:solidFill>
                  </a:tcPr>
                </a:tc>
              </a:tr>
            </a:tbl>
          </a:graphicData>
        </a:graphic>
      </p:graphicFrame>
      <p:sp>
        <p:nvSpPr>
          <p:cNvPr id="41000" name="AutoShape 40"/>
          <p:cNvSpPr>
            <a:spLocks noChangeArrowheads="1"/>
          </p:cNvSpPr>
          <p:nvPr/>
        </p:nvSpPr>
        <p:spPr bwMode="auto">
          <a:xfrm>
            <a:off x="542925" y="3276600"/>
            <a:ext cx="1666875" cy="1295400"/>
          </a:xfrm>
          <a:prstGeom prst="wedgeRoundRectCallout">
            <a:avLst>
              <a:gd name="adj1" fmla="val 224667"/>
              <a:gd name="adj2" fmla="val -128556"/>
              <a:gd name="adj3" fmla="val 16667"/>
            </a:avLst>
          </a:prstGeom>
          <a:solidFill>
            <a:schemeClr val="bg1"/>
          </a:solidFill>
          <a:ln w="9525">
            <a:solidFill>
              <a:srgbClr val="970254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20000"/>
              </a:spcBef>
              <a:buClr>
                <a:srgbClr val="D4BA00"/>
              </a:buClr>
              <a:buFont typeface="Times" pitchFamily="18" charset="0"/>
              <a:buNone/>
            </a:pPr>
            <a:r>
              <a:rPr lang="nb-NO" sz="1400">
                <a:solidFill>
                  <a:srgbClr val="424242"/>
                </a:solidFill>
              </a:rPr>
              <a:t>Hvordan påvirkes pH i en bufferløsning når bufferen fortynnes?</a:t>
            </a:r>
          </a:p>
          <a:p>
            <a:pPr algn="ctr"/>
            <a:endParaRPr lang="en-US" sz="1400"/>
          </a:p>
        </p:txBody>
      </p:sp>
      <p:sp>
        <p:nvSpPr>
          <p:cNvPr id="41002" name="AutoShape 42"/>
          <p:cNvSpPr>
            <a:spLocks noChangeArrowheads="1"/>
          </p:cNvSpPr>
          <p:nvPr/>
        </p:nvSpPr>
        <p:spPr bwMode="auto">
          <a:xfrm>
            <a:off x="542925" y="4978400"/>
            <a:ext cx="1666875" cy="1508125"/>
          </a:xfrm>
          <a:prstGeom prst="wedgeRoundRectCallout">
            <a:avLst>
              <a:gd name="adj1" fmla="val 270190"/>
              <a:gd name="adj2" fmla="val -172421"/>
              <a:gd name="adj3" fmla="val 16667"/>
            </a:avLst>
          </a:prstGeom>
          <a:solidFill>
            <a:schemeClr val="bg1"/>
          </a:solidFill>
          <a:ln w="9525">
            <a:solidFill>
              <a:srgbClr val="424242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20000"/>
              </a:spcBef>
              <a:buClr>
                <a:srgbClr val="D4BA00"/>
              </a:buClr>
              <a:buFont typeface="Times" pitchFamily="18" charset="0"/>
              <a:buNone/>
            </a:pPr>
            <a:r>
              <a:rPr lang="nb-NO" sz="1400">
                <a:solidFill>
                  <a:srgbClr val="424242"/>
                </a:solidFill>
              </a:rPr>
              <a:t>Hva er bufferkapasiteten for denne bufferen, den </a:t>
            </a:r>
            <a:r>
              <a:rPr lang="nb-NO" sz="1400"/>
              <a:t>”korteste vei til stupet”:</a:t>
            </a:r>
            <a:r>
              <a:rPr lang="nb-NO" sz="1400">
                <a:solidFill>
                  <a:srgbClr val="424242"/>
                </a:solidFill>
              </a:rPr>
              <a:t>?</a:t>
            </a:r>
            <a:endParaRPr lang="en-US" sz="1400"/>
          </a:p>
        </p:txBody>
      </p:sp>
      <p:sp>
        <p:nvSpPr>
          <p:cNvPr id="41005" name="Text Box 45"/>
          <p:cNvSpPr txBox="1">
            <a:spLocks noChangeArrowheads="1"/>
          </p:cNvSpPr>
          <p:nvPr/>
        </p:nvSpPr>
        <p:spPr bwMode="auto">
          <a:xfrm>
            <a:off x="2752725" y="3495675"/>
            <a:ext cx="6019800" cy="7016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nb-NO" sz="2000" b="1" i="1">
                <a:solidFill>
                  <a:srgbClr val="970254"/>
                </a:solidFill>
              </a:rPr>
              <a:t>pH i en bufferløsning endres</a:t>
            </a:r>
          </a:p>
          <a:p>
            <a:r>
              <a:rPr lang="nb-NO" sz="2000" b="1" i="1">
                <a:solidFill>
                  <a:srgbClr val="970254"/>
                </a:solidFill>
              </a:rPr>
              <a:t> ikke når bufferen fortynnes</a:t>
            </a:r>
            <a:endParaRPr lang="en-US" sz="2000" b="1" i="1"/>
          </a:p>
        </p:txBody>
      </p:sp>
      <p:sp>
        <p:nvSpPr>
          <p:cNvPr id="41006" name="Text Box 46"/>
          <p:cNvSpPr txBox="1">
            <a:spLocks noChangeArrowheads="1"/>
          </p:cNvSpPr>
          <p:nvPr/>
        </p:nvSpPr>
        <p:spPr bwMode="auto">
          <a:xfrm>
            <a:off x="2752725" y="4718050"/>
            <a:ext cx="5781675" cy="86177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000" b="1" i="1" dirty="0">
                <a:solidFill>
                  <a:srgbClr val="878800"/>
                </a:solidFill>
              </a:rPr>
              <a:t>0,0286 L</a:t>
            </a:r>
            <a:r>
              <a:rPr lang="en-US" sz="2000" b="1" i="1" dirty="0">
                <a:solidFill>
                  <a:srgbClr val="878800"/>
                </a:solidFill>
              </a:rPr>
              <a:t> </a:t>
            </a:r>
            <a:r>
              <a:rPr lang="nb-NO" sz="2000" b="1" i="1" dirty="0">
                <a:solidFill>
                  <a:srgbClr val="878800"/>
                </a:solidFill>
                <a:cs typeface="Arial" pitchFamily="34" charset="0"/>
              </a:rPr>
              <a:t>∙</a:t>
            </a:r>
            <a:r>
              <a:rPr lang="nb-NO" sz="2000" b="1" i="1" dirty="0">
                <a:solidFill>
                  <a:srgbClr val="878800"/>
                </a:solidFill>
              </a:rPr>
              <a:t> 0,1 mol/L ∙</a:t>
            </a:r>
            <a:r>
              <a:rPr lang="nb-NO" sz="2000" b="1" i="1" dirty="0"/>
              <a:t> (</a:t>
            </a:r>
            <a:r>
              <a:rPr lang="nb-NO" sz="2000" b="1" i="1" dirty="0">
                <a:solidFill>
                  <a:srgbClr val="878800"/>
                </a:solidFill>
              </a:rPr>
              <a:t>1000 mL/10 </a:t>
            </a:r>
            <a:r>
              <a:rPr lang="nb-NO" sz="2000" b="1" i="1" dirty="0" err="1">
                <a:solidFill>
                  <a:srgbClr val="878800"/>
                </a:solidFill>
              </a:rPr>
              <a:t>mL</a:t>
            </a:r>
            <a:r>
              <a:rPr lang="nb-NO" sz="2000" b="1" i="1" dirty="0">
                <a:solidFill>
                  <a:srgbClr val="878800"/>
                </a:solidFill>
              </a:rPr>
              <a:t>) = </a:t>
            </a:r>
            <a:endParaRPr lang="nb-NO" sz="2000" b="1" i="1" dirty="0" smtClean="0">
              <a:solidFill>
                <a:srgbClr val="878800"/>
              </a:solidFill>
            </a:endParaRPr>
          </a:p>
          <a:p>
            <a:pPr>
              <a:spcBef>
                <a:spcPct val="50000"/>
              </a:spcBef>
            </a:pPr>
            <a:r>
              <a:rPr lang="nb-NO" sz="2000" b="1" i="1" dirty="0" smtClean="0">
                <a:solidFill>
                  <a:srgbClr val="878800"/>
                </a:solidFill>
              </a:rPr>
              <a:t>0,029 </a:t>
            </a:r>
            <a:r>
              <a:rPr lang="nb-NO" sz="2000" b="1" i="1" dirty="0">
                <a:solidFill>
                  <a:srgbClr val="878800"/>
                </a:solidFill>
              </a:rPr>
              <a:t>mol </a:t>
            </a:r>
            <a:r>
              <a:rPr lang="nb-NO" sz="2000" b="1" i="1" dirty="0" err="1">
                <a:solidFill>
                  <a:srgbClr val="878800"/>
                </a:solidFill>
              </a:rPr>
              <a:t>NaOH/L</a:t>
            </a:r>
            <a:r>
              <a:rPr lang="nb-NO" sz="2000" b="1" i="1" dirty="0">
                <a:solidFill>
                  <a:srgbClr val="878800"/>
                </a:solidFill>
              </a:rPr>
              <a:t> buffer</a:t>
            </a:r>
            <a:endParaRPr lang="en-US" sz="2000" b="1" i="1" dirty="0">
              <a:solidFill>
                <a:srgbClr val="878800"/>
              </a:solidFill>
            </a:endParaRPr>
          </a:p>
        </p:txBody>
      </p:sp>
      <p:sp>
        <p:nvSpPr>
          <p:cNvPr id="41007" name="Text Box 47"/>
          <p:cNvSpPr txBox="1">
            <a:spLocks noChangeArrowheads="1"/>
          </p:cNvSpPr>
          <p:nvPr/>
        </p:nvSpPr>
        <p:spPr bwMode="auto">
          <a:xfrm>
            <a:off x="2752725" y="5705475"/>
            <a:ext cx="58356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000" b="1" i="1">
                <a:solidFill>
                  <a:srgbClr val="878800"/>
                </a:solidFill>
              </a:rPr>
              <a:t>Bufferkapasiteten er 1/10 for den fortynnede bufferen</a:t>
            </a:r>
            <a:endParaRPr lang="en-US" sz="2000" b="1" i="1">
              <a:solidFill>
                <a:srgbClr val="878800"/>
              </a:solidFill>
            </a:endParaRPr>
          </a:p>
        </p:txBody>
      </p:sp>
      <p:pic>
        <p:nvPicPr>
          <p:cNvPr id="41009" name="Picture 4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9713" y="3495675"/>
            <a:ext cx="1998662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Rectangle 4"/>
          <p:cNvSpPr>
            <a:spLocks noGrp="1" noChangeArrowheads="1"/>
          </p:cNvSpPr>
          <p:nvPr>
            <p:ph type="title"/>
          </p:nvPr>
        </p:nvSpPr>
        <p:spPr>
          <a:xfrm>
            <a:off x="990600" y="476672"/>
            <a:ext cx="7696200" cy="1143000"/>
          </a:xfrm>
        </p:spPr>
        <p:txBody>
          <a:bodyPr/>
          <a:lstStyle/>
          <a:p>
            <a:r>
              <a:rPr lang="nb-NO" dirty="0"/>
              <a:t>Buffere</a:t>
            </a:r>
            <a:endParaRPr lang="en-US" dirty="0"/>
          </a:p>
        </p:txBody>
      </p:sp>
      <p:pic>
        <p:nvPicPr>
          <p:cNvPr id="10650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25800" y="2093913"/>
            <a:ext cx="5783263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6502" name="Text Box 6"/>
          <p:cNvSpPr txBox="1">
            <a:spLocks noChangeArrowheads="1"/>
          </p:cNvSpPr>
          <p:nvPr/>
        </p:nvSpPr>
        <p:spPr bwMode="auto">
          <a:xfrm>
            <a:off x="5719763" y="6272213"/>
            <a:ext cx="14382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/>
              <a:t>Figur side 34</a:t>
            </a:r>
            <a:endParaRPr lang="en-US" sz="1600"/>
          </a:p>
        </p:txBody>
      </p:sp>
      <p:pic>
        <p:nvPicPr>
          <p:cNvPr id="10650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7138" y="1349375"/>
            <a:ext cx="2763837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6504" name="AutoShape 8"/>
          <p:cNvSpPr>
            <a:spLocks noChangeArrowheads="1"/>
          </p:cNvSpPr>
          <p:nvPr/>
        </p:nvSpPr>
        <p:spPr bwMode="auto">
          <a:xfrm>
            <a:off x="5486400" y="647700"/>
            <a:ext cx="2219325" cy="847725"/>
          </a:xfrm>
          <a:prstGeom prst="wedgeRoundRectCallout">
            <a:avLst>
              <a:gd name="adj1" fmla="val -123819"/>
              <a:gd name="adj2" fmla="val 79028"/>
              <a:gd name="adj3" fmla="val 16667"/>
            </a:avLst>
          </a:prstGeom>
          <a:noFill/>
          <a:ln w="19050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nb-NO" sz="1400"/>
              <a:t>Dette forholdet endres ikke ved fortynning, pH endres ikke.</a:t>
            </a:r>
            <a:endParaRPr lang="en-US" sz="1400"/>
          </a:p>
        </p:txBody>
      </p:sp>
      <p:sp>
        <p:nvSpPr>
          <p:cNvPr id="106505" name="Oval 9"/>
          <p:cNvSpPr>
            <a:spLocks noChangeArrowheads="1"/>
          </p:cNvSpPr>
          <p:nvPr/>
        </p:nvSpPr>
        <p:spPr bwMode="auto">
          <a:xfrm>
            <a:off x="2924175" y="1349375"/>
            <a:ext cx="904875" cy="962025"/>
          </a:xfrm>
          <a:prstGeom prst="ellipse">
            <a:avLst/>
          </a:prstGeom>
          <a:noFill/>
          <a:ln w="19050">
            <a:solidFill>
              <a:srgbClr val="99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06506" name="Oval 10"/>
          <p:cNvSpPr>
            <a:spLocks noChangeArrowheads="1"/>
          </p:cNvSpPr>
          <p:nvPr/>
        </p:nvSpPr>
        <p:spPr bwMode="auto">
          <a:xfrm>
            <a:off x="6477000" y="4562475"/>
            <a:ext cx="209550" cy="209550"/>
          </a:xfrm>
          <a:prstGeom prst="ellipse">
            <a:avLst/>
          </a:prstGeom>
          <a:solidFill>
            <a:srgbClr val="990000"/>
          </a:solidFill>
          <a:ln w="9525">
            <a:solidFill>
              <a:srgbClr val="99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06507" name="AutoShape 11"/>
          <p:cNvSpPr>
            <a:spLocks noChangeArrowheads="1"/>
          </p:cNvSpPr>
          <p:nvPr/>
        </p:nvSpPr>
        <p:spPr bwMode="auto">
          <a:xfrm>
            <a:off x="1227138" y="2778125"/>
            <a:ext cx="2219325" cy="1069975"/>
          </a:xfrm>
          <a:prstGeom prst="wedgeRoundRectCallout">
            <a:avLst>
              <a:gd name="adj1" fmla="val 189412"/>
              <a:gd name="adj2" fmla="val 124333"/>
              <a:gd name="adj3" fmla="val 16667"/>
            </a:avLst>
          </a:prstGeom>
          <a:noFill/>
          <a:ln w="19050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nb-NO" sz="1400"/>
              <a:t>Bufferkapasiteten beregnes ut fra den korteste veien ut av bufferområdet</a:t>
            </a:r>
            <a:endParaRPr lang="en-US" sz="1400"/>
          </a:p>
        </p:txBody>
      </p:sp>
      <p:sp>
        <p:nvSpPr>
          <p:cNvPr id="106508" name="Line 12"/>
          <p:cNvSpPr>
            <a:spLocks noChangeShapeType="1"/>
          </p:cNvSpPr>
          <p:nvPr/>
        </p:nvSpPr>
        <p:spPr bwMode="auto">
          <a:xfrm flipV="1">
            <a:off x="6572250" y="5772150"/>
            <a:ext cx="1047750" cy="9525"/>
          </a:xfrm>
          <a:prstGeom prst="line">
            <a:avLst/>
          </a:prstGeom>
          <a:noFill/>
          <a:ln w="57150">
            <a:solidFill>
              <a:srgbClr val="99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06509" name="AutoShape 13"/>
          <p:cNvSpPr>
            <a:spLocks noChangeArrowheads="1"/>
          </p:cNvSpPr>
          <p:nvPr/>
        </p:nvSpPr>
        <p:spPr bwMode="auto">
          <a:xfrm>
            <a:off x="1158875" y="4730750"/>
            <a:ext cx="2219325" cy="1028700"/>
          </a:xfrm>
          <a:prstGeom prst="wedgeRoundRectCallout">
            <a:avLst>
              <a:gd name="adj1" fmla="val 203648"/>
              <a:gd name="adj2" fmla="val 50773"/>
              <a:gd name="adj3" fmla="val 16667"/>
            </a:avLst>
          </a:prstGeom>
          <a:noFill/>
          <a:ln w="19050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nb-NO" sz="1400"/>
              <a:t>Stoffmengden tilsatt sterk base regnes om, bufferkapasiteten er antall mol/liter </a:t>
            </a:r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842218" y="533400"/>
            <a:ext cx="7042150" cy="990600"/>
          </a:xfrm>
        </p:spPr>
        <p:txBody>
          <a:bodyPr/>
          <a:lstStyle/>
          <a:p>
            <a:r>
              <a:rPr lang="nb-NO" dirty="0" smtClean="0"/>
              <a:t>Fellingstitrering</a:t>
            </a:r>
            <a:endParaRPr lang="en-US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2420888"/>
            <a:ext cx="6007100" cy="3997325"/>
          </a:xfrm>
        </p:spPr>
        <p:txBody>
          <a:bodyPr/>
          <a:lstStyle/>
          <a:p>
            <a:pPr marL="495300" indent="-495300">
              <a:buFont typeface="Times" pitchFamily="18" charset="0"/>
              <a:buNone/>
            </a:pPr>
            <a:r>
              <a:rPr lang="nb-NO" b="1" i="1" dirty="0"/>
              <a:t>Problemstilling</a:t>
            </a:r>
            <a:r>
              <a:rPr lang="nb-NO" dirty="0"/>
              <a:t> </a:t>
            </a:r>
          </a:p>
          <a:p>
            <a:pPr marL="495300" indent="-495300"/>
            <a:r>
              <a:rPr lang="nb-NO" dirty="0"/>
              <a:t>Hva er konsentrasjonen av </a:t>
            </a:r>
          </a:p>
          <a:p>
            <a:pPr marL="495300" indent="-495300"/>
            <a:r>
              <a:rPr lang="nb-NO" dirty="0"/>
              <a:t>kloridioner i mineralvannet ”Bris”?</a:t>
            </a:r>
          </a:p>
          <a:p>
            <a:pPr marL="495300" indent="-495300"/>
            <a:r>
              <a:rPr lang="nb-NO" dirty="0"/>
              <a:t>Hvor mye må vi fortynne </a:t>
            </a:r>
          </a:p>
          <a:p>
            <a:pPr marL="495300" indent="-495300"/>
            <a:r>
              <a:rPr lang="nb-NO" dirty="0"/>
              <a:t>mineralvannet ”Farris” for å få ”Bris”? </a:t>
            </a:r>
          </a:p>
          <a:p>
            <a:pPr marL="495300" indent="-495300"/>
            <a:endParaRPr lang="nb-NO" dirty="0"/>
          </a:p>
        </p:txBody>
      </p:sp>
      <p:pic>
        <p:nvPicPr>
          <p:cNvPr id="44038" name="Picture 6" descr="bris_1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6096" y="784870"/>
            <a:ext cx="2716212" cy="1924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171575" y="238125"/>
            <a:ext cx="6934200" cy="990600"/>
          </a:xfrm>
        </p:spPr>
        <p:txBody>
          <a:bodyPr/>
          <a:lstStyle/>
          <a:p>
            <a:r>
              <a:rPr lang="nb-NO" dirty="0"/>
              <a:t>Fellingstitrering </a:t>
            </a: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7544" y="1152525"/>
            <a:ext cx="6666681" cy="5514975"/>
          </a:xfrm>
          <a:noFill/>
          <a:ln/>
        </p:spPr>
        <p:txBody>
          <a:bodyPr>
            <a:normAutofit fontScale="85000" lnSpcReduction="10000"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dirty="0" err="1"/>
              <a:t>Bruk</a:t>
            </a:r>
            <a:r>
              <a:rPr lang="en-US" dirty="0"/>
              <a:t> en </a:t>
            </a:r>
            <a:r>
              <a:rPr lang="en-US" dirty="0" err="1"/>
              <a:t>sprøyte</a:t>
            </a:r>
            <a:r>
              <a:rPr lang="en-US" dirty="0"/>
              <a:t> (2 mL)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overfør</a:t>
            </a:r>
            <a:r>
              <a:rPr lang="en-US" dirty="0"/>
              <a:t> </a:t>
            </a:r>
            <a:r>
              <a:rPr lang="nb-NO" dirty="0"/>
              <a:t>nøyaktig 2,0 </a:t>
            </a:r>
            <a:r>
              <a:rPr lang="nb-NO" dirty="0" err="1"/>
              <a:t>mL</a:t>
            </a:r>
            <a:r>
              <a:rPr lang="nb-NO" dirty="0"/>
              <a:t> </a:t>
            </a:r>
            <a:r>
              <a:rPr lang="en-US" dirty="0"/>
              <a:t>“</a:t>
            </a:r>
            <a:r>
              <a:rPr lang="en-US" dirty="0" err="1"/>
              <a:t>Bris</a:t>
            </a:r>
            <a:r>
              <a:rPr lang="en-US" dirty="0"/>
              <a:t>” </a:t>
            </a:r>
            <a:r>
              <a:rPr lang="en-US" dirty="0" err="1"/>
              <a:t>til</a:t>
            </a:r>
            <a:r>
              <a:rPr lang="en-US" dirty="0"/>
              <a:t> et </a:t>
            </a:r>
            <a:r>
              <a:rPr lang="en-US" dirty="0" err="1"/>
              <a:t>beger</a:t>
            </a:r>
            <a:r>
              <a:rPr lang="en-US" dirty="0"/>
              <a:t>, 30 </a:t>
            </a:r>
            <a:r>
              <a:rPr lang="en-US" dirty="0" err="1"/>
              <a:t>mL</a:t>
            </a:r>
            <a:r>
              <a:rPr lang="en-US" dirty="0" err="1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dirty="0" err="1"/>
              <a:t>Tilsett</a:t>
            </a:r>
            <a:r>
              <a:rPr lang="en-US" dirty="0"/>
              <a:t> </a:t>
            </a:r>
            <a:r>
              <a:rPr lang="en-US" dirty="0" smtClean="0"/>
              <a:t>10-15 </a:t>
            </a:r>
            <a:r>
              <a:rPr lang="en-US" dirty="0" err="1"/>
              <a:t>dråper</a:t>
            </a:r>
            <a:r>
              <a:rPr lang="en-US" dirty="0"/>
              <a:t> </a:t>
            </a:r>
            <a:r>
              <a:rPr lang="en-US" dirty="0" err="1" smtClean="0"/>
              <a:t>kaliumkromatløsning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nb-NO" dirty="0"/>
              <a:t>Lag et lite kryss-kutt midt i lokket, sett det på </a:t>
            </a:r>
            <a:r>
              <a:rPr lang="nb-NO" dirty="0" smtClean="0"/>
              <a:t>begeret</a:t>
            </a:r>
            <a:br>
              <a:rPr lang="nb-NO" dirty="0" smtClean="0"/>
            </a:br>
            <a:endParaRPr lang="nb-NO" dirty="0"/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nb-NO" dirty="0"/>
              <a:t>Fyll den andre sprøyten med nøyaktig 1,0 </a:t>
            </a:r>
            <a:r>
              <a:rPr lang="nb-NO" dirty="0" err="1"/>
              <a:t>mL</a:t>
            </a:r>
            <a:r>
              <a:rPr lang="nb-NO" dirty="0"/>
              <a:t> sølvnitratløsing. </a:t>
            </a:r>
            <a:r>
              <a:rPr lang="nb-NO" b="1" i="1" dirty="0"/>
              <a:t>IKKE SØL</a:t>
            </a:r>
            <a:r>
              <a:rPr lang="nb-NO" b="1" i="1" dirty="0" smtClean="0"/>
              <a:t>!.</a:t>
            </a:r>
            <a:br>
              <a:rPr lang="nb-NO" b="1" i="1" dirty="0" smtClean="0"/>
            </a:br>
            <a:endParaRPr lang="nb-NO" b="1" i="1" dirty="0"/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nb-NO" dirty="0"/>
              <a:t>Sett sprøyten ned i hakket i lokket på </a:t>
            </a:r>
            <a:r>
              <a:rPr lang="nb-NO" dirty="0" smtClean="0"/>
              <a:t>boksen</a:t>
            </a:r>
            <a:br>
              <a:rPr lang="nb-NO" dirty="0" smtClean="0"/>
            </a:br>
            <a:endParaRPr lang="nb-NO" dirty="0"/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nb-NO" dirty="0"/>
              <a:t>Titrer inntil du, ved tilsetning av én dråpe, </a:t>
            </a:r>
            <a:r>
              <a:rPr lang="nb-NO" dirty="0" smtClean="0"/>
              <a:t>får </a:t>
            </a:r>
            <a:r>
              <a:rPr lang="nb-NO" dirty="0"/>
              <a:t>fargeomslag og oppnår </a:t>
            </a:r>
            <a:br>
              <a:rPr lang="nb-NO" dirty="0"/>
            </a:br>
            <a:r>
              <a:rPr lang="nb-NO" dirty="0"/>
              <a:t>varig rød farge</a:t>
            </a:r>
            <a:endParaRPr lang="en-US" dirty="0"/>
          </a:p>
        </p:txBody>
      </p:sp>
      <p:pic>
        <p:nvPicPr>
          <p:cNvPr id="21512" name="Picture 8" descr="titrering_klorid_4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91375" y="1700808"/>
            <a:ext cx="1724025" cy="408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Fellingstitrering - resultater</a:t>
            </a:r>
            <a:endParaRPr lang="en-US"/>
          </a:p>
        </p:txBody>
      </p:sp>
      <p:graphicFrame>
        <p:nvGraphicFramePr>
          <p:cNvPr id="82975" name="Group 31"/>
          <p:cNvGraphicFramePr>
            <a:graphicFrameLocks noGrp="1"/>
          </p:cNvGraphicFramePr>
          <p:nvPr>
            <p:ph sz="half" idx="1"/>
          </p:nvPr>
        </p:nvGraphicFramePr>
        <p:xfrm>
          <a:off x="1752600" y="1400175"/>
          <a:ext cx="6781800" cy="1541146"/>
        </p:xfrm>
        <a:graphic>
          <a:graphicData uri="http://schemas.openxmlformats.org/drawingml/2006/table">
            <a:tbl>
              <a:tblPr/>
              <a:tblGrid>
                <a:gridCol w="2260600"/>
                <a:gridCol w="2260600"/>
                <a:gridCol w="2260600"/>
              </a:tblGrid>
              <a:tr h="482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BA00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24242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Mineralvann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424242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B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BA00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24242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Titrervolum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424242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B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BA00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24242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Konsentrasjonen av kloridioner (mg/L)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424242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BA00"/>
                    </a:solidFill>
                  </a:tcPr>
                </a:tc>
              </a:tr>
              <a:tr h="481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BA00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24242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Bris 2,0 mL  (1,5mL)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424242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BA00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nb-NO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1,1 mL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702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BA00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nb-NO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390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70254"/>
                    </a:solidFill>
                  </a:tcPr>
                </a:tc>
              </a:tr>
              <a:tr h="481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BA00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24242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Farris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424242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BA00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424242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8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D4BA00"/>
                        </a:buClr>
                        <a:buSzTx/>
                        <a:buFont typeface="Times" pitchFamily="18" charset="0"/>
                        <a:buNone/>
                        <a:tabLst/>
                      </a:pPr>
                      <a:r>
                        <a:rPr kumimoji="0" lang="nb-NO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590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78800"/>
                    </a:solidFill>
                  </a:tcPr>
                </a:tc>
              </a:tr>
            </a:tbl>
          </a:graphicData>
        </a:graphic>
      </p:graphicFrame>
      <p:sp>
        <p:nvSpPr>
          <p:cNvPr id="82969" name="AutoShape 25"/>
          <p:cNvSpPr>
            <a:spLocks noChangeArrowheads="1"/>
          </p:cNvSpPr>
          <p:nvPr/>
        </p:nvSpPr>
        <p:spPr bwMode="auto">
          <a:xfrm>
            <a:off x="542925" y="3276600"/>
            <a:ext cx="1666875" cy="1295400"/>
          </a:xfrm>
          <a:prstGeom prst="wedgeRoundRectCallout">
            <a:avLst>
              <a:gd name="adj1" fmla="val 325810"/>
              <a:gd name="adj2" fmla="val -130023"/>
              <a:gd name="adj3" fmla="val 16667"/>
            </a:avLst>
          </a:prstGeom>
          <a:solidFill>
            <a:schemeClr val="bg1"/>
          </a:solidFill>
          <a:ln w="19050">
            <a:solidFill>
              <a:srgbClr val="970254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nb-NO" sz="1400">
                <a:solidFill>
                  <a:srgbClr val="424242"/>
                </a:solidFill>
              </a:rPr>
              <a:t>Hva er konsentrasjonen av kloridioner i mineralvannet ”Bris”?</a:t>
            </a:r>
            <a:endParaRPr lang="en-US" sz="1400">
              <a:solidFill>
                <a:srgbClr val="424242"/>
              </a:solidFill>
            </a:endParaRPr>
          </a:p>
        </p:txBody>
      </p:sp>
      <p:sp>
        <p:nvSpPr>
          <p:cNvPr id="82970" name="AutoShape 26"/>
          <p:cNvSpPr>
            <a:spLocks noChangeArrowheads="1"/>
          </p:cNvSpPr>
          <p:nvPr/>
        </p:nvSpPr>
        <p:spPr bwMode="auto">
          <a:xfrm>
            <a:off x="542925" y="4978400"/>
            <a:ext cx="1666875" cy="1304925"/>
          </a:xfrm>
          <a:prstGeom prst="wedgeRoundRectCallout">
            <a:avLst>
              <a:gd name="adj1" fmla="val 311333"/>
              <a:gd name="adj2" fmla="val -220681"/>
              <a:gd name="adj3" fmla="val 16667"/>
            </a:avLst>
          </a:prstGeom>
          <a:solidFill>
            <a:schemeClr val="bg1"/>
          </a:solidFill>
          <a:ln w="19050">
            <a:solidFill>
              <a:srgbClr val="3366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20000"/>
              </a:spcBef>
              <a:buClr>
                <a:srgbClr val="D4BA00"/>
              </a:buClr>
              <a:buFont typeface="Times" pitchFamily="18" charset="0"/>
              <a:buNone/>
            </a:pPr>
            <a:r>
              <a:rPr lang="nb-NO" sz="1400">
                <a:solidFill>
                  <a:srgbClr val="424242"/>
                </a:solidFill>
              </a:rPr>
              <a:t>Hvor mye må vi fortynne mineralvannet ”Farris” for å få ”Bris”?</a:t>
            </a:r>
            <a:endParaRPr lang="en-US" sz="1400">
              <a:solidFill>
                <a:srgbClr val="424242"/>
              </a:solidFill>
            </a:endParaRPr>
          </a:p>
        </p:txBody>
      </p:sp>
      <p:sp>
        <p:nvSpPr>
          <p:cNvPr id="82971" name="Text Box 27"/>
          <p:cNvSpPr txBox="1">
            <a:spLocks noChangeArrowheads="1"/>
          </p:cNvSpPr>
          <p:nvPr/>
        </p:nvSpPr>
        <p:spPr bwMode="auto">
          <a:xfrm>
            <a:off x="2752725" y="3495675"/>
            <a:ext cx="6019800" cy="822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nb-NO">
                <a:solidFill>
                  <a:srgbClr val="970254"/>
                </a:solidFill>
              </a:rPr>
              <a:t>Konsentrasjonen av kloridioner i ”Bris” er 310 mg/L</a:t>
            </a:r>
            <a:endParaRPr lang="en-US"/>
          </a:p>
        </p:txBody>
      </p:sp>
      <p:sp>
        <p:nvSpPr>
          <p:cNvPr id="82972" name="Text Box 28"/>
          <p:cNvSpPr txBox="1">
            <a:spLocks noChangeArrowheads="1"/>
          </p:cNvSpPr>
          <p:nvPr/>
        </p:nvSpPr>
        <p:spPr bwMode="auto">
          <a:xfrm>
            <a:off x="2752725" y="4899025"/>
            <a:ext cx="5781675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>
                <a:solidFill>
                  <a:srgbClr val="878800"/>
                </a:solidFill>
              </a:rPr>
              <a:t>”Farris” inneholder 590 mg/L</a:t>
            </a:r>
            <a:endParaRPr lang="en-US">
              <a:solidFill>
                <a:srgbClr val="878800"/>
              </a:solidFill>
            </a:endParaRPr>
          </a:p>
        </p:txBody>
      </p:sp>
      <p:sp>
        <p:nvSpPr>
          <p:cNvPr id="82973" name="Text Box 29"/>
          <p:cNvSpPr txBox="1">
            <a:spLocks noChangeArrowheads="1"/>
          </p:cNvSpPr>
          <p:nvPr/>
        </p:nvSpPr>
        <p:spPr bwMode="auto">
          <a:xfrm>
            <a:off x="2752725" y="5438775"/>
            <a:ext cx="402113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>
                <a:solidFill>
                  <a:srgbClr val="878800"/>
                </a:solidFill>
              </a:rPr>
              <a:t>Farrisvannet må fortynnes ca. 2:3 for å lage vannet til ”Bris”</a:t>
            </a:r>
            <a:endParaRPr lang="en-US">
              <a:solidFill>
                <a:srgbClr val="878800"/>
              </a:solidFill>
            </a:endParaRPr>
          </a:p>
        </p:txBody>
      </p:sp>
      <p:pic>
        <p:nvPicPr>
          <p:cNvPr id="82976" name="Picture 3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92938" y="4057650"/>
            <a:ext cx="1998662" cy="259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533400"/>
            <a:ext cx="7042150" cy="990600"/>
          </a:xfrm>
        </p:spPr>
        <p:txBody>
          <a:bodyPr/>
          <a:lstStyle/>
          <a:p>
            <a:r>
              <a:rPr lang="nb-NO" dirty="0" smtClean="0"/>
              <a:t>Korrosjon</a:t>
            </a:r>
            <a:endParaRPr lang="en-US" dirty="0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47664" y="1844824"/>
            <a:ext cx="7002463" cy="3438525"/>
          </a:xfrm>
        </p:spPr>
        <p:txBody>
          <a:bodyPr/>
          <a:lstStyle/>
          <a:p>
            <a:pPr marL="457200" indent="-457200">
              <a:buFont typeface="Times" pitchFamily="18" charset="0"/>
              <a:buNone/>
            </a:pPr>
            <a:r>
              <a:rPr lang="nb-NO" b="1" i="1" dirty="0"/>
              <a:t>Problemstilling</a:t>
            </a:r>
            <a:endParaRPr lang="nb-NO" dirty="0"/>
          </a:p>
          <a:p>
            <a:pPr marL="457200" indent="-457200"/>
            <a:r>
              <a:rPr lang="nb-NO" dirty="0"/>
              <a:t>Hvordan kan vi påvise korrosjon av jern?</a:t>
            </a:r>
          </a:p>
          <a:p>
            <a:pPr marL="457200" indent="-457200"/>
            <a:r>
              <a:rPr lang="nb-NO" dirty="0"/>
              <a:t>Hvilke faktorer påvirker korrosjonen?</a:t>
            </a:r>
          </a:p>
          <a:p>
            <a:pPr marL="457200" indent="-457200"/>
            <a:endParaRPr lang="nb-NO" dirty="0"/>
          </a:p>
          <a:p>
            <a:pPr marL="457200" indent="-457200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7696200" cy="1143000"/>
          </a:xfrm>
        </p:spPr>
        <p:txBody>
          <a:bodyPr/>
          <a:lstStyle/>
          <a:p>
            <a:r>
              <a:rPr lang="nb-NO" dirty="0" smtClean="0"/>
              <a:t>Korrosjon</a:t>
            </a:r>
            <a:endParaRPr lang="en-US" dirty="0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7544" y="1400175"/>
            <a:ext cx="8352928" cy="5257800"/>
          </a:xfrm>
        </p:spPr>
        <p:txBody>
          <a:bodyPr/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nb-NO" dirty="0"/>
              <a:t>Puss jernplaten med smergelpapiret og legg den i en plastskål. Drypp et par dråper rustindikatorløsning midt på jernplaten. Dråpen må IKKE gå helt ut til kanten. La den ligge helt i ro noen minutter. Observer og noter!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nb-NO" dirty="0"/>
              <a:t>Puss de fire jerntrådene med smergelpapiret.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nb-NO" dirty="0"/>
              <a:t>Tvinn en tråd rundt kobbeplaten, en rundt kobbertråden og en rundt sinktråden, den siste jerntråden skal være ”alene”. Bøy trådene som vist på bildene. 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nb-NO" dirty="0" smtClean="0"/>
              <a:t>Fordel </a:t>
            </a:r>
            <a:r>
              <a:rPr lang="nb-NO" dirty="0" err="1" smtClean="0"/>
              <a:t>rustindkatorløsningen</a:t>
            </a:r>
            <a:r>
              <a:rPr lang="nb-NO" dirty="0" smtClean="0"/>
              <a:t> på de fire skålene og legg </a:t>
            </a:r>
            <a:r>
              <a:rPr lang="nb-NO" dirty="0"/>
              <a:t>de fire trådene i hver  sin </a:t>
            </a:r>
            <a:r>
              <a:rPr lang="nb-NO" dirty="0" smtClean="0"/>
              <a:t>plastskål. La </a:t>
            </a:r>
            <a:r>
              <a:rPr lang="nb-NO" dirty="0"/>
              <a:t>skålene stå helt i ro i noen minutter.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endParaRPr lang="nb-NO" dirty="0"/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36712"/>
            <a:ext cx="7477125" cy="990600"/>
          </a:xfrm>
        </p:spPr>
        <p:txBody>
          <a:bodyPr/>
          <a:lstStyle/>
          <a:p>
            <a:r>
              <a:rPr lang="nb-NO" dirty="0" smtClean="0"/>
              <a:t>Korrosjon</a:t>
            </a:r>
            <a:endParaRPr lang="en-US" dirty="0"/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2952750" y="1785938"/>
            <a:ext cx="1504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3722563" y="2001838"/>
            <a:ext cx="2266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2300163" y="3255963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000"/>
              <a:t>Fe</a:t>
            </a:r>
            <a:endParaRPr lang="en-US" sz="2000"/>
          </a:p>
        </p:txBody>
      </p:sp>
      <p:sp>
        <p:nvSpPr>
          <p:cNvPr id="30737" name="Text Box 17"/>
          <p:cNvSpPr txBox="1">
            <a:spLocks noChangeArrowheads="1"/>
          </p:cNvSpPr>
          <p:nvPr/>
        </p:nvSpPr>
        <p:spPr bwMode="auto">
          <a:xfrm>
            <a:off x="3468563" y="3255963"/>
            <a:ext cx="181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000"/>
              <a:t>Fe + Cu-tråd</a:t>
            </a:r>
            <a:endParaRPr lang="en-US" sz="2000"/>
          </a:p>
        </p:txBody>
      </p:sp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5325938" y="3257550"/>
            <a:ext cx="1612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000"/>
              <a:t>Fe + Zn-tråd</a:t>
            </a:r>
            <a:endParaRPr lang="en-US" sz="2000"/>
          </a:p>
        </p:txBody>
      </p:sp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7145213" y="3257550"/>
            <a:ext cx="181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000"/>
              <a:t>Fe + Cu-plate</a:t>
            </a:r>
            <a:endParaRPr lang="en-US" sz="2000"/>
          </a:p>
        </p:txBody>
      </p:sp>
      <p:sp>
        <p:nvSpPr>
          <p:cNvPr id="30746" name="Text Box 26"/>
          <p:cNvSpPr txBox="1">
            <a:spLocks noChangeArrowheads="1"/>
          </p:cNvSpPr>
          <p:nvPr/>
        </p:nvSpPr>
        <p:spPr bwMode="auto">
          <a:xfrm>
            <a:off x="2300163" y="5645150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000"/>
              <a:t>Fe</a:t>
            </a:r>
            <a:endParaRPr lang="en-US" sz="2000"/>
          </a:p>
        </p:txBody>
      </p:sp>
      <p:sp>
        <p:nvSpPr>
          <p:cNvPr id="30747" name="Text Box 27"/>
          <p:cNvSpPr txBox="1">
            <a:spLocks noChangeArrowheads="1"/>
          </p:cNvSpPr>
          <p:nvPr/>
        </p:nvSpPr>
        <p:spPr bwMode="auto">
          <a:xfrm>
            <a:off x="3468563" y="5645150"/>
            <a:ext cx="181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000"/>
              <a:t>Fe + Cu-tråd</a:t>
            </a:r>
            <a:endParaRPr lang="en-US" sz="2000"/>
          </a:p>
        </p:txBody>
      </p:sp>
      <p:sp>
        <p:nvSpPr>
          <p:cNvPr id="30748" name="Text Box 28"/>
          <p:cNvSpPr txBox="1">
            <a:spLocks noChangeArrowheads="1"/>
          </p:cNvSpPr>
          <p:nvPr/>
        </p:nvSpPr>
        <p:spPr bwMode="auto">
          <a:xfrm>
            <a:off x="5392613" y="5662613"/>
            <a:ext cx="1612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000"/>
              <a:t>Fe + Zn-tråd</a:t>
            </a:r>
            <a:endParaRPr lang="en-US" sz="2000"/>
          </a:p>
        </p:txBody>
      </p:sp>
      <p:sp>
        <p:nvSpPr>
          <p:cNvPr id="30749" name="Text Box 29"/>
          <p:cNvSpPr txBox="1">
            <a:spLocks noChangeArrowheads="1"/>
          </p:cNvSpPr>
          <p:nvPr/>
        </p:nvSpPr>
        <p:spPr bwMode="auto">
          <a:xfrm>
            <a:off x="7145213" y="5662613"/>
            <a:ext cx="1819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000"/>
              <a:t>Fe + Cu-plate</a:t>
            </a:r>
            <a:endParaRPr lang="en-US" sz="2000"/>
          </a:p>
        </p:txBody>
      </p:sp>
      <p:pic>
        <p:nvPicPr>
          <p:cNvPr id="30755" name="Picture 35" descr="cu_trad_fe_trad_torr_1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95576" y="2249488"/>
            <a:ext cx="1365250" cy="914400"/>
          </a:xfrm>
          <a:prstGeom prst="rect">
            <a:avLst/>
          </a:prstGeom>
          <a:noFill/>
        </p:spPr>
      </p:pic>
      <p:pic>
        <p:nvPicPr>
          <p:cNvPr id="30758" name="Picture 38" descr="fe_torr_4_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7101" y="2249488"/>
            <a:ext cx="1431925" cy="914400"/>
          </a:xfrm>
          <a:prstGeom prst="rect">
            <a:avLst/>
          </a:prstGeom>
          <a:noFill/>
        </p:spPr>
      </p:pic>
      <p:pic>
        <p:nvPicPr>
          <p:cNvPr id="30759" name="Picture 39" descr="fe_plate_3_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6263" y="2249488"/>
            <a:ext cx="1377950" cy="914400"/>
          </a:xfrm>
          <a:prstGeom prst="rect">
            <a:avLst/>
          </a:prstGeom>
          <a:noFill/>
        </p:spPr>
      </p:pic>
      <p:pic>
        <p:nvPicPr>
          <p:cNvPr id="30760" name="Picture 40" descr="zn_fe_5_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30726" y="2249488"/>
            <a:ext cx="1408112" cy="914400"/>
          </a:xfrm>
          <a:prstGeom prst="rect">
            <a:avLst/>
          </a:prstGeom>
          <a:noFill/>
        </p:spPr>
      </p:pic>
      <p:pic>
        <p:nvPicPr>
          <p:cNvPr id="30761" name="Picture 41" descr="cu_trad_plate_2_tor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89688" y="2255838"/>
            <a:ext cx="1328738" cy="901700"/>
          </a:xfrm>
          <a:prstGeom prst="rect">
            <a:avLst/>
          </a:prstGeom>
          <a:noFill/>
        </p:spPr>
      </p:pic>
      <p:pic>
        <p:nvPicPr>
          <p:cNvPr id="30762" name="Picture 42" descr="fe_6_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36638" y="4532313"/>
            <a:ext cx="1212850" cy="914400"/>
          </a:xfrm>
          <a:prstGeom prst="rect">
            <a:avLst/>
          </a:prstGeom>
          <a:noFill/>
        </p:spPr>
      </p:pic>
      <p:pic>
        <p:nvPicPr>
          <p:cNvPr id="30763" name="Picture 43" descr="fe_cu_plate_9_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438901" y="4532313"/>
            <a:ext cx="1231900" cy="914400"/>
          </a:xfrm>
          <a:prstGeom prst="rect">
            <a:avLst/>
          </a:prstGeom>
          <a:noFill/>
        </p:spPr>
      </p:pic>
      <p:graphicFrame>
        <p:nvGraphicFramePr>
          <p:cNvPr id="30765" name="Object 45"/>
          <p:cNvGraphicFramePr>
            <a:graphicFrameLocks noChangeAspect="1"/>
          </p:cNvGraphicFramePr>
          <p:nvPr/>
        </p:nvGraphicFramePr>
        <p:xfrm>
          <a:off x="3773363" y="4484688"/>
          <a:ext cx="1209675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4" name="Photo Editor-foto" r:id="rId10" imgW="1209524" imgH="1009791" progId="">
                  <p:embed/>
                </p:oleObj>
              </mc:Choice>
              <mc:Fallback>
                <p:oleObj name="Photo Editor-foto" r:id="rId10" imgW="1209524" imgH="1009791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3363" y="4484688"/>
                        <a:ext cx="1209675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66" name="Picture 46" descr="fe_zn_5_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619626" y="4532313"/>
            <a:ext cx="1231900" cy="914400"/>
          </a:xfrm>
          <a:prstGeom prst="rect">
            <a:avLst/>
          </a:prstGeom>
          <a:noFill/>
        </p:spPr>
      </p:pic>
      <p:pic>
        <p:nvPicPr>
          <p:cNvPr id="30767" name="Picture 47" descr="korrosjon_drape_2_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6263" y="4595813"/>
            <a:ext cx="1377950" cy="787400"/>
          </a:xfrm>
          <a:prstGeom prst="rect">
            <a:avLst/>
          </a:prstGeom>
          <a:noFill/>
        </p:spPr>
      </p:pic>
      <p:sp>
        <p:nvSpPr>
          <p:cNvPr id="30768" name="Text Box 48"/>
          <p:cNvSpPr txBox="1">
            <a:spLocks noChangeArrowheads="1"/>
          </p:cNvSpPr>
          <p:nvPr/>
        </p:nvSpPr>
        <p:spPr bwMode="auto">
          <a:xfrm>
            <a:off x="652338" y="3255963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000"/>
              <a:t>Fe</a:t>
            </a:r>
            <a:endParaRPr lang="en-US" sz="2000"/>
          </a:p>
        </p:txBody>
      </p:sp>
      <p:sp>
        <p:nvSpPr>
          <p:cNvPr id="30769" name="Text Box 49"/>
          <p:cNvSpPr txBox="1">
            <a:spLocks noChangeArrowheads="1"/>
          </p:cNvSpPr>
          <p:nvPr/>
        </p:nvSpPr>
        <p:spPr bwMode="auto">
          <a:xfrm>
            <a:off x="652338" y="5645150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2000"/>
              <a:t>Fe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9" grpId="0"/>
      <p:bldP spid="30736" grpId="0"/>
      <p:bldP spid="30737" grpId="0"/>
      <p:bldP spid="30738" grpId="0"/>
      <p:bldP spid="30739" grpId="0"/>
      <p:bldP spid="30746" grpId="0"/>
      <p:bldP spid="30747" grpId="0"/>
      <p:bldP spid="30748" grpId="0"/>
      <p:bldP spid="30749" grpId="0"/>
      <p:bldP spid="30768" grpId="0"/>
      <p:bldP spid="3076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43" name="Picture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0288" y="85725"/>
            <a:ext cx="4549775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4945" name="AutoShape 17"/>
          <p:cNvSpPr>
            <a:spLocks noChangeArrowheads="1"/>
          </p:cNvSpPr>
          <p:nvPr/>
        </p:nvSpPr>
        <p:spPr bwMode="auto">
          <a:xfrm>
            <a:off x="6589713" y="3400425"/>
            <a:ext cx="2095500" cy="1676400"/>
          </a:xfrm>
          <a:prstGeom prst="wedgeRoundRectCallout">
            <a:avLst>
              <a:gd name="adj1" fmla="val -77426"/>
              <a:gd name="adj2" fmla="val -188352"/>
              <a:gd name="adj3" fmla="val 16667"/>
            </a:avLst>
          </a:prstGeom>
          <a:solidFill>
            <a:schemeClr val="bg1"/>
          </a:solidFill>
          <a:ln w="19050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24932" name="Rectangle 4"/>
          <p:cNvSpPr>
            <a:spLocks noGrp="1" noChangeArrowheads="1"/>
          </p:cNvSpPr>
          <p:nvPr>
            <p:ph type="title"/>
          </p:nvPr>
        </p:nvSpPr>
        <p:spPr>
          <a:xfrm>
            <a:off x="611560" y="548680"/>
            <a:ext cx="6934200" cy="1314450"/>
          </a:xfrm>
        </p:spPr>
        <p:txBody>
          <a:bodyPr/>
          <a:lstStyle/>
          <a:p>
            <a:r>
              <a:rPr lang="nb-NO" dirty="0"/>
              <a:t>Korrosjon -</a:t>
            </a:r>
            <a:br>
              <a:rPr lang="nb-NO" dirty="0"/>
            </a:br>
            <a:r>
              <a:rPr lang="nb-NO" dirty="0"/>
              <a:t>påvisning</a:t>
            </a:r>
            <a:endParaRPr lang="en-US" dirty="0"/>
          </a:p>
        </p:txBody>
      </p:sp>
      <p:pic>
        <p:nvPicPr>
          <p:cNvPr id="3891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51000" y="2019300"/>
            <a:ext cx="4914900" cy="41910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sp>
        <p:nvSpPr>
          <p:cNvPr id="124934" name="AutoShape 6"/>
          <p:cNvSpPr>
            <a:spLocks noChangeArrowheads="1"/>
          </p:cNvSpPr>
          <p:nvPr/>
        </p:nvSpPr>
        <p:spPr bwMode="auto">
          <a:xfrm flipH="1">
            <a:off x="6556375" y="5362575"/>
            <a:ext cx="1285875" cy="304800"/>
          </a:xfrm>
          <a:prstGeom prst="rightArrow">
            <a:avLst>
              <a:gd name="adj1" fmla="val 50000"/>
              <a:gd name="adj2" fmla="val 105469"/>
            </a:avLst>
          </a:prstGeom>
          <a:solidFill>
            <a:srgbClr val="990000"/>
          </a:solidFill>
          <a:ln w="952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1400">
                <a:solidFill>
                  <a:schemeClr val="bg1"/>
                </a:solidFill>
              </a:rPr>
              <a:t>Oksidasjon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24935" name="AutoShape 7"/>
          <p:cNvSpPr>
            <a:spLocks noChangeArrowheads="1"/>
          </p:cNvSpPr>
          <p:nvPr/>
        </p:nvSpPr>
        <p:spPr bwMode="auto">
          <a:xfrm>
            <a:off x="376238" y="3559175"/>
            <a:ext cx="1285875" cy="304800"/>
          </a:xfrm>
          <a:prstGeom prst="rightArrow">
            <a:avLst>
              <a:gd name="adj1" fmla="val 50000"/>
              <a:gd name="adj2" fmla="val 105469"/>
            </a:avLst>
          </a:prstGeom>
          <a:solidFill>
            <a:srgbClr val="990000"/>
          </a:solidFill>
          <a:ln w="952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1400">
                <a:solidFill>
                  <a:schemeClr val="bg1"/>
                </a:solidFill>
              </a:rPr>
              <a:t>Reduksjon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24936" name="AutoShape 8"/>
          <p:cNvSpPr>
            <a:spLocks noChangeArrowheads="1"/>
          </p:cNvSpPr>
          <p:nvPr/>
        </p:nvSpPr>
        <p:spPr bwMode="auto">
          <a:xfrm>
            <a:off x="6794500" y="2314575"/>
            <a:ext cx="2095500" cy="733425"/>
          </a:xfrm>
          <a:prstGeom prst="wedgeRoundRectCallout">
            <a:avLst>
              <a:gd name="adj1" fmla="val -212500"/>
              <a:gd name="adj2" fmla="val 129653"/>
              <a:gd name="adj3" fmla="val 16667"/>
            </a:avLst>
          </a:prstGeom>
          <a:solidFill>
            <a:schemeClr val="bg1"/>
          </a:solidFill>
          <a:ln w="19050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nb-NO" sz="1600"/>
              <a:t>Fenolftalein er rød i basisk løsning</a:t>
            </a:r>
            <a:endParaRPr lang="en-US" sz="1600"/>
          </a:p>
        </p:txBody>
      </p:sp>
      <p:sp>
        <p:nvSpPr>
          <p:cNvPr id="124937" name="AutoShape 9"/>
          <p:cNvSpPr>
            <a:spLocks noChangeArrowheads="1"/>
          </p:cNvSpPr>
          <p:nvPr/>
        </p:nvSpPr>
        <p:spPr bwMode="auto">
          <a:xfrm>
            <a:off x="6586538" y="3400425"/>
            <a:ext cx="2095500" cy="1676400"/>
          </a:xfrm>
          <a:prstGeom prst="wedgeRoundRectCallout">
            <a:avLst>
              <a:gd name="adj1" fmla="val -268634"/>
              <a:gd name="adj2" fmla="val 70361"/>
              <a:gd name="adj3" fmla="val 16667"/>
            </a:avLst>
          </a:prstGeom>
          <a:solidFill>
            <a:schemeClr val="bg1"/>
          </a:solidFill>
          <a:ln w="19050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en-US"/>
          </a:p>
        </p:txBody>
      </p:sp>
      <p:pic>
        <p:nvPicPr>
          <p:cNvPr id="3891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94500" y="3517900"/>
            <a:ext cx="1752600" cy="13970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sp>
        <p:nvSpPr>
          <p:cNvPr id="124940" name="Text Box 12"/>
          <p:cNvSpPr txBox="1">
            <a:spLocks noChangeArrowheads="1"/>
          </p:cNvSpPr>
          <p:nvPr/>
        </p:nvSpPr>
        <p:spPr bwMode="auto">
          <a:xfrm>
            <a:off x="7167563" y="4878388"/>
            <a:ext cx="13477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000"/>
              <a:t>Figur side 70</a:t>
            </a:r>
            <a:endParaRPr lang="en-US" sz="1000"/>
          </a:p>
        </p:txBody>
      </p:sp>
      <p:sp>
        <p:nvSpPr>
          <p:cNvPr id="124942" name="Text Box 14"/>
          <p:cNvSpPr txBox="1">
            <a:spLocks noChangeArrowheads="1"/>
          </p:cNvSpPr>
          <p:nvPr/>
        </p:nvSpPr>
        <p:spPr bwMode="auto">
          <a:xfrm>
            <a:off x="1781175" y="6210300"/>
            <a:ext cx="45513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/>
              <a:t>Standard reduksjonspotensialer, Figur side 194</a:t>
            </a:r>
            <a:endParaRPr lang="en-US" sz="1600"/>
          </a:p>
        </p:txBody>
      </p:sp>
      <p:sp>
        <p:nvSpPr>
          <p:cNvPr id="124944" name="AutoShape 16"/>
          <p:cNvSpPr>
            <a:spLocks noChangeArrowheads="1"/>
          </p:cNvSpPr>
          <p:nvPr/>
        </p:nvSpPr>
        <p:spPr bwMode="auto">
          <a:xfrm>
            <a:off x="6794500" y="2314575"/>
            <a:ext cx="2095500" cy="733425"/>
          </a:xfrm>
          <a:prstGeom prst="wedgeRoundRectCallout">
            <a:avLst>
              <a:gd name="adj1" fmla="val -25380"/>
              <a:gd name="adj2" fmla="val -230519"/>
              <a:gd name="adj3" fmla="val 16667"/>
            </a:avLst>
          </a:prstGeom>
          <a:solidFill>
            <a:schemeClr val="bg1"/>
          </a:solidFill>
          <a:ln w="19050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nb-NO" sz="1600"/>
              <a:t>Fenolftalein er rød i basisk løsning</a:t>
            </a:r>
            <a:endParaRPr lang="en-US" sz="1600"/>
          </a:p>
        </p:txBody>
      </p:sp>
      <p:sp>
        <p:nvSpPr>
          <p:cNvPr id="124946" name="Text Box 18"/>
          <p:cNvSpPr txBox="1">
            <a:spLocks noChangeArrowheads="1"/>
          </p:cNvSpPr>
          <p:nvPr/>
        </p:nvSpPr>
        <p:spPr bwMode="auto">
          <a:xfrm>
            <a:off x="3636963" y="1552575"/>
            <a:ext cx="14859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/>
              <a:t>Figur side 215</a:t>
            </a:r>
            <a:endParaRPr lang="en-US" sz="1400"/>
          </a:p>
        </p:txBody>
      </p:sp>
      <p:sp>
        <p:nvSpPr>
          <p:cNvPr id="124947" name="AutoShape 19"/>
          <p:cNvSpPr>
            <a:spLocks noChangeArrowheads="1"/>
          </p:cNvSpPr>
          <p:nvPr/>
        </p:nvSpPr>
        <p:spPr bwMode="auto">
          <a:xfrm>
            <a:off x="7620000" y="4714875"/>
            <a:ext cx="895350" cy="20955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99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24948" name="AutoShape 20"/>
          <p:cNvSpPr>
            <a:spLocks noChangeArrowheads="1"/>
          </p:cNvSpPr>
          <p:nvPr/>
        </p:nvSpPr>
        <p:spPr bwMode="auto">
          <a:xfrm>
            <a:off x="7635875" y="3587750"/>
            <a:ext cx="895350" cy="20955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99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sp>
        <p:nvSpPr>
          <p:cNvPr id="124949" name="Text Box 21"/>
          <p:cNvSpPr txBox="1">
            <a:spLocks noChangeArrowheads="1"/>
          </p:cNvSpPr>
          <p:nvPr/>
        </p:nvSpPr>
        <p:spPr bwMode="auto">
          <a:xfrm>
            <a:off x="6794500" y="5880100"/>
            <a:ext cx="22256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D4BA00"/>
              </a:buClr>
              <a:buFont typeface="Times" pitchFamily="18" charset="0"/>
              <a:buNone/>
            </a:pPr>
            <a:r>
              <a:rPr lang="nb-NO" sz="1200">
                <a:solidFill>
                  <a:srgbClr val="424242"/>
                </a:solidFill>
              </a:rPr>
              <a:t>Rustindikator</a:t>
            </a:r>
            <a:br>
              <a:rPr lang="nb-NO" sz="1200">
                <a:solidFill>
                  <a:srgbClr val="424242"/>
                </a:solidFill>
              </a:rPr>
            </a:br>
            <a:r>
              <a:rPr lang="nb-NO" sz="1200">
                <a:solidFill>
                  <a:srgbClr val="424242"/>
                </a:solidFill>
              </a:rPr>
              <a:t>Løs 0,25 g K3Fe(CN)6 og 4 g NaCl i 100 mL kranvann og tilsettes 2 mL fenolftaleinløsning)</a:t>
            </a:r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260648"/>
            <a:ext cx="7696200" cy="1143000"/>
          </a:xfrm>
        </p:spPr>
        <p:txBody>
          <a:bodyPr/>
          <a:lstStyle/>
          <a:p>
            <a:r>
              <a:rPr lang="nb-NO" dirty="0"/>
              <a:t>Korrosjon - hvorfor</a:t>
            </a:r>
            <a:endParaRPr lang="en-US" dirty="0"/>
          </a:p>
        </p:txBody>
      </p:sp>
      <p:sp>
        <p:nvSpPr>
          <p:cNvPr id="104451" name="Text Box 3"/>
          <p:cNvSpPr txBox="1">
            <a:spLocks noChangeArrowheads="1"/>
          </p:cNvSpPr>
          <p:nvPr/>
        </p:nvSpPr>
        <p:spPr bwMode="auto">
          <a:xfrm>
            <a:off x="2952750" y="1785938"/>
            <a:ext cx="1504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3467100" y="2001838"/>
            <a:ext cx="2266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104465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68525" y="4219575"/>
            <a:ext cx="2938463" cy="174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466" name="Text Box 18"/>
          <p:cNvSpPr txBox="1">
            <a:spLocks noChangeArrowheads="1"/>
          </p:cNvSpPr>
          <p:nvPr/>
        </p:nvSpPr>
        <p:spPr bwMode="auto">
          <a:xfrm>
            <a:off x="2195513" y="5595938"/>
            <a:ext cx="1609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/>
              <a:t>Figur side 217</a:t>
            </a:r>
            <a:endParaRPr lang="en-US" sz="1600"/>
          </a:p>
        </p:txBody>
      </p:sp>
      <p:pic>
        <p:nvPicPr>
          <p:cNvPr id="104467" name="Picture 1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6325" y="1228725"/>
            <a:ext cx="3024188" cy="226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468" name="Text Box 20"/>
          <p:cNvSpPr txBox="1">
            <a:spLocks noChangeArrowheads="1"/>
          </p:cNvSpPr>
          <p:nvPr/>
        </p:nvSpPr>
        <p:spPr bwMode="auto">
          <a:xfrm>
            <a:off x="1138238" y="3068638"/>
            <a:ext cx="16621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600"/>
              <a:t>Figur side 219</a:t>
            </a:r>
            <a:endParaRPr lang="en-US" sz="1600"/>
          </a:p>
        </p:txBody>
      </p:sp>
      <p:graphicFrame>
        <p:nvGraphicFramePr>
          <p:cNvPr id="104469" name="Object 21"/>
          <p:cNvGraphicFramePr>
            <a:graphicFrameLocks noChangeAspect="1"/>
          </p:cNvGraphicFramePr>
          <p:nvPr/>
        </p:nvGraphicFramePr>
        <p:xfrm>
          <a:off x="4457700" y="1316038"/>
          <a:ext cx="4419600" cy="212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2" name="Photo Editor-foto" r:id="rId5" imgW="4923810" imgH="2362530" progId="">
                  <p:embed/>
                </p:oleObj>
              </mc:Choice>
              <mc:Fallback>
                <p:oleObj name="Photo Editor-foto" r:id="rId5" imgW="4923810" imgH="236253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7700" y="1316038"/>
                        <a:ext cx="4419600" cy="212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73" name="AutoShape 25"/>
          <p:cNvSpPr>
            <a:spLocks noChangeArrowheads="1"/>
          </p:cNvSpPr>
          <p:nvPr/>
        </p:nvSpPr>
        <p:spPr bwMode="auto">
          <a:xfrm>
            <a:off x="5734050" y="3938588"/>
            <a:ext cx="3143250" cy="1062037"/>
          </a:xfrm>
          <a:prstGeom prst="wedgeRoundRectCallout">
            <a:avLst>
              <a:gd name="adj1" fmla="val 23032"/>
              <a:gd name="adj2" fmla="val -99778"/>
              <a:gd name="adj3" fmla="val 16667"/>
            </a:avLst>
          </a:prstGeom>
          <a:noFill/>
          <a:ln w="19050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nb-NO" sz="1400"/>
              <a:t>Sink har lavere reduksjonspotensiale enn jern, det vil si at sink oksideres lettere enn jern (større potensialforskjell)</a:t>
            </a:r>
            <a:endParaRPr lang="en-US" sz="1400"/>
          </a:p>
        </p:txBody>
      </p:sp>
      <p:sp>
        <p:nvSpPr>
          <p:cNvPr id="104474" name="AutoShape 26"/>
          <p:cNvSpPr>
            <a:spLocks noChangeArrowheads="1"/>
          </p:cNvSpPr>
          <p:nvPr/>
        </p:nvSpPr>
        <p:spPr bwMode="auto">
          <a:xfrm>
            <a:off x="5534025" y="5297488"/>
            <a:ext cx="3067050" cy="1350962"/>
          </a:xfrm>
          <a:prstGeom prst="wedgeRoundRectCallout">
            <a:avLst>
              <a:gd name="adj1" fmla="val -65940"/>
              <a:gd name="adj2" fmla="val -71153"/>
              <a:gd name="adj3" fmla="val 16667"/>
            </a:avLst>
          </a:prstGeom>
          <a:noFill/>
          <a:ln w="19050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nb-NO" sz="1400"/>
              <a:t>Kobbermetallet gjør at elektronene lettere overføres til oksygengassen i vannet. Jo større overflaten er, desto </a:t>
            </a:r>
            <a:r>
              <a:rPr lang="nb-NO" sz="1400" i="1"/>
              <a:t>raskere</a:t>
            </a:r>
            <a:r>
              <a:rPr lang="nb-NO" sz="1400"/>
              <a:t> skjer korrosjonen.</a:t>
            </a:r>
            <a:endParaRPr lang="en-US" sz="1400"/>
          </a:p>
        </p:txBody>
      </p:sp>
      <p:sp>
        <p:nvSpPr>
          <p:cNvPr id="104475" name="AutoShape 27"/>
          <p:cNvSpPr>
            <a:spLocks noChangeArrowheads="1"/>
          </p:cNvSpPr>
          <p:nvPr/>
        </p:nvSpPr>
        <p:spPr bwMode="auto">
          <a:xfrm rot="1878528">
            <a:off x="2347913" y="2547938"/>
            <a:ext cx="2216150" cy="328612"/>
          </a:xfrm>
          <a:prstGeom prst="leftRightArrow">
            <a:avLst>
              <a:gd name="adj1" fmla="val 50000"/>
              <a:gd name="adj2" fmla="val 134879"/>
            </a:avLst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1000" b="1">
                <a:solidFill>
                  <a:schemeClr val="bg1"/>
                </a:solidFill>
              </a:rPr>
              <a:t>Oksidasjon</a:t>
            </a:r>
            <a:endParaRPr lang="en-US" sz="1000" b="1">
              <a:solidFill>
                <a:schemeClr val="bg1"/>
              </a:solidFill>
            </a:endParaRPr>
          </a:p>
        </p:txBody>
      </p:sp>
      <p:sp>
        <p:nvSpPr>
          <p:cNvPr id="104476" name="AutoShape 28"/>
          <p:cNvSpPr>
            <a:spLocks noChangeArrowheads="1"/>
          </p:cNvSpPr>
          <p:nvPr/>
        </p:nvSpPr>
        <p:spPr bwMode="auto">
          <a:xfrm rot="19721472" flipH="1">
            <a:off x="3565525" y="1525588"/>
            <a:ext cx="904875" cy="328612"/>
          </a:xfrm>
          <a:prstGeom prst="leftRightArrow">
            <a:avLst>
              <a:gd name="adj1" fmla="val 50000"/>
              <a:gd name="adj2" fmla="val 55073"/>
            </a:avLst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nb-NO" sz="1000" b="1">
                <a:solidFill>
                  <a:schemeClr val="bg1"/>
                </a:solidFill>
              </a:rPr>
              <a:t>Reduksjon</a:t>
            </a:r>
            <a:endParaRPr lang="en-US" sz="1000" b="1">
              <a:solidFill>
                <a:schemeClr val="bg1"/>
              </a:solidFill>
            </a:endParaRPr>
          </a:p>
        </p:txBody>
      </p:sp>
      <p:sp>
        <p:nvSpPr>
          <p:cNvPr id="104477" name="Text Box 29"/>
          <p:cNvSpPr txBox="1">
            <a:spLocks noChangeArrowheads="1"/>
          </p:cNvSpPr>
          <p:nvPr/>
        </p:nvSpPr>
        <p:spPr bwMode="auto">
          <a:xfrm>
            <a:off x="4457700" y="1058863"/>
            <a:ext cx="39052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200" b="1"/>
              <a:t>Standard reduksjonspotensialer, Figur side 194</a:t>
            </a:r>
            <a:endParaRPr lang="en-US" sz="1200" b="1"/>
          </a:p>
        </p:txBody>
      </p:sp>
      <p:sp>
        <p:nvSpPr>
          <p:cNvPr id="104478" name="AutoShape 30"/>
          <p:cNvSpPr>
            <a:spLocks noChangeArrowheads="1"/>
          </p:cNvSpPr>
          <p:nvPr/>
        </p:nvSpPr>
        <p:spPr bwMode="auto">
          <a:xfrm>
            <a:off x="7953375" y="3019425"/>
            <a:ext cx="171450" cy="360363"/>
          </a:xfrm>
          <a:prstGeom prst="upDownArrow">
            <a:avLst>
              <a:gd name="adj1" fmla="val 50000"/>
              <a:gd name="adj2" fmla="val 42037"/>
            </a:avLst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83568" y="620688"/>
            <a:ext cx="7696200" cy="1143000"/>
          </a:xfrm>
        </p:spPr>
        <p:txBody>
          <a:bodyPr/>
          <a:lstStyle/>
          <a:p>
            <a:r>
              <a:rPr lang="nb-NO" dirty="0" smtClean="0"/>
              <a:t>Diskusjon</a:t>
            </a:r>
            <a:endParaRPr lang="nb-NO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half" idx="1"/>
          </p:nvPr>
        </p:nvSpPr>
        <p:spPr>
          <a:xfrm>
            <a:off x="827584" y="2276872"/>
            <a:ext cx="6912768" cy="4191000"/>
          </a:xfrm>
        </p:spPr>
        <p:txBody>
          <a:bodyPr>
            <a:normAutofit/>
          </a:bodyPr>
          <a:lstStyle/>
          <a:p>
            <a:r>
              <a:rPr lang="nb-NO" dirty="0" smtClean="0"/>
              <a:t>Er det mulig?</a:t>
            </a:r>
          </a:p>
          <a:p>
            <a:pPr lvl="1"/>
            <a:r>
              <a:rPr lang="nb-NO" dirty="0" smtClean="0"/>
              <a:t>Gjennomføring av dagens 10 forsøk</a:t>
            </a:r>
          </a:p>
          <a:p>
            <a:pPr lvl="1"/>
            <a:r>
              <a:rPr lang="nb-NO" dirty="0" smtClean="0"/>
              <a:t>Nye ideer?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Ønsker vi det?</a:t>
            </a:r>
          </a:p>
          <a:p>
            <a:pPr lvl="1"/>
            <a:r>
              <a:rPr lang="nb-NO" dirty="0" smtClean="0"/>
              <a:t>Hva lærer elevene?</a:t>
            </a:r>
          </a:p>
          <a:p>
            <a:pPr lvl="1"/>
            <a:r>
              <a:rPr lang="nb-NO" dirty="0" smtClean="0"/>
              <a:t>Kan det effektivisere elevenes læring?</a:t>
            </a:r>
          </a:p>
          <a:p>
            <a:pPr lvl="1"/>
            <a:r>
              <a:rPr lang="nb-NO" dirty="0" smtClean="0"/>
              <a:t>Hva koster det av tid og penger? 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362744" y="62484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nb-NO" dirty="0" smtClean="0"/>
              <a:t>7. mars 2012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4343400" y="6248400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 smtClean="0"/>
              <a:t>Brit Skaugrud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458200" y="6248400"/>
            <a:ext cx="685800" cy="457200"/>
          </a:xfrm>
        </p:spPr>
        <p:txBody>
          <a:bodyPr/>
          <a:lstStyle/>
          <a:p>
            <a:pPr>
              <a:defRPr/>
            </a:pPr>
            <a:fld id="{EC74E77A-20B8-4B6A-B75A-CACDE9465C99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763190" y="1556792"/>
            <a:ext cx="82733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1" hangingPunct="1">
              <a:spcBef>
                <a:spcPct val="20000"/>
              </a:spcBef>
            </a:pPr>
            <a:r>
              <a:rPr lang="nb-NO" sz="2800" i="1" kern="0" dirty="0" smtClean="0">
                <a:solidFill>
                  <a:srgbClr val="000000"/>
                </a:solidFill>
                <a:latin typeface="Arial"/>
                <a:ea typeface="ヒラギノ角ゴ Pro W3"/>
              </a:rPr>
              <a:t>Ikke en kjemitime uten praktiske innslag! </a:t>
            </a:r>
          </a:p>
        </p:txBody>
      </p:sp>
    </p:spTree>
  </p:cSld>
  <p:clrMapOvr>
    <a:masterClrMapping/>
  </p:clrMapOvr>
  <p:transition spd="slow" advTm="4000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7696200" cy="2880320"/>
          </a:xfrm>
        </p:spPr>
        <p:txBody>
          <a:bodyPr/>
          <a:lstStyle/>
          <a:p>
            <a:r>
              <a:rPr lang="nb-NO" dirty="0" smtClean="0"/>
              <a:t>Utstyr </a:t>
            </a:r>
            <a:br>
              <a:rPr lang="nb-NO" dirty="0" smtClean="0"/>
            </a:br>
            <a:r>
              <a:rPr lang="nb-NO" dirty="0" smtClean="0"/>
              <a:t>og </a:t>
            </a:r>
            <a:br>
              <a:rPr lang="nb-NO" dirty="0" smtClean="0"/>
            </a:br>
            <a:r>
              <a:rPr lang="nb-NO" dirty="0" smtClean="0"/>
              <a:t>oppskrifter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7. mars 2012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4570B-A8F6-6446-855F-DC93C3B8F5F3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  <p:pic>
        <p:nvPicPr>
          <p:cNvPr id="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 l="23894" t="12015" r="23538" b="6062"/>
          <a:stretch>
            <a:fillRect/>
          </a:stretch>
        </p:blipFill>
        <p:spPr bwMode="auto">
          <a:xfrm>
            <a:off x="3018547" y="692696"/>
            <a:ext cx="6089957" cy="5931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Evaluering: +−∆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Hva var bra med dette kurset?</a:t>
            </a:r>
          </a:p>
          <a:p>
            <a:r>
              <a:rPr lang="nb-NO" dirty="0" smtClean="0"/>
              <a:t>Hva var mindre bra?</a:t>
            </a:r>
          </a:p>
          <a:p>
            <a:r>
              <a:rPr lang="nb-NO" dirty="0" smtClean="0"/>
              <a:t>Hvilke forandringer kan du tenke deg?</a:t>
            </a:r>
            <a:endParaRPr lang="nb-NO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olelab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C8C92"/>
      </a:hlink>
      <a:folHlink>
        <a:srgbClr val="7299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skolelab</Template>
  <TotalTime>1481</TotalTime>
  <Words>2337</Words>
  <Application>Microsoft Office PowerPoint</Application>
  <PresentationFormat>On-screen Show (4:3)</PresentationFormat>
  <Paragraphs>617</Paragraphs>
  <Slides>57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57</vt:i4>
      </vt:variant>
    </vt:vector>
  </HeadingPairs>
  <TitlesOfParts>
    <vt:vector size="63" baseType="lpstr">
      <vt:lpstr>skolelab</vt:lpstr>
      <vt:lpstr>Photo Editor Photo</vt:lpstr>
      <vt:lpstr>Bitmap Image</vt:lpstr>
      <vt:lpstr>Chem3D XML</vt:lpstr>
      <vt:lpstr>CS ChemDraw Drawing</vt:lpstr>
      <vt:lpstr>Photo Editor-foto</vt:lpstr>
      <vt:lpstr>Gjøre, se og lære i Kjemi 1 og 2</vt:lpstr>
      <vt:lpstr>Forventninger</vt:lpstr>
      <vt:lpstr>Forventninger til dagens kurs</vt:lpstr>
      <vt:lpstr>PowerPoint Presentation</vt:lpstr>
      <vt:lpstr>PowerPoint Presentation</vt:lpstr>
      <vt:lpstr>Utstyr</vt:lpstr>
      <vt:lpstr>Porsjonspakking</vt:lpstr>
      <vt:lpstr> </vt:lpstr>
      <vt:lpstr>Nye ideer?</vt:lpstr>
      <vt:lpstr>Redoksreaksjoner</vt:lpstr>
      <vt:lpstr>10 Forsøk i dag</vt:lpstr>
      <vt:lpstr>Ammoniakk</vt:lpstr>
      <vt:lpstr>Fortynning av en syre</vt:lpstr>
      <vt:lpstr>Alternative forklaringer</vt:lpstr>
      <vt:lpstr>Alternative forklaringer</vt:lpstr>
      <vt:lpstr>Karbohydrater</vt:lpstr>
      <vt:lpstr>Påvisning av reduserende sukker</vt:lpstr>
      <vt:lpstr>Næringsstoffer</vt:lpstr>
      <vt:lpstr>Fettsyrer fra grønnsåpe</vt:lpstr>
      <vt:lpstr>Grønnsåpe</vt:lpstr>
      <vt:lpstr>Grønnsåpe, forklaring</vt:lpstr>
      <vt:lpstr>Spontane redoksreaksjoner</vt:lpstr>
      <vt:lpstr>En spontan redoksreaksjon</vt:lpstr>
      <vt:lpstr>En annen spontan redoksreaksjon</vt:lpstr>
      <vt:lpstr>Et galvanisk element  og  et batteri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Polare og upolare stoffer i sminkefjerner</vt:lpstr>
      <vt:lpstr>Polare og upolare stoffer i sminkefjerner</vt:lpstr>
      <vt:lpstr>Noen eksempler på ”sminkefjerner”</vt:lpstr>
      <vt:lpstr>En enkel krem</vt:lpstr>
      <vt:lpstr>Lotion = tynn krem</vt:lpstr>
      <vt:lpstr>Stearinsyre og stearin </vt:lpstr>
      <vt:lpstr>Stearinsyre - stearat</vt:lpstr>
      <vt:lpstr>PowerPoint Presentation</vt:lpstr>
      <vt:lpstr>Emulsjoner</vt:lpstr>
      <vt:lpstr>PowerPoint Presentation</vt:lpstr>
      <vt:lpstr>Emulsjoners stabilitet</vt:lpstr>
      <vt:lpstr>Detektivoppgave: åtte ukjente løsninger </vt:lpstr>
      <vt:lpstr>Fasit</vt:lpstr>
      <vt:lpstr>Buffere</vt:lpstr>
      <vt:lpstr>Buffer - resultater</vt:lpstr>
      <vt:lpstr>Buffere</vt:lpstr>
      <vt:lpstr>Fellingstitrering</vt:lpstr>
      <vt:lpstr>Fellingstitrering </vt:lpstr>
      <vt:lpstr>Fellingstitrering - resultater</vt:lpstr>
      <vt:lpstr>Korrosjon</vt:lpstr>
      <vt:lpstr>Korrosjon</vt:lpstr>
      <vt:lpstr>Korrosjon</vt:lpstr>
      <vt:lpstr>Korrosjon - påvisning</vt:lpstr>
      <vt:lpstr>Korrosjon - hvorfor</vt:lpstr>
      <vt:lpstr>Diskusjon</vt:lpstr>
      <vt:lpstr>Utstyr  og  oppskrifter</vt:lpstr>
      <vt:lpstr>Evaluering: +−∆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Gjøre, se og lære i Kjemi 1 og 2</dc:title>
  <dc:creator>Brit Skaugrud</dc:creator>
  <cp:lastModifiedBy>Brit Skaugrud</cp:lastModifiedBy>
  <cp:revision>58</cp:revision>
  <dcterms:created xsi:type="dcterms:W3CDTF">2012-03-05T20:20:46Z</dcterms:created>
  <dcterms:modified xsi:type="dcterms:W3CDTF">2012-03-07T21:47:57Z</dcterms:modified>
</cp:coreProperties>
</file>