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>
        <p:scale>
          <a:sx n="90" d="100"/>
          <a:sy n="90" d="100"/>
        </p:scale>
        <p:origin x="350" y="-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0538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5666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52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3297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442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877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3010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2348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70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8815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52644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B10AD-A83F-48BC-9C03-6A24334D7FF3}" type="datetimeFigureOut">
              <a:rPr lang="nb-NO" smtClean="0"/>
              <a:t>04.11.2021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BC59C-6675-4497-9693-0735E7D6199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84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.e.chatzitakis@smn.uio.no" TargetMode="External"/><Relationship Id="rId5" Type="http://schemas.openxmlformats.org/officeDocument/2006/relationships/hyperlink" Target="mailto:truls.norby@kjemi.uio.no" TargetMode="Externa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03339" y="4727162"/>
            <a:ext cx="2147618" cy="1978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7"/>
          <a:stretch>
            <a:fillRect/>
          </a:stretch>
        </p:blipFill>
        <p:spPr bwMode="auto">
          <a:xfrm>
            <a:off x="2889354" y="4642764"/>
            <a:ext cx="2974870" cy="214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1" r="11200"/>
          <a:stretch>
            <a:fillRect/>
          </a:stretch>
        </p:blipFill>
        <p:spPr bwMode="auto">
          <a:xfrm>
            <a:off x="6087364" y="4686945"/>
            <a:ext cx="2640457" cy="2114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33997" y="76610"/>
            <a:ext cx="9177997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B.Sc. and M.Sc. projects related to </a:t>
            </a:r>
            <a:r>
              <a:rPr kumimoji="0" lang="en-GB" altLang="nb-NO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photoelectrochemistry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(PEC) as part of the Group for Electrochemistry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(Leader </a:t>
            </a:r>
            <a:r>
              <a:rPr kumimoji="0" lang="en-GB" altLang="nb-NO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Prof.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Truls Norby, 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truls.norby@kjemi.uio.no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endParaRPr kumimoji="0" lang="nb-NO" altLang="nb-NO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b-NO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(contact: 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athanasios.chatzitakis@smn.uio.no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A. ‘’</a:t>
            </a:r>
            <a:r>
              <a:rPr kumimoji="0" lang="en-GB" altLang="nb-NO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Sakis</a:t>
            </a:r>
            <a:r>
              <a:rPr kumimoji="0" lang="en-GB" altLang="nb-NO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’’ Chatzitakis)</a:t>
            </a:r>
            <a:endParaRPr kumimoji="0" lang="nb-NO" altLang="nb-NO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b-NO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16523" y="2009699"/>
            <a:ext cx="8484229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6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Aim: 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combines synthesis of thin films of </a:t>
            </a:r>
            <a:r>
              <a:rPr kumimoji="0" lang="en-GB" altLang="nb-NO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photoabsorbing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materials and their integration in PV devices for water electrolysis driven</a:t>
            </a:r>
            <a:r>
              <a:rPr kumimoji="0" lang="en-GB" altLang="nb-NO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by sunlight.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6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Learning: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Basic and advanced (photo)electrochemistry.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Electrical measurements of solar cells.</a:t>
            </a:r>
            <a:endParaRPr kumimoji="0" lang="en-GB" altLang="nb-NO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Synthesis and structural characterisation of thin films of Ta</a:t>
            </a:r>
            <a:r>
              <a:rPr kumimoji="0" lang="en-GB" altLang="nb-NO" sz="1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kumimoji="0" lang="en-GB" altLang="nb-NO" sz="14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integrations with PV.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work. </a:t>
            </a:r>
            <a:endParaRPr kumimoji="0" lang="en-GB" alt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6523" y="1670162"/>
            <a:ext cx="8510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600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GB" altLang="nb-NO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Tantalum nitride (Ta</a:t>
            </a:r>
            <a:r>
              <a:rPr lang="en-GB" altLang="nb-NO" sz="1600" u="sng" baseline="-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GB" altLang="nb-NO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GB" altLang="nb-NO" sz="1600" u="sng" baseline="-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en-GB" altLang="nb-NO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films on glass and integration in tandem photovoltaic (PV) structures for water electrolysis with solar light. (</a:t>
            </a:r>
            <a:r>
              <a:rPr lang="en-GB" altLang="nb-NO" sz="1600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Kjemi</a:t>
            </a:r>
            <a:r>
              <a:rPr lang="en-GB" altLang="nb-NO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MENA</a:t>
            </a:r>
            <a:r>
              <a:rPr lang="en-GB" altLang="nb-NO" sz="1600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nb-NO" sz="1600" dirty="0"/>
          </a:p>
        </p:txBody>
      </p:sp>
      <p:cxnSp>
        <p:nvCxnSpPr>
          <p:cNvPr id="9" name="Straight Arrow Connector 8"/>
          <p:cNvCxnSpPr>
            <a:endCxn id="11" idx="2"/>
          </p:cNvCxnSpPr>
          <p:nvPr/>
        </p:nvCxnSpPr>
        <p:spPr>
          <a:xfrm flipH="1" flipV="1">
            <a:off x="1346144" y="4134117"/>
            <a:ext cx="197068" cy="1241623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2663" y="3826340"/>
            <a:ext cx="2466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Your samples will look like that 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02139" y="3561026"/>
            <a:ext cx="39717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This is how your film looks in powerful </a:t>
            </a:r>
            <a:r>
              <a:rPr lang="en-US" sz="1400" b="1" dirty="0" err="1" smtClean="0">
                <a:solidFill>
                  <a:schemeClr val="accent6"/>
                </a:solidFill>
              </a:rPr>
              <a:t>microspcopes</a:t>
            </a:r>
            <a:endParaRPr lang="en-US" sz="1400" b="1" dirty="0" smtClean="0">
              <a:solidFill>
                <a:schemeClr val="accent6"/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Observed with Transmission Electron Microscopy (TEM)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13" name="Straight Arrow Connector 12"/>
          <p:cNvCxnSpPr>
            <a:endCxn id="15" idx="2"/>
          </p:cNvCxnSpPr>
          <p:nvPr/>
        </p:nvCxnSpPr>
        <p:spPr>
          <a:xfrm flipV="1">
            <a:off x="4404360" y="4515133"/>
            <a:ext cx="83629" cy="83410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473839" y="3476867"/>
            <a:ext cx="268797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Your basic and advanced electrochemical characterization will look like this. You will find a lot new information about your material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18" name="Straight Arrow Connector 17"/>
          <p:cNvCxnSpPr>
            <a:endCxn id="20" idx="2"/>
          </p:cNvCxnSpPr>
          <p:nvPr/>
        </p:nvCxnSpPr>
        <p:spPr>
          <a:xfrm flipV="1">
            <a:off x="7476942" y="4646418"/>
            <a:ext cx="340887" cy="6353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16523" y="1225440"/>
            <a:ext cx="8510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2000" b="1" u="sng" dirty="0" smtClean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Solar light + light absorbing materials + electrochemistry = Sustainable fuels </a:t>
            </a:r>
            <a:endParaRPr lang="nb-NO" sz="2000" b="1" dirty="0">
              <a:solidFill>
                <a:schemeClr val="accent6"/>
              </a:solidFill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0823" y="366345"/>
            <a:ext cx="573995" cy="81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12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742" y="390002"/>
            <a:ext cx="8896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nb-NO" sz="16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altLang="nb-NO" sz="1600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600" u="sng" dirty="0"/>
              <a:t>Study of the structural evolution of perovskite-based catalysts during water electrolysis. (MENA, </a:t>
            </a:r>
            <a:r>
              <a:rPr lang="en-GB" sz="1600" u="sng" dirty="0" err="1"/>
              <a:t>Kjemi</a:t>
            </a:r>
            <a:r>
              <a:rPr lang="en-GB" sz="1600" u="sng" dirty="0"/>
              <a:t>)</a:t>
            </a:r>
            <a:endParaRPr lang="nb-NO" sz="1600" u="sng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67048" y="1123694"/>
            <a:ext cx="8484229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6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Aim: 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combines synthesis and electrochemical characterization of advanced</a:t>
            </a:r>
            <a:r>
              <a:rPr kumimoji="0" lang="en-GB" altLang="nb-NO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catalyst materials for the oxygen evolution reaction. These materials are essential for our main purpose to produce </a:t>
            </a:r>
            <a:r>
              <a:rPr kumimoji="0" lang="en-GB" altLang="nb-NO" sz="1400" b="1" i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sustainable fuels</a:t>
            </a:r>
            <a:r>
              <a:rPr kumimoji="0" lang="en-GB" altLang="nb-NO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i="1" dirty="0" smtClean="0"/>
              <a:t>This </a:t>
            </a:r>
            <a:r>
              <a:rPr lang="en-GB" sz="1400" i="1" dirty="0"/>
              <a:t>is a mechanistic study regarding the </a:t>
            </a:r>
            <a:r>
              <a:rPr lang="en-GB" sz="1400" i="1" dirty="0" smtClean="0"/>
              <a:t>degradation </a:t>
            </a:r>
            <a:r>
              <a:rPr lang="en-GB" sz="1400" i="1" dirty="0"/>
              <a:t>of catalysts during water electrolysis. </a:t>
            </a:r>
            <a:r>
              <a:rPr lang="en-GB" sz="1400" i="1" dirty="0" smtClean="0"/>
              <a:t>This </a:t>
            </a:r>
            <a:r>
              <a:rPr lang="en-GB" sz="1400" i="1" dirty="0"/>
              <a:t>can be coupled with theory and calculations and it will be in collaboration with more from the group.</a:t>
            </a:r>
            <a:endParaRPr lang="nb-NO" sz="14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b-NO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6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Learning: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Basic and advanced electrochemistry. Stability and mechanistic studies.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Synthesis and structural characterisation of powders.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work. </a:t>
            </a:r>
            <a:endParaRPr kumimoji="0" lang="en-GB" alt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64" y="3848082"/>
            <a:ext cx="2175510" cy="2177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572" y="3901422"/>
            <a:ext cx="2177428" cy="2177428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3547582" y="4655520"/>
            <a:ext cx="2388397" cy="57912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Box 8"/>
          <p:cNvSpPr txBox="1"/>
          <p:nvPr/>
        </p:nvSpPr>
        <p:spPr>
          <a:xfrm>
            <a:off x="3166583" y="3952488"/>
            <a:ext cx="3040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u="sng" dirty="0" smtClean="0"/>
              <a:t>How and why this nicely crystalline materials becomes amorphous?</a:t>
            </a:r>
            <a:endParaRPr lang="en-US" sz="1600" i="1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142222" y="3319325"/>
            <a:ext cx="33685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6"/>
                </a:solidFill>
              </a:rPr>
              <a:t>Atomic resolution of the crystal structure…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11" name="Straight Arrow Connector 10"/>
          <p:cNvCxnSpPr>
            <a:endCxn id="10" idx="2"/>
          </p:cNvCxnSpPr>
          <p:nvPr/>
        </p:nvCxnSpPr>
        <p:spPr>
          <a:xfrm flipV="1">
            <a:off x="1440180" y="3627102"/>
            <a:ext cx="386318" cy="124969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13839" y="3281998"/>
            <a:ext cx="25984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accent6"/>
                </a:solidFill>
              </a:rPr>
              <a:t>…reveals the severe degradation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16" name="Straight Arrow Connector 15"/>
          <p:cNvCxnSpPr>
            <a:endCxn id="14" idx="2"/>
          </p:cNvCxnSpPr>
          <p:nvPr/>
        </p:nvCxnSpPr>
        <p:spPr>
          <a:xfrm flipH="1" flipV="1">
            <a:off x="7513073" y="3589775"/>
            <a:ext cx="767327" cy="113462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7494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87" y="4091940"/>
            <a:ext cx="2112951" cy="19487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1743" y="390002"/>
            <a:ext cx="85109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nb-NO" sz="1500" u="sng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GB" sz="1600" u="sng" dirty="0"/>
              <a:t>Solid state </a:t>
            </a:r>
            <a:r>
              <a:rPr lang="en-GB" sz="1600" u="sng" dirty="0" err="1" smtClean="0"/>
              <a:t>PhotoElectrochemical</a:t>
            </a:r>
            <a:r>
              <a:rPr lang="en-GB" sz="1600" u="sng" dirty="0" smtClean="0"/>
              <a:t> </a:t>
            </a:r>
            <a:r>
              <a:rPr lang="en-GB" sz="1600" u="sng" dirty="0"/>
              <a:t>cells for </a:t>
            </a:r>
            <a:r>
              <a:rPr lang="en-GB" sz="1600" u="sng" dirty="0" smtClean="0"/>
              <a:t>CO</a:t>
            </a:r>
            <a:r>
              <a:rPr lang="en-GB" sz="1600" u="sng" baseline="-25000" dirty="0" smtClean="0"/>
              <a:t>2</a:t>
            </a:r>
            <a:r>
              <a:rPr lang="en-GB" sz="1600" u="sng" dirty="0" smtClean="0"/>
              <a:t> reduction in </a:t>
            </a:r>
            <a:r>
              <a:rPr lang="en-GB" sz="1600" u="sng" dirty="0"/>
              <a:t>the gas </a:t>
            </a:r>
            <a:r>
              <a:rPr lang="en-GB" sz="1600" u="sng" dirty="0" smtClean="0"/>
              <a:t>phase. </a:t>
            </a:r>
            <a:r>
              <a:rPr lang="en-GB" sz="1600" u="sng" dirty="0"/>
              <a:t>(</a:t>
            </a:r>
            <a:r>
              <a:rPr lang="en-GB" sz="1600" u="sng" dirty="0" smtClean="0"/>
              <a:t>MENA)</a:t>
            </a:r>
            <a:endParaRPr lang="nb-NO" sz="1500" u="sng" dirty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2702" y="715926"/>
            <a:ext cx="8484229" cy="2523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6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Aim: 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combines synthesis and electrochemical characterization of advanced</a:t>
            </a:r>
            <a:r>
              <a:rPr kumimoji="0" lang="en-GB" altLang="nb-NO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catalyst materials for CO</a:t>
            </a:r>
            <a:r>
              <a:rPr kumimoji="0" lang="en-GB" altLang="nb-NO" sz="1400" b="0" i="1" u="none" strike="noStrike" cap="none" normalizeH="0" baseline="-25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kumimoji="0" lang="en-GB" altLang="nb-NO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reduction and recycling to useful chemicals. These materials and processes are essential for our main purpose to produce </a:t>
            </a:r>
            <a:r>
              <a:rPr kumimoji="0" lang="en-GB" altLang="nb-NO" sz="1400" b="1" i="1" u="sng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sustainable fuels</a:t>
            </a:r>
            <a:r>
              <a:rPr kumimoji="0" lang="en-GB" altLang="nb-NO" sz="1400" b="0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400" i="1" dirty="0" smtClean="0"/>
              <a:t>This </a:t>
            </a:r>
            <a:r>
              <a:rPr lang="en-GB" sz="1400" i="1" dirty="0"/>
              <a:t>is a </a:t>
            </a:r>
            <a:r>
              <a:rPr lang="en-GB" sz="1400" i="1" dirty="0" smtClean="0"/>
              <a:t>fundamental </a:t>
            </a:r>
            <a:r>
              <a:rPr lang="en-GB" sz="1400" i="1" dirty="0"/>
              <a:t>study </a:t>
            </a:r>
            <a:r>
              <a:rPr lang="en-GB" sz="1400" i="1" dirty="0" smtClean="0"/>
              <a:t>for CO</a:t>
            </a:r>
            <a:r>
              <a:rPr lang="en-GB" sz="1400" i="1" baseline="-25000" dirty="0" smtClean="0"/>
              <a:t>2</a:t>
            </a:r>
            <a:r>
              <a:rPr lang="en-GB" sz="1400" i="1" dirty="0" smtClean="0"/>
              <a:t> reduction, combining cell engineering. This </a:t>
            </a:r>
            <a:r>
              <a:rPr lang="en-GB" sz="1400" i="1" dirty="0"/>
              <a:t>can be coupled with theory and calculations and it will be in collaboration with </a:t>
            </a:r>
            <a:r>
              <a:rPr lang="en-GB" sz="1400" b="1" i="1" dirty="0"/>
              <a:t>more from the </a:t>
            </a:r>
            <a:r>
              <a:rPr lang="en-GB" sz="1400" b="1" i="1" dirty="0" smtClean="0"/>
              <a:t>SMN group</a:t>
            </a:r>
            <a:r>
              <a:rPr lang="en-GB" sz="1400" i="1" dirty="0"/>
              <a:t>.</a:t>
            </a:r>
            <a:endParaRPr lang="nb-NO" sz="1400" dirty="0"/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nb-NO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nb-NO" sz="1600" b="1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Learning: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Basic and advanced (photo)electrochemistry. Gas phase operation.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Mass spectrometry.</a:t>
            </a:r>
            <a:endParaRPr kumimoji="0" lang="en-GB" altLang="nb-NO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Synthesis and structural characterisation of films and powders.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Engineering of gas phase </a:t>
            </a:r>
            <a:r>
              <a:rPr lang="en-GB" altLang="nb-NO" sz="1400" i="1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photoelectrochemical</a:t>
            </a:r>
            <a:r>
              <a:rPr lang="en-GB" altLang="nb-NO" sz="14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cells.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nb-NO" sz="14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• </a:t>
            </a:r>
            <a:r>
              <a:rPr kumimoji="0" lang="en-GB" altLang="nb-NO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work. </a:t>
            </a:r>
            <a:endParaRPr kumimoji="0" lang="en-GB" altLang="nb-NO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6936" y="3304009"/>
            <a:ext cx="3659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Nanostructured materials for high surface area</a:t>
            </a:r>
          </a:p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catalysis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11" name="Straight Arrow Connector 10"/>
          <p:cNvCxnSpPr>
            <a:endCxn id="10" idx="2"/>
          </p:cNvCxnSpPr>
          <p:nvPr/>
        </p:nvCxnSpPr>
        <p:spPr>
          <a:xfrm flipV="1">
            <a:off x="1633338" y="3827229"/>
            <a:ext cx="343106" cy="87431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213839" y="3281998"/>
            <a:ext cx="27872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Cell performance for CO</a:t>
            </a:r>
            <a:r>
              <a:rPr lang="en-US" sz="1400" b="1" baseline="-25000" dirty="0" smtClean="0">
                <a:solidFill>
                  <a:schemeClr val="accent6"/>
                </a:solidFill>
              </a:rPr>
              <a:t>2</a:t>
            </a:r>
            <a:r>
              <a:rPr lang="en-US" sz="1400" b="1" dirty="0" smtClean="0">
                <a:solidFill>
                  <a:schemeClr val="accent6"/>
                </a:solidFill>
              </a:rPr>
              <a:t> reduction</a:t>
            </a:r>
          </a:p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and recycling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989" y="4078417"/>
            <a:ext cx="3400767" cy="194875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87308" y="3497919"/>
            <a:ext cx="2345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</a:rPr>
              <a:t>Ready for some engineering?</a:t>
            </a:r>
            <a:endParaRPr lang="en-US" sz="1400" b="1" dirty="0">
              <a:solidFill>
                <a:schemeClr val="accent6"/>
              </a:solidFill>
            </a:endParaRPr>
          </a:p>
        </p:txBody>
      </p:sp>
      <p:cxnSp>
        <p:nvCxnSpPr>
          <p:cNvPr id="18" name="Straight Arrow Connector 17"/>
          <p:cNvCxnSpPr>
            <a:endCxn id="17" idx="2"/>
          </p:cNvCxnSpPr>
          <p:nvPr/>
        </p:nvCxnSpPr>
        <p:spPr>
          <a:xfrm flipV="1">
            <a:off x="4859809" y="3805696"/>
            <a:ext cx="0" cy="51484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19" name="Imagem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1" t="10115" r="42328" b="16321"/>
          <a:stretch/>
        </p:blipFill>
        <p:spPr>
          <a:xfrm>
            <a:off x="6784832" y="4078138"/>
            <a:ext cx="2214388" cy="1962556"/>
          </a:xfrm>
          <a:prstGeom prst="rect">
            <a:avLst/>
          </a:prstGeom>
        </p:spPr>
      </p:pic>
      <p:cxnSp>
        <p:nvCxnSpPr>
          <p:cNvPr id="21" name="Straight Arrow Connector 20"/>
          <p:cNvCxnSpPr>
            <a:endCxn id="14" idx="2"/>
          </p:cNvCxnSpPr>
          <p:nvPr/>
        </p:nvCxnSpPr>
        <p:spPr>
          <a:xfrm flipH="1" flipV="1">
            <a:off x="7607458" y="3805218"/>
            <a:ext cx="330831" cy="64486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752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523</TotalTime>
  <Words>485</Words>
  <Application>Microsoft Office PowerPoint</Application>
  <PresentationFormat>On-screen Show (4:3)</PresentationFormat>
  <Paragraphs>40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Athanasios Chatzitakis</dc:creator>
  <cp:lastModifiedBy>Athanasios Chatzitakis</cp:lastModifiedBy>
  <cp:revision>20</cp:revision>
  <dcterms:created xsi:type="dcterms:W3CDTF">2021-11-04T14:23:46Z</dcterms:created>
  <dcterms:modified xsi:type="dcterms:W3CDTF">2021-11-04T23:07:02Z</dcterms:modified>
</cp:coreProperties>
</file>