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1" r:id="rId4"/>
  </p:sldMasterIdLst>
  <p:notesMasterIdLst>
    <p:notesMasterId r:id="rId27"/>
  </p:notesMasterIdLst>
  <p:sldIdLst>
    <p:sldId id="256" r:id="rId5"/>
    <p:sldId id="278" r:id="rId6"/>
    <p:sldId id="258" r:id="rId7"/>
    <p:sldId id="267" r:id="rId8"/>
    <p:sldId id="260" r:id="rId9"/>
    <p:sldId id="265" r:id="rId10"/>
    <p:sldId id="263" r:id="rId11"/>
    <p:sldId id="266" r:id="rId12"/>
    <p:sldId id="264" r:id="rId13"/>
    <p:sldId id="268" r:id="rId14"/>
    <p:sldId id="269" r:id="rId15"/>
    <p:sldId id="279" r:id="rId16"/>
    <p:sldId id="270" r:id="rId17"/>
    <p:sldId id="271" r:id="rId18"/>
    <p:sldId id="261" r:id="rId19"/>
    <p:sldId id="272" r:id="rId20"/>
    <p:sldId id="273" r:id="rId21"/>
    <p:sldId id="274" r:id="rId22"/>
    <p:sldId id="275" r:id="rId23"/>
    <p:sldId id="276" r:id="rId24"/>
    <p:sldId id="277" r:id="rId25"/>
    <p:sldId id="259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5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70" d="100"/>
          <a:sy n="70" d="100"/>
        </p:scale>
        <p:origin x="512" y="3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847AA2-AB11-438D-AD8D-EA241F04EA92}" type="datetimeFigureOut">
              <a:rPr lang="en-US" smtClean="0"/>
              <a:t>1/19/2023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DEC56A-5D45-4FD8-A0AC-94CAEDB76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109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401AC-C36E-46DB-86A4-F610F7452189}" type="datetime1">
              <a:rPr lang="en-US" smtClean="0"/>
              <a:t>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B4F0BBCF-4409-4418-9B63-9288D099E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567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57608" y="6272784"/>
            <a:ext cx="6327648" cy="365125"/>
          </a:xfrm>
        </p:spPr>
        <p:txBody>
          <a:bodyPr/>
          <a:lstStyle/>
          <a:p>
            <a:r>
              <a:rPr lang="en-US" dirty="0"/>
              <a:t>Vidar Skogvoll </a:t>
            </a:r>
            <a:r>
              <a:rPr lang="en-US" dirty="0" err="1"/>
              <a:t>og</a:t>
            </a:r>
            <a:r>
              <a:rPr lang="en-US" dirty="0"/>
              <a:t> Anders </a:t>
            </a:r>
            <a:r>
              <a:rPr lang="en-US" dirty="0" err="1"/>
              <a:t>Lauvland</a:t>
            </a:r>
            <a:r>
              <a:rPr lang="en-US" dirty="0"/>
              <a:t> – </a:t>
            </a:r>
            <a:r>
              <a:rPr lang="en-US" dirty="0" err="1"/>
              <a:t>Selvvurdering</a:t>
            </a:r>
            <a:r>
              <a:rPr lang="en-US" dirty="0"/>
              <a:t> (SA) vs </a:t>
            </a:r>
            <a:r>
              <a:rPr lang="en-US" dirty="0" err="1"/>
              <a:t>hverandrevurdering</a:t>
            </a:r>
            <a:r>
              <a:rPr lang="en-US" dirty="0"/>
              <a:t> (PA)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44324" y="6278646"/>
            <a:ext cx="6400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4F0BBCF-4409-4418-9B63-9288D099ECF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30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E17C510A-AFB4-43D2-A88F-B7BEE4692936}" type="datetime1">
              <a:rPr lang="en-US" smtClean="0"/>
              <a:t>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r>
              <a:rPr lang="en-US"/>
              <a:t>Vidar Skogvoll og Anders Lauvland – Selvvurdering (SA) vs hverandrevurdering (PA)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B4F0BBCF-4409-4418-9B63-9288D099E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248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A20C-F116-459A-BF41-58CAA1E9D795}" type="datetime1">
              <a:rPr lang="en-US" smtClean="0"/>
              <a:t>1/19/2023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577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1A5C3-2492-4491-B509-EC31C159DF8F}" type="datetime1">
              <a:rPr lang="en-US" smtClean="0"/>
              <a:t>1/19/2023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120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D92E6-DBA2-4966-9E16-C378D44169D3}" type="datetime1">
              <a:rPr lang="en-US" smtClean="0"/>
              <a:t>1/19/2023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42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9038-B3C8-4A96-865B-96A3DCF5DEB5}" type="datetime1">
              <a:rPr lang="en-US" smtClean="0"/>
              <a:t>1/19/2023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229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D97D7-1138-4159-B72D-1DC89546059A}" type="datetime1">
              <a:rPr lang="en-US" smtClean="0"/>
              <a:t>1/19/2023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947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0DF70-AA8A-4FF5-B819-0B80AC8AA8DC}" type="datetime1">
              <a:rPr lang="en-US" smtClean="0"/>
              <a:t>1/19/2023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583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9B599-6E83-4660-BB87-8CBEDFC4C89C}" type="datetime1">
              <a:rPr lang="en-US" smtClean="0"/>
              <a:t>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589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D93FD-51FA-4468-A2C4-82E039294986}" type="datetime1">
              <a:rPr lang="en-US" smtClean="0"/>
              <a:t>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977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B0164AFB-860E-4395-9A18-CC1C149ECC3E}" type="datetime1">
              <a:rPr lang="en-US" smtClean="0"/>
              <a:t>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US"/>
              <a:t>Vidar Skogvoll og Anders Lauvland – Selvvurdering (SA) vs hverandrevurdering (PA)</a:t>
            </a:r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B4F0BBCF-4409-4418-9B63-9288D099ECF9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9084EB8-97BE-E5C6-B840-D8760A6FBAD6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21213" y="5808785"/>
            <a:ext cx="835297" cy="9299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A84562A-B11A-16FE-E26D-2A88FD6FD048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952198" y="5808785"/>
            <a:ext cx="1118589" cy="93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397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612B1-0165-52DB-FE69-A8141FD81B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7200" dirty="0"/>
              <a:t>Hva funker best? </a:t>
            </a:r>
            <a:br>
              <a:rPr lang="nb-NO" sz="7200" dirty="0"/>
            </a:br>
            <a:r>
              <a:rPr lang="nb-NO" sz="7200" dirty="0"/>
              <a:t>Å vurdere seg selv eller </a:t>
            </a:r>
            <a:br>
              <a:rPr lang="nb-NO" sz="7200" dirty="0"/>
            </a:br>
            <a:r>
              <a:rPr lang="nb-NO" sz="7200" dirty="0"/>
              <a:t>å vurdere hverandre?</a:t>
            </a:r>
            <a:endParaRPr lang="en-US" sz="7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73E63A-5036-52AA-EF91-CC9B1EFA7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3391" y="5222654"/>
            <a:ext cx="7891272" cy="1069848"/>
          </a:xfrm>
        </p:spPr>
        <p:txBody>
          <a:bodyPr/>
          <a:lstStyle/>
          <a:p>
            <a:r>
              <a:rPr lang="nb-NO" b="0" i="0" dirty="0">
                <a:solidFill>
                  <a:srgbClr val="000000"/>
                </a:solidFill>
                <a:effectLst/>
                <a:latin typeface="+mj-lt"/>
              </a:rPr>
              <a:t>Erfaringer fra innføring av selv- og hverandrevurdering i bacherlorfag i fysikk. </a:t>
            </a:r>
            <a:endParaRPr lang="en-US" dirty="0">
              <a:latin typeface="+mj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81F9DB-686A-C31A-9C8B-4D98B8BDD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FD509A-B9BA-CBF3-5E74-6D4A3385B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459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F8173-791B-C58F-78AB-49BC333DC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4B6B6-1EDC-D384-055E-FDA74FFEE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D122DE-25F1-EB08-F19A-471D386FE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66D213-AFE6-CFAF-28D2-49240D769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2050" name="Picture 2" descr="Allen Jiang – Three Penny Press">
            <a:extLst>
              <a:ext uri="{FF2B5EF4-FFF2-40B4-BE49-F238E27FC236}">
                <a16:creationId xmlns:a16="http://schemas.microsoft.com/office/drawing/2014/main" id="{7F071B4C-7D20-D0B2-FFF0-04F986AF2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41967"/>
            <a:ext cx="12299950" cy="819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D8B9FF1-1020-B7F5-C8B8-085F81490D4E}"/>
              </a:ext>
            </a:extLst>
          </p:cNvPr>
          <p:cNvSpPr/>
          <p:nvPr/>
        </p:nvSpPr>
        <p:spPr>
          <a:xfrm>
            <a:off x="393827" y="1435608"/>
            <a:ext cx="1339850" cy="2197100"/>
          </a:xfrm>
          <a:prstGeom prst="rect">
            <a:avLst/>
          </a:prstGeom>
          <a:solidFill>
            <a:srgbClr val="00A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A9C294-775B-1BBD-93B4-5FA60CAE9FB1}"/>
              </a:ext>
            </a:extLst>
          </p:cNvPr>
          <p:cNvSpPr/>
          <p:nvPr/>
        </p:nvSpPr>
        <p:spPr>
          <a:xfrm>
            <a:off x="979678" y="1435608"/>
            <a:ext cx="1430020" cy="1993392"/>
          </a:xfrm>
          <a:prstGeom prst="rect">
            <a:avLst/>
          </a:prstGeom>
          <a:solidFill>
            <a:srgbClr val="00A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E2471C-B75D-5989-BB8E-2758292FF059}"/>
              </a:ext>
            </a:extLst>
          </p:cNvPr>
          <p:cNvSpPr/>
          <p:nvPr/>
        </p:nvSpPr>
        <p:spPr>
          <a:xfrm>
            <a:off x="1171067" y="1988697"/>
            <a:ext cx="1328801" cy="993223"/>
          </a:xfrm>
          <a:prstGeom prst="rect">
            <a:avLst/>
          </a:prstGeom>
          <a:solidFill>
            <a:srgbClr val="00A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6595F47-8399-CCCF-48B7-D783EEB44014}"/>
              </a:ext>
            </a:extLst>
          </p:cNvPr>
          <p:cNvSpPr txBox="1">
            <a:spLocks/>
          </p:cNvSpPr>
          <p:nvPr/>
        </p:nvSpPr>
        <p:spPr>
          <a:xfrm rot="21429637">
            <a:off x="501054" y="1584812"/>
            <a:ext cx="1788664" cy="124790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</a:rPr>
              <a:t>FYS3140 </a:t>
            </a:r>
          </a:p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</a:rPr>
              <a:t>Oblig 1</a:t>
            </a:r>
          </a:p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</a:rPr>
              <a:t>60% riktig</a:t>
            </a:r>
          </a:p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</a:rPr>
              <a:t>Ikke godkjent</a:t>
            </a:r>
          </a:p>
          <a:p>
            <a:endParaRPr lang="nb-NO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442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0A8B6-857E-94CB-CCE8-35CB85E94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Innhold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9AB89-B3D6-DC9E-C5A2-030C699D0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Forsøket</a:t>
            </a:r>
          </a:p>
          <a:p>
            <a:r>
              <a:rPr lang="nb-NO" dirty="0"/>
              <a:t>Studentenes forventninger til selv- og hverandrevurdering</a:t>
            </a:r>
          </a:p>
          <a:p>
            <a:r>
              <a:rPr lang="nb-NO" dirty="0"/>
              <a:t>Oppleggene</a:t>
            </a:r>
          </a:p>
          <a:p>
            <a:r>
              <a:rPr lang="nb-NO" dirty="0"/>
              <a:t>Erfaringer og diskusjon</a:t>
            </a:r>
          </a:p>
          <a:p>
            <a:endParaRPr lang="nb-NO" dirty="0"/>
          </a:p>
          <a:p>
            <a:endParaRPr lang="nb-NO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C52F80-052B-3390-FCD2-8C2169F37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1A7CB6-8DE3-207A-F664-E0CBA8D56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746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DB691-ACE2-443F-3EF7-A942B2FE7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Forsøket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FFAE0-CFBC-7DBF-707B-6BB62D44C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613F25-B3A9-8EEF-4CC2-A3C93D065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590E5C-0250-10A8-21D2-9F8EA004E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985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AFA16E-092F-972F-E217-11D4B1520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D7E6BD-38E2-0145-31E1-D91766D7A25F}"/>
              </a:ext>
            </a:extLst>
          </p:cNvPr>
          <p:cNvSpPr/>
          <p:nvPr/>
        </p:nvSpPr>
        <p:spPr>
          <a:xfrm>
            <a:off x="429209" y="342122"/>
            <a:ext cx="8559282" cy="4310743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4FB2BB-3A52-FCF4-47B6-B1BC8AB22CD8}"/>
              </a:ext>
            </a:extLst>
          </p:cNvPr>
          <p:cNvSpPr/>
          <p:nvPr/>
        </p:nvSpPr>
        <p:spPr>
          <a:xfrm>
            <a:off x="3203509" y="342122"/>
            <a:ext cx="8559282" cy="4310743"/>
          </a:xfrm>
          <a:prstGeom prst="rect">
            <a:avLst/>
          </a:prstGeom>
          <a:solidFill>
            <a:schemeClr val="accent5">
              <a:alpha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EFDDEF-6B26-8EBF-8EF0-5CF3ED89E76B}"/>
              </a:ext>
            </a:extLst>
          </p:cNvPr>
          <p:cNvSpPr txBox="1"/>
          <p:nvPr/>
        </p:nvSpPr>
        <p:spPr>
          <a:xfrm>
            <a:off x="376616" y="443220"/>
            <a:ext cx="273497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Selv-vurdering - SA (Self-Assessment)</a:t>
            </a:r>
          </a:p>
          <a:p>
            <a:pPr algn="ctr"/>
            <a:r>
              <a:rPr lang="nb-NO" dirty="0"/>
              <a:t>FYS3140 – Matematisk metoder i fysikk</a:t>
            </a:r>
          </a:p>
          <a:p>
            <a:pPr algn="ctr"/>
            <a:endParaRPr lang="nb-NO" dirty="0"/>
          </a:p>
          <a:p>
            <a:pPr algn="ctr"/>
            <a:endParaRPr lang="nb-NO" dirty="0"/>
          </a:p>
          <a:p>
            <a:pPr algn="ctr"/>
            <a:endParaRPr lang="nb-NO" dirty="0"/>
          </a:p>
          <a:p>
            <a:pPr algn="ctr"/>
            <a:endParaRPr lang="nb-NO" dirty="0"/>
          </a:p>
          <a:p>
            <a:pPr algn="ctr"/>
            <a:endParaRPr lang="nb-NO" dirty="0"/>
          </a:p>
          <a:p>
            <a:pPr algn="ctr"/>
            <a:endParaRPr lang="nb-NO" dirty="0"/>
          </a:p>
          <a:p>
            <a:pPr algn="ctr"/>
            <a:endParaRPr lang="nb-NO" dirty="0"/>
          </a:p>
          <a:p>
            <a:pPr algn="ctr"/>
            <a:r>
              <a:rPr lang="nb-NO" dirty="0"/>
              <a:t>Gruppetimer med</a:t>
            </a:r>
          </a:p>
          <a:p>
            <a:pPr algn="ctr"/>
            <a:r>
              <a:rPr lang="nb-NO" dirty="0"/>
              <a:t>Vidar Skogvoll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15E5D2-BEFA-7262-7C44-72BF83C0C45F}"/>
              </a:ext>
            </a:extLst>
          </p:cNvPr>
          <p:cNvSpPr txBox="1"/>
          <p:nvPr/>
        </p:nvSpPr>
        <p:spPr>
          <a:xfrm>
            <a:off x="9262412" y="397053"/>
            <a:ext cx="241428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1800" b="1" dirty="0"/>
              <a:t>Hverandre-vurdering – PA (Peer-Assessment)</a:t>
            </a:r>
          </a:p>
          <a:p>
            <a:pPr algn="ctr"/>
            <a:r>
              <a:rPr lang="nb-NO" sz="1800" dirty="0"/>
              <a:t>FYS3120 – Klassisk mekanikk og elektrodynamikk</a:t>
            </a:r>
          </a:p>
          <a:p>
            <a:pPr algn="ctr"/>
            <a:endParaRPr lang="nb-NO" dirty="0"/>
          </a:p>
          <a:p>
            <a:pPr algn="ctr"/>
            <a:endParaRPr lang="nb-NO" sz="1800" dirty="0"/>
          </a:p>
          <a:p>
            <a:pPr algn="ctr"/>
            <a:endParaRPr lang="nb-NO" dirty="0"/>
          </a:p>
          <a:p>
            <a:pPr algn="ctr"/>
            <a:endParaRPr lang="nb-NO" sz="1800" dirty="0"/>
          </a:p>
          <a:p>
            <a:pPr algn="ctr"/>
            <a:endParaRPr lang="nb-NO" dirty="0"/>
          </a:p>
          <a:p>
            <a:pPr algn="ctr"/>
            <a:r>
              <a:rPr lang="nb-NO" dirty="0"/>
              <a:t>Gruppetimer med</a:t>
            </a:r>
          </a:p>
          <a:p>
            <a:pPr algn="ctr"/>
            <a:r>
              <a:rPr lang="nb-NO" dirty="0"/>
              <a:t>Anders Lauvland</a:t>
            </a:r>
            <a:endParaRPr lang="en-US" dirty="0"/>
          </a:p>
          <a:p>
            <a:pPr algn="ctr"/>
            <a:endParaRPr lang="nb-NO" sz="1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7C4A43-AB11-0ACF-9FE1-2AACA2A3BAFE}"/>
              </a:ext>
            </a:extLst>
          </p:cNvPr>
          <p:cNvSpPr txBox="1"/>
          <p:nvPr/>
        </p:nvSpPr>
        <p:spPr>
          <a:xfrm>
            <a:off x="2985506" y="397053"/>
            <a:ext cx="609490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6. Semester</a:t>
            </a:r>
          </a:p>
          <a:p>
            <a:pPr algn="ctr"/>
            <a:r>
              <a:rPr lang="en-US" dirty="0"/>
              <a:t>6/12 </a:t>
            </a:r>
            <a:r>
              <a:rPr lang="en-US" dirty="0" err="1"/>
              <a:t>ukentlige</a:t>
            </a:r>
            <a:r>
              <a:rPr lang="en-US" dirty="0"/>
              <a:t> obliger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bestås</a:t>
            </a:r>
            <a:endParaRPr lang="en-US" dirty="0"/>
          </a:p>
          <a:p>
            <a:pPr algn="ctr"/>
            <a:r>
              <a:rPr lang="en-US" dirty="0" err="1"/>
              <a:t>Lik</a:t>
            </a:r>
            <a:r>
              <a:rPr lang="en-US" dirty="0"/>
              <a:t> </a:t>
            </a:r>
            <a:r>
              <a:rPr lang="en-US" dirty="0" err="1"/>
              <a:t>studentmasse</a:t>
            </a:r>
            <a:endParaRPr lang="en-US" dirty="0"/>
          </a:p>
          <a:p>
            <a:pPr algn="ctr"/>
            <a:r>
              <a:rPr lang="en-US" dirty="0" err="1"/>
              <a:t>Delvis</a:t>
            </a:r>
            <a:r>
              <a:rPr lang="en-US" dirty="0"/>
              <a:t> </a:t>
            </a:r>
            <a:r>
              <a:rPr lang="en-US" dirty="0" err="1"/>
              <a:t>instrumentelle</a:t>
            </a:r>
            <a:r>
              <a:rPr lang="en-US" dirty="0"/>
              <a:t> </a:t>
            </a:r>
            <a:r>
              <a:rPr lang="en-US" dirty="0" err="1"/>
              <a:t>metoder</a:t>
            </a:r>
            <a:endParaRPr lang="en-US" dirty="0"/>
          </a:p>
          <a:p>
            <a:pPr algn="ctr"/>
            <a:r>
              <a:rPr lang="en-US" b="1" dirty="0"/>
              <a:t>Pre-survey</a:t>
            </a:r>
            <a:r>
              <a:rPr lang="en-US" dirty="0"/>
              <a:t> om </a:t>
            </a:r>
            <a:r>
              <a:rPr lang="en-US" dirty="0" err="1"/>
              <a:t>forventninger</a:t>
            </a:r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 err="1"/>
              <a:t>Opplegg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undervisning</a:t>
            </a:r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b="1" dirty="0"/>
              <a:t>Post-survey</a:t>
            </a:r>
            <a:r>
              <a:rPr lang="en-US" dirty="0"/>
              <a:t> om </a:t>
            </a:r>
            <a:r>
              <a:rPr lang="en-US" dirty="0" err="1"/>
              <a:t>erfaringer</a:t>
            </a:r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Master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teoretisk</a:t>
            </a:r>
            <a:r>
              <a:rPr lang="en-US" dirty="0"/>
              <a:t> </a:t>
            </a:r>
            <a:r>
              <a:rPr lang="en-US" dirty="0" err="1"/>
              <a:t>fysikk</a:t>
            </a:r>
            <a:endParaRPr lang="en-US" dirty="0"/>
          </a:p>
          <a:p>
            <a:pPr algn="ctr"/>
            <a:r>
              <a:rPr lang="en-US" dirty="0"/>
              <a:t>To </a:t>
            </a:r>
            <a:r>
              <a:rPr lang="en-US" dirty="0" err="1"/>
              <a:t>år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lærer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Teach First</a:t>
            </a:r>
          </a:p>
          <a:p>
            <a:pPr algn="ctr"/>
            <a:r>
              <a:rPr lang="en-US" dirty="0" err="1"/>
              <a:t>Nåværende</a:t>
            </a:r>
            <a:r>
              <a:rPr lang="en-US" dirty="0"/>
              <a:t> </a:t>
            </a:r>
            <a:r>
              <a:rPr lang="en-US" dirty="0" err="1"/>
              <a:t>stipendiat</a:t>
            </a:r>
            <a:endParaRPr lang="en-US" dirty="0"/>
          </a:p>
          <a:p>
            <a:pPr algn="ctr"/>
            <a:r>
              <a:rPr lang="en-US" dirty="0"/>
              <a:t>Liker å drive med </a:t>
            </a:r>
            <a:r>
              <a:rPr lang="en-US" dirty="0" err="1"/>
              <a:t>improteater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fritida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70F9E292-4736-5CC5-F116-28AC0441BF80}"/>
              </a:ext>
            </a:extLst>
          </p:cNvPr>
          <p:cNvSpPr/>
          <p:nvPr/>
        </p:nvSpPr>
        <p:spPr>
          <a:xfrm>
            <a:off x="8150658" y="3429000"/>
            <a:ext cx="670998" cy="1110108"/>
          </a:xfrm>
          <a:prstGeom prst="rightBrac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4A0561E5-7635-776D-5D51-5B784F22DF2C}"/>
              </a:ext>
            </a:extLst>
          </p:cNvPr>
          <p:cNvSpPr/>
          <p:nvPr/>
        </p:nvSpPr>
        <p:spPr>
          <a:xfrm flipH="1">
            <a:off x="3237497" y="3429000"/>
            <a:ext cx="670998" cy="1110108"/>
          </a:xfrm>
          <a:prstGeom prst="rightBrac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6F734D9-06BE-4100-8F48-4445897F9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209" y="4875605"/>
            <a:ext cx="10918561" cy="2153675"/>
          </a:xfrm>
        </p:spPr>
        <p:txBody>
          <a:bodyPr/>
          <a:lstStyle/>
          <a:p>
            <a:r>
              <a:rPr lang="nb-NO" dirty="0"/>
              <a:t>Beskrive studenters preferanse for SA/PA i starten og slutten av semesteret</a:t>
            </a:r>
          </a:p>
          <a:p>
            <a:r>
              <a:rPr lang="nb-NO" dirty="0"/>
              <a:t>Finne nøkkelingrediensene for god implementering</a:t>
            </a:r>
          </a:p>
          <a:p>
            <a:endParaRPr lang="nb-NO" dirty="0"/>
          </a:p>
          <a:p>
            <a:endParaRPr lang="en-US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522221CB-6360-5983-9E38-9FE8369EA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775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F6E14-90BE-7686-68BF-E8B38C2F9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Forventninger (Skala 1-5)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5C8F8C-B947-1564-E2BB-02EDAB8CB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1B0E66-4B53-6336-4D22-37DB40BF5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4970D7-AC00-9ED1-C2BD-63208B92D763}"/>
              </a:ext>
            </a:extLst>
          </p:cNvPr>
          <p:cNvSpPr txBox="1"/>
          <p:nvPr/>
        </p:nvSpPr>
        <p:spPr>
          <a:xfrm>
            <a:off x="1187777" y="2394408"/>
            <a:ext cx="430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«I will learn more by SA»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D1B11B-1258-87CC-29EC-B91B81C933D3}"/>
              </a:ext>
            </a:extLst>
          </p:cNvPr>
          <p:cNvSpPr txBox="1"/>
          <p:nvPr/>
        </p:nvSpPr>
        <p:spPr>
          <a:xfrm>
            <a:off x="6576354" y="2394408"/>
            <a:ext cx="430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«I will learn more by PA»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9D284F-F427-31D8-9382-4DBC2FADB433}"/>
              </a:ext>
            </a:extLst>
          </p:cNvPr>
          <p:cNvSpPr txBox="1"/>
          <p:nvPr/>
        </p:nvSpPr>
        <p:spPr>
          <a:xfrm>
            <a:off x="5264611" y="4094261"/>
            <a:ext cx="1913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Hva tror dere?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938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25B14F-849C-4E07-B7F9-B7A33D8A4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2CA9AB-E4FE-0A70-3B27-CC256966E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94" y="124582"/>
            <a:ext cx="5525271" cy="33532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B1FD8D-D274-9556-8621-0B6FB2EF1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4903" y="124582"/>
            <a:ext cx="5553850" cy="329611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776F753-1AA3-560E-02BB-E7145BA2B5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654" y="3614403"/>
            <a:ext cx="5653969" cy="7668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3111063-2E5E-3BAF-F55D-2461956BDF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4903" y="3623031"/>
            <a:ext cx="5653969" cy="75819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A2CBBE2-2F2F-4C8C-F9CA-CFA3366E63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4902" y="4399284"/>
            <a:ext cx="5653969" cy="709454"/>
          </a:xfrm>
          <a:prstGeom prst="rect">
            <a:avLst/>
          </a:prstGeom>
        </p:spPr>
      </p:pic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6EB8579F-817C-2080-7B48-972700706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488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135BD-BB8C-A051-64BC-0E074D9F3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Opplegg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1C34E-A36B-CE10-138E-F536ED7CDC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D041AF-273A-0C1C-B7FD-82AD3A221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85DD67-AC6B-AFEA-3316-2CC331788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755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FAD671-8036-6D7C-C647-278CA89E3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1D6EC1-5402-7C67-D29B-127426508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0ACB92-E722-7A40-3966-B04194D64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62" y="1582362"/>
            <a:ext cx="5937738" cy="18327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1BB48F-AD8F-6D0A-ACA3-06F16D438AFF}"/>
              </a:ext>
            </a:extLst>
          </p:cNvPr>
          <p:cNvSpPr txBox="1"/>
          <p:nvPr/>
        </p:nvSpPr>
        <p:spPr>
          <a:xfrm>
            <a:off x="223936" y="335902"/>
            <a:ext cx="576009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b-NO" dirty="0"/>
              <a:t>Studenten leverer oblig</a:t>
            </a:r>
          </a:p>
          <a:p>
            <a:pPr marL="285750" indent="-285750">
              <a:buFontTx/>
              <a:buChar char="-"/>
            </a:pPr>
            <a:r>
              <a:rPr lang="nb-NO" dirty="0"/>
              <a:t>Studenten fikk 7 dager på å selvvurdere med krav til hvordan det skal gjøres</a:t>
            </a:r>
          </a:p>
          <a:p>
            <a:pPr marL="285750" indent="-285750">
              <a:buFontTx/>
              <a:buChar char="-"/>
            </a:pPr>
            <a:r>
              <a:rPr lang="nb-NO" dirty="0"/>
              <a:t>Løsning gitt dagen etter frist</a:t>
            </a:r>
          </a:p>
          <a:p>
            <a:pPr marL="285750" indent="-285750">
              <a:buFontTx/>
              <a:buChar char="-"/>
            </a:pPr>
            <a:endParaRPr lang="nb-NO" dirty="0"/>
          </a:p>
          <a:p>
            <a:pPr marL="285750" indent="-285750">
              <a:buFontTx/>
              <a:buChar char="-"/>
            </a:pPr>
            <a:endParaRPr lang="nb-NO" dirty="0"/>
          </a:p>
          <a:p>
            <a:pPr marL="285750" indent="-285750">
              <a:buFontTx/>
              <a:buChar char="-"/>
            </a:pPr>
            <a:endParaRPr lang="nb-NO" dirty="0"/>
          </a:p>
          <a:p>
            <a:pPr marL="285750" indent="-285750">
              <a:buFontTx/>
              <a:buChar char="-"/>
            </a:pPr>
            <a:endParaRPr lang="nb-NO" dirty="0"/>
          </a:p>
          <a:p>
            <a:pPr marL="285750" indent="-285750">
              <a:buFontTx/>
              <a:buChar char="-"/>
            </a:pPr>
            <a:endParaRPr lang="nb-NO" dirty="0"/>
          </a:p>
          <a:p>
            <a:pPr marL="285750" indent="-285750">
              <a:buFontTx/>
              <a:buChar char="-"/>
            </a:pPr>
            <a:endParaRPr lang="nb-NO" dirty="0"/>
          </a:p>
          <a:p>
            <a:pPr marL="285750" indent="-285750">
              <a:buFontTx/>
              <a:buChar char="-"/>
            </a:pPr>
            <a:endParaRPr lang="nb-NO" dirty="0"/>
          </a:p>
          <a:p>
            <a:pPr marL="285750" indent="-285750">
              <a:buFontTx/>
              <a:buChar char="-"/>
            </a:pPr>
            <a:endParaRPr lang="nb-NO" dirty="0"/>
          </a:p>
          <a:p>
            <a:pPr marL="285750" indent="-285750">
              <a:buFontTx/>
              <a:buChar char="-"/>
            </a:pPr>
            <a:r>
              <a:rPr lang="nb-NO" dirty="0"/>
              <a:t>🥕: Hvis godkjent selv-evaluering reduseres beståttkravet fra 70% til 50% riktig.</a:t>
            </a:r>
          </a:p>
          <a:p>
            <a:pPr marL="285750" indent="-285750">
              <a:buFontTx/>
              <a:buChar char="-"/>
            </a:pPr>
            <a:r>
              <a:rPr lang="nb-NO" dirty="0"/>
              <a:t>Gruppelærer ser over selv-vurderingene og vurderer de urettede obligene.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BBED7B-99DF-1AF5-E925-9FFE81E33532}"/>
              </a:ext>
            </a:extLst>
          </p:cNvPr>
          <p:cNvSpPr txBox="1"/>
          <p:nvPr/>
        </p:nvSpPr>
        <p:spPr>
          <a:xfrm>
            <a:off x="6273640" y="236593"/>
            <a:ext cx="576009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b-NO" dirty="0"/>
              <a:t>Studenten leverer oblig</a:t>
            </a:r>
          </a:p>
          <a:p>
            <a:pPr marL="285750" indent="-285750">
              <a:buFontTx/>
              <a:buChar char="-"/>
            </a:pPr>
            <a:r>
              <a:rPr lang="nb-NO" dirty="0"/>
              <a:t>Studenten fikk 7 dager på å vurdere en annen students oppgave (anonymt, tilegnet i Canvas)</a:t>
            </a:r>
          </a:p>
          <a:p>
            <a:pPr marL="285750" indent="-285750">
              <a:buFontTx/>
              <a:buChar char="-"/>
            </a:pPr>
            <a:r>
              <a:rPr lang="nb-NO" dirty="0"/>
              <a:t>Løsning og vurderingsrubrikk gitt dagen etter frist</a:t>
            </a:r>
          </a:p>
          <a:p>
            <a:pPr marL="285750" indent="-285750">
              <a:buFontTx/>
              <a:buChar char="-"/>
            </a:pPr>
            <a:endParaRPr lang="nb-NO" dirty="0"/>
          </a:p>
          <a:p>
            <a:pPr marL="285750" indent="-285750">
              <a:buFontTx/>
              <a:buChar char="-"/>
            </a:pPr>
            <a:endParaRPr lang="nb-NO" dirty="0"/>
          </a:p>
          <a:p>
            <a:pPr marL="285750" indent="-285750">
              <a:buFontTx/>
              <a:buChar char="-"/>
            </a:pPr>
            <a:endParaRPr lang="nb-NO" dirty="0"/>
          </a:p>
          <a:p>
            <a:pPr marL="285750" indent="-285750">
              <a:buFontTx/>
              <a:buChar char="-"/>
            </a:pPr>
            <a:endParaRPr lang="nb-NO" dirty="0"/>
          </a:p>
          <a:p>
            <a:endParaRPr lang="nb-NO" dirty="0"/>
          </a:p>
          <a:p>
            <a:pPr marL="285750" indent="-285750">
              <a:buFontTx/>
              <a:buChar char="-"/>
            </a:pPr>
            <a:endParaRPr lang="nb-NO" dirty="0"/>
          </a:p>
          <a:p>
            <a:pPr marL="285750" indent="-285750">
              <a:buFontTx/>
              <a:buChar char="-"/>
            </a:pPr>
            <a:endParaRPr lang="nb-NO" dirty="0"/>
          </a:p>
          <a:p>
            <a:pPr marL="285750" indent="-285750">
              <a:buFontTx/>
              <a:buChar char="-"/>
            </a:pPr>
            <a:endParaRPr lang="nb-NO" dirty="0"/>
          </a:p>
          <a:p>
            <a:pPr marL="285750" indent="-285750">
              <a:buFontTx/>
              <a:buChar char="-"/>
            </a:pPr>
            <a:endParaRPr lang="nb-NO" dirty="0"/>
          </a:p>
          <a:p>
            <a:pPr marL="285750" indent="-285750">
              <a:buFontTx/>
              <a:buChar char="-"/>
            </a:pPr>
            <a:endParaRPr lang="nb-NO" dirty="0"/>
          </a:p>
          <a:p>
            <a:pPr marL="285750" indent="-285750">
              <a:buFontTx/>
              <a:buChar char="-"/>
            </a:pPr>
            <a:endParaRPr lang="nb-NO" dirty="0"/>
          </a:p>
          <a:p>
            <a:pPr marL="285750" indent="-285750">
              <a:buFontTx/>
              <a:buChar char="-"/>
            </a:pPr>
            <a:endParaRPr lang="nb-NO" dirty="0"/>
          </a:p>
          <a:p>
            <a:pPr marL="285750" indent="-285750">
              <a:buFontTx/>
              <a:buChar char="-"/>
            </a:pPr>
            <a:r>
              <a:rPr lang="nb-NO" dirty="0"/>
              <a:t>🥕: Å vurdere 6 andre studenters obliger ila. semesteret telles som 1 oblig. </a:t>
            </a:r>
          </a:p>
          <a:p>
            <a:pPr marL="285750" indent="-285750">
              <a:buFontTx/>
              <a:buChar char="-"/>
            </a:pPr>
            <a:r>
              <a:rPr lang="nb-NO" dirty="0"/>
              <a:t>Gruppelærer ser over vurderingene og vurderer de urettede obligene.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FFC65BC-85D3-5386-76A4-DFDEDAE66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1432" y="1699709"/>
            <a:ext cx="5760098" cy="322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770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F502C-7E8B-E824-2754-899D08F14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Resultater (Skala 1-5)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167596-7E48-980F-44F2-A7036F11F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ADAC6A-AB65-FDE4-7E21-6E5BF898D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BEDB24-5B17-E6B3-057E-D878A5D4F0F6}"/>
              </a:ext>
            </a:extLst>
          </p:cNvPr>
          <p:cNvSpPr txBox="1"/>
          <p:nvPr/>
        </p:nvSpPr>
        <p:spPr>
          <a:xfrm>
            <a:off x="1187777" y="2394408"/>
            <a:ext cx="430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«I learn more by SA»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7BA5BB-D56C-A5C5-3283-8670EB343868}"/>
              </a:ext>
            </a:extLst>
          </p:cNvPr>
          <p:cNvSpPr txBox="1"/>
          <p:nvPr/>
        </p:nvSpPr>
        <p:spPr>
          <a:xfrm>
            <a:off x="5264611" y="4094261"/>
            <a:ext cx="1913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Hva tror dere?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A743F5-2333-23D8-8719-C915F32005CB}"/>
              </a:ext>
            </a:extLst>
          </p:cNvPr>
          <p:cNvSpPr txBox="1"/>
          <p:nvPr/>
        </p:nvSpPr>
        <p:spPr>
          <a:xfrm>
            <a:off x="6696175" y="2394407"/>
            <a:ext cx="430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«I learn more by PA»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616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6CA8B3-AD9E-8BDE-1647-8079A2A8B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51AEDF-76D1-22EA-4088-06D330554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09D5F2-A40C-84B9-CDDD-3B07AB438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" y="524047"/>
            <a:ext cx="5852151" cy="35493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88834F-1723-F50C-A872-B699E8FCD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407" y="529956"/>
            <a:ext cx="5671088" cy="35493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F367BAE-3EE5-896C-9752-C3AA4B69D5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23" y="4006583"/>
            <a:ext cx="5944358" cy="803589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864FA56E-54AB-0A08-0EB8-08C97B2F7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13" y="192835"/>
            <a:ext cx="12036387" cy="149993"/>
          </a:xfrm>
        </p:spPr>
        <p:txBody>
          <a:bodyPr>
            <a:noAutofit/>
          </a:bodyPr>
          <a:lstStyle/>
          <a:p>
            <a:pPr algn="ctr"/>
            <a:r>
              <a:rPr lang="nb-NO" sz="3200" dirty="0"/>
              <a:t>Opplevd læringsutbytte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11719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F502C-7E8B-E824-2754-899D08F14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Resultater (Skala 1-5)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167596-7E48-980F-44F2-A7036F11F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ADAC6A-AB65-FDE4-7E21-6E5BF898D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BEDB24-5B17-E6B3-057E-D878A5D4F0F6}"/>
              </a:ext>
            </a:extLst>
          </p:cNvPr>
          <p:cNvSpPr txBox="1"/>
          <p:nvPr/>
        </p:nvSpPr>
        <p:spPr>
          <a:xfrm>
            <a:off x="1187777" y="2394408"/>
            <a:ext cx="430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«SA is time-consuming»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7BA5BB-D56C-A5C5-3283-8670EB343868}"/>
              </a:ext>
            </a:extLst>
          </p:cNvPr>
          <p:cNvSpPr txBox="1"/>
          <p:nvPr/>
        </p:nvSpPr>
        <p:spPr>
          <a:xfrm>
            <a:off x="5264611" y="4094261"/>
            <a:ext cx="1913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Hva tror dere?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A743F5-2333-23D8-8719-C915F32005CB}"/>
              </a:ext>
            </a:extLst>
          </p:cNvPr>
          <p:cNvSpPr txBox="1"/>
          <p:nvPr/>
        </p:nvSpPr>
        <p:spPr>
          <a:xfrm>
            <a:off x="6696175" y="2394407"/>
            <a:ext cx="430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«PA is time-consuming»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696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8F3A62-4E81-E0AB-ACD1-C8524597F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1FE121-E39B-CFBF-3E2C-6FD487B2E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0B67D6C-3652-1409-64F3-683E0BFEA645}"/>
              </a:ext>
            </a:extLst>
          </p:cNvPr>
          <p:cNvSpPr txBox="1">
            <a:spLocks/>
          </p:cNvSpPr>
          <p:nvPr/>
        </p:nvSpPr>
        <p:spPr>
          <a:xfrm>
            <a:off x="100713" y="192835"/>
            <a:ext cx="12036387" cy="149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3200" dirty="0"/>
              <a:t>Tidsbruk</a:t>
            </a:r>
            <a:endParaRPr lang="en-US" sz="3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218426-3A66-989D-7782-9B9FE1734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13" y="554910"/>
            <a:ext cx="5890808" cy="35039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179EDA-9F03-B91B-2BA3-F3E5770437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3626" y="554910"/>
            <a:ext cx="5994689" cy="35039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3AC1DD9-3759-F6F8-2CD7-A4BFD4A956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39" y="4088433"/>
            <a:ext cx="5973082" cy="64093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D18DFD2-F526-FAD3-EF0A-EC6CD65F0D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39" y="4740143"/>
            <a:ext cx="5990869" cy="128568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8547A7D-FE9F-F022-950F-FA59DA3CED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2694" y="4088580"/>
            <a:ext cx="5860866" cy="9126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914C566-AA56-42A0-5112-C7BE568F53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0482" y="4950524"/>
            <a:ext cx="5839550" cy="21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317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6EF3E7-CDBC-C140-73AE-04E934E79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9CEE2F-798F-77A8-6CD4-6A1D8370D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39382B-45D9-F635-B9E7-8AF904A19A8F}"/>
              </a:ext>
            </a:extLst>
          </p:cNvPr>
          <p:cNvSpPr/>
          <p:nvPr/>
        </p:nvSpPr>
        <p:spPr>
          <a:xfrm>
            <a:off x="429209" y="507222"/>
            <a:ext cx="8559282" cy="4310743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C369EE-9BB4-E293-5B2C-C1B43919E02C}"/>
              </a:ext>
            </a:extLst>
          </p:cNvPr>
          <p:cNvSpPr/>
          <p:nvPr/>
        </p:nvSpPr>
        <p:spPr>
          <a:xfrm>
            <a:off x="3387659" y="507221"/>
            <a:ext cx="8559282" cy="4310743"/>
          </a:xfrm>
          <a:prstGeom prst="rect">
            <a:avLst/>
          </a:prstGeom>
          <a:solidFill>
            <a:schemeClr val="accent5">
              <a:alpha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F16AD7-77F5-0720-C1A9-959F40FD6C34}"/>
              </a:ext>
            </a:extLst>
          </p:cNvPr>
          <p:cNvSpPr txBox="1"/>
          <p:nvPr/>
        </p:nvSpPr>
        <p:spPr>
          <a:xfrm>
            <a:off x="376616" y="608320"/>
            <a:ext cx="2734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Selv-vurdering - SA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0CFF43-B381-41AD-7261-CBD4CDFA5E69}"/>
              </a:ext>
            </a:extLst>
          </p:cNvPr>
          <p:cNvSpPr txBox="1"/>
          <p:nvPr/>
        </p:nvSpPr>
        <p:spPr>
          <a:xfrm>
            <a:off x="9262412" y="562153"/>
            <a:ext cx="2414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1800" b="1" dirty="0"/>
              <a:t>Hverandre-vurdering – PA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1835D06-D575-77BA-33AB-81794410FEBC}"/>
              </a:ext>
            </a:extLst>
          </p:cNvPr>
          <p:cNvSpPr txBox="1">
            <a:spLocks/>
          </p:cNvSpPr>
          <p:nvPr/>
        </p:nvSpPr>
        <p:spPr>
          <a:xfrm>
            <a:off x="100713" y="192835"/>
            <a:ext cx="12036387" cy="149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3200" dirty="0"/>
              <a:t>Konklusjon</a:t>
            </a:r>
            <a:endParaRPr lang="en-US" sz="32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5D8E638-D259-3043-7013-28FCEFE11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1898" y="608320"/>
            <a:ext cx="5375402" cy="4086242"/>
          </a:xfrm>
        </p:spPr>
        <p:txBody>
          <a:bodyPr/>
          <a:lstStyle/>
          <a:p>
            <a:r>
              <a:rPr lang="nb-NO" dirty="0"/>
              <a:t>Bidrar til variasjon i undervisningen!</a:t>
            </a:r>
          </a:p>
          <a:p>
            <a:r>
              <a:rPr lang="nb-NO" dirty="0"/>
              <a:t>Effektiviserer tiden som gruppelærer bruker.</a:t>
            </a:r>
          </a:p>
          <a:p>
            <a:endParaRPr lang="nb-NO" dirty="0"/>
          </a:p>
          <a:p>
            <a:endParaRPr lang="nb-NO" dirty="0"/>
          </a:p>
          <a:p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FE8EAC0-BC20-32A9-3205-AAD13C69BFF1}"/>
              </a:ext>
            </a:extLst>
          </p:cNvPr>
          <p:cNvSpPr txBox="1">
            <a:spLocks/>
          </p:cNvSpPr>
          <p:nvPr/>
        </p:nvSpPr>
        <p:spPr>
          <a:xfrm>
            <a:off x="561925" y="997214"/>
            <a:ext cx="2714543" cy="3752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Mindre tidkrevende enn studenter tror!</a:t>
            </a:r>
          </a:p>
          <a:p>
            <a:r>
              <a:rPr lang="nb-NO" dirty="0"/>
              <a:t>Tydelig instruksjon fra start behøves.</a:t>
            </a:r>
          </a:p>
          <a:p>
            <a:r>
              <a:rPr lang="nb-NO" dirty="0"/>
              <a:t>Foretrukket av studentene, men betyr det at de lærer mer?</a:t>
            </a:r>
          </a:p>
          <a:p>
            <a:endParaRPr lang="nb-NO" dirty="0"/>
          </a:p>
          <a:p>
            <a:endParaRPr lang="nb-NO" dirty="0"/>
          </a:p>
          <a:p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3B6C1F1-63A3-C5D0-CBDA-3C5B15BB7DDF}"/>
              </a:ext>
            </a:extLst>
          </p:cNvPr>
          <p:cNvSpPr txBox="1">
            <a:spLocks/>
          </p:cNvSpPr>
          <p:nvPr/>
        </p:nvSpPr>
        <p:spPr>
          <a:xfrm>
            <a:off x="9112280" y="1208484"/>
            <a:ext cx="2768570" cy="3541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Interesse dalte noe underveis, erstatte med «tit for tat»-modell?</a:t>
            </a:r>
          </a:p>
          <a:p>
            <a:r>
              <a:rPr lang="nb-NO" dirty="0"/>
              <a:t>Mer jobb: større insentiv?</a:t>
            </a:r>
          </a:p>
          <a:p>
            <a:endParaRPr lang="nb-NO" dirty="0"/>
          </a:p>
          <a:p>
            <a:endParaRPr lang="nb-NO" dirty="0"/>
          </a:p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14A314-AFFA-5FD2-C0AE-9223046E74A2}"/>
              </a:ext>
            </a:extLst>
          </p:cNvPr>
          <p:cNvSpPr txBox="1"/>
          <p:nvPr/>
        </p:nvSpPr>
        <p:spPr>
          <a:xfrm>
            <a:off x="429209" y="5111750"/>
            <a:ext cx="7790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 mer informasjon og anbefalinger, se rapporten: skogvoll.com/SAPA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044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C09E8-E247-D3E1-B9D9-FFA541569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Appendix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EA8CE-8B6E-C58B-5FB4-2461B9062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A785DB-419B-E2FC-8A10-B08A80B42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482E5C-AA3D-E0E2-4212-E5F6F46CD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537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A6B337-69A4-2C2E-9F7D-2A3D488AB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DC076-2D3B-768A-A478-D99E63521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8C6117-AC1C-5B2C-AB32-F5BA01148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019" y="1609471"/>
            <a:ext cx="9935962" cy="363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08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A6B337-69A4-2C2E-9F7D-2A3D488AB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DC076-2D3B-768A-A478-D99E63521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82370E-09C9-BBD9-FB33-5E0020848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256" y="1590418"/>
            <a:ext cx="9945488" cy="367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303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A6B337-69A4-2C2E-9F7D-2A3D488AB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DC076-2D3B-768A-A478-D99E63521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9548E9-E101-6E1F-8F73-25628C4DE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914" y="1552313"/>
            <a:ext cx="10012172" cy="375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668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A6B337-69A4-2C2E-9F7D-2A3D488AB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DC076-2D3B-768A-A478-D99E63521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B19283-3E2D-F225-ADEA-1E4463BE8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913" y="1552313"/>
            <a:ext cx="10374173" cy="375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5111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A6B337-69A4-2C2E-9F7D-2A3D488AB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DC076-2D3B-768A-A478-D99E63521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8DB56F-7FEE-E9F0-A03A-A6AC3632D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782" y="1595181"/>
            <a:ext cx="10288436" cy="366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790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A6B337-69A4-2C2E-9F7D-2A3D488AB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DC076-2D3B-768A-A478-D99E63521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573AC1-F2E3-8F0B-FA57-299025F64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13" y="192835"/>
            <a:ext cx="12036387" cy="149993"/>
          </a:xfrm>
        </p:spPr>
        <p:txBody>
          <a:bodyPr>
            <a:noAutofit/>
          </a:bodyPr>
          <a:lstStyle/>
          <a:p>
            <a:pPr algn="ctr"/>
            <a:r>
              <a:rPr lang="nb-NO" sz="3200" dirty="0"/>
              <a:t>PA: Anonymitet</a:t>
            </a: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2815F9-D9E6-F4C3-62F2-26AF17881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834" y="1418944"/>
            <a:ext cx="10612331" cy="402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9251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17F6E8-54E7-8FD8-3882-EA8B8A22E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Vidar Skogvoll og Anders Lauvland – Selvvurdering (SA) vs hverandrevurdering (PA)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DEB110-6275-74A6-7020-C2F066478635}"/>
              </a:ext>
            </a:extLst>
          </p:cNvPr>
          <p:cNvSpPr/>
          <p:nvPr/>
        </p:nvSpPr>
        <p:spPr>
          <a:xfrm>
            <a:off x="335902" y="379445"/>
            <a:ext cx="4988767" cy="40681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/>
              <a:t>Selv-vurdering - SA (Self-Assessment)</a:t>
            </a:r>
          </a:p>
          <a:p>
            <a:pPr algn="ctr"/>
            <a:r>
              <a:rPr lang="nb-NO" dirty="0"/>
              <a:t>FYS3140 – Matematisk metoder i fysikk</a:t>
            </a:r>
            <a:endParaRPr lang="en-US" dirty="0"/>
          </a:p>
          <a:p>
            <a:pPr algn="ctr"/>
            <a:r>
              <a:rPr lang="en-US" dirty="0"/>
              <a:t>6. Semester</a:t>
            </a:r>
          </a:p>
          <a:p>
            <a:pPr algn="ctr"/>
            <a:r>
              <a:rPr lang="en-US" dirty="0"/>
              <a:t>6/12 </a:t>
            </a:r>
            <a:r>
              <a:rPr lang="en-US" dirty="0" err="1"/>
              <a:t>ukentlige</a:t>
            </a:r>
            <a:r>
              <a:rPr lang="en-US" dirty="0"/>
              <a:t> obliger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bestås</a:t>
            </a:r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Pre-survey om </a:t>
            </a:r>
            <a:r>
              <a:rPr lang="en-US" dirty="0" err="1"/>
              <a:t>forventninger</a:t>
            </a:r>
            <a:endParaRPr lang="en-US" dirty="0"/>
          </a:p>
          <a:p>
            <a:pPr algn="ctr"/>
            <a:r>
              <a:rPr lang="en-US" dirty="0"/>
              <a:t>45 </a:t>
            </a:r>
            <a:r>
              <a:rPr lang="en-US" dirty="0" err="1"/>
              <a:t>studenter</a:t>
            </a:r>
            <a:r>
              <a:rPr lang="en-US" dirty="0"/>
              <a:t> </a:t>
            </a:r>
            <a:r>
              <a:rPr lang="en-US" dirty="0" err="1"/>
              <a:t>svarte</a:t>
            </a:r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 err="1"/>
              <a:t>Undervisning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opplegg</a:t>
            </a:r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Post-survey om </a:t>
            </a:r>
            <a:r>
              <a:rPr lang="en-US" dirty="0" err="1"/>
              <a:t>erfaringer</a:t>
            </a:r>
            <a:endParaRPr lang="en-US" dirty="0"/>
          </a:p>
          <a:p>
            <a:pPr algn="ctr"/>
            <a:r>
              <a:rPr lang="en-US" dirty="0"/>
              <a:t>22 </a:t>
            </a:r>
            <a:r>
              <a:rPr lang="en-US" dirty="0" err="1"/>
              <a:t>studenter</a:t>
            </a:r>
            <a:r>
              <a:rPr lang="en-US" dirty="0"/>
              <a:t> </a:t>
            </a:r>
            <a:r>
              <a:rPr lang="en-US" dirty="0" err="1"/>
              <a:t>svarte</a:t>
            </a:r>
            <a:endParaRPr lang="en-US" dirty="0"/>
          </a:p>
          <a:p>
            <a:pPr algn="ctr"/>
            <a:endParaRPr lang="nb-NO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658637-BA98-9A9E-9419-889F3B21DF0F}"/>
              </a:ext>
            </a:extLst>
          </p:cNvPr>
          <p:cNvSpPr/>
          <p:nvPr/>
        </p:nvSpPr>
        <p:spPr>
          <a:xfrm>
            <a:off x="6867331" y="379445"/>
            <a:ext cx="4988767" cy="40681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b="1" dirty="0"/>
              <a:t>Hverandre-vurdering – PA (Peer-Assessment)</a:t>
            </a:r>
          </a:p>
          <a:p>
            <a:pPr algn="ctr"/>
            <a:r>
              <a:rPr lang="nb-NO" sz="1600" dirty="0"/>
              <a:t>FYS3120 – Klassisk mekanikk og elektrodynamikk</a:t>
            </a:r>
          </a:p>
          <a:p>
            <a:pPr algn="ctr"/>
            <a:r>
              <a:rPr lang="en-US" dirty="0"/>
              <a:t>6. Semester</a:t>
            </a:r>
          </a:p>
          <a:p>
            <a:pPr algn="ctr"/>
            <a:r>
              <a:rPr lang="en-US" dirty="0"/>
              <a:t>6/12 </a:t>
            </a:r>
            <a:r>
              <a:rPr lang="en-US" dirty="0" err="1"/>
              <a:t>ukentlige</a:t>
            </a:r>
            <a:r>
              <a:rPr lang="en-US" dirty="0"/>
              <a:t> obliger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bestås</a:t>
            </a:r>
            <a:endParaRPr lang="en-US" dirty="0"/>
          </a:p>
          <a:p>
            <a:pPr algn="ctr"/>
            <a:endParaRPr lang="en-US" b="1" dirty="0"/>
          </a:p>
          <a:p>
            <a:pPr algn="ctr"/>
            <a:endParaRPr lang="en-US" dirty="0"/>
          </a:p>
          <a:p>
            <a:pPr algn="ctr"/>
            <a:r>
              <a:rPr lang="en-US" dirty="0"/>
              <a:t>Pre-survey om </a:t>
            </a:r>
            <a:r>
              <a:rPr lang="en-US" dirty="0" err="1"/>
              <a:t>forventninger</a:t>
            </a:r>
            <a:endParaRPr lang="en-US" dirty="0"/>
          </a:p>
          <a:p>
            <a:pPr algn="ctr"/>
            <a:r>
              <a:rPr lang="en-US" dirty="0"/>
              <a:t>30 </a:t>
            </a:r>
            <a:r>
              <a:rPr lang="en-US" dirty="0" err="1"/>
              <a:t>studenter</a:t>
            </a:r>
            <a:r>
              <a:rPr lang="en-US" dirty="0"/>
              <a:t> </a:t>
            </a:r>
            <a:r>
              <a:rPr lang="en-US" dirty="0" err="1"/>
              <a:t>svarte</a:t>
            </a:r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 err="1"/>
              <a:t>Undervisning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opplegg</a:t>
            </a:r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Post-survey om </a:t>
            </a:r>
            <a:r>
              <a:rPr lang="en-US" dirty="0" err="1"/>
              <a:t>erfaringer</a:t>
            </a:r>
            <a:endParaRPr lang="en-US" dirty="0"/>
          </a:p>
          <a:p>
            <a:pPr algn="ctr"/>
            <a:r>
              <a:rPr lang="en-US" dirty="0"/>
              <a:t>17 </a:t>
            </a:r>
            <a:r>
              <a:rPr lang="en-US" dirty="0" err="1"/>
              <a:t>studenter</a:t>
            </a:r>
            <a:r>
              <a:rPr lang="en-US" dirty="0"/>
              <a:t> </a:t>
            </a:r>
            <a:r>
              <a:rPr lang="en-US" dirty="0" err="1"/>
              <a:t>svarte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CFA576-C067-9F37-B3B7-33201D68D22C}"/>
              </a:ext>
            </a:extLst>
          </p:cNvPr>
          <p:cNvSpPr/>
          <p:nvPr/>
        </p:nvSpPr>
        <p:spPr>
          <a:xfrm>
            <a:off x="5486400" y="1548882"/>
            <a:ext cx="1219200" cy="6407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/>
              <a:t>Lik studentmasse</a:t>
            </a:r>
            <a:endParaRPr lang="en-US" sz="12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61E4C40-B318-DA10-D5EA-403699456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0BBCF-4409-4418-9B63-9288D099ECF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5349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CCB9E6DF049854A9998B6E7B561EA4C" ma:contentTypeVersion="15" ma:contentTypeDescription="Opprett et nytt dokument." ma:contentTypeScope="" ma:versionID="f7e22cd222129702d6ea8190c60f3f5d">
  <xsd:schema xmlns:xsd="http://www.w3.org/2001/XMLSchema" xmlns:xs="http://www.w3.org/2001/XMLSchema" xmlns:p="http://schemas.microsoft.com/office/2006/metadata/properties" xmlns:ns3="83c1f827-9198-4be0-a03d-37de1e6dbf66" xmlns:ns4="71d1d973-bfdb-49c2-98f5-0dffe4849416" targetNamespace="http://schemas.microsoft.com/office/2006/metadata/properties" ma:root="true" ma:fieldsID="847d8ef73e63b0a3b36898d2158ec4a3" ns3:_="" ns4:_="">
    <xsd:import namespace="83c1f827-9198-4be0-a03d-37de1e6dbf66"/>
    <xsd:import namespace="71d1d973-bfdb-49c2-98f5-0dffe48494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c1f827-9198-4be0-a03d-37de1e6dbf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d1d973-bfdb-49c2-98f5-0dffe484941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3c1f827-9198-4be0-a03d-37de1e6dbf66" xsi:nil="true"/>
  </documentManagement>
</p:properties>
</file>

<file path=customXml/itemProps1.xml><?xml version="1.0" encoding="utf-8"?>
<ds:datastoreItem xmlns:ds="http://schemas.openxmlformats.org/officeDocument/2006/customXml" ds:itemID="{77228F4F-85C4-466A-B0D6-B33BD3F4CE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3c1f827-9198-4be0-a03d-37de1e6dbf66"/>
    <ds:schemaRef ds:uri="71d1d973-bfdb-49c2-98f5-0dffe48494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DF3C66E-043F-4BE7-BF42-175A54C40D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FDA3A11-2F5C-4DB3-A477-284BCD612305}">
  <ds:schemaRefs>
    <ds:schemaRef ds:uri="http://purl.org/dc/elements/1.1/"/>
    <ds:schemaRef ds:uri="http://schemas.microsoft.com/office/2006/metadata/properties"/>
    <ds:schemaRef ds:uri="71d1d973-bfdb-49c2-98f5-0dffe4849416"/>
    <ds:schemaRef ds:uri="83c1f827-9198-4be0-a03d-37de1e6dbf66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1108</TotalTime>
  <Words>812</Words>
  <Application>Microsoft Office PowerPoint</Application>
  <PresentationFormat>Widescreen</PresentationFormat>
  <Paragraphs>181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Calibri</vt:lpstr>
      <vt:lpstr>Rockwell</vt:lpstr>
      <vt:lpstr>Rockwell Condensed</vt:lpstr>
      <vt:lpstr>Wingdings</vt:lpstr>
      <vt:lpstr>Wood Type</vt:lpstr>
      <vt:lpstr>Hva funker best?  Å vurdere seg selv eller  å vurdere hverandre?</vt:lpstr>
      <vt:lpstr>PowerPoint Presentation</vt:lpstr>
      <vt:lpstr>Innhold</vt:lpstr>
      <vt:lpstr>Forsøket</vt:lpstr>
      <vt:lpstr>PowerPoint Presentation</vt:lpstr>
      <vt:lpstr>Forventninger (Skala 1-5)</vt:lpstr>
      <vt:lpstr>PowerPoint Presentation</vt:lpstr>
      <vt:lpstr>Opplegg</vt:lpstr>
      <vt:lpstr>PowerPoint Presentation</vt:lpstr>
      <vt:lpstr>Resultater (Skala 1-5)</vt:lpstr>
      <vt:lpstr>Opplevd læringsutbytte</vt:lpstr>
      <vt:lpstr>Resultater (Skala 1-5)</vt:lpstr>
      <vt:lpstr>PowerPoint Presentation</vt:lpstr>
      <vt:lpstr>PowerPoint Presentation</vt:lpstr>
      <vt:lpstr>Appendix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PA: Anonymitet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 funker best?  Å vurdere seg selv eller  å vurdere hverandre?</dc:title>
  <dc:creator>Vidar Skogvoll</dc:creator>
  <cp:lastModifiedBy>Tone Fredsvik Gregers</cp:lastModifiedBy>
  <cp:revision>5</cp:revision>
  <dcterms:created xsi:type="dcterms:W3CDTF">2023-01-13T12:00:10Z</dcterms:created>
  <dcterms:modified xsi:type="dcterms:W3CDTF">2023-01-20T09:54:00Z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0x010100ACCB9E6DF049854A9998B6E7B561EA4C</vt:lpwstr>
  </property>
</Properties>
</file>